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97" r:id="rId2"/>
  </p:sldMasterIdLst>
  <p:notesMasterIdLst>
    <p:notesMasterId r:id="rId51"/>
  </p:notesMasterIdLst>
  <p:sldIdLst>
    <p:sldId id="272" r:id="rId3"/>
    <p:sldId id="1204" r:id="rId4"/>
    <p:sldId id="1197" r:id="rId5"/>
    <p:sldId id="1205" r:id="rId6"/>
    <p:sldId id="1198" r:id="rId7"/>
    <p:sldId id="1185" r:id="rId8"/>
    <p:sldId id="1149" r:id="rId9"/>
    <p:sldId id="1150" r:id="rId10"/>
    <p:sldId id="1187" r:id="rId11"/>
    <p:sldId id="1206" r:id="rId12"/>
    <p:sldId id="1219" r:id="rId13"/>
    <p:sldId id="1207" r:id="rId14"/>
    <p:sldId id="1152" r:id="rId15"/>
    <p:sldId id="1208" r:id="rId16"/>
    <p:sldId id="1209" r:id="rId17"/>
    <p:sldId id="1194" r:id="rId18"/>
    <p:sldId id="1210" r:id="rId19"/>
    <p:sldId id="1195" r:id="rId20"/>
    <p:sldId id="1156" r:id="rId21"/>
    <p:sldId id="1188" r:id="rId22"/>
    <p:sldId id="1181" r:id="rId23"/>
    <p:sldId id="1157" r:id="rId24"/>
    <p:sldId id="1158" r:id="rId25"/>
    <p:sldId id="1211" r:id="rId26"/>
    <p:sldId id="1212" r:id="rId27"/>
    <p:sldId id="1161" r:id="rId28"/>
    <p:sldId id="1163" r:id="rId29"/>
    <p:sldId id="1164" r:id="rId30"/>
    <p:sldId id="1165" r:id="rId31"/>
    <p:sldId id="1213" r:id="rId32"/>
    <p:sldId id="1214" r:id="rId33"/>
    <p:sldId id="1215" r:id="rId34"/>
    <p:sldId id="1170" r:id="rId35"/>
    <p:sldId id="1172" r:id="rId36"/>
    <p:sldId id="1192" r:id="rId37"/>
    <p:sldId id="1171" r:id="rId38"/>
    <p:sldId id="1216" r:id="rId39"/>
    <p:sldId id="1217" r:id="rId40"/>
    <p:sldId id="1193" r:id="rId41"/>
    <p:sldId id="1191" r:id="rId42"/>
    <p:sldId id="1218" r:id="rId43"/>
    <p:sldId id="1179" r:id="rId44"/>
    <p:sldId id="273" r:id="rId45"/>
    <p:sldId id="1199" r:id="rId46"/>
    <p:sldId id="1201" r:id="rId47"/>
    <p:sldId id="1202" r:id="rId48"/>
    <p:sldId id="1200" r:id="rId49"/>
    <p:sldId id="1203"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7B55"/>
    <a:srgbClr val="64A494"/>
    <a:srgbClr val="6C946C"/>
    <a:srgbClr val="F0B50C"/>
    <a:srgbClr val="CFC093"/>
    <a:srgbClr val="D3C494"/>
    <a:srgbClr val="CABA90"/>
    <a:srgbClr val="E6C16A"/>
    <a:srgbClr val="0665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029"/>
    <p:restoredTop sz="86407"/>
  </p:normalViewPr>
  <p:slideViewPr>
    <p:cSldViewPr snapToGrid="0">
      <p:cViewPr varScale="1">
        <p:scale>
          <a:sx n="144" d="100"/>
          <a:sy n="144" d="100"/>
        </p:scale>
        <p:origin x="368" y="192"/>
      </p:cViewPr>
      <p:guideLst/>
    </p:cSldViewPr>
  </p:slideViewPr>
  <p:outlineViewPr>
    <p:cViewPr>
      <p:scale>
        <a:sx n="33" d="100"/>
        <a:sy n="33" d="100"/>
      </p:scale>
      <p:origin x="0" y="-2840"/>
    </p:cViewPr>
  </p:outlineViewPr>
  <p:notesTextViewPr>
    <p:cViewPr>
      <p:scale>
        <a:sx n="105" d="100"/>
        <a:sy n="105"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charts/_rels/chart1.xml.rels><?xml version="1.0" encoding="UTF-8" standalone="yes"?>
<Relationships xmlns="http://schemas.openxmlformats.org/package/2006/relationships"><Relationship Id="rId3" Type="http://schemas.openxmlformats.org/officeDocument/2006/relationships/oleObject" Target="file:////Users/blscott/Desktop/USF/GA%20Work/PPRT/NHC/Presentation%20Figur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blscott/Desktop/USF/GA%20Work/PPRT/NHC/Presentation%20Figur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blscott/Desktop/USF/Committee/Dissertation/Defense/Figure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spPr>
            <a:solidFill>
              <a:schemeClr val="bg1">
                <a:lumMod val="65000"/>
                <a:alpha val="74000"/>
              </a:schemeClr>
            </a:solidFill>
            <a:ln>
              <a:noFill/>
            </a:ln>
            <a:effectLst/>
          </c:spPr>
          <c:invertIfNegative val="0"/>
          <c:cat>
            <c:strRef>
              <c:f>'Sheet6 (2)'!$A$7:$A$11</c:f>
              <c:strCache>
                <c:ptCount val="5"/>
                <c:pt idx="0">
                  <c:v>NS</c:v>
                </c:pt>
                <c:pt idx="1">
                  <c:v>MS</c:v>
                </c:pt>
                <c:pt idx="2">
                  <c:v>TX</c:v>
                </c:pt>
                <c:pt idx="3">
                  <c:v>LA</c:v>
                </c:pt>
                <c:pt idx="4">
                  <c:v>FL</c:v>
                </c:pt>
              </c:strCache>
            </c:strRef>
          </c:cat>
          <c:val>
            <c:numRef>
              <c:f>'Sheet6 (2)'!$B$7:$B$11</c:f>
              <c:numCache>
                <c:formatCode>General</c:formatCode>
                <c:ptCount val="5"/>
                <c:pt idx="0">
                  <c:v>7</c:v>
                </c:pt>
                <c:pt idx="1">
                  <c:v>9</c:v>
                </c:pt>
                <c:pt idx="2">
                  <c:v>19</c:v>
                </c:pt>
                <c:pt idx="3">
                  <c:v>21</c:v>
                </c:pt>
                <c:pt idx="4">
                  <c:v>44</c:v>
                </c:pt>
              </c:numCache>
            </c:numRef>
          </c:val>
          <c:extLst>
            <c:ext xmlns:c16="http://schemas.microsoft.com/office/drawing/2014/chart" uri="{C3380CC4-5D6E-409C-BE32-E72D297353CC}">
              <c16:uniqueId val="{00000000-3B06-9947-BD5E-348913269798}"/>
            </c:ext>
          </c:extLst>
        </c:ser>
        <c:ser>
          <c:idx val="1"/>
          <c:order val="1"/>
          <c:spPr>
            <a:solidFill>
              <a:srgbClr val="E32410"/>
            </a:solidFill>
            <a:ln>
              <a:noFill/>
            </a:ln>
            <a:effectLst/>
          </c:spPr>
          <c:invertIfNegative val="0"/>
          <c:cat>
            <c:strRef>
              <c:f>'Sheet6 (2)'!$A$7:$A$11</c:f>
              <c:strCache>
                <c:ptCount val="5"/>
                <c:pt idx="0">
                  <c:v>NS</c:v>
                </c:pt>
                <c:pt idx="1">
                  <c:v>MS</c:v>
                </c:pt>
                <c:pt idx="2">
                  <c:v>TX</c:v>
                </c:pt>
                <c:pt idx="3">
                  <c:v>LA</c:v>
                </c:pt>
                <c:pt idx="4">
                  <c:v>FL</c:v>
                </c:pt>
              </c:strCache>
            </c:strRef>
          </c:cat>
          <c:val>
            <c:numRef>
              <c:f>'Sheet6 (2)'!$C$7:$C$11</c:f>
              <c:numCache>
                <c:formatCode>General</c:formatCode>
                <c:ptCount val="5"/>
              </c:numCache>
            </c:numRef>
          </c:val>
          <c:extLst>
            <c:ext xmlns:c16="http://schemas.microsoft.com/office/drawing/2014/chart" uri="{C3380CC4-5D6E-409C-BE32-E72D297353CC}">
              <c16:uniqueId val="{00000001-3B06-9947-BD5E-348913269798}"/>
            </c:ext>
          </c:extLst>
        </c:ser>
        <c:dLbls>
          <c:showLegendKey val="0"/>
          <c:showVal val="0"/>
          <c:showCatName val="0"/>
          <c:showSerName val="0"/>
          <c:showPercent val="0"/>
          <c:showBubbleSize val="0"/>
        </c:dLbls>
        <c:gapWidth val="12"/>
        <c:overlap val="100"/>
        <c:axId val="1184977071"/>
        <c:axId val="1114461311"/>
      </c:barChart>
      <c:catAx>
        <c:axId val="1184977071"/>
        <c:scaling>
          <c:orientation val="maxMin"/>
        </c:scaling>
        <c:delete val="1"/>
        <c:axPos val="l"/>
        <c:numFmt formatCode="General" sourceLinked="1"/>
        <c:majorTickMark val="out"/>
        <c:minorTickMark val="none"/>
        <c:tickLblPos val="nextTo"/>
        <c:crossAx val="1114461311"/>
        <c:crosses val="autoZero"/>
        <c:auto val="1"/>
        <c:lblAlgn val="ctr"/>
        <c:lblOffset val="100"/>
        <c:noMultiLvlLbl val="0"/>
      </c:catAx>
      <c:valAx>
        <c:axId val="1114461311"/>
        <c:scaling>
          <c:orientation val="minMax"/>
        </c:scaling>
        <c:delete val="1"/>
        <c:axPos val="t"/>
        <c:majorGridlines>
          <c:spPr>
            <a:ln w="9525" cap="flat" cmpd="sng" algn="ctr">
              <a:noFill/>
              <a:round/>
            </a:ln>
            <a:effectLst/>
          </c:spPr>
        </c:majorGridlines>
        <c:numFmt formatCode="General" sourceLinked="1"/>
        <c:majorTickMark val="out"/>
        <c:minorTickMark val="none"/>
        <c:tickLblPos val="nextTo"/>
        <c:crossAx val="11849770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64A494">
                <a:alpha val="69000"/>
              </a:srgbClr>
            </a:solidFill>
            <a:ln>
              <a:noFill/>
            </a:ln>
            <a:effectLst/>
          </c:spPr>
          <c:invertIfNegative val="0"/>
          <c:cat>
            <c:strRef>
              <c:f>'Sheet5 (2)'!$A$11:$A$16</c:f>
              <c:strCache>
                <c:ptCount val="6"/>
                <c:pt idx="0">
                  <c:v>Jeanne (2004)</c:v>
                </c:pt>
                <c:pt idx="1">
                  <c:v>Charley (2004)</c:v>
                </c:pt>
                <c:pt idx="2">
                  <c:v>Dennis (2005)</c:v>
                </c:pt>
                <c:pt idx="3">
                  <c:v>Wilma (2005)</c:v>
                </c:pt>
                <c:pt idx="4">
                  <c:v>Irma    (2017)</c:v>
                </c:pt>
                <c:pt idx="5">
                  <c:v>Michael (2018)</c:v>
                </c:pt>
              </c:strCache>
            </c:strRef>
          </c:cat>
          <c:val>
            <c:numRef>
              <c:f>'Sheet5 (2)'!$B$11:$B$16</c:f>
              <c:numCache>
                <c:formatCode>General</c:formatCode>
                <c:ptCount val="6"/>
                <c:pt idx="0">
                  <c:v>1</c:v>
                </c:pt>
                <c:pt idx="1">
                  <c:v>1</c:v>
                </c:pt>
                <c:pt idx="2">
                  <c:v>0</c:v>
                </c:pt>
                <c:pt idx="3">
                  <c:v>0</c:v>
                </c:pt>
                <c:pt idx="4">
                  <c:v>2</c:v>
                </c:pt>
                <c:pt idx="5">
                  <c:v>12</c:v>
                </c:pt>
              </c:numCache>
            </c:numRef>
          </c:val>
          <c:extLst>
            <c:ext xmlns:c16="http://schemas.microsoft.com/office/drawing/2014/chart" uri="{C3380CC4-5D6E-409C-BE32-E72D297353CC}">
              <c16:uniqueId val="{00000000-5B3B-3940-83B9-24DA7D8AB386}"/>
            </c:ext>
          </c:extLst>
        </c:ser>
        <c:dLbls>
          <c:showLegendKey val="0"/>
          <c:showVal val="0"/>
          <c:showCatName val="0"/>
          <c:showSerName val="0"/>
          <c:showPercent val="0"/>
          <c:showBubbleSize val="0"/>
        </c:dLbls>
        <c:gapWidth val="13"/>
        <c:overlap val="-85"/>
        <c:axId val="1140010335"/>
        <c:axId val="1140011983"/>
      </c:barChart>
      <c:catAx>
        <c:axId val="11400103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40011983"/>
        <c:crosses val="autoZero"/>
        <c:auto val="1"/>
        <c:lblAlgn val="ctr"/>
        <c:lblOffset val="100"/>
        <c:noMultiLvlLbl val="0"/>
      </c:catAx>
      <c:valAx>
        <c:axId val="1140011983"/>
        <c:scaling>
          <c:orientation val="minMax"/>
        </c:scaling>
        <c:delete val="1"/>
        <c:axPos val="r"/>
        <c:majorGridlines>
          <c:spPr>
            <a:ln w="9525" cap="flat" cmpd="sng" algn="ctr">
              <a:noFill/>
              <a:round/>
            </a:ln>
            <a:effectLst/>
          </c:spPr>
        </c:majorGridlines>
        <c:numFmt formatCode="General" sourceLinked="1"/>
        <c:majorTickMark val="none"/>
        <c:minorTickMark val="none"/>
        <c:tickLblPos val="nextTo"/>
        <c:crossAx val="1140010335"/>
        <c:crosses val="max"/>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'Mock ARIMA'!$A$2</c:f>
              <c:strCache>
                <c:ptCount val="1"/>
                <c:pt idx="0">
                  <c:v>Sales</c:v>
                </c:pt>
              </c:strCache>
            </c:strRef>
          </c:tx>
          <c:spPr>
            <a:ln w="63500" cap="rnd">
              <a:solidFill>
                <a:schemeClr val="accent4"/>
              </a:solidFill>
              <a:round/>
            </a:ln>
            <a:effectLst/>
          </c:spPr>
          <c:marker>
            <c:symbol val="circle"/>
            <c:size val="5"/>
            <c:spPr>
              <a:solidFill>
                <a:schemeClr val="accent4"/>
              </a:solidFill>
              <a:ln w="44450">
                <a:solidFill>
                  <a:schemeClr val="accent4"/>
                </a:solidFill>
              </a:ln>
              <a:effectLst/>
            </c:spPr>
          </c:marker>
          <c:dPt>
            <c:idx val="15"/>
            <c:marker>
              <c:symbol val="circle"/>
              <c:size val="5"/>
              <c:spPr>
                <a:solidFill>
                  <a:srgbClr val="F0B50C"/>
                </a:solidFill>
                <a:ln w="44450">
                  <a:solidFill>
                    <a:srgbClr val="F0B50C"/>
                  </a:solidFill>
                </a:ln>
                <a:effectLst/>
              </c:spPr>
            </c:marker>
            <c:bubble3D val="0"/>
            <c:spPr>
              <a:ln w="63500" cap="rnd">
                <a:solidFill>
                  <a:srgbClr val="F0B50C"/>
                </a:solidFill>
                <a:round/>
              </a:ln>
              <a:effectLst/>
            </c:spPr>
            <c:extLst>
              <c:ext xmlns:c16="http://schemas.microsoft.com/office/drawing/2014/chart" uri="{C3380CC4-5D6E-409C-BE32-E72D297353CC}">
                <c16:uniqueId val="{00000001-F546-7A47-BC4A-7D6B81456779}"/>
              </c:ext>
            </c:extLst>
          </c:dPt>
          <c:dPt>
            <c:idx val="16"/>
            <c:marker>
              <c:symbol val="circle"/>
              <c:size val="5"/>
              <c:spPr>
                <a:solidFill>
                  <a:srgbClr val="F0B50C"/>
                </a:solidFill>
                <a:ln w="44450">
                  <a:solidFill>
                    <a:srgbClr val="F0B50C"/>
                  </a:solidFill>
                </a:ln>
                <a:effectLst/>
              </c:spPr>
            </c:marker>
            <c:bubble3D val="0"/>
            <c:spPr>
              <a:ln w="63500" cap="rnd">
                <a:solidFill>
                  <a:srgbClr val="F0B50C"/>
                </a:solidFill>
                <a:round/>
              </a:ln>
              <a:effectLst/>
            </c:spPr>
            <c:extLst>
              <c:ext xmlns:c16="http://schemas.microsoft.com/office/drawing/2014/chart" uri="{C3380CC4-5D6E-409C-BE32-E72D297353CC}">
                <c16:uniqueId val="{00000003-F546-7A47-BC4A-7D6B81456779}"/>
              </c:ext>
            </c:extLst>
          </c:dPt>
          <c:val>
            <c:numRef>
              <c:f>'Mock ARIMA'!$B$2:$R$2</c:f>
              <c:numCache>
                <c:formatCode>General</c:formatCode>
                <c:ptCount val="17"/>
                <c:pt idx="0">
                  <c:v>10</c:v>
                </c:pt>
                <c:pt idx="1">
                  <c:v>50</c:v>
                </c:pt>
                <c:pt idx="2">
                  <c:v>100</c:v>
                </c:pt>
                <c:pt idx="3">
                  <c:v>50</c:v>
                </c:pt>
                <c:pt idx="4">
                  <c:v>10</c:v>
                </c:pt>
                <c:pt idx="5">
                  <c:v>50</c:v>
                </c:pt>
                <c:pt idx="6">
                  <c:v>100</c:v>
                </c:pt>
                <c:pt idx="7">
                  <c:v>50</c:v>
                </c:pt>
                <c:pt idx="8">
                  <c:v>10</c:v>
                </c:pt>
                <c:pt idx="9">
                  <c:v>50</c:v>
                </c:pt>
                <c:pt idx="10">
                  <c:v>100</c:v>
                </c:pt>
                <c:pt idx="11">
                  <c:v>50</c:v>
                </c:pt>
                <c:pt idx="12">
                  <c:v>10</c:v>
                </c:pt>
                <c:pt idx="13">
                  <c:v>50</c:v>
                </c:pt>
                <c:pt idx="14">
                  <c:v>100</c:v>
                </c:pt>
                <c:pt idx="15">
                  <c:v>50</c:v>
                </c:pt>
                <c:pt idx="16">
                  <c:v>10</c:v>
                </c:pt>
              </c:numCache>
            </c:numRef>
          </c:val>
          <c:smooth val="0"/>
          <c:extLst>
            <c:ext xmlns:c16="http://schemas.microsoft.com/office/drawing/2014/chart" uri="{C3380CC4-5D6E-409C-BE32-E72D297353CC}">
              <c16:uniqueId val="{00000004-F546-7A47-BC4A-7D6B81456779}"/>
            </c:ext>
          </c:extLst>
        </c:ser>
        <c:dLbls>
          <c:showLegendKey val="0"/>
          <c:showVal val="0"/>
          <c:showCatName val="0"/>
          <c:showSerName val="0"/>
          <c:showPercent val="0"/>
          <c:showBubbleSize val="0"/>
        </c:dLbls>
        <c:marker val="1"/>
        <c:smooth val="0"/>
        <c:axId val="1653182735"/>
        <c:axId val="1653184735"/>
      </c:lineChart>
      <c:catAx>
        <c:axId val="1653182735"/>
        <c:scaling>
          <c:orientation val="minMax"/>
        </c:scaling>
        <c:delete val="1"/>
        <c:axPos val="b"/>
        <c:numFmt formatCode="General" sourceLinked="1"/>
        <c:majorTickMark val="none"/>
        <c:minorTickMark val="none"/>
        <c:tickLblPos val="nextTo"/>
        <c:crossAx val="1653184735"/>
        <c:crosses val="autoZero"/>
        <c:auto val="1"/>
        <c:lblAlgn val="ctr"/>
        <c:lblOffset val="100"/>
        <c:noMultiLvlLbl val="0"/>
      </c:catAx>
      <c:valAx>
        <c:axId val="1653184735"/>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53182735"/>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80D16A-E1B8-904A-9181-51E72322C536}" type="doc">
      <dgm:prSet loTypeId="urn:microsoft.com/office/officeart/2005/8/layout/vList3" loCatId="" qsTypeId="urn:microsoft.com/office/officeart/2005/8/quickstyle/simple1" qsCatId="simple" csTypeId="urn:microsoft.com/office/officeart/2005/8/colors/accent1_2" csCatId="accent1" phldr="1"/>
      <dgm:spPr/>
      <dgm:t>
        <a:bodyPr/>
        <a:lstStyle/>
        <a:p>
          <a:endParaRPr lang="en-US"/>
        </a:p>
      </dgm:t>
    </dgm:pt>
    <dgm:pt modelId="{C2FE82B5-7854-BC41-9C6E-4FD6E0CB2583}">
      <dgm:prSet phldrT="[Text]"/>
      <dgm:spPr>
        <a:xfrm rot="10800000">
          <a:off x="531980" y="57385"/>
          <a:ext cx="2766947" cy="652698"/>
        </a:xfrm>
        <a:prstGeom prst="homePlate">
          <a:avLst/>
        </a:prstGeom>
        <a:solidFill>
          <a:schemeClr val="accent1">
            <a:lumMod val="20000"/>
            <a:lumOff val="80000"/>
          </a:scheme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b="1" dirty="0">
              <a:solidFill>
                <a:schemeClr val="tx1"/>
              </a:solidFill>
              <a:latin typeface="Arial" panose="020B0604020202020204"/>
              <a:ea typeface="+mn-ea"/>
              <a:cs typeface="+mn-cs"/>
            </a:rPr>
            <a:t>Some Damage         </a:t>
          </a:r>
          <a:r>
            <a:rPr lang="en-US" b="0" dirty="0">
              <a:solidFill>
                <a:schemeClr val="tx1"/>
              </a:solidFill>
              <a:latin typeface="Arial" panose="020B0604020202020204"/>
              <a:ea typeface="+mn-ea"/>
              <a:cs typeface="+mn-cs"/>
            </a:rPr>
            <a:t>(75-95 MPH winds)</a:t>
          </a:r>
        </a:p>
      </dgm:t>
      <dgm:extLst>
        <a:ext uri="{E40237B7-FDA0-4F09-8148-C483321AD2D9}">
          <dgm14:cNvPr xmlns:dgm14="http://schemas.microsoft.com/office/drawing/2010/diagram" id="0" name="" descr="Some Damage         (75-95 MPH winds)&#13;&#10;"/>
        </a:ext>
      </dgm:extLst>
    </dgm:pt>
    <dgm:pt modelId="{022A83DB-A5CC-8F43-8EAD-314DB9ECEE0F}" type="parTrans" cxnId="{3BC6D620-06F7-2142-83A0-4E1EB0E10881}">
      <dgm:prSet/>
      <dgm:spPr/>
      <dgm:t>
        <a:bodyPr/>
        <a:lstStyle/>
        <a:p>
          <a:endParaRPr lang="en-US">
            <a:solidFill>
              <a:schemeClr val="tx1"/>
            </a:solidFill>
          </a:endParaRPr>
        </a:p>
      </dgm:t>
    </dgm:pt>
    <dgm:pt modelId="{2511E951-8697-894D-A2A5-93A5EB8D05EE}" type="sibTrans" cxnId="{3BC6D620-06F7-2142-83A0-4E1EB0E10881}">
      <dgm:prSet/>
      <dgm:spPr/>
      <dgm:t>
        <a:bodyPr/>
        <a:lstStyle/>
        <a:p>
          <a:endParaRPr lang="en-US">
            <a:solidFill>
              <a:schemeClr val="tx1"/>
            </a:solidFill>
          </a:endParaRPr>
        </a:p>
      </dgm:t>
    </dgm:pt>
    <dgm:pt modelId="{AAE18D92-1FA4-3A48-A415-FCDD8BB6C764}">
      <dgm:prSet phldrT="[Text]"/>
      <dgm:spPr>
        <a:xfrm rot="10800000">
          <a:off x="531980" y="810147"/>
          <a:ext cx="2766947" cy="652698"/>
        </a:xfrm>
        <a:prstGeom prst="homePlate">
          <a:avLst/>
        </a:prstGeom>
        <a:solidFill>
          <a:schemeClr val="accent6">
            <a:lumMod val="20000"/>
            <a:lumOff val="80000"/>
          </a:scheme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b="1" dirty="0">
              <a:solidFill>
                <a:schemeClr val="tx1"/>
              </a:solidFill>
              <a:latin typeface="Arial" panose="020B0604020202020204"/>
              <a:ea typeface="+mn-ea"/>
              <a:cs typeface="+mn-cs"/>
            </a:rPr>
            <a:t>Extensive Damage (</a:t>
          </a:r>
          <a:r>
            <a:rPr lang="en-US" b="0" dirty="0">
              <a:solidFill>
                <a:schemeClr val="tx1"/>
              </a:solidFill>
              <a:latin typeface="Arial" panose="020B0604020202020204"/>
              <a:ea typeface="+mn-ea"/>
              <a:cs typeface="+mn-cs"/>
            </a:rPr>
            <a:t>96-110 MPH winds)</a:t>
          </a:r>
        </a:p>
      </dgm:t>
    </dgm:pt>
    <dgm:pt modelId="{C67887CF-AA85-B94D-96AA-0DC986909244}" type="parTrans" cxnId="{ED5A5003-6ED8-354C-AB22-1AFFD70B4F91}">
      <dgm:prSet/>
      <dgm:spPr/>
      <dgm:t>
        <a:bodyPr/>
        <a:lstStyle/>
        <a:p>
          <a:endParaRPr lang="en-US">
            <a:solidFill>
              <a:schemeClr val="tx1"/>
            </a:solidFill>
          </a:endParaRPr>
        </a:p>
      </dgm:t>
    </dgm:pt>
    <dgm:pt modelId="{8A9C2F9D-3A28-284D-B5CE-2DD6B9C56C52}" type="sibTrans" cxnId="{ED5A5003-6ED8-354C-AB22-1AFFD70B4F91}">
      <dgm:prSet/>
      <dgm:spPr/>
      <dgm:t>
        <a:bodyPr/>
        <a:lstStyle/>
        <a:p>
          <a:endParaRPr lang="en-US">
            <a:solidFill>
              <a:schemeClr val="tx1"/>
            </a:solidFill>
          </a:endParaRPr>
        </a:p>
      </dgm:t>
    </dgm:pt>
    <dgm:pt modelId="{85C67021-E980-CE40-B5F1-CD7307BDB68A}">
      <dgm:prSet phldrT="[Text]"/>
      <dgm:spPr>
        <a:xfrm rot="10800000">
          <a:off x="531980" y="1665305"/>
          <a:ext cx="2766947" cy="652698"/>
        </a:xfrm>
        <a:prstGeom prst="homePlate">
          <a:avLst/>
        </a:prstGeom>
        <a:solidFill>
          <a:schemeClr val="accent3">
            <a:lumMod val="20000"/>
            <a:lumOff val="80000"/>
          </a:scheme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b="1" dirty="0">
              <a:solidFill>
                <a:schemeClr val="tx1"/>
              </a:solidFill>
              <a:latin typeface="Arial" panose="020B0604020202020204"/>
              <a:ea typeface="+mn-ea"/>
              <a:cs typeface="+mn-cs"/>
            </a:rPr>
            <a:t>Devastating Damage </a:t>
          </a:r>
          <a:r>
            <a:rPr lang="en-US" b="0" dirty="0">
              <a:solidFill>
                <a:schemeClr val="tx1"/>
              </a:solidFill>
              <a:latin typeface="Arial" panose="020B0604020202020204"/>
              <a:ea typeface="+mn-ea"/>
              <a:cs typeface="+mn-cs"/>
            </a:rPr>
            <a:t>(111-129 MPH winds)</a:t>
          </a:r>
        </a:p>
      </dgm:t>
    </dgm:pt>
    <dgm:pt modelId="{976DBA19-CF70-7946-9496-1B1048AB5225}" type="parTrans" cxnId="{D0232964-E9E4-7045-BF0A-6E4C900E6FA7}">
      <dgm:prSet/>
      <dgm:spPr/>
      <dgm:t>
        <a:bodyPr/>
        <a:lstStyle/>
        <a:p>
          <a:endParaRPr lang="en-US">
            <a:solidFill>
              <a:schemeClr val="tx1"/>
            </a:solidFill>
          </a:endParaRPr>
        </a:p>
      </dgm:t>
    </dgm:pt>
    <dgm:pt modelId="{0E5D1BE6-698A-D340-A603-086B45E44DA8}" type="sibTrans" cxnId="{D0232964-E9E4-7045-BF0A-6E4C900E6FA7}">
      <dgm:prSet/>
      <dgm:spPr/>
      <dgm:t>
        <a:bodyPr/>
        <a:lstStyle/>
        <a:p>
          <a:endParaRPr lang="en-US">
            <a:solidFill>
              <a:schemeClr val="tx1"/>
            </a:solidFill>
          </a:endParaRPr>
        </a:p>
      </dgm:t>
    </dgm:pt>
    <dgm:pt modelId="{47F6BC60-E4B7-A948-B397-6059157B4B67}">
      <dgm:prSet/>
      <dgm:spPr>
        <a:xfrm rot="10800000">
          <a:off x="531980" y="2546166"/>
          <a:ext cx="2766947" cy="652698"/>
        </a:xfrm>
        <a:prstGeom prst="homePlate">
          <a:avLst/>
        </a:prstGeom>
        <a:solidFill>
          <a:srgbClr val="FFC00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b="1">
              <a:solidFill>
                <a:schemeClr val="tx1"/>
              </a:solidFill>
              <a:latin typeface="Arial" panose="020B0604020202020204"/>
              <a:ea typeface="+mn-ea"/>
              <a:cs typeface="+mn-cs"/>
            </a:rPr>
            <a:t>Catastrophic Damage </a:t>
          </a:r>
          <a:r>
            <a:rPr lang="en-US" b="0">
              <a:solidFill>
                <a:schemeClr val="tx1"/>
              </a:solidFill>
              <a:latin typeface="Arial" panose="020B0604020202020204"/>
              <a:ea typeface="+mn-ea"/>
              <a:cs typeface="+mn-cs"/>
            </a:rPr>
            <a:t>(130-156 MPH winds)</a:t>
          </a:r>
          <a:endParaRPr lang="en-US" b="0" dirty="0">
            <a:solidFill>
              <a:schemeClr val="tx1"/>
            </a:solidFill>
            <a:latin typeface="Arial" panose="020B0604020202020204"/>
            <a:ea typeface="+mn-ea"/>
            <a:cs typeface="+mn-cs"/>
          </a:endParaRPr>
        </a:p>
      </dgm:t>
    </dgm:pt>
    <dgm:pt modelId="{9A2C766A-ACA8-C34F-9844-0588186E0EE5}" type="parTrans" cxnId="{E22D904E-2A30-8642-88BE-94DF6E758A66}">
      <dgm:prSet/>
      <dgm:spPr/>
      <dgm:t>
        <a:bodyPr/>
        <a:lstStyle/>
        <a:p>
          <a:endParaRPr lang="en-US">
            <a:solidFill>
              <a:schemeClr val="tx1"/>
            </a:solidFill>
          </a:endParaRPr>
        </a:p>
      </dgm:t>
    </dgm:pt>
    <dgm:pt modelId="{34EA03DA-9D21-2C47-AF35-EB794DEFA333}" type="sibTrans" cxnId="{E22D904E-2A30-8642-88BE-94DF6E758A66}">
      <dgm:prSet/>
      <dgm:spPr/>
      <dgm:t>
        <a:bodyPr/>
        <a:lstStyle/>
        <a:p>
          <a:endParaRPr lang="en-US">
            <a:solidFill>
              <a:schemeClr val="tx1"/>
            </a:solidFill>
          </a:endParaRPr>
        </a:p>
      </dgm:t>
    </dgm:pt>
    <dgm:pt modelId="{A64E4E92-9C00-B04A-834C-0476E7A66794}">
      <dgm:prSet/>
      <dgm:spPr>
        <a:xfrm rot="10800000">
          <a:off x="530818" y="3391716"/>
          <a:ext cx="2766947" cy="652698"/>
        </a:xfrm>
        <a:prstGeom prst="homePlate">
          <a:avLst/>
        </a:prstGeom>
        <a:solidFill>
          <a:schemeClr val="accent5">
            <a:lumMod val="20000"/>
            <a:lumOff val="80000"/>
          </a:scheme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b="1" dirty="0">
              <a:solidFill>
                <a:schemeClr val="tx1"/>
              </a:solidFill>
              <a:latin typeface="Arial" panose="020B0604020202020204"/>
              <a:ea typeface="+mn-ea"/>
              <a:cs typeface="+mn-cs"/>
            </a:rPr>
            <a:t>Catastrophic Damage </a:t>
          </a:r>
          <a:r>
            <a:rPr lang="en-US" b="0" dirty="0">
              <a:solidFill>
                <a:schemeClr val="tx1"/>
              </a:solidFill>
              <a:latin typeface="Arial" panose="020B0604020202020204"/>
              <a:ea typeface="+mn-ea"/>
              <a:cs typeface="+mn-cs"/>
            </a:rPr>
            <a:t>(&gt;156 MPH winds)</a:t>
          </a:r>
        </a:p>
      </dgm:t>
    </dgm:pt>
    <dgm:pt modelId="{3C41159D-0D0E-224B-A67C-776F3EC51DE4}" type="parTrans" cxnId="{A16345CA-F75B-974D-8276-1D8B13D55078}">
      <dgm:prSet/>
      <dgm:spPr/>
      <dgm:t>
        <a:bodyPr/>
        <a:lstStyle/>
        <a:p>
          <a:endParaRPr lang="en-US">
            <a:solidFill>
              <a:schemeClr val="tx1"/>
            </a:solidFill>
          </a:endParaRPr>
        </a:p>
      </dgm:t>
    </dgm:pt>
    <dgm:pt modelId="{B49DDE82-B38A-A740-8621-BCE41FBB59DF}" type="sibTrans" cxnId="{A16345CA-F75B-974D-8276-1D8B13D55078}">
      <dgm:prSet/>
      <dgm:spPr/>
      <dgm:t>
        <a:bodyPr/>
        <a:lstStyle/>
        <a:p>
          <a:endParaRPr lang="en-US">
            <a:solidFill>
              <a:schemeClr val="tx1"/>
            </a:solidFill>
          </a:endParaRPr>
        </a:p>
      </dgm:t>
    </dgm:pt>
    <dgm:pt modelId="{B052A449-38FB-424B-8264-50A84BA4D0C4}" type="pres">
      <dgm:prSet presAssocID="{6480D16A-E1B8-904A-9181-51E72322C536}" presName="linearFlow" presStyleCnt="0">
        <dgm:presLayoutVars>
          <dgm:dir/>
          <dgm:resizeHandles val="exact"/>
        </dgm:presLayoutVars>
      </dgm:prSet>
      <dgm:spPr/>
    </dgm:pt>
    <dgm:pt modelId="{2DE9C698-634F-2A41-BD43-04302556A254}" type="pres">
      <dgm:prSet presAssocID="{C2FE82B5-7854-BC41-9C6E-4FD6E0CB2583}" presName="composite" presStyleCnt="0"/>
      <dgm:spPr/>
    </dgm:pt>
    <dgm:pt modelId="{D085D821-DA94-8A40-8DE4-4E4CA06E551C}" type="pres">
      <dgm:prSet presAssocID="{C2FE82B5-7854-BC41-9C6E-4FD6E0CB2583}" presName="imgShp" presStyleLbl="fgImgPlace1" presStyleIdx="0" presStyleCnt="5" custLinFactNeighborX="-58654" custLinFactNeighborY="-2908"/>
      <dgm:spPr>
        <a:xfrm>
          <a:off x="150929" y="0"/>
          <a:ext cx="652698" cy="652698"/>
        </a:xfrm>
        <a:prstGeom prst="ellipse">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12700" cap="flat" cmpd="sng" algn="ctr">
          <a:solidFill>
            <a:srgbClr val="9CCB3B"/>
          </a:solidFill>
          <a:prstDash val="solid"/>
          <a:miter lim="800000"/>
        </a:ln>
        <a:effectLst/>
      </dgm:spPr>
      <dgm:extLst>
        <a:ext uri="{E40237B7-FDA0-4F09-8148-C483321AD2D9}">
          <dgm14:cNvPr xmlns:dgm14="http://schemas.microsoft.com/office/drawing/2010/diagram" id="0" name="" descr="Badge 1 with solid fill"/>
        </a:ext>
      </dgm:extLst>
    </dgm:pt>
    <dgm:pt modelId="{F0060869-58F0-C54F-A946-AC4432218B3B}" type="pres">
      <dgm:prSet presAssocID="{C2FE82B5-7854-BC41-9C6E-4FD6E0CB2583}" presName="txShp" presStyleLbl="node1" presStyleIdx="0" presStyleCnt="5" custLinFactNeighborX="-11859" custLinFactNeighborY="8671">
        <dgm:presLayoutVars>
          <dgm:bulletEnabled val="1"/>
        </dgm:presLayoutVars>
      </dgm:prSet>
      <dgm:spPr/>
    </dgm:pt>
    <dgm:pt modelId="{0931C5CD-8397-FC4B-91C5-3C8FAF103B39}" type="pres">
      <dgm:prSet presAssocID="{2511E951-8697-894D-A2A5-93A5EB8D05EE}" presName="spacing" presStyleCnt="0"/>
      <dgm:spPr/>
    </dgm:pt>
    <dgm:pt modelId="{D7665EC3-F9D8-B948-85E3-E05EAD634528}" type="pres">
      <dgm:prSet presAssocID="{AAE18D92-1FA4-3A48-A415-FCDD8BB6C764}" presName="composite" presStyleCnt="0"/>
      <dgm:spPr/>
    </dgm:pt>
    <dgm:pt modelId="{27556674-646F-934F-8B8C-534B95E8E704}" type="pres">
      <dgm:prSet presAssocID="{AAE18D92-1FA4-3A48-A415-FCDD8BB6C764}" presName="imgShp" presStyleLbl="fgImgPlace1" presStyleIdx="1" presStyleCnt="5" custLinFactNeighborX="-58654" custLinFactNeighborY="-10027"/>
      <dgm:spPr>
        <a:xfrm>
          <a:off x="150929" y="782877"/>
          <a:ext cx="652698" cy="652698"/>
        </a:xfrm>
        <a:prstGeom prst="ellipse">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solidFill>
            <a:srgbClr val="29AFCE"/>
          </a:solidFill>
          <a:prstDash val="solid"/>
          <a:miter lim="800000"/>
        </a:ln>
        <a:effectLst/>
      </dgm:spPr>
      <dgm:extLst>
        <a:ext uri="{E40237B7-FDA0-4F09-8148-C483321AD2D9}">
          <dgm14:cNvPr xmlns:dgm14="http://schemas.microsoft.com/office/drawing/2010/diagram" id="0" name="" descr="Badge with solid fill"/>
        </a:ext>
      </dgm:extLst>
    </dgm:pt>
    <dgm:pt modelId="{5832F1C5-4C57-B748-8ED9-EE26C097CA44}" type="pres">
      <dgm:prSet presAssocID="{AAE18D92-1FA4-3A48-A415-FCDD8BB6C764}" presName="txShp" presStyleLbl="node1" presStyleIdx="1" presStyleCnt="5" custLinFactNeighborX="-11859" custLinFactNeighborY="-5849">
        <dgm:presLayoutVars>
          <dgm:bulletEnabled val="1"/>
        </dgm:presLayoutVars>
      </dgm:prSet>
      <dgm:spPr/>
    </dgm:pt>
    <dgm:pt modelId="{6E661A69-CC9B-D640-9030-0AF6B3A7ABB9}" type="pres">
      <dgm:prSet presAssocID="{8A9C2F9D-3A28-284D-B5CE-2DD6B9C56C52}" presName="spacing" presStyleCnt="0"/>
      <dgm:spPr/>
    </dgm:pt>
    <dgm:pt modelId="{86F8428F-CBF9-714C-8980-220BAC88738F}" type="pres">
      <dgm:prSet presAssocID="{85C67021-E980-CE40-B5F1-CD7307BDB68A}" presName="composite" presStyleCnt="0"/>
      <dgm:spPr/>
    </dgm:pt>
    <dgm:pt modelId="{0801C8F7-FDD1-9344-A391-9847C183BE55}" type="pres">
      <dgm:prSet presAssocID="{85C67021-E980-CE40-B5F1-CD7307BDB68A}" presName="imgShp" presStyleLbl="fgImgPlace1" presStyleIdx="2" presStyleCnt="5" custLinFactNeighborX="-58654"/>
      <dgm:spPr>
        <a:xfrm>
          <a:off x="150929" y="1695858"/>
          <a:ext cx="652698" cy="652698"/>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rgbClr val="D3C494"/>
          </a:solidFill>
          <a:prstDash val="solid"/>
          <a:miter lim="800000"/>
        </a:ln>
        <a:effectLst/>
      </dgm:spPr>
      <dgm:extLst>
        <a:ext uri="{E40237B7-FDA0-4F09-8148-C483321AD2D9}">
          <dgm14:cNvPr xmlns:dgm14="http://schemas.microsoft.com/office/drawing/2010/diagram" id="0" name="" descr="Badge 3 with solid fill"/>
        </a:ext>
      </dgm:extLst>
    </dgm:pt>
    <dgm:pt modelId="{1070CCB4-D684-A24B-AC9F-3E683F9C14AF}" type="pres">
      <dgm:prSet presAssocID="{85C67021-E980-CE40-B5F1-CD7307BDB68A}" presName="txShp" presStyleLbl="node1" presStyleIdx="2" presStyleCnt="5" custLinFactNeighborX="-11859" custLinFactNeighborY="-4681">
        <dgm:presLayoutVars>
          <dgm:bulletEnabled val="1"/>
        </dgm:presLayoutVars>
      </dgm:prSet>
      <dgm:spPr/>
    </dgm:pt>
    <dgm:pt modelId="{ACECECC8-CF83-6841-93FC-5A564536B0F3}" type="pres">
      <dgm:prSet presAssocID="{0E5D1BE6-698A-D340-A603-086B45E44DA8}" presName="spacing" presStyleCnt="0"/>
      <dgm:spPr/>
    </dgm:pt>
    <dgm:pt modelId="{00398E46-FB08-E649-BCC7-CCCD28A8CB2F}" type="pres">
      <dgm:prSet presAssocID="{47F6BC60-E4B7-A948-B397-6059157B4B67}" presName="composite" presStyleCnt="0"/>
      <dgm:spPr/>
    </dgm:pt>
    <dgm:pt modelId="{0685CAAB-7002-F047-B259-6EB779AAD65D}" type="pres">
      <dgm:prSet presAssocID="{47F6BC60-E4B7-A948-B397-6059157B4B67}" presName="imgShp" presStyleLbl="fgImgPlace1" presStyleIdx="3" presStyleCnt="5" custLinFactNeighborX="-58654" custLinFactNeighborY="4555"/>
      <dgm:spPr>
        <a:xfrm>
          <a:off x="150929" y="2573122"/>
          <a:ext cx="652698" cy="652698"/>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rgbClr val="027B55"/>
          </a:solidFill>
          <a:prstDash val="solid"/>
          <a:miter lim="800000"/>
        </a:ln>
        <a:effectLst/>
      </dgm:spPr>
      <dgm:extLst>
        <a:ext uri="{E40237B7-FDA0-4F09-8148-C483321AD2D9}">
          <dgm14:cNvPr xmlns:dgm14="http://schemas.microsoft.com/office/drawing/2010/diagram" id="0" name="" descr="Badge 4 with solid fill"/>
        </a:ext>
      </dgm:extLst>
    </dgm:pt>
    <dgm:pt modelId="{D764E3EF-5DB7-184C-AA0C-9AEC2DA83D05}" type="pres">
      <dgm:prSet presAssocID="{47F6BC60-E4B7-A948-B397-6059157B4B67}" presName="txShp" presStyleLbl="node1" presStyleIdx="3" presStyleCnt="5" custLinFactNeighborX="-11859" custLinFactNeighborY="425">
        <dgm:presLayoutVars>
          <dgm:bulletEnabled val="1"/>
        </dgm:presLayoutVars>
      </dgm:prSet>
      <dgm:spPr/>
    </dgm:pt>
    <dgm:pt modelId="{1153A32F-B0DF-834C-8068-F60FABBE6EC7}" type="pres">
      <dgm:prSet presAssocID="{34EA03DA-9D21-2C47-AF35-EB794DEFA333}" presName="spacing" presStyleCnt="0"/>
      <dgm:spPr/>
    </dgm:pt>
    <dgm:pt modelId="{62825D63-C331-2945-AAE1-0745845BCBE8}" type="pres">
      <dgm:prSet presAssocID="{A64E4E92-9C00-B04A-834C-0476E7A66794}" presName="composite" presStyleCnt="0"/>
      <dgm:spPr/>
    </dgm:pt>
    <dgm:pt modelId="{343A3659-8105-6E4E-A81E-0F7B3188DF46}" type="pres">
      <dgm:prSet presAssocID="{A64E4E92-9C00-B04A-834C-0476E7A66794}" presName="imgShp" presStyleLbl="fgImgPlace1" presStyleIdx="4" presStyleCnt="5" custLinFactNeighborX="-58654" custLinFactNeighborY="-2491"/>
      <dgm:spPr>
        <a:xfrm>
          <a:off x="150929" y="3374667"/>
          <a:ext cx="652698" cy="652698"/>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rgbClr val="009374"/>
          </a:solidFill>
          <a:prstDash val="solid"/>
          <a:miter lim="800000"/>
        </a:ln>
        <a:effectLst/>
      </dgm:spPr>
      <dgm:extLst>
        <a:ext uri="{E40237B7-FDA0-4F09-8148-C483321AD2D9}">
          <dgm14:cNvPr xmlns:dgm14="http://schemas.microsoft.com/office/drawing/2010/diagram" id="0" name="" descr="Badge 5 with solid fill"/>
        </a:ext>
      </dgm:extLst>
    </dgm:pt>
    <dgm:pt modelId="{1CD01729-8ECD-1348-AC30-02FC91F295EE}" type="pres">
      <dgm:prSet presAssocID="{A64E4E92-9C00-B04A-834C-0476E7A66794}" presName="txShp" presStyleLbl="node1" presStyleIdx="4" presStyleCnt="5" custLinFactNeighborX="-11901" custLinFactNeighborY="208">
        <dgm:presLayoutVars>
          <dgm:bulletEnabled val="1"/>
        </dgm:presLayoutVars>
      </dgm:prSet>
      <dgm:spPr/>
    </dgm:pt>
  </dgm:ptLst>
  <dgm:cxnLst>
    <dgm:cxn modelId="{ED5A5003-6ED8-354C-AB22-1AFFD70B4F91}" srcId="{6480D16A-E1B8-904A-9181-51E72322C536}" destId="{AAE18D92-1FA4-3A48-A415-FCDD8BB6C764}" srcOrd="1" destOrd="0" parTransId="{C67887CF-AA85-B94D-96AA-0DC986909244}" sibTransId="{8A9C2F9D-3A28-284D-B5CE-2DD6B9C56C52}"/>
    <dgm:cxn modelId="{B249521F-1ADD-BD46-994C-3DFCEE923D66}" type="presOf" srcId="{C2FE82B5-7854-BC41-9C6E-4FD6E0CB2583}" destId="{F0060869-58F0-C54F-A946-AC4432218B3B}" srcOrd="0" destOrd="0" presId="urn:microsoft.com/office/officeart/2005/8/layout/vList3"/>
    <dgm:cxn modelId="{3BC6D620-06F7-2142-83A0-4E1EB0E10881}" srcId="{6480D16A-E1B8-904A-9181-51E72322C536}" destId="{C2FE82B5-7854-BC41-9C6E-4FD6E0CB2583}" srcOrd="0" destOrd="0" parTransId="{022A83DB-A5CC-8F43-8EAD-314DB9ECEE0F}" sibTransId="{2511E951-8697-894D-A2A5-93A5EB8D05EE}"/>
    <dgm:cxn modelId="{343A8824-658C-1841-BAC7-50AC9E228D10}" type="presOf" srcId="{AAE18D92-1FA4-3A48-A415-FCDD8BB6C764}" destId="{5832F1C5-4C57-B748-8ED9-EE26C097CA44}" srcOrd="0" destOrd="0" presId="urn:microsoft.com/office/officeart/2005/8/layout/vList3"/>
    <dgm:cxn modelId="{E22D904E-2A30-8642-88BE-94DF6E758A66}" srcId="{6480D16A-E1B8-904A-9181-51E72322C536}" destId="{47F6BC60-E4B7-A948-B397-6059157B4B67}" srcOrd="3" destOrd="0" parTransId="{9A2C766A-ACA8-C34F-9844-0588186E0EE5}" sibTransId="{34EA03DA-9D21-2C47-AF35-EB794DEFA333}"/>
    <dgm:cxn modelId="{8AF4825A-7BC7-9E49-B477-7CA6E8E0B2C6}" type="presOf" srcId="{85C67021-E980-CE40-B5F1-CD7307BDB68A}" destId="{1070CCB4-D684-A24B-AC9F-3E683F9C14AF}" srcOrd="0" destOrd="0" presId="urn:microsoft.com/office/officeart/2005/8/layout/vList3"/>
    <dgm:cxn modelId="{D0232964-E9E4-7045-BF0A-6E4C900E6FA7}" srcId="{6480D16A-E1B8-904A-9181-51E72322C536}" destId="{85C67021-E980-CE40-B5F1-CD7307BDB68A}" srcOrd="2" destOrd="0" parTransId="{976DBA19-CF70-7946-9496-1B1048AB5225}" sibTransId="{0E5D1BE6-698A-D340-A603-086B45E44DA8}"/>
    <dgm:cxn modelId="{EB2873AB-CA70-5A48-90B2-3FB20E96BDA2}" type="presOf" srcId="{A64E4E92-9C00-B04A-834C-0476E7A66794}" destId="{1CD01729-8ECD-1348-AC30-02FC91F295EE}" srcOrd="0" destOrd="0" presId="urn:microsoft.com/office/officeart/2005/8/layout/vList3"/>
    <dgm:cxn modelId="{575647AE-9587-614F-AB87-8AFB2D898019}" type="presOf" srcId="{47F6BC60-E4B7-A948-B397-6059157B4B67}" destId="{D764E3EF-5DB7-184C-AA0C-9AEC2DA83D05}" srcOrd="0" destOrd="0" presId="urn:microsoft.com/office/officeart/2005/8/layout/vList3"/>
    <dgm:cxn modelId="{57C7E8B8-37AB-8546-A7E3-95DE519A478F}" type="presOf" srcId="{6480D16A-E1B8-904A-9181-51E72322C536}" destId="{B052A449-38FB-424B-8264-50A84BA4D0C4}" srcOrd="0" destOrd="0" presId="urn:microsoft.com/office/officeart/2005/8/layout/vList3"/>
    <dgm:cxn modelId="{A16345CA-F75B-974D-8276-1D8B13D55078}" srcId="{6480D16A-E1B8-904A-9181-51E72322C536}" destId="{A64E4E92-9C00-B04A-834C-0476E7A66794}" srcOrd="4" destOrd="0" parTransId="{3C41159D-0D0E-224B-A67C-776F3EC51DE4}" sibTransId="{B49DDE82-B38A-A740-8621-BCE41FBB59DF}"/>
    <dgm:cxn modelId="{67B62738-D7F3-D042-8C11-D87EC08E62B9}" type="presParOf" srcId="{B052A449-38FB-424B-8264-50A84BA4D0C4}" destId="{2DE9C698-634F-2A41-BD43-04302556A254}" srcOrd="0" destOrd="0" presId="urn:microsoft.com/office/officeart/2005/8/layout/vList3"/>
    <dgm:cxn modelId="{ECDD3FD6-4279-8749-92F3-04B443901FB8}" type="presParOf" srcId="{2DE9C698-634F-2A41-BD43-04302556A254}" destId="{D085D821-DA94-8A40-8DE4-4E4CA06E551C}" srcOrd="0" destOrd="0" presId="urn:microsoft.com/office/officeart/2005/8/layout/vList3"/>
    <dgm:cxn modelId="{2976FCFE-2C8F-B245-9A7A-B47C78A2979D}" type="presParOf" srcId="{2DE9C698-634F-2A41-BD43-04302556A254}" destId="{F0060869-58F0-C54F-A946-AC4432218B3B}" srcOrd="1" destOrd="0" presId="urn:microsoft.com/office/officeart/2005/8/layout/vList3"/>
    <dgm:cxn modelId="{AEF51119-2DF3-F24D-A3C1-2B6740C11F3F}" type="presParOf" srcId="{B052A449-38FB-424B-8264-50A84BA4D0C4}" destId="{0931C5CD-8397-FC4B-91C5-3C8FAF103B39}" srcOrd="1" destOrd="0" presId="urn:microsoft.com/office/officeart/2005/8/layout/vList3"/>
    <dgm:cxn modelId="{61D104DC-9DBA-AA4C-80EC-F05E72FC4E96}" type="presParOf" srcId="{B052A449-38FB-424B-8264-50A84BA4D0C4}" destId="{D7665EC3-F9D8-B948-85E3-E05EAD634528}" srcOrd="2" destOrd="0" presId="urn:microsoft.com/office/officeart/2005/8/layout/vList3"/>
    <dgm:cxn modelId="{A4F431F8-FE1E-D74C-AEF8-35F162CAAF54}" type="presParOf" srcId="{D7665EC3-F9D8-B948-85E3-E05EAD634528}" destId="{27556674-646F-934F-8B8C-534B95E8E704}" srcOrd="0" destOrd="0" presId="urn:microsoft.com/office/officeart/2005/8/layout/vList3"/>
    <dgm:cxn modelId="{BF0CE4A8-EE9C-7744-8696-03E7AB2294CF}" type="presParOf" srcId="{D7665EC3-F9D8-B948-85E3-E05EAD634528}" destId="{5832F1C5-4C57-B748-8ED9-EE26C097CA44}" srcOrd="1" destOrd="0" presId="urn:microsoft.com/office/officeart/2005/8/layout/vList3"/>
    <dgm:cxn modelId="{79DD2277-136A-8A4C-BD1F-0CA4F19882D8}" type="presParOf" srcId="{B052A449-38FB-424B-8264-50A84BA4D0C4}" destId="{6E661A69-CC9B-D640-9030-0AF6B3A7ABB9}" srcOrd="3" destOrd="0" presId="urn:microsoft.com/office/officeart/2005/8/layout/vList3"/>
    <dgm:cxn modelId="{896799F4-5C6B-834C-A7E1-FC10B9430938}" type="presParOf" srcId="{B052A449-38FB-424B-8264-50A84BA4D0C4}" destId="{86F8428F-CBF9-714C-8980-220BAC88738F}" srcOrd="4" destOrd="0" presId="urn:microsoft.com/office/officeart/2005/8/layout/vList3"/>
    <dgm:cxn modelId="{9C66C1FE-EE50-3E42-B967-3154025EDE8D}" type="presParOf" srcId="{86F8428F-CBF9-714C-8980-220BAC88738F}" destId="{0801C8F7-FDD1-9344-A391-9847C183BE55}" srcOrd="0" destOrd="0" presId="urn:microsoft.com/office/officeart/2005/8/layout/vList3"/>
    <dgm:cxn modelId="{21A13578-26BF-4843-ADFE-62BDFE2322C8}" type="presParOf" srcId="{86F8428F-CBF9-714C-8980-220BAC88738F}" destId="{1070CCB4-D684-A24B-AC9F-3E683F9C14AF}" srcOrd="1" destOrd="0" presId="urn:microsoft.com/office/officeart/2005/8/layout/vList3"/>
    <dgm:cxn modelId="{B476E08D-00DF-DF4D-B845-9C051C9A7186}" type="presParOf" srcId="{B052A449-38FB-424B-8264-50A84BA4D0C4}" destId="{ACECECC8-CF83-6841-93FC-5A564536B0F3}" srcOrd="5" destOrd="0" presId="urn:microsoft.com/office/officeart/2005/8/layout/vList3"/>
    <dgm:cxn modelId="{E332F0CA-06DA-8942-9BD8-8144D7E6D374}" type="presParOf" srcId="{B052A449-38FB-424B-8264-50A84BA4D0C4}" destId="{00398E46-FB08-E649-BCC7-CCCD28A8CB2F}" srcOrd="6" destOrd="0" presId="urn:microsoft.com/office/officeart/2005/8/layout/vList3"/>
    <dgm:cxn modelId="{5A9A4AA0-F8F3-9843-86A1-2B018D877BBA}" type="presParOf" srcId="{00398E46-FB08-E649-BCC7-CCCD28A8CB2F}" destId="{0685CAAB-7002-F047-B259-6EB779AAD65D}" srcOrd="0" destOrd="0" presId="urn:microsoft.com/office/officeart/2005/8/layout/vList3"/>
    <dgm:cxn modelId="{50CFF140-2955-FB4E-99ED-02E2E825AF97}" type="presParOf" srcId="{00398E46-FB08-E649-BCC7-CCCD28A8CB2F}" destId="{D764E3EF-5DB7-184C-AA0C-9AEC2DA83D05}" srcOrd="1" destOrd="0" presId="urn:microsoft.com/office/officeart/2005/8/layout/vList3"/>
    <dgm:cxn modelId="{73749408-F968-B04D-9674-D70D9FC0D96F}" type="presParOf" srcId="{B052A449-38FB-424B-8264-50A84BA4D0C4}" destId="{1153A32F-B0DF-834C-8068-F60FABBE6EC7}" srcOrd="7" destOrd="0" presId="urn:microsoft.com/office/officeart/2005/8/layout/vList3"/>
    <dgm:cxn modelId="{2A430D20-AEB9-9944-93E0-9C549618382A}" type="presParOf" srcId="{B052A449-38FB-424B-8264-50A84BA4D0C4}" destId="{62825D63-C331-2945-AAE1-0745845BCBE8}" srcOrd="8" destOrd="0" presId="urn:microsoft.com/office/officeart/2005/8/layout/vList3"/>
    <dgm:cxn modelId="{7BEE7CCC-3C94-AC46-BFF0-0D74E80C9DDF}" type="presParOf" srcId="{62825D63-C331-2945-AAE1-0745845BCBE8}" destId="{343A3659-8105-6E4E-A81E-0F7B3188DF46}" srcOrd="0" destOrd="0" presId="urn:microsoft.com/office/officeart/2005/8/layout/vList3"/>
    <dgm:cxn modelId="{2A3C90FD-BB93-4A4B-8B92-7104F7213B27}" type="presParOf" srcId="{62825D63-C331-2945-AAE1-0745845BCBE8}" destId="{1CD01729-8ECD-1348-AC30-02FC91F295E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7374CF-BF0A-A04A-A287-D655CDE70B03}" type="doc">
      <dgm:prSet loTypeId="urn:microsoft.com/office/officeart/2005/8/layout/vList4" loCatId="" qsTypeId="urn:microsoft.com/office/officeart/2005/8/quickstyle/simple1" qsCatId="simple" csTypeId="urn:microsoft.com/office/officeart/2005/8/colors/accent1_2" csCatId="accent1" phldr="1"/>
      <dgm:spPr/>
    </dgm:pt>
    <dgm:pt modelId="{408C6CE2-262D-784A-9D77-B8F81A1CDE86}">
      <dgm:prSet phldrT="[Text]" custT="1"/>
      <dgm:spPr>
        <a:solidFill>
          <a:srgbClr val="027B55">
            <a:alpha val="79000"/>
          </a:srgbClr>
        </a:solidFill>
      </dgm:spPr>
      <dgm:t>
        <a:bodyPr/>
        <a:lstStyle/>
        <a:p>
          <a:r>
            <a:rPr lang="en-US" sz="2400" u="sng" dirty="0">
              <a:latin typeface="Arial" panose="020B0604020202020204" pitchFamily="34" charset="0"/>
              <a:cs typeface="Arial" panose="020B0604020202020204" pitchFamily="34" charset="0"/>
            </a:rPr>
            <a:t>Socioeconomic Status: </a:t>
          </a:r>
        </a:p>
        <a:p>
          <a:r>
            <a:rPr lang="en-US" sz="2200" dirty="0">
              <a:latin typeface="Arial" panose="020B0604020202020204" pitchFamily="34" charset="0"/>
              <a:cs typeface="Arial" panose="020B0604020202020204" pitchFamily="34" charset="0"/>
            </a:rPr>
            <a:t>Unemployment, poverty, income, education</a:t>
          </a:r>
        </a:p>
      </dgm:t>
    </dgm:pt>
    <dgm:pt modelId="{F1949009-CEB4-B94B-8D14-413CC2FF4E6C}" type="parTrans" cxnId="{9C37BF4D-4F09-4D4A-9AF5-6896B0243F9E}">
      <dgm:prSet/>
      <dgm:spPr/>
      <dgm:t>
        <a:bodyPr/>
        <a:lstStyle/>
        <a:p>
          <a:endParaRPr lang="en-US"/>
        </a:p>
      </dgm:t>
    </dgm:pt>
    <dgm:pt modelId="{18627296-9234-5F40-84FF-C286F0BE43A7}" type="sibTrans" cxnId="{9C37BF4D-4F09-4D4A-9AF5-6896B0243F9E}">
      <dgm:prSet/>
      <dgm:spPr/>
      <dgm:t>
        <a:bodyPr/>
        <a:lstStyle/>
        <a:p>
          <a:endParaRPr lang="en-US"/>
        </a:p>
      </dgm:t>
    </dgm:pt>
    <dgm:pt modelId="{92F148EB-9C04-784B-A34F-AE7C51F80403}">
      <dgm:prSet phldrT="[Text]" custT="1"/>
      <dgm:spPr>
        <a:solidFill>
          <a:srgbClr val="027B55">
            <a:alpha val="80021"/>
          </a:srgbClr>
        </a:solidFill>
      </dgm:spPr>
      <dgm:t>
        <a:bodyPr/>
        <a:lstStyle/>
        <a:p>
          <a:r>
            <a:rPr lang="en-US" sz="2400" u="sng" dirty="0">
              <a:latin typeface="Arial" panose="020B0604020202020204" pitchFamily="34" charset="0"/>
              <a:cs typeface="Arial" panose="020B0604020202020204" pitchFamily="34" charset="0"/>
            </a:rPr>
            <a:t>Household Characteristics: </a:t>
          </a:r>
        </a:p>
        <a:p>
          <a:r>
            <a:rPr lang="en-US" sz="2200" dirty="0">
              <a:latin typeface="Arial" panose="020B0604020202020204" pitchFamily="34" charset="0"/>
              <a:cs typeface="Arial" panose="020B0604020202020204" pitchFamily="34" charset="0"/>
            </a:rPr>
            <a:t>Older adults, children, single parents, disability, languages spoken </a:t>
          </a:r>
        </a:p>
      </dgm:t>
    </dgm:pt>
    <dgm:pt modelId="{6EC8EE8C-BE5C-224C-9045-B3D6BBD66FF2}" type="parTrans" cxnId="{0F99AB0B-5EB1-804B-A531-734584A8B891}">
      <dgm:prSet/>
      <dgm:spPr/>
      <dgm:t>
        <a:bodyPr/>
        <a:lstStyle/>
        <a:p>
          <a:endParaRPr lang="en-US"/>
        </a:p>
      </dgm:t>
    </dgm:pt>
    <dgm:pt modelId="{FBD70835-8A66-5345-B86D-3603BC5CF75A}" type="sibTrans" cxnId="{0F99AB0B-5EB1-804B-A531-734584A8B891}">
      <dgm:prSet/>
      <dgm:spPr/>
      <dgm:t>
        <a:bodyPr/>
        <a:lstStyle/>
        <a:p>
          <a:endParaRPr lang="en-US"/>
        </a:p>
      </dgm:t>
    </dgm:pt>
    <dgm:pt modelId="{D56B45C4-2385-1A49-981A-F71FD0DEB142}">
      <dgm:prSet phldrT="[Text]" custT="1"/>
      <dgm:spPr>
        <a:solidFill>
          <a:srgbClr val="027B55">
            <a:alpha val="80000"/>
          </a:srgbClr>
        </a:solidFill>
      </dgm:spPr>
      <dgm:t>
        <a:bodyPr/>
        <a:lstStyle/>
        <a:p>
          <a:r>
            <a:rPr lang="en-US" sz="2400" u="sng" dirty="0">
              <a:latin typeface="Arial" panose="020B0604020202020204" pitchFamily="34" charset="0"/>
              <a:cs typeface="Arial" panose="020B0604020202020204" pitchFamily="34" charset="0"/>
            </a:rPr>
            <a:t>Racial and Ethnic Minority Status: </a:t>
          </a:r>
        </a:p>
        <a:p>
          <a:r>
            <a:rPr lang="en-US" sz="2200" dirty="0">
              <a:latin typeface="Arial" panose="020B0604020202020204" pitchFamily="34" charset="0"/>
              <a:cs typeface="Arial" panose="020B0604020202020204" pitchFamily="34" charset="0"/>
            </a:rPr>
            <a:t>Racial and ethnic group identification</a:t>
          </a:r>
        </a:p>
      </dgm:t>
    </dgm:pt>
    <dgm:pt modelId="{FF7AC4B1-ED45-FA4E-99F3-0A4B477199F1}" type="parTrans" cxnId="{969443A3-DBA1-D64D-A544-89E1C47831C7}">
      <dgm:prSet/>
      <dgm:spPr/>
      <dgm:t>
        <a:bodyPr/>
        <a:lstStyle/>
        <a:p>
          <a:endParaRPr lang="en-US"/>
        </a:p>
      </dgm:t>
    </dgm:pt>
    <dgm:pt modelId="{3F67E686-D9E9-2046-B85D-5E22CCA9E3F6}" type="sibTrans" cxnId="{969443A3-DBA1-D64D-A544-89E1C47831C7}">
      <dgm:prSet/>
      <dgm:spPr/>
      <dgm:t>
        <a:bodyPr/>
        <a:lstStyle/>
        <a:p>
          <a:endParaRPr lang="en-US"/>
        </a:p>
      </dgm:t>
    </dgm:pt>
    <dgm:pt modelId="{D03F50A3-D93C-4E42-BEE2-E7558CADF65C}">
      <dgm:prSet phldrT="[Text]" custT="1"/>
      <dgm:spPr>
        <a:solidFill>
          <a:srgbClr val="027B55">
            <a:alpha val="79000"/>
          </a:srgbClr>
        </a:solidFill>
      </dgm:spPr>
      <dgm:t>
        <a:bodyPr/>
        <a:lstStyle/>
        <a:p>
          <a:r>
            <a:rPr lang="en-US" sz="2400" u="sng" dirty="0">
              <a:latin typeface="Arial" panose="020B0604020202020204" pitchFamily="34" charset="0"/>
              <a:cs typeface="Arial" panose="020B0604020202020204" pitchFamily="34" charset="0"/>
            </a:rPr>
            <a:t>Housing Type and Transportation: </a:t>
          </a:r>
        </a:p>
        <a:p>
          <a:r>
            <a:rPr lang="en-US" sz="2200" dirty="0">
              <a:latin typeface="Arial" panose="020B0604020202020204" pitchFamily="34" charset="0"/>
              <a:cs typeface="Arial" panose="020B0604020202020204" pitchFamily="34" charset="0"/>
            </a:rPr>
            <a:t>Multi-units, mobile homes, group housing,     vehicle ownership</a:t>
          </a:r>
        </a:p>
      </dgm:t>
      <dgm:extLst>
        <a:ext uri="{E40237B7-FDA0-4F09-8148-C483321AD2D9}">
          <dgm14:cNvPr xmlns:dgm14="http://schemas.microsoft.com/office/drawing/2010/diagram" id="0" name="" descr="•Socioeconomic Status: &#10;•Unemployment, poverty, income, education&#10;&#10;•Household Characteristics: &#10;•Older adults, children, single parents, disability, languages spoken &#10;&#10;•Racial and Ethnic Minority Status: &#10;•Racial and ethnic group identification&#10;&#10;•Housing Type and Transportation: &#10;•Multi-units, mobile homes, group housing,     vehicle ownership&#10;"/>
        </a:ext>
      </dgm:extLst>
    </dgm:pt>
    <dgm:pt modelId="{E88838EF-EE4C-D34D-86E0-3145F4760A73}" type="parTrans" cxnId="{151289A1-9298-4D4E-92A7-AE49D75A81BD}">
      <dgm:prSet/>
      <dgm:spPr/>
      <dgm:t>
        <a:bodyPr/>
        <a:lstStyle/>
        <a:p>
          <a:endParaRPr lang="en-US"/>
        </a:p>
      </dgm:t>
    </dgm:pt>
    <dgm:pt modelId="{7306348A-AD93-1F43-B232-E77A69B75F72}" type="sibTrans" cxnId="{151289A1-9298-4D4E-92A7-AE49D75A81BD}">
      <dgm:prSet/>
      <dgm:spPr/>
      <dgm:t>
        <a:bodyPr/>
        <a:lstStyle/>
        <a:p>
          <a:endParaRPr lang="en-US"/>
        </a:p>
      </dgm:t>
    </dgm:pt>
    <dgm:pt modelId="{29841428-D788-D34E-8D10-143FF56F9E22}" type="pres">
      <dgm:prSet presAssocID="{827374CF-BF0A-A04A-A287-D655CDE70B03}" presName="linear" presStyleCnt="0">
        <dgm:presLayoutVars>
          <dgm:dir/>
          <dgm:resizeHandles val="exact"/>
        </dgm:presLayoutVars>
      </dgm:prSet>
      <dgm:spPr/>
    </dgm:pt>
    <dgm:pt modelId="{366FC176-8B6E-874E-B5A1-42ABFE1AA338}" type="pres">
      <dgm:prSet presAssocID="{408C6CE2-262D-784A-9D77-B8F81A1CDE86}" presName="comp" presStyleCnt="0"/>
      <dgm:spPr/>
    </dgm:pt>
    <dgm:pt modelId="{A7AE7103-1379-CA47-869C-23A88DE26FF3}" type="pres">
      <dgm:prSet presAssocID="{408C6CE2-262D-784A-9D77-B8F81A1CDE86}" presName="box" presStyleLbl="node1" presStyleIdx="0" presStyleCnt="4"/>
      <dgm:spPr/>
    </dgm:pt>
    <dgm:pt modelId="{6CE33603-AFC4-6B4F-8525-EC0F5ECD1046}" type="pres">
      <dgm:prSet presAssocID="{408C6CE2-262D-784A-9D77-B8F81A1CDE86}" presName="img" presStyleLbl="fgImgPlace1" presStyleIdx="0" presStyleCnt="4" custScaleX="84605"/>
      <dgm:spPr>
        <a:solidFill>
          <a:schemeClr val="bg1">
            <a:alpha val="50000"/>
          </a:schemeClr>
        </a:solidFill>
        <a:ln w="25400">
          <a:solidFill>
            <a:schemeClr val="bg1"/>
          </a:solidFill>
        </a:ln>
      </dgm:spPr>
    </dgm:pt>
    <dgm:pt modelId="{28B4CAB7-DF7A-5A46-82D6-CAD23E90B0BC}" type="pres">
      <dgm:prSet presAssocID="{408C6CE2-262D-784A-9D77-B8F81A1CDE86}" presName="text" presStyleLbl="node1" presStyleIdx="0" presStyleCnt="4">
        <dgm:presLayoutVars>
          <dgm:bulletEnabled val="1"/>
        </dgm:presLayoutVars>
      </dgm:prSet>
      <dgm:spPr/>
    </dgm:pt>
    <dgm:pt modelId="{5C143737-898C-D54A-AC74-FC942DD97371}" type="pres">
      <dgm:prSet presAssocID="{18627296-9234-5F40-84FF-C286F0BE43A7}" presName="spacer" presStyleCnt="0"/>
      <dgm:spPr/>
    </dgm:pt>
    <dgm:pt modelId="{25B00D98-F5E7-E744-99A5-CE22E65B2390}" type="pres">
      <dgm:prSet presAssocID="{92F148EB-9C04-784B-A34F-AE7C51F80403}" presName="comp" presStyleCnt="0"/>
      <dgm:spPr/>
    </dgm:pt>
    <dgm:pt modelId="{FE9038F8-5944-8B4E-8D0E-4C7AD2E38EC1}" type="pres">
      <dgm:prSet presAssocID="{92F148EB-9C04-784B-A34F-AE7C51F80403}" presName="box" presStyleLbl="node1" presStyleIdx="1" presStyleCnt="4"/>
      <dgm:spPr/>
    </dgm:pt>
    <dgm:pt modelId="{13EC0C86-8E35-A641-8FC5-F09E31DA6A16}" type="pres">
      <dgm:prSet presAssocID="{92F148EB-9C04-784B-A34F-AE7C51F80403}" presName="img" presStyleLbl="fgImgPlace1" presStyleIdx="1" presStyleCnt="4" custScaleX="84605"/>
      <dgm:spPr>
        <a:solidFill>
          <a:schemeClr val="bg1">
            <a:alpha val="50000"/>
          </a:schemeClr>
        </a:solidFill>
        <a:ln w="25400">
          <a:solidFill>
            <a:schemeClr val="bg1"/>
          </a:solidFill>
        </a:ln>
      </dgm:spPr>
    </dgm:pt>
    <dgm:pt modelId="{394B33FB-AFCD-EA4E-94F8-8489DDE2BE31}" type="pres">
      <dgm:prSet presAssocID="{92F148EB-9C04-784B-A34F-AE7C51F80403}" presName="text" presStyleLbl="node1" presStyleIdx="1" presStyleCnt="4">
        <dgm:presLayoutVars>
          <dgm:bulletEnabled val="1"/>
        </dgm:presLayoutVars>
      </dgm:prSet>
      <dgm:spPr/>
    </dgm:pt>
    <dgm:pt modelId="{F0FAE493-6AF7-304C-882A-7C58D5949F70}" type="pres">
      <dgm:prSet presAssocID="{FBD70835-8A66-5345-B86D-3603BC5CF75A}" presName="spacer" presStyleCnt="0"/>
      <dgm:spPr/>
    </dgm:pt>
    <dgm:pt modelId="{AF82BFE4-812A-7E4A-AD1A-A1A1C04DCE29}" type="pres">
      <dgm:prSet presAssocID="{D56B45C4-2385-1A49-981A-F71FD0DEB142}" presName="comp" presStyleCnt="0"/>
      <dgm:spPr/>
    </dgm:pt>
    <dgm:pt modelId="{7A1A8480-943E-374C-A86B-92B7325CB461}" type="pres">
      <dgm:prSet presAssocID="{D56B45C4-2385-1A49-981A-F71FD0DEB142}" presName="box" presStyleLbl="node1" presStyleIdx="2" presStyleCnt="4"/>
      <dgm:spPr/>
    </dgm:pt>
    <dgm:pt modelId="{54D567DC-3B19-4D42-9DE0-E25A47D94E1F}" type="pres">
      <dgm:prSet presAssocID="{D56B45C4-2385-1A49-981A-F71FD0DEB142}" presName="img" presStyleLbl="fgImgPlace1" presStyleIdx="2" presStyleCnt="4" custScaleX="84605"/>
      <dgm:spPr>
        <a:solidFill>
          <a:schemeClr val="bg1">
            <a:alpha val="50000"/>
          </a:schemeClr>
        </a:solidFill>
        <a:ln w="25400">
          <a:solidFill>
            <a:schemeClr val="bg1"/>
          </a:solidFill>
        </a:ln>
      </dgm:spPr>
    </dgm:pt>
    <dgm:pt modelId="{3A5AA447-844C-6C4C-B7B9-BB503A6C65DE}" type="pres">
      <dgm:prSet presAssocID="{D56B45C4-2385-1A49-981A-F71FD0DEB142}" presName="text" presStyleLbl="node1" presStyleIdx="2" presStyleCnt="4">
        <dgm:presLayoutVars>
          <dgm:bulletEnabled val="1"/>
        </dgm:presLayoutVars>
      </dgm:prSet>
      <dgm:spPr/>
    </dgm:pt>
    <dgm:pt modelId="{DB8CE323-2696-854D-AB60-96B189045237}" type="pres">
      <dgm:prSet presAssocID="{3F67E686-D9E9-2046-B85D-5E22CCA9E3F6}" presName="spacer" presStyleCnt="0"/>
      <dgm:spPr/>
    </dgm:pt>
    <dgm:pt modelId="{F9F4BC33-6A8C-9440-97C8-974A9566A34E}" type="pres">
      <dgm:prSet presAssocID="{D03F50A3-D93C-4E42-BEE2-E7558CADF65C}" presName="comp" presStyleCnt="0"/>
      <dgm:spPr/>
    </dgm:pt>
    <dgm:pt modelId="{3E030DC1-4D64-6044-8900-AE5C479218D2}" type="pres">
      <dgm:prSet presAssocID="{D03F50A3-D93C-4E42-BEE2-E7558CADF65C}" presName="box" presStyleLbl="node1" presStyleIdx="3" presStyleCnt="4"/>
      <dgm:spPr/>
    </dgm:pt>
    <dgm:pt modelId="{B927AF12-2B4B-9945-AF27-C5324C0F69D6}" type="pres">
      <dgm:prSet presAssocID="{D03F50A3-D93C-4E42-BEE2-E7558CADF65C}" presName="img" presStyleLbl="fgImgPlace1" presStyleIdx="3" presStyleCnt="4" custScaleX="84605"/>
      <dgm:spPr>
        <a:solidFill>
          <a:schemeClr val="bg1">
            <a:alpha val="50000"/>
          </a:schemeClr>
        </a:solidFill>
        <a:ln w="25400">
          <a:solidFill>
            <a:schemeClr val="bg1"/>
          </a:solidFill>
        </a:ln>
      </dgm:spPr>
    </dgm:pt>
    <dgm:pt modelId="{2D2DE93D-5E7B-FC48-859F-7702727286E0}" type="pres">
      <dgm:prSet presAssocID="{D03F50A3-D93C-4E42-BEE2-E7558CADF65C}" presName="text" presStyleLbl="node1" presStyleIdx="3" presStyleCnt="4">
        <dgm:presLayoutVars>
          <dgm:bulletEnabled val="1"/>
        </dgm:presLayoutVars>
      </dgm:prSet>
      <dgm:spPr/>
    </dgm:pt>
  </dgm:ptLst>
  <dgm:cxnLst>
    <dgm:cxn modelId="{0F99AB0B-5EB1-804B-A531-734584A8B891}" srcId="{827374CF-BF0A-A04A-A287-D655CDE70B03}" destId="{92F148EB-9C04-784B-A34F-AE7C51F80403}" srcOrd="1" destOrd="0" parTransId="{6EC8EE8C-BE5C-224C-9045-B3D6BBD66FF2}" sibTransId="{FBD70835-8A66-5345-B86D-3603BC5CF75A}"/>
    <dgm:cxn modelId="{EE657044-773C-0741-9879-59F39BF7A066}" type="presOf" srcId="{92F148EB-9C04-784B-A34F-AE7C51F80403}" destId="{394B33FB-AFCD-EA4E-94F8-8489DDE2BE31}" srcOrd="1" destOrd="0" presId="urn:microsoft.com/office/officeart/2005/8/layout/vList4"/>
    <dgm:cxn modelId="{9C37BF4D-4F09-4D4A-9AF5-6896B0243F9E}" srcId="{827374CF-BF0A-A04A-A287-D655CDE70B03}" destId="{408C6CE2-262D-784A-9D77-B8F81A1CDE86}" srcOrd="0" destOrd="0" parTransId="{F1949009-CEB4-B94B-8D14-413CC2FF4E6C}" sibTransId="{18627296-9234-5F40-84FF-C286F0BE43A7}"/>
    <dgm:cxn modelId="{2C309069-4D29-114D-AA52-F46449D9514F}" type="presOf" srcId="{92F148EB-9C04-784B-A34F-AE7C51F80403}" destId="{FE9038F8-5944-8B4E-8D0E-4C7AD2E38EC1}" srcOrd="0" destOrd="0" presId="urn:microsoft.com/office/officeart/2005/8/layout/vList4"/>
    <dgm:cxn modelId="{EE461E96-7290-6F4B-A85D-93DF3D5494A1}" type="presOf" srcId="{D56B45C4-2385-1A49-981A-F71FD0DEB142}" destId="{7A1A8480-943E-374C-A86B-92B7325CB461}" srcOrd="0" destOrd="0" presId="urn:microsoft.com/office/officeart/2005/8/layout/vList4"/>
    <dgm:cxn modelId="{34C0CF97-76CC-FD4E-BF6C-040A4C8C015F}" type="presOf" srcId="{D56B45C4-2385-1A49-981A-F71FD0DEB142}" destId="{3A5AA447-844C-6C4C-B7B9-BB503A6C65DE}" srcOrd="1" destOrd="0" presId="urn:microsoft.com/office/officeart/2005/8/layout/vList4"/>
    <dgm:cxn modelId="{2F4BF99D-8672-8745-8311-6B06E2A67C40}" type="presOf" srcId="{408C6CE2-262D-784A-9D77-B8F81A1CDE86}" destId="{28B4CAB7-DF7A-5A46-82D6-CAD23E90B0BC}" srcOrd="1" destOrd="0" presId="urn:microsoft.com/office/officeart/2005/8/layout/vList4"/>
    <dgm:cxn modelId="{151289A1-9298-4D4E-92A7-AE49D75A81BD}" srcId="{827374CF-BF0A-A04A-A287-D655CDE70B03}" destId="{D03F50A3-D93C-4E42-BEE2-E7558CADF65C}" srcOrd="3" destOrd="0" parTransId="{E88838EF-EE4C-D34D-86E0-3145F4760A73}" sibTransId="{7306348A-AD93-1F43-B232-E77A69B75F72}"/>
    <dgm:cxn modelId="{969443A3-DBA1-D64D-A544-89E1C47831C7}" srcId="{827374CF-BF0A-A04A-A287-D655CDE70B03}" destId="{D56B45C4-2385-1A49-981A-F71FD0DEB142}" srcOrd="2" destOrd="0" parTransId="{FF7AC4B1-ED45-FA4E-99F3-0A4B477199F1}" sibTransId="{3F67E686-D9E9-2046-B85D-5E22CCA9E3F6}"/>
    <dgm:cxn modelId="{338B31AB-F6D5-8148-9C7D-313329B1DB26}" type="presOf" srcId="{827374CF-BF0A-A04A-A287-D655CDE70B03}" destId="{29841428-D788-D34E-8D10-143FF56F9E22}" srcOrd="0" destOrd="0" presId="urn:microsoft.com/office/officeart/2005/8/layout/vList4"/>
    <dgm:cxn modelId="{FC542AC4-BA65-1C40-8A77-9C6006ED28F2}" type="presOf" srcId="{408C6CE2-262D-784A-9D77-B8F81A1CDE86}" destId="{A7AE7103-1379-CA47-869C-23A88DE26FF3}" srcOrd="0" destOrd="0" presId="urn:microsoft.com/office/officeart/2005/8/layout/vList4"/>
    <dgm:cxn modelId="{3DBA92DB-BAF3-5549-92D4-6553156BFEED}" type="presOf" srcId="{D03F50A3-D93C-4E42-BEE2-E7558CADF65C}" destId="{3E030DC1-4D64-6044-8900-AE5C479218D2}" srcOrd="0" destOrd="0" presId="urn:microsoft.com/office/officeart/2005/8/layout/vList4"/>
    <dgm:cxn modelId="{8F9D57EC-26EB-2640-B132-18DF09CF1676}" type="presOf" srcId="{D03F50A3-D93C-4E42-BEE2-E7558CADF65C}" destId="{2D2DE93D-5E7B-FC48-859F-7702727286E0}" srcOrd="1" destOrd="0" presId="urn:microsoft.com/office/officeart/2005/8/layout/vList4"/>
    <dgm:cxn modelId="{F10B0F79-249D-DA42-99FF-82002E7A801E}" type="presParOf" srcId="{29841428-D788-D34E-8D10-143FF56F9E22}" destId="{366FC176-8B6E-874E-B5A1-42ABFE1AA338}" srcOrd="0" destOrd="0" presId="urn:microsoft.com/office/officeart/2005/8/layout/vList4"/>
    <dgm:cxn modelId="{B5F64E88-9DB5-1541-9906-05B79317318C}" type="presParOf" srcId="{366FC176-8B6E-874E-B5A1-42ABFE1AA338}" destId="{A7AE7103-1379-CA47-869C-23A88DE26FF3}" srcOrd="0" destOrd="0" presId="urn:microsoft.com/office/officeart/2005/8/layout/vList4"/>
    <dgm:cxn modelId="{B70FCE27-A57F-0148-832E-764D38073652}" type="presParOf" srcId="{366FC176-8B6E-874E-B5A1-42ABFE1AA338}" destId="{6CE33603-AFC4-6B4F-8525-EC0F5ECD1046}" srcOrd="1" destOrd="0" presId="urn:microsoft.com/office/officeart/2005/8/layout/vList4"/>
    <dgm:cxn modelId="{1C48E435-CF86-744D-B7CA-6FCA2C82981C}" type="presParOf" srcId="{366FC176-8B6E-874E-B5A1-42ABFE1AA338}" destId="{28B4CAB7-DF7A-5A46-82D6-CAD23E90B0BC}" srcOrd="2" destOrd="0" presId="urn:microsoft.com/office/officeart/2005/8/layout/vList4"/>
    <dgm:cxn modelId="{2272C8D6-CF50-4F43-9B1B-34C66D6BB848}" type="presParOf" srcId="{29841428-D788-D34E-8D10-143FF56F9E22}" destId="{5C143737-898C-D54A-AC74-FC942DD97371}" srcOrd="1" destOrd="0" presId="urn:microsoft.com/office/officeart/2005/8/layout/vList4"/>
    <dgm:cxn modelId="{33464421-7774-CA41-9522-D6B9F7A8D40F}" type="presParOf" srcId="{29841428-D788-D34E-8D10-143FF56F9E22}" destId="{25B00D98-F5E7-E744-99A5-CE22E65B2390}" srcOrd="2" destOrd="0" presId="urn:microsoft.com/office/officeart/2005/8/layout/vList4"/>
    <dgm:cxn modelId="{DC5D14BA-88A0-EB4D-8730-50BA2464B38C}" type="presParOf" srcId="{25B00D98-F5E7-E744-99A5-CE22E65B2390}" destId="{FE9038F8-5944-8B4E-8D0E-4C7AD2E38EC1}" srcOrd="0" destOrd="0" presId="urn:microsoft.com/office/officeart/2005/8/layout/vList4"/>
    <dgm:cxn modelId="{170758F1-5AA7-5A44-A1CE-CF53A5D94D08}" type="presParOf" srcId="{25B00D98-F5E7-E744-99A5-CE22E65B2390}" destId="{13EC0C86-8E35-A641-8FC5-F09E31DA6A16}" srcOrd="1" destOrd="0" presId="urn:microsoft.com/office/officeart/2005/8/layout/vList4"/>
    <dgm:cxn modelId="{7E554531-ADA2-DD48-8264-2D7F7CC23AC7}" type="presParOf" srcId="{25B00D98-F5E7-E744-99A5-CE22E65B2390}" destId="{394B33FB-AFCD-EA4E-94F8-8489DDE2BE31}" srcOrd="2" destOrd="0" presId="urn:microsoft.com/office/officeart/2005/8/layout/vList4"/>
    <dgm:cxn modelId="{2A6959D3-A81C-CB46-A836-AA76EF4A9F92}" type="presParOf" srcId="{29841428-D788-D34E-8D10-143FF56F9E22}" destId="{F0FAE493-6AF7-304C-882A-7C58D5949F70}" srcOrd="3" destOrd="0" presId="urn:microsoft.com/office/officeart/2005/8/layout/vList4"/>
    <dgm:cxn modelId="{54D15101-E261-BE47-9483-AF6295E63309}" type="presParOf" srcId="{29841428-D788-D34E-8D10-143FF56F9E22}" destId="{AF82BFE4-812A-7E4A-AD1A-A1A1C04DCE29}" srcOrd="4" destOrd="0" presId="urn:microsoft.com/office/officeart/2005/8/layout/vList4"/>
    <dgm:cxn modelId="{04E5587C-323E-BB4F-9607-5593FF124714}" type="presParOf" srcId="{AF82BFE4-812A-7E4A-AD1A-A1A1C04DCE29}" destId="{7A1A8480-943E-374C-A86B-92B7325CB461}" srcOrd="0" destOrd="0" presId="urn:microsoft.com/office/officeart/2005/8/layout/vList4"/>
    <dgm:cxn modelId="{33313386-0E7A-B247-AC84-D07075BA6EA6}" type="presParOf" srcId="{AF82BFE4-812A-7E4A-AD1A-A1A1C04DCE29}" destId="{54D567DC-3B19-4D42-9DE0-E25A47D94E1F}" srcOrd="1" destOrd="0" presId="urn:microsoft.com/office/officeart/2005/8/layout/vList4"/>
    <dgm:cxn modelId="{5D19E636-58A9-3D45-974F-4DB5BE6EE983}" type="presParOf" srcId="{AF82BFE4-812A-7E4A-AD1A-A1A1C04DCE29}" destId="{3A5AA447-844C-6C4C-B7B9-BB503A6C65DE}" srcOrd="2" destOrd="0" presId="urn:microsoft.com/office/officeart/2005/8/layout/vList4"/>
    <dgm:cxn modelId="{E6949566-FD11-9F47-8F52-F4260ED19B47}" type="presParOf" srcId="{29841428-D788-D34E-8D10-143FF56F9E22}" destId="{DB8CE323-2696-854D-AB60-96B189045237}" srcOrd="5" destOrd="0" presId="urn:microsoft.com/office/officeart/2005/8/layout/vList4"/>
    <dgm:cxn modelId="{A5E37B96-956B-F14D-8978-03C78756967C}" type="presParOf" srcId="{29841428-D788-D34E-8D10-143FF56F9E22}" destId="{F9F4BC33-6A8C-9440-97C8-974A9566A34E}" srcOrd="6" destOrd="0" presId="urn:microsoft.com/office/officeart/2005/8/layout/vList4"/>
    <dgm:cxn modelId="{A483683A-63F5-1147-B8AB-3E2DF17D4A0E}" type="presParOf" srcId="{F9F4BC33-6A8C-9440-97C8-974A9566A34E}" destId="{3E030DC1-4D64-6044-8900-AE5C479218D2}" srcOrd="0" destOrd="0" presId="urn:microsoft.com/office/officeart/2005/8/layout/vList4"/>
    <dgm:cxn modelId="{84F75F78-0B00-7E4B-8AE6-82EDDAD45288}" type="presParOf" srcId="{F9F4BC33-6A8C-9440-97C8-974A9566A34E}" destId="{B927AF12-2B4B-9945-AF27-C5324C0F69D6}" srcOrd="1" destOrd="0" presId="urn:microsoft.com/office/officeart/2005/8/layout/vList4"/>
    <dgm:cxn modelId="{A4B047EC-7CBC-0542-B9F0-72E0913FE210}" type="presParOf" srcId="{F9F4BC33-6A8C-9440-97C8-974A9566A34E}" destId="{2D2DE93D-5E7B-FC48-859F-7702727286E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9FBAC2-A613-F147-877E-79BC00B4DFE1}" type="doc">
      <dgm:prSet loTypeId="urn:microsoft.com/office/officeart/2008/layout/AlternatingHexagons" loCatId="" qsTypeId="urn:microsoft.com/office/officeart/2005/8/quickstyle/simple1" qsCatId="simple" csTypeId="urn:microsoft.com/office/officeart/2005/8/colors/accent1_2" csCatId="accent1" phldr="1"/>
      <dgm:spPr/>
      <dgm:t>
        <a:bodyPr/>
        <a:lstStyle/>
        <a:p>
          <a:endParaRPr lang="en-US"/>
        </a:p>
      </dgm:t>
    </dgm:pt>
    <dgm:pt modelId="{A7CA98AA-F859-B84A-9C1C-8D33B0CD7B94}">
      <dgm:prSet phldrT="[Text]" custT="1"/>
      <dgm:spPr>
        <a:xfrm rot="5400000">
          <a:off x="1616998" y="426734"/>
          <a:ext cx="1998196" cy="1738431"/>
        </a:xfrm>
        <a:prstGeom prst="hexagon">
          <a:avLst>
            <a:gd name="adj" fmla="val 25000"/>
            <a:gd name="vf" fmla="val 115470"/>
          </a:avLst>
        </a:prstGeom>
        <a:noFill/>
        <a:ln w="38100" cap="flat" cmpd="sng" algn="ctr">
          <a:solidFill>
            <a:srgbClr val="29AFCE"/>
          </a:solidFill>
          <a:prstDash val="solid"/>
          <a:miter lim="800000"/>
        </a:ln>
        <a:effectLst/>
      </dgm:spPr>
      <dgm:t>
        <a:bodyPr tIns="0" bIns="0"/>
        <a:lstStyle/>
        <a:p>
          <a:pPr>
            <a:buNone/>
          </a:pPr>
          <a:r>
            <a:rPr lang="en-US" sz="2000" dirty="0">
              <a:solidFill>
                <a:srgbClr val="000000"/>
              </a:solidFill>
              <a:latin typeface="Arial" panose="020B0604020202020204" pitchFamily="34" charset="0"/>
              <a:ea typeface="+mn-ea"/>
              <a:cs typeface="Arial" panose="020B0604020202020204" pitchFamily="34" charset="0"/>
            </a:rPr>
            <a:t>50</a:t>
          </a:r>
          <a:r>
            <a:rPr lang="en-US" sz="1600" dirty="0">
              <a:solidFill>
                <a:srgbClr val="000000"/>
              </a:solidFill>
              <a:latin typeface="Arial" panose="020B0604020202020204" pitchFamily="34" charset="0"/>
              <a:ea typeface="+mn-ea"/>
              <a:cs typeface="Arial" panose="020B0604020202020204" pitchFamily="34" charset="0"/>
            </a:rPr>
            <a:t> direct and indirect fatalities</a:t>
          </a:r>
        </a:p>
      </dgm:t>
    </dgm:pt>
    <dgm:pt modelId="{CA875BFD-5515-AE4A-850C-06EF6D100927}" type="parTrans" cxnId="{E6097406-6E3B-0046-8E1D-CB9C83B7F707}">
      <dgm:prSet/>
      <dgm:spPr/>
      <dgm:t>
        <a:bodyPr/>
        <a:lstStyle/>
        <a:p>
          <a:endParaRPr lang="en-US"/>
        </a:p>
      </dgm:t>
    </dgm:pt>
    <dgm:pt modelId="{E4AE0DF7-C9B5-A04B-B772-2EF992735FEF}" type="sibTrans" cxnId="{E6097406-6E3B-0046-8E1D-CB9C83B7F707}">
      <dgm:prSet/>
      <dgm:spPr>
        <a:xfrm rot="5400000">
          <a:off x="911745" y="1017887"/>
          <a:ext cx="427434" cy="130069"/>
        </a:xfrm>
        <a:prstGeom prst="hexagon">
          <a:avLst>
            <a:gd name="adj" fmla="val 25000"/>
            <a:gd name="vf" fmla="val 115470"/>
          </a:avLst>
        </a:prstGeom>
        <a:noFill/>
        <a:ln w="12700" cap="flat" cmpd="sng" algn="ctr">
          <a:noFill/>
          <a:prstDash val="solid"/>
          <a:miter lim="800000"/>
        </a:ln>
        <a:effectLst/>
      </dgm:spPr>
      <dgm:t>
        <a:bodyPr/>
        <a:lstStyle/>
        <a:p>
          <a:pPr>
            <a:buNone/>
          </a:pPr>
          <a:endParaRPr lang="en-US">
            <a:solidFill>
              <a:srgbClr val="FFFFFF"/>
            </a:solidFill>
            <a:latin typeface="Calibri" panose="020F0502020204030204"/>
            <a:ea typeface="+mn-ea"/>
            <a:cs typeface="+mn-cs"/>
          </a:endParaRPr>
        </a:p>
      </dgm:t>
    </dgm:pt>
    <dgm:pt modelId="{3C88C386-EAE6-8B4C-9F39-AA56C8B80C63}">
      <dgm:prSet phldrT="[Text]" custT="1"/>
      <dgm:spPr>
        <a:xfrm rot="5400000">
          <a:off x="3491446" y="444578"/>
          <a:ext cx="1998196" cy="1738431"/>
        </a:xfrm>
        <a:prstGeom prst="hexagon">
          <a:avLst>
            <a:gd name="adj" fmla="val 25000"/>
            <a:gd name="vf" fmla="val 115470"/>
          </a:avLst>
        </a:prstGeom>
        <a:noFill/>
        <a:ln w="38100" cap="flat" cmpd="sng" algn="ctr">
          <a:solidFill>
            <a:srgbClr val="64A494"/>
          </a:solidFill>
          <a:prstDash val="solid"/>
          <a:miter lim="800000"/>
        </a:ln>
        <a:effectLst/>
      </dgm:spPr>
      <dgm:t>
        <a:bodyPr/>
        <a:lstStyle/>
        <a:p>
          <a:pPr>
            <a:buNone/>
          </a:pPr>
          <a:r>
            <a:rPr lang="en-US" sz="2000" dirty="0">
              <a:solidFill>
                <a:srgbClr val="000000"/>
              </a:solidFill>
              <a:latin typeface="Arial" panose="020B0604020202020204" pitchFamily="34" charset="0"/>
              <a:ea typeface="+mn-ea"/>
              <a:cs typeface="Arial" panose="020B0604020202020204" pitchFamily="34" charset="0"/>
            </a:rPr>
            <a:t>$25 </a:t>
          </a:r>
          <a:r>
            <a:rPr lang="en-US" sz="1600" dirty="0">
              <a:solidFill>
                <a:srgbClr val="000000"/>
              </a:solidFill>
              <a:latin typeface="Arial" panose="020B0604020202020204" pitchFamily="34" charset="0"/>
              <a:ea typeface="+mn-ea"/>
              <a:cs typeface="Arial" panose="020B0604020202020204" pitchFamily="34" charset="0"/>
            </a:rPr>
            <a:t>billion in damages</a:t>
          </a:r>
        </a:p>
      </dgm:t>
    </dgm:pt>
    <dgm:pt modelId="{C50D7B7B-A9F7-2142-BFAA-028B04C81A66}" type="parTrans" cxnId="{76E4484D-978A-394F-8B19-B04197A53128}">
      <dgm:prSet/>
      <dgm:spPr/>
      <dgm:t>
        <a:bodyPr/>
        <a:lstStyle/>
        <a:p>
          <a:endParaRPr lang="en-US"/>
        </a:p>
      </dgm:t>
    </dgm:pt>
    <dgm:pt modelId="{B1C9C4D4-8CE5-0D43-82C0-827387FD3EF7}" type="sibTrans" cxnId="{76E4484D-978A-394F-8B19-B04197A53128}">
      <dgm:prSet/>
      <dgm:spPr>
        <a:xfrm rot="5400000">
          <a:off x="1349299" y="895668"/>
          <a:ext cx="177399" cy="470541"/>
        </a:xfrm>
        <a:prstGeom prst="hexagon">
          <a:avLst>
            <a:gd name="adj" fmla="val 25000"/>
            <a:gd name="vf" fmla="val 115470"/>
          </a:avLst>
        </a:prstGeom>
        <a:noFill/>
        <a:ln w="12700" cap="flat" cmpd="sng" algn="ctr">
          <a:noFill/>
          <a:prstDash val="solid"/>
          <a:miter lim="800000"/>
        </a:ln>
        <a:effectLst/>
      </dgm:spPr>
      <dgm:t>
        <a:bodyPr/>
        <a:lstStyle/>
        <a:p>
          <a:pPr>
            <a:buNone/>
          </a:pPr>
          <a:endParaRPr lang="en-US">
            <a:solidFill>
              <a:srgbClr val="FFFFFF"/>
            </a:solidFill>
            <a:latin typeface="Calibri" panose="020F0502020204030204"/>
            <a:ea typeface="+mn-ea"/>
            <a:cs typeface="+mn-cs"/>
          </a:endParaRPr>
        </a:p>
      </dgm:t>
    </dgm:pt>
    <dgm:pt modelId="{3FA01E59-1B16-0144-9DC0-9F7D014FFA90}">
      <dgm:prSet phldrT="[Text]" custT="1"/>
      <dgm:spPr>
        <a:xfrm rot="5400000">
          <a:off x="660792" y="2097606"/>
          <a:ext cx="1998196" cy="1738431"/>
        </a:xfrm>
        <a:prstGeom prst="hexagon">
          <a:avLst>
            <a:gd name="adj" fmla="val 25000"/>
            <a:gd name="vf" fmla="val 115470"/>
          </a:avLst>
        </a:prstGeom>
        <a:noFill/>
        <a:ln w="38100" cap="flat" cmpd="sng" algn="ctr">
          <a:solidFill>
            <a:srgbClr val="027B55"/>
          </a:solidFill>
          <a:prstDash val="solid"/>
          <a:miter lim="800000"/>
        </a:ln>
        <a:effectLst/>
      </dgm:spPr>
      <dgm:t>
        <a:bodyPr tIns="0" bIns="0"/>
        <a:lstStyle/>
        <a:p>
          <a:pPr>
            <a:buNone/>
          </a:pPr>
          <a:r>
            <a:rPr lang="en-US" sz="2000" dirty="0">
              <a:solidFill>
                <a:srgbClr val="000000"/>
              </a:solidFill>
              <a:latin typeface="Arial" panose="020B0604020202020204" pitchFamily="34" charset="0"/>
              <a:ea typeface="+mn-ea"/>
              <a:cs typeface="Arial" panose="020B0604020202020204" pitchFamily="34" charset="0"/>
            </a:rPr>
            <a:t>14-foot</a:t>
          </a:r>
          <a:r>
            <a:rPr lang="en-US" sz="1600" dirty="0">
              <a:solidFill>
                <a:srgbClr val="000000"/>
              </a:solidFill>
              <a:latin typeface="Arial" panose="020B0604020202020204" pitchFamily="34" charset="0"/>
              <a:ea typeface="+mn-ea"/>
              <a:cs typeface="Arial" panose="020B0604020202020204" pitchFamily="34" charset="0"/>
            </a:rPr>
            <a:t> storm surge</a:t>
          </a:r>
        </a:p>
      </dgm:t>
    </dgm:pt>
    <dgm:pt modelId="{F9F28027-3B4D-DE4D-80DE-66D734A35740}" type="parTrans" cxnId="{93981B91-8A05-644C-8C10-08E58AA1229E}">
      <dgm:prSet/>
      <dgm:spPr/>
      <dgm:t>
        <a:bodyPr/>
        <a:lstStyle/>
        <a:p>
          <a:endParaRPr lang="en-US"/>
        </a:p>
      </dgm:t>
    </dgm:pt>
    <dgm:pt modelId="{56FD9AA0-CD7C-BC45-BC2E-AFAA7FC4A550}" type="sibTrans" cxnId="{93981B91-8A05-644C-8C10-08E58AA1229E}">
      <dgm:prSet/>
      <dgm:spPr>
        <a:xfrm rot="16200000" flipH="1">
          <a:off x="1394342" y="702815"/>
          <a:ext cx="146867" cy="521268"/>
        </a:xfrm>
        <a:prstGeom prst="hexagon">
          <a:avLst>
            <a:gd name="adj" fmla="val 25000"/>
            <a:gd name="vf" fmla="val 115470"/>
          </a:avLst>
        </a:prstGeom>
        <a:noFill/>
        <a:ln w="12700" cap="flat" cmpd="sng" algn="ctr">
          <a:noFill/>
          <a:prstDash val="solid"/>
          <a:miter lim="800000"/>
        </a:ln>
        <a:effectLst/>
      </dgm:spPr>
      <dgm:t>
        <a:bodyPr/>
        <a:lstStyle/>
        <a:p>
          <a:pPr>
            <a:buNone/>
          </a:pPr>
          <a:endParaRPr lang="en-US">
            <a:solidFill>
              <a:srgbClr val="FFFFFF"/>
            </a:solidFill>
            <a:latin typeface="Calibri" panose="020F0502020204030204"/>
            <a:ea typeface="+mn-ea"/>
            <a:cs typeface="+mn-cs"/>
          </a:endParaRPr>
        </a:p>
      </dgm:t>
    </dgm:pt>
    <dgm:pt modelId="{8240862C-D544-A848-A79F-A45E5DFD8617}">
      <dgm:prSet phldrT="[Text]" custT="1"/>
      <dgm:spPr>
        <a:xfrm rot="5400000">
          <a:off x="2532006" y="2117448"/>
          <a:ext cx="1998196" cy="1738431"/>
        </a:xfrm>
        <a:prstGeom prst="hexagon">
          <a:avLst>
            <a:gd name="adj" fmla="val 25000"/>
            <a:gd name="vf" fmla="val 115470"/>
          </a:avLst>
        </a:prstGeom>
        <a:noFill/>
        <a:ln w="41275" cap="flat" cmpd="sng" algn="ctr">
          <a:solidFill>
            <a:srgbClr val="D3C494"/>
          </a:solidFill>
          <a:prstDash val="solid"/>
          <a:miter lim="800000"/>
        </a:ln>
        <a:effectLst/>
      </dgm:spPr>
      <dgm:t>
        <a:bodyPr tIns="0" bIns="0"/>
        <a:lstStyle/>
        <a:p>
          <a:pPr>
            <a:buNone/>
          </a:pPr>
          <a:r>
            <a:rPr lang="en-US" sz="1800" dirty="0">
              <a:solidFill>
                <a:srgbClr val="000000"/>
              </a:solidFill>
              <a:latin typeface="Arial" panose="020B0604020202020204" pitchFamily="34" charset="0"/>
              <a:ea typeface="+mn-ea"/>
              <a:cs typeface="Arial" panose="020B0604020202020204" pitchFamily="34" charset="0"/>
            </a:rPr>
            <a:t>Category</a:t>
          </a:r>
          <a:r>
            <a:rPr lang="en-US" sz="1600" dirty="0">
              <a:solidFill>
                <a:srgbClr val="000000"/>
              </a:solidFill>
              <a:latin typeface="Arial" panose="020B0604020202020204" pitchFamily="34" charset="0"/>
              <a:ea typeface="+mn-ea"/>
              <a:cs typeface="Arial" panose="020B0604020202020204" pitchFamily="34" charset="0"/>
            </a:rPr>
            <a:t>  </a:t>
          </a:r>
          <a:r>
            <a:rPr lang="en-US" sz="2000" dirty="0">
              <a:solidFill>
                <a:srgbClr val="000000"/>
              </a:solidFill>
              <a:latin typeface="Arial" panose="020B0604020202020204" pitchFamily="34" charset="0"/>
              <a:ea typeface="+mn-ea"/>
              <a:cs typeface="Arial" panose="020B0604020202020204" pitchFamily="34" charset="0"/>
            </a:rPr>
            <a:t>5 </a:t>
          </a:r>
          <a:r>
            <a:rPr lang="en-US" sz="1600" dirty="0">
              <a:solidFill>
                <a:srgbClr val="000000"/>
              </a:solidFill>
              <a:latin typeface="Arial" panose="020B0604020202020204" pitchFamily="34" charset="0"/>
              <a:ea typeface="+mn-ea"/>
              <a:cs typeface="Arial" panose="020B0604020202020204" pitchFamily="34" charset="0"/>
            </a:rPr>
            <a:t>       </a:t>
          </a:r>
          <a:r>
            <a:rPr lang="en-US" sz="1400" dirty="0">
              <a:solidFill>
                <a:srgbClr val="000000"/>
              </a:solidFill>
              <a:latin typeface="Arial" panose="020B0604020202020204" pitchFamily="34" charset="0"/>
              <a:ea typeface="+mn-ea"/>
              <a:cs typeface="Arial" panose="020B0604020202020204" pitchFamily="34" charset="0"/>
            </a:rPr>
            <a:t>(160 mph winds)</a:t>
          </a:r>
        </a:p>
      </dgm:t>
    </dgm:pt>
    <dgm:pt modelId="{64536635-CFEC-DC41-9F9F-CD70BAEF63DE}" type="parTrans" cxnId="{4FE02D1F-7421-1B47-BE11-52E21F7ACB9C}">
      <dgm:prSet/>
      <dgm:spPr/>
      <dgm:t>
        <a:bodyPr/>
        <a:lstStyle/>
        <a:p>
          <a:endParaRPr lang="en-US"/>
        </a:p>
      </dgm:t>
    </dgm:pt>
    <dgm:pt modelId="{B3D79EC1-B8BA-674C-9520-4ED92922F315}" type="sibTrans" cxnId="{4FE02D1F-7421-1B47-BE11-52E21F7ACB9C}">
      <dgm:prSet/>
      <dgm:spPr>
        <a:xfrm rot="5400000">
          <a:off x="1397100" y="673393"/>
          <a:ext cx="88020" cy="421656"/>
        </a:xfrm>
        <a:prstGeom prst="hexagon">
          <a:avLst>
            <a:gd name="adj" fmla="val 25000"/>
            <a:gd name="vf" fmla="val 115470"/>
          </a:avLst>
        </a:prstGeom>
        <a:noFill/>
        <a:ln w="12700" cap="flat" cmpd="sng" algn="ctr">
          <a:noFill/>
          <a:prstDash val="solid"/>
          <a:miter lim="800000"/>
        </a:ln>
        <a:effectLst/>
      </dgm:spPr>
      <dgm:t>
        <a:bodyPr/>
        <a:lstStyle/>
        <a:p>
          <a:pPr>
            <a:buNone/>
          </a:pPr>
          <a:endParaRPr lang="en-US">
            <a:solidFill>
              <a:srgbClr val="FFFFFF"/>
            </a:solidFill>
            <a:latin typeface="Calibri" panose="020F0502020204030204"/>
            <a:ea typeface="+mn-ea"/>
            <a:cs typeface="+mn-cs"/>
          </a:endParaRPr>
        </a:p>
      </dgm:t>
    </dgm:pt>
    <dgm:pt modelId="{66D98AB7-51FC-114A-9F6E-55F99B11ED7D}" type="pres">
      <dgm:prSet presAssocID="{D59FBAC2-A613-F147-877E-79BC00B4DFE1}" presName="Name0" presStyleCnt="0">
        <dgm:presLayoutVars>
          <dgm:chMax/>
          <dgm:chPref/>
          <dgm:dir/>
          <dgm:animLvl val="lvl"/>
        </dgm:presLayoutVars>
      </dgm:prSet>
      <dgm:spPr/>
    </dgm:pt>
    <dgm:pt modelId="{C4677BE7-58DA-9545-A989-402E4DD03B7C}" type="pres">
      <dgm:prSet presAssocID="{A7CA98AA-F859-B84A-9C1C-8D33B0CD7B94}" presName="composite" presStyleCnt="0"/>
      <dgm:spPr/>
    </dgm:pt>
    <dgm:pt modelId="{26AC15D3-C739-154A-AA02-4232F759EEE0}" type="pres">
      <dgm:prSet presAssocID="{A7CA98AA-F859-B84A-9C1C-8D33B0CD7B94}" presName="Parent1" presStyleLbl="node1" presStyleIdx="0" presStyleCnt="8" custLinFactX="-16676" custLinFactNeighborX="-100000" custLinFactNeighborY="14737">
        <dgm:presLayoutVars>
          <dgm:chMax val="1"/>
          <dgm:chPref val="1"/>
          <dgm:bulletEnabled val="1"/>
        </dgm:presLayoutVars>
      </dgm:prSet>
      <dgm:spPr/>
    </dgm:pt>
    <dgm:pt modelId="{78F35CFE-DC97-0348-8B4C-5EA6901215D2}" type="pres">
      <dgm:prSet presAssocID="{A7CA98AA-F859-B84A-9C1C-8D33B0CD7B94}" presName="Childtext1" presStyleLbl="revTx" presStyleIdx="0" presStyleCnt="4">
        <dgm:presLayoutVars>
          <dgm:chMax val="0"/>
          <dgm:chPref val="0"/>
          <dgm:bulletEnabled val="1"/>
        </dgm:presLayoutVars>
      </dgm:prSet>
      <dgm:spPr>
        <a:xfrm>
          <a:off x="5566396" y="402016"/>
          <a:ext cx="2229987" cy="1198917"/>
        </a:xfrm>
        <a:prstGeom prst="rect">
          <a:avLst/>
        </a:prstGeom>
        <a:noFill/>
        <a:ln>
          <a:noFill/>
        </a:ln>
        <a:effectLst/>
      </dgm:spPr>
    </dgm:pt>
    <dgm:pt modelId="{D2971B95-5883-3746-8882-90D4BF764F97}" type="pres">
      <dgm:prSet presAssocID="{A7CA98AA-F859-B84A-9C1C-8D33B0CD7B94}" presName="BalanceSpacing" presStyleCnt="0"/>
      <dgm:spPr/>
    </dgm:pt>
    <dgm:pt modelId="{196D333B-0597-D24A-A499-3588F8CB7005}" type="pres">
      <dgm:prSet presAssocID="{A7CA98AA-F859-B84A-9C1C-8D33B0CD7B94}" presName="BalanceSpacing1" presStyleCnt="0"/>
      <dgm:spPr/>
    </dgm:pt>
    <dgm:pt modelId="{0850DEED-5109-CB42-8300-A29DF64BF37C}" type="pres">
      <dgm:prSet presAssocID="{E4AE0DF7-C9B5-A04B-B772-2EF992735FEF}" presName="Accent1Text" presStyleLbl="node1" presStyleIdx="1" presStyleCnt="8" custScaleX="7482" custScaleY="21391" custLinFactNeighborX="-94422" custLinFactNeighborY="4076"/>
      <dgm:spPr/>
    </dgm:pt>
    <dgm:pt modelId="{DC3A76C0-2E75-F944-93C5-2C448E7CDABB}" type="pres">
      <dgm:prSet presAssocID="{E4AE0DF7-C9B5-A04B-B772-2EF992735FEF}" presName="spaceBetweenRectangles" presStyleCnt="0"/>
      <dgm:spPr/>
    </dgm:pt>
    <dgm:pt modelId="{C4F77551-681A-A343-8B70-515307181017}" type="pres">
      <dgm:prSet presAssocID="{3C88C386-EAE6-8B4C-9F39-AA56C8B80C63}" presName="composite" presStyleCnt="0"/>
      <dgm:spPr/>
    </dgm:pt>
    <dgm:pt modelId="{4AFDB6C7-C604-2849-91F7-63983542D14F}" type="pres">
      <dgm:prSet presAssocID="{3C88C386-EAE6-8B4C-9F39-AA56C8B80C63}" presName="Parent1" presStyleLbl="node1" presStyleIdx="2" presStyleCnt="8" custLinFactNeighborX="45355" custLinFactNeighborY="-69250">
        <dgm:presLayoutVars>
          <dgm:chMax val="1"/>
          <dgm:chPref val="1"/>
          <dgm:bulletEnabled val="1"/>
        </dgm:presLayoutVars>
      </dgm:prSet>
      <dgm:spPr/>
    </dgm:pt>
    <dgm:pt modelId="{0771B66A-A489-374D-B485-0C850C943827}" type="pres">
      <dgm:prSet presAssocID="{3C88C386-EAE6-8B4C-9F39-AA56C8B80C63}" presName="Childtext1" presStyleLbl="revTx" presStyleIdx="1" presStyleCnt="4">
        <dgm:presLayoutVars>
          <dgm:chMax val="0"/>
          <dgm:chPref val="0"/>
          <dgm:bulletEnabled val="1"/>
        </dgm:presLayoutVars>
      </dgm:prSet>
      <dgm:spPr>
        <a:xfrm>
          <a:off x="602876" y="2098085"/>
          <a:ext cx="2158052" cy="1198917"/>
        </a:xfrm>
        <a:prstGeom prst="rect">
          <a:avLst/>
        </a:prstGeom>
        <a:noFill/>
        <a:ln>
          <a:noFill/>
        </a:ln>
        <a:effectLst/>
      </dgm:spPr>
    </dgm:pt>
    <dgm:pt modelId="{16EC7586-8B65-A44E-8B30-6D4257E97A04}" type="pres">
      <dgm:prSet presAssocID="{3C88C386-EAE6-8B4C-9F39-AA56C8B80C63}" presName="BalanceSpacing" presStyleCnt="0"/>
      <dgm:spPr/>
    </dgm:pt>
    <dgm:pt modelId="{D9829850-2241-7D44-BAF5-7D16E76B5FF3}" type="pres">
      <dgm:prSet presAssocID="{3C88C386-EAE6-8B4C-9F39-AA56C8B80C63}" presName="BalanceSpacing1" presStyleCnt="0"/>
      <dgm:spPr/>
    </dgm:pt>
    <dgm:pt modelId="{8C6AF136-EF9D-8745-AB60-B790CB6FA2B4}" type="pres">
      <dgm:prSet presAssocID="{B1C9C4D4-8CE5-0D43-82C0-827387FD3EF7}" presName="Accent1Text" presStyleLbl="node1" presStyleIdx="3" presStyleCnt="8" custScaleX="27067" custScaleY="8878" custLinFactX="-100000" custLinFactNeighborX="-138237" custLinFactNeighborY="-78401"/>
      <dgm:spPr/>
    </dgm:pt>
    <dgm:pt modelId="{38BBDD30-BD5C-CD4F-B32C-3E4935D53A6F}" type="pres">
      <dgm:prSet presAssocID="{B1C9C4D4-8CE5-0D43-82C0-827387FD3EF7}" presName="spaceBetweenRectangles" presStyleCnt="0"/>
      <dgm:spPr/>
    </dgm:pt>
    <dgm:pt modelId="{A74B7012-81E2-E04F-B3FB-91DDDADD7518}" type="pres">
      <dgm:prSet presAssocID="{3FA01E59-1B16-0144-9DC0-9F7D014FFA90}" presName="composite" presStyleCnt="0"/>
      <dgm:spPr/>
    </dgm:pt>
    <dgm:pt modelId="{3079521E-084D-BE44-B50B-8E919B26E3EB}" type="pres">
      <dgm:prSet presAssocID="{3FA01E59-1B16-0144-9DC0-9F7D014FFA90}" presName="Parent1" presStyleLbl="node1" presStyleIdx="4" presStyleCnt="8" custLinFactX="-71680" custLinFactNeighborX="-100000" custLinFactNeighborY="-71404">
        <dgm:presLayoutVars>
          <dgm:chMax val="1"/>
          <dgm:chPref val="1"/>
          <dgm:bulletEnabled val="1"/>
        </dgm:presLayoutVars>
      </dgm:prSet>
      <dgm:spPr/>
    </dgm:pt>
    <dgm:pt modelId="{89965172-8F9B-5F4D-AC2F-6A14669E07D6}" type="pres">
      <dgm:prSet presAssocID="{3FA01E59-1B16-0144-9DC0-9F7D014FFA90}" presName="Childtext1" presStyleLbl="revTx" presStyleIdx="2" presStyleCnt="4">
        <dgm:presLayoutVars>
          <dgm:chMax val="0"/>
          <dgm:chPref val="0"/>
          <dgm:bulletEnabled val="1"/>
        </dgm:presLayoutVars>
      </dgm:prSet>
      <dgm:spPr>
        <a:xfrm>
          <a:off x="5566396" y="3794155"/>
          <a:ext cx="2229987" cy="1198917"/>
        </a:xfrm>
        <a:prstGeom prst="rect">
          <a:avLst/>
        </a:prstGeom>
        <a:noFill/>
        <a:ln>
          <a:noFill/>
        </a:ln>
        <a:effectLst/>
      </dgm:spPr>
    </dgm:pt>
    <dgm:pt modelId="{B66F163B-CFB5-794F-8AA8-56D158416236}" type="pres">
      <dgm:prSet presAssocID="{3FA01E59-1B16-0144-9DC0-9F7D014FFA90}" presName="BalanceSpacing" presStyleCnt="0"/>
      <dgm:spPr/>
    </dgm:pt>
    <dgm:pt modelId="{9B7250E4-BDB2-9842-A0E6-EC3154841AE0}" type="pres">
      <dgm:prSet presAssocID="{3FA01E59-1B16-0144-9DC0-9F7D014FFA90}" presName="BalanceSpacing1" presStyleCnt="0"/>
      <dgm:spPr/>
    </dgm:pt>
    <dgm:pt modelId="{1C75EBA5-91DF-4C4E-B54F-62D036E9330F}" type="pres">
      <dgm:prSet presAssocID="{56FD9AA0-CD7C-BC45-BC2E-AFAA7FC4A550}" presName="Accent1Text" presStyleLbl="node1" presStyleIdx="5" presStyleCnt="8" custFlipHor="1" custScaleX="29985" custScaleY="7350" custLinFactY="-71663" custLinFactNeighborX="-74731" custLinFactNeighborY="-100000"/>
      <dgm:spPr/>
    </dgm:pt>
    <dgm:pt modelId="{A7660196-0D84-0A42-8F87-26A0922061B3}" type="pres">
      <dgm:prSet presAssocID="{56FD9AA0-CD7C-BC45-BC2E-AFAA7FC4A550}" presName="spaceBetweenRectangles" presStyleCnt="0"/>
      <dgm:spPr/>
    </dgm:pt>
    <dgm:pt modelId="{58B5D79E-56D8-314A-9D23-35D6A85245A0}" type="pres">
      <dgm:prSet presAssocID="{8240862C-D544-A848-A79F-A45E5DFD8617}" presName="composite" presStyleCnt="0"/>
      <dgm:spPr/>
    </dgm:pt>
    <dgm:pt modelId="{1FB08912-1883-4B46-ADE7-BD2E34DCE6E2}" type="pres">
      <dgm:prSet presAssocID="{8240862C-D544-A848-A79F-A45E5DFD8617}" presName="Parent1" presStyleLbl="node1" presStyleIdx="6" presStyleCnt="8" custLinFactY="-55291" custLinFactNeighborX="-9835" custLinFactNeighborY="-100000">
        <dgm:presLayoutVars>
          <dgm:chMax val="1"/>
          <dgm:chPref val="1"/>
          <dgm:bulletEnabled val="1"/>
        </dgm:presLayoutVars>
      </dgm:prSet>
      <dgm:spPr/>
    </dgm:pt>
    <dgm:pt modelId="{88C2F559-E5C8-744F-9A58-C11D19E83523}" type="pres">
      <dgm:prSet presAssocID="{8240862C-D544-A848-A79F-A45E5DFD8617}" presName="Childtext1" presStyleLbl="revTx" presStyleIdx="3" presStyleCnt="4">
        <dgm:presLayoutVars>
          <dgm:chMax val="0"/>
          <dgm:chPref val="0"/>
          <dgm:bulletEnabled val="1"/>
        </dgm:presLayoutVars>
      </dgm:prSet>
      <dgm:spPr>
        <a:xfrm>
          <a:off x="602876" y="5490224"/>
          <a:ext cx="2158052" cy="1198917"/>
        </a:xfrm>
        <a:prstGeom prst="rect">
          <a:avLst/>
        </a:prstGeom>
        <a:noFill/>
        <a:ln>
          <a:noFill/>
        </a:ln>
        <a:effectLst/>
      </dgm:spPr>
    </dgm:pt>
    <dgm:pt modelId="{911EBED5-8C01-EA4B-AAC5-83F23E76B4C0}" type="pres">
      <dgm:prSet presAssocID="{8240862C-D544-A848-A79F-A45E5DFD8617}" presName="BalanceSpacing" presStyleCnt="0"/>
      <dgm:spPr/>
    </dgm:pt>
    <dgm:pt modelId="{B686284F-C231-864A-B36A-390324882E58}" type="pres">
      <dgm:prSet presAssocID="{8240862C-D544-A848-A79F-A45E5DFD8617}" presName="BalanceSpacing1" presStyleCnt="0"/>
      <dgm:spPr/>
    </dgm:pt>
    <dgm:pt modelId="{7B3DDAD9-535C-B146-81C3-D41D99A97C31}" type="pres">
      <dgm:prSet presAssocID="{B3D79EC1-B8BA-674C-9520-4ED92922F315}" presName="Accent1Text" presStyleLbl="node1" presStyleIdx="7" presStyleCnt="8" custScaleX="24255" custScaleY="4405" custLinFactX="-100000" custLinFactY="-100000" custLinFactNeighborX="-138058" custLinFactNeighborY="-160508"/>
      <dgm:spPr/>
    </dgm:pt>
  </dgm:ptLst>
  <dgm:cxnLst>
    <dgm:cxn modelId="{E6097406-6E3B-0046-8E1D-CB9C83B7F707}" srcId="{D59FBAC2-A613-F147-877E-79BC00B4DFE1}" destId="{A7CA98AA-F859-B84A-9C1C-8D33B0CD7B94}" srcOrd="0" destOrd="0" parTransId="{CA875BFD-5515-AE4A-850C-06EF6D100927}" sibTransId="{E4AE0DF7-C9B5-A04B-B772-2EF992735FEF}"/>
    <dgm:cxn modelId="{4FE02D1F-7421-1B47-BE11-52E21F7ACB9C}" srcId="{D59FBAC2-A613-F147-877E-79BC00B4DFE1}" destId="{8240862C-D544-A848-A79F-A45E5DFD8617}" srcOrd="3" destOrd="0" parTransId="{64536635-CFEC-DC41-9F9F-CD70BAEF63DE}" sibTransId="{B3D79EC1-B8BA-674C-9520-4ED92922F315}"/>
    <dgm:cxn modelId="{56DCC82B-04EF-AB48-B71E-EC7945BF993F}" type="presOf" srcId="{E4AE0DF7-C9B5-A04B-B772-2EF992735FEF}" destId="{0850DEED-5109-CB42-8300-A29DF64BF37C}" srcOrd="0" destOrd="0" presId="urn:microsoft.com/office/officeart/2008/layout/AlternatingHexagons"/>
    <dgm:cxn modelId="{76E4484D-978A-394F-8B19-B04197A53128}" srcId="{D59FBAC2-A613-F147-877E-79BC00B4DFE1}" destId="{3C88C386-EAE6-8B4C-9F39-AA56C8B80C63}" srcOrd="1" destOrd="0" parTransId="{C50D7B7B-A9F7-2142-BFAA-028B04C81A66}" sibTransId="{B1C9C4D4-8CE5-0D43-82C0-827387FD3EF7}"/>
    <dgm:cxn modelId="{59C24B4D-2369-D44B-8F2F-B5769E950FDC}" type="presOf" srcId="{3FA01E59-1B16-0144-9DC0-9F7D014FFA90}" destId="{3079521E-084D-BE44-B50B-8E919B26E3EB}" srcOrd="0" destOrd="0" presId="urn:microsoft.com/office/officeart/2008/layout/AlternatingHexagons"/>
    <dgm:cxn modelId="{F7966E5D-A456-6941-8DC0-67F74832B669}" type="presOf" srcId="{A7CA98AA-F859-B84A-9C1C-8D33B0CD7B94}" destId="{26AC15D3-C739-154A-AA02-4232F759EEE0}" srcOrd="0" destOrd="0" presId="urn:microsoft.com/office/officeart/2008/layout/AlternatingHexagons"/>
    <dgm:cxn modelId="{93981B91-8A05-644C-8C10-08E58AA1229E}" srcId="{D59FBAC2-A613-F147-877E-79BC00B4DFE1}" destId="{3FA01E59-1B16-0144-9DC0-9F7D014FFA90}" srcOrd="2" destOrd="0" parTransId="{F9F28027-3B4D-DE4D-80DE-66D734A35740}" sibTransId="{56FD9AA0-CD7C-BC45-BC2E-AFAA7FC4A550}"/>
    <dgm:cxn modelId="{D7899199-EED2-5641-AFCB-A6351B4FF2D3}" type="presOf" srcId="{B3D79EC1-B8BA-674C-9520-4ED92922F315}" destId="{7B3DDAD9-535C-B146-81C3-D41D99A97C31}" srcOrd="0" destOrd="0" presId="urn:microsoft.com/office/officeart/2008/layout/AlternatingHexagons"/>
    <dgm:cxn modelId="{9800A8BB-8D12-9E48-A78B-151F15A5936C}" type="presOf" srcId="{B1C9C4D4-8CE5-0D43-82C0-827387FD3EF7}" destId="{8C6AF136-EF9D-8745-AB60-B790CB6FA2B4}" srcOrd="0" destOrd="0" presId="urn:microsoft.com/office/officeart/2008/layout/AlternatingHexagons"/>
    <dgm:cxn modelId="{01B17ABE-73C8-B141-9909-17FE0E7427CB}" type="presOf" srcId="{8240862C-D544-A848-A79F-A45E5DFD8617}" destId="{1FB08912-1883-4B46-ADE7-BD2E34DCE6E2}" srcOrd="0" destOrd="0" presId="urn:microsoft.com/office/officeart/2008/layout/AlternatingHexagons"/>
    <dgm:cxn modelId="{8C7C78C5-D11C-F642-AAB4-61C72DD1661C}" type="presOf" srcId="{D59FBAC2-A613-F147-877E-79BC00B4DFE1}" destId="{66D98AB7-51FC-114A-9F6E-55F99B11ED7D}" srcOrd="0" destOrd="0" presId="urn:microsoft.com/office/officeart/2008/layout/AlternatingHexagons"/>
    <dgm:cxn modelId="{9C882BCB-0AE1-0142-AE58-869FFA8D85DD}" type="presOf" srcId="{3C88C386-EAE6-8B4C-9F39-AA56C8B80C63}" destId="{4AFDB6C7-C604-2849-91F7-63983542D14F}" srcOrd="0" destOrd="0" presId="urn:microsoft.com/office/officeart/2008/layout/AlternatingHexagons"/>
    <dgm:cxn modelId="{D1F22FE0-5FBE-774A-958E-4DF957228CA2}" type="presOf" srcId="{56FD9AA0-CD7C-BC45-BC2E-AFAA7FC4A550}" destId="{1C75EBA5-91DF-4C4E-B54F-62D036E9330F}" srcOrd="0" destOrd="0" presId="urn:microsoft.com/office/officeart/2008/layout/AlternatingHexagons"/>
    <dgm:cxn modelId="{81439EF5-795D-674F-97D3-BAF87C050065}" type="presParOf" srcId="{66D98AB7-51FC-114A-9F6E-55F99B11ED7D}" destId="{C4677BE7-58DA-9545-A989-402E4DD03B7C}" srcOrd="0" destOrd="0" presId="urn:microsoft.com/office/officeart/2008/layout/AlternatingHexagons"/>
    <dgm:cxn modelId="{2F3053DA-9F96-C041-8D81-47D8AB08E8A6}" type="presParOf" srcId="{C4677BE7-58DA-9545-A989-402E4DD03B7C}" destId="{26AC15D3-C739-154A-AA02-4232F759EEE0}" srcOrd="0" destOrd="0" presId="urn:microsoft.com/office/officeart/2008/layout/AlternatingHexagons"/>
    <dgm:cxn modelId="{A7CEE9C6-BAFC-EF46-8BE7-4010234B73AD}" type="presParOf" srcId="{C4677BE7-58DA-9545-A989-402E4DD03B7C}" destId="{78F35CFE-DC97-0348-8B4C-5EA6901215D2}" srcOrd="1" destOrd="0" presId="urn:microsoft.com/office/officeart/2008/layout/AlternatingHexagons"/>
    <dgm:cxn modelId="{4A8530B8-78D6-7248-9E71-936F8F9B9535}" type="presParOf" srcId="{C4677BE7-58DA-9545-A989-402E4DD03B7C}" destId="{D2971B95-5883-3746-8882-90D4BF764F97}" srcOrd="2" destOrd="0" presId="urn:microsoft.com/office/officeart/2008/layout/AlternatingHexagons"/>
    <dgm:cxn modelId="{7B04707D-FC4A-DB49-A648-EF0A1AC1BA9B}" type="presParOf" srcId="{C4677BE7-58DA-9545-A989-402E4DD03B7C}" destId="{196D333B-0597-D24A-A499-3588F8CB7005}" srcOrd="3" destOrd="0" presId="urn:microsoft.com/office/officeart/2008/layout/AlternatingHexagons"/>
    <dgm:cxn modelId="{FAE71FBB-6182-A544-8F8A-238BDB4868E4}" type="presParOf" srcId="{C4677BE7-58DA-9545-A989-402E4DD03B7C}" destId="{0850DEED-5109-CB42-8300-A29DF64BF37C}" srcOrd="4" destOrd="0" presId="urn:microsoft.com/office/officeart/2008/layout/AlternatingHexagons"/>
    <dgm:cxn modelId="{BBD64131-2671-2C4D-9F09-F8C2ED18F7A2}" type="presParOf" srcId="{66D98AB7-51FC-114A-9F6E-55F99B11ED7D}" destId="{DC3A76C0-2E75-F944-93C5-2C448E7CDABB}" srcOrd="1" destOrd="0" presId="urn:microsoft.com/office/officeart/2008/layout/AlternatingHexagons"/>
    <dgm:cxn modelId="{50DED2FF-C47E-3C45-B9AB-6782E1C201AA}" type="presParOf" srcId="{66D98AB7-51FC-114A-9F6E-55F99B11ED7D}" destId="{C4F77551-681A-A343-8B70-515307181017}" srcOrd="2" destOrd="0" presId="urn:microsoft.com/office/officeart/2008/layout/AlternatingHexagons"/>
    <dgm:cxn modelId="{37EA8BC4-A436-2144-92AC-C62F45B40F6B}" type="presParOf" srcId="{C4F77551-681A-A343-8B70-515307181017}" destId="{4AFDB6C7-C604-2849-91F7-63983542D14F}" srcOrd="0" destOrd="0" presId="urn:microsoft.com/office/officeart/2008/layout/AlternatingHexagons"/>
    <dgm:cxn modelId="{88514503-6C7C-F549-94AE-79C289B84341}" type="presParOf" srcId="{C4F77551-681A-A343-8B70-515307181017}" destId="{0771B66A-A489-374D-B485-0C850C943827}" srcOrd="1" destOrd="0" presId="urn:microsoft.com/office/officeart/2008/layout/AlternatingHexagons"/>
    <dgm:cxn modelId="{12B0F1E8-6EEA-964F-A980-E6D305AD1EBA}" type="presParOf" srcId="{C4F77551-681A-A343-8B70-515307181017}" destId="{16EC7586-8B65-A44E-8B30-6D4257E97A04}" srcOrd="2" destOrd="0" presId="urn:microsoft.com/office/officeart/2008/layout/AlternatingHexagons"/>
    <dgm:cxn modelId="{0C7D738D-73A5-444D-B619-030455DCDE53}" type="presParOf" srcId="{C4F77551-681A-A343-8B70-515307181017}" destId="{D9829850-2241-7D44-BAF5-7D16E76B5FF3}" srcOrd="3" destOrd="0" presId="urn:microsoft.com/office/officeart/2008/layout/AlternatingHexagons"/>
    <dgm:cxn modelId="{CB3612BF-BBA6-B745-BCA5-2E30D4F5B620}" type="presParOf" srcId="{C4F77551-681A-A343-8B70-515307181017}" destId="{8C6AF136-EF9D-8745-AB60-B790CB6FA2B4}" srcOrd="4" destOrd="0" presId="urn:microsoft.com/office/officeart/2008/layout/AlternatingHexagons"/>
    <dgm:cxn modelId="{F66946BA-B7CD-BF47-81CB-35AFC9C34750}" type="presParOf" srcId="{66D98AB7-51FC-114A-9F6E-55F99B11ED7D}" destId="{38BBDD30-BD5C-CD4F-B32C-3E4935D53A6F}" srcOrd="3" destOrd="0" presId="urn:microsoft.com/office/officeart/2008/layout/AlternatingHexagons"/>
    <dgm:cxn modelId="{50487E9C-E483-EC48-BB7F-71015C313B7F}" type="presParOf" srcId="{66D98AB7-51FC-114A-9F6E-55F99B11ED7D}" destId="{A74B7012-81E2-E04F-B3FB-91DDDADD7518}" srcOrd="4" destOrd="0" presId="urn:microsoft.com/office/officeart/2008/layout/AlternatingHexagons"/>
    <dgm:cxn modelId="{FEE3D4CA-CDAE-2D44-BEE5-9C0C16F13EDC}" type="presParOf" srcId="{A74B7012-81E2-E04F-B3FB-91DDDADD7518}" destId="{3079521E-084D-BE44-B50B-8E919B26E3EB}" srcOrd="0" destOrd="0" presId="urn:microsoft.com/office/officeart/2008/layout/AlternatingHexagons"/>
    <dgm:cxn modelId="{DA81FCEB-9521-694F-974F-5F13328ABCBA}" type="presParOf" srcId="{A74B7012-81E2-E04F-B3FB-91DDDADD7518}" destId="{89965172-8F9B-5F4D-AC2F-6A14669E07D6}" srcOrd="1" destOrd="0" presId="urn:microsoft.com/office/officeart/2008/layout/AlternatingHexagons"/>
    <dgm:cxn modelId="{F9F12B17-EBF6-E745-A659-3A7CAA540198}" type="presParOf" srcId="{A74B7012-81E2-E04F-B3FB-91DDDADD7518}" destId="{B66F163B-CFB5-794F-8AA8-56D158416236}" srcOrd="2" destOrd="0" presId="urn:microsoft.com/office/officeart/2008/layout/AlternatingHexagons"/>
    <dgm:cxn modelId="{4D66E145-76DC-224D-8523-2DC45CB854C1}" type="presParOf" srcId="{A74B7012-81E2-E04F-B3FB-91DDDADD7518}" destId="{9B7250E4-BDB2-9842-A0E6-EC3154841AE0}" srcOrd="3" destOrd="0" presId="urn:microsoft.com/office/officeart/2008/layout/AlternatingHexagons"/>
    <dgm:cxn modelId="{B683979E-8950-4E41-B8FE-724A1499A8F9}" type="presParOf" srcId="{A74B7012-81E2-E04F-B3FB-91DDDADD7518}" destId="{1C75EBA5-91DF-4C4E-B54F-62D036E9330F}" srcOrd="4" destOrd="0" presId="urn:microsoft.com/office/officeart/2008/layout/AlternatingHexagons"/>
    <dgm:cxn modelId="{D0ECF66F-D47F-1A4B-910D-3CF55FBFA2B5}" type="presParOf" srcId="{66D98AB7-51FC-114A-9F6E-55F99B11ED7D}" destId="{A7660196-0D84-0A42-8F87-26A0922061B3}" srcOrd="5" destOrd="0" presId="urn:microsoft.com/office/officeart/2008/layout/AlternatingHexagons"/>
    <dgm:cxn modelId="{532E061B-27FA-564A-8D0F-21B336FF6F6D}" type="presParOf" srcId="{66D98AB7-51FC-114A-9F6E-55F99B11ED7D}" destId="{58B5D79E-56D8-314A-9D23-35D6A85245A0}" srcOrd="6" destOrd="0" presId="urn:microsoft.com/office/officeart/2008/layout/AlternatingHexagons"/>
    <dgm:cxn modelId="{E436DEBE-F6CC-0145-A9EC-69A47337AE82}" type="presParOf" srcId="{58B5D79E-56D8-314A-9D23-35D6A85245A0}" destId="{1FB08912-1883-4B46-ADE7-BD2E34DCE6E2}" srcOrd="0" destOrd="0" presId="urn:microsoft.com/office/officeart/2008/layout/AlternatingHexagons"/>
    <dgm:cxn modelId="{7508D0AA-10B3-1E4E-B9F8-D8D4EB56E5D1}" type="presParOf" srcId="{58B5D79E-56D8-314A-9D23-35D6A85245A0}" destId="{88C2F559-E5C8-744F-9A58-C11D19E83523}" srcOrd="1" destOrd="0" presId="urn:microsoft.com/office/officeart/2008/layout/AlternatingHexagons"/>
    <dgm:cxn modelId="{D6D91C59-286A-9840-BC7C-05E76E0DBD9B}" type="presParOf" srcId="{58B5D79E-56D8-314A-9D23-35D6A85245A0}" destId="{911EBED5-8C01-EA4B-AAC5-83F23E76B4C0}" srcOrd="2" destOrd="0" presId="urn:microsoft.com/office/officeart/2008/layout/AlternatingHexagons"/>
    <dgm:cxn modelId="{A56321EA-B274-464F-820E-7DA48738C6EA}" type="presParOf" srcId="{58B5D79E-56D8-314A-9D23-35D6A85245A0}" destId="{B686284F-C231-864A-B36A-390324882E58}" srcOrd="3" destOrd="0" presId="urn:microsoft.com/office/officeart/2008/layout/AlternatingHexagons"/>
    <dgm:cxn modelId="{97C0A2F2-1474-0A4F-A8AC-B7316305B4E6}" type="presParOf" srcId="{58B5D79E-56D8-314A-9D23-35D6A85245A0}" destId="{7B3DDAD9-535C-B146-81C3-D41D99A97C31}" srcOrd="4" destOrd="0" presId="urn:microsoft.com/office/officeart/2008/layout/AlternatingHexagon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42CC3B-682A-0E41-B4C3-416A3BFCC8C9}" type="doc">
      <dgm:prSet loTypeId="urn:microsoft.com/office/officeart/2005/8/layout/default" loCatId="" qsTypeId="urn:microsoft.com/office/officeart/2005/8/quickstyle/simple4" qsCatId="simple" csTypeId="urn:microsoft.com/office/officeart/2005/8/colors/accent2_2" csCatId="accent2" phldr="1"/>
      <dgm:spPr/>
      <dgm:t>
        <a:bodyPr/>
        <a:lstStyle/>
        <a:p>
          <a:endParaRPr lang="en-US"/>
        </a:p>
      </dgm:t>
    </dgm:pt>
    <dgm:pt modelId="{1A625FBA-84EB-624B-AA7D-C7B62EB7253E}">
      <dgm:prSet phldrT="[Text]" custT="1"/>
      <dgm:spPr>
        <a:solidFill>
          <a:schemeClr val="tx2">
            <a:lumMod val="20000"/>
            <a:lumOff val="80000"/>
          </a:schemeClr>
        </a:solidFill>
      </dgm:spPr>
      <dgm:t>
        <a:bodyPr/>
        <a:lstStyle/>
        <a:p>
          <a:r>
            <a:rPr lang="en-US" sz="2200" dirty="0">
              <a:solidFill>
                <a:schemeClr val="tx1"/>
              </a:solidFill>
            </a:rPr>
            <a:t>2018    (2012-2017)</a:t>
          </a:r>
        </a:p>
      </dgm:t>
    </dgm:pt>
    <dgm:pt modelId="{42E8419C-4827-6546-B7CB-EC0778FB3CE1}" type="parTrans" cxnId="{904BD2BD-1E4A-DA49-A9A9-5C194833B679}">
      <dgm:prSet/>
      <dgm:spPr/>
      <dgm:t>
        <a:bodyPr/>
        <a:lstStyle/>
        <a:p>
          <a:endParaRPr lang="en-US" sz="2200">
            <a:solidFill>
              <a:schemeClr val="tx1"/>
            </a:solidFill>
          </a:endParaRPr>
        </a:p>
      </dgm:t>
    </dgm:pt>
    <dgm:pt modelId="{FB5845B4-88FF-2C4C-850C-21E7C0F3DF7F}" type="sibTrans" cxnId="{904BD2BD-1E4A-DA49-A9A9-5C194833B679}">
      <dgm:prSet/>
      <dgm:spPr/>
      <dgm:t>
        <a:bodyPr/>
        <a:lstStyle/>
        <a:p>
          <a:endParaRPr lang="en-US" sz="2200">
            <a:solidFill>
              <a:schemeClr val="tx1"/>
            </a:solidFill>
          </a:endParaRPr>
        </a:p>
      </dgm:t>
    </dgm:pt>
    <dgm:pt modelId="{9BF15AE0-B337-3548-B6E1-187FFE0C70BD}">
      <dgm:prSet phldrT="[Text]" custT="1"/>
      <dgm:spPr>
        <a:solidFill>
          <a:schemeClr val="tx2">
            <a:lumMod val="20000"/>
            <a:lumOff val="80000"/>
          </a:schemeClr>
        </a:solidFill>
      </dgm:spPr>
      <dgm:t>
        <a:bodyPr/>
        <a:lstStyle/>
        <a:p>
          <a:r>
            <a:rPr lang="en-US" sz="2200">
              <a:solidFill>
                <a:schemeClr val="tx1"/>
              </a:solidFill>
            </a:rPr>
            <a:t>2017     (2011-2016)</a:t>
          </a:r>
        </a:p>
      </dgm:t>
    </dgm:pt>
    <dgm:pt modelId="{0E613C96-4933-AD48-A20C-62FFB9586C44}" type="parTrans" cxnId="{E820F172-1104-A04B-B15F-4258501CC7AA}">
      <dgm:prSet/>
      <dgm:spPr/>
      <dgm:t>
        <a:bodyPr/>
        <a:lstStyle/>
        <a:p>
          <a:endParaRPr lang="en-US" sz="2200">
            <a:solidFill>
              <a:schemeClr val="tx1"/>
            </a:solidFill>
          </a:endParaRPr>
        </a:p>
      </dgm:t>
    </dgm:pt>
    <dgm:pt modelId="{42E25468-685E-9C4F-A995-FB951C1D1985}" type="sibTrans" cxnId="{E820F172-1104-A04B-B15F-4258501CC7AA}">
      <dgm:prSet/>
      <dgm:spPr/>
      <dgm:t>
        <a:bodyPr/>
        <a:lstStyle/>
        <a:p>
          <a:endParaRPr lang="en-US" sz="2200">
            <a:solidFill>
              <a:schemeClr val="tx1"/>
            </a:solidFill>
          </a:endParaRPr>
        </a:p>
      </dgm:t>
    </dgm:pt>
    <dgm:pt modelId="{FFD5C990-9D15-3D4C-8B5B-9D1CE91962F2}">
      <dgm:prSet phldrT="[Text]" custT="1"/>
      <dgm:spPr>
        <a:solidFill>
          <a:schemeClr val="tx2">
            <a:lumMod val="20000"/>
            <a:lumOff val="80000"/>
          </a:schemeClr>
        </a:solidFill>
      </dgm:spPr>
      <dgm:t>
        <a:bodyPr/>
        <a:lstStyle/>
        <a:p>
          <a:r>
            <a:rPr lang="en-US" sz="2200" dirty="0">
              <a:solidFill>
                <a:schemeClr val="tx1"/>
              </a:solidFill>
            </a:rPr>
            <a:t>2016    (2010-2015)</a:t>
          </a:r>
        </a:p>
      </dgm:t>
    </dgm:pt>
    <dgm:pt modelId="{D5489946-6BC7-154C-B073-C68515077554}" type="parTrans" cxnId="{706DC40A-FDFA-F949-A91B-17AAF374ACF3}">
      <dgm:prSet/>
      <dgm:spPr/>
      <dgm:t>
        <a:bodyPr/>
        <a:lstStyle/>
        <a:p>
          <a:endParaRPr lang="en-US" sz="2200">
            <a:solidFill>
              <a:schemeClr val="tx1"/>
            </a:solidFill>
          </a:endParaRPr>
        </a:p>
      </dgm:t>
    </dgm:pt>
    <dgm:pt modelId="{112B214F-E08A-784F-B5B5-9BD211FFBB68}" type="sibTrans" cxnId="{706DC40A-FDFA-F949-A91B-17AAF374ACF3}">
      <dgm:prSet/>
      <dgm:spPr/>
      <dgm:t>
        <a:bodyPr/>
        <a:lstStyle/>
        <a:p>
          <a:endParaRPr lang="en-US" sz="2200">
            <a:solidFill>
              <a:schemeClr val="tx1"/>
            </a:solidFill>
          </a:endParaRPr>
        </a:p>
      </dgm:t>
    </dgm:pt>
    <dgm:pt modelId="{59205B43-540C-2D45-A647-0E1318E0940D}">
      <dgm:prSet phldrT="[Text]" custT="1"/>
      <dgm:spPr>
        <a:solidFill>
          <a:schemeClr val="tx2">
            <a:lumMod val="20000"/>
            <a:lumOff val="80000"/>
          </a:schemeClr>
        </a:solidFill>
      </dgm:spPr>
      <dgm:t>
        <a:bodyPr/>
        <a:lstStyle/>
        <a:p>
          <a:r>
            <a:rPr lang="en-US" sz="2200" dirty="0">
              <a:solidFill>
                <a:schemeClr val="tx1"/>
              </a:solidFill>
            </a:rPr>
            <a:t>2015    (2009-2014)</a:t>
          </a:r>
        </a:p>
      </dgm:t>
    </dgm:pt>
    <dgm:pt modelId="{9BC17E2B-08B0-0846-82F2-ED01D3261F96}" type="parTrans" cxnId="{6E2208D5-3E1F-B840-989F-E50E9FE06BAC}">
      <dgm:prSet/>
      <dgm:spPr/>
      <dgm:t>
        <a:bodyPr/>
        <a:lstStyle/>
        <a:p>
          <a:endParaRPr lang="en-US" sz="2200">
            <a:solidFill>
              <a:schemeClr val="tx1"/>
            </a:solidFill>
          </a:endParaRPr>
        </a:p>
      </dgm:t>
    </dgm:pt>
    <dgm:pt modelId="{185BAA4B-6B1E-004F-A068-9C6FE2458720}" type="sibTrans" cxnId="{6E2208D5-3E1F-B840-989F-E50E9FE06BAC}">
      <dgm:prSet/>
      <dgm:spPr/>
      <dgm:t>
        <a:bodyPr/>
        <a:lstStyle/>
        <a:p>
          <a:endParaRPr lang="en-US" sz="2200">
            <a:solidFill>
              <a:schemeClr val="tx1"/>
            </a:solidFill>
          </a:endParaRPr>
        </a:p>
      </dgm:t>
    </dgm:pt>
    <dgm:pt modelId="{7D51CF7B-F039-E34B-93DE-C6E0529CD2BA}">
      <dgm:prSet phldrT="[Text]" custT="1"/>
      <dgm:spPr>
        <a:solidFill>
          <a:schemeClr val="tx2">
            <a:lumMod val="20000"/>
            <a:lumOff val="80000"/>
          </a:schemeClr>
        </a:solidFill>
      </dgm:spPr>
      <dgm:t>
        <a:bodyPr/>
        <a:lstStyle/>
        <a:p>
          <a:r>
            <a:rPr lang="en-US" sz="2200" dirty="0">
              <a:solidFill>
                <a:schemeClr val="tx1"/>
              </a:solidFill>
            </a:rPr>
            <a:t>2014    (2008-2013)</a:t>
          </a:r>
        </a:p>
      </dgm:t>
    </dgm:pt>
    <dgm:pt modelId="{939EE887-DF25-A943-BA14-190CDF9431D1}" type="parTrans" cxnId="{AFADB3A6-7A31-C940-A014-4519FBADC780}">
      <dgm:prSet/>
      <dgm:spPr/>
      <dgm:t>
        <a:bodyPr/>
        <a:lstStyle/>
        <a:p>
          <a:endParaRPr lang="en-US" sz="2200">
            <a:solidFill>
              <a:schemeClr val="tx1"/>
            </a:solidFill>
          </a:endParaRPr>
        </a:p>
      </dgm:t>
    </dgm:pt>
    <dgm:pt modelId="{0262B199-E317-FC48-93EA-2CAEF459F87B}" type="sibTrans" cxnId="{AFADB3A6-7A31-C940-A014-4519FBADC780}">
      <dgm:prSet/>
      <dgm:spPr/>
      <dgm:t>
        <a:bodyPr/>
        <a:lstStyle/>
        <a:p>
          <a:endParaRPr lang="en-US" sz="2200">
            <a:solidFill>
              <a:schemeClr val="tx1"/>
            </a:solidFill>
          </a:endParaRPr>
        </a:p>
      </dgm:t>
    </dgm:pt>
    <dgm:pt modelId="{3443A64E-13A5-D14B-A583-8647BB9DC7FA}">
      <dgm:prSet phldrT="[Text]" custT="1"/>
      <dgm:spPr>
        <a:solidFill>
          <a:schemeClr val="tx2">
            <a:lumMod val="20000"/>
            <a:lumOff val="80000"/>
          </a:schemeClr>
        </a:solidFill>
      </dgm:spPr>
      <dgm:t>
        <a:bodyPr/>
        <a:lstStyle/>
        <a:p>
          <a:r>
            <a:rPr lang="en-US" sz="2200" dirty="0">
              <a:solidFill>
                <a:schemeClr val="tx1"/>
              </a:solidFill>
            </a:rPr>
            <a:t>2013    (2007-2012)</a:t>
          </a:r>
        </a:p>
      </dgm:t>
    </dgm:pt>
    <dgm:pt modelId="{F30AE1B0-8556-854F-B0C9-E6380EDE09E6}" type="parTrans" cxnId="{A2B1F370-7024-8D49-95C7-59225C1809A5}">
      <dgm:prSet/>
      <dgm:spPr/>
      <dgm:t>
        <a:bodyPr/>
        <a:lstStyle/>
        <a:p>
          <a:endParaRPr lang="en-US" sz="2200">
            <a:solidFill>
              <a:schemeClr val="tx1"/>
            </a:solidFill>
          </a:endParaRPr>
        </a:p>
      </dgm:t>
    </dgm:pt>
    <dgm:pt modelId="{5C6617DB-AF04-5A4B-B618-39DFF85396E9}" type="sibTrans" cxnId="{A2B1F370-7024-8D49-95C7-59225C1809A5}">
      <dgm:prSet/>
      <dgm:spPr/>
      <dgm:t>
        <a:bodyPr/>
        <a:lstStyle/>
        <a:p>
          <a:endParaRPr lang="en-US" sz="2200">
            <a:solidFill>
              <a:schemeClr val="tx1"/>
            </a:solidFill>
          </a:endParaRPr>
        </a:p>
      </dgm:t>
    </dgm:pt>
    <dgm:pt modelId="{194B933A-F6F6-1B42-83E6-3397AC7C7017}">
      <dgm:prSet phldrT="[Text]" custT="1"/>
      <dgm:spPr>
        <a:solidFill>
          <a:schemeClr val="tx2">
            <a:lumMod val="20000"/>
            <a:lumOff val="80000"/>
          </a:schemeClr>
        </a:solidFill>
      </dgm:spPr>
      <dgm:t>
        <a:bodyPr/>
        <a:lstStyle/>
        <a:p>
          <a:r>
            <a:rPr lang="en-US" sz="2200">
              <a:solidFill>
                <a:schemeClr val="tx1"/>
              </a:solidFill>
            </a:rPr>
            <a:t>2012    (2006-2011)</a:t>
          </a:r>
        </a:p>
      </dgm:t>
    </dgm:pt>
    <dgm:pt modelId="{725B63D9-64C4-3843-9B44-BE490D6A8386}" type="parTrans" cxnId="{7340DEF3-FEFB-604D-B6C6-F75685F7227C}">
      <dgm:prSet/>
      <dgm:spPr/>
      <dgm:t>
        <a:bodyPr/>
        <a:lstStyle/>
        <a:p>
          <a:endParaRPr lang="en-US" sz="2200">
            <a:solidFill>
              <a:schemeClr val="tx1"/>
            </a:solidFill>
          </a:endParaRPr>
        </a:p>
      </dgm:t>
    </dgm:pt>
    <dgm:pt modelId="{05008FC9-5E67-1C41-B052-3A85F6DC32F2}" type="sibTrans" cxnId="{7340DEF3-FEFB-604D-B6C6-F75685F7227C}">
      <dgm:prSet/>
      <dgm:spPr/>
      <dgm:t>
        <a:bodyPr/>
        <a:lstStyle/>
        <a:p>
          <a:endParaRPr lang="en-US" sz="2200">
            <a:solidFill>
              <a:schemeClr val="tx1"/>
            </a:solidFill>
          </a:endParaRPr>
        </a:p>
      </dgm:t>
    </dgm:pt>
    <dgm:pt modelId="{AFF181FB-9CAA-734A-BA8A-83B88924D090}" type="pres">
      <dgm:prSet presAssocID="{F042CC3B-682A-0E41-B4C3-416A3BFCC8C9}" presName="diagram" presStyleCnt="0">
        <dgm:presLayoutVars>
          <dgm:dir/>
          <dgm:resizeHandles val="exact"/>
        </dgm:presLayoutVars>
      </dgm:prSet>
      <dgm:spPr/>
    </dgm:pt>
    <dgm:pt modelId="{6695C686-87D2-504B-B0CF-BB7356388937}" type="pres">
      <dgm:prSet presAssocID="{1A625FBA-84EB-624B-AA7D-C7B62EB7253E}" presName="node" presStyleLbl="node1" presStyleIdx="0" presStyleCnt="7">
        <dgm:presLayoutVars>
          <dgm:bulletEnabled val="1"/>
        </dgm:presLayoutVars>
      </dgm:prSet>
      <dgm:spPr/>
    </dgm:pt>
    <dgm:pt modelId="{1E67A51C-3B61-294E-A3FE-050D46E4A5BC}" type="pres">
      <dgm:prSet presAssocID="{FB5845B4-88FF-2C4C-850C-21E7C0F3DF7F}" presName="sibTrans" presStyleCnt="0"/>
      <dgm:spPr/>
    </dgm:pt>
    <dgm:pt modelId="{4E76F6CF-844A-424B-A3D4-D02797C2E2B0}" type="pres">
      <dgm:prSet presAssocID="{9BF15AE0-B337-3548-B6E1-187FFE0C70BD}" presName="node" presStyleLbl="node1" presStyleIdx="1" presStyleCnt="7">
        <dgm:presLayoutVars>
          <dgm:bulletEnabled val="1"/>
        </dgm:presLayoutVars>
      </dgm:prSet>
      <dgm:spPr/>
    </dgm:pt>
    <dgm:pt modelId="{AEC02317-5C7C-2043-91EE-4AC8120712B3}" type="pres">
      <dgm:prSet presAssocID="{42E25468-685E-9C4F-A995-FB951C1D1985}" presName="sibTrans" presStyleCnt="0"/>
      <dgm:spPr/>
    </dgm:pt>
    <dgm:pt modelId="{249C3865-509A-8C4E-92E5-D1DD5BBDF146}" type="pres">
      <dgm:prSet presAssocID="{FFD5C990-9D15-3D4C-8B5B-9D1CE91962F2}" presName="node" presStyleLbl="node1" presStyleIdx="2" presStyleCnt="7">
        <dgm:presLayoutVars>
          <dgm:bulletEnabled val="1"/>
        </dgm:presLayoutVars>
      </dgm:prSet>
      <dgm:spPr/>
    </dgm:pt>
    <dgm:pt modelId="{E01B6A4C-03AE-9547-847C-DB4640FB02F1}" type="pres">
      <dgm:prSet presAssocID="{112B214F-E08A-784F-B5B5-9BD211FFBB68}" presName="sibTrans" presStyleCnt="0"/>
      <dgm:spPr/>
    </dgm:pt>
    <dgm:pt modelId="{9401791B-B119-ED48-8B35-CFC9F94D18B8}" type="pres">
      <dgm:prSet presAssocID="{59205B43-540C-2D45-A647-0E1318E0940D}" presName="node" presStyleLbl="node1" presStyleIdx="3" presStyleCnt="7">
        <dgm:presLayoutVars>
          <dgm:bulletEnabled val="1"/>
        </dgm:presLayoutVars>
      </dgm:prSet>
      <dgm:spPr/>
    </dgm:pt>
    <dgm:pt modelId="{F828D05E-F984-B149-A923-98D68A61129B}" type="pres">
      <dgm:prSet presAssocID="{185BAA4B-6B1E-004F-A068-9C6FE2458720}" presName="sibTrans" presStyleCnt="0"/>
      <dgm:spPr/>
    </dgm:pt>
    <dgm:pt modelId="{5122A2F0-24F3-4848-8FA2-C842CDDF2499}" type="pres">
      <dgm:prSet presAssocID="{7D51CF7B-F039-E34B-93DE-C6E0529CD2BA}" presName="node" presStyleLbl="node1" presStyleIdx="4" presStyleCnt="7">
        <dgm:presLayoutVars>
          <dgm:bulletEnabled val="1"/>
        </dgm:presLayoutVars>
      </dgm:prSet>
      <dgm:spPr/>
    </dgm:pt>
    <dgm:pt modelId="{AAD30E84-FA85-A547-9749-003333BD4FD9}" type="pres">
      <dgm:prSet presAssocID="{0262B199-E317-FC48-93EA-2CAEF459F87B}" presName="sibTrans" presStyleCnt="0"/>
      <dgm:spPr/>
    </dgm:pt>
    <dgm:pt modelId="{B94A3675-1E99-F84F-8A8A-1F9805A40D9E}" type="pres">
      <dgm:prSet presAssocID="{3443A64E-13A5-D14B-A583-8647BB9DC7FA}" presName="node" presStyleLbl="node1" presStyleIdx="5" presStyleCnt="7">
        <dgm:presLayoutVars>
          <dgm:bulletEnabled val="1"/>
        </dgm:presLayoutVars>
      </dgm:prSet>
      <dgm:spPr/>
    </dgm:pt>
    <dgm:pt modelId="{C480A30A-C678-F14B-9511-6401A376FCC1}" type="pres">
      <dgm:prSet presAssocID="{5C6617DB-AF04-5A4B-B618-39DFF85396E9}" presName="sibTrans" presStyleCnt="0"/>
      <dgm:spPr/>
    </dgm:pt>
    <dgm:pt modelId="{80858CEA-09F1-3E4D-9A1C-643A2968C2ED}" type="pres">
      <dgm:prSet presAssocID="{194B933A-F6F6-1B42-83E6-3397AC7C7017}" presName="node" presStyleLbl="node1" presStyleIdx="6" presStyleCnt="7">
        <dgm:presLayoutVars>
          <dgm:bulletEnabled val="1"/>
        </dgm:presLayoutVars>
      </dgm:prSet>
      <dgm:spPr/>
    </dgm:pt>
  </dgm:ptLst>
  <dgm:cxnLst>
    <dgm:cxn modelId="{75E90100-C08A-764D-8213-5734C81F87EE}" type="presOf" srcId="{3443A64E-13A5-D14B-A583-8647BB9DC7FA}" destId="{B94A3675-1E99-F84F-8A8A-1F9805A40D9E}" srcOrd="0" destOrd="0" presId="urn:microsoft.com/office/officeart/2005/8/layout/default"/>
    <dgm:cxn modelId="{706DC40A-FDFA-F949-A91B-17AAF374ACF3}" srcId="{F042CC3B-682A-0E41-B4C3-416A3BFCC8C9}" destId="{FFD5C990-9D15-3D4C-8B5B-9D1CE91962F2}" srcOrd="2" destOrd="0" parTransId="{D5489946-6BC7-154C-B073-C68515077554}" sibTransId="{112B214F-E08A-784F-B5B5-9BD211FFBB68}"/>
    <dgm:cxn modelId="{CEC2C612-242C-E646-9095-F35B2C7BEB97}" type="presOf" srcId="{9BF15AE0-B337-3548-B6E1-187FFE0C70BD}" destId="{4E76F6CF-844A-424B-A3D4-D02797C2E2B0}" srcOrd="0" destOrd="0" presId="urn:microsoft.com/office/officeart/2005/8/layout/default"/>
    <dgm:cxn modelId="{9DA56C17-FA82-AC49-AE3B-9D2E2866B682}" type="presOf" srcId="{59205B43-540C-2D45-A647-0E1318E0940D}" destId="{9401791B-B119-ED48-8B35-CFC9F94D18B8}" srcOrd="0" destOrd="0" presId="urn:microsoft.com/office/officeart/2005/8/layout/default"/>
    <dgm:cxn modelId="{FEB8EB1E-6047-9346-A05C-F07867B9E850}" type="presOf" srcId="{1A625FBA-84EB-624B-AA7D-C7B62EB7253E}" destId="{6695C686-87D2-504B-B0CF-BB7356388937}" srcOrd="0" destOrd="0" presId="urn:microsoft.com/office/officeart/2005/8/layout/default"/>
    <dgm:cxn modelId="{ECD12140-8C98-2F4A-AA13-103DE8744D4B}" type="presOf" srcId="{7D51CF7B-F039-E34B-93DE-C6E0529CD2BA}" destId="{5122A2F0-24F3-4848-8FA2-C842CDDF2499}" srcOrd="0" destOrd="0" presId="urn:microsoft.com/office/officeart/2005/8/layout/default"/>
    <dgm:cxn modelId="{A2B1F370-7024-8D49-95C7-59225C1809A5}" srcId="{F042CC3B-682A-0E41-B4C3-416A3BFCC8C9}" destId="{3443A64E-13A5-D14B-A583-8647BB9DC7FA}" srcOrd="5" destOrd="0" parTransId="{F30AE1B0-8556-854F-B0C9-E6380EDE09E6}" sibTransId="{5C6617DB-AF04-5A4B-B618-39DFF85396E9}"/>
    <dgm:cxn modelId="{E820F172-1104-A04B-B15F-4258501CC7AA}" srcId="{F042CC3B-682A-0E41-B4C3-416A3BFCC8C9}" destId="{9BF15AE0-B337-3548-B6E1-187FFE0C70BD}" srcOrd="1" destOrd="0" parTransId="{0E613C96-4933-AD48-A20C-62FFB9586C44}" sibTransId="{42E25468-685E-9C4F-A995-FB951C1D1985}"/>
    <dgm:cxn modelId="{67305A7D-3FDA-E04F-A602-E3448EBFF4D5}" type="presOf" srcId="{194B933A-F6F6-1B42-83E6-3397AC7C7017}" destId="{80858CEA-09F1-3E4D-9A1C-643A2968C2ED}" srcOrd="0" destOrd="0" presId="urn:microsoft.com/office/officeart/2005/8/layout/default"/>
    <dgm:cxn modelId="{973A4786-A5BD-0946-B655-A18A5B7368C8}" type="presOf" srcId="{FFD5C990-9D15-3D4C-8B5B-9D1CE91962F2}" destId="{249C3865-509A-8C4E-92E5-D1DD5BBDF146}" srcOrd="0" destOrd="0" presId="urn:microsoft.com/office/officeart/2005/8/layout/default"/>
    <dgm:cxn modelId="{AFADB3A6-7A31-C940-A014-4519FBADC780}" srcId="{F042CC3B-682A-0E41-B4C3-416A3BFCC8C9}" destId="{7D51CF7B-F039-E34B-93DE-C6E0529CD2BA}" srcOrd="4" destOrd="0" parTransId="{939EE887-DF25-A943-BA14-190CDF9431D1}" sibTransId="{0262B199-E317-FC48-93EA-2CAEF459F87B}"/>
    <dgm:cxn modelId="{F5633DAC-6457-D84B-B458-8BD36F2C7EC8}" type="presOf" srcId="{F042CC3B-682A-0E41-B4C3-416A3BFCC8C9}" destId="{AFF181FB-9CAA-734A-BA8A-83B88924D090}" srcOrd="0" destOrd="0" presId="urn:microsoft.com/office/officeart/2005/8/layout/default"/>
    <dgm:cxn modelId="{904BD2BD-1E4A-DA49-A9A9-5C194833B679}" srcId="{F042CC3B-682A-0E41-B4C3-416A3BFCC8C9}" destId="{1A625FBA-84EB-624B-AA7D-C7B62EB7253E}" srcOrd="0" destOrd="0" parTransId="{42E8419C-4827-6546-B7CB-EC0778FB3CE1}" sibTransId="{FB5845B4-88FF-2C4C-850C-21E7C0F3DF7F}"/>
    <dgm:cxn modelId="{6E2208D5-3E1F-B840-989F-E50E9FE06BAC}" srcId="{F042CC3B-682A-0E41-B4C3-416A3BFCC8C9}" destId="{59205B43-540C-2D45-A647-0E1318E0940D}" srcOrd="3" destOrd="0" parTransId="{9BC17E2B-08B0-0846-82F2-ED01D3261F96}" sibTransId="{185BAA4B-6B1E-004F-A068-9C6FE2458720}"/>
    <dgm:cxn modelId="{7340DEF3-FEFB-604D-B6C6-F75685F7227C}" srcId="{F042CC3B-682A-0E41-B4C3-416A3BFCC8C9}" destId="{194B933A-F6F6-1B42-83E6-3397AC7C7017}" srcOrd="6" destOrd="0" parTransId="{725B63D9-64C4-3843-9B44-BE490D6A8386}" sibTransId="{05008FC9-5E67-1C41-B052-3A85F6DC32F2}"/>
    <dgm:cxn modelId="{5835E67A-DF8A-9743-B6B1-CC7E602FFB3F}" type="presParOf" srcId="{AFF181FB-9CAA-734A-BA8A-83B88924D090}" destId="{6695C686-87D2-504B-B0CF-BB7356388937}" srcOrd="0" destOrd="0" presId="urn:microsoft.com/office/officeart/2005/8/layout/default"/>
    <dgm:cxn modelId="{F4694FCA-C0FD-1044-BF26-C3443FFDAE85}" type="presParOf" srcId="{AFF181FB-9CAA-734A-BA8A-83B88924D090}" destId="{1E67A51C-3B61-294E-A3FE-050D46E4A5BC}" srcOrd="1" destOrd="0" presId="urn:microsoft.com/office/officeart/2005/8/layout/default"/>
    <dgm:cxn modelId="{4F59483C-728F-3340-B31F-E0370FC7930A}" type="presParOf" srcId="{AFF181FB-9CAA-734A-BA8A-83B88924D090}" destId="{4E76F6CF-844A-424B-A3D4-D02797C2E2B0}" srcOrd="2" destOrd="0" presId="urn:microsoft.com/office/officeart/2005/8/layout/default"/>
    <dgm:cxn modelId="{5460A262-A3E6-AE43-BECA-8740068002F8}" type="presParOf" srcId="{AFF181FB-9CAA-734A-BA8A-83B88924D090}" destId="{AEC02317-5C7C-2043-91EE-4AC8120712B3}" srcOrd="3" destOrd="0" presId="urn:microsoft.com/office/officeart/2005/8/layout/default"/>
    <dgm:cxn modelId="{D7E4E91E-14CE-2543-A0ED-E48478BB4280}" type="presParOf" srcId="{AFF181FB-9CAA-734A-BA8A-83B88924D090}" destId="{249C3865-509A-8C4E-92E5-D1DD5BBDF146}" srcOrd="4" destOrd="0" presId="urn:microsoft.com/office/officeart/2005/8/layout/default"/>
    <dgm:cxn modelId="{55F26332-B219-0A40-9245-E4F3F49CC204}" type="presParOf" srcId="{AFF181FB-9CAA-734A-BA8A-83B88924D090}" destId="{E01B6A4C-03AE-9547-847C-DB4640FB02F1}" srcOrd="5" destOrd="0" presId="urn:microsoft.com/office/officeart/2005/8/layout/default"/>
    <dgm:cxn modelId="{3EA8C716-F803-4342-870C-6EAD05689F70}" type="presParOf" srcId="{AFF181FB-9CAA-734A-BA8A-83B88924D090}" destId="{9401791B-B119-ED48-8B35-CFC9F94D18B8}" srcOrd="6" destOrd="0" presId="urn:microsoft.com/office/officeart/2005/8/layout/default"/>
    <dgm:cxn modelId="{41A2A268-C9C6-6140-94B1-13E574248FC8}" type="presParOf" srcId="{AFF181FB-9CAA-734A-BA8A-83B88924D090}" destId="{F828D05E-F984-B149-A923-98D68A61129B}" srcOrd="7" destOrd="0" presId="urn:microsoft.com/office/officeart/2005/8/layout/default"/>
    <dgm:cxn modelId="{5DF3F958-0723-2446-8C18-D4923D5E1FB1}" type="presParOf" srcId="{AFF181FB-9CAA-734A-BA8A-83B88924D090}" destId="{5122A2F0-24F3-4848-8FA2-C842CDDF2499}" srcOrd="8" destOrd="0" presId="urn:microsoft.com/office/officeart/2005/8/layout/default"/>
    <dgm:cxn modelId="{5D2A4337-9D3E-CE4E-A1B0-C20A165ABDD2}" type="presParOf" srcId="{AFF181FB-9CAA-734A-BA8A-83B88924D090}" destId="{AAD30E84-FA85-A547-9749-003333BD4FD9}" srcOrd="9" destOrd="0" presId="urn:microsoft.com/office/officeart/2005/8/layout/default"/>
    <dgm:cxn modelId="{3457BD8E-ADE3-FB4D-96A1-36755D9FC520}" type="presParOf" srcId="{AFF181FB-9CAA-734A-BA8A-83B88924D090}" destId="{B94A3675-1E99-F84F-8A8A-1F9805A40D9E}" srcOrd="10" destOrd="0" presId="urn:microsoft.com/office/officeart/2005/8/layout/default"/>
    <dgm:cxn modelId="{D29EEFD1-DBB7-2F49-9A13-C3C51E6088AD}" type="presParOf" srcId="{AFF181FB-9CAA-734A-BA8A-83B88924D090}" destId="{C480A30A-C678-F14B-9511-6401A376FCC1}" srcOrd="11" destOrd="0" presId="urn:microsoft.com/office/officeart/2005/8/layout/default"/>
    <dgm:cxn modelId="{995AA612-8DE0-F44B-BCD4-A3B131453243}" type="presParOf" srcId="{AFF181FB-9CAA-734A-BA8A-83B88924D090}" destId="{80858CEA-09F1-3E4D-9A1C-643A2968C2ED}" srcOrd="12"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59FBAC2-A613-F147-877E-79BC00B4DFE1}" type="doc">
      <dgm:prSet loTypeId="urn:microsoft.com/office/officeart/2008/layout/AlternatingHexagons" loCatId="" qsTypeId="urn:microsoft.com/office/officeart/2005/8/quickstyle/simple1" qsCatId="simple" csTypeId="urn:microsoft.com/office/officeart/2005/8/colors/accent1_2" csCatId="accent1" phldr="1"/>
      <dgm:spPr/>
      <dgm:t>
        <a:bodyPr/>
        <a:lstStyle/>
        <a:p>
          <a:endParaRPr lang="en-US"/>
        </a:p>
      </dgm:t>
    </dgm:pt>
    <dgm:pt modelId="{A7CA98AA-F859-B84A-9C1C-8D33B0CD7B94}">
      <dgm:prSet phldrT="[Text]" custT="1"/>
      <dgm:spPr>
        <a:noFill/>
        <a:ln w="38100">
          <a:solidFill>
            <a:schemeClr val="bg1">
              <a:lumMod val="75000"/>
            </a:schemeClr>
          </a:solidFill>
        </a:ln>
      </dgm:spPr>
      <dgm:t>
        <a:bodyPr/>
        <a:lstStyle/>
        <a:p>
          <a:r>
            <a:rPr lang="en-US" sz="1800" dirty="0">
              <a:solidFill>
                <a:schemeClr val="tx1"/>
              </a:solidFill>
              <a:latin typeface="Arial" panose="020B0604020202020204" pitchFamily="34" charset="0"/>
              <a:cs typeface="Arial" panose="020B0604020202020204" pitchFamily="34" charset="0"/>
            </a:rPr>
            <a:t>Cardiac</a:t>
          </a:r>
        </a:p>
      </dgm:t>
    </dgm:pt>
    <dgm:pt modelId="{CA875BFD-5515-AE4A-850C-06EF6D100927}" type="parTrans" cxnId="{E6097406-6E3B-0046-8E1D-CB9C83B7F707}">
      <dgm:prSet/>
      <dgm:spPr/>
      <dgm:t>
        <a:bodyPr/>
        <a:lstStyle/>
        <a:p>
          <a:endParaRPr lang="en-US"/>
        </a:p>
      </dgm:t>
    </dgm:pt>
    <dgm:pt modelId="{E4AE0DF7-C9B5-A04B-B772-2EF992735FEF}" type="sibTrans" cxnId="{E6097406-6E3B-0046-8E1D-CB9C83B7F707}">
      <dgm:prSet/>
      <dgm:spPr>
        <a:noFill/>
        <a:ln>
          <a:noFill/>
        </a:ln>
      </dgm:spPr>
      <dgm:t>
        <a:bodyPr/>
        <a:lstStyle/>
        <a:p>
          <a:endParaRPr lang="en-US"/>
        </a:p>
      </dgm:t>
    </dgm:pt>
    <dgm:pt modelId="{3C88C386-EAE6-8B4C-9F39-AA56C8B80C63}">
      <dgm:prSet phldrT="[Text]" custT="1"/>
      <dgm:spPr>
        <a:noFill/>
        <a:ln w="38100">
          <a:solidFill>
            <a:schemeClr val="bg1">
              <a:lumMod val="75000"/>
            </a:schemeClr>
          </a:solidFill>
        </a:ln>
      </dgm:spPr>
      <dgm:t>
        <a:bodyPr/>
        <a:lstStyle/>
        <a:p>
          <a:r>
            <a:rPr lang="en-US" sz="1800" dirty="0">
              <a:solidFill>
                <a:schemeClr val="tx1"/>
              </a:solidFill>
              <a:latin typeface="Arial" panose="020B0604020202020204" pitchFamily="34" charset="0"/>
              <a:cs typeface="Arial" panose="020B0604020202020204" pitchFamily="34" charset="0"/>
            </a:rPr>
            <a:t>Cancer</a:t>
          </a:r>
        </a:p>
      </dgm:t>
    </dgm:pt>
    <dgm:pt modelId="{C50D7B7B-A9F7-2142-BFAA-028B04C81A66}" type="parTrans" cxnId="{76E4484D-978A-394F-8B19-B04197A53128}">
      <dgm:prSet/>
      <dgm:spPr/>
      <dgm:t>
        <a:bodyPr/>
        <a:lstStyle/>
        <a:p>
          <a:endParaRPr lang="en-US"/>
        </a:p>
      </dgm:t>
    </dgm:pt>
    <dgm:pt modelId="{B1C9C4D4-8CE5-0D43-82C0-827387FD3EF7}" type="sibTrans" cxnId="{76E4484D-978A-394F-8B19-B04197A53128}">
      <dgm:prSet/>
      <dgm:spPr>
        <a:noFill/>
        <a:ln>
          <a:noFill/>
        </a:ln>
      </dgm:spPr>
      <dgm:t>
        <a:bodyPr/>
        <a:lstStyle/>
        <a:p>
          <a:endParaRPr lang="en-US"/>
        </a:p>
      </dgm:t>
    </dgm:pt>
    <dgm:pt modelId="{3FA01E59-1B16-0144-9DC0-9F7D014FFA90}">
      <dgm:prSet phldrT="[Text]" custT="1"/>
      <dgm:spPr>
        <a:noFill/>
        <a:ln w="38100">
          <a:solidFill>
            <a:schemeClr val="bg1">
              <a:lumMod val="75000"/>
            </a:schemeClr>
          </a:solidFill>
        </a:ln>
      </dgm:spPr>
      <dgm:t>
        <a:bodyPr/>
        <a:lstStyle/>
        <a:p>
          <a:r>
            <a:rPr lang="en-US" sz="1800" dirty="0">
              <a:solidFill>
                <a:schemeClr val="tx1"/>
              </a:solidFill>
              <a:latin typeface="Arial" panose="020B0604020202020204" pitchFamily="34" charset="0"/>
              <a:cs typeface="Arial" panose="020B0604020202020204" pitchFamily="34" charset="0"/>
            </a:rPr>
            <a:t>Pulmonary</a:t>
          </a:r>
        </a:p>
      </dgm:t>
    </dgm:pt>
    <dgm:pt modelId="{F9F28027-3B4D-DE4D-80DE-66D734A35740}" type="parTrans" cxnId="{93981B91-8A05-644C-8C10-08E58AA1229E}">
      <dgm:prSet/>
      <dgm:spPr/>
      <dgm:t>
        <a:bodyPr/>
        <a:lstStyle/>
        <a:p>
          <a:endParaRPr lang="en-US"/>
        </a:p>
      </dgm:t>
    </dgm:pt>
    <dgm:pt modelId="{56FD9AA0-CD7C-BC45-BC2E-AFAA7FC4A550}" type="sibTrans" cxnId="{93981B91-8A05-644C-8C10-08E58AA1229E}">
      <dgm:prSet/>
      <dgm:spPr>
        <a:noFill/>
        <a:ln>
          <a:noFill/>
        </a:ln>
      </dgm:spPr>
      <dgm:t>
        <a:bodyPr/>
        <a:lstStyle/>
        <a:p>
          <a:endParaRPr lang="en-US"/>
        </a:p>
      </dgm:t>
    </dgm:pt>
    <dgm:pt modelId="{8240862C-D544-A848-A79F-A45E5DFD8617}">
      <dgm:prSet phldrT="[Text]" custT="1"/>
      <dgm:spPr>
        <a:noFill/>
        <a:ln w="38100">
          <a:solidFill>
            <a:schemeClr val="bg1">
              <a:lumMod val="75000"/>
            </a:schemeClr>
          </a:solidFill>
        </a:ln>
      </dgm:spPr>
      <dgm:t>
        <a:bodyPr/>
        <a:lstStyle/>
        <a:p>
          <a:r>
            <a:rPr lang="en-US" sz="1800" dirty="0">
              <a:solidFill>
                <a:schemeClr val="tx1"/>
              </a:solidFill>
              <a:latin typeface="Arial" panose="020B0604020202020204" pitchFamily="34" charset="0"/>
              <a:cs typeface="Arial" panose="020B0604020202020204" pitchFamily="34" charset="0"/>
            </a:rPr>
            <a:t>Natural Causes</a:t>
          </a:r>
        </a:p>
      </dgm:t>
    </dgm:pt>
    <dgm:pt modelId="{64536635-CFEC-DC41-9F9F-CD70BAEF63DE}" type="parTrans" cxnId="{4FE02D1F-7421-1B47-BE11-52E21F7ACB9C}">
      <dgm:prSet/>
      <dgm:spPr/>
      <dgm:t>
        <a:bodyPr/>
        <a:lstStyle/>
        <a:p>
          <a:endParaRPr lang="en-US"/>
        </a:p>
      </dgm:t>
    </dgm:pt>
    <dgm:pt modelId="{B3D79EC1-B8BA-674C-9520-4ED92922F315}" type="sibTrans" cxnId="{4FE02D1F-7421-1B47-BE11-52E21F7ACB9C}">
      <dgm:prSet/>
      <dgm:spPr>
        <a:noFill/>
        <a:ln>
          <a:noFill/>
        </a:ln>
      </dgm:spPr>
      <dgm:t>
        <a:bodyPr/>
        <a:lstStyle/>
        <a:p>
          <a:endParaRPr lang="en-US"/>
        </a:p>
      </dgm:t>
    </dgm:pt>
    <dgm:pt modelId="{66D98AB7-51FC-114A-9F6E-55F99B11ED7D}" type="pres">
      <dgm:prSet presAssocID="{D59FBAC2-A613-F147-877E-79BC00B4DFE1}" presName="Name0" presStyleCnt="0">
        <dgm:presLayoutVars>
          <dgm:chMax/>
          <dgm:chPref/>
          <dgm:dir/>
          <dgm:animLvl val="lvl"/>
        </dgm:presLayoutVars>
      </dgm:prSet>
      <dgm:spPr/>
    </dgm:pt>
    <dgm:pt modelId="{C4677BE7-58DA-9545-A989-402E4DD03B7C}" type="pres">
      <dgm:prSet presAssocID="{A7CA98AA-F859-B84A-9C1C-8D33B0CD7B94}" presName="composite" presStyleCnt="0"/>
      <dgm:spPr/>
    </dgm:pt>
    <dgm:pt modelId="{26AC15D3-C739-154A-AA02-4232F759EEE0}" type="pres">
      <dgm:prSet presAssocID="{A7CA98AA-F859-B84A-9C1C-8D33B0CD7B94}" presName="Parent1" presStyleLbl="node1" presStyleIdx="0" presStyleCnt="8" custLinFactX="-16676" custLinFactNeighborX="-100000" custLinFactNeighborY="14737">
        <dgm:presLayoutVars>
          <dgm:chMax val="1"/>
          <dgm:chPref val="1"/>
          <dgm:bulletEnabled val="1"/>
        </dgm:presLayoutVars>
      </dgm:prSet>
      <dgm:spPr/>
    </dgm:pt>
    <dgm:pt modelId="{78F35CFE-DC97-0348-8B4C-5EA6901215D2}" type="pres">
      <dgm:prSet presAssocID="{A7CA98AA-F859-B84A-9C1C-8D33B0CD7B94}" presName="Childtext1" presStyleLbl="revTx" presStyleIdx="0" presStyleCnt="4">
        <dgm:presLayoutVars>
          <dgm:chMax val="0"/>
          <dgm:chPref val="0"/>
          <dgm:bulletEnabled val="1"/>
        </dgm:presLayoutVars>
      </dgm:prSet>
      <dgm:spPr/>
    </dgm:pt>
    <dgm:pt modelId="{D2971B95-5883-3746-8882-90D4BF764F97}" type="pres">
      <dgm:prSet presAssocID="{A7CA98AA-F859-B84A-9C1C-8D33B0CD7B94}" presName="BalanceSpacing" presStyleCnt="0"/>
      <dgm:spPr/>
    </dgm:pt>
    <dgm:pt modelId="{196D333B-0597-D24A-A499-3588F8CB7005}" type="pres">
      <dgm:prSet presAssocID="{A7CA98AA-F859-B84A-9C1C-8D33B0CD7B94}" presName="BalanceSpacing1" presStyleCnt="0"/>
      <dgm:spPr/>
    </dgm:pt>
    <dgm:pt modelId="{0850DEED-5109-CB42-8300-A29DF64BF37C}" type="pres">
      <dgm:prSet presAssocID="{E4AE0DF7-C9B5-A04B-B772-2EF992735FEF}" presName="Accent1Text" presStyleLbl="node1" presStyleIdx="1" presStyleCnt="8" custScaleX="7482" custScaleY="21391" custLinFactNeighborX="-94422" custLinFactNeighborY="4076"/>
      <dgm:spPr/>
    </dgm:pt>
    <dgm:pt modelId="{DC3A76C0-2E75-F944-93C5-2C448E7CDABB}" type="pres">
      <dgm:prSet presAssocID="{E4AE0DF7-C9B5-A04B-B772-2EF992735FEF}" presName="spaceBetweenRectangles" presStyleCnt="0"/>
      <dgm:spPr/>
    </dgm:pt>
    <dgm:pt modelId="{C4F77551-681A-A343-8B70-515307181017}" type="pres">
      <dgm:prSet presAssocID="{3C88C386-EAE6-8B4C-9F39-AA56C8B80C63}" presName="composite" presStyleCnt="0"/>
      <dgm:spPr/>
    </dgm:pt>
    <dgm:pt modelId="{4AFDB6C7-C604-2849-91F7-63983542D14F}" type="pres">
      <dgm:prSet presAssocID="{3C88C386-EAE6-8B4C-9F39-AA56C8B80C63}" presName="Parent1" presStyleLbl="node1" presStyleIdx="2" presStyleCnt="8" custLinFactNeighborX="45355" custLinFactNeighborY="-69250">
        <dgm:presLayoutVars>
          <dgm:chMax val="1"/>
          <dgm:chPref val="1"/>
          <dgm:bulletEnabled val="1"/>
        </dgm:presLayoutVars>
      </dgm:prSet>
      <dgm:spPr/>
    </dgm:pt>
    <dgm:pt modelId="{0771B66A-A489-374D-B485-0C850C943827}" type="pres">
      <dgm:prSet presAssocID="{3C88C386-EAE6-8B4C-9F39-AA56C8B80C63}" presName="Childtext1" presStyleLbl="revTx" presStyleIdx="1" presStyleCnt="4">
        <dgm:presLayoutVars>
          <dgm:chMax val="0"/>
          <dgm:chPref val="0"/>
          <dgm:bulletEnabled val="1"/>
        </dgm:presLayoutVars>
      </dgm:prSet>
      <dgm:spPr/>
    </dgm:pt>
    <dgm:pt modelId="{16EC7586-8B65-A44E-8B30-6D4257E97A04}" type="pres">
      <dgm:prSet presAssocID="{3C88C386-EAE6-8B4C-9F39-AA56C8B80C63}" presName="BalanceSpacing" presStyleCnt="0"/>
      <dgm:spPr/>
    </dgm:pt>
    <dgm:pt modelId="{D9829850-2241-7D44-BAF5-7D16E76B5FF3}" type="pres">
      <dgm:prSet presAssocID="{3C88C386-EAE6-8B4C-9F39-AA56C8B80C63}" presName="BalanceSpacing1" presStyleCnt="0"/>
      <dgm:spPr/>
    </dgm:pt>
    <dgm:pt modelId="{8C6AF136-EF9D-8745-AB60-B790CB6FA2B4}" type="pres">
      <dgm:prSet presAssocID="{B1C9C4D4-8CE5-0D43-82C0-827387FD3EF7}" presName="Accent1Text" presStyleLbl="node1" presStyleIdx="3" presStyleCnt="8" custScaleX="27067" custScaleY="8878" custLinFactX="-100000" custLinFactNeighborX="-138237" custLinFactNeighborY="-78401"/>
      <dgm:spPr/>
    </dgm:pt>
    <dgm:pt modelId="{38BBDD30-BD5C-CD4F-B32C-3E4935D53A6F}" type="pres">
      <dgm:prSet presAssocID="{B1C9C4D4-8CE5-0D43-82C0-827387FD3EF7}" presName="spaceBetweenRectangles" presStyleCnt="0"/>
      <dgm:spPr/>
    </dgm:pt>
    <dgm:pt modelId="{A74B7012-81E2-E04F-B3FB-91DDDADD7518}" type="pres">
      <dgm:prSet presAssocID="{3FA01E59-1B16-0144-9DC0-9F7D014FFA90}" presName="composite" presStyleCnt="0"/>
      <dgm:spPr/>
    </dgm:pt>
    <dgm:pt modelId="{3079521E-084D-BE44-B50B-8E919B26E3EB}" type="pres">
      <dgm:prSet presAssocID="{3FA01E59-1B16-0144-9DC0-9F7D014FFA90}" presName="Parent1" presStyleLbl="node1" presStyleIdx="4" presStyleCnt="8" custLinFactX="-71680" custLinFactNeighborX="-100000" custLinFactNeighborY="-71404">
        <dgm:presLayoutVars>
          <dgm:chMax val="1"/>
          <dgm:chPref val="1"/>
          <dgm:bulletEnabled val="1"/>
        </dgm:presLayoutVars>
      </dgm:prSet>
      <dgm:spPr/>
    </dgm:pt>
    <dgm:pt modelId="{89965172-8F9B-5F4D-AC2F-6A14669E07D6}" type="pres">
      <dgm:prSet presAssocID="{3FA01E59-1B16-0144-9DC0-9F7D014FFA90}" presName="Childtext1" presStyleLbl="revTx" presStyleIdx="2" presStyleCnt="4">
        <dgm:presLayoutVars>
          <dgm:chMax val="0"/>
          <dgm:chPref val="0"/>
          <dgm:bulletEnabled val="1"/>
        </dgm:presLayoutVars>
      </dgm:prSet>
      <dgm:spPr/>
    </dgm:pt>
    <dgm:pt modelId="{B66F163B-CFB5-794F-8AA8-56D158416236}" type="pres">
      <dgm:prSet presAssocID="{3FA01E59-1B16-0144-9DC0-9F7D014FFA90}" presName="BalanceSpacing" presStyleCnt="0"/>
      <dgm:spPr/>
    </dgm:pt>
    <dgm:pt modelId="{9B7250E4-BDB2-9842-A0E6-EC3154841AE0}" type="pres">
      <dgm:prSet presAssocID="{3FA01E59-1B16-0144-9DC0-9F7D014FFA90}" presName="BalanceSpacing1" presStyleCnt="0"/>
      <dgm:spPr/>
    </dgm:pt>
    <dgm:pt modelId="{1C75EBA5-91DF-4C4E-B54F-62D036E9330F}" type="pres">
      <dgm:prSet presAssocID="{56FD9AA0-CD7C-BC45-BC2E-AFAA7FC4A550}" presName="Accent1Text" presStyleLbl="node1" presStyleIdx="5" presStyleCnt="8" custFlipHor="1" custScaleX="29985" custScaleY="7350" custLinFactY="-71663" custLinFactNeighborX="-74731" custLinFactNeighborY="-100000"/>
      <dgm:spPr/>
    </dgm:pt>
    <dgm:pt modelId="{A7660196-0D84-0A42-8F87-26A0922061B3}" type="pres">
      <dgm:prSet presAssocID="{56FD9AA0-CD7C-BC45-BC2E-AFAA7FC4A550}" presName="spaceBetweenRectangles" presStyleCnt="0"/>
      <dgm:spPr/>
    </dgm:pt>
    <dgm:pt modelId="{58B5D79E-56D8-314A-9D23-35D6A85245A0}" type="pres">
      <dgm:prSet presAssocID="{8240862C-D544-A848-A79F-A45E5DFD8617}" presName="composite" presStyleCnt="0"/>
      <dgm:spPr/>
    </dgm:pt>
    <dgm:pt modelId="{1FB08912-1883-4B46-ADE7-BD2E34DCE6E2}" type="pres">
      <dgm:prSet presAssocID="{8240862C-D544-A848-A79F-A45E5DFD8617}" presName="Parent1" presStyleLbl="node1" presStyleIdx="6" presStyleCnt="8" custLinFactY="-55291" custLinFactNeighborX="-9835" custLinFactNeighborY="-100000">
        <dgm:presLayoutVars>
          <dgm:chMax val="1"/>
          <dgm:chPref val="1"/>
          <dgm:bulletEnabled val="1"/>
        </dgm:presLayoutVars>
      </dgm:prSet>
      <dgm:spPr/>
    </dgm:pt>
    <dgm:pt modelId="{88C2F559-E5C8-744F-9A58-C11D19E83523}" type="pres">
      <dgm:prSet presAssocID="{8240862C-D544-A848-A79F-A45E5DFD8617}" presName="Childtext1" presStyleLbl="revTx" presStyleIdx="3" presStyleCnt="4">
        <dgm:presLayoutVars>
          <dgm:chMax val="0"/>
          <dgm:chPref val="0"/>
          <dgm:bulletEnabled val="1"/>
        </dgm:presLayoutVars>
      </dgm:prSet>
      <dgm:spPr/>
    </dgm:pt>
    <dgm:pt modelId="{911EBED5-8C01-EA4B-AAC5-83F23E76B4C0}" type="pres">
      <dgm:prSet presAssocID="{8240862C-D544-A848-A79F-A45E5DFD8617}" presName="BalanceSpacing" presStyleCnt="0"/>
      <dgm:spPr/>
    </dgm:pt>
    <dgm:pt modelId="{B686284F-C231-864A-B36A-390324882E58}" type="pres">
      <dgm:prSet presAssocID="{8240862C-D544-A848-A79F-A45E5DFD8617}" presName="BalanceSpacing1" presStyleCnt="0"/>
      <dgm:spPr/>
    </dgm:pt>
    <dgm:pt modelId="{7B3DDAD9-535C-B146-81C3-D41D99A97C31}" type="pres">
      <dgm:prSet presAssocID="{B3D79EC1-B8BA-674C-9520-4ED92922F315}" presName="Accent1Text" presStyleLbl="node1" presStyleIdx="7" presStyleCnt="8" custScaleX="24255" custScaleY="4405" custLinFactX="-100000" custLinFactY="-100000" custLinFactNeighborX="-138058" custLinFactNeighborY="-160508"/>
      <dgm:spPr/>
    </dgm:pt>
  </dgm:ptLst>
  <dgm:cxnLst>
    <dgm:cxn modelId="{E6097406-6E3B-0046-8E1D-CB9C83B7F707}" srcId="{D59FBAC2-A613-F147-877E-79BC00B4DFE1}" destId="{A7CA98AA-F859-B84A-9C1C-8D33B0CD7B94}" srcOrd="0" destOrd="0" parTransId="{CA875BFD-5515-AE4A-850C-06EF6D100927}" sibTransId="{E4AE0DF7-C9B5-A04B-B772-2EF992735FEF}"/>
    <dgm:cxn modelId="{4FE02D1F-7421-1B47-BE11-52E21F7ACB9C}" srcId="{D59FBAC2-A613-F147-877E-79BC00B4DFE1}" destId="{8240862C-D544-A848-A79F-A45E5DFD8617}" srcOrd="3" destOrd="0" parTransId="{64536635-CFEC-DC41-9F9F-CD70BAEF63DE}" sibTransId="{B3D79EC1-B8BA-674C-9520-4ED92922F315}"/>
    <dgm:cxn modelId="{56DCC82B-04EF-AB48-B71E-EC7945BF993F}" type="presOf" srcId="{E4AE0DF7-C9B5-A04B-B772-2EF992735FEF}" destId="{0850DEED-5109-CB42-8300-A29DF64BF37C}" srcOrd="0" destOrd="0" presId="urn:microsoft.com/office/officeart/2008/layout/AlternatingHexagons"/>
    <dgm:cxn modelId="{76E4484D-978A-394F-8B19-B04197A53128}" srcId="{D59FBAC2-A613-F147-877E-79BC00B4DFE1}" destId="{3C88C386-EAE6-8B4C-9F39-AA56C8B80C63}" srcOrd="1" destOrd="0" parTransId="{C50D7B7B-A9F7-2142-BFAA-028B04C81A66}" sibTransId="{B1C9C4D4-8CE5-0D43-82C0-827387FD3EF7}"/>
    <dgm:cxn modelId="{59C24B4D-2369-D44B-8F2F-B5769E950FDC}" type="presOf" srcId="{3FA01E59-1B16-0144-9DC0-9F7D014FFA90}" destId="{3079521E-084D-BE44-B50B-8E919B26E3EB}" srcOrd="0" destOrd="0" presId="urn:microsoft.com/office/officeart/2008/layout/AlternatingHexagons"/>
    <dgm:cxn modelId="{F7966E5D-A456-6941-8DC0-67F74832B669}" type="presOf" srcId="{A7CA98AA-F859-B84A-9C1C-8D33B0CD7B94}" destId="{26AC15D3-C739-154A-AA02-4232F759EEE0}" srcOrd="0" destOrd="0" presId="urn:microsoft.com/office/officeart/2008/layout/AlternatingHexagons"/>
    <dgm:cxn modelId="{93981B91-8A05-644C-8C10-08E58AA1229E}" srcId="{D59FBAC2-A613-F147-877E-79BC00B4DFE1}" destId="{3FA01E59-1B16-0144-9DC0-9F7D014FFA90}" srcOrd="2" destOrd="0" parTransId="{F9F28027-3B4D-DE4D-80DE-66D734A35740}" sibTransId="{56FD9AA0-CD7C-BC45-BC2E-AFAA7FC4A550}"/>
    <dgm:cxn modelId="{D7899199-EED2-5641-AFCB-A6351B4FF2D3}" type="presOf" srcId="{B3D79EC1-B8BA-674C-9520-4ED92922F315}" destId="{7B3DDAD9-535C-B146-81C3-D41D99A97C31}" srcOrd="0" destOrd="0" presId="urn:microsoft.com/office/officeart/2008/layout/AlternatingHexagons"/>
    <dgm:cxn modelId="{9800A8BB-8D12-9E48-A78B-151F15A5936C}" type="presOf" srcId="{B1C9C4D4-8CE5-0D43-82C0-827387FD3EF7}" destId="{8C6AF136-EF9D-8745-AB60-B790CB6FA2B4}" srcOrd="0" destOrd="0" presId="urn:microsoft.com/office/officeart/2008/layout/AlternatingHexagons"/>
    <dgm:cxn modelId="{01B17ABE-73C8-B141-9909-17FE0E7427CB}" type="presOf" srcId="{8240862C-D544-A848-A79F-A45E5DFD8617}" destId="{1FB08912-1883-4B46-ADE7-BD2E34DCE6E2}" srcOrd="0" destOrd="0" presId="urn:microsoft.com/office/officeart/2008/layout/AlternatingHexagons"/>
    <dgm:cxn modelId="{8C7C78C5-D11C-F642-AAB4-61C72DD1661C}" type="presOf" srcId="{D59FBAC2-A613-F147-877E-79BC00B4DFE1}" destId="{66D98AB7-51FC-114A-9F6E-55F99B11ED7D}" srcOrd="0" destOrd="0" presId="urn:microsoft.com/office/officeart/2008/layout/AlternatingHexagons"/>
    <dgm:cxn modelId="{9C882BCB-0AE1-0142-AE58-869FFA8D85DD}" type="presOf" srcId="{3C88C386-EAE6-8B4C-9F39-AA56C8B80C63}" destId="{4AFDB6C7-C604-2849-91F7-63983542D14F}" srcOrd="0" destOrd="0" presId="urn:microsoft.com/office/officeart/2008/layout/AlternatingHexagons"/>
    <dgm:cxn modelId="{D1F22FE0-5FBE-774A-958E-4DF957228CA2}" type="presOf" srcId="{56FD9AA0-CD7C-BC45-BC2E-AFAA7FC4A550}" destId="{1C75EBA5-91DF-4C4E-B54F-62D036E9330F}" srcOrd="0" destOrd="0" presId="urn:microsoft.com/office/officeart/2008/layout/AlternatingHexagons"/>
    <dgm:cxn modelId="{81439EF5-795D-674F-97D3-BAF87C050065}" type="presParOf" srcId="{66D98AB7-51FC-114A-9F6E-55F99B11ED7D}" destId="{C4677BE7-58DA-9545-A989-402E4DD03B7C}" srcOrd="0" destOrd="0" presId="urn:microsoft.com/office/officeart/2008/layout/AlternatingHexagons"/>
    <dgm:cxn modelId="{2F3053DA-9F96-C041-8D81-47D8AB08E8A6}" type="presParOf" srcId="{C4677BE7-58DA-9545-A989-402E4DD03B7C}" destId="{26AC15D3-C739-154A-AA02-4232F759EEE0}" srcOrd="0" destOrd="0" presId="urn:microsoft.com/office/officeart/2008/layout/AlternatingHexagons"/>
    <dgm:cxn modelId="{A7CEE9C6-BAFC-EF46-8BE7-4010234B73AD}" type="presParOf" srcId="{C4677BE7-58DA-9545-A989-402E4DD03B7C}" destId="{78F35CFE-DC97-0348-8B4C-5EA6901215D2}" srcOrd="1" destOrd="0" presId="urn:microsoft.com/office/officeart/2008/layout/AlternatingHexagons"/>
    <dgm:cxn modelId="{4A8530B8-78D6-7248-9E71-936F8F9B9535}" type="presParOf" srcId="{C4677BE7-58DA-9545-A989-402E4DD03B7C}" destId="{D2971B95-5883-3746-8882-90D4BF764F97}" srcOrd="2" destOrd="0" presId="urn:microsoft.com/office/officeart/2008/layout/AlternatingHexagons"/>
    <dgm:cxn modelId="{7B04707D-FC4A-DB49-A648-EF0A1AC1BA9B}" type="presParOf" srcId="{C4677BE7-58DA-9545-A989-402E4DD03B7C}" destId="{196D333B-0597-D24A-A499-3588F8CB7005}" srcOrd="3" destOrd="0" presId="urn:microsoft.com/office/officeart/2008/layout/AlternatingHexagons"/>
    <dgm:cxn modelId="{FAE71FBB-6182-A544-8F8A-238BDB4868E4}" type="presParOf" srcId="{C4677BE7-58DA-9545-A989-402E4DD03B7C}" destId="{0850DEED-5109-CB42-8300-A29DF64BF37C}" srcOrd="4" destOrd="0" presId="urn:microsoft.com/office/officeart/2008/layout/AlternatingHexagons"/>
    <dgm:cxn modelId="{BBD64131-2671-2C4D-9F09-F8C2ED18F7A2}" type="presParOf" srcId="{66D98AB7-51FC-114A-9F6E-55F99B11ED7D}" destId="{DC3A76C0-2E75-F944-93C5-2C448E7CDABB}" srcOrd="1" destOrd="0" presId="urn:microsoft.com/office/officeart/2008/layout/AlternatingHexagons"/>
    <dgm:cxn modelId="{50DED2FF-C47E-3C45-B9AB-6782E1C201AA}" type="presParOf" srcId="{66D98AB7-51FC-114A-9F6E-55F99B11ED7D}" destId="{C4F77551-681A-A343-8B70-515307181017}" srcOrd="2" destOrd="0" presId="urn:microsoft.com/office/officeart/2008/layout/AlternatingHexagons"/>
    <dgm:cxn modelId="{37EA8BC4-A436-2144-92AC-C62F45B40F6B}" type="presParOf" srcId="{C4F77551-681A-A343-8B70-515307181017}" destId="{4AFDB6C7-C604-2849-91F7-63983542D14F}" srcOrd="0" destOrd="0" presId="urn:microsoft.com/office/officeart/2008/layout/AlternatingHexagons"/>
    <dgm:cxn modelId="{88514503-6C7C-F549-94AE-79C289B84341}" type="presParOf" srcId="{C4F77551-681A-A343-8B70-515307181017}" destId="{0771B66A-A489-374D-B485-0C850C943827}" srcOrd="1" destOrd="0" presId="urn:microsoft.com/office/officeart/2008/layout/AlternatingHexagons"/>
    <dgm:cxn modelId="{12B0F1E8-6EEA-964F-A980-E6D305AD1EBA}" type="presParOf" srcId="{C4F77551-681A-A343-8B70-515307181017}" destId="{16EC7586-8B65-A44E-8B30-6D4257E97A04}" srcOrd="2" destOrd="0" presId="urn:microsoft.com/office/officeart/2008/layout/AlternatingHexagons"/>
    <dgm:cxn modelId="{0C7D738D-73A5-444D-B619-030455DCDE53}" type="presParOf" srcId="{C4F77551-681A-A343-8B70-515307181017}" destId="{D9829850-2241-7D44-BAF5-7D16E76B5FF3}" srcOrd="3" destOrd="0" presId="urn:microsoft.com/office/officeart/2008/layout/AlternatingHexagons"/>
    <dgm:cxn modelId="{CB3612BF-BBA6-B745-BCA5-2E30D4F5B620}" type="presParOf" srcId="{C4F77551-681A-A343-8B70-515307181017}" destId="{8C6AF136-EF9D-8745-AB60-B790CB6FA2B4}" srcOrd="4" destOrd="0" presId="urn:microsoft.com/office/officeart/2008/layout/AlternatingHexagons"/>
    <dgm:cxn modelId="{F66946BA-B7CD-BF47-81CB-35AFC9C34750}" type="presParOf" srcId="{66D98AB7-51FC-114A-9F6E-55F99B11ED7D}" destId="{38BBDD30-BD5C-CD4F-B32C-3E4935D53A6F}" srcOrd="3" destOrd="0" presId="urn:microsoft.com/office/officeart/2008/layout/AlternatingHexagons"/>
    <dgm:cxn modelId="{50487E9C-E483-EC48-BB7F-71015C313B7F}" type="presParOf" srcId="{66D98AB7-51FC-114A-9F6E-55F99B11ED7D}" destId="{A74B7012-81E2-E04F-B3FB-91DDDADD7518}" srcOrd="4" destOrd="0" presId="urn:microsoft.com/office/officeart/2008/layout/AlternatingHexagons"/>
    <dgm:cxn modelId="{FEE3D4CA-CDAE-2D44-BEE5-9C0C16F13EDC}" type="presParOf" srcId="{A74B7012-81E2-E04F-B3FB-91DDDADD7518}" destId="{3079521E-084D-BE44-B50B-8E919B26E3EB}" srcOrd="0" destOrd="0" presId="urn:microsoft.com/office/officeart/2008/layout/AlternatingHexagons"/>
    <dgm:cxn modelId="{DA81FCEB-9521-694F-974F-5F13328ABCBA}" type="presParOf" srcId="{A74B7012-81E2-E04F-B3FB-91DDDADD7518}" destId="{89965172-8F9B-5F4D-AC2F-6A14669E07D6}" srcOrd="1" destOrd="0" presId="urn:microsoft.com/office/officeart/2008/layout/AlternatingHexagons"/>
    <dgm:cxn modelId="{F9F12B17-EBF6-E745-A659-3A7CAA540198}" type="presParOf" srcId="{A74B7012-81E2-E04F-B3FB-91DDDADD7518}" destId="{B66F163B-CFB5-794F-8AA8-56D158416236}" srcOrd="2" destOrd="0" presId="urn:microsoft.com/office/officeart/2008/layout/AlternatingHexagons"/>
    <dgm:cxn modelId="{4D66E145-76DC-224D-8523-2DC45CB854C1}" type="presParOf" srcId="{A74B7012-81E2-E04F-B3FB-91DDDADD7518}" destId="{9B7250E4-BDB2-9842-A0E6-EC3154841AE0}" srcOrd="3" destOrd="0" presId="urn:microsoft.com/office/officeart/2008/layout/AlternatingHexagons"/>
    <dgm:cxn modelId="{B683979E-8950-4E41-B8FE-724A1499A8F9}" type="presParOf" srcId="{A74B7012-81E2-E04F-B3FB-91DDDADD7518}" destId="{1C75EBA5-91DF-4C4E-B54F-62D036E9330F}" srcOrd="4" destOrd="0" presId="urn:microsoft.com/office/officeart/2008/layout/AlternatingHexagons"/>
    <dgm:cxn modelId="{D0ECF66F-D47F-1A4B-910D-3CF55FBFA2B5}" type="presParOf" srcId="{66D98AB7-51FC-114A-9F6E-55F99B11ED7D}" destId="{A7660196-0D84-0A42-8F87-26A0922061B3}" srcOrd="5" destOrd="0" presId="urn:microsoft.com/office/officeart/2008/layout/AlternatingHexagons"/>
    <dgm:cxn modelId="{532E061B-27FA-564A-8D0F-21B336FF6F6D}" type="presParOf" srcId="{66D98AB7-51FC-114A-9F6E-55F99B11ED7D}" destId="{58B5D79E-56D8-314A-9D23-35D6A85245A0}" srcOrd="6" destOrd="0" presId="urn:microsoft.com/office/officeart/2008/layout/AlternatingHexagons"/>
    <dgm:cxn modelId="{E436DEBE-F6CC-0145-A9EC-69A47337AE82}" type="presParOf" srcId="{58B5D79E-56D8-314A-9D23-35D6A85245A0}" destId="{1FB08912-1883-4B46-ADE7-BD2E34DCE6E2}" srcOrd="0" destOrd="0" presId="urn:microsoft.com/office/officeart/2008/layout/AlternatingHexagons"/>
    <dgm:cxn modelId="{7508D0AA-10B3-1E4E-B9F8-D8D4EB56E5D1}" type="presParOf" srcId="{58B5D79E-56D8-314A-9D23-35D6A85245A0}" destId="{88C2F559-E5C8-744F-9A58-C11D19E83523}" srcOrd="1" destOrd="0" presId="urn:microsoft.com/office/officeart/2008/layout/AlternatingHexagons"/>
    <dgm:cxn modelId="{D6D91C59-286A-9840-BC7C-05E76E0DBD9B}" type="presParOf" srcId="{58B5D79E-56D8-314A-9D23-35D6A85245A0}" destId="{911EBED5-8C01-EA4B-AAC5-83F23E76B4C0}" srcOrd="2" destOrd="0" presId="urn:microsoft.com/office/officeart/2008/layout/AlternatingHexagons"/>
    <dgm:cxn modelId="{A56321EA-B274-464F-820E-7DA48738C6EA}" type="presParOf" srcId="{58B5D79E-56D8-314A-9D23-35D6A85245A0}" destId="{B686284F-C231-864A-B36A-390324882E58}" srcOrd="3" destOrd="0" presId="urn:microsoft.com/office/officeart/2008/layout/AlternatingHexagons"/>
    <dgm:cxn modelId="{97C0A2F2-1474-0A4F-A8AC-B7316305B4E6}" type="presParOf" srcId="{58B5D79E-56D8-314A-9D23-35D6A85245A0}" destId="{7B3DDAD9-535C-B146-81C3-D41D99A97C31}"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F0987C-6902-E64B-8021-45AC45608550}" type="doc">
      <dgm:prSet loTypeId="urn:microsoft.com/office/officeart/2008/layout/RadialCluster" loCatId="" qsTypeId="urn:microsoft.com/office/officeart/2005/8/quickstyle/simple2" qsCatId="simple" csTypeId="urn:microsoft.com/office/officeart/2005/8/colors/accent1_2" csCatId="accent1" phldr="1"/>
      <dgm:spPr/>
      <dgm:t>
        <a:bodyPr/>
        <a:lstStyle/>
        <a:p>
          <a:endParaRPr lang="en-US"/>
        </a:p>
      </dgm:t>
    </dgm:pt>
    <dgm:pt modelId="{51144B31-735C-C24C-A711-F9FABB463DA6}">
      <dgm:prSet phldrT="[Text]" custT="1"/>
      <dgm:spPr>
        <a:solidFill>
          <a:srgbClr val="027B55"/>
        </a:solidFill>
      </dgm:spPr>
      <dgm:t>
        <a:bodyPr/>
        <a:lstStyle/>
        <a:p>
          <a:r>
            <a:rPr lang="en-US" sz="1800" dirty="0"/>
            <a:t>Analyzing key findings on health and health care</a:t>
          </a:r>
        </a:p>
      </dgm:t>
    </dgm:pt>
    <dgm:pt modelId="{65C16468-EC15-E843-A9F0-1A93B8C04BDC}" type="parTrans" cxnId="{136B7380-FB05-F347-BDB5-F675CA71094F}">
      <dgm:prSet/>
      <dgm:spPr/>
      <dgm:t>
        <a:bodyPr/>
        <a:lstStyle/>
        <a:p>
          <a:endParaRPr lang="en-US"/>
        </a:p>
      </dgm:t>
    </dgm:pt>
    <dgm:pt modelId="{3440D284-28A9-0142-8DAE-B62C62CB801B}" type="sibTrans" cxnId="{136B7380-FB05-F347-BDB5-F675CA71094F}">
      <dgm:prSet/>
      <dgm:spPr/>
      <dgm:t>
        <a:bodyPr/>
        <a:lstStyle/>
        <a:p>
          <a:endParaRPr lang="en-US"/>
        </a:p>
      </dgm:t>
    </dgm:pt>
    <dgm:pt modelId="{FEE479F4-13D2-A343-81D9-4D2F60E4373E}">
      <dgm:prSet phldrT="[Text]" custT="1"/>
      <dgm:spPr>
        <a:solidFill>
          <a:srgbClr val="027B55"/>
        </a:solidFill>
      </dgm:spPr>
      <dgm:t>
        <a:bodyPr/>
        <a:lstStyle/>
        <a:p>
          <a:r>
            <a:rPr lang="en-US" sz="1800" dirty="0"/>
            <a:t>Qualitative Data</a:t>
          </a:r>
        </a:p>
      </dgm:t>
    </dgm:pt>
    <dgm:pt modelId="{D692238E-D76B-3347-A6C4-DFD15417B085}" type="parTrans" cxnId="{15B364B1-3BC7-154E-9DAC-2A40FFDF8067}">
      <dgm:prSet/>
      <dgm:spPr/>
      <dgm:t>
        <a:bodyPr/>
        <a:lstStyle/>
        <a:p>
          <a:endParaRPr lang="en-US"/>
        </a:p>
      </dgm:t>
    </dgm:pt>
    <dgm:pt modelId="{D558A620-127E-6944-B0CC-F5B554602490}" type="sibTrans" cxnId="{15B364B1-3BC7-154E-9DAC-2A40FFDF8067}">
      <dgm:prSet/>
      <dgm:spPr/>
      <dgm:t>
        <a:bodyPr/>
        <a:lstStyle/>
        <a:p>
          <a:endParaRPr lang="en-US"/>
        </a:p>
      </dgm:t>
    </dgm:pt>
    <dgm:pt modelId="{4C630D0F-8D6C-EF41-B896-C7629DA4CEA8}">
      <dgm:prSet phldrT="[Text]" custT="1"/>
      <dgm:spPr>
        <a:solidFill>
          <a:srgbClr val="027B55"/>
        </a:solidFill>
      </dgm:spPr>
      <dgm:t>
        <a:bodyPr/>
        <a:lstStyle/>
        <a:p>
          <a:r>
            <a:rPr lang="en-US" sz="1800" dirty="0"/>
            <a:t>Official Fatality Count</a:t>
          </a:r>
        </a:p>
      </dgm:t>
    </dgm:pt>
    <dgm:pt modelId="{AE5EC2A7-3D54-6545-BBC4-765A4C41BFA8}" type="parTrans" cxnId="{C3B22D8D-78A2-C14B-BDEA-1394C902A9B9}">
      <dgm:prSet/>
      <dgm:spPr/>
      <dgm:t>
        <a:bodyPr/>
        <a:lstStyle/>
        <a:p>
          <a:endParaRPr lang="en-US"/>
        </a:p>
      </dgm:t>
    </dgm:pt>
    <dgm:pt modelId="{E6B5393B-4486-7340-8799-1BE3C0EADAF1}" type="sibTrans" cxnId="{C3B22D8D-78A2-C14B-BDEA-1394C902A9B9}">
      <dgm:prSet/>
      <dgm:spPr/>
      <dgm:t>
        <a:bodyPr/>
        <a:lstStyle/>
        <a:p>
          <a:endParaRPr lang="en-US"/>
        </a:p>
      </dgm:t>
    </dgm:pt>
    <dgm:pt modelId="{C21FB32B-65C6-964C-9C7A-40FB8BED1EEA}">
      <dgm:prSet phldrT="[Text]" custT="1"/>
      <dgm:spPr>
        <a:solidFill>
          <a:srgbClr val="027B55"/>
        </a:solidFill>
      </dgm:spPr>
      <dgm:t>
        <a:bodyPr/>
        <a:lstStyle/>
        <a:p>
          <a:r>
            <a:rPr lang="en-US" sz="1800" dirty="0"/>
            <a:t>Excess Mortality Results</a:t>
          </a:r>
        </a:p>
      </dgm:t>
    </dgm:pt>
    <dgm:pt modelId="{7FEFB813-5DD1-E949-BE3A-0C3EC644A4EA}" type="parTrans" cxnId="{843B24E9-882F-F141-A21E-528A29815784}">
      <dgm:prSet/>
      <dgm:spPr/>
      <dgm:t>
        <a:bodyPr/>
        <a:lstStyle/>
        <a:p>
          <a:endParaRPr lang="en-US"/>
        </a:p>
      </dgm:t>
    </dgm:pt>
    <dgm:pt modelId="{0C718B72-19FF-3442-9D9E-0CA84E801274}" type="sibTrans" cxnId="{843B24E9-882F-F141-A21E-528A29815784}">
      <dgm:prSet/>
      <dgm:spPr/>
      <dgm:t>
        <a:bodyPr/>
        <a:lstStyle/>
        <a:p>
          <a:endParaRPr lang="en-US"/>
        </a:p>
      </dgm:t>
    </dgm:pt>
    <dgm:pt modelId="{91140501-E758-8243-9A2D-98019F82B379}" type="pres">
      <dgm:prSet presAssocID="{97F0987C-6902-E64B-8021-45AC45608550}" presName="Name0" presStyleCnt="0">
        <dgm:presLayoutVars>
          <dgm:chMax val="1"/>
          <dgm:chPref val="1"/>
          <dgm:dir/>
          <dgm:animOne val="branch"/>
          <dgm:animLvl val="lvl"/>
        </dgm:presLayoutVars>
      </dgm:prSet>
      <dgm:spPr/>
    </dgm:pt>
    <dgm:pt modelId="{0EA5EBD8-2D3E-574D-ADAA-0B122721075D}" type="pres">
      <dgm:prSet presAssocID="{51144B31-735C-C24C-A711-F9FABB463DA6}" presName="singleCycle" presStyleCnt="0"/>
      <dgm:spPr/>
    </dgm:pt>
    <dgm:pt modelId="{E81B7464-6C2B-984E-89BE-2D0A120FD69F}" type="pres">
      <dgm:prSet presAssocID="{51144B31-735C-C24C-A711-F9FABB463DA6}" presName="singleCenter" presStyleLbl="node1" presStyleIdx="0" presStyleCnt="4" custScaleX="148138" custScaleY="122375" custLinFactNeighborX="-291" custLinFactNeighborY="-12766">
        <dgm:presLayoutVars>
          <dgm:chMax val="7"/>
          <dgm:chPref val="7"/>
        </dgm:presLayoutVars>
      </dgm:prSet>
      <dgm:spPr/>
    </dgm:pt>
    <dgm:pt modelId="{AFE9734C-BFD4-D040-A2B1-79B1E27F5B51}" type="pres">
      <dgm:prSet presAssocID="{D692238E-D76B-3347-A6C4-DFD15417B085}" presName="Name56" presStyleLbl="parChTrans1D2" presStyleIdx="0" presStyleCnt="3"/>
      <dgm:spPr/>
    </dgm:pt>
    <dgm:pt modelId="{C6BEDD14-1489-314D-9FB6-1A09A01A6557}" type="pres">
      <dgm:prSet presAssocID="{FEE479F4-13D2-A343-81D9-4D2F60E4373E}" presName="text0" presStyleLbl="node1" presStyleIdx="1" presStyleCnt="4" custScaleX="183229" custScaleY="105744" custRadScaleRad="114191" custRadScaleInc="-464">
        <dgm:presLayoutVars>
          <dgm:bulletEnabled val="1"/>
        </dgm:presLayoutVars>
      </dgm:prSet>
      <dgm:spPr/>
    </dgm:pt>
    <dgm:pt modelId="{B85CA0BB-143F-7F4A-935E-D0DB822A1C58}" type="pres">
      <dgm:prSet presAssocID="{AE5EC2A7-3D54-6545-BBC4-765A4C41BFA8}" presName="Name56" presStyleLbl="parChTrans1D2" presStyleIdx="1" presStyleCnt="3"/>
      <dgm:spPr/>
    </dgm:pt>
    <dgm:pt modelId="{1057F183-261A-2840-97F3-26756A257E24}" type="pres">
      <dgm:prSet presAssocID="{4C630D0F-8D6C-EF41-B896-C7629DA4CEA8}" presName="text0" presStyleLbl="node1" presStyleIdx="2" presStyleCnt="4" custScaleX="202630" custScaleY="105744" custRadScaleRad="103218" custRadScaleInc="5874">
        <dgm:presLayoutVars>
          <dgm:bulletEnabled val="1"/>
        </dgm:presLayoutVars>
      </dgm:prSet>
      <dgm:spPr/>
    </dgm:pt>
    <dgm:pt modelId="{20BAF314-0A36-654E-ADEA-64798A1F7CA7}" type="pres">
      <dgm:prSet presAssocID="{7FEFB813-5DD1-E949-BE3A-0C3EC644A4EA}" presName="Name56" presStyleLbl="parChTrans1D2" presStyleIdx="2" presStyleCnt="3"/>
      <dgm:spPr/>
    </dgm:pt>
    <dgm:pt modelId="{A728B416-54B8-3840-AC41-7AC6EE690251}" type="pres">
      <dgm:prSet presAssocID="{C21FB32B-65C6-964C-9C7A-40FB8BED1EEA}" presName="text0" presStyleLbl="node1" presStyleIdx="3" presStyleCnt="4" custScaleX="201576" custScaleY="105744" custRadScaleRad="104735" custRadScaleInc="-5210">
        <dgm:presLayoutVars>
          <dgm:bulletEnabled val="1"/>
        </dgm:presLayoutVars>
      </dgm:prSet>
      <dgm:spPr/>
    </dgm:pt>
  </dgm:ptLst>
  <dgm:cxnLst>
    <dgm:cxn modelId="{B3D61B2E-E967-7E4B-B8ED-90A71D551D08}" type="presOf" srcId="{FEE479F4-13D2-A343-81D9-4D2F60E4373E}" destId="{C6BEDD14-1489-314D-9FB6-1A09A01A6557}" srcOrd="0" destOrd="0" presId="urn:microsoft.com/office/officeart/2008/layout/RadialCluster"/>
    <dgm:cxn modelId="{E2298447-1E56-554E-93E0-EFDEBDECA0C3}" type="presOf" srcId="{97F0987C-6902-E64B-8021-45AC45608550}" destId="{91140501-E758-8243-9A2D-98019F82B379}" srcOrd="0" destOrd="0" presId="urn:microsoft.com/office/officeart/2008/layout/RadialCluster"/>
    <dgm:cxn modelId="{ED15C478-E7F9-254D-8A61-05CA6BE184C0}" type="presOf" srcId="{D692238E-D76B-3347-A6C4-DFD15417B085}" destId="{AFE9734C-BFD4-D040-A2B1-79B1E27F5B51}" srcOrd="0" destOrd="0" presId="urn:microsoft.com/office/officeart/2008/layout/RadialCluster"/>
    <dgm:cxn modelId="{F565227D-1FAE-7345-B021-299BF561EE25}" type="presOf" srcId="{C21FB32B-65C6-964C-9C7A-40FB8BED1EEA}" destId="{A728B416-54B8-3840-AC41-7AC6EE690251}" srcOrd="0" destOrd="0" presId="urn:microsoft.com/office/officeart/2008/layout/RadialCluster"/>
    <dgm:cxn modelId="{136B7380-FB05-F347-BDB5-F675CA71094F}" srcId="{97F0987C-6902-E64B-8021-45AC45608550}" destId="{51144B31-735C-C24C-A711-F9FABB463DA6}" srcOrd="0" destOrd="0" parTransId="{65C16468-EC15-E843-A9F0-1A93B8C04BDC}" sibTransId="{3440D284-28A9-0142-8DAE-B62C62CB801B}"/>
    <dgm:cxn modelId="{C3B22D8D-78A2-C14B-BDEA-1394C902A9B9}" srcId="{51144B31-735C-C24C-A711-F9FABB463DA6}" destId="{4C630D0F-8D6C-EF41-B896-C7629DA4CEA8}" srcOrd="1" destOrd="0" parTransId="{AE5EC2A7-3D54-6545-BBC4-765A4C41BFA8}" sibTransId="{E6B5393B-4486-7340-8799-1BE3C0EADAF1}"/>
    <dgm:cxn modelId="{15B364B1-3BC7-154E-9DAC-2A40FFDF8067}" srcId="{51144B31-735C-C24C-A711-F9FABB463DA6}" destId="{FEE479F4-13D2-A343-81D9-4D2F60E4373E}" srcOrd="0" destOrd="0" parTransId="{D692238E-D76B-3347-A6C4-DFD15417B085}" sibTransId="{D558A620-127E-6944-B0CC-F5B554602490}"/>
    <dgm:cxn modelId="{607DA7B8-DE08-1349-81A7-A7534795CFA7}" type="presOf" srcId="{7FEFB813-5DD1-E949-BE3A-0C3EC644A4EA}" destId="{20BAF314-0A36-654E-ADEA-64798A1F7CA7}" srcOrd="0" destOrd="0" presId="urn:microsoft.com/office/officeart/2008/layout/RadialCluster"/>
    <dgm:cxn modelId="{DE8701C6-9259-1A45-A42F-DA375494BB6F}" type="presOf" srcId="{51144B31-735C-C24C-A711-F9FABB463DA6}" destId="{E81B7464-6C2B-984E-89BE-2D0A120FD69F}" srcOrd="0" destOrd="0" presId="urn:microsoft.com/office/officeart/2008/layout/RadialCluster"/>
    <dgm:cxn modelId="{BC4798DC-FA4F-3344-B8D7-0D2B9300B6E1}" type="presOf" srcId="{4C630D0F-8D6C-EF41-B896-C7629DA4CEA8}" destId="{1057F183-261A-2840-97F3-26756A257E24}" srcOrd="0" destOrd="0" presId="urn:microsoft.com/office/officeart/2008/layout/RadialCluster"/>
    <dgm:cxn modelId="{843B24E9-882F-F141-A21E-528A29815784}" srcId="{51144B31-735C-C24C-A711-F9FABB463DA6}" destId="{C21FB32B-65C6-964C-9C7A-40FB8BED1EEA}" srcOrd="2" destOrd="0" parTransId="{7FEFB813-5DD1-E949-BE3A-0C3EC644A4EA}" sibTransId="{0C718B72-19FF-3442-9D9E-0CA84E801274}"/>
    <dgm:cxn modelId="{5BA5A8FD-A28B-784D-AC43-E11D9800FB17}" type="presOf" srcId="{AE5EC2A7-3D54-6545-BBC4-765A4C41BFA8}" destId="{B85CA0BB-143F-7F4A-935E-D0DB822A1C58}" srcOrd="0" destOrd="0" presId="urn:microsoft.com/office/officeart/2008/layout/RadialCluster"/>
    <dgm:cxn modelId="{809F4C69-A36B-3946-93F0-ABCA8274FDF6}" type="presParOf" srcId="{91140501-E758-8243-9A2D-98019F82B379}" destId="{0EA5EBD8-2D3E-574D-ADAA-0B122721075D}" srcOrd="0" destOrd="0" presId="urn:microsoft.com/office/officeart/2008/layout/RadialCluster"/>
    <dgm:cxn modelId="{0A94C617-A6C2-684A-A442-4381B2C52663}" type="presParOf" srcId="{0EA5EBD8-2D3E-574D-ADAA-0B122721075D}" destId="{E81B7464-6C2B-984E-89BE-2D0A120FD69F}" srcOrd="0" destOrd="0" presId="urn:microsoft.com/office/officeart/2008/layout/RadialCluster"/>
    <dgm:cxn modelId="{9E54D069-7990-8C44-9659-839EDF56ADA5}" type="presParOf" srcId="{0EA5EBD8-2D3E-574D-ADAA-0B122721075D}" destId="{AFE9734C-BFD4-D040-A2B1-79B1E27F5B51}" srcOrd="1" destOrd="0" presId="urn:microsoft.com/office/officeart/2008/layout/RadialCluster"/>
    <dgm:cxn modelId="{272018D7-55A7-A443-A499-BCB0D62DE38F}" type="presParOf" srcId="{0EA5EBD8-2D3E-574D-ADAA-0B122721075D}" destId="{C6BEDD14-1489-314D-9FB6-1A09A01A6557}" srcOrd="2" destOrd="0" presId="urn:microsoft.com/office/officeart/2008/layout/RadialCluster"/>
    <dgm:cxn modelId="{89D9071A-6E20-C046-926E-DE02DBBC6499}" type="presParOf" srcId="{0EA5EBD8-2D3E-574D-ADAA-0B122721075D}" destId="{B85CA0BB-143F-7F4A-935E-D0DB822A1C58}" srcOrd="3" destOrd="0" presId="urn:microsoft.com/office/officeart/2008/layout/RadialCluster"/>
    <dgm:cxn modelId="{81BBF671-F679-244D-BBBF-96AE57C21C91}" type="presParOf" srcId="{0EA5EBD8-2D3E-574D-ADAA-0B122721075D}" destId="{1057F183-261A-2840-97F3-26756A257E24}" srcOrd="4" destOrd="0" presId="urn:microsoft.com/office/officeart/2008/layout/RadialCluster"/>
    <dgm:cxn modelId="{7D64EB20-D778-0E41-AC1F-B14722C264E8}" type="presParOf" srcId="{0EA5EBD8-2D3E-574D-ADAA-0B122721075D}" destId="{20BAF314-0A36-654E-ADEA-64798A1F7CA7}" srcOrd="5" destOrd="0" presId="urn:microsoft.com/office/officeart/2008/layout/RadialCluster"/>
    <dgm:cxn modelId="{B84E6951-63BE-7F45-BE95-F34846954268}" type="presParOf" srcId="{0EA5EBD8-2D3E-574D-ADAA-0B122721075D}" destId="{A728B416-54B8-3840-AC41-7AC6EE690251}"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23BFD9-F3A2-B345-8079-026823C923AD}" type="doc">
      <dgm:prSet loTypeId="urn:microsoft.com/office/officeart/2005/8/layout/hChevron3" loCatId="" qsTypeId="urn:microsoft.com/office/officeart/2005/8/quickstyle/simple1" qsCatId="simple" csTypeId="urn:microsoft.com/office/officeart/2005/8/colors/accent1_2" csCatId="accent1" phldr="1"/>
      <dgm:spPr/>
    </dgm:pt>
    <dgm:pt modelId="{D23041A5-0761-9A49-B427-71F168A5E089}">
      <dgm:prSet phldrT="[Text]"/>
      <dgm:spPr/>
      <dgm:t>
        <a:bodyPr/>
        <a:lstStyle/>
        <a:p>
          <a:r>
            <a:rPr lang="en-US" dirty="0"/>
            <a:t>Pre-Existing Vulnerabilities</a:t>
          </a:r>
        </a:p>
      </dgm:t>
    </dgm:pt>
    <dgm:pt modelId="{341FC685-E9C9-DE46-8D16-68F62566AC20}" type="parTrans" cxnId="{71B37E68-5F14-1249-A608-02595AAA767B}">
      <dgm:prSet/>
      <dgm:spPr/>
      <dgm:t>
        <a:bodyPr/>
        <a:lstStyle/>
        <a:p>
          <a:endParaRPr lang="en-US"/>
        </a:p>
      </dgm:t>
    </dgm:pt>
    <dgm:pt modelId="{CAC784A1-073A-A445-9268-DAEFE71FABFD}" type="sibTrans" cxnId="{71B37E68-5F14-1249-A608-02595AAA767B}">
      <dgm:prSet/>
      <dgm:spPr/>
      <dgm:t>
        <a:bodyPr/>
        <a:lstStyle/>
        <a:p>
          <a:endParaRPr lang="en-US"/>
        </a:p>
      </dgm:t>
    </dgm:pt>
    <dgm:pt modelId="{7823E7D9-E3BB-F64D-8B18-EF4EFCA3E4D1}">
      <dgm:prSet phldrT="[Text]"/>
      <dgm:spPr/>
      <dgm:t>
        <a:bodyPr/>
        <a:lstStyle/>
        <a:p>
          <a:r>
            <a:rPr lang="en-US" dirty="0"/>
            <a:t>Hurricane Michael</a:t>
          </a:r>
        </a:p>
      </dgm:t>
    </dgm:pt>
    <dgm:pt modelId="{7A0C34A3-C05B-BF45-A73C-5D7471ACB29E}" type="parTrans" cxnId="{C33451CA-1AEC-8E41-B627-9DC243EF00AA}">
      <dgm:prSet/>
      <dgm:spPr/>
      <dgm:t>
        <a:bodyPr/>
        <a:lstStyle/>
        <a:p>
          <a:endParaRPr lang="en-US"/>
        </a:p>
      </dgm:t>
    </dgm:pt>
    <dgm:pt modelId="{2F070678-0523-0D4E-A4A1-DE2564CA0B6F}" type="sibTrans" cxnId="{C33451CA-1AEC-8E41-B627-9DC243EF00AA}">
      <dgm:prSet/>
      <dgm:spPr/>
      <dgm:t>
        <a:bodyPr/>
        <a:lstStyle/>
        <a:p>
          <a:endParaRPr lang="en-US"/>
        </a:p>
      </dgm:t>
    </dgm:pt>
    <dgm:pt modelId="{E8D6C6E0-491F-914B-BE69-223014A0963C}">
      <dgm:prSet phldrT="[Text]"/>
      <dgm:spPr/>
      <dgm:t>
        <a:bodyPr/>
        <a:lstStyle/>
        <a:p>
          <a:r>
            <a:rPr lang="en-US" dirty="0"/>
            <a:t>Damaged Healthcare Infrastructure</a:t>
          </a:r>
        </a:p>
      </dgm:t>
    </dgm:pt>
    <dgm:pt modelId="{CE44FF3D-47FB-EE49-8257-C8B2A21F1A68}" type="parTrans" cxnId="{7B6A010D-F558-5746-8F7B-F5C0772B8DB2}">
      <dgm:prSet/>
      <dgm:spPr/>
      <dgm:t>
        <a:bodyPr/>
        <a:lstStyle/>
        <a:p>
          <a:endParaRPr lang="en-US"/>
        </a:p>
      </dgm:t>
    </dgm:pt>
    <dgm:pt modelId="{50B04F32-69B6-A149-BB91-220D1E4015E0}" type="sibTrans" cxnId="{7B6A010D-F558-5746-8F7B-F5C0772B8DB2}">
      <dgm:prSet/>
      <dgm:spPr/>
      <dgm:t>
        <a:bodyPr/>
        <a:lstStyle/>
        <a:p>
          <a:endParaRPr lang="en-US"/>
        </a:p>
      </dgm:t>
    </dgm:pt>
    <dgm:pt modelId="{1548E47E-1BCA-4C42-B84F-5C49849D1210}">
      <dgm:prSet phldrT="[Text]"/>
      <dgm:spPr/>
      <dgm:t>
        <a:bodyPr/>
        <a:lstStyle/>
        <a:p>
          <a:r>
            <a:rPr lang="en-US" dirty="0"/>
            <a:t>Delays and Barriers to Treatment</a:t>
          </a:r>
        </a:p>
      </dgm:t>
    </dgm:pt>
    <dgm:pt modelId="{D7DE58C6-921E-2D46-A490-BC1A58EB7E20}" type="parTrans" cxnId="{7AEBF08D-2DAA-D44C-B7F2-EBF3F36D9B3D}">
      <dgm:prSet/>
      <dgm:spPr/>
      <dgm:t>
        <a:bodyPr/>
        <a:lstStyle/>
        <a:p>
          <a:endParaRPr lang="en-US"/>
        </a:p>
      </dgm:t>
    </dgm:pt>
    <dgm:pt modelId="{5650DAB2-7A9B-9D41-9212-50A304975F17}" type="sibTrans" cxnId="{7AEBF08D-2DAA-D44C-B7F2-EBF3F36D9B3D}">
      <dgm:prSet/>
      <dgm:spPr/>
      <dgm:t>
        <a:bodyPr/>
        <a:lstStyle/>
        <a:p>
          <a:endParaRPr lang="en-US"/>
        </a:p>
      </dgm:t>
    </dgm:pt>
    <dgm:pt modelId="{98E70A2D-65E8-474F-8B59-BFBB653EA234}" type="pres">
      <dgm:prSet presAssocID="{5323BFD9-F3A2-B345-8079-026823C923AD}" presName="Name0" presStyleCnt="0">
        <dgm:presLayoutVars>
          <dgm:dir/>
          <dgm:resizeHandles val="exact"/>
        </dgm:presLayoutVars>
      </dgm:prSet>
      <dgm:spPr/>
    </dgm:pt>
    <dgm:pt modelId="{8426E687-1F0F-3947-912A-CC6B153F3B9F}" type="pres">
      <dgm:prSet presAssocID="{D23041A5-0761-9A49-B427-71F168A5E089}" presName="parTxOnly" presStyleLbl="node1" presStyleIdx="0" presStyleCnt="4">
        <dgm:presLayoutVars>
          <dgm:bulletEnabled val="1"/>
        </dgm:presLayoutVars>
      </dgm:prSet>
      <dgm:spPr/>
    </dgm:pt>
    <dgm:pt modelId="{7E7AA704-66E4-BC48-BCE1-206815B52AA5}" type="pres">
      <dgm:prSet presAssocID="{CAC784A1-073A-A445-9268-DAEFE71FABFD}" presName="parSpace" presStyleCnt="0"/>
      <dgm:spPr/>
    </dgm:pt>
    <dgm:pt modelId="{9EA5DAE4-4574-8C46-A205-8A45A5C5CD8E}" type="pres">
      <dgm:prSet presAssocID="{7823E7D9-E3BB-F64D-8B18-EF4EFCA3E4D1}" presName="parTxOnly" presStyleLbl="node1" presStyleIdx="1" presStyleCnt="4">
        <dgm:presLayoutVars>
          <dgm:bulletEnabled val="1"/>
        </dgm:presLayoutVars>
      </dgm:prSet>
      <dgm:spPr/>
    </dgm:pt>
    <dgm:pt modelId="{5B5A5720-598F-7B47-AAF0-78DF830E631D}" type="pres">
      <dgm:prSet presAssocID="{2F070678-0523-0D4E-A4A1-DE2564CA0B6F}" presName="parSpace" presStyleCnt="0"/>
      <dgm:spPr/>
    </dgm:pt>
    <dgm:pt modelId="{91028522-8710-4A4D-BAA0-638AF2B55D59}" type="pres">
      <dgm:prSet presAssocID="{E8D6C6E0-491F-914B-BE69-223014A0963C}" presName="parTxOnly" presStyleLbl="node1" presStyleIdx="2" presStyleCnt="4">
        <dgm:presLayoutVars>
          <dgm:bulletEnabled val="1"/>
        </dgm:presLayoutVars>
      </dgm:prSet>
      <dgm:spPr/>
    </dgm:pt>
    <dgm:pt modelId="{358EDCC3-9E34-B845-A029-6921B004EABD}" type="pres">
      <dgm:prSet presAssocID="{50B04F32-69B6-A149-BB91-220D1E4015E0}" presName="parSpace" presStyleCnt="0"/>
      <dgm:spPr/>
    </dgm:pt>
    <dgm:pt modelId="{877D69C9-3E43-F247-8F03-ECD13DD51DCA}" type="pres">
      <dgm:prSet presAssocID="{1548E47E-1BCA-4C42-B84F-5C49849D1210}" presName="parTxOnly" presStyleLbl="node1" presStyleIdx="3" presStyleCnt="4">
        <dgm:presLayoutVars>
          <dgm:bulletEnabled val="1"/>
        </dgm:presLayoutVars>
      </dgm:prSet>
      <dgm:spPr/>
    </dgm:pt>
  </dgm:ptLst>
  <dgm:cxnLst>
    <dgm:cxn modelId="{7B6A010D-F558-5746-8F7B-F5C0772B8DB2}" srcId="{5323BFD9-F3A2-B345-8079-026823C923AD}" destId="{E8D6C6E0-491F-914B-BE69-223014A0963C}" srcOrd="2" destOrd="0" parTransId="{CE44FF3D-47FB-EE49-8257-C8B2A21F1A68}" sibTransId="{50B04F32-69B6-A149-BB91-220D1E4015E0}"/>
    <dgm:cxn modelId="{61612B18-C09F-D941-B114-7967D0509860}" type="presOf" srcId="{1548E47E-1BCA-4C42-B84F-5C49849D1210}" destId="{877D69C9-3E43-F247-8F03-ECD13DD51DCA}" srcOrd="0" destOrd="0" presId="urn:microsoft.com/office/officeart/2005/8/layout/hChevron3"/>
    <dgm:cxn modelId="{417D6148-67B5-6A42-943A-B6238E652AD8}" type="presOf" srcId="{D23041A5-0761-9A49-B427-71F168A5E089}" destId="{8426E687-1F0F-3947-912A-CC6B153F3B9F}" srcOrd="0" destOrd="0" presId="urn:microsoft.com/office/officeart/2005/8/layout/hChevron3"/>
    <dgm:cxn modelId="{71B37E68-5F14-1249-A608-02595AAA767B}" srcId="{5323BFD9-F3A2-B345-8079-026823C923AD}" destId="{D23041A5-0761-9A49-B427-71F168A5E089}" srcOrd="0" destOrd="0" parTransId="{341FC685-E9C9-DE46-8D16-68F62566AC20}" sibTransId="{CAC784A1-073A-A445-9268-DAEFE71FABFD}"/>
    <dgm:cxn modelId="{7AEBF08D-2DAA-D44C-B7F2-EBF3F36D9B3D}" srcId="{5323BFD9-F3A2-B345-8079-026823C923AD}" destId="{1548E47E-1BCA-4C42-B84F-5C49849D1210}" srcOrd="3" destOrd="0" parTransId="{D7DE58C6-921E-2D46-A490-BC1A58EB7E20}" sibTransId="{5650DAB2-7A9B-9D41-9212-50A304975F17}"/>
    <dgm:cxn modelId="{A90123A1-4D68-234D-928B-6A22382D5094}" type="presOf" srcId="{E8D6C6E0-491F-914B-BE69-223014A0963C}" destId="{91028522-8710-4A4D-BAA0-638AF2B55D59}" srcOrd="0" destOrd="0" presId="urn:microsoft.com/office/officeart/2005/8/layout/hChevron3"/>
    <dgm:cxn modelId="{401BEBA4-532E-BB43-931A-3FF712FDE40C}" type="presOf" srcId="{5323BFD9-F3A2-B345-8079-026823C923AD}" destId="{98E70A2D-65E8-474F-8B59-BFBB653EA234}" srcOrd="0" destOrd="0" presId="urn:microsoft.com/office/officeart/2005/8/layout/hChevron3"/>
    <dgm:cxn modelId="{C33451CA-1AEC-8E41-B627-9DC243EF00AA}" srcId="{5323BFD9-F3A2-B345-8079-026823C923AD}" destId="{7823E7D9-E3BB-F64D-8B18-EF4EFCA3E4D1}" srcOrd="1" destOrd="0" parTransId="{7A0C34A3-C05B-BF45-A73C-5D7471ACB29E}" sibTransId="{2F070678-0523-0D4E-A4A1-DE2564CA0B6F}"/>
    <dgm:cxn modelId="{62E4B9D6-1BB9-244B-99CF-258DC41C2E53}" type="presOf" srcId="{7823E7D9-E3BB-F64D-8B18-EF4EFCA3E4D1}" destId="{9EA5DAE4-4574-8C46-A205-8A45A5C5CD8E}" srcOrd="0" destOrd="0" presId="urn:microsoft.com/office/officeart/2005/8/layout/hChevron3"/>
    <dgm:cxn modelId="{2D47FAE6-295F-AC49-AE7D-AE2CBFEA2116}" type="presParOf" srcId="{98E70A2D-65E8-474F-8B59-BFBB653EA234}" destId="{8426E687-1F0F-3947-912A-CC6B153F3B9F}" srcOrd="0" destOrd="0" presId="urn:microsoft.com/office/officeart/2005/8/layout/hChevron3"/>
    <dgm:cxn modelId="{347D545B-C9D9-D64B-AE0A-BBEB249A672C}" type="presParOf" srcId="{98E70A2D-65E8-474F-8B59-BFBB653EA234}" destId="{7E7AA704-66E4-BC48-BCE1-206815B52AA5}" srcOrd="1" destOrd="0" presId="urn:microsoft.com/office/officeart/2005/8/layout/hChevron3"/>
    <dgm:cxn modelId="{D6526D0D-E761-234B-B1DE-63BB6EB7A7FD}" type="presParOf" srcId="{98E70A2D-65E8-474F-8B59-BFBB653EA234}" destId="{9EA5DAE4-4574-8C46-A205-8A45A5C5CD8E}" srcOrd="2" destOrd="0" presId="urn:microsoft.com/office/officeart/2005/8/layout/hChevron3"/>
    <dgm:cxn modelId="{E60518BF-1432-6F4B-9DCB-DE59D4CEE3AF}" type="presParOf" srcId="{98E70A2D-65E8-474F-8B59-BFBB653EA234}" destId="{5B5A5720-598F-7B47-AAF0-78DF830E631D}" srcOrd="3" destOrd="0" presId="urn:microsoft.com/office/officeart/2005/8/layout/hChevron3"/>
    <dgm:cxn modelId="{AB16FBC3-E81E-094A-90B0-41F9C26E5072}" type="presParOf" srcId="{98E70A2D-65E8-474F-8B59-BFBB653EA234}" destId="{91028522-8710-4A4D-BAA0-638AF2B55D59}" srcOrd="4" destOrd="0" presId="urn:microsoft.com/office/officeart/2005/8/layout/hChevron3"/>
    <dgm:cxn modelId="{AAC4B39F-CBCD-4A4F-B648-3957513F1A20}" type="presParOf" srcId="{98E70A2D-65E8-474F-8B59-BFBB653EA234}" destId="{358EDCC3-9E34-B845-A029-6921B004EABD}" srcOrd="5" destOrd="0" presId="urn:microsoft.com/office/officeart/2005/8/layout/hChevron3"/>
    <dgm:cxn modelId="{1F9EB563-FD90-6D4D-A7E4-0B04F61F2FC5}" type="presParOf" srcId="{98E70A2D-65E8-474F-8B59-BFBB653EA234}" destId="{877D69C9-3E43-F247-8F03-ECD13DD51DCA}"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27374CF-BF0A-A04A-A287-D655CDE70B03}" type="doc">
      <dgm:prSet loTypeId="urn:microsoft.com/office/officeart/2005/8/layout/vList4" loCatId="" qsTypeId="urn:microsoft.com/office/officeart/2005/8/quickstyle/simple1" qsCatId="simple" csTypeId="urn:microsoft.com/office/officeart/2005/8/colors/accent1_2" csCatId="accent1" phldr="1"/>
      <dgm:spPr/>
    </dgm:pt>
    <dgm:pt modelId="{408C6CE2-262D-784A-9D77-B8F81A1CDE86}">
      <dgm:prSet phldrT="[Text]" custT="1"/>
      <dgm:spPr>
        <a:solidFill>
          <a:srgbClr val="027B55">
            <a:alpha val="79000"/>
          </a:srgbClr>
        </a:solidFill>
      </dgm:spPr>
      <dgm:t>
        <a:bodyPr/>
        <a:lstStyle/>
        <a:p>
          <a:r>
            <a:rPr lang="en-US" sz="2400" u="sng" dirty="0">
              <a:latin typeface="Arial" panose="020B0604020202020204" pitchFamily="34" charset="0"/>
              <a:cs typeface="Arial" panose="020B0604020202020204" pitchFamily="34" charset="0"/>
            </a:rPr>
            <a:t>Socioeconomic Status: </a:t>
          </a:r>
        </a:p>
        <a:p>
          <a:r>
            <a:rPr lang="en-US" sz="2200" dirty="0">
              <a:latin typeface="Arial" panose="020B0604020202020204" pitchFamily="34" charset="0"/>
              <a:cs typeface="Arial" panose="020B0604020202020204" pitchFamily="34" charset="0"/>
            </a:rPr>
            <a:t>Unemployment, poverty, income, education</a:t>
          </a:r>
        </a:p>
      </dgm:t>
    </dgm:pt>
    <dgm:pt modelId="{F1949009-CEB4-B94B-8D14-413CC2FF4E6C}" type="parTrans" cxnId="{9C37BF4D-4F09-4D4A-9AF5-6896B0243F9E}">
      <dgm:prSet/>
      <dgm:spPr/>
      <dgm:t>
        <a:bodyPr/>
        <a:lstStyle/>
        <a:p>
          <a:endParaRPr lang="en-US"/>
        </a:p>
      </dgm:t>
    </dgm:pt>
    <dgm:pt modelId="{18627296-9234-5F40-84FF-C286F0BE43A7}" type="sibTrans" cxnId="{9C37BF4D-4F09-4D4A-9AF5-6896B0243F9E}">
      <dgm:prSet/>
      <dgm:spPr/>
      <dgm:t>
        <a:bodyPr/>
        <a:lstStyle/>
        <a:p>
          <a:endParaRPr lang="en-US"/>
        </a:p>
      </dgm:t>
    </dgm:pt>
    <dgm:pt modelId="{92F148EB-9C04-784B-A34F-AE7C51F80403}">
      <dgm:prSet phldrT="[Text]" custT="1"/>
      <dgm:spPr>
        <a:solidFill>
          <a:srgbClr val="027B55">
            <a:alpha val="80021"/>
          </a:srgbClr>
        </a:solidFill>
      </dgm:spPr>
      <dgm:t>
        <a:bodyPr/>
        <a:lstStyle/>
        <a:p>
          <a:r>
            <a:rPr lang="en-US" sz="2400" u="sng" dirty="0">
              <a:latin typeface="Arial" panose="020B0604020202020204" pitchFamily="34" charset="0"/>
              <a:cs typeface="Arial" panose="020B0604020202020204" pitchFamily="34" charset="0"/>
            </a:rPr>
            <a:t>Household Characteristics: </a:t>
          </a:r>
        </a:p>
        <a:p>
          <a:r>
            <a:rPr lang="en-US" sz="2200" dirty="0">
              <a:latin typeface="Arial" panose="020B0604020202020204" pitchFamily="34" charset="0"/>
              <a:cs typeface="Arial" panose="020B0604020202020204" pitchFamily="34" charset="0"/>
            </a:rPr>
            <a:t>Older adults, children, single parents, disability, languages spoken </a:t>
          </a:r>
        </a:p>
      </dgm:t>
    </dgm:pt>
    <dgm:pt modelId="{6EC8EE8C-BE5C-224C-9045-B3D6BBD66FF2}" type="parTrans" cxnId="{0F99AB0B-5EB1-804B-A531-734584A8B891}">
      <dgm:prSet/>
      <dgm:spPr/>
      <dgm:t>
        <a:bodyPr/>
        <a:lstStyle/>
        <a:p>
          <a:endParaRPr lang="en-US"/>
        </a:p>
      </dgm:t>
    </dgm:pt>
    <dgm:pt modelId="{FBD70835-8A66-5345-B86D-3603BC5CF75A}" type="sibTrans" cxnId="{0F99AB0B-5EB1-804B-A531-734584A8B891}">
      <dgm:prSet/>
      <dgm:spPr/>
      <dgm:t>
        <a:bodyPr/>
        <a:lstStyle/>
        <a:p>
          <a:endParaRPr lang="en-US"/>
        </a:p>
      </dgm:t>
    </dgm:pt>
    <dgm:pt modelId="{D56B45C4-2385-1A49-981A-F71FD0DEB142}">
      <dgm:prSet phldrT="[Text]" custT="1"/>
      <dgm:spPr>
        <a:solidFill>
          <a:srgbClr val="027B55">
            <a:alpha val="80000"/>
          </a:srgbClr>
        </a:solidFill>
      </dgm:spPr>
      <dgm:t>
        <a:bodyPr/>
        <a:lstStyle/>
        <a:p>
          <a:r>
            <a:rPr lang="en-US" sz="2400" u="sng" dirty="0">
              <a:latin typeface="Arial" panose="020B0604020202020204" pitchFamily="34" charset="0"/>
              <a:cs typeface="Arial" panose="020B0604020202020204" pitchFamily="34" charset="0"/>
            </a:rPr>
            <a:t>Racial and Ethnic Minority Status: </a:t>
          </a:r>
        </a:p>
        <a:p>
          <a:r>
            <a:rPr lang="en-US" sz="2200" dirty="0">
              <a:latin typeface="Arial" panose="020B0604020202020204" pitchFamily="34" charset="0"/>
              <a:cs typeface="Arial" panose="020B0604020202020204" pitchFamily="34" charset="0"/>
            </a:rPr>
            <a:t>Racial and ethnic group identification</a:t>
          </a:r>
        </a:p>
      </dgm:t>
    </dgm:pt>
    <dgm:pt modelId="{FF7AC4B1-ED45-FA4E-99F3-0A4B477199F1}" type="parTrans" cxnId="{969443A3-DBA1-D64D-A544-89E1C47831C7}">
      <dgm:prSet/>
      <dgm:spPr/>
      <dgm:t>
        <a:bodyPr/>
        <a:lstStyle/>
        <a:p>
          <a:endParaRPr lang="en-US"/>
        </a:p>
      </dgm:t>
    </dgm:pt>
    <dgm:pt modelId="{3F67E686-D9E9-2046-B85D-5E22CCA9E3F6}" type="sibTrans" cxnId="{969443A3-DBA1-D64D-A544-89E1C47831C7}">
      <dgm:prSet/>
      <dgm:spPr/>
      <dgm:t>
        <a:bodyPr/>
        <a:lstStyle/>
        <a:p>
          <a:endParaRPr lang="en-US"/>
        </a:p>
      </dgm:t>
    </dgm:pt>
    <dgm:pt modelId="{D03F50A3-D93C-4E42-BEE2-E7558CADF65C}">
      <dgm:prSet phldrT="[Text]" custT="1"/>
      <dgm:spPr>
        <a:solidFill>
          <a:srgbClr val="027B55">
            <a:alpha val="79000"/>
          </a:srgbClr>
        </a:solidFill>
      </dgm:spPr>
      <dgm:t>
        <a:bodyPr/>
        <a:lstStyle/>
        <a:p>
          <a:r>
            <a:rPr lang="en-US" sz="2400" u="sng" dirty="0">
              <a:latin typeface="Arial" panose="020B0604020202020204" pitchFamily="34" charset="0"/>
              <a:cs typeface="Arial" panose="020B0604020202020204" pitchFamily="34" charset="0"/>
            </a:rPr>
            <a:t>Housing Type and Transportation: </a:t>
          </a:r>
        </a:p>
        <a:p>
          <a:r>
            <a:rPr lang="en-US" sz="2200" dirty="0">
              <a:latin typeface="Arial" panose="020B0604020202020204" pitchFamily="34" charset="0"/>
              <a:cs typeface="Arial" panose="020B0604020202020204" pitchFamily="34" charset="0"/>
            </a:rPr>
            <a:t>Multi-units, mobile homes, group housing,     vehicle ownership</a:t>
          </a:r>
        </a:p>
      </dgm:t>
    </dgm:pt>
    <dgm:pt modelId="{E88838EF-EE4C-D34D-86E0-3145F4760A73}" type="parTrans" cxnId="{151289A1-9298-4D4E-92A7-AE49D75A81BD}">
      <dgm:prSet/>
      <dgm:spPr/>
      <dgm:t>
        <a:bodyPr/>
        <a:lstStyle/>
        <a:p>
          <a:endParaRPr lang="en-US"/>
        </a:p>
      </dgm:t>
    </dgm:pt>
    <dgm:pt modelId="{7306348A-AD93-1F43-B232-E77A69B75F72}" type="sibTrans" cxnId="{151289A1-9298-4D4E-92A7-AE49D75A81BD}">
      <dgm:prSet/>
      <dgm:spPr/>
      <dgm:t>
        <a:bodyPr/>
        <a:lstStyle/>
        <a:p>
          <a:endParaRPr lang="en-US"/>
        </a:p>
      </dgm:t>
    </dgm:pt>
    <dgm:pt modelId="{29841428-D788-D34E-8D10-143FF56F9E22}" type="pres">
      <dgm:prSet presAssocID="{827374CF-BF0A-A04A-A287-D655CDE70B03}" presName="linear" presStyleCnt="0">
        <dgm:presLayoutVars>
          <dgm:dir/>
          <dgm:resizeHandles val="exact"/>
        </dgm:presLayoutVars>
      </dgm:prSet>
      <dgm:spPr/>
    </dgm:pt>
    <dgm:pt modelId="{366FC176-8B6E-874E-B5A1-42ABFE1AA338}" type="pres">
      <dgm:prSet presAssocID="{408C6CE2-262D-784A-9D77-B8F81A1CDE86}" presName="comp" presStyleCnt="0"/>
      <dgm:spPr/>
    </dgm:pt>
    <dgm:pt modelId="{A7AE7103-1379-CA47-869C-23A88DE26FF3}" type="pres">
      <dgm:prSet presAssocID="{408C6CE2-262D-784A-9D77-B8F81A1CDE86}" presName="box" presStyleLbl="node1" presStyleIdx="0" presStyleCnt="4" custLinFactNeighborX="-20809" custLinFactNeighborY="191"/>
      <dgm:spPr/>
    </dgm:pt>
    <dgm:pt modelId="{6CE33603-AFC4-6B4F-8525-EC0F5ECD1046}" type="pres">
      <dgm:prSet presAssocID="{408C6CE2-262D-784A-9D77-B8F81A1CDE86}" presName="img" presStyleLbl="fgImgPlace1" presStyleIdx="0" presStyleCnt="4" custScaleX="84605"/>
      <dgm:spPr>
        <a:solidFill>
          <a:schemeClr val="bg1">
            <a:alpha val="50000"/>
          </a:schemeClr>
        </a:solidFill>
        <a:ln w="25400">
          <a:solidFill>
            <a:schemeClr val="bg1"/>
          </a:solidFill>
        </a:ln>
      </dgm:spPr>
    </dgm:pt>
    <dgm:pt modelId="{28B4CAB7-DF7A-5A46-82D6-CAD23E90B0BC}" type="pres">
      <dgm:prSet presAssocID="{408C6CE2-262D-784A-9D77-B8F81A1CDE86}" presName="text" presStyleLbl="node1" presStyleIdx="0" presStyleCnt="4">
        <dgm:presLayoutVars>
          <dgm:bulletEnabled val="1"/>
        </dgm:presLayoutVars>
      </dgm:prSet>
      <dgm:spPr/>
    </dgm:pt>
    <dgm:pt modelId="{5C143737-898C-D54A-AC74-FC942DD97371}" type="pres">
      <dgm:prSet presAssocID="{18627296-9234-5F40-84FF-C286F0BE43A7}" presName="spacer" presStyleCnt="0"/>
      <dgm:spPr/>
    </dgm:pt>
    <dgm:pt modelId="{25B00D98-F5E7-E744-99A5-CE22E65B2390}" type="pres">
      <dgm:prSet presAssocID="{92F148EB-9C04-784B-A34F-AE7C51F80403}" presName="comp" presStyleCnt="0"/>
      <dgm:spPr/>
    </dgm:pt>
    <dgm:pt modelId="{FE9038F8-5944-8B4E-8D0E-4C7AD2E38EC1}" type="pres">
      <dgm:prSet presAssocID="{92F148EB-9C04-784B-A34F-AE7C51F80403}" presName="box" presStyleLbl="node1" presStyleIdx="1" presStyleCnt="4"/>
      <dgm:spPr/>
    </dgm:pt>
    <dgm:pt modelId="{13EC0C86-8E35-A641-8FC5-F09E31DA6A16}" type="pres">
      <dgm:prSet presAssocID="{92F148EB-9C04-784B-A34F-AE7C51F80403}" presName="img" presStyleLbl="fgImgPlace1" presStyleIdx="1" presStyleCnt="4" custScaleX="84605"/>
      <dgm:spPr>
        <a:solidFill>
          <a:schemeClr val="bg1">
            <a:alpha val="50000"/>
          </a:schemeClr>
        </a:solidFill>
        <a:ln w="25400">
          <a:solidFill>
            <a:schemeClr val="bg1"/>
          </a:solidFill>
        </a:ln>
      </dgm:spPr>
    </dgm:pt>
    <dgm:pt modelId="{394B33FB-AFCD-EA4E-94F8-8489DDE2BE31}" type="pres">
      <dgm:prSet presAssocID="{92F148EB-9C04-784B-A34F-AE7C51F80403}" presName="text" presStyleLbl="node1" presStyleIdx="1" presStyleCnt="4">
        <dgm:presLayoutVars>
          <dgm:bulletEnabled val="1"/>
        </dgm:presLayoutVars>
      </dgm:prSet>
      <dgm:spPr/>
    </dgm:pt>
    <dgm:pt modelId="{F0FAE493-6AF7-304C-882A-7C58D5949F70}" type="pres">
      <dgm:prSet presAssocID="{FBD70835-8A66-5345-B86D-3603BC5CF75A}" presName="spacer" presStyleCnt="0"/>
      <dgm:spPr/>
    </dgm:pt>
    <dgm:pt modelId="{AF82BFE4-812A-7E4A-AD1A-A1A1C04DCE29}" type="pres">
      <dgm:prSet presAssocID="{D56B45C4-2385-1A49-981A-F71FD0DEB142}" presName="comp" presStyleCnt="0"/>
      <dgm:spPr/>
    </dgm:pt>
    <dgm:pt modelId="{7A1A8480-943E-374C-A86B-92B7325CB461}" type="pres">
      <dgm:prSet presAssocID="{D56B45C4-2385-1A49-981A-F71FD0DEB142}" presName="box" presStyleLbl="node1" presStyleIdx="2" presStyleCnt="4"/>
      <dgm:spPr/>
    </dgm:pt>
    <dgm:pt modelId="{54D567DC-3B19-4D42-9DE0-E25A47D94E1F}" type="pres">
      <dgm:prSet presAssocID="{D56B45C4-2385-1A49-981A-F71FD0DEB142}" presName="img" presStyleLbl="fgImgPlace1" presStyleIdx="2" presStyleCnt="4" custScaleX="84605"/>
      <dgm:spPr>
        <a:solidFill>
          <a:schemeClr val="bg1">
            <a:alpha val="50000"/>
          </a:schemeClr>
        </a:solidFill>
        <a:ln w="25400">
          <a:solidFill>
            <a:schemeClr val="bg1"/>
          </a:solidFill>
        </a:ln>
      </dgm:spPr>
    </dgm:pt>
    <dgm:pt modelId="{3A5AA447-844C-6C4C-B7B9-BB503A6C65DE}" type="pres">
      <dgm:prSet presAssocID="{D56B45C4-2385-1A49-981A-F71FD0DEB142}" presName="text" presStyleLbl="node1" presStyleIdx="2" presStyleCnt="4">
        <dgm:presLayoutVars>
          <dgm:bulletEnabled val="1"/>
        </dgm:presLayoutVars>
      </dgm:prSet>
      <dgm:spPr/>
    </dgm:pt>
    <dgm:pt modelId="{DB8CE323-2696-854D-AB60-96B189045237}" type="pres">
      <dgm:prSet presAssocID="{3F67E686-D9E9-2046-B85D-5E22CCA9E3F6}" presName="spacer" presStyleCnt="0"/>
      <dgm:spPr/>
    </dgm:pt>
    <dgm:pt modelId="{F9F4BC33-6A8C-9440-97C8-974A9566A34E}" type="pres">
      <dgm:prSet presAssocID="{D03F50A3-D93C-4E42-BEE2-E7558CADF65C}" presName="comp" presStyleCnt="0"/>
      <dgm:spPr/>
    </dgm:pt>
    <dgm:pt modelId="{3E030DC1-4D64-6044-8900-AE5C479218D2}" type="pres">
      <dgm:prSet presAssocID="{D03F50A3-D93C-4E42-BEE2-E7558CADF65C}" presName="box" presStyleLbl="node1" presStyleIdx="3" presStyleCnt="4"/>
      <dgm:spPr/>
    </dgm:pt>
    <dgm:pt modelId="{B927AF12-2B4B-9945-AF27-C5324C0F69D6}" type="pres">
      <dgm:prSet presAssocID="{D03F50A3-D93C-4E42-BEE2-E7558CADF65C}" presName="img" presStyleLbl="fgImgPlace1" presStyleIdx="3" presStyleCnt="4" custScaleX="84605"/>
      <dgm:spPr>
        <a:solidFill>
          <a:schemeClr val="bg1">
            <a:alpha val="50000"/>
          </a:schemeClr>
        </a:solidFill>
        <a:ln w="25400">
          <a:solidFill>
            <a:schemeClr val="bg1"/>
          </a:solidFill>
        </a:ln>
      </dgm:spPr>
    </dgm:pt>
    <dgm:pt modelId="{2D2DE93D-5E7B-FC48-859F-7702727286E0}" type="pres">
      <dgm:prSet presAssocID="{D03F50A3-D93C-4E42-BEE2-E7558CADF65C}" presName="text" presStyleLbl="node1" presStyleIdx="3" presStyleCnt="4">
        <dgm:presLayoutVars>
          <dgm:bulletEnabled val="1"/>
        </dgm:presLayoutVars>
      </dgm:prSet>
      <dgm:spPr/>
    </dgm:pt>
  </dgm:ptLst>
  <dgm:cxnLst>
    <dgm:cxn modelId="{0F99AB0B-5EB1-804B-A531-734584A8B891}" srcId="{827374CF-BF0A-A04A-A287-D655CDE70B03}" destId="{92F148EB-9C04-784B-A34F-AE7C51F80403}" srcOrd="1" destOrd="0" parTransId="{6EC8EE8C-BE5C-224C-9045-B3D6BBD66FF2}" sibTransId="{FBD70835-8A66-5345-B86D-3603BC5CF75A}"/>
    <dgm:cxn modelId="{EE657044-773C-0741-9879-59F39BF7A066}" type="presOf" srcId="{92F148EB-9C04-784B-A34F-AE7C51F80403}" destId="{394B33FB-AFCD-EA4E-94F8-8489DDE2BE31}" srcOrd="1" destOrd="0" presId="urn:microsoft.com/office/officeart/2005/8/layout/vList4"/>
    <dgm:cxn modelId="{9C37BF4D-4F09-4D4A-9AF5-6896B0243F9E}" srcId="{827374CF-BF0A-A04A-A287-D655CDE70B03}" destId="{408C6CE2-262D-784A-9D77-B8F81A1CDE86}" srcOrd="0" destOrd="0" parTransId="{F1949009-CEB4-B94B-8D14-413CC2FF4E6C}" sibTransId="{18627296-9234-5F40-84FF-C286F0BE43A7}"/>
    <dgm:cxn modelId="{2C309069-4D29-114D-AA52-F46449D9514F}" type="presOf" srcId="{92F148EB-9C04-784B-A34F-AE7C51F80403}" destId="{FE9038F8-5944-8B4E-8D0E-4C7AD2E38EC1}" srcOrd="0" destOrd="0" presId="urn:microsoft.com/office/officeart/2005/8/layout/vList4"/>
    <dgm:cxn modelId="{EE461E96-7290-6F4B-A85D-93DF3D5494A1}" type="presOf" srcId="{D56B45C4-2385-1A49-981A-F71FD0DEB142}" destId="{7A1A8480-943E-374C-A86B-92B7325CB461}" srcOrd="0" destOrd="0" presId="urn:microsoft.com/office/officeart/2005/8/layout/vList4"/>
    <dgm:cxn modelId="{34C0CF97-76CC-FD4E-BF6C-040A4C8C015F}" type="presOf" srcId="{D56B45C4-2385-1A49-981A-F71FD0DEB142}" destId="{3A5AA447-844C-6C4C-B7B9-BB503A6C65DE}" srcOrd="1" destOrd="0" presId="urn:microsoft.com/office/officeart/2005/8/layout/vList4"/>
    <dgm:cxn modelId="{2F4BF99D-8672-8745-8311-6B06E2A67C40}" type="presOf" srcId="{408C6CE2-262D-784A-9D77-B8F81A1CDE86}" destId="{28B4CAB7-DF7A-5A46-82D6-CAD23E90B0BC}" srcOrd="1" destOrd="0" presId="urn:microsoft.com/office/officeart/2005/8/layout/vList4"/>
    <dgm:cxn modelId="{151289A1-9298-4D4E-92A7-AE49D75A81BD}" srcId="{827374CF-BF0A-A04A-A287-D655CDE70B03}" destId="{D03F50A3-D93C-4E42-BEE2-E7558CADF65C}" srcOrd="3" destOrd="0" parTransId="{E88838EF-EE4C-D34D-86E0-3145F4760A73}" sibTransId="{7306348A-AD93-1F43-B232-E77A69B75F72}"/>
    <dgm:cxn modelId="{969443A3-DBA1-D64D-A544-89E1C47831C7}" srcId="{827374CF-BF0A-A04A-A287-D655CDE70B03}" destId="{D56B45C4-2385-1A49-981A-F71FD0DEB142}" srcOrd="2" destOrd="0" parTransId="{FF7AC4B1-ED45-FA4E-99F3-0A4B477199F1}" sibTransId="{3F67E686-D9E9-2046-B85D-5E22CCA9E3F6}"/>
    <dgm:cxn modelId="{338B31AB-F6D5-8148-9C7D-313329B1DB26}" type="presOf" srcId="{827374CF-BF0A-A04A-A287-D655CDE70B03}" destId="{29841428-D788-D34E-8D10-143FF56F9E22}" srcOrd="0" destOrd="0" presId="urn:microsoft.com/office/officeart/2005/8/layout/vList4"/>
    <dgm:cxn modelId="{FC542AC4-BA65-1C40-8A77-9C6006ED28F2}" type="presOf" srcId="{408C6CE2-262D-784A-9D77-B8F81A1CDE86}" destId="{A7AE7103-1379-CA47-869C-23A88DE26FF3}" srcOrd="0" destOrd="0" presId="urn:microsoft.com/office/officeart/2005/8/layout/vList4"/>
    <dgm:cxn modelId="{3DBA92DB-BAF3-5549-92D4-6553156BFEED}" type="presOf" srcId="{D03F50A3-D93C-4E42-BEE2-E7558CADF65C}" destId="{3E030DC1-4D64-6044-8900-AE5C479218D2}" srcOrd="0" destOrd="0" presId="urn:microsoft.com/office/officeart/2005/8/layout/vList4"/>
    <dgm:cxn modelId="{8F9D57EC-26EB-2640-B132-18DF09CF1676}" type="presOf" srcId="{D03F50A3-D93C-4E42-BEE2-E7558CADF65C}" destId="{2D2DE93D-5E7B-FC48-859F-7702727286E0}" srcOrd="1" destOrd="0" presId="urn:microsoft.com/office/officeart/2005/8/layout/vList4"/>
    <dgm:cxn modelId="{F10B0F79-249D-DA42-99FF-82002E7A801E}" type="presParOf" srcId="{29841428-D788-D34E-8D10-143FF56F9E22}" destId="{366FC176-8B6E-874E-B5A1-42ABFE1AA338}" srcOrd="0" destOrd="0" presId="urn:microsoft.com/office/officeart/2005/8/layout/vList4"/>
    <dgm:cxn modelId="{B5F64E88-9DB5-1541-9906-05B79317318C}" type="presParOf" srcId="{366FC176-8B6E-874E-B5A1-42ABFE1AA338}" destId="{A7AE7103-1379-CA47-869C-23A88DE26FF3}" srcOrd="0" destOrd="0" presId="urn:microsoft.com/office/officeart/2005/8/layout/vList4"/>
    <dgm:cxn modelId="{B70FCE27-A57F-0148-832E-764D38073652}" type="presParOf" srcId="{366FC176-8B6E-874E-B5A1-42ABFE1AA338}" destId="{6CE33603-AFC4-6B4F-8525-EC0F5ECD1046}" srcOrd="1" destOrd="0" presId="urn:microsoft.com/office/officeart/2005/8/layout/vList4"/>
    <dgm:cxn modelId="{1C48E435-CF86-744D-B7CA-6FCA2C82981C}" type="presParOf" srcId="{366FC176-8B6E-874E-B5A1-42ABFE1AA338}" destId="{28B4CAB7-DF7A-5A46-82D6-CAD23E90B0BC}" srcOrd="2" destOrd="0" presId="urn:microsoft.com/office/officeart/2005/8/layout/vList4"/>
    <dgm:cxn modelId="{2272C8D6-CF50-4F43-9B1B-34C66D6BB848}" type="presParOf" srcId="{29841428-D788-D34E-8D10-143FF56F9E22}" destId="{5C143737-898C-D54A-AC74-FC942DD97371}" srcOrd="1" destOrd="0" presId="urn:microsoft.com/office/officeart/2005/8/layout/vList4"/>
    <dgm:cxn modelId="{33464421-7774-CA41-9522-D6B9F7A8D40F}" type="presParOf" srcId="{29841428-D788-D34E-8D10-143FF56F9E22}" destId="{25B00D98-F5E7-E744-99A5-CE22E65B2390}" srcOrd="2" destOrd="0" presId="urn:microsoft.com/office/officeart/2005/8/layout/vList4"/>
    <dgm:cxn modelId="{DC5D14BA-88A0-EB4D-8730-50BA2464B38C}" type="presParOf" srcId="{25B00D98-F5E7-E744-99A5-CE22E65B2390}" destId="{FE9038F8-5944-8B4E-8D0E-4C7AD2E38EC1}" srcOrd="0" destOrd="0" presId="urn:microsoft.com/office/officeart/2005/8/layout/vList4"/>
    <dgm:cxn modelId="{170758F1-5AA7-5A44-A1CE-CF53A5D94D08}" type="presParOf" srcId="{25B00D98-F5E7-E744-99A5-CE22E65B2390}" destId="{13EC0C86-8E35-A641-8FC5-F09E31DA6A16}" srcOrd="1" destOrd="0" presId="urn:microsoft.com/office/officeart/2005/8/layout/vList4"/>
    <dgm:cxn modelId="{7E554531-ADA2-DD48-8264-2D7F7CC23AC7}" type="presParOf" srcId="{25B00D98-F5E7-E744-99A5-CE22E65B2390}" destId="{394B33FB-AFCD-EA4E-94F8-8489DDE2BE31}" srcOrd="2" destOrd="0" presId="urn:microsoft.com/office/officeart/2005/8/layout/vList4"/>
    <dgm:cxn modelId="{2A6959D3-A81C-CB46-A836-AA76EF4A9F92}" type="presParOf" srcId="{29841428-D788-D34E-8D10-143FF56F9E22}" destId="{F0FAE493-6AF7-304C-882A-7C58D5949F70}" srcOrd="3" destOrd="0" presId="urn:microsoft.com/office/officeart/2005/8/layout/vList4"/>
    <dgm:cxn modelId="{54D15101-E261-BE47-9483-AF6295E63309}" type="presParOf" srcId="{29841428-D788-D34E-8D10-143FF56F9E22}" destId="{AF82BFE4-812A-7E4A-AD1A-A1A1C04DCE29}" srcOrd="4" destOrd="0" presId="urn:microsoft.com/office/officeart/2005/8/layout/vList4"/>
    <dgm:cxn modelId="{04E5587C-323E-BB4F-9607-5593FF124714}" type="presParOf" srcId="{AF82BFE4-812A-7E4A-AD1A-A1A1C04DCE29}" destId="{7A1A8480-943E-374C-A86B-92B7325CB461}" srcOrd="0" destOrd="0" presId="urn:microsoft.com/office/officeart/2005/8/layout/vList4"/>
    <dgm:cxn modelId="{33313386-0E7A-B247-AC84-D07075BA6EA6}" type="presParOf" srcId="{AF82BFE4-812A-7E4A-AD1A-A1A1C04DCE29}" destId="{54D567DC-3B19-4D42-9DE0-E25A47D94E1F}" srcOrd="1" destOrd="0" presId="urn:microsoft.com/office/officeart/2005/8/layout/vList4"/>
    <dgm:cxn modelId="{5D19E636-58A9-3D45-974F-4DB5BE6EE983}" type="presParOf" srcId="{AF82BFE4-812A-7E4A-AD1A-A1A1C04DCE29}" destId="{3A5AA447-844C-6C4C-B7B9-BB503A6C65DE}" srcOrd="2" destOrd="0" presId="urn:microsoft.com/office/officeart/2005/8/layout/vList4"/>
    <dgm:cxn modelId="{E6949566-FD11-9F47-8F52-F4260ED19B47}" type="presParOf" srcId="{29841428-D788-D34E-8D10-143FF56F9E22}" destId="{DB8CE323-2696-854D-AB60-96B189045237}" srcOrd="5" destOrd="0" presId="urn:microsoft.com/office/officeart/2005/8/layout/vList4"/>
    <dgm:cxn modelId="{A5E37B96-956B-F14D-8978-03C78756967C}" type="presParOf" srcId="{29841428-D788-D34E-8D10-143FF56F9E22}" destId="{F9F4BC33-6A8C-9440-97C8-974A9566A34E}" srcOrd="6" destOrd="0" presId="urn:microsoft.com/office/officeart/2005/8/layout/vList4"/>
    <dgm:cxn modelId="{A483683A-63F5-1147-B8AB-3E2DF17D4A0E}" type="presParOf" srcId="{F9F4BC33-6A8C-9440-97C8-974A9566A34E}" destId="{3E030DC1-4D64-6044-8900-AE5C479218D2}" srcOrd="0" destOrd="0" presId="urn:microsoft.com/office/officeart/2005/8/layout/vList4"/>
    <dgm:cxn modelId="{84F75F78-0B00-7E4B-8AE6-82EDDAD45288}" type="presParOf" srcId="{F9F4BC33-6A8C-9440-97C8-974A9566A34E}" destId="{B927AF12-2B4B-9945-AF27-C5324C0F69D6}" srcOrd="1" destOrd="0" presId="urn:microsoft.com/office/officeart/2005/8/layout/vList4"/>
    <dgm:cxn modelId="{A4B047EC-7CBC-0542-B9F0-72E0913FE210}" type="presParOf" srcId="{F9F4BC33-6A8C-9440-97C8-974A9566A34E}" destId="{2D2DE93D-5E7B-FC48-859F-7702727286E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60869-58F0-C54F-A946-AC4432218B3B}">
      <dsp:nvSpPr>
        <dsp:cNvPr id="0" name=""/>
        <dsp:cNvSpPr/>
      </dsp:nvSpPr>
      <dsp:spPr>
        <a:xfrm rot="10800000">
          <a:off x="531980" y="57385"/>
          <a:ext cx="2766947" cy="652698"/>
        </a:xfrm>
        <a:prstGeom prst="homePlate">
          <a:avLst/>
        </a:prstGeom>
        <a:solidFill>
          <a:schemeClr val="accent1">
            <a:lumMod val="20000"/>
            <a:lumOff val="8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822"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rial" panose="020B0604020202020204"/>
              <a:ea typeface="+mn-ea"/>
              <a:cs typeface="+mn-cs"/>
            </a:rPr>
            <a:t>Some Damage         </a:t>
          </a:r>
          <a:r>
            <a:rPr lang="en-US" sz="1600" b="0" kern="1200" dirty="0">
              <a:solidFill>
                <a:schemeClr val="tx1"/>
              </a:solidFill>
              <a:latin typeface="Arial" panose="020B0604020202020204"/>
              <a:ea typeface="+mn-ea"/>
              <a:cs typeface="+mn-cs"/>
            </a:rPr>
            <a:t>(75-95 MPH winds)</a:t>
          </a:r>
        </a:p>
      </dsp:txBody>
      <dsp:txXfrm rot="10800000">
        <a:off x="695154" y="57385"/>
        <a:ext cx="2603773" cy="652698"/>
      </dsp:txXfrm>
    </dsp:sp>
    <dsp:sp modelId="{D085D821-DA94-8A40-8DE4-4E4CA06E551C}">
      <dsp:nvSpPr>
        <dsp:cNvPr id="0" name=""/>
        <dsp:cNvSpPr/>
      </dsp:nvSpPr>
      <dsp:spPr>
        <a:xfrm>
          <a:off x="150929" y="0"/>
          <a:ext cx="652698" cy="652698"/>
        </a:xfrm>
        <a:prstGeom prst="ellipse">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12700" cap="flat" cmpd="sng" algn="ctr">
          <a:solidFill>
            <a:srgbClr val="9CCB3B"/>
          </a:solidFill>
          <a:prstDash val="solid"/>
          <a:miter lim="800000"/>
        </a:ln>
        <a:effectLst/>
      </dsp:spPr>
      <dsp:style>
        <a:lnRef idx="2">
          <a:scrgbClr r="0" g="0" b="0"/>
        </a:lnRef>
        <a:fillRef idx="1">
          <a:scrgbClr r="0" g="0" b="0"/>
        </a:fillRef>
        <a:effectRef idx="0">
          <a:scrgbClr r="0" g="0" b="0"/>
        </a:effectRef>
        <a:fontRef idx="minor"/>
      </dsp:style>
    </dsp:sp>
    <dsp:sp modelId="{5832F1C5-4C57-B748-8ED9-EE26C097CA44}">
      <dsp:nvSpPr>
        <dsp:cNvPr id="0" name=""/>
        <dsp:cNvSpPr/>
      </dsp:nvSpPr>
      <dsp:spPr>
        <a:xfrm rot="10800000">
          <a:off x="531980" y="810147"/>
          <a:ext cx="2766947" cy="652698"/>
        </a:xfrm>
        <a:prstGeom prst="homePlate">
          <a:avLst/>
        </a:prstGeom>
        <a:solidFill>
          <a:schemeClr val="accent6">
            <a:lumMod val="20000"/>
            <a:lumOff val="8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822"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rial" panose="020B0604020202020204"/>
              <a:ea typeface="+mn-ea"/>
              <a:cs typeface="+mn-cs"/>
            </a:rPr>
            <a:t>Extensive Damage (</a:t>
          </a:r>
          <a:r>
            <a:rPr lang="en-US" sz="1600" b="0" kern="1200" dirty="0">
              <a:solidFill>
                <a:schemeClr val="tx1"/>
              </a:solidFill>
              <a:latin typeface="Arial" panose="020B0604020202020204"/>
              <a:ea typeface="+mn-ea"/>
              <a:cs typeface="+mn-cs"/>
            </a:rPr>
            <a:t>96-110 MPH winds)</a:t>
          </a:r>
        </a:p>
      </dsp:txBody>
      <dsp:txXfrm rot="10800000">
        <a:off x="695154" y="810147"/>
        <a:ext cx="2603773" cy="652698"/>
      </dsp:txXfrm>
    </dsp:sp>
    <dsp:sp modelId="{27556674-646F-934F-8B8C-534B95E8E704}">
      <dsp:nvSpPr>
        <dsp:cNvPr id="0" name=""/>
        <dsp:cNvSpPr/>
      </dsp:nvSpPr>
      <dsp:spPr>
        <a:xfrm>
          <a:off x="150929" y="782877"/>
          <a:ext cx="652698" cy="652698"/>
        </a:xfrm>
        <a:prstGeom prst="ellipse">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solidFill>
            <a:srgbClr val="29AFCE"/>
          </a:solidFill>
          <a:prstDash val="solid"/>
          <a:miter lim="800000"/>
        </a:ln>
        <a:effectLst/>
      </dsp:spPr>
      <dsp:style>
        <a:lnRef idx="2">
          <a:scrgbClr r="0" g="0" b="0"/>
        </a:lnRef>
        <a:fillRef idx="1">
          <a:scrgbClr r="0" g="0" b="0"/>
        </a:fillRef>
        <a:effectRef idx="0">
          <a:scrgbClr r="0" g="0" b="0"/>
        </a:effectRef>
        <a:fontRef idx="minor"/>
      </dsp:style>
    </dsp:sp>
    <dsp:sp modelId="{1070CCB4-D684-A24B-AC9F-3E683F9C14AF}">
      <dsp:nvSpPr>
        <dsp:cNvPr id="0" name=""/>
        <dsp:cNvSpPr/>
      </dsp:nvSpPr>
      <dsp:spPr>
        <a:xfrm rot="10800000">
          <a:off x="531980" y="1665305"/>
          <a:ext cx="2766947" cy="652698"/>
        </a:xfrm>
        <a:prstGeom prst="homePlate">
          <a:avLst/>
        </a:prstGeom>
        <a:solidFill>
          <a:schemeClr val="accent3">
            <a:lumMod val="20000"/>
            <a:lumOff val="8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822"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rial" panose="020B0604020202020204"/>
              <a:ea typeface="+mn-ea"/>
              <a:cs typeface="+mn-cs"/>
            </a:rPr>
            <a:t>Devastating Damage </a:t>
          </a:r>
          <a:r>
            <a:rPr lang="en-US" sz="1600" b="0" kern="1200" dirty="0">
              <a:solidFill>
                <a:schemeClr val="tx1"/>
              </a:solidFill>
              <a:latin typeface="Arial" panose="020B0604020202020204"/>
              <a:ea typeface="+mn-ea"/>
              <a:cs typeface="+mn-cs"/>
            </a:rPr>
            <a:t>(111-129 MPH winds)</a:t>
          </a:r>
        </a:p>
      </dsp:txBody>
      <dsp:txXfrm rot="10800000">
        <a:off x="695154" y="1665305"/>
        <a:ext cx="2603773" cy="652698"/>
      </dsp:txXfrm>
    </dsp:sp>
    <dsp:sp modelId="{0801C8F7-FDD1-9344-A391-9847C183BE55}">
      <dsp:nvSpPr>
        <dsp:cNvPr id="0" name=""/>
        <dsp:cNvSpPr/>
      </dsp:nvSpPr>
      <dsp:spPr>
        <a:xfrm>
          <a:off x="150929" y="1695858"/>
          <a:ext cx="652698" cy="652698"/>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rgbClr val="D3C494"/>
          </a:solidFill>
          <a:prstDash val="solid"/>
          <a:miter lim="800000"/>
        </a:ln>
        <a:effectLst/>
      </dsp:spPr>
      <dsp:style>
        <a:lnRef idx="2">
          <a:scrgbClr r="0" g="0" b="0"/>
        </a:lnRef>
        <a:fillRef idx="1">
          <a:scrgbClr r="0" g="0" b="0"/>
        </a:fillRef>
        <a:effectRef idx="0">
          <a:scrgbClr r="0" g="0" b="0"/>
        </a:effectRef>
        <a:fontRef idx="minor"/>
      </dsp:style>
    </dsp:sp>
    <dsp:sp modelId="{D764E3EF-5DB7-184C-AA0C-9AEC2DA83D05}">
      <dsp:nvSpPr>
        <dsp:cNvPr id="0" name=""/>
        <dsp:cNvSpPr/>
      </dsp:nvSpPr>
      <dsp:spPr>
        <a:xfrm rot="10800000">
          <a:off x="531980" y="2546166"/>
          <a:ext cx="2766947" cy="652698"/>
        </a:xfrm>
        <a:prstGeom prst="homePlate">
          <a:avLst/>
        </a:prstGeom>
        <a:solidFill>
          <a:srgbClr val="FFC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822"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tx1"/>
              </a:solidFill>
              <a:latin typeface="Arial" panose="020B0604020202020204"/>
              <a:ea typeface="+mn-ea"/>
              <a:cs typeface="+mn-cs"/>
            </a:rPr>
            <a:t>Catastrophic Damage </a:t>
          </a:r>
          <a:r>
            <a:rPr lang="en-US" sz="1600" b="0" kern="1200">
              <a:solidFill>
                <a:schemeClr val="tx1"/>
              </a:solidFill>
              <a:latin typeface="Arial" panose="020B0604020202020204"/>
              <a:ea typeface="+mn-ea"/>
              <a:cs typeface="+mn-cs"/>
            </a:rPr>
            <a:t>(130-156 MPH winds)</a:t>
          </a:r>
          <a:endParaRPr lang="en-US" sz="1600" b="0" kern="1200" dirty="0">
            <a:solidFill>
              <a:schemeClr val="tx1"/>
            </a:solidFill>
            <a:latin typeface="Arial" panose="020B0604020202020204"/>
            <a:ea typeface="+mn-ea"/>
            <a:cs typeface="+mn-cs"/>
          </a:endParaRPr>
        </a:p>
      </dsp:txBody>
      <dsp:txXfrm rot="10800000">
        <a:off x="695154" y="2546166"/>
        <a:ext cx="2603773" cy="652698"/>
      </dsp:txXfrm>
    </dsp:sp>
    <dsp:sp modelId="{0685CAAB-7002-F047-B259-6EB779AAD65D}">
      <dsp:nvSpPr>
        <dsp:cNvPr id="0" name=""/>
        <dsp:cNvSpPr/>
      </dsp:nvSpPr>
      <dsp:spPr>
        <a:xfrm>
          <a:off x="150929" y="2573122"/>
          <a:ext cx="652698" cy="652698"/>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rgbClr val="027B55"/>
          </a:solidFill>
          <a:prstDash val="solid"/>
          <a:miter lim="800000"/>
        </a:ln>
        <a:effectLst/>
      </dsp:spPr>
      <dsp:style>
        <a:lnRef idx="2">
          <a:scrgbClr r="0" g="0" b="0"/>
        </a:lnRef>
        <a:fillRef idx="1">
          <a:scrgbClr r="0" g="0" b="0"/>
        </a:fillRef>
        <a:effectRef idx="0">
          <a:scrgbClr r="0" g="0" b="0"/>
        </a:effectRef>
        <a:fontRef idx="minor"/>
      </dsp:style>
    </dsp:sp>
    <dsp:sp modelId="{1CD01729-8ECD-1348-AC30-02FC91F295EE}">
      <dsp:nvSpPr>
        <dsp:cNvPr id="0" name=""/>
        <dsp:cNvSpPr/>
      </dsp:nvSpPr>
      <dsp:spPr>
        <a:xfrm rot="10800000">
          <a:off x="530818" y="3391716"/>
          <a:ext cx="2766947" cy="652698"/>
        </a:xfrm>
        <a:prstGeom prst="homePlate">
          <a:avLst/>
        </a:prstGeom>
        <a:solidFill>
          <a:schemeClr val="accent5">
            <a:lumMod val="20000"/>
            <a:lumOff val="8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822"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rial" panose="020B0604020202020204"/>
              <a:ea typeface="+mn-ea"/>
              <a:cs typeface="+mn-cs"/>
            </a:rPr>
            <a:t>Catastrophic Damage </a:t>
          </a:r>
          <a:r>
            <a:rPr lang="en-US" sz="1600" b="0" kern="1200" dirty="0">
              <a:solidFill>
                <a:schemeClr val="tx1"/>
              </a:solidFill>
              <a:latin typeface="Arial" panose="020B0604020202020204"/>
              <a:ea typeface="+mn-ea"/>
              <a:cs typeface="+mn-cs"/>
            </a:rPr>
            <a:t>(&gt;156 MPH winds)</a:t>
          </a:r>
        </a:p>
      </dsp:txBody>
      <dsp:txXfrm rot="10800000">
        <a:off x="693992" y="3391716"/>
        <a:ext cx="2603773" cy="652698"/>
      </dsp:txXfrm>
    </dsp:sp>
    <dsp:sp modelId="{343A3659-8105-6E4E-A81E-0F7B3188DF46}">
      <dsp:nvSpPr>
        <dsp:cNvPr id="0" name=""/>
        <dsp:cNvSpPr/>
      </dsp:nvSpPr>
      <dsp:spPr>
        <a:xfrm>
          <a:off x="150929" y="3374667"/>
          <a:ext cx="652698" cy="652698"/>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rgbClr val="009374"/>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E7103-1379-CA47-869C-23A88DE26FF3}">
      <dsp:nvSpPr>
        <dsp:cNvPr id="0" name=""/>
        <dsp:cNvSpPr/>
      </dsp:nvSpPr>
      <dsp:spPr>
        <a:xfrm>
          <a:off x="0" y="0"/>
          <a:ext cx="8358712" cy="1092648"/>
        </a:xfrm>
        <a:prstGeom prst="roundRect">
          <a:avLst>
            <a:gd name="adj" fmla="val 10000"/>
          </a:avLst>
        </a:prstGeom>
        <a:solidFill>
          <a:srgbClr val="027B55">
            <a:alpha val="79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sng" kern="1200" dirty="0">
              <a:latin typeface="Arial" panose="020B0604020202020204" pitchFamily="34" charset="0"/>
              <a:cs typeface="Arial" panose="020B0604020202020204" pitchFamily="34" charset="0"/>
            </a:rPr>
            <a:t>Socioeconomic Status: </a:t>
          </a:r>
        </a:p>
        <a:p>
          <a:pPr marL="0" lvl="0" indent="0" algn="l" defTabSz="10668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Unemployment, poverty, income, education</a:t>
          </a:r>
        </a:p>
      </dsp:txBody>
      <dsp:txXfrm>
        <a:off x="1781007" y="0"/>
        <a:ext cx="6577704" cy="1092648"/>
      </dsp:txXfrm>
    </dsp:sp>
    <dsp:sp modelId="{6CE33603-AFC4-6B4F-8525-EC0F5ECD1046}">
      <dsp:nvSpPr>
        <dsp:cNvPr id="0" name=""/>
        <dsp:cNvSpPr/>
      </dsp:nvSpPr>
      <dsp:spPr>
        <a:xfrm>
          <a:off x="237947" y="109264"/>
          <a:ext cx="1414377" cy="874118"/>
        </a:xfrm>
        <a:prstGeom prst="roundRect">
          <a:avLst>
            <a:gd name="adj" fmla="val 10000"/>
          </a:avLst>
        </a:prstGeom>
        <a:solidFill>
          <a:schemeClr val="bg1">
            <a:alpha val="5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FE9038F8-5944-8B4E-8D0E-4C7AD2E38EC1}">
      <dsp:nvSpPr>
        <dsp:cNvPr id="0" name=""/>
        <dsp:cNvSpPr/>
      </dsp:nvSpPr>
      <dsp:spPr>
        <a:xfrm>
          <a:off x="0" y="1201912"/>
          <a:ext cx="8358712" cy="1092648"/>
        </a:xfrm>
        <a:prstGeom prst="roundRect">
          <a:avLst>
            <a:gd name="adj" fmla="val 10000"/>
          </a:avLst>
        </a:prstGeom>
        <a:solidFill>
          <a:srgbClr val="027B55">
            <a:alpha val="80021"/>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sng" kern="1200" dirty="0">
              <a:latin typeface="Arial" panose="020B0604020202020204" pitchFamily="34" charset="0"/>
              <a:cs typeface="Arial" panose="020B0604020202020204" pitchFamily="34" charset="0"/>
            </a:rPr>
            <a:t>Household Characteristics: </a:t>
          </a:r>
        </a:p>
        <a:p>
          <a:pPr marL="0" lvl="0" indent="0" algn="l" defTabSz="10668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Older adults, children, single parents, disability, languages spoken </a:t>
          </a:r>
        </a:p>
      </dsp:txBody>
      <dsp:txXfrm>
        <a:off x="1781007" y="1201912"/>
        <a:ext cx="6577704" cy="1092648"/>
      </dsp:txXfrm>
    </dsp:sp>
    <dsp:sp modelId="{13EC0C86-8E35-A641-8FC5-F09E31DA6A16}">
      <dsp:nvSpPr>
        <dsp:cNvPr id="0" name=""/>
        <dsp:cNvSpPr/>
      </dsp:nvSpPr>
      <dsp:spPr>
        <a:xfrm>
          <a:off x="237947" y="1311177"/>
          <a:ext cx="1414377" cy="874118"/>
        </a:xfrm>
        <a:prstGeom prst="roundRect">
          <a:avLst>
            <a:gd name="adj" fmla="val 10000"/>
          </a:avLst>
        </a:prstGeom>
        <a:solidFill>
          <a:schemeClr val="bg1">
            <a:alpha val="5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7A1A8480-943E-374C-A86B-92B7325CB461}">
      <dsp:nvSpPr>
        <dsp:cNvPr id="0" name=""/>
        <dsp:cNvSpPr/>
      </dsp:nvSpPr>
      <dsp:spPr>
        <a:xfrm>
          <a:off x="0" y="2403825"/>
          <a:ext cx="8358712" cy="1092648"/>
        </a:xfrm>
        <a:prstGeom prst="roundRect">
          <a:avLst>
            <a:gd name="adj" fmla="val 10000"/>
          </a:avLst>
        </a:prstGeom>
        <a:solidFill>
          <a:srgbClr val="027B55">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sng" kern="1200" dirty="0">
              <a:latin typeface="Arial" panose="020B0604020202020204" pitchFamily="34" charset="0"/>
              <a:cs typeface="Arial" panose="020B0604020202020204" pitchFamily="34" charset="0"/>
            </a:rPr>
            <a:t>Racial and Ethnic Minority Status: </a:t>
          </a:r>
        </a:p>
        <a:p>
          <a:pPr marL="0" lvl="0" indent="0" algn="l" defTabSz="10668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Racial and ethnic group identification</a:t>
          </a:r>
        </a:p>
      </dsp:txBody>
      <dsp:txXfrm>
        <a:off x="1781007" y="2403825"/>
        <a:ext cx="6577704" cy="1092648"/>
      </dsp:txXfrm>
    </dsp:sp>
    <dsp:sp modelId="{54D567DC-3B19-4D42-9DE0-E25A47D94E1F}">
      <dsp:nvSpPr>
        <dsp:cNvPr id="0" name=""/>
        <dsp:cNvSpPr/>
      </dsp:nvSpPr>
      <dsp:spPr>
        <a:xfrm>
          <a:off x="237947" y="2513090"/>
          <a:ext cx="1414377" cy="874118"/>
        </a:xfrm>
        <a:prstGeom prst="roundRect">
          <a:avLst>
            <a:gd name="adj" fmla="val 10000"/>
          </a:avLst>
        </a:prstGeom>
        <a:solidFill>
          <a:schemeClr val="bg1">
            <a:alpha val="5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3E030DC1-4D64-6044-8900-AE5C479218D2}">
      <dsp:nvSpPr>
        <dsp:cNvPr id="0" name=""/>
        <dsp:cNvSpPr/>
      </dsp:nvSpPr>
      <dsp:spPr>
        <a:xfrm>
          <a:off x="0" y="3605738"/>
          <a:ext cx="8358712" cy="1092648"/>
        </a:xfrm>
        <a:prstGeom prst="roundRect">
          <a:avLst>
            <a:gd name="adj" fmla="val 10000"/>
          </a:avLst>
        </a:prstGeom>
        <a:solidFill>
          <a:srgbClr val="027B55">
            <a:alpha val="79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sng" kern="1200" dirty="0">
              <a:latin typeface="Arial" panose="020B0604020202020204" pitchFamily="34" charset="0"/>
              <a:cs typeface="Arial" panose="020B0604020202020204" pitchFamily="34" charset="0"/>
            </a:rPr>
            <a:t>Housing Type and Transportation: </a:t>
          </a:r>
        </a:p>
        <a:p>
          <a:pPr marL="0" lvl="0" indent="0" algn="l" defTabSz="10668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Multi-units, mobile homes, group housing,     vehicle ownership</a:t>
          </a:r>
        </a:p>
      </dsp:txBody>
      <dsp:txXfrm>
        <a:off x="1781007" y="3605738"/>
        <a:ext cx="6577704" cy="1092648"/>
      </dsp:txXfrm>
    </dsp:sp>
    <dsp:sp modelId="{B927AF12-2B4B-9945-AF27-C5324C0F69D6}">
      <dsp:nvSpPr>
        <dsp:cNvPr id="0" name=""/>
        <dsp:cNvSpPr/>
      </dsp:nvSpPr>
      <dsp:spPr>
        <a:xfrm>
          <a:off x="237947" y="3715003"/>
          <a:ext cx="1414377" cy="874118"/>
        </a:xfrm>
        <a:prstGeom prst="roundRect">
          <a:avLst>
            <a:gd name="adj" fmla="val 10000"/>
          </a:avLst>
        </a:prstGeom>
        <a:solidFill>
          <a:schemeClr val="bg1">
            <a:alpha val="5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C15D3-C739-154A-AA02-4232F759EEE0}">
      <dsp:nvSpPr>
        <dsp:cNvPr id="0" name=""/>
        <dsp:cNvSpPr/>
      </dsp:nvSpPr>
      <dsp:spPr>
        <a:xfrm rot="5400000">
          <a:off x="1138703" y="549317"/>
          <a:ext cx="2243666" cy="1951990"/>
        </a:xfrm>
        <a:prstGeom prst="hexagon">
          <a:avLst>
            <a:gd name="adj" fmla="val 25000"/>
            <a:gd name="vf" fmla="val 115470"/>
          </a:avLst>
        </a:prstGeom>
        <a:noFill/>
        <a:ln w="38100" cap="flat" cmpd="sng" algn="ctr">
          <a:solidFill>
            <a:srgbClr val="29AFC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latin typeface="Arial" panose="020B0604020202020204" pitchFamily="34" charset="0"/>
              <a:ea typeface="+mn-ea"/>
              <a:cs typeface="Arial" panose="020B0604020202020204" pitchFamily="34" charset="0"/>
            </a:rPr>
            <a:t>50</a:t>
          </a:r>
          <a:r>
            <a:rPr lang="en-US" sz="1600" kern="1200" dirty="0">
              <a:solidFill>
                <a:srgbClr val="000000"/>
              </a:solidFill>
              <a:latin typeface="Arial" panose="020B0604020202020204" pitchFamily="34" charset="0"/>
              <a:ea typeface="+mn-ea"/>
              <a:cs typeface="Arial" panose="020B0604020202020204" pitchFamily="34" charset="0"/>
            </a:rPr>
            <a:t> direct and indirect fatalities</a:t>
          </a:r>
        </a:p>
      </dsp:txBody>
      <dsp:txXfrm rot="-5400000">
        <a:off x="1588726" y="753117"/>
        <a:ext cx="1343620" cy="1544390"/>
      </dsp:txXfrm>
    </dsp:sp>
    <dsp:sp modelId="{78F35CFE-DC97-0348-8B4C-5EA6901215D2}">
      <dsp:nvSpPr>
        <dsp:cNvPr id="0" name=""/>
        <dsp:cNvSpPr/>
      </dsp:nvSpPr>
      <dsp:spPr>
        <a:xfrm>
          <a:off x="5573267" y="521563"/>
          <a:ext cx="2503932" cy="1346200"/>
        </a:xfrm>
        <a:prstGeom prst="rect">
          <a:avLst/>
        </a:prstGeom>
        <a:noFill/>
        <a:ln>
          <a:noFill/>
        </a:ln>
        <a:effectLst/>
      </dsp:spPr>
      <dsp:style>
        <a:lnRef idx="0">
          <a:scrgbClr r="0" g="0" b="0"/>
        </a:lnRef>
        <a:fillRef idx="0">
          <a:scrgbClr r="0" g="0" b="0"/>
        </a:fillRef>
        <a:effectRef idx="0">
          <a:scrgbClr r="0" g="0" b="0"/>
        </a:effectRef>
        <a:fontRef idx="minor"/>
      </dsp:style>
    </dsp:sp>
    <dsp:sp modelId="{0850DEED-5109-CB42-8300-A29DF64BF37C}">
      <dsp:nvSpPr>
        <dsp:cNvPr id="0" name=""/>
        <dsp:cNvSpPr/>
      </dsp:nvSpPr>
      <dsp:spPr>
        <a:xfrm rot="5400000">
          <a:off x="346811" y="1213091"/>
          <a:ext cx="479942" cy="146047"/>
        </a:xfrm>
        <a:prstGeom prst="hexagon">
          <a:avLst>
            <a:gd name="adj" fmla="val 25000"/>
            <a:gd name="vf" fmla="val 1154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solidFill>
              <a:srgbClr val="FFFFFF"/>
            </a:solidFill>
            <a:latin typeface="Calibri" panose="020F0502020204030204"/>
            <a:ea typeface="+mn-ea"/>
            <a:cs typeface="+mn-cs"/>
          </a:endParaRPr>
        </a:p>
      </dsp:txBody>
      <dsp:txXfrm rot="-5400000">
        <a:off x="529632" y="1098310"/>
        <a:ext cx="114299" cy="375610"/>
      </dsp:txXfrm>
    </dsp:sp>
    <dsp:sp modelId="{4AFDB6C7-C604-2849-91F7-63983542D14F}">
      <dsp:nvSpPr>
        <dsp:cNvPr id="0" name=""/>
        <dsp:cNvSpPr/>
      </dsp:nvSpPr>
      <dsp:spPr>
        <a:xfrm rot="5400000">
          <a:off x="3243418" y="569353"/>
          <a:ext cx="2243666" cy="1951990"/>
        </a:xfrm>
        <a:prstGeom prst="hexagon">
          <a:avLst>
            <a:gd name="adj" fmla="val 25000"/>
            <a:gd name="vf" fmla="val 115470"/>
          </a:avLst>
        </a:prstGeom>
        <a:noFill/>
        <a:ln w="38100" cap="flat" cmpd="sng" algn="ctr">
          <a:solidFill>
            <a:srgbClr val="64A49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latin typeface="Arial" panose="020B0604020202020204" pitchFamily="34" charset="0"/>
              <a:ea typeface="+mn-ea"/>
              <a:cs typeface="Arial" panose="020B0604020202020204" pitchFamily="34" charset="0"/>
            </a:rPr>
            <a:t>$25 </a:t>
          </a:r>
          <a:r>
            <a:rPr lang="en-US" sz="1600" kern="1200" dirty="0">
              <a:solidFill>
                <a:srgbClr val="000000"/>
              </a:solidFill>
              <a:latin typeface="Arial" panose="020B0604020202020204" pitchFamily="34" charset="0"/>
              <a:ea typeface="+mn-ea"/>
              <a:cs typeface="Arial" panose="020B0604020202020204" pitchFamily="34" charset="0"/>
            </a:rPr>
            <a:t>billion in damages</a:t>
          </a:r>
        </a:p>
      </dsp:txBody>
      <dsp:txXfrm rot="-5400000">
        <a:off x="3693441" y="773153"/>
        <a:ext cx="1343620" cy="1544390"/>
      </dsp:txXfrm>
    </dsp:sp>
    <dsp:sp modelId="{0771B66A-A489-374D-B485-0C850C943827}">
      <dsp:nvSpPr>
        <dsp:cNvPr id="0" name=""/>
        <dsp:cNvSpPr/>
      </dsp:nvSpPr>
      <dsp:spPr>
        <a:xfrm>
          <a:off x="0" y="2425987"/>
          <a:ext cx="2423160" cy="1346200"/>
        </a:xfrm>
        <a:prstGeom prst="rect">
          <a:avLst/>
        </a:prstGeom>
        <a:noFill/>
        <a:ln>
          <a:noFill/>
        </a:ln>
        <a:effectLst/>
      </dsp:spPr>
      <dsp:style>
        <a:lnRef idx="0">
          <a:scrgbClr r="0" g="0" b="0"/>
        </a:lnRef>
        <a:fillRef idx="0">
          <a:scrgbClr r="0" g="0" b="0"/>
        </a:fillRef>
        <a:effectRef idx="0">
          <a:scrgbClr r="0" g="0" b="0"/>
        </a:effectRef>
        <a:fontRef idx="minor"/>
      </dsp:style>
    </dsp:sp>
    <dsp:sp modelId="{8C6AF136-EF9D-8745-AB60-B790CB6FA2B4}">
      <dsp:nvSpPr>
        <dsp:cNvPr id="0" name=""/>
        <dsp:cNvSpPr/>
      </dsp:nvSpPr>
      <dsp:spPr>
        <a:xfrm rot="5400000">
          <a:off x="838117" y="1075858"/>
          <a:ext cx="199192" cy="528345"/>
        </a:xfrm>
        <a:prstGeom prst="hexagon">
          <a:avLst>
            <a:gd name="adj" fmla="val 25000"/>
            <a:gd name="vf" fmla="val 1154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solidFill>
              <a:srgbClr val="FFFFFF"/>
            </a:solidFill>
            <a:latin typeface="Calibri" panose="020F0502020204030204"/>
            <a:ea typeface="+mn-ea"/>
            <a:cs typeface="+mn-cs"/>
          </a:endParaRPr>
        </a:p>
      </dsp:txBody>
      <dsp:txXfrm rot="-5400000">
        <a:off x="761598" y="1273634"/>
        <a:ext cx="352230" cy="132794"/>
      </dsp:txXfrm>
    </dsp:sp>
    <dsp:sp modelId="{3079521E-084D-BE44-B50B-8E919B26E3EB}">
      <dsp:nvSpPr>
        <dsp:cNvPr id="0" name=""/>
        <dsp:cNvSpPr/>
      </dsp:nvSpPr>
      <dsp:spPr>
        <a:xfrm rot="5400000">
          <a:off x="65030" y="2425449"/>
          <a:ext cx="2243666" cy="1951990"/>
        </a:xfrm>
        <a:prstGeom prst="hexagon">
          <a:avLst>
            <a:gd name="adj" fmla="val 25000"/>
            <a:gd name="vf" fmla="val 115470"/>
          </a:avLst>
        </a:prstGeom>
        <a:noFill/>
        <a:ln w="38100" cap="flat" cmpd="sng" algn="ctr">
          <a:solidFill>
            <a:srgbClr val="027B5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0000"/>
              </a:solidFill>
              <a:latin typeface="Arial" panose="020B0604020202020204" pitchFamily="34" charset="0"/>
              <a:ea typeface="+mn-ea"/>
              <a:cs typeface="Arial" panose="020B0604020202020204" pitchFamily="34" charset="0"/>
            </a:rPr>
            <a:t>14-foot</a:t>
          </a:r>
          <a:r>
            <a:rPr lang="en-US" sz="1600" kern="1200" dirty="0">
              <a:solidFill>
                <a:srgbClr val="000000"/>
              </a:solidFill>
              <a:latin typeface="Arial" panose="020B0604020202020204" pitchFamily="34" charset="0"/>
              <a:ea typeface="+mn-ea"/>
              <a:cs typeface="Arial" panose="020B0604020202020204" pitchFamily="34" charset="0"/>
            </a:rPr>
            <a:t> storm surge</a:t>
          </a:r>
        </a:p>
      </dsp:txBody>
      <dsp:txXfrm rot="-5400000">
        <a:off x="515053" y="2629249"/>
        <a:ext cx="1343620" cy="1544390"/>
      </dsp:txXfrm>
    </dsp:sp>
    <dsp:sp modelId="{89965172-8F9B-5F4D-AC2F-6A14669E07D6}">
      <dsp:nvSpPr>
        <dsp:cNvPr id="0" name=""/>
        <dsp:cNvSpPr/>
      </dsp:nvSpPr>
      <dsp:spPr>
        <a:xfrm>
          <a:off x="5573267" y="4330412"/>
          <a:ext cx="2503932" cy="1346200"/>
        </a:xfrm>
        <a:prstGeom prst="rect">
          <a:avLst/>
        </a:prstGeom>
        <a:noFill/>
        <a:ln>
          <a:noFill/>
        </a:ln>
        <a:effectLst/>
      </dsp:spPr>
      <dsp:style>
        <a:lnRef idx="0">
          <a:scrgbClr r="0" g="0" b="0"/>
        </a:lnRef>
        <a:fillRef idx="0">
          <a:scrgbClr r="0" g="0" b="0"/>
        </a:fillRef>
        <a:effectRef idx="0">
          <a:scrgbClr r="0" g="0" b="0"/>
        </a:effectRef>
        <a:fontRef idx="minor"/>
      </dsp:style>
    </dsp:sp>
    <dsp:sp modelId="{1C75EBA5-91DF-4C4E-B54F-62D036E9330F}">
      <dsp:nvSpPr>
        <dsp:cNvPr id="0" name=""/>
        <dsp:cNvSpPr/>
      </dsp:nvSpPr>
      <dsp:spPr>
        <a:xfrm rot="16200000" flipH="1">
          <a:off x="888694" y="859314"/>
          <a:ext cx="164909" cy="585304"/>
        </a:xfrm>
        <a:prstGeom prst="hexagon">
          <a:avLst>
            <a:gd name="adj" fmla="val 25000"/>
            <a:gd name="vf" fmla="val 1154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solidFill>
              <a:srgbClr val="FFFFFF"/>
            </a:solidFill>
            <a:latin typeface="Calibri" panose="020F0502020204030204"/>
            <a:ea typeface="+mn-ea"/>
            <a:cs typeface="+mn-cs"/>
          </a:endParaRPr>
        </a:p>
      </dsp:txBody>
      <dsp:txXfrm rot="-5400000">
        <a:off x="776048" y="1096996"/>
        <a:ext cx="390202" cy="109939"/>
      </dsp:txXfrm>
    </dsp:sp>
    <dsp:sp modelId="{1FB08912-1883-4B46-ADE7-BD2E34DCE6E2}">
      <dsp:nvSpPr>
        <dsp:cNvPr id="0" name=""/>
        <dsp:cNvSpPr/>
      </dsp:nvSpPr>
      <dsp:spPr>
        <a:xfrm rot="5400000">
          <a:off x="2166115" y="2447728"/>
          <a:ext cx="2243666" cy="1951990"/>
        </a:xfrm>
        <a:prstGeom prst="hexagon">
          <a:avLst>
            <a:gd name="adj" fmla="val 25000"/>
            <a:gd name="vf" fmla="val 115470"/>
          </a:avLst>
        </a:prstGeom>
        <a:noFill/>
        <a:ln w="41275" cap="flat" cmpd="sng" algn="ctr">
          <a:solidFill>
            <a:srgbClr val="D3C49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68580" bIns="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latin typeface="Arial" panose="020B0604020202020204" pitchFamily="34" charset="0"/>
              <a:ea typeface="+mn-ea"/>
              <a:cs typeface="Arial" panose="020B0604020202020204" pitchFamily="34" charset="0"/>
            </a:rPr>
            <a:t>Category</a:t>
          </a:r>
          <a:r>
            <a:rPr lang="en-US" sz="1600" kern="1200" dirty="0">
              <a:solidFill>
                <a:srgbClr val="000000"/>
              </a:solidFill>
              <a:latin typeface="Arial" panose="020B0604020202020204" pitchFamily="34" charset="0"/>
              <a:ea typeface="+mn-ea"/>
              <a:cs typeface="Arial" panose="020B0604020202020204" pitchFamily="34" charset="0"/>
            </a:rPr>
            <a:t>  </a:t>
          </a:r>
          <a:r>
            <a:rPr lang="en-US" sz="2000" kern="1200" dirty="0">
              <a:solidFill>
                <a:srgbClr val="000000"/>
              </a:solidFill>
              <a:latin typeface="Arial" panose="020B0604020202020204" pitchFamily="34" charset="0"/>
              <a:ea typeface="+mn-ea"/>
              <a:cs typeface="Arial" panose="020B0604020202020204" pitchFamily="34" charset="0"/>
            </a:rPr>
            <a:t>5 </a:t>
          </a:r>
          <a:r>
            <a:rPr lang="en-US" sz="1600" kern="1200" dirty="0">
              <a:solidFill>
                <a:srgbClr val="000000"/>
              </a:solidFill>
              <a:latin typeface="Arial" panose="020B0604020202020204" pitchFamily="34" charset="0"/>
              <a:ea typeface="+mn-ea"/>
              <a:cs typeface="Arial" panose="020B0604020202020204" pitchFamily="34" charset="0"/>
            </a:rPr>
            <a:t>       </a:t>
          </a:r>
          <a:r>
            <a:rPr lang="en-US" sz="1400" kern="1200" dirty="0">
              <a:solidFill>
                <a:srgbClr val="000000"/>
              </a:solidFill>
              <a:latin typeface="Arial" panose="020B0604020202020204" pitchFamily="34" charset="0"/>
              <a:ea typeface="+mn-ea"/>
              <a:cs typeface="Arial" panose="020B0604020202020204" pitchFamily="34" charset="0"/>
            </a:rPr>
            <a:t>(160 mph winds)</a:t>
          </a:r>
        </a:p>
      </dsp:txBody>
      <dsp:txXfrm rot="-5400000">
        <a:off x="2616138" y="2651528"/>
        <a:ext cx="1343620" cy="1544390"/>
      </dsp:txXfrm>
    </dsp:sp>
    <dsp:sp modelId="{88C2F559-E5C8-744F-9A58-C11D19E83523}">
      <dsp:nvSpPr>
        <dsp:cNvPr id="0" name=""/>
        <dsp:cNvSpPr/>
      </dsp:nvSpPr>
      <dsp:spPr>
        <a:xfrm>
          <a:off x="0" y="6234836"/>
          <a:ext cx="2423160" cy="1346200"/>
        </a:xfrm>
        <a:prstGeom prst="rect">
          <a:avLst/>
        </a:prstGeom>
        <a:noFill/>
        <a:ln>
          <a:noFill/>
        </a:ln>
        <a:effectLst/>
      </dsp:spPr>
      <dsp:style>
        <a:lnRef idx="0">
          <a:scrgbClr r="0" g="0" b="0"/>
        </a:lnRef>
        <a:fillRef idx="0">
          <a:scrgbClr r="0" g="0" b="0"/>
        </a:fillRef>
        <a:effectRef idx="0">
          <a:scrgbClr r="0" g="0" b="0"/>
        </a:effectRef>
        <a:fontRef idx="minor"/>
      </dsp:style>
    </dsp:sp>
    <dsp:sp modelId="{7B3DDAD9-535C-B146-81C3-D41D99A97C31}">
      <dsp:nvSpPr>
        <dsp:cNvPr id="0" name=""/>
        <dsp:cNvSpPr/>
      </dsp:nvSpPr>
      <dsp:spPr>
        <a:xfrm rot="5400000">
          <a:off x="891791" y="826277"/>
          <a:ext cx="98833" cy="473455"/>
        </a:xfrm>
        <a:prstGeom prst="hexagon">
          <a:avLst>
            <a:gd name="adj" fmla="val 25000"/>
            <a:gd name="vf" fmla="val 1154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rgbClr val="FFFFFF"/>
            </a:solidFill>
            <a:latin typeface="Calibri" panose="020F0502020204030204"/>
            <a:ea typeface="+mn-ea"/>
            <a:cs typeface="+mn-cs"/>
          </a:endParaRPr>
        </a:p>
      </dsp:txBody>
      <dsp:txXfrm rot="-5400000">
        <a:off x="783389" y="1030060"/>
        <a:ext cx="315637" cy="658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5C686-87D2-504B-B0CF-BB7356388937}">
      <dsp:nvSpPr>
        <dsp:cNvPr id="0" name=""/>
        <dsp:cNvSpPr/>
      </dsp:nvSpPr>
      <dsp:spPr>
        <a:xfrm>
          <a:off x="0" y="530677"/>
          <a:ext cx="1802946" cy="1081767"/>
        </a:xfrm>
        <a:prstGeom prst="rect">
          <a:avLst/>
        </a:prstGeom>
        <a:solidFill>
          <a:schemeClr val="tx2">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rPr>
            <a:t>2018    (2012-2017)</a:t>
          </a:r>
        </a:p>
      </dsp:txBody>
      <dsp:txXfrm>
        <a:off x="0" y="530677"/>
        <a:ext cx="1802946" cy="1081767"/>
      </dsp:txXfrm>
    </dsp:sp>
    <dsp:sp modelId="{4E76F6CF-844A-424B-A3D4-D02797C2E2B0}">
      <dsp:nvSpPr>
        <dsp:cNvPr id="0" name=""/>
        <dsp:cNvSpPr/>
      </dsp:nvSpPr>
      <dsp:spPr>
        <a:xfrm>
          <a:off x="1983241" y="530677"/>
          <a:ext cx="1802946" cy="1081767"/>
        </a:xfrm>
        <a:prstGeom prst="rect">
          <a:avLst/>
        </a:prstGeom>
        <a:solidFill>
          <a:schemeClr val="tx2">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rPr>
            <a:t>2017     (2011-2016)</a:t>
          </a:r>
        </a:p>
      </dsp:txBody>
      <dsp:txXfrm>
        <a:off x="1983241" y="530677"/>
        <a:ext cx="1802946" cy="1081767"/>
      </dsp:txXfrm>
    </dsp:sp>
    <dsp:sp modelId="{249C3865-509A-8C4E-92E5-D1DD5BBDF146}">
      <dsp:nvSpPr>
        <dsp:cNvPr id="0" name=""/>
        <dsp:cNvSpPr/>
      </dsp:nvSpPr>
      <dsp:spPr>
        <a:xfrm>
          <a:off x="3966482" y="530677"/>
          <a:ext cx="1802946" cy="1081767"/>
        </a:xfrm>
        <a:prstGeom prst="rect">
          <a:avLst/>
        </a:prstGeom>
        <a:solidFill>
          <a:schemeClr val="tx2">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rPr>
            <a:t>2016    (2010-2015)</a:t>
          </a:r>
        </a:p>
      </dsp:txBody>
      <dsp:txXfrm>
        <a:off x="3966482" y="530677"/>
        <a:ext cx="1802946" cy="1081767"/>
      </dsp:txXfrm>
    </dsp:sp>
    <dsp:sp modelId="{9401791B-B119-ED48-8B35-CFC9F94D18B8}">
      <dsp:nvSpPr>
        <dsp:cNvPr id="0" name=""/>
        <dsp:cNvSpPr/>
      </dsp:nvSpPr>
      <dsp:spPr>
        <a:xfrm>
          <a:off x="0" y="1792740"/>
          <a:ext cx="1802946" cy="1081767"/>
        </a:xfrm>
        <a:prstGeom prst="rect">
          <a:avLst/>
        </a:prstGeom>
        <a:solidFill>
          <a:schemeClr val="tx2">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rPr>
            <a:t>2015    (2009-2014)</a:t>
          </a:r>
        </a:p>
      </dsp:txBody>
      <dsp:txXfrm>
        <a:off x="0" y="1792740"/>
        <a:ext cx="1802946" cy="1081767"/>
      </dsp:txXfrm>
    </dsp:sp>
    <dsp:sp modelId="{5122A2F0-24F3-4848-8FA2-C842CDDF2499}">
      <dsp:nvSpPr>
        <dsp:cNvPr id="0" name=""/>
        <dsp:cNvSpPr/>
      </dsp:nvSpPr>
      <dsp:spPr>
        <a:xfrm>
          <a:off x="1983241" y="1792740"/>
          <a:ext cx="1802946" cy="1081767"/>
        </a:xfrm>
        <a:prstGeom prst="rect">
          <a:avLst/>
        </a:prstGeom>
        <a:solidFill>
          <a:schemeClr val="tx2">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rPr>
            <a:t>2014    (2008-2013)</a:t>
          </a:r>
        </a:p>
      </dsp:txBody>
      <dsp:txXfrm>
        <a:off x="1983241" y="1792740"/>
        <a:ext cx="1802946" cy="1081767"/>
      </dsp:txXfrm>
    </dsp:sp>
    <dsp:sp modelId="{B94A3675-1E99-F84F-8A8A-1F9805A40D9E}">
      <dsp:nvSpPr>
        <dsp:cNvPr id="0" name=""/>
        <dsp:cNvSpPr/>
      </dsp:nvSpPr>
      <dsp:spPr>
        <a:xfrm>
          <a:off x="3966482" y="1792740"/>
          <a:ext cx="1802946" cy="1081767"/>
        </a:xfrm>
        <a:prstGeom prst="rect">
          <a:avLst/>
        </a:prstGeom>
        <a:solidFill>
          <a:schemeClr val="tx2">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rPr>
            <a:t>2013    (2007-2012)</a:t>
          </a:r>
        </a:p>
      </dsp:txBody>
      <dsp:txXfrm>
        <a:off x="3966482" y="1792740"/>
        <a:ext cx="1802946" cy="1081767"/>
      </dsp:txXfrm>
    </dsp:sp>
    <dsp:sp modelId="{80858CEA-09F1-3E4D-9A1C-643A2968C2ED}">
      <dsp:nvSpPr>
        <dsp:cNvPr id="0" name=""/>
        <dsp:cNvSpPr/>
      </dsp:nvSpPr>
      <dsp:spPr>
        <a:xfrm>
          <a:off x="1983241" y="3054803"/>
          <a:ext cx="1802946" cy="1081767"/>
        </a:xfrm>
        <a:prstGeom prst="rect">
          <a:avLst/>
        </a:prstGeom>
        <a:solidFill>
          <a:schemeClr val="tx2">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rPr>
            <a:t>2012    (2006-2011)</a:t>
          </a:r>
        </a:p>
      </dsp:txBody>
      <dsp:txXfrm>
        <a:off x="1983241" y="3054803"/>
        <a:ext cx="1802946" cy="10817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C15D3-C739-154A-AA02-4232F759EEE0}">
      <dsp:nvSpPr>
        <dsp:cNvPr id="0" name=""/>
        <dsp:cNvSpPr/>
      </dsp:nvSpPr>
      <dsp:spPr>
        <a:xfrm rot="5400000">
          <a:off x="1873442" y="442655"/>
          <a:ext cx="2077437" cy="1807371"/>
        </a:xfrm>
        <a:prstGeom prst="hexagon">
          <a:avLst>
            <a:gd name="adj" fmla="val 25000"/>
            <a:gd name="vf" fmla="val 115470"/>
          </a:avLst>
        </a:prstGeom>
        <a:noFill/>
        <a:ln w="381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Arial" panose="020B0604020202020204" pitchFamily="34" charset="0"/>
              <a:cs typeface="Arial" panose="020B0604020202020204" pitchFamily="34" charset="0"/>
            </a:rPr>
            <a:t>Cardiac</a:t>
          </a:r>
        </a:p>
      </dsp:txBody>
      <dsp:txXfrm rot="-5400000">
        <a:off x="2290124" y="631356"/>
        <a:ext cx="1244073" cy="1429969"/>
      </dsp:txXfrm>
    </dsp:sp>
    <dsp:sp modelId="{78F35CFE-DC97-0348-8B4C-5EA6901215D2}">
      <dsp:nvSpPr>
        <dsp:cNvPr id="0" name=""/>
        <dsp:cNvSpPr/>
      </dsp:nvSpPr>
      <dsp:spPr>
        <a:xfrm>
          <a:off x="5979460" y="416958"/>
          <a:ext cx="2318420" cy="1246462"/>
        </a:xfrm>
        <a:prstGeom prst="rect">
          <a:avLst/>
        </a:prstGeom>
        <a:noFill/>
        <a:ln>
          <a:noFill/>
        </a:ln>
        <a:effectLst/>
      </dsp:spPr>
      <dsp:style>
        <a:lnRef idx="0">
          <a:scrgbClr r="0" g="0" b="0"/>
        </a:lnRef>
        <a:fillRef idx="0">
          <a:scrgbClr r="0" g="0" b="0"/>
        </a:fillRef>
        <a:effectRef idx="0">
          <a:scrgbClr r="0" g="0" b="0"/>
        </a:effectRef>
        <a:fontRef idx="minor"/>
      </dsp:style>
    </dsp:sp>
    <dsp:sp modelId="{0850DEED-5109-CB42-8300-A29DF64BF37C}">
      <dsp:nvSpPr>
        <dsp:cNvPr id="0" name=""/>
        <dsp:cNvSpPr/>
      </dsp:nvSpPr>
      <dsp:spPr>
        <a:xfrm rot="5400000">
          <a:off x="1140221" y="1057252"/>
          <a:ext cx="444384" cy="135227"/>
        </a:xfrm>
        <a:prstGeom prst="hexagon">
          <a:avLst>
            <a:gd name="adj" fmla="val 25000"/>
            <a:gd name="vf" fmla="val 1154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rot="-5400000">
        <a:off x="1309497" y="950975"/>
        <a:ext cx="105831" cy="347782"/>
      </dsp:txXfrm>
    </dsp:sp>
    <dsp:sp modelId="{4AFDB6C7-C604-2849-91F7-63983542D14F}">
      <dsp:nvSpPr>
        <dsp:cNvPr id="0" name=""/>
        <dsp:cNvSpPr/>
      </dsp:nvSpPr>
      <dsp:spPr>
        <a:xfrm rot="5400000">
          <a:off x="3822224" y="461207"/>
          <a:ext cx="2077437" cy="1807371"/>
        </a:xfrm>
        <a:prstGeom prst="hexagon">
          <a:avLst>
            <a:gd name="adj" fmla="val 25000"/>
            <a:gd name="vf" fmla="val 115470"/>
          </a:avLst>
        </a:prstGeom>
        <a:noFill/>
        <a:ln w="381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Arial" panose="020B0604020202020204" pitchFamily="34" charset="0"/>
              <a:cs typeface="Arial" panose="020B0604020202020204" pitchFamily="34" charset="0"/>
            </a:rPr>
            <a:t>Cancer</a:t>
          </a:r>
        </a:p>
      </dsp:txBody>
      <dsp:txXfrm rot="-5400000">
        <a:off x="4238906" y="649908"/>
        <a:ext cx="1244073" cy="1429969"/>
      </dsp:txXfrm>
    </dsp:sp>
    <dsp:sp modelId="{0771B66A-A489-374D-B485-0C850C943827}">
      <dsp:nvSpPr>
        <dsp:cNvPr id="0" name=""/>
        <dsp:cNvSpPr/>
      </dsp:nvSpPr>
      <dsp:spPr>
        <a:xfrm>
          <a:off x="819104" y="2180287"/>
          <a:ext cx="2243633" cy="1246462"/>
        </a:xfrm>
        <a:prstGeom prst="rect">
          <a:avLst/>
        </a:prstGeom>
        <a:noFill/>
        <a:ln>
          <a:noFill/>
        </a:ln>
        <a:effectLst/>
      </dsp:spPr>
      <dsp:style>
        <a:lnRef idx="0">
          <a:scrgbClr r="0" g="0" b="0"/>
        </a:lnRef>
        <a:fillRef idx="0">
          <a:scrgbClr r="0" g="0" b="0"/>
        </a:fillRef>
        <a:effectRef idx="0">
          <a:scrgbClr r="0" g="0" b="0"/>
        </a:effectRef>
        <a:fontRef idx="minor"/>
      </dsp:style>
    </dsp:sp>
    <dsp:sp modelId="{8C6AF136-EF9D-8745-AB60-B790CB6FA2B4}">
      <dsp:nvSpPr>
        <dsp:cNvPr id="0" name=""/>
        <dsp:cNvSpPr/>
      </dsp:nvSpPr>
      <dsp:spPr>
        <a:xfrm rot="5400000">
          <a:off x="1595127" y="930186"/>
          <a:ext cx="184434" cy="489201"/>
        </a:xfrm>
        <a:prstGeom prst="hexagon">
          <a:avLst>
            <a:gd name="adj" fmla="val 25000"/>
            <a:gd name="vf" fmla="val 1154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1524277" y="1113309"/>
        <a:ext cx="326134" cy="122956"/>
      </dsp:txXfrm>
    </dsp:sp>
    <dsp:sp modelId="{3079521E-084D-BE44-B50B-8E919B26E3EB}">
      <dsp:nvSpPr>
        <dsp:cNvPr id="0" name=""/>
        <dsp:cNvSpPr/>
      </dsp:nvSpPr>
      <dsp:spPr>
        <a:xfrm rot="5400000">
          <a:off x="879316" y="2179788"/>
          <a:ext cx="2077437" cy="1807371"/>
        </a:xfrm>
        <a:prstGeom prst="hexagon">
          <a:avLst>
            <a:gd name="adj" fmla="val 25000"/>
            <a:gd name="vf" fmla="val 115470"/>
          </a:avLst>
        </a:prstGeom>
        <a:noFill/>
        <a:ln w="381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Arial" panose="020B0604020202020204" pitchFamily="34" charset="0"/>
              <a:cs typeface="Arial" panose="020B0604020202020204" pitchFamily="34" charset="0"/>
            </a:rPr>
            <a:t>Pulmonary</a:t>
          </a:r>
        </a:p>
      </dsp:txBody>
      <dsp:txXfrm rot="-5400000">
        <a:off x="1295998" y="2368489"/>
        <a:ext cx="1244073" cy="1429969"/>
      </dsp:txXfrm>
    </dsp:sp>
    <dsp:sp modelId="{89965172-8F9B-5F4D-AC2F-6A14669E07D6}">
      <dsp:nvSpPr>
        <dsp:cNvPr id="0" name=""/>
        <dsp:cNvSpPr/>
      </dsp:nvSpPr>
      <dsp:spPr>
        <a:xfrm>
          <a:off x="5979460" y="3943616"/>
          <a:ext cx="2318420" cy="1246462"/>
        </a:xfrm>
        <a:prstGeom prst="rect">
          <a:avLst/>
        </a:prstGeom>
        <a:noFill/>
        <a:ln>
          <a:noFill/>
        </a:ln>
        <a:effectLst/>
      </dsp:spPr>
      <dsp:style>
        <a:lnRef idx="0">
          <a:scrgbClr r="0" g="0" b="0"/>
        </a:lnRef>
        <a:fillRef idx="0">
          <a:scrgbClr r="0" g="0" b="0"/>
        </a:fillRef>
        <a:effectRef idx="0">
          <a:scrgbClr r="0" g="0" b="0"/>
        </a:effectRef>
        <a:fontRef idx="minor"/>
      </dsp:style>
    </dsp:sp>
    <dsp:sp modelId="{1C75EBA5-91DF-4C4E-B54F-62D036E9330F}">
      <dsp:nvSpPr>
        <dsp:cNvPr id="0" name=""/>
        <dsp:cNvSpPr/>
      </dsp:nvSpPr>
      <dsp:spPr>
        <a:xfrm rot="16200000" flipH="1">
          <a:off x="1641957" y="729685"/>
          <a:ext cx="152691" cy="541940"/>
        </a:xfrm>
        <a:prstGeom prst="hexagon">
          <a:avLst>
            <a:gd name="adj" fmla="val 25000"/>
            <a:gd name="vf" fmla="val 1154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5400000">
        <a:off x="1537656" y="949759"/>
        <a:ext cx="361294" cy="101794"/>
      </dsp:txXfrm>
    </dsp:sp>
    <dsp:sp modelId="{1FB08912-1883-4B46-ADE7-BD2E34DCE6E2}">
      <dsp:nvSpPr>
        <dsp:cNvPr id="0" name=""/>
        <dsp:cNvSpPr/>
      </dsp:nvSpPr>
      <dsp:spPr>
        <a:xfrm rot="5400000">
          <a:off x="2824736" y="2200417"/>
          <a:ext cx="2077437" cy="1807371"/>
        </a:xfrm>
        <a:prstGeom prst="hexagon">
          <a:avLst>
            <a:gd name="adj" fmla="val 25000"/>
            <a:gd name="vf" fmla="val 115470"/>
          </a:avLst>
        </a:prstGeom>
        <a:noFill/>
        <a:ln w="381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Arial" panose="020B0604020202020204" pitchFamily="34" charset="0"/>
              <a:cs typeface="Arial" panose="020B0604020202020204" pitchFamily="34" charset="0"/>
            </a:rPr>
            <a:t>Natural Causes</a:t>
          </a:r>
        </a:p>
      </dsp:txBody>
      <dsp:txXfrm rot="-5400000">
        <a:off x="3241418" y="2389118"/>
        <a:ext cx="1244073" cy="1429969"/>
      </dsp:txXfrm>
    </dsp:sp>
    <dsp:sp modelId="{88C2F559-E5C8-744F-9A58-C11D19E83523}">
      <dsp:nvSpPr>
        <dsp:cNvPr id="0" name=""/>
        <dsp:cNvSpPr/>
      </dsp:nvSpPr>
      <dsp:spPr>
        <a:xfrm>
          <a:off x="819104" y="5706946"/>
          <a:ext cx="2243633" cy="1246462"/>
        </a:xfrm>
        <a:prstGeom prst="rect">
          <a:avLst/>
        </a:prstGeom>
        <a:noFill/>
        <a:ln>
          <a:noFill/>
        </a:ln>
        <a:effectLst/>
      </dsp:spPr>
      <dsp:style>
        <a:lnRef idx="0">
          <a:scrgbClr r="0" g="0" b="0"/>
        </a:lnRef>
        <a:fillRef idx="0">
          <a:scrgbClr r="0" g="0" b="0"/>
        </a:fillRef>
        <a:effectRef idx="0">
          <a:scrgbClr r="0" g="0" b="0"/>
        </a:effectRef>
        <a:fontRef idx="minor"/>
      </dsp:style>
    </dsp:sp>
    <dsp:sp modelId="{7B3DDAD9-535C-B146-81C3-D41D99A97C31}">
      <dsp:nvSpPr>
        <dsp:cNvPr id="0" name=""/>
        <dsp:cNvSpPr/>
      </dsp:nvSpPr>
      <dsp:spPr>
        <a:xfrm rot="5400000">
          <a:off x="1644824" y="699096"/>
          <a:ext cx="91511" cy="438377"/>
        </a:xfrm>
        <a:prstGeom prst="hexagon">
          <a:avLst>
            <a:gd name="adj" fmla="val 25000"/>
            <a:gd name="vf" fmla="val 1154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5400000">
        <a:off x="1544454" y="887781"/>
        <a:ext cx="292251" cy="610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1B7464-6C2B-984E-89BE-2D0A120FD69F}">
      <dsp:nvSpPr>
        <dsp:cNvPr id="0" name=""/>
        <dsp:cNvSpPr/>
      </dsp:nvSpPr>
      <dsp:spPr>
        <a:xfrm>
          <a:off x="1720889" y="1485884"/>
          <a:ext cx="2103116" cy="1737359"/>
        </a:xfrm>
        <a:prstGeom prst="roundRect">
          <a:avLst/>
        </a:prstGeom>
        <a:solidFill>
          <a:srgbClr val="027B5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t>Analyzing key findings on health and health care</a:t>
          </a:r>
        </a:p>
      </dsp:txBody>
      <dsp:txXfrm>
        <a:off x="1805700" y="1570695"/>
        <a:ext cx="1933494" cy="1567737"/>
      </dsp:txXfrm>
    </dsp:sp>
    <dsp:sp modelId="{AFE9734C-BFD4-D040-A2B1-79B1E27F5B51}">
      <dsp:nvSpPr>
        <dsp:cNvPr id="0" name=""/>
        <dsp:cNvSpPr/>
      </dsp:nvSpPr>
      <dsp:spPr>
        <a:xfrm rot="16201099">
          <a:off x="2532778" y="1245860"/>
          <a:ext cx="480047" cy="0"/>
        </a:xfrm>
        <a:custGeom>
          <a:avLst/>
          <a:gdLst/>
          <a:ahLst/>
          <a:cxnLst/>
          <a:rect l="0" t="0" r="0" b="0"/>
          <a:pathLst>
            <a:path>
              <a:moveTo>
                <a:pt x="0" y="0"/>
              </a:moveTo>
              <a:lnTo>
                <a:pt x="48004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BEDD14-1489-314D-9FB6-1A09A01A6557}">
      <dsp:nvSpPr>
        <dsp:cNvPr id="0" name=""/>
        <dsp:cNvSpPr/>
      </dsp:nvSpPr>
      <dsp:spPr>
        <a:xfrm>
          <a:off x="1901603" y="0"/>
          <a:ext cx="1742873" cy="1005836"/>
        </a:xfrm>
        <a:prstGeom prst="roundRect">
          <a:avLst/>
        </a:prstGeom>
        <a:solidFill>
          <a:srgbClr val="027B5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t>Qualitative Data</a:t>
          </a:r>
        </a:p>
      </dsp:txBody>
      <dsp:txXfrm>
        <a:off x="1950704" y="49101"/>
        <a:ext cx="1644671" cy="907634"/>
      </dsp:txXfrm>
    </dsp:sp>
    <dsp:sp modelId="{B85CA0BB-143F-7F4A-935E-D0DB822A1C58}">
      <dsp:nvSpPr>
        <dsp:cNvPr id="0" name=""/>
        <dsp:cNvSpPr/>
      </dsp:nvSpPr>
      <dsp:spPr>
        <a:xfrm rot="2616875">
          <a:off x="3598396" y="3437655"/>
          <a:ext cx="621660" cy="0"/>
        </a:xfrm>
        <a:custGeom>
          <a:avLst/>
          <a:gdLst/>
          <a:ahLst/>
          <a:cxnLst/>
          <a:rect l="0" t="0" r="0" b="0"/>
          <a:pathLst>
            <a:path>
              <a:moveTo>
                <a:pt x="0" y="0"/>
              </a:moveTo>
              <a:lnTo>
                <a:pt x="62166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57F183-261A-2840-97F3-26756A257E24}">
      <dsp:nvSpPr>
        <dsp:cNvPr id="0" name=""/>
        <dsp:cNvSpPr/>
      </dsp:nvSpPr>
      <dsp:spPr>
        <a:xfrm>
          <a:off x="3698404" y="3652067"/>
          <a:ext cx="1927416" cy="1005836"/>
        </a:xfrm>
        <a:prstGeom prst="roundRect">
          <a:avLst/>
        </a:prstGeom>
        <a:solidFill>
          <a:srgbClr val="027B5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t>Official Fatality Count</a:t>
          </a:r>
        </a:p>
      </dsp:txBody>
      <dsp:txXfrm>
        <a:off x="3747505" y="3701168"/>
        <a:ext cx="1829214" cy="907634"/>
      </dsp:txXfrm>
    </dsp:sp>
    <dsp:sp modelId="{20BAF314-0A36-654E-ADEA-64798A1F7CA7}">
      <dsp:nvSpPr>
        <dsp:cNvPr id="0" name=""/>
        <dsp:cNvSpPr/>
      </dsp:nvSpPr>
      <dsp:spPr>
        <a:xfrm rot="8166241">
          <a:off x="1331345" y="3440156"/>
          <a:ext cx="625693" cy="0"/>
        </a:xfrm>
        <a:custGeom>
          <a:avLst/>
          <a:gdLst/>
          <a:ahLst/>
          <a:cxnLst/>
          <a:rect l="0" t="0" r="0" b="0"/>
          <a:pathLst>
            <a:path>
              <a:moveTo>
                <a:pt x="0" y="0"/>
              </a:moveTo>
              <a:lnTo>
                <a:pt x="62569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28B416-54B8-3840-AC41-7AC6EE690251}">
      <dsp:nvSpPr>
        <dsp:cNvPr id="0" name=""/>
        <dsp:cNvSpPr/>
      </dsp:nvSpPr>
      <dsp:spPr>
        <a:xfrm>
          <a:off x="-62623" y="3657069"/>
          <a:ext cx="1917390" cy="1005836"/>
        </a:xfrm>
        <a:prstGeom prst="roundRect">
          <a:avLst/>
        </a:prstGeom>
        <a:solidFill>
          <a:srgbClr val="027B5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t>Excess Mortality Results</a:t>
          </a:r>
        </a:p>
      </dsp:txBody>
      <dsp:txXfrm>
        <a:off x="-13522" y="3706170"/>
        <a:ext cx="1819188" cy="9076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6E687-1F0F-3947-912A-CC6B153F3B9F}">
      <dsp:nvSpPr>
        <dsp:cNvPr id="0" name=""/>
        <dsp:cNvSpPr/>
      </dsp:nvSpPr>
      <dsp:spPr>
        <a:xfrm>
          <a:off x="2717" y="2248666"/>
          <a:ext cx="2726928" cy="10907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Pre-Existing Vulnerabilities</a:t>
          </a:r>
        </a:p>
      </dsp:txBody>
      <dsp:txXfrm>
        <a:off x="2717" y="2248666"/>
        <a:ext cx="2454235" cy="1090771"/>
      </dsp:txXfrm>
    </dsp:sp>
    <dsp:sp modelId="{9EA5DAE4-4574-8C46-A205-8A45A5C5CD8E}">
      <dsp:nvSpPr>
        <dsp:cNvPr id="0" name=""/>
        <dsp:cNvSpPr/>
      </dsp:nvSpPr>
      <dsp:spPr>
        <a:xfrm>
          <a:off x="2184260" y="2248666"/>
          <a:ext cx="2726928" cy="109077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Hurricane Michael</a:t>
          </a:r>
        </a:p>
      </dsp:txBody>
      <dsp:txXfrm>
        <a:off x="2729646" y="2248666"/>
        <a:ext cx="1636157" cy="1090771"/>
      </dsp:txXfrm>
    </dsp:sp>
    <dsp:sp modelId="{91028522-8710-4A4D-BAA0-638AF2B55D59}">
      <dsp:nvSpPr>
        <dsp:cNvPr id="0" name=""/>
        <dsp:cNvSpPr/>
      </dsp:nvSpPr>
      <dsp:spPr>
        <a:xfrm>
          <a:off x="4365802" y="2248666"/>
          <a:ext cx="2726928" cy="109077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Damaged Healthcare Infrastructure</a:t>
          </a:r>
        </a:p>
      </dsp:txBody>
      <dsp:txXfrm>
        <a:off x="4911188" y="2248666"/>
        <a:ext cx="1636157" cy="1090771"/>
      </dsp:txXfrm>
    </dsp:sp>
    <dsp:sp modelId="{877D69C9-3E43-F247-8F03-ECD13DD51DCA}">
      <dsp:nvSpPr>
        <dsp:cNvPr id="0" name=""/>
        <dsp:cNvSpPr/>
      </dsp:nvSpPr>
      <dsp:spPr>
        <a:xfrm>
          <a:off x="6547345" y="2248666"/>
          <a:ext cx="2726928" cy="109077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t>Delays and Barriers to Treatment</a:t>
          </a:r>
        </a:p>
      </dsp:txBody>
      <dsp:txXfrm>
        <a:off x="7092731" y="2248666"/>
        <a:ext cx="1636157" cy="10907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E7103-1379-CA47-869C-23A88DE26FF3}">
      <dsp:nvSpPr>
        <dsp:cNvPr id="0" name=""/>
        <dsp:cNvSpPr/>
      </dsp:nvSpPr>
      <dsp:spPr>
        <a:xfrm>
          <a:off x="0" y="2086"/>
          <a:ext cx="8358712" cy="1092648"/>
        </a:xfrm>
        <a:prstGeom prst="roundRect">
          <a:avLst>
            <a:gd name="adj" fmla="val 10000"/>
          </a:avLst>
        </a:prstGeom>
        <a:solidFill>
          <a:srgbClr val="027B55">
            <a:alpha val="79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sng" kern="1200" dirty="0">
              <a:latin typeface="Arial" panose="020B0604020202020204" pitchFamily="34" charset="0"/>
              <a:cs typeface="Arial" panose="020B0604020202020204" pitchFamily="34" charset="0"/>
            </a:rPr>
            <a:t>Socioeconomic Status: </a:t>
          </a:r>
        </a:p>
        <a:p>
          <a:pPr marL="0" lvl="0" indent="0" algn="l" defTabSz="10668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Unemployment, poverty, income, education</a:t>
          </a:r>
        </a:p>
      </dsp:txBody>
      <dsp:txXfrm>
        <a:off x="1781007" y="2086"/>
        <a:ext cx="6577704" cy="1092648"/>
      </dsp:txXfrm>
    </dsp:sp>
    <dsp:sp modelId="{6CE33603-AFC4-6B4F-8525-EC0F5ECD1046}">
      <dsp:nvSpPr>
        <dsp:cNvPr id="0" name=""/>
        <dsp:cNvSpPr/>
      </dsp:nvSpPr>
      <dsp:spPr>
        <a:xfrm>
          <a:off x="237947" y="109264"/>
          <a:ext cx="1414377" cy="874118"/>
        </a:xfrm>
        <a:prstGeom prst="roundRect">
          <a:avLst>
            <a:gd name="adj" fmla="val 10000"/>
          </a:avLst>
        </a:prstGeom>
        <a:solidFill>
          <a:schemeClr val="bg1">
            <a:alpha val="5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FE9038F8-5944-8B4E-8D0E-4C7AD2E38EC1}">
      <dsp:nvSpPr>
        <dsp:cNvPr id="0" name=""/>
        <dsp:cNvSpPr/>
      </dsp:nvSpPr>
      <dsp:spPr>
        <a:xfrm>
          <a:off x="0" y="1201912"/>
          <a:ext cx="8358712" cy="1092648"/>
        </a:xfrm>
        <a:prstGeom prst="roundRect">
          <a:avLst>
            <a:gd name="adj" fmla="val 10000"/>
          </a:avLst>
        </a:prstGeom>
        <a:solidFill>
          <a:srgbClr val="027B55">
            <a:alpha val="80021"/>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sng" kern="1200" dirty="0">
              <a:latin typeface="Arial" panose="020B0604020202020204" pitchFamily="34" charset="0"/>
              <a:cs typeface="Arial" panose="020B0604020202020204" pitchFamily="34" charset="0"/>
            </a:rPr>
            <a:t>Household Characteristics: </a:t>
          </a:r>
        </a:p>
        <a:p>
          <a:pPr marL="0" lvl="0" indent="0" algn="l" defTabSz="10668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Older adults, children, single parents, disability, languages spoken </a:t>
          </a:r>
        </a:p>
      </dsp:txBody>
      <dsp:txXfrm>
        <a:off x="1781007" y="1201912"/>
        <a:ext cx="6577704" cy="1092648"/>
      </dsp:txXfrm>
    </dsp:sp>
    <dsp:sp modelId="{13EC0C86-8E35-A641-8FC5-F09E31DA6A16}">
      <dsp:nvSpPr>
        <dsp:cNvPr id="0" name=""/>
        <dsp:cNvSpPr/>
      </dsp:nvSpPr>
      <dsp:spPr>
        <a:xfrm>
          <a:off x="237947" y="1311177"/>
          <a:ext cx="1414377" cy="874118"/>
        </a:xfrm>
        <a:prstGeom prst="roundRect">
          <a:avLst>
            <a:gd name="adj" fmla="val 10000"/>
          </a:avLst>
        </a:prstGeom>
        <a:solidFill>
          <a:schemeClr val="bg1">
            <a:alpha val="5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7A1A8480-943E-374C-A86B-92B7325CB461}">
      <dsp:nvSpPr>
        <dsp:cNvPr id="0" name=""/>
        <dsp:cNvSpPr/>
      </dsp:nvSpPr>
      <dsp:spPr>
        <a:xfrm>
          <a:off x="0" y="2403825"/>
          <a:ext cx="8358712" cy="1092648"/>
        </a:xfrm>
        <a:prstGeom prst="roundRect">
          <a:avLst>
            <a:gd name="adj" fmla="val 10000"/>
          </a:avLst>
        </a:prstGeom>
        <a:solidFill>
          <a:srgbClr val="027B55">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sng" kern="1200" dirty="0">
              <a:latin typeface="Arial" panose="020B0604020202020204" pitchFamily="34" charset="0"/>
              <a:cs typeface="Arial" panose="020B0604020202020204" pitchFamily="34" charset="0"/>
            </a:rPr>
            <a:t>Racial and Ethnic Minority Status: </a:t>
          </a:r>
        </a:p>
        <a:p>
          <a:pPr marL="0" lvl="0" indent="0" algn="l" defTabSz="10668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Racial and ethnic group identification</a:t>
          </a:r>
        </a:p>
      </dsp:txBody>
      <dsp:txXfrm>
        <a:off x="1781007" y="2403825"/>
        <a:ext cx="6577704" cy="1092648"/>
      </dsp:txXfrm>
    </dsp:sp>
    <dsp:sp modelId="{54D567DC-3B19-4D42-9DE0-E25A47D94E1F}">
      <dsp:nvSpPr>
        <dsp:cNvPr id="0" name=""/>
        <dsp:cNvSpPr/>
      </dsp:nvSpPr>
      <dsp:spPr>
        <a:xfrm>
          <a:off x="237947" y="2513090"/>
          <a:ext cx="1414377" cy="874118"/>
        </a:xfrm>
        <a:prstGeom prst="roundRect">
          <a:avLst>
            <a:gd name="adj" fmla="val 10000"/>
          </a:avLst>
        </a:prstGeom>
        <a:solidFill>
          <a:schemeClr val="bg1">
            <a:alpha val="5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3E030DC1-4D64-6044-8900-AE5C479218D2}">
      <dsp:nvSpPr>
        <dsp:cNvPr id="0" name=""/>
        <dsp:cNvSpPr/>
      </dsp:nvSpPr>
      <dsp:spPr>
        <a:xfrm>
          <a:off x="0" y="3605738"/>
          <a:ext cx="8358712" cy="1092648"/>
        </a:xfrm>
        <a:prstGeom prst="roundRect">
          <a:avLst>
            <a:gd name="adj" fmla="val 10000"/>
          </a:avLst>
        </a:prstGeom>
        <a:solidFill>
          <a:srgbClr val="027B55">
            <a:alpha val="79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sng" kern="1200" dirty="0">
              <a:latin typeface="Arial" panose="020B0604020202020204" pitchFamily="34" charset="0"/>
              <a:cs typeface="Arial" panose="020B0604020202020204" pitchFamily="34" charset="0"/>
            </a:rPr>
            <a:t>Housing Type and Transportation: </a:t>
          </a:r>
        </a:p>
        <a:p>
          <a:pPr marL="0" lvl="0" indent="0" algn="l" defTabSz="10668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Multi-units, mobile homes, group housing,     vehicle ownership</a:t>
          </a:r>
        </a:p>
      </dsp:txBody>
      <dsp:txXfrm>
        <a:off x="1781007" y="3605738"/>
        <a:ext cx="6577704" cy="1092648"/>
      </dsp:txXfrm>
    </dsp:sp>
    <dsp:sp modelId="{B927AF12-2B4B-9945-AF27-C5324C0F69D6}">
      <dsp:nvSpPr>
        <dsp:cNvPr id="0" name=""/>
        <dsp:cNvSpPr/>
      </dsp:nvSpPr>
      <dsp:spPr>
        <a:xfrm>
          <a:off x="237947" y="3715003"/>
          <a:ext cx="1414377" cy="874118"/>
        </a:xfrm>
        <a:prstGeom prst="roundRect">
          <a:avLst>
            <a:gd name="adj" fmla="val 10000"/>
          </a:avLst>
        </a:prstGeom>
        <a:solidFill>
          <a:schemeClr val="bg1">
            <a:alpha val="5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88187FBA-78ED-6643-B321-BEDF26D1714E}" type="datetimeFigureOut">
              <a:rPr lang="en-US" smtClean="0"/>
              <a:t>3/6/24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741E5-1958-BC45-AE0E-67CDEB1651BF}" type="slidenum">
              <a:rPr lang="en-US" smtClean="0"/>
              <a:t>‹#›</a:t>
            </a:fld>
            <a:endParaRPr lang="en-US"/>
          </a:p>
        </p:txBody>
      </p:sp>
    </p:spTree>
    <p:extLst>
      <p:ext uri="{BB962C8B-B14F-4D97-AF65-F5344CB8AC3E}">
        <p14:creationId xmlns:p14="http://schemas.microsoft.com/office/powerpoint/2010/main" val="2883355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1</a:t>
            </a:fld>
            <a:endParaRPr lang="en-US"/>
          </a:p>
        </p:txBody>
      </p:sp>
    </p:spTree>
    <p:extLst>
      <p:ext uri="{BB962C8B-B14F-4D97-AF65-F5344CB8AC3E}">
        <p14:creationId xmlns:p14="http://schemas.microsoft.com/office/powerpoint/2010/main" val="988402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999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606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8296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13</a:t>
            </a:fld>
            <a:endParaRPr lang="en-US"/>
          </a:p>
        </p:txBody>
      </p:sp>
    </p:spTree>
    <p:extLst>
      <p:ext uri="{BB962C8B-B14F-4D97-AF65-F5344CB8AC3E}">
        <p14:creationId xmlns:p14="http://schemas.microsoft.com/office/powerpoint/2010/main" val="3826217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3375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1884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16</a:t>
            </a:fld>
            <a:endParaRPr lang="en-US"/>
          </a:p>
        </p:txBody>
      </p:sp>
    </p:spTree>
    <p:extLst>
      <p:ext uri="{BB962C8B-B14F-4D97-AF65-F5344CB8AC3E}">
        <p14:creationId xmlns:p14="http://schemas.microsoft.com/office/powerpoint/2010/main" val="37545564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193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18</a:t>
            </a:fld>
            <a:endParaRPr lang="en-US"/>
          </a:p>
        </p:txBody>
      </p:sp>
    </p:spTree>
    <p:extLst>
      <p:ext uri="{BB962C8B-B14F-4D97-AF65-F5344CB8AC3E}">
        <p14:creationId xmlns:p14="http://schemas.microsoft.com/office/powerpoint/2010/main" val="242058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19</a:t>
            </a:fld>
            <a:endParaRPr lang="en-US"/>
          </a:p>
        </p:txBody>
      </p:sp>
    </p:spTree>
    <p:extLst>
      <p:ext uri="{BB962C8B-B14F-4D97-AF65-F5344CB8AC3E}">
        <p14:creationId xmlns:p14="http://schemas.microsoft.com/office/powerpoint/2010/main" val="1866100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14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20</a:t>
            </a:fld>
            <a:endParaRPr lang="en-US"/>
          </a:p>
        </p:txBody>
      </p:sp>
    </p:spTree>
    <p:extLst>
      <p:ext uri="{BB962C8B-B14F-4D97-AF65-F5344CB8AC3E}">
        <p14:creationId xmlns:p14="http://schemas.microsoft.com/office/powerpoint/2010/main" val="650521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21</a:t>
            </a:fld>
            <a:endParaRPr lang="en-US"/>
          </a:p>
        </p:txBody>
      </p:sp>
    </p:spTree>
    <p:extLst>
      <p:ext uri="{BB962C8B-B14F-4D97-AF65-F5344CB8AC3E}">
        <p14:creationId xmlns:p14="http://schemas.microsoft.com/office/powerpoint/2010/main" val="21398100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22</a:t>
            </a:fld>
            <a:endParaRPr lang="en-US"/>
          </a:p>
        </p:txBody>
      </p:sp>
    </p:spTree>
    <p:extLst>
      <p:ext uri="{BB962C8B-B14F-4D97-AF65-F5344CB8AC3E}">
        <p14:creationId xmlns:p14="http://schemas.microsoft.com/office/powerpoint/2010/main" val="1023638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23</a:t>
            </a:fld>
            <a:endParaRPr lang="en-US"/>
          </a:p>
        </p:txBody>
      </p:sp>
    </p:spTree>
    <p:extLst>
      <p:ext uri="{BB962C8B-B14F-4D97-AF65-F5344CB8AC3E}">
        <p14:creationId xmlns:p14="http://schemas.microsoft.com/office/powerpoint/2010/main" val="7489634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24</a:t>
            </a:fld>
            <a:endParaRPr lang="en-US"/>
          </a:p>
        </p:txBody>
      </p:sp>
    </p:spTree>
    <p:extLst>
      <p:ext uri="{BB962C8B-B14F-4D97-AF65-F5344CB8AC3E}">
        <p14:creationId xmlns:p14="http://schemas.microsoft.com/office/powerpoint/2010/main" val="3900315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7733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26</a:t>
            </a:fld>
            <a:endParaRPr lang="en-US"/>
          </a:p>
        </p:txBody>
      </p:sp>
    </p:spTree>
    <p:extLst>
      <p:ext uri="{BB962C8B-B14F-4D97-AF65-F5344CB8AC3E}">
        <p14:creationId xmlns:p14="http://schemas.microsoft.com/office/powerpoint/2010/main" val="40353798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27</a:t>
            </a:fld>
            <a:endParaRPr lang="en-US"/>
          </a:p>
        </p:txBody>
      </p:sp>
    </p:spTree>
    <p:extLst>
      <p:ext uri="{BB962C8B-B14F-4D97-AF65-F5344CB8AC3E}">
        <p14:creationId xmlns:p14="http://schemas.microsoft.com/office/powerpoint/2010/main" val="19188661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28</a:t>
            </a:fld>
            <a:endParaRPr lang="en-US"/>
          </a:p>
        </p:txBody>
      </p:sp>
    </p:spTree>
    <p:extLst>
      <p:ext uri="{BB962C8B-B14F-4D97-AF65-F5344CB8AC3E}">
        <p14:creationId xmlns:p14="http://schemas.microsoft.com/office/powerpoint/2010/main" val="22993460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29</a:t>
            </a:fld>
            <a:endParaRPr lang="en-US"/>
          </a:p>
        </p:txBody>
      </p:sp>
    </p:spTree>
    <p:extLst>
      <p:ext uri="{BB962C8B-B14F-4D97-AF65-F5344CB8AC3E}">
        <p14:creationId xmlns:p14="http://schemas.microsoft.com/office/powerpoint/2010/main" val="3165905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56848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30</a:t>
            </a:fld>
            <a:endParaRPr lang="en-US"/>
          </a:p>
        </p:txBody>
      </p:sp>
    </p:spTree>
    <p:extLst>
      <p:ext uri="{BB962C8B-B14F-4D97-AF65-F5344CB8AC3E}">
        <p14:creationId xmlns:p14="http://schemas.microsoft.com/office/powerpoint/2010/main" val="28012323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7015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179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33</a:t>
            </a:fld>
            <a:endParaRPr lang="en-US"/>
          </a:p>
        </p:txBody>
      </p:sp>
    </p:spTree>
    <p:extLst>
      <p:ext uri="{BB962C8B-B14F-4D97-AF65-F5344CB8AC3E}">
        <p14:creationId xmlns:p14="http://schemas.microsoft.com/office/powerpoint/2010/main" val="10782202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34</a:t>
            </a:fld>
            <a:endParaRPr lang="en-US"/>
          </a:p>
        </p:txBody>
      </p:sp>
    </p:spTree>
    <p:extLst>
      <p:ext uri="{BB962C8B-B14F-4D97-AF65-F5344CB8AC3E}">
        <p14:creationId xmlns:p14="http://schemas.microsoft.com/office/powerpoint/2010/main" val="1958240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35</a:t>
            </a:fld>
            <a:endParaRPr lang="en-US"/>
          </a:p>
        </p:txBody>
      </p:sp>
    </p:spTree>
    <p:extLst>
      <p:ext uri="{BB962C8B-B14F-4D97-AF65-F5344CB8AC3E}">
        <p14:creationId xmlns:p14="http://schemas.microsoft.com/office/powerpoint/2010/main" val="2933036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36</a:t>
            </a:fld>
            <a:endParaRPr lang="en-US"/>
          </a:p>
        </p:txBody>
      </p:sp>
    </p:spTree>
    <p:extLst>
      <p:ext uri="{BB962C8B-B14F-4D97-AF65-F5344CB8AC3E}">
        <p14:creationId xmlns:p14="http://schemas.microsoft.com/office/powerpoint/2010/main" val="39790915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7797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75760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39</a:t>
            </a:fld>
            <a:endParaRPr lang="en-US"/>
          </a:p>
        </p:txBody>
      </p:sp>
    </p:spTree>
    <p:extLst>
      <p:ext uri="{BB962C8B-B14F-4D97-AF65-F5344CB8AC3E}">
        <p14:creationId xmlns:p14="http://schemas.microsoft.com/office/powerpoint/2010/main" val="4152985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rtl="0" fontAlgn="ctr">
              <a:spcBef>
                <a:spcPts val="0"/>
              </a:spcBef>
              <a:spcAft>
                <a:spcPts val="0"/>
              </a:spcAft>
              <a:buFont typeface="Arial" panose="020B0604020202020204" pitchFamily="34" charset="0"/>
              <a:buChar char="•"/>
            </a:pPr>
            <a:endParaRPr lang="en-US" sz="1100" dirty="0">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8104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40</a:t>
            </a:fld>
            <a:endParaRPr lang="en-US"/>
          </a:p>
        </p:txBody>
      </p:sp>
    </p:spTree>
    <p:extLst>
      <p:ext uri="{BB962C8B-B14F-4D97-AF65-F5344CB8AC3E}">
        <p14:creationId xmlns:p14="http://schemas.microsoft.com/office/powerpoint/2010/main" val="11741761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252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42</a:t>
            </a:fld>
            <a:endParaRPr lang="en-US"/>
          </a:p>
        </p:txBody>
      </p:sp>
    </p:spTree>
    <p:extLst>
      <p:ext uri="{BB962C8B-B14F-4D97-AF65-F5344CB8AC3E}">
        <p14:creationId xmlns:p14="http://schemas.microsoft.com/office/powerpoint/2010/main" val="33126285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43</a:t>
            </a:fld>
            <a:endParaRPr lang="en-US"/>
          </a:p>
        </p:txBody>
      </p:sp>
    </p:spTree>
    <p:extLst>
      <p:ext uri="{BB962C8B-B14F-4D97-AF65-F5344CB8AC3E}">
        <p14:creationId xmlns:p14="http://schemas.microsoft.com/office/powerpoint/2010/main" val="30781613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92794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28916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2289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9741E5-1958-BC45-AE0E-67CDEB1651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82847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48</a:t>
            </a:fld>
            <a:endParaRPr lang="en-US"/>
          </a:p>
        </p:txBody>
      </p:sp>
    </p:spTree>
    <p:extLst>
      <p:ext uri="{BB962C8B-B14F-4D97-AF65-F5344CB8AC3E}">
        <p14:creationId xmlns:p14="http://schemas.microsoft.com/office/powerpoint/2010/main" val="3451618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5</a:t>
            </a:fld>
            <a:endParaRPr lang="en-US"/>
          </a:p>
        </p:txBody>
      </p:sp>
    </p:spTree>
    <p:extLst>
      <p:ext uri="{BB962C8B-B14F-4D97-AF65-F5344CB8AC3E}">
        <p14:creationId xmlns:p14="http://schemas.microsoft.com/office/powerpoint/2010/main" val="868175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6</a:t>
            </a:fld>
            <a:endParaRPr lang="en-US"/>
          </a:p>
        </p:txBody>
      </p:sp>
    </p:spTree>
    <p:extLst>
      <p:ext uri="{BB962C8B-B14F-4D97-AF65-F5344CB8AC3E}">
        <p14:creationId xmlns:p14="http://schemas.microsoft.com/office/powerpoint/2010/main" val="1432238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ctr">
              <a:spcBef>
                <a:spcPts val="0"/>
              </a:spcBef>
              <a:spcAft>
                <a:spcPts val="0"/>
              </a:spcAft>
              <a:buFont typeface="Arial" panose="020B0604020202020204" pitchFamily="34" charset="0"/>
              <a:buChar char="•"/>
            </a:pPr>
            <a:endParaRPr lang="en-US" sz="1800" dirty="0">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E9741E5-1958-BC45-AE0E-67CDEB1651BF}" type="slidenum">
              <a:rPr lang="en-US" smtClean="0"/>
              <a:t>7</a:t>
            </a:fld>
            <a:endParaRPr lang="en-US"/>
          </a:p>
        </p:txBody>
      </p:sp>
    </p:spTree>
    <p:extLst>
      <p:ext uri="{BB962C8B-B14F-4D97-AF65-F5344CB8AC3E}">
        <p14:creationId xmlns:p14="http://schemas.microsoft.com/office/powerpoint/2010/main" val="470702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ctr">
              <a:spcBef>
                <a:spcPts val="0"/>
              </a:spcBef>
              <a:spcAft>
                <a:spcPts val="0"/>
              </a:spcAft>
              <a:buFont typeface="Arial" panose="020B0604020202020204" pitchFamily="34" charset="0"/>
              <a:buChar char="•"/>
            </a:pPr>
            <a:endParaRPr lang="en-US" sz="1100" dirty="0">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E9741E5-1958-BC45-AE0E-67CDEB1651BF}" type="slidenum">
              <a:rPr lang="en-US" smtClean="0"/>
              <a:t>8</a:t>
            </a:fld>
            <a:endParaRPr lang="en-US"/>
          </a:p>
        </p:txBody>
      </p:sp>
    </p:spTree>
    <p:extLst>
      <p:ext uri="{BB962C8B-B14F-4D97-AF65-F5344CB8AC3E}">
        <p14:creationId xmlns:p14="http://schemas.microsoft.com/office/powerpoint/2010/main" val="514605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E9741E5-1958-BC45-AE0E-67CDEB1651BF}" type="slidenum">
              <a:rPr lang="en-US" smtClean="0"/>
              <a:t>9</a:t>
            </a:fld>
            <a:endParaRPr lang="en-US"/>
          </a:p>
        </p:txBody>
      </p:sp>
    </p:spTree>
    <p:extLst>
      <p:ext uri="{BB962C8B-B14F-4D97-AF65-F5344CB8AC3E}">
        <p14:creationId xmlns:p14="http://schemas.microsoft.com/office/powerpoint/2010/main" val="1988899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2" indent="0" algn="ctr">
              <a:buNone/>
              <a:defRPr sz="2000"/>
            </a:lvl2pPr>
            <a:lvl3pPr marL="914364" indent="0" algn="ctr">
              <a:buNone/>
              <a:defRPr sz="1800"/>
            </a:lvl3pPr>
            <a:lvl4pPr marL="1371545" indent="0" algn="ctr">
              <a:buNone/>
              <a:defRPr sz="1600"/>
            </a:lvl4pPr>
            <a:lvl5pPr marL="1828727" indent="0" algn="ctr">
              <a:buNone/>
              <a:defRPr sz="1600"/>
            </a:lvl5pPr>
            <a:lvl6pPr marL="2285909" indent="0" algn="ctr">
              <a:buNone/>
              <a:defRPr sz="1600"/>
            </a:lvl6pPr>
            <a:lvl7pPr marL="2743091" indent="0" algn="ctr">
              <a:buNone/>
              <a:defRPr sz="1600"/>
            </a:lvl7pPr>
            <a:lvl8pPr marL="3200272" indent="0" algn="ctr">
              <a:buNone/>
              <a:defRPr sz="1600"/>
            </a:lvl8pPr>
            <a:lvl9pPr marL="3657454"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3018556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3624721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7"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4152457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Full Logo-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662436F-7E1C-4543-917F-2DB7AF9C0AEB}"/>
              </a:ext>
            </a:extLst>
          </p:cNvPr>
          <p:cNvSpPr>
            <a:spLocks noGrp="1"/>
          </p:cNvSpPr>
          <p:nvPr>
            <p:ph type="title" hasCustomPrompt="1"/>
          </p:nvPr>
        </p:nvSpPr>
        <p:spPr>
          <a:xfrm>
            <a:off x="831851" y="626675"/>
            <a:ext cx="10515600" cy="2016051"/>
          </a:xfrm>
        </p:spPr>
        <p:txBody>
          <a:bodyPr anchor="b"/>
          <a:lstStyle>
            <a:lvl1pPr>
              <a:defRPr sz="6000">
                <a:solidFill>
                  <a:schemeClr val="bg1"/>
                </a:solidFill>
              </a:defRPr>
            </a:lvl1pPr>
          </a:lstStyle>
          <a:p>
            <a:r>
              <a:rPr lang="en-US" dirty="0"/>
              <a:t>Title Goes Here</a:t>
            </a:r>
          </a:p>
        </p:txBody>
      </p:sp>
      <p:sp>
        <p:nvSpPr>
          <p:cNvPr id="8" name="Text Placeholder 2">
            <a:extLst>
              <a:ext uri="{FF2B5EF4-FFF2-40B4-BE49-F238E27FC236}">
                <a16:creationId xmlns:a16="http://schemas.microsoft.com/office/drawing/2014/main" id="{8707FAF2-9310-E64A-BF65-F16E6CD04232}"/>
              </a:ext>
            </a:extLst>
          </p:cNvPr>
          <p:cNvSpPr>
            <a:spLocks noGrp="1"/>
          </p:cNvSpPr>
          <p:nvPr>
            <p:ph type="body" idx="1" hasCustomPrompt="1"/>
          </p:nvPr>
        </p:nvSpPr>
        <p:spPr>
          <a:xfrm>
            <a:off x="831851" y="2669714"/>
            <a:ext cx="10515600" cy="750093"/>
          </a:xfrm>
        </p:spPr>
        <p:txBody>
          <a:bodyPr>
            <a:normAutofit/>
          </a:bodyPr>
          <a:lstStyle>
            <a:lvl1pPr marL="0" indent="0">
              <a:buNone/>
              <a:defRPr sz="2133" b="1" spc="133" baseline="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SUBTITLE GOES HERE</a:t>
            </a:r>
          </a:p>
        </p:txBody>
      </p:sp>
      <p:sp>
        <p:nvSpPr>
          <p:cNvPr id="9" name="Text Placeholder 2">
            <a:extLst>
              <a:ext uri="{FF2B5EF4-FFF2-40B4-BE49-F238E27FC236}">
                <a16:creationId xmlns:a16="http://schemas.microsoft.com/office/drawing/2014/main" id="{8D488C8C-1B01-554E-ACC6-8C39DB14C6A2}"/>
              </a:ext>
            </a:extLst>
          </p:cNvPr>
          <p:cNvSpPr>
            <a:spLocks noGrp="1"/>
          </p:cNvSpPr>
          <p:nvPr>
            <p:ph type="body" idx="11" hasCustomPrompt="1"/>
          </p:nvPr>
        </p:nvSpPr>
        <p:spPr>
          <a:xfrm>
            <a:off x="831851" y="5879508"/>
            <a:ext cx="10515600" cy="396443"/>
          </a:xfrm>
        </p:spPr>
        <p:txBody>
          <a:bodyPr>
            <a:normAutofit/>
          </a:bodyPr>
          <a:lstStyle>
            <a:lvl1pPr marL="0" indent="0">
              <a:buNone/>
              <a:defRPr sz="1867" b="0">
                <a:solidFill>
                  <a:srgbClr val="ECEAD1"/>
                </a:solidFill>
                <a:effectLs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Presenter Name | Date</a:t>
            </a:r>
          </a:p>
        </p:txBody>
      </p:sp>
    </p:spTree>
    <p:extLst>
      <p:ext uri="{BB962C8B-B14F-4D97-AF65-F5344CB8AC3E}">
        <p14:creationId xmlns:p14="http://schemas.microsoft.com/office/powerpoint/2010/main" val="193579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End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892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515600" cy="1325563"/>
          </a:xfrm>
        </p:spPr>
        <p:txBody>
          <a:bodyPr/>
          <a:lstStyle>
            <a:lvl1pPr>
              <a:defRPr>
                <a:solidFill>
                  <a:srgbClr val="006747"/>
                </a:solidFill>
              </a:defRPr>
            </a:lvl1pPr>
          </a:lstStyle>
          <a:p>
            <a:r>
              <a:rPr lang="en-US" dirty="0"/>
              <a:t>Header Goes Here</a:t>
            </a:r>
          </a:p>
        </p:txBody>
      </p:sp>
      <p:sp>
        <p:nvSpPr>
          <p:cNvPr id="8" name="Rectangle 7">
            <a:extLst>
              <a:ext uri="{FF2B5EF4-FFF2-40B4-BE49-F238E27FC236}">
                <a16:creationId xmlns:a16="http://schemas.microsoft.com/office/drawing/2014/main" id="{ACB8BCE3-AF16-6D41-B95F-884EAC5A8EB3}"/>
              </a:ext>
            </a:extLst>
          </p:cNvPr>
          <p:cNvSpPr/>
          <p:nvPr userDrawn="1"/>
        </p:nvSpPr>
        <p:spPr>
          <a:xfrm>
            <a:off x="1" y="0"/>
            <a:ext cx="239283" cy="6858000"/>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p:cNvSpPr>
            <a:spLocks noGrp="1"/>
          </p:cNvSpPr>
          <p:nvPr>
            <p:ph type="sldNum" sz="quarter" idx="12"/>
          </p:nvPr>
        </p:nvSpPr>
        <p:spPr/>
        <p:txBody>
          <a:bodyPr/>
          <a:lstStyle/>
          <a:p>
            <a:fld id="{0F5EC011-0DA0-DB45-996E-85C7F379AB45}" type="slidenum">
              <a:rPr lang="en-US" smtClean="0"/>
              <a:t>‹#›</a:t>
            </a:fld>
            <a:endParaRPr lang="en-US"/>
          </a:p>
        </p:txBody>
      </p:sp>
      <p:sp>
        <p:nvSpPr>
          <p:cNvPr id="7" name="Content Placeholder 3">
            <a:extLst>
              <a:ext uri="{FF2B5EF4-FFF2-40B4-BE49-F238E27FC236}">
                <a16:creationId xmlns:a16="http://schemas.microsoft.com/office/drawing/2014/main" id="{5BB23591-16BE-954D-B59B-91BFDA6632C9}"/>
              </a:ext>
            </a:extLst>
          </p:cNvPr>
          <p:cNvSpPr>
            <a:spLocks noGrp="1"/>
          </p:cNvSpPr>
          <p:nvPr>
            <p:ph sz="half" idx="2"/>
          </p:nvPr>
        </p:nvSpPr>
        <p:spPr>
          <a:xfrm>
            <a:off x="6172200" y="1825625"/>
            <a:ext cx="5181600" cy="4351339"/>
          </a:xfrm>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4">
            <a:extLst>
              <a:ext uri="{FF2B5EF4-FFF2-40B4-BE49-F238E27FC236}">
                <a16:creationId xmlns:a16="http://schemas.microsoft.com/office/drawing/2014/main" id="{BE2CF947-D569-5840-90FE-2AE8871A80C0}"/>
              </a:ext>
            </a:extLst>
          </p:cNvPr>
          <p:cNvSpPr>
            <a:spLocks noGrp="1"/>
          </p:cNvSpPr>
          <p:nvPr>
            <p:ph type="pic" sz="quarter" idx="13"/>
          </p:nvPr>
        </p:nvSpPr>
        <p:spPr>
          <a:xfrm>
            <a:off x="838200" y="1825625"/>
            <a:ext cx="5166645" cy="4351339"/>
          </a:xfrm>
        </p:spPr>
        <p:txBody>
          <a:bodyPr/>
          <a:lstStyle/>
          <a:p>
            <a:endParaRPr lang="en-US"/>
          </a:p>
        </p:txBody>
      </p:sp>
    </p:spTree>
    <p:extLst>
      <p:ext uri="{BB962C8B-B14F-4D97-AF65-F5344CB8AC3E}">
        <p14:creationId xmlns:p14="http://schemas.microsoft.com/office/powerpoint/2010/main" val="393458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Full Logo-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662436F-7E1C-4543-917F-2DB7AF9C0AEB}"/>
              </a:ext>
            </a:extLst>
          </p:cNvPr>
          <p:cNvSpPr>
            <a:spLocks noGrp="1"/>
          </p:cNvSpPr>
          <p:nvPr>
            <p:ph type="title" hasCustomPrompt="1"/>
          </p:nvPr>
        </p:nvSpPr>
        <p:spPr>
          <a:xfrm>
            <a:off x="831851" y="626675"/>
            <a:ext cx="10515600" cy="2016051"/>
          </a:xfrm>
        </p:spPr>
        <p:txBody>
          <a:bodyPr anchor="b"/>
          <a:lstStyle>
            <a:lvl1pPr>
              <a:defRPr sz="6000">
                <a:solidFill>
                  <a:schemeClr val="bg1"/>
                </a:solidFill>
              </a:defRPr>
            </a:lvl1pPr>
          </a:lstStyle>
          <a:p>
            <a:r>
              <a:rPr lang="en-US" dirty="0"/>
              <a:t>Title Goes Here</a:t>
            </a:r>
          </a:p>
        </p:txBody>
      </p:sp>
      <p:sp>
        <p:nvSpPr>
          <p:cNvPr id="8" name="Text Placeholder 2">
            <a:extLst>
              <a:ext uri="{FF2B5EF4-FFF2-40B4-BE49-F238E27FC236}">
                <a16:creationId xmlns:a16="http://schemas.microsoft.com/office/drawing/2014/main" id="{8707FAF2-9310-E64A-BF65-F16E6CD04232}"/>
              </a:ext>
            </a:extLst>
          </p:cNvPr>
          <p:cNvSpPr>
            <a:spLocks noGrp="1"/>
          </p:cNvSpPr>
          <p:nvPr>
            <p:ph type="body" idx="1" hasCustomPrompt="1"/>
          </p:nvPr>
        </p:nvSpPr>
        <p:spPr>
          <a:xfrm>
            <a:off x="831851" y="2669714"/>
            <a:ext cx="10515600" cy="750093"/>
          </a:xfrm>
        </p:spPr>
        <p:txBody>
          <a:bodyPr>
            <a:normAutofit/>
          </a:bodyPr>
          <a:lstStyle>
            <a:lvl1pPr marL="0" indent="0">
              <a:buNone/>
              <a:defRPr sz="2133" b="1" spc="133" baseline="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SUBTITLE GOES HERE</a:t>
            </a:r>
          </a:p>
        </p:txBody>
      </p:sp>
      <p:sp>
        <p:nvSpPr>
          <p:cNvPr id="9" name="Text Placeholder 2">
            <a:extLst>
              <a:ext uri="{FF2B5EF4-FFF2-40B4-BE49-F238E27FC236}">
                <a16:creationId xmlns:a16="http://schemas.microsoft.com/office/drawing/2014/main" id="{8D488C8C-1B01-554E-ACC6-8C39DB14C6A2}"/>
              </a:ext>
            </a:extLst>
          </p:cNvPr>
          <p:cNvSpPr>
            <a:spLocks noGrp="1"/>
          </p:cNvSpPr>
          <p:nvPr>
            <p:ph type="body" idx="11" hasCustomPrompt="1"/>
          </p:nvPr>
        </p:nvSpPr>
        <p:spPr>
          <a:xfrm>
            <a:off x="831851" y="5879508"/>
            <a:ext cx="10515600" cy="396443"/>
          </a:xfrm>
        </p:spPr>
        <p:txBody>
          <a:bodyPr>
            <a:normAutofit/>
          </a:bodyPr>
          <a:lstStyle>
            <a:lvl1pPr marL="0" indent="0">
              <a:buNone/>
              <a:defRPr sz="1867" b="0">
                <a:solidFill>
                  <a:srgbClr val="ECEAD1"/>
                </a:solidFill>
                <a:effectLs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Presenter Name | Date</a:t>
            </a:r>
          </a:p>
        </p:txBody>
      </p:sp>
    </p:spTree>
    <p:extLst>
      <p:ext uri="{BB962C8B-B14F-4D97-AF65-F5344CB8AC3E}">
        <p14:creationId xmlns:p14="http://schemas.microsoft.com/office/powerpoint/2010/main" val="4138731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Full Logo-2">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ED12-1E52-6C4E-9F94-C31ED28A5BD2}"/>
              </a:ext>
            </a:extLst>
          </p:cNvPr>
          <p:cNvSpPr>
            <a:spLocks noGrp="1"/>
          </p:cNvSpPr>
          <p:nvPr>
            <p:ph type="title" hasCustomPrompt="1"/>
          </p:nvPr>
        </p:nvSpPr>
        <p:spPr>
          <a:xfrm>
            <a:off x="831851" y="623147"/>
            <a:ext cx="10515600" cy="1450619"/>
          </a:xfrm>
        </p:spPr>
        <p:txBody>
          <a:bodyPr anchor="b"/>
          <a:lstStyle>
            <a:lvl1pPr algn="r">
              <a:defRPr sz="6000">
                <a:solidFill>
                  <a:schemeClr val="bg1"/>
                </a:solidFill>
              </a:defRPr>
            </a:lvl1pPr>
          </a:lstStyle>
          <a:p>
            <a:r>
              <a:rPr lang="en-US" dirty="0"/>
              <a:t>Title Goes Here</a:t>
            </a:r>
          </a:p>
        </p:txBody>
      </p:sp>
      <p:sp>
        <p:nvSpPr>
          <p:cNvPr id="3" name="Text Placeholder 2">
            <a:extLst>
              <a:ext uri="{FF2B5EF4-FFF2-40B4-BE49-F238E27FC236}">
                <a16:creationId xmlns:a16="http://schemas.microsoft.com/office/drawing/2014/main" id="{8ADF4F18-B776-DD4E-AAD8-649F4A38F1E6}"/>
              </a:ext>
            </a:extLst>
          </p:cNvPr>
          <p:cNvSpPr>
            <a:spLocks noGrp="1"/>
          </p:cNvSpPr>
          <p:nvPr>
            <p:ph type="body" idx="1" hasCustomPrompt="1"/>
          </p:nvPr>
        </p:nvSpPr>
        <p:spPr>
          <a:xfrm>
            <a:off x="831851" y="2100754"/>
            <a:ext cx="10515600" cy="750093"/>
          </a:xfrm>
        </p:spPr>
        <p:txBody>
          <a:bodyPr>
            <a:normAutofit/>
          </a:bodyPr>
          <a:lstStyle>
            <a:lvl1pPr marL="0" indent="0" algn="r">
              <a:buNone/>
              <a:defRPr sz="2133" b="1" spc="133" baseline="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SUBTITLE GOES HERE</a:t>
            </a:r>
          </a:p>
        </p:txBody>
      </p:sp>
      <p:sp>
        <p:nvSpPr>
          <p:cNvPr id="4" name="Text Placeholder 2">
            <a:extLst>
              <a:ext uri="{FF2B5EF4-FFF2-40B4-BE49-F238E27FC236}">
                <a16:creationId xmlns:a16="http://schemas.microsoft.com/office/drawing/2014/main" id="{8C5BBF53-4D71-3C4A-B4D0-13621C769C28}"/>
              </a:ext>
            </a:extLst>
          </p:cNvPr>
          <p:cNvSpPr>
            <a:spLocks noGrp="1"/>
          </p:cNvSpPr>
          <p:nvPr>
            <p:ph type="body" idx="11" hasCustomPrompt="1"/>
          </p:nvPr>
        </p:nvSpPr>
        <p:spPr>
          <a:xfrm>
            <a:off x="831851" y="3061801"/>
            <a:ext cx="10515600" cy="396443"/>
          </a:xfrm>
        </p:spPr>
        <p:txBody>
          <a:bodyPr>
            <a:normAutofit/>
          </a:bodyPr>
          <a:lstStyle>
            <a:lvl1pPr marL="0" indent="0" algn="r">
              <a:buNone/>
              <a:defRPr sz="1867" b="0">
                <a:solidFill>
                  <a:srgbClr val="ECEAD1"/>
                </a:solidFill>
                <a:effectLs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Presenter Name | Date</a:t>
            </a:r>
          </a:p>
        </p:txBody>
      </p:sp>
    </p:spTree>
    <p:extLst>
      <p:ext uri="{BB962C8B-B14F-4D97-AF65-F5344CB8AC3E}">
        <p14:creationId xmlns:p14="http://schemas.microsoft.com/office/powerpoint/2010/main" val="2591843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Logo-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662436F-7E1C-4543-917F-2DB7AF9C0AEB}"/>
              </a:ext>
            </a:extLst>
          </p:cNvPr>
          <p:cNvSpPr>
            <a:spLocks noGrp="1"/>
          </p:cNvSpPr>
          <p:nvPr>
            <p:ph type="title" hasCustomPrompt="1"/>
          </p:nvPr>
        </p:nvSpPr>
        <p:spPr>
          <a:xfrm>
            <a:off x="831851" y="626675"/>
            <a:ext cx="10515600" cy="2016051"/>
          </a:xfrm>
        </p:spPr>
        <p:txBody>
          <a:bodyPr anchor="b"/>
          <a:lstStyle>
            <a:lvl1pPr>
              <a:defRPr sz="6000">
                <a:solidFill>
                  <a:schemeClr val="bg1"/>
                </a:solidFill>
              </a:defRPr>
            </a:lvl1pPr>
          </a:lstStyle>
          <a:p>
            <a:r>
              <a:rPr lang="en-US" dirty="0"/>
              <a:t>Title Goes Here</a:t>
            </a:r>
          </a:p>
        </p:txBody>
      </p:sp>
      <p:sp>
        <p:nvSpPr>
          <p:cNvPr id="8" name="Text Placeholder 2">
            <a:extLst>
              <a:ext uri="{FF2B5EF4-FFF2-40B4-BE49-F238E27FC236}">
                <a16:creationId xmlns:a16="http://schemas.microsoft.com/office/drawing/2014/main" id="{8707FAF2-9310-E64A-BF65-F16E6CD04232}"/>
              </a:ext>
            </a:extLst>
          </p:cNvPr>
          <p:cNvSpPr>
            <a:spLocks noGrp="1"/>
          </p:cNvSpPr>
          <p:nvPr>
            <p:ph type="body" idx="1" hasCustomPrompt="1"/>
          </p:nvPr>
        </p:nvSpPr>
        <p:spPr>
          <a:xfrm>
            <a:off x="831851" y="2669714"/>
            <a:ext cx="10515600" cy="750093"/>
          </a:xfrm>
        </p:spPr>
        <p:txBody>
          <a:bodyPr>
            <a:normAutofit/>
          </a:bodyPr>
          <a:lstStyle>
            <a:lvl1pPr marL="0" indent="0">
              <a:buNone/>
              <a:defRPr sz="2133" b="1" spc="133" baseline="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SUBTITLE GOES HERE</a:t>
            </a:r>
          </a:p>
        </p:txBody>
      </p:sp>
      <p:sp>
        <p:nvSpPr>
          <p:cNvPr id="9" name="Text Placeholder 2">
            <a:extLst>
              <a:ext uri="{FF2B5EF4-FFF2-40B4-BE49-F238E27FC236}">
                <a16:creationId xmlns:a16="http://schemas.microsoft.com/office/drawing/2014/main" id="{8D488C8C-1B01-554E-ACC6-8C39DB14C6A2}"/>
              </a:ext>
            </a:extLst>
          </p:cNvPr>
          <p:cNvSpPr>
            <a:spLocks noGrp="1"/>
          </p:cNvSpPr>
          <p:nvPr>
            <p:ph type="body" idx="11" hasCustomPrompt="1"/>
          </p:nvPr>
        </p:nvSpPr>
        <p:spPr>
          <a:xfrm>
            <a:off x="831851" y="5879508"/>
            <a:ext cx="10515600" cy="396443"/>
          </a:xfrm>
        </p:spPr>
        <p:txBody>
          <a:bodyPr>
            <a:normAutofit/>
          </a:bodyPr>
          <a:lstStyle>
            <a:lvl1pPr marL="0" indent="0">
              <a:buNone/>
              <a:defRPr sz="1867" b="0">
                <a:solidFill>
                  <a:srgbClr val="ECEAD1"/>
                </a:solidFill>
                <a:effectLs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Presenter Name | Date</a:t>
            </a:r>
          </a:p>
        </p:txBody>
      </p:sp>
    </p:spTree>
    <p:extLst>
      <p:ext uri="{BB962C8B-B14F-4D97-AF65-F5344CB8AC3E}">
        <p14:creationId xmlns:p14="http://schemas.microsoft.com/office/powerpoint/2010/main" val="31881621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Logo-2">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ED12-1E52-6C4E-9F94-C31ED28A5BD2}"/>
              </a:ext>
            </a:extLst>
          </p:cNvPr>
          <p:cNvSpPr>
            <a:spLocks noGrp="1"/>
          </p:cNvSpPr>
          <p:nvPr>
            <p:ph type="title" hasCustomPrompt="1"/>
          </p:nvPr>
        </p:nvSpPr>
        <p:spPr>
          <a:xfrm>
            <a:off x="831851" y="623147"/>
            <a:ext cx="10515600" cy="1450619"/>
          </a:xfrm>
        </p:spPr>
        <p:txBody>
          <a:bodyPr anchor="b"/>
          <a:lstStyle>
            <a:lvl1pPr algn="r">
              <a:defRPr sz="6000">
                <a:solidFill>
                  <a:schemeClr val="bg1"/>
                </a:solidFill>
              </a:defRPr>
            </a:lvl1pPr>
          </a:lstStyle>
          <a:p>
            <a:r>
              <a:rPr lang="en-US" dirty="0"/>
              <a:t>Title Goes Here</a:t>
            </a:r>
          </a:p>
        </p:txBody>
      </p:sp>
      <p:sp>
        <p:nvSpPr>
          <p:cNvPr id="3" name="Text Placeholder 2">
            <a:extLst>
              <a:ext uri="{FF2B5EF4-FFF2-40B4-BE49-F238E27FC236}">
                <a16:creationId xmlns:a16="http://schemas.microsoft.com/office/drawing/2014/main" id="{8ADF4F18-B776-DD4E-AAD8-649F4A38F1E6}"/>
              </a:ext>
            </a:extLst>
          </p:cNvPr>
          <p:cNvSpPr>
            <a:spLocks noGrp="1"/>
          </p:cNvSpPr>
          <p:nvPr>
            <p:ph type="body" idx="1" hasCustomPrompt="1"/>
          </p:nvPr>
        </p:nvSpPr>
        <p:spPr>
          <a:xfrm>
            <a:off x="831851" y="2100754"/>
            <a:ext cx="10515600" cy="750093"/>
          </a:xfrm>
        </p:spPr>
        <p:txBody>
          <a:bodyPr>
            <a:normAutofit/>
          </a:bodyPr>
          <a:lstStyle>
            <a:lvl1pPr marL="0" indent="0" algn="r">
              <a:buNone/>
              <a:defRPr sz="2133" b="1" spc="133" baseline="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SUBTITLE GOES HERE</a:t>
            </a:r>
          </a:p>
        </p:txBody>
      </p:sp>
      <p:sp>
        <p:nvSpPr>
          <p:cNvPr id="4" name="Text Placeholder 2">
            <a:extLst>
              <a:ext uri="{FF2B5EF4-FFF2-40B4-BE49-F238E27FC236}">
                <a16:creationId xmlns:a16="http://schemas.microsoft.com/office/drawing/2014/main" id="{8C5BBF53-4D71-3C4A-B4D0-13621C769C28}"/>
              </a:ext>
            </a:extLst>
          </p:cNvPr>
          <p:cNvSpPr>
            <a:spLocks noGrp="1"/>
          </p:cNvSpPr>
          <p:nvPr>
            <p:ph type="body" idx="11" hasCustomPrompt="1"/>
          </p:nvPr>
        </p:nvSpPr>
        <p:spPr>
          <a:xfrm>
            <a:off x="831851" y="3061801"/>
            <a:ext cx="10515600" cy="396443"/>
          </a:xfrm>
        </p:spPr>
        <p:txBody>
          <a:bodyPr>
            <a:normAutofit/>
          </a:bodyPr>
          <a:lstStyle>
            <a:lvl1pPr marL="0" indent="0" algn="r">
              <a:buNone/>
              <a:defRPr sz="1867" b="0">
                <a:solidFill>
                  <a:srgbClr val="ECEAD1"/>
                </a:solidFill>
                <a:effectLs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Presenter Name | Date</a:t>
            </a:r>
          </a:p>
        </p:txBody>
      </p:sp>
    </p:spTree>
    <p:extLst>
      <p:ext uri="{BB962C8B-B14F-4D97-AF65-F5344CB8AC3E}">
        <p14:creationId xmlns:p14="http://schemas.microsoft.com/office/powerpoint/2010/main" val="32046782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Logo-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767137"/>
            <a:ext cx="10515600" cy="923551"/>
          </a:xfrm>
        </p:spPr>
        <p:txBody>
          <a:bodyPr/>
          <a:lstStyle>
            <a:lvl1pPr>
              <a:defRPr>
                <a:solidFill>
                  <a:srgbClr val="006747"/>
                </a:solidFill>
              </a:defRPr>
            </a:lvl1pPr>
          </a:lstStyle>
          <a:p>
            <a:r>
              <a:rPr lang="en-US" dirty="0"/>
              <a:t>Header Goes Here</a:t>
            </a:r>
          </a:p>
        </p:txBody>
      </p:sp>
      <p:sp>
        <p:nvSpPr>
          <p:cNvPr id="3" name="Content Placeholder 2"/>
          <p:cNvSpPr>
            <a:spLocks noGrp="1"/>
          </p:cNvSpPr>
          <p:nvPr>
            <p:ph idx="1"/>
          </p:nvPr>
        </p:nvSpPr>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0F5EC011-0DA0-DB45-996E-85C7F379AB45}" type="slidenum">
              <a:rPr lang="en-US" smtClean="0"/>
              <a:t>‹#›</a:t>
            </a:fld>
            <a:endParaRPr lang="en-US"/>
          </a:p>
        </p:txBody>
      </p:sp>
    </p:spTree>
    <p:extLst>
      <p:ext uri="{BB962C8B-B14F-4D97-AF65-F5344CB8AC3E}">
        <p14:creationId xmlns:p14="http://schemas.microsoft.com/office/powerpoint/2010/main" val="2637380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516573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Logo-2">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6747"/>
                </a:solidFill>
              </a:defRPr>
            </a:lvl1pPr>
          </a:lstStyle>
          <a:p>
            <a:r>
              <a:rPr lang="en-US" dirty="0"/>
              <a:t>Header Goes Here</a:t>
            </a:r>
          </a:p>
        </p:txBody>
      </p:sp>
      <p:sp>
        <p:nvSpPr>
          <p:cNvPr id="3" name="Content Placeholder 2"/>
          <p:cNvSpPr>
            <a:spLocks noGrp="1"/>
          </p:cNvSpPr>
          <p:nvPr>
            <p:ph idx="1"/>
          </p:nvPr>
        </p:nvSpPr>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0F5EC011-0DA0-DB45-996E-85C7F379AB45}" type="slidenum">
              <a:rPr lang="en-US" smtClean="0"/>
              <a:t>‹#›</a:t>
            </a:fld>
            <a:endParaRPr lang="en-US" dirty="0"/>
          </a:p>
        </p:txBody>
      </p:sp>
    </p:spTree>
    <p:extLst>
      <p:ext uri="{BB962C8B-B14F-4D97-AF65-F5344CB8AC3E}">
        <p14:creationId xmlns:p14="http://schemas.microsoft.com/office/powerpoint/2010/main" val="3079216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6747"/>
                </a:solidFill>
              </a:defRPr>
            </a:lvl1pPr>
          </a:lstStyle>
          <a:p>
            <a:r>
              <a:rPr lang="en-US" dirty="0"/>
              <a:t>Header Goes Here</a:t>
            </a:r>
          </a:p>
        </p:txBody>
      </p:sp>
      <p:sp>
        <p:nvSpPr>
          <p:cNvPr id="3" name="Content Placeholder 2"/>
          <p:cNvSpPr>
            <a:spLocks noGrp="1"/>
          </p:cNvSpPr>
          <p:nvPr>
            <p:ph idx="1"/>
          </p:nvPr>
        </p:nvSpPr>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ACB8BCE3-AF16-6D41-B95F-884EAC5A8EB3}"/>
              </a:ext>
            </a:extLst>
          </p:cNvPr>
          <p:cNvSpPr/>
          <p:nvPr userDrawn="1"/>
        </p:nvSpPr>
        <p:spPr>
          <a:xfrm>
            <a:off x="0" y="0"/>
            <a:ext cx="12192000" cy="185739"/>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p:cNvSpPr>
            <a:spLocks noGrp="1"/>
          </p:cNvSpPr>
          <p:nvPr>
            <p:ph type="sldNum" sz="quarter" idx="12"/>
          </p:nvPr>
        </p:nvSpPr>
        <p:spPr/>
        <p:txBody>
          <a:bodyPr/>
          <a:lstStyle/>
          <a:p>
            <a:fld id="{0F5EC011-0DA0-DB45-996E-85C7F379AB45}" type="slidenum">
              <a:rPr lang="en-US" smtClean="0"/>
              <a:t>‹#›</a:t>
            </a:fld>
            <a:endParaRPr lang="en-US"/>
          </a:p>
        </p:txBody>
      </p:sp>
    </p:spTree>
    <p:extLst>
      <p:ext uri="{BB962C8B-B14F-4D97-AF65-F5344CB8AC3E}">
        <p14:creationId xmlns:p14="http://schemas.microsoft.com/office/powerpoint/2010/main" val="524037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6747"/>
                </a:solidFill>
              </a:defRPr>
            </a:lvl1pPr>
          </a:lstStyle>
          <a:p>
            <a:r>
              <a:rPr lang="en-US" dirty="0"/>
              <a:t>Header Goes Here</a:t>
            </a:r>
          </a:p>
        </p:txBody>
      </p:sp>
      <p:sp>
        <p:nvSpPr>
          <p:cNvPr id="3" name="Content Placeholder 2"/>
          <p:cNvSpPr>
            <a:spLocks noGrp="1"/>
          </p:cNvSpPr>
          <p:nvPr>
            <p:ph sz="half" idx="1"/>
          </p:nvPr>
        </p:nvSpPr>
        <p:spPr>
          <a:xfrm>
            <a:off x="838200" y="1825625"/>
            <a:ext cx="5181600" cy="4351339"/>
          </a:xfrm>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9"/>
          </a:xfrm>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0F5EC011-0DA0-DB45-996E-85C7F379AB45}" type="slidenum">
              <a:rPr lang="en-US" smtClean="0"/>
              <a:t>‹#›</a:t>
            </a:fld>
            <a:endParaRPr lang="en-US"/>
          </a:p>
        </p:txBody>
      </p:sp>
      <p:sp>
        <p:nvSpPr>
          <p:cNvPr id="8" name="Rectangle 7">
            <a:extLst>
              <a:ext uri="{FF2B5EF4-FFF2-40B4-BE49-F238E27FC236}">
                <a16:creationId xmlns:a16="http://schemas.microsoft.com/office/drawing/2014/main" id="{58982119-F744-1E4F-96A4-52E6E6E53056}"/>
              </a:ext>
            </a:extLst>
          </p:cNvPr>
          <p:cNvSpPr/>
          <p:nvPr userDrawn="1"/>
        </p:nvSpPr>
        <p:spPr>
          <a:xfrm>
            <a:off x="0" y="0"/>
            <a:ext cx="12192000" cy="185739"/>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6199932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515600" cy="1325563"/>
          </a:xfrm>
        </p:spPr>
        <p:txBody>
          <a:bodyPr/>
          <a:lstStyle>
            <a:lvl1pPr>
              <a:defRPr>
                <a:solidFill>
                  <a:srgbClr val="006747"/>
                </a:solidFill>
              </a:defRPr>
            </a:lvl1pPr>
          </a:lstStyle>
          <a:p>
            <a:r>
              <a:rPr lang="en-US" dirty="0"/>
              <a:t>Header Goes Here</a:t>
            </a:r>
          </a:p>
        </p:txBody>
      </p:sp>
      <p:sp>
        <p:nvSpPr>
          <p:cNvPr id="8" name="Rectangle 7">
            <a:extLst>
              <a:ext uri="{FF2B5EF4-FFF2-40B4-BE49-F238E27FC236}">
                <a16:creationId xmlns:a16="http://schemas.microsoft.com/office/drawing/2014/main" id="{ACB8BCE3-AF16-6D41-B95F-884EAC5A8EB3}"/>
              </a:ext>
            </a:extLst>
          </p:cNvPr>
          <p:cNvSpPr/>
          <p:nvPr userDrawn="1"/>
        </p:nvSpPr>
        <p:spPr>
          <a:xfrm>
            <a:off x="1" y="0"/>
            <a:ext cx="239283" cy="6858000"/>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p:cNvSpPr>
            <a:spLocks noGrp="1"/>
          </p:cNvSpPr>
          <p:nvPr>
            <p:ph type="sldNum" sz="quarter" idx="12"/>
          </p:nvPr>
        </p:nvSpPr>
        <p:spPr/>
        <p:txBody>
          <a:bodyPr/>
          <a:lstStyle/>
          <a:p>
            <a:fld id="{0F5EC011-0DA0-DB45-996E-85C7F379AB45}" type="slidenum">
              <a:rPr lang="en-US" smtClean="0"/>
              <a:t>‹#›</a:t>
            </a:fld>
            <a:endParaRPr lang="en-US"/>
          </a:p>
        </p:txBody>
      </p:sp>
      <p:sp>
        <p:nvSpPr>
          <p:cNvPr id="7" name="Content Placeholder 3">
            <a:extLst>
              <a:ext uri="{FF2B5EF4-FFF2-40B4-BE49-F238E27FC236}">
                <a16:creationId xmlns:a16="http://schemas.microsoft.com/office/drawing/2014/main" id="{5BB23591-16BE-954D-B59B-91BFDA6632C9}"/>
              </a:ext>
            </a:extLst>
          </p:cNvPr>
          <p:cNvSpPr>
            <a:spLocks noGrp="1"/>
          </p:cNvSpPr>
          <p:nvPr>
            <p:ph sz="half" idx="2"/>
          </p:nvPr>
        </p:nvSpPr>
        <p:spPr>
          <a:xfrm>
            <a:off x="6172200" y="1825625"/>
            <a:ext cx="5181600" cy="4351339"/>
          </a:xfrm>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4">
            <a:extLst>
              <a:ext uri="{FF2B5EF4-FFF2-40B4-BE49-F238E27FC236}">
                <a16:creationId xmlns:a16="http://schemas.microsoft.com/office/drawing/2014/main" id="{BE2CF947-D569-5840-90FE-2AE8871A80C0}"/>
              </a:ext>
            </a:extLst>
          </p:cNvPr>
          <p:cNvSpPr>
            <a:spLocks noGrp="1"/>
          </p:cNvSpPr>
          <p:nvPr>
            <p:ph type="pic" sz="quarter" idx="13"/>
          </p:nvPr>
        </p:nvSpPr>
        <p:spPr>
          <a:xfrm>
            <a:off x="838200" y="1825625"/>
            <a:ext cx="5166645" cy="4351339"/>
          </a:xfrm>
        </p:spPr>
        <p:txBody>
          <a:bodyPr/>
          <a:lstStyle/>
          <a:p>
            <a:endParaRPr lang="en-US"/>
          </a:p>
        </p:txBody>
      </p:sp>
    </p:spTree>
    <p:extLst>
      <p:ext uri="{BB962C8B-B14F-4D97-AF65-F5344CB8AC3E}">
        <p14:creationId xmlns:p14="http://schemas.microsoft.com/office/powerpoint/2010/main" val="20661312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3">
    <p:bg>
      <p:bgPr>
        <a:solidFill>
          <a:srgbClr val="ECEAD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6747"/>
                </a:solidFill>
              </a:defRPr>
            </a:lvl1pPr>
          </a:lstStyle>
          <a:p>
            <a:r>
              <a:rPr lang="en-US" dirty="0"/>
              <a:t>Header Goes Here</a:t>
            </a:r>
          </a:p>
        </p:txBody>
      </p:sp>
      <p:sp>
        <p:nvSpPr>
          <p:cNvPr id="3" name="Content Placeholder 2"/>
          <p:cNvSpPr>
            <a:spLocks noGrp="1"/>
          </p:cNvSpPr>
          <p:nvPr>
            <p:ph sz="half" idx="1"/>
          </p:nvPr>
        </p:nvSpPr>
        <p:spPr>
          <a:xfrm>
            <a:off x="838200" y="1825625"/>
            <a:ext cx="5181600" cy="4351339"/>
          </a:xfrm>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9"/>
          </a:xfrm>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0F5EC011-0DA0-DB45-996E-85C7F379AB45}" type="slidenum">
              <a:rPr lang="en-US" smtClean="0"/>
              <a:t>‹#›</a:t>
            </a:fld>
            <a:endParaRPr lang="en-US"/>
          </a:p>
        </p:txBody>
      </p:sp>
      <p:sp>
        <p:nvSpPr>
          <p:cNvPr id="8" name="Rectangle 7">
            <a:extLst>
              <a:ext uri="{FF2B5EF4-FFF2-40B4-BE49-F238E27FC236}">
                <a16:creationId xmlns:a16="http://schemas.microsoft.com/office/drawing/2014/main" id="{58982119-F744-1E4F-96A4-52E6E6E53056}"/>
              </a:ext>
            </a:extLst>
          </p:cNvPr>
          <p:cNvSpPr/>
          <p:nvPr userDrawn="1"/>
        </p:nvSpPr>
        <p:spPr>
          <a:xfrm>
            <a:off x="0" y="0"/>
            <a:ext cx="12192000" cy="185739"/>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2778103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solidFill>
                  <a:srgbClr val="006747"/>
                </a:solidFill>
              </a:defRPr>
            </a:lvl1pPr>
          </a:lstStyle>
          <a:p>
            <a:r>
              <a:rPr lang="en-US" dirty="0"/>
              <a:t>Header Goes Here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rgbClr val="006747"/>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endParaRPr lang="en-US" dirty="0"/>
          </a:p>
        </p:txBody>
      </p:sp>
      <p:sp>
        <p:nvSpPr>
          <p:cNvPr id="4" name="Content Placeholder 3"/>
          <p:cNvSpPr>
            <a:spLocks noGrp="1"/>
          </p:cNvSpPr>
          <p:nvPr>
            <p:ph sz="half" idx="2"/>
          </p:nvPr>
        </p:nvSpPr>
        <p:spPr>
          <a:xfrm>
            <a:off x="839789" y="2505075"/>
            <a:ext cx="5157787" cy="3684588"/>
          </a:xfrm>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solidFill>
                  <a:srgbClr val="006747"/>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endParaRPr lang="en-US" dirty="0"/>
          </a:p>
        </p:txBody>
      </p:sp>
      <p:sp>
        <p:nvSpPr>
          <p:cNvPr id="6" name="Content Placeholder 5"/>
          <p:cNvSpPr>
            <a:spLocks noGrp="1"/>
          </p:cNvSpPr>
          <p:nvPr>
            <p:ph sz="quarter" idx="4"/>
          </p:nvPr>
        </p:nvSpPr>
        <p:spPr>
          <a:xfrm>
            <a:off x="6172201" y="2505075"/>
            <a:ext cx="5183188" cy="3684588"/>
          </a:xfrm>
        </p:spPr>
        <p:txBody>
          <a:bodyPr/>
          <a:lstStyle>
            <a:lvl1pPr>
              <a:defRPr>
                <a:solidFill>
                  <a:srgbClr val="466069"/>
                </a:solidFill>
              </a:defRPr>
            </a:lvl1pPr>
            <a:lvl2pPr>
              <a:defRPr>
                <a:solidFill>
                  <a:srgbClr val="466069"/>
                </a:solidFill>
              </a:defRPr>
            </a:lvl2pPr>
            <a:lvl3pPr>
              <a:defRPr>
                <a:solidFill>
                  <a:srgbClr val="466069"/>
                </a:solidFill>
              </a:defRPr>
            </a:lvl3pPr>
            <a:lvl4pPr>
              <a:defRPr>
                <a:solidFill>
                  <a:srgbClr val="466069"/>
                </a:solidFill>
              </a:defRPr>
            </a:lvl4pPr>
            <a:lvl5pPr>
              <a:defRPr>
                <a:solidFill>
                  <a:srgbClr val="466069"/>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0F5EC011-0DA0-DB45-996E-85C7F379AB45}" type="slidenum">
              <a:rPr lang="en-US" smtClean="0"/>
              <a:t>‹#›</a:t>
            </a:fld>
            <a:endParaRPr lang="en-US" dirty="0"/>
          </a:p>
        </p:txBody>
      </p:sp>
      <p:sp>
        <p:nvSpPr>
          <p:cNvPr id="10" name="Rectangle 9">
            <a:extLst>
              <a:ext uri="{FF2B5EF4-FFF2-40B4-BE49-F238E27FC236}">
                <a16:creationId xmlns:a16="http://schemas.microsoft.com/office/drawing/2014/main" id="{DEE8CF8B-D494-CC47-8E2D-52DC8E8EF28F}"/>
              </a:ext>
            </a:extLst>
          </p:cNvPr>
          <p:cNvSpPr/>
          <p:nvPr userDrawn="1"/>
        </p:nvSpPr>
        <p:spPr>
          <a:xfrm>
            <a:off x="0" y="0"/>
            <a:ext cx="12192000" cy="185739"/>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105192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Section Header-Green">
    <p:bg>
      <p:bgPr>
        <a:solidFill>
          <a:srgbClr val="00674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681605"/>
            <a:ext cx="10515600" cy="1325563"/>
          </a:xfrm>
        </p:spPr>
        <p:txBody>
          <a:bodyPr/>
          <a:lstStyle>
            <a:lvl1pPr algn="ctr">
              <a:defRPr>
                <a:solidFill>
                  <a:schemeClr val="bg1"/>
                </a:solidFill>
              </a:defRPr>
            </a:lvl1pPr>
          </a:lstStyle>
          <a:p>
            <a:r>
              <a:rPr lang="en-US" dirty="0"/>
              <a:t>Simple Break Section</a:t>
            </a:r>
          </a:p>
        </p:txBody>
      </p:sp>
    </p:spTree>
    <p:extLst>
      <p:ext uri="{BB962C8B-B14F-4D97-AF65-F5344CB8AC3E}">
        <p14:creationId xmlns:p14="http://schemas.microsoft.com/office/powerpoint/2010/main" val="990345138"/>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Section Header-Gray">
    <p:bg>
      <p:bgPr>
        <a:solidFill>
          <a:srgbClr val="7E96A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681605"/>
            <a:ext cx="10515600" cy="1325563"/>
          </a:xfrm>
        </p:spPr>
        <p:txBody>
          <a:bodyPr/>
          <a:lstStyle>
            <a:lvl1pPr algn="ctr">
              <a:defRPr>
                <a:solidFill>
                  <a:schemeClr val="bg1"/>
                </a:solidFill>
              </a:defRPr>
            </a:lvl1pPr>
          </a:lstStyle>
          <a:p>
            <a:r>
              <a:rPr lang="en-US" dirty="0"/>
              <a:t>Simple Break Section</a:t>
            </a:r>
          </a:p>
        </p:txBody>
      </p:sp>
    </p:spTree>
    <p:extLst>
      <p:ext uri="{BB962C8B-B14F-4D97-AF65-F5344CB8AC3E}">
        <p14:creationId xmlns:p14="http://schemas.microsoft.com/office/powerpoint/2010/main" val="273287086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Photo">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A3B7135-3D78-0E4B-9C26-9E7303734618}"/>
              </a:ext>
            </a:extLst>
          </p:cNvPr>
          <p:cNvSpPr/>
          <p:nvPr userDrawn="1"/>
        </p:nvSpPr>
        <p:spPr>
          <a:xfrm>
            <a:off x="243840" y="292608"/>
            <a:ext cx="11667744" cy="6339840"/>
          </a:xfrm>
          <a:prstGeom prst="rect">
            <a:avLst/>
          </a:prstGeom>
          <a:solidFill>
            <a:srgbClr val="00674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noFill/>
              </a:ln>
            </a:endParaRPr>
          </a:p>
        </p:txBody>
      </p:sp>
      <p:sp>
        <p:nvSpPr>
          <p:cNvPr id="5" name="Title 1">
            <a:extLst>
              <a:ext uri="{FF2B5EF4-FFF2-40B4-BE49-F238E27FC236}">
                <a16:creationId xmlns:a16="http://schemas.microsoft.com/office/drawing/2014/main" id="{252DF257-01E2-CC4F-84E8-92951174BDE6}"/>
              </a:ext>
            </a:extLst>
          </p:cNvPr>
          <p:cNvSpPr>
            <a:spLocks noGrp="1"/>
          </p:cNvSpPr>
          <p:nvPr>
            <p:ph type="title" hasCustomPrompt="1"/>
          </p:nvPr>
        </p:nvSpPr>
        <p:spPr>
          <a:xfrm>
            <a:off x="838200" y="2681605"/>
            <a:ext cx="10515600" cy="1325563"/>
          </a:xfrm>
        </p:spPr>
        <p:txBody>
          <a:bodyPr/>
          <a:lstStyle>
            <a:lvl1pPr algn="ctr">
              <a:defRPr>
                <a:solidFill>
                  <a:schemeClr val="bg1"/>
                </a:solidFill>
              </a:defRPr>
            </a:lvl1pPr>
          </a:lstStyle>
          <a:p>
            <a:r>
              <a:rPr lang="en-US" dirty="0"/>
              <a:t>Simple Break Section</a:t>
            </a:r>
          </a:p>
        </p:txBody>
      </p:sp>
    </p:spTree>
    <p:extLst>
      <p:ext uri="{BB962C8B-B14F-4D97-AF65-F5344CB8AC3E}">
        <p14:creationId xmlns:p14="http://schemas.microsoft.com/office/powerpoint/2010/main" val="7009505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Photo-2">
    <p:bg>
      <p:bgPr>
        <a:solidFill>
          <a:srgbClr val="00674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681605"/>
            <a:ext cx="4193419" cy="3646623"/>
          </a:xfrm>
        </p:spPr>
        <p:txBody>
          <a:bodyPr anchor="t"/>
          <a:lstStyle>
            <a:lvl1pPr algn="l">
              <a:defRPr>
                <a:solidFill>
                  <a:schemeClr val="bg1"/>
                </a:solidFill>
              </a:defRPr>
            </a:lvl1pPr>
          </a:lstStyle>
          <a:p>
            <a:r>
              <a:rPr lang="en-US" dirty="0"/>
              <a:t>Simple Break Section</a:t>
            </a:r>
          </a:p>
        </p:txBody>
      </p:sp>
      <p:sp>
        <p:nvSpPr>
          <p:cNvPr id="7" name="Picture Placeholder 2">
            <a:extLst>
              <a:ext uri="{FF2B5EF4-FFF2-40B4-BE49-F238E27FC236}">
                <a16:creationId xmlns:a16="http://schemas.microsoft.com/office/drawing/2014/main" id="{5D0E8F77-71F3-F946-9D23-CC819E7051D6}"/>
              </a:ext>
            </a:extLst>
          </p:cNvPr>
          <p:cNvSpPr>
            <a:spLocks noGrp="1" noChangeAspect="1"/>
          </p:cNvSpPr>
          <p:nvPr>
            <p:ph type="pic" idx="1"/>
          </p:nvPr>
        </p:nvSpPr>
        <p:spPr>
          <a:xfrm>
            <a:off x="6096000" y="0"/>
            <a:ext cx="6096000" cy="6858000"/>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Tree>
    <p:extLst>
      <p:ext uri="{BB962C8B-B14F-4D97-AF65-F5344CB8AC3E}">
        <p14:creationId xmlns:p14="http://schemas.microsoft.com/office/powerpoint/2010/main" val="29595624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5"/>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solidFill>
              </a:defRPr>
            </a:lvl1pPr>
            <a:lvl2pPr marL="457182" indent="0">
              <a:buNone/>
              <a:defRPr sz="2000">
                <a:solidFill>
                  <a:schemeClr val="tx1">
                    <a:tint val="75000"/>
                  </a:schemeClr>
                </a:solidFill>
              </a:defRPr>
            </a:lvl2pPr>
            <a:lvl3pPr marL="914364"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1"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11478542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85F8F3-4D20-5E43-8EB9-992296EA04A9}"/>
              </a:ext>
            </a:extLst>
          </p:cNvPr>
          <p:cNvSpPr/>
          <p:nvPr userDrawn="1"/>
        </p:nvSpPr>
        <p:spPr>
          <a:xfrm>
            <a:off x="1" y="-45355"/>
            <a:ext cx="5183188" cy="6939185"/>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839788" y="457200"/>
            <a:ext cx="3932237" cy="1600200"/>
          </a:xfrm>
        </p:spPr>
        <p:txBody>
          <a:bodyPr anchor="b"/>
          <a:lstStyle>
            <a:lvl1pPr>
              <a:defRPr sz="3200">
                <a:solidFill>
                  <a:schemeClr val="bg1"/>
                </a:solidFill>
              </a:defRPr>
            </a:lvl1pPr>
          </a:lstStyle>
          <a:p>
            <a:r>
              <a:rPr lang="en-US" dirty="0"/>
              <a:t>Header Goes Here</a:t>
            </a:r>
          </a:p>
        </p:txBody>
      </p:sp>
      <p:sp>
        <p:nvSpPr>
          <p:cNvPr id="3" name="Content Placeholder 2"/>
          <p:cNvSpPr>
            <a:spLocks noGrp="1"/>
          </p:cNvSpPr>
          <p:nvPr>
            <p:ph idx="1"/>
          </p:nvPr>
        </p:nvSpPr>
        <p:spPr>
          <a:xfrm>
            <a:off x="5526279" y="987426"/>
            <a:ext cx="5829108" cy="4873625"/>
          </a:xfrm>
        </p:spPr>
        <p:txBody>
          <a:bodyPr/>
          <a:lstStyle>
            <a:lvl1pPr>
              <a:defRPr sz="3200">
                <a:solidFill>
                  <a:srgbClr val="006747"/>
                </a:solidFill>
              </a:defRPr>
            </a:lvl1pPr>
            <a:lvl2pPr>
              <a:defRPr sz="2800">
                <a:solidFill>
                  <a:srgbClr val="006747"/>
                </a:solidFill>
              </a:defRPr>
            </a:lvl2pPr>
            <a:lvl3pPr>
              <a:defRPr sz="2400">
                <a:solidFill>
                  <a:srgbClr val="006747"/>
                </a:solidFill>
              </a:defRPr>
            </a:lvl3pPr>
            <a:lvl4pPr>
              <a:defRPr sz="2000">
                <a:solidFill>
                  <a:srgbClr val="006747"/>
                </a:solidFill>
              </a:defRPr>
            </a:lvl4pPr>
            <a:lvl5pPr>
              <a:defRPr sz="2000">
                <a:solidFill>
                  <a:srgbClr val="006747"/>
                </a:solidFill>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solidFill>
                  <a:schemeClr val="bg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endParaRPr lang="en-US" dirty="0"/>
          </a:p>
        </p:txBody>
      </p:sp>
      <p:sp>
        <p:nvSpPr>
          <p:cNvPr id="7" name="Slide Number Placeholder 6"/>
          <p:cNvSpPr>
            <a:spLocks noGrp="1"/>
          </p:cNvSpPr>
          <p:nvPr>
            <p:ph type="sldNum" sz="quarter" idx="12"/>
          </p:nvPr>
        </p:nvSpPr>
        <p:spPr/>
        <p:txBody>
          <a:bodyPr/>
          <a:lstStyle/>
          <a:p>
            <a:fld id="{0F5EC011-0DA0-DB45-996E-85C7F379AB45}" type="slidenum">
              <a:rPr lang="en-US" smtClean="0"/>
              <a:t>‹#›</a:t>
            </a:fld>
            <a:endParaRPr lang="en-US"/>
          </a:p>
        </p:txBody>
      </p:sp>
    </p:spTree>
    <p:extLst>
      <p:ext uri="{BB962C8B-B14F-4D97-AF65-F5344CB8AC3E}">
        <p14:creationId xmlns:p14="http://schemas.microsoft.com/office/powerpoint/2010/main" val="34710474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85F8F3-4D20-5E43-8EB9-992296EA04A9}"/>
              </a:ext>
            </a:extLst>
          </p:cNvPr>
          <p:cNvSpPr/>
          <p:nvPr userDrawn="1"/>
        </p:nvSpPr>
        <p:spPr>
          <a:xfrm>
            <a:off x="0" y="-45355"/>
            <a:ext cx="12192000" cy="2922120"/>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839788" y="457200"/>
            <a:ext cx="4132905" cy="1600200"/>
          </a:xfrm>
        </p:spPr>
        <p:txBody>
          <a:bodyPr anchor="b"/>
          <a:lstStyle>
            <a:lvl1pPr>
              <a:defRPr sz="3200">
                <a:solidFill>
                  <a:schemeClr val="bg1"/>
                </a:solidFill>
              </a:defRPr>
            </a:lvl1pPr>
          </a:lstStyle>
          <a:p>
            <a:r>
              <a:rPr lang="en-US" dirty="0"/>
              <a:t>Header Goes Here</a:t>
            </a:r>
          </a:p>
        </p:txBody>
      </p:sp>
      <p:sp>
        <p:nvSpPr>
          <p:cNvPr id="4" name="Text Placeholder 3"/>
          <p:cNvSpPr>
            <a:spLocks noGrp="1"/>
          </p:cNvSpPr>
          <p:nvPr>
            <p:ph type="body" sz="half" idx="2"/>
          </p:nvPr>
        </p:nvSpPr>
        <p:spPr>
          <a:xfrm>
            <a:off x="839788" y="3178139"/>
            <a:ext cx="5379501" cy="2945259"/>
          </a:xfrm>
        </p:spPr>
        <p:txBody>
          <a:bodyPr>
            <a:normAutofit/>
          </a:bodyPr>
          <a:lstStyle>
            <a:lvl1pPr marL="0" indent="0">
              <a:buNone/>
              <a:defRPr sz="2400">
                <a:solidFill>
                  <a:srgbClr val="466069"/>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endParaRPr lang="en-US" dirty="0"/>
          </a:p>
        </p:txBody>
      </p:sp>
      <p:sp>
        <p:nvSpPr>
          <p:cNvPr id="7" name="Slide Number Placeholder 6"/>
          <p:cNvSpPr>
            <a:spLocks noGrp="1"/>
          </p:cNvSpPr>
          <p:nvPr>
            <p:ph type="sldNum" sz="quarter" idx="12"/>
          </p:nvPr>
        </p:nvSpPr>
        <p:spPr/>
        <p:txBody>
          <a:bodyPr/>
          <a:lstStyle/>
          <a:p>
            <a:fld id="{0F5EC011-0DA0-DB45-996E-85C7F379AB45}" type="slidenum">
              <a:rPr lang="en-US" smtClean="0"/>
              <a:t>‹#›</a:t>
            </a:fld>
            <a:endParaRPr lang="en-US"/>
          </a:p>
        </p:txBody>
      </p:sp>
      <p:sp>
        <p:nvSpPr>
          <p:cNvPr id="9" name="Picture Placeholder 5">
            <a:extLst>
              <a:ext uri="{FF2B5EF4-FFF2-40B4-BE49-F238E27FC236}">
                <a16:creationId xmlns:a16="http://schemas.microsoft.com/office/drawing/2014/main" id="{C83AE0ED-DAFE-6347-ACD6-B8BA2CC2DB67}"/>
              </a:ext>
            </a:extLst>
          </p:cNvPr>
          <p:cNvSpPr>
            <a:spLocks noGrp="1"/>
          </p:cNvSpPr>
          <p:nvPr>
            <p:ph type="pic" sz="quarter" idx="13"/>
          </p:nvPr>
        </p:nvSpPr>
        <p:spPr>
          <a:xfrm>
            <a:off x="6711951" y="-44450"/>
            <a:ext cx="4809067" cy="4976284"/>
          </a:xfrm>
        </p:spPr>
        <p:txBody>
          <a:bodyPr/>
          <a:lstStyle/>
          <a:p>
            <a:endParaRPr lang="en-US"/>
          </a:p>
        </p:txBody>
      </p:sp>
      <p:sp>
        <p:nvSpPr>
          <p:cNvPr id="10" name="Text Placeholder 3">
            <a:extLst>
              <a:ext uri="{FF2B5EF4-FFF2-40B4-BE49-F238E27FC236}">
                <a16:creationId xmlns:a16="http://schemas.microsoft.com/office/drawing/2014/main" id="{B51888F3-4D41-1847-B79F-091A153FEBA7}"/>
              </a:ext>
            </a:extLst>
          </p:cNvPr>
          <p:cNvSpPr>
            <a:spLocks noGrp="1"/>
          </p:cNvSpPr>
          <p:nvPr>
            <p:ph type="body" sz="half" idx="14"/>
          </p:nvPr>
        </p:nvSpPr>
        <p:spPr>
          <a:xfrm>
            <a:off x="6711951" y="5162192"/>
            <a:ext cx="4809067" cy="605035"/>
          </a:xfrm>
        </p:spPr>
        <p:txBody>
          <a:bodyPr/>
          <a:lstStyle>
            <a:lvl1pPr marL="0" indent="0" algn="ctr">
              <a:buNone/>
              <a:defRPr sz="1600">
                <a:solidFill>
                  <a:srgbClr val="466069"/>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endParaRPr lang="en-US" dirty="0"/>
          </a:p>
        </p:txBody>
      </p:sp>
    </p:spTree>
    <p:extLst>
      <p:ext uri="{BB962C8B-B14F-4D97-AF65-F5344CB8AC3E}">
        <p14:creationId xmlns:p14="http://schemas.microsoft.com/office/powerpoint/2010/main" val="19128803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006747"/>
                </a:solidFill>
              </a:defRPr>
            </a:lvl1pPr>
          </a:lstStyle>
          <a:p>
            <a:r>
              <a:rPr lang="en-US" dirty="0"/>
              <a:t>Header Goes Here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solidFill>
                  <a:srgbClr val="466069"/>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endParaRPr lang="en-US" dirty="0"/>
          </a:p>
        </p:txBody>
      </p:sp>
      <p:sp>
        <p:nvSpPr>
          <p:cNvPr id="7" name="Slide Number Placeholder 6"/>
          <p:cNvSpPr>
            <a:spLocks noGrp="1"/>
          </p:cNvSpPr>
          <p:nvPr>
            <p:ph type="sldNum" sz="quarter" idx="12"/>
          </p:nvPr>
        </p:nvSpPr>
        <p:spPr/>
        <p:txBody>
          <a:bodyPr/>
          <a:lstStyle/>
          <a:p>
            <a:fld id="{0F5EC011-0DA0-DB45-996E-85C7F379AB45}" type="slidenum">
              <a:rPr lang="en-US" smtClean="0"/>
              <a:t>‹#›</a:t>
            </a:fld>
            <a:endParaRPr lang="en-US"/>
          </a:p>
        </p:txBody>
      </p:sp>
      <p:sp>
        <p:nvSpPr>
          <p:cNvPr id="8" name="Rectangle 7">
            <a:extLst>
              <a:ext uri="{FF2B5EF4-FFF2-40B4-BE49-F238E27FC236}">
                <a16:creationId xmlns:a16="http://schemas.microsoft.com/office/drawing/2014/main" id="{89BF4C2C-1ED6-0F47-810A-EE823A1E98D4}"/>
              </a:ext>
            </a:extLst>
          </p:cNvPr>
          <p:cNvSpPr/>
          <p:nvPr userDrawn="1"/>
        </p:nvSpPr>
        <p:spPr>
          <a:xfrm>
            <a:off x="0" y="0"/>
            <a:ext cx="12192000" cy="185739"/>
          </a:xfrm>
          <a:prstGeom prst="rect">
            <a:avLst/>
          </a:prstGeom>
          <a:solidFill>
            <a:srgbClr val="006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7116686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logo">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21563" y="987426"/>
            <a:ext cx="3932237" cy="1069973"/>
          </a:xfrm>
        </p:spPr>
        <p:txBody>
          <a:bodyPr anchor="b"/>
          <a:lstStyle>
            <a:lvl1pPr>
              <a:defRPr sz="3200">
                <a:solidFill>
                  <a:srgbClr val="006747"/>
                </a:solidFill>
              </a:defRPr>
            </a:lvl1pPr>
          </a:lstStyle>
          <a:p>
            <a:r>
              <a:rPr lang="en-US" dirty="0"/>
              <a:t>Header Goes Here</a:t>
            </a:r>
          </a:p>
        </p:txBody>
      </p:sp>
      <p:sp>
        <p:nvSpPr>
          <p:cNvPr id="4" name="Text Placeholder 3"/>
          <p:cNvSpPr>
            <a:spLocks noGrp="1"/>
          </p:cNvSpPr>
          <p:nvPr>
            <p:ph type="body" sz="half" idx="2"/>
          </p:nvPr>
        </p:nvSpPr>
        <p:spPr>
          <a:xfrm>
            <a:off x="7421563" y="2057401"/>
            <a:ext cx="3932237" cy="3811588"/>
          </a:xfrm>
        </p:spPr>
        <p:txBody>
          <a:bodyPr/>
          <a:lstStyle>
            <a:lvl1pPr marL="0" indent="0">
              <a:buNone/>
              <a:defRPr sz="1600">
                <a:solidFill>
                  <a:srgbClr val="466069"/>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endParaRPr lang="en-US" dirty="0"/>
          </a:p>
        </p:txBody>
      </p:sp>
      <p:sp>
        <p:nvSpPr>
          <p:cNvPr id="7" name="Slide Number Placeholder 6"/>
          <p:cNvSpPr>
            <a:spLocks noGrp="1"/>
          </p:cNvSpPr>
          <p:nvPr>
            <p:ph type="sldNum" sz="quarter" idx="12"/>
          </p:nvPr>
        </p:nvSpPr>
        <p:spPr/>
        <p:txBody>
          <a:bodyPr/>
          <a:lstStyle/>
          <a:p>
            <a:fld id="{0F5EC011-0DA0-DB45-996E-85C7F379AB45}" type="slidenum">
              <a:rPr lang="en-US" smtClean="0"/>
              <a:t>‹#›</a:t>
            </a:fld>
            <a:endParaRPr lang="en-US"/>
          </a:p>
        </p:txBody>
      </p:sp>
      <p:sp>
        <p:nvSpPr>
          <p:cNvPr id="11" name="Chart Placeholder 5">
            <a:extLst>
              <a:ext uri="{FF2B5EF4-FFF2-40B4-BE49-F238E27FC236}">
                <a16:creationId xmlns:a16="http://schemas.microsoft.com/office/drawing/2014/main" id="{88B55E94-566B-064E-82B6-C977F84F7C65}"/>
              </a:ext>
            </a:extLst>
          </p:cNvPr>
          <p:cNvSpPr>
            <a:spLocks noGrp="1"/>
          </p:cNvSpPr>
          <p:nvPr>
            <p:ph type="chart" sz="quarter" idx="14"/>
          </p:nvPr>
        </p:nvSpPr>
        <p:spPr>
          <a:xfrm>
            <a:off x="880884" y="987426"/>
            <a:ext cx="6170083" cy="4872567"/>
          </a:xfrm>
        </p:spPr>
        <p:txBody>
          <a:bodyPr/>
          <a:lstStyle/>
          <a:p>
            <a:endParaRPr lang="en-US" dirty="0"/>
          </a:p>
        </p:txBody>
      </p:sp>
    </p:spTree>
    <p:extLst>
      <p:ext uri="{BB962C8B-B14F-4D97-AF65-F5344CB8AC3E}">
        <p14:creationId xmlns:p14="http://schemas.microsoft.com/office/powerpoint/2010/main" val="15412110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0620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End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1636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3580690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7" y="1681163"/>
            <a:ext cx="5183188" cy="823912"/>
          </a:xfrm>
        </p:spPr>
        <p:txBody>
          <a:bodyPr anchor="b"/>
          <a:lstStyle>
            <a:lvl1pPr marL="0" indent="0">
              <a:buNone/>
              <a:defRPr sz="2400" b="1"/>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7"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1341596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3015525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2793866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3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2" indent="0">
              <a:buNone/>
              <a:defRPr sz="1400"/>
            </a:lvl2pPr>
            <a:lvl3pPr marL="914364" indent="0">
              <a:buNone/>
              <a:defRPr sz="1200"/>
            </a:lvl3pPr>
            <a:lvl4pPr marL="1371545" indent="0">
              <a:buNone/>
              <a:defRPr sz="1000"/>
            </a:lvl4pPr>
            <a:lvl5pPr marL="1828727" indent="0">
              <a:buNone/>
              <a:defRPr sz="1000"/>
            </a:lvl5pPr>
            <a:lvl6pPr marL="2285909" indent="0">
              <a:buNone/>
              <a:defRPr sz="1000"/>
            </a:lvl6pPr>
            <a:lvl7pPr marL="2743091" indent="0">
              <a:buNone/>
              <a:defRPr sz="1000"/>
            </a:lvl7pPr>
            <a:lvl8pPr marL="3200272" indent="0">
              <a:buNone/>
              <a:defRPr sz="1000"/>
            </a:lvl8pPr>
            <a:lvl9pPr marL="3657454"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3066083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0"/>
            <a:ext cx="6172200" cy="4873625"/>
          </a:xfrm>
        </p:spPr>
        <p:txBody>
          <a:bodyPr anchor="t"/>
          <a:lstStyle>
            <a:lvl1pPr marL="0" indent="0">
              <a:buNone/>
              <a:defRPr sz="3200"/>
            </a:lvl1pPr>
            <a:lvl2pPr marL="457182" indent="0">
              <a:buNone/>
              <a:defRPr sz="2800"/>
            </a:lvl2pPr>
            <a:lvl3pPr marL="914364" indent="0">
              <a:buNone/>
              <a:defRPr sz="2400"/>
            </a:lvl3pPr>
            <a:lvl4pPr marL="1371545" indent="0">
              <a:buNone/>
              <a:defRPr sz="2000"/>
            </a:lvl4pPr>
            <a:lvl5pPr marL="1828727" indent="0">
              <a:buNone/>
              <a:defRPr sz="2000"/>
            </a:lvl5pPr>
            <a:lvl6pPr marL="2285909" indent="0">
              <a:buNone/>
              <a:defRPr sz="2000"/>
            </a:lvl6pPr>
            <a:lvl7pPr marL="2743091" indent="0">
              <a:buNone/>
              <a:defRPr sz="2000"/>
            </a:lvl7pPr>
            <a:lvl8pPr marL="3200272" indent="0">
              <a:buNone/>
              <a:defRPr sz="2000"/>
            </a:lvl8pPr>
            <a:lvl9pPr marL="3657454"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2" indent="0">
              <a:buNone/>
              <a:defRPr sz="1400"/>
            </a:lvl2pPr>
            <a:lvl3pPr marL="914364" indent="0">
              <a:buNone/>
              <a:defRPr sz="1200"/>
            </a:lvl3pPr>
            <a:lvl4pPr marL="1371545" indent="0">
              <a:buNone/>
              <a:defRPr sz="1000"/>
            </a:lvl4pPr>
            <a:lvl5pPr marL="1828727" indent="0">
              <a:buNone/>
              <a:defRPr sz="1000"/>
            </a:lvl5pPr>
            <a:lvl6pPr marL="2285909" indent="0">
              <a:buNone/>
              <a:defRPr sz="1000"/>
            </a:lvl6pPr>
            <a:lvl7pPr marL="2743091" indent="0">
              <a:buNone/>
              <a:defRPr sz="1000"/>
            </a:lvl7pPr>
            <a:lvl8pPr marL="3200272" indent="0">
              <a:buNone/>
              <a:defRPr sz="1000"/>
            </a:lvl8pPr>
            <a:lvl9pPr marL="3657454"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6095F-2601-1642-8284-AD237A28C7FC}" type="slidenum">
              <a:rPr lang="en-US" smtClean="0"/>
              <a:t>‹#›</a:t>
            </a:fld>
            <a:endParaRPr lang="en-US"/>
          </a:p>
        </p:txBody>
      </p:sp>
    </p:spTree>
    <p:extLst>
      <p:ext uri="{BB962C8B-B14F-4D97-AF65-F5344CB8AC3E}">
        <p14:creationId xmlns:p14="http://schemas.microsoft.com/office/powerpoint/2010/main" val="89695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7"/>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7"/>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A6095F-2601-1642-8284-AD237A28C7FC}" type="slidenum">
              <a:rPr lang="en-US" smtClean="0"/>
              <a:t>‹#›</a:t>
            </a:fld>
            <a:endParaRPr lang="en-US"/>
          </a:p>
        </p:txBody>
      </p:sp>
    </p:spTree>
    <p:extLst>
      <p:ext uri="{BB962C8B-B14F-4D97-AF65-F5344CB8AC3E}">
        <p14:creationId xmlns:p14="http://schemas.microsoft.com/office/powerpoint/2010/main" val="24530135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96" r:id="rId14"/>
  </p:sldLayoutIdLst>
  <p:hf hdr="0" ftr="0" dt="0"/>
  <p:txStyles>
    <p:titleStyle>
      <a:lvl1pPr algn="l" defTabSz="91436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4" rtl="0" eaLnBrk="1" latinLnBrk="0" hangingPunct="1">
        <a:defRPr sz="1800" kern="1200">
          <a:solidFill>
            <a:schemeClr val="tx1"/>
          </a:solidFill>
          <a:latin typeface="+mn-lt"/>
          <a:ea typeface="+mn-ea"/>
          <a:cs typeface="+mn-cs"/>
        </a:defRPr>
      </a:lvl1pPr>
      <a:lvl2pPr marL="457182" algn="l" defTabSz="914364" rtl="0" eaLnBrk="1" latinLnBrk="0" hangingPunct="1">
        <a:defRPr sz="1800" kern="1200">
          <a:solidFill>
            <a:schemeClr val="tx1"/>
          </a:solidFill>
          <a:latin typeface="+mn-lt"/>
          <a:ea typeface="+mn-ea"/>
          <a:cs typeface="+mn-cs"/>
        </a:defRPr>
      </a:lvl2pPr>
      <a:lvl3pPr marL="914364" algn="l" defTabSz="914364" rtl="0" eaLnBrk="1" latinLnBrk="0" hangingPunct="1">
        <a:defRPr sz="1800" kern="1200">
          <a:solidFill>
            <a:schemeClr val="tx1"/>
          </a:solidFill>
          <a:latin typeface="+mn-lt"/>
          <a:ea typeface="+mn-ea"/>
          <a:cs typeface="+mn-cs"/>
        </a:defRPr>
      </a:lvl3pPr>
      <a:lvl4pPr marL="1371545" algn="l" defTabSz="914364" rtl="0" eaLnBrk="1" latinLnBrk="0" hangingPunct="1">
        <a:defRPr sz="1800" kern="1200">
          <a:solidFill>
            <a:schemeClr val="tx1"/>
          </a:solidFill>
          <a:latin typeface="+mn-lt"/>
          <a:ea typeface="+mn-ea"/>
          <a:cs typeface="+mn-cs"/>
        </a:defRPr>
      </a:lvl4pPr>
      <a:lvl5pPr marL="1828727" algn="l" defTabSz="914364" rtl="0" eaLnBrk="1" latinLnBrk="0" hangingPunct="1">
        <a:defRPr sz="1800" kern="1200">
          <a:solidFill>
            <a:schemeClr val="tx1"/>
          </a:solidFill>
          <a:latin typeface="+mn-lt"/>
          <a:ea typeface="+mn-ea"/>
          <a:cs typeface="+mn-cs"/>
        </a:defRPr>
      </a:lvl5pPr>
      <a:lvl6pPr marL="2285909" algn="l" defTabSz="914364" rtl="0" eaLnBrk="1" latinLnBrk="0" hangingPunct="1">
        <a:defRPr sz="1800" kern="1200">
          <a:solidFill>
            <a:schemeClr val="tx1"/>
          </a:solidFill>
          <a:latin typeface="+mn-lt"/>
          <a:ea typeface="+mn-ea"/>
          <a:cs typeface="+mn-cs"/>
        </a:defRPr>
      </a:lvl6pPr>
      <a:lvl7pPr marL="2743091" algn="l" defTabSz="914364" rtl="0" eaLnBrk="1" latinLnBrk="0" hangingPunct="1">
        <a:defRPr sz="1800" kern="1200">
          <a:solidFill>
            <a:schemeClr val="tx1"/>
          </a:solidFill>
          <a:latin typeface="+mn-lt"/>
          <a:ea typeface="+mn-ea"/>
          <a:cs typeface="+mn-cs"/>
        </a:defRPr>
      </a:lvl7pPr>
      <a:lvl8pPr marL="3200272" algn="l" defTabSz="914364" rtl="0" eaLnBrk="1" latinLnBrk="0" hangingPunct="1">
        <a:defRPr sz="1800" kern="1200">
          <a:solidFill>
            <a:schemeClr val="tx1"/>
          </a:solidFill>
          <a:latin typeface="+mn-lt"/>
          <a:ea typeface="+mn-ea"/>
          <a:cs typeface="+mn-cs"/>
        </a:defRPr>
      </a:lvl8pPr>
      <a:lvl9pPr marL="3657454" algn="l" defTabSz="91436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5EC011-0DA0-DB45-996E-85C7F379AB45}" type="slidenum">
              <a:rPr lang="en-US" smtClean="0"/>
              <a:t>‹#›</a:t>
            </a:fld>
            <a:endParaRPr lang="en-US"/>
          </a:p>
        </p:txBody>
      </p:sp>
    </p:spTree>
    <p:extLst>
      <p:ext uri="{BB962C8B-B14F-4D97-AF65-F5344CB8AC3E}">
        <p14:creationId xmlns:p14="http://schemas.microsoft.com/office/powerpoint/2010/main" val="107597950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Lst>
  <p:hf hdr="0" ftr="0" dt="0"/>
  <p:txStyles>
    <p:titleStyle>
      <a:lvl1pPr algn="l" defTabSz="914377"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 Id="rId9"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chart" Target="../charts/chart2.xml"/><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0.png"/><Relationship Id="rId7" Type="http://schemas.openxmlformats.org/officeDocument/2006/relationships/diagramColors" Target="../diagrams/colors5.xml"/><Relationship Id="rId2" Type="http://schemas.openxmlformats.org/officeDocument/2006/relationships/notesSlide" Target="../notesSlides/notesSlide23.xml"/><Relationship Id="rId1" Type="http://schemas.openxmlformats.org/officeDocument/2006/relationships/slideLayout" Target="../slideLayouts/slideLayout2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2.xml"/><Relationship Id="rId1" Type="http://schemas.openxmlformats.org/officeDocument/2006/relationships/slideLayout" Target="../slideLayouts/slideLayout2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image" Target="../media/image56.png"/><Relationship Id="rId7" Type="http://schemas.openxmlformats.org/officeDocument/2006/relationships/diagramData" Target="../diagrams/data7.xml"/><Relationship Id="rId12"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22.xml"/><Relationship Id="rId6" Type="http://schemas.openxmlformats.org/officeDocument/2006/relationships/image" Target="../media/image59.png"/><Relationship Id="rId11" Type="http://schemas.microsoft.com/office/2007/relationships/diagramDrawing" Target="../diagrams/drawing7.xml"/><Relationship Id="rId5" Type="http://schemas.openxmlformats.org/officeDocument/2006/relationships/image" Target="../media/image58.png"/><Relationship Id="rId10" Type="http://schemas.openxmlformats.org/officeDocument/2006/relationships/diagramColors" Target="../diagrams/colors7.xml"/><Relationship Id="rId4" Type="http://schemas.openxmlformats.org/officeDocument/2006/relationships/image" Target="../media/image57.png"/><Relationship Id="rId9"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2.png"/><Relationship Id="rId4" Type="http://schemas.openxmlformats.org/officeDocument/2006/relationships/diagramLayout" Target="../diagrams/layout1.xml"/><Relationship Id="rId9"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64.png"/><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diagramColors" Target="../diagrams/colors8.xml"/><Relationship Id="rId11" Type="http://schemas.openxmlformats.org/officeDocument/2006/relationships/image" Target="../media/image28.png"/><Relationship Id="rId5" Type="http://schemas.openxmlformats.org/officeDocument/2006/relationships/diagramQuickStyle" Target="../diagrams/quickStyle8.xml"/><Relationship Id="rId10" Type="http://schemas.openxmlformats.org/officeDocument/2006/relationships/image" Target="../media/image27.png"/><Relationship Id="rId4" Type="http://schemas.openxmlformats.org/officeDocument/2006/relationships/diagramLayout" Target="../diagrams/layout8.xml"/><Relationship Id="rId9" Type="http://schemas.openxmlformats.org/officeDocument/2006/relationships/image" Target="../media/image2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2.xml"/><Relationship Id="rId11" Type="http://schemas.openxmlformats.org/officeDocument/2006/relationships/image" Target="../media/image28.png"/><Relationship Id="rId5" Type="http://schemas.openxmlformats.org/officeDocument/2006/relationships/diagramQuickStyle" Target="../diagrams/quickStyle2.xml"/><Relationship Id="rId10" Type="http://schemas.openxmlformats.org/officeDocument/2006/relationships/image" Target="../media/image27.png"/><Relationship Id="rId4" Type="http://schemas.openxmlformats.org/officeDocument/2006/relationships/diagramLayout" Target="../diagrams/layout2.xml"/><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1.jpeg"/><Relationship Id="rId7" Type="http://schemas.openxmlformats.org/officeDocument/2006/relationships/diagramQuickStyle" Target="../diagrams/quickStyle3.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2.jpeg"/><Relationship Id="rId9"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B23CFD6-7AEE-4E0B-0C0F-47639E34870C}"/>
              </a:ext>
            </a:extLst>
          </p:cNvPr>
          <p:cNvSpPr>
            <a:spLocks noGrp="1"/>
          </p:cNvSpPr>
          <p:nvPr>
            <p:ph type="title"/>
          </p:nvPr>
        </p:nvSpPr>
        <p:spPr>
          <a:xfrm>
            <a:off x="492803" y="469187"/>
            <a:ext cx="4161389" cy="3124200"/>
          </a:xfrm>
        </p:spPr>
        <p:txBody>
          <a:bodyPr anchor="t">
            <a:normAutofit/>
          </a:bodyPr>
          <a:lstStyle/>
          <a:p>
            <a:r>
              <a:rPr lang="en-US" sz="4800" dirty="0">
                <a:latin typeface="Arial Narrow" panose="020B0604020202020204" pitchFamily="34" charset="0"/>
                <a:cs typeface="Arial Narrow" panose="020B0604020202020204" pitchFamily="34" charset="0"/>
              </a:rPr>
              <a:t>COUNTING EVERY DEATH WHEN EVERY DEATH COUNTS</a:t>
            </a:r>
          </a:p>
        </p:txBody>
      </p:sp>
      <p:sp>
        <p:nvSpPr>
          <p:cNvPr id="9" name="Text Placeholder 2">
            <a:extLst>
              <a:ext uri="{FF2B5EF4-FFF2-40B4-BE49-F238E27FC236}">
                <a16:creationId xmlns:a16="http://schemas.microsoft.com/office/drawing/2014/main" id="{A2D172FD-A4D2-8AA6-2C48-DE2220E5F7C7}"/>
              </a:ext>
            </a:extLst>
          </p:cNvPr>
          <p:cNvSpPr>
            <a:spLocks noGrp="1"/>
          </p:cNvSpPr>
          <p:nvPr>
            <p:ph type="body" idx="1"/>
          </p:nvPr>
        </p:nvSpPr>
        <p:spPr>
          <a:xfrm>
            <a:off x="492803" y="3726950"/>
            <a:ext cx="4161389" cy="1101903"/>
          </a:xfrm>
        </p:spPr>
        <p:txBody>
          <a:bodyPr>
            <a:normAutofit/>
          </a:bodyPr>
          <a:lstStyle/>
          <a:p>
            <a:pPr>
              <a:spcBef>
                <a:spcPts val="0"/>
              </a:spcBef>
            </a:pPr>
            <a:r>
              <a:rPr lang="en-US" sz="2400" dirty="0">
                <a:latin typeface="Arial" panose="020B0604020202020204" pitchFamily="34" charset="0"/>
                <a:cs typeface="Arial" panose="020B0604020202020204" pitchFamily="34" charset="0"/>
              </a:rPr>
              <a:t>A Mixed-Methods Study </a:t>
            </a:r>
          </a:p>
          <a:p>
            <a:pPr>
              <a:spcBef>
                <a:spcPts val="0"/>
              </a:spcBef>
            </a:pPr>
            <a:r>
              <a:rPr lang="en-US" sz="2400" dirty="0">
                <a:latin typeface="Arial" panose="020B0604020202020204" pitchFamily="34" charset="0"/>
                <a:cs typeface="Arial" panose="020B0604020202020204" pitchFamily="34" charset="0"/>
              </a:rPr>
              <a:t>of Hurricane Michael Excess Mortality</a:t>
            </a:r>
          </a:p>
        </p:txBody>
      </p:sp>
      <p:pic>
        <p:nvPicPr>
          <p:cNvPr id="7" name="Content Placeholder 6" descr="A picture containing tree, outdoor, grass&#10;&#10;Description automatically generated ">
            <a:extLst>
              <a:ext uri="{FF2B5EF4-FFF2-40B4-BE49-F238E27FC236}">
                <a16:creationId xmlns:a16="http://schemas.microsoft.com/office/drawing/2014/main" id="{4338D2AC-F69A-731E-64E6-2E006FD6F3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saturation sat="33000"/>
                    </a14:imgEffect>
                  </a14:imgLayer>
                </a14:imgProps>
              </a:ext>
              <a:ext uri="{28A0092B-C50C-407E-A947-70E740481C1C}">
                <a14:useLocalDpi xmlns:a14="http://schemas.microsoft.com/office/drawing/2010/main"/>
              </a:ext>
            </a:extLst>
          </a:blip>
          <a:srcRect l="7963" r="12759" b="-2"/>
          <a:stretch/>
        </p:blipFill>
        <p:spPr>
          <a:xfrm>
            <a:off x="5272119" y="380012"/>
            <a:ext cx="6683879" cy="4426325"/>
          </a:xfrm>
          <a:prstGeom prst="rect">
            <a:avLst/>
          </a:prstGeom>
        </p:spPr>
      </p:pic>
      <p:sp>
        <p:nvSpPr>
          <p:cNvPr id="4" name="Text Placeholder 3">
            <a:extLst>
              <a:ext uri="{FF2B5EF4-FFF2-40B4-BE49-F238E27FC236}">
                <a16:creationId xmlns:a16="http://schemas.microsoft.com/office/drawing/2014/main" id="{35D079D4-3811-654B-8920-EA4E99BE895B}"/>
              </a:ext>
            </a:extLst>
          </p:cNvPr>
          <p:cNvSpPr>
            <a:spLocks noGrp="1"/>
          </p:cNvSpPr>
          <p:nvPr>
            <p:ph type="body" idx="11"/>
          </p:nvPr>
        </p:nvSpPr>
        <p:spPr>
          <a:xfrm>
            <a:off x="492803" y="5878501"/>
            <a:ext cx="10515600" cy="396443"/>
          </a:xfrm>
        </p:spPr>
        <p:txBody>
          <a:bodyPr>
            <a:noAutofit/>
          </a:bodyPr>
          <a:lstStyle/>
          <a:p>
            <a:r>
              <a:rPr lang="en-US" sz="2400" dirty="0">
                <a:latin typeface="Arial" panose="020B0604020202020204" pitchFamily="34" charset="0"/>
                <a:cs typeface="Arial" panose="020B0604020202020204" pitchFamily="34" charset="0"/>
              </a:rPr>
              <a:t>Blake L. Scott, Ph.D., MPH   |  March 6, 2024</a:t>
            </a:r>
          </a:p>
        </p:txBody>
      </p:sp>
      <p:sp>
        <p:nvSpPr>
          <p:cNvPr id="6" name="Rectangle 5">
            <a:extLst>
              <a:ext uri="{FF2B5EF4-FFF2-40B4-BE49-F238E27FC236}">
                <a16:creationId xmlns:a16="http://schemas.microsoft.com/office/drawing/2014/main" id="{0D4F4213-9640-16E9-27A1-9C29CF594009}"/>
              </a:ext>
              <a:ext uri="{C183D7F6-B498-43B3-948B-1728B52AA6E4}">
                <adec:decorative xmlns:adec="http://schemas.microsoft.com/office/drawing/2017/decorative" val="1"/>
              </a:ext>
            </a:extLst>
          </p:cNvPr>
          <p:cNvSpPr/>
          <p:nvPr/>
        </p:nvSpPr>
        <p:spPr>
          <a:xfrm>
            <a:off x="5181599" y="227488"/>
            <a:ext cx="6864921" cy="4731374"/>
          </a:xfrm>
          <a:prstGeom prst="rect">
            <a:avLst/>
          </a:prstGeom>
          <a:noFill/>
          <a:ln w="25400">
            <a:solidFill>
              <a:srgbClr val="D3C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508126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655549B-A0BB-69E3-4011-EF804C497C53}"/>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THE AFTERMATH</a:t>
            </a:r>
          </a:p>
        </p:txBody>
      </p:sp>
      <p:sp>
        <p:nvSpPr>
          <p:cNvPr id="16" name="Title 1">
            <a:extLst>
              <a:ext uri="{FF2B5EF4-FFF2-40B4-BE49-F238E27FC236}">
                <a16:creationId xmlns:a16="http://schemas.microsoft.com/office/drawing/2014/main" id="{4CFAE0C4-8166-DD19-21A0-15242DADA1EE}"/>
              </a:ext>
            </a:extLst>
          </p:cNvPr>
          <p:cNvSpPr txBox="1">
            <a:spLocks/>
          </p:cNvSpPr>
          <p:nvPr/>
        </p:nvSpPr>
        <p:spPr>
          <a:xfrm>
            <a:off x="838200" y="990975"/>
            <a:ext cx="10400414" cy="71939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A long, stagnant recovery</a:t>
            </a: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27" name="TextBox 26">
            <a:extLst>
              <a:ext uri="{FF2B5EF4-FFF2-40B4-BE49-F238E27FC236}">
                <a16:creationId xmlns:a16="http://schemas.microsoft.com/office/drawing/2014/main" id="{85D2FBE8-5591-6DF3-754E-BC5F5B2E1F6C}"/>
              </a:ext>
            </a:extLst>
          </p:cNvPr>
          <p:cNvSpPr txBox="1"/>
          <p:nvPr/>
        </p:nvSpPr>
        <p:spPr>
          <a:xfrm>
            <a:off x="954899" y="2271451"/>
            <a:ext cx="5187672" cy="38472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rPr>
              <a:t>Damage and Impacts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Environmental changes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Basic necessities and services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Trauma Center destroyed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Delays in prenatal care and increase in small for gestational age births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Population changes one year later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Bay County decreased by over 2,300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Community assessment found prolong impacts on mental health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Economic Aid in 2021</a:t>
            </a:r>
          </a:p>
        </p:txBody>
      </p:sp>
      <p:pic>
        <p:nvPicPr>
          <p:cNvPr id="20" name="Picture 19" descr="A picture containing text, outdoor, sky, tree&#10;&#10;Description automatically generated ">
            <a:extLst>
              <a:ext uri="{FF2B5EF4-FFF2-40B4-BE49-F238E27FC236}">
                <a16:creationId xmlns:a16="http://schemas.microsoft.com/office/drawing/2014/main" id="{9439CCA9-7F05-1ED9-722C-366A27B0A51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967998" y="742620"/>
            <a:ext cx="2434932" cy="1567554"/>
          </a:xfrm>
          <a:prstGeom prst="rect">
            <a:avLst/>
          </a:prstGeom>
        </p:spPr>
      </p:pic>
      <p:pic>
        <p:nvPicPr>
          <p:cNvPr id="19" name="Picture 18" descr="Picture of store front">
            <a:extLst>
              <a:ext uri="{FF2B5EF4-FFF2-40B4-BE49-F238E27FC236}">
                <a16:creationId xmlns:a16="http://schemas.microsoft.com/office/drawing/2014/main" id="{FC2F73CE-D0AF-8983-0512-63687962B89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552409" y="779594"/>
            <a:ext cx="2434932" cy="1778450"/>
          </a:xfrm>
          <a:prstGeom prst="rect">
            <a:avLst/>
          </a:prstGeom>
        </p:spPr>
      </p:pic>
      <p:pic>
        <p:nvPicPr>
          <p:cNvPr id="21" name="Picture 20" descr="A picture containing tree, road, outdoor, sky&#10;&#10;Description automatically generated ">
            <a:extLst>
              <a:ext uri="{FF2B5EF4-FFF2-40B4-BE49-F238E27FC236}">
                <a16:creationId xmlns:a16="http://schemas.microsoft.com/office/drawing/2014/main" id="{0AF6AD05-33BC-DD26-BF61-6DE1F5B1B33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777992" y="2470262"/>
            <a:ext cx="1912615" cy="1665582"/>
          </a:xfrm>
          <a:prstGeom prst="rect">
            <a:avLst/>
          </a:prstGeom>
        </p:spPr>
      </p:pic>
      <p:pic>
        <p:nvPicPr>
          <p:cNvPr id="24" name="Picture 23" descr="A building with garage doors&#10;&#10;Description automatically generated with low confidence ">
            <a:extLst>
              <a:ext uri="{FF2B5EF4-FFF2-40B4-BE49-F238E27FC236}">
                <a16:creationId xmlns:a16="http://schemas.microsoft.com/office/drawing/2014/main" id="{70460591-9E7D-9B2A-DA7C-62B9E43AE58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861755" y="2720232"/>
            <a:ext cx="3170961" cy="1693514"/>
          </a:xfrm>
          <a:prstGeom prst="rect">
            <a:avLst/>
          </a:prstGeom>
        </p:spPr>
      </p:pic>
      <p:pic>
        <p:nvPicPr>
          <p:cNvPr id="17" name="Picture 16" descr="A sign on a wall&#10;&#10;Description automatically generated with low confidence ">
            <a:extLst>
              <a:ext uri="{FF2B5EF4-FFF2-40B4-BE49-F238E27FC236}">
                <a16:creationId xmlns:a16="http://schemas.microsoft.com/office/drawing/2014/main" id="{DE7418D0-DDC9-9997-9E03-9B251A2630C5}"/>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rcRect/>
          <a:stretch/>
        </p:blipFill>
        <p:spPr>
          <a:xfrm>
            <a:off x="6575379" y="4489947"/>
            <a:ext cx="2286376" cy="1864655"/>
          </a:xfrm>
          <a:prstGeom prst="rect">
            <a:avLst/>
          </a:prstGeom>
        </p:spPr>
      </p:pic>
      <p:pic>
        <p:nvPicPr>
          <p:cNvPr id="23" name="Picture 22" descr="A picture containing tree, grass, outdoor, sky&#10;&#10;Description automatically generated ">
            <a:extLst>
              <a:ext uri="{FF2B5EF4-FFF2-40B4-BE49-F238E27FC236}">
                <a16:creationId xmlns:a16="http://schemas.microsoft.com/office/drawing/2014/main" id="{7EA7A0F1-15D0-770F-5110-8647424B26D9}"/>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9017001" y="4733922"/>
            <a:ext cx="3015716" cy="1682752"/>
          </a:xfrm>
          <a:prstGeom prst="rect">
            <a:avLst/>
          </a:prstGeom>
        </p:spPr>
      </p:pic>
      <p:sp>
        <p:nvSpPr>
          <p:cNvPr id="7" name="Slide Number Placeholder 6">
            <a:extLst>
              <a:ext uri="{FF2B5EF4-FFF2-40B4-BE49-F238E27FC236}">
                <a16:creationId xmlns:a16="http://schemas.microsoft.com/office/drawing/2014/main" id="{584A6FDC-9442-ADF9-8E8C-3ABE43DA309E}"/>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srgbClr val="FFFFFF">
                    <a:lumMod val="65000"/>
                  </a:srgb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dirty="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4067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655549B-A0BB-69E3-4011-EF804C497C53}"/>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PILOT PROJECT FINDINGS</a:t>
            </a:r>
          </a:p>
        </p:txBody>
      </p:sp>
      <p:sp>
        <p:nvSpPr>
          <p:cNvPr id="4" name="Title 1">
            <a:extLst>
              <a:ext uri="{FF2B5EF4-FFF2-40B4-BE49-F238E27FC236}">
                <a16:creationId xmlns:a16="http://schemas.microsoft.com/office/drawing/2014/main" id="{9CC148B4-ED77-CD98-E826-9B8885BBC4C9}"/>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Prolonged period of high unemployment in Bay, Gulf, and Franklin Counties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30" name="Rectangle 29">
            <a:extLst>
              <a:ext uri="{FF2B5EF4-FFF2-40B4-BE49-F238E27FC236}">
                <a16:creationId xmlns:a16="http://schemas.microsoft.com/office/drawing/2014/main" id="{2ACDDC3B-A0C6-17CE-6AF3-179D0F143D50}"/>
              </a:ext>
              <a:ext uri="{C183D7F6-B498-43B3-948B-1728B52AA6E4}">
                <adec:decorative xmlns:adec="http://schemas.microsoft.com/office/drawing/2017/decorative" val="1"/>
              </a:ext>
            </a:extLst>
          </p:cNvPr>
          <p:cNvSpPr/>
          <p:nvPr/>
        </p:nvSpPr>
        <p:spPr>
          <a:xfrm>
            <a:off x="916122" y="2523625"/>
            <a:ext cx="3134455" cy="2782471"/>
          </a:xfrm>
          <a:prstGeom prst="rect">
            <a:avLst/>
          </a:prstGeom>
          <a:solidFill>
            <a:schemeClr val="bg1">
              <a:lumMod val="75000"/>
              <a:alpha val="8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B97F991B-2800-5A9C-EF49-52C6E5EAC404}"/>
              </a:ext>
            </a:extLst>
          </p:cNvPr>
          <p:cNvSpPr txBox="1"/>
          <p:nvPr/>
        </p:nvSpPr>
        <p:spPr>
          <a:xfrm>
            <a:off x="1231329" y="2536248"/>
            <a:ext cx="2504039"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Georgia" panose="02040502050405020303" pitchFamily="18" charset="0"/>
                <a:ea typeface="+mn-ea"/>
                <a:cs typeface="Arial" panose="020B0604020202020204" pitchFamily="34" charset="0"/>
              </a:rPr>
              <a:t>Industry Shifts</a:t>
            </a:r>
          </a:p>
        </p:txBody>
      </p:sp>
      <p:sp>
        <p:nvSpPr>
          <p:cNvPr id="19" name="Right Arrow 18" descr="Arrow">
            <a:extLst>
              <a:ext uri="{FF2B5EF4-FFF2-40B4-BE49-F238E27FC236}">
                <a16:creationId xmlns:a16="http://schemas.microsoft.com/office/drawing/2014/main" id="{D7EB9217-50FE-B724-B1EA-4E25621E0453}"/>
              </a:ext>
            </a:extLst>
          </p:cNvPr>
          <p:cNvSpPr/>
          <p:nvPr/>
        </p:nvSpPr>
        <p:spPr>
          <a:xfrm rot="16200000">
            <a:off x="832342" y="3178818"/>
            <a:ext cx="997207" cy="533775"/>
          </a:xfrm>
          <a:prstGeom prst="rightArrow">
            <a:avLst/>
          </a:prstGeom>
          <a:solidFill>
            <a:srgbClr val="0070C0">
              <a:alpha val="48458"/>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0" name="Picture 9" descr="Icon of construction equipment">
            <a:extLst>
              <a:ext uri="{FF2B5EF4-FFF2-40B4-BE49-F238E27FC236}">
                <a16:creationId xmlns:a16="http://schemas.microsoft.com/office/drawing/2014/main" id="{0C59582B-5A48-6917-5ECA-33DEBDD057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602083" y="2947102"/>
            <a:ext cx="1011665" cy="1215332"/>
          </a:xfrm>
          <a:prstGeom prst="rect">
            <a:avLst/>
          </a:prstGeom>
        </p:spPr>
      </p:pic>
      <p:sp>
        <p:nvSpPr>
          <p:cNvPr id="18" name="Right Arrow 17" descr="Arrow">
            <a:extLst>
              <a:ext uri="{FF2B5EF4-FFF2-40B4-BE49-F238E27FC236}">
                <a16:creationId xmlns:a16="http://schemas.microsoft.com/office/drawing/2014/main" id="{DA4EED07-6585-833C-4D98-4634BC9CD347}"/>
              </a:ext>
            </a:extLst>
          </p:cNvPr>
          <p:cNvSpPr/>
          <p:nvPr/>
        </p:nvSpPr>
        <p:spPr>
          <a:xfrm rot="5400000">
            <a:off x="840891" y="4236338"/>
            <a:ext cx="997207" cy="533775"/>
          </a:xfrm>
          <a:prstGeom prst="rightArrow">
            <a:avLst/>
          </a:prstGeom>
          <a:solidFill>
            <a:srgbClr val="0070C0">
              <a:alpha val="48458"/>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1" name="Picture 10" descr="Icon of dinner plate">
            <a:extLst>
              <a:ext uri="{FF2B5EF4-FFF2-40B4-BE49-F238E27FC236}">
                <a16:creationId xmlns:a16="http://schemas.microsoft.com/office/drawing/2014/main" id="{F7A80E66-584F-3EF1-8A2A-F62F0B18189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610161" y="4004622"/>
            <a:ext cx="1110478" cy="1188720"/>
          </a:xfrm>
          <a:prstGeom prst="rect">
            <a:avLst/>
          </a:prstGeom>
        </p:spPr>
      </p:pic>
      <p:pic>
        <p:nvPicPr>
          <p:cNvPr id="9" name="Picture 8" descr="Icon of heart">
            <a:extLst>
              <a:ext uri="{FF2B5EF4-FFF2-40B4-BE49-F238E27FC236}">
                <a16:creationId xmlns:a16="http://schemas.microsoft.com/office/drawing/2014/main" id="{C45535C4-169A-D545-4EBE-9C84695BB71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86082" y="4004622"/>
            <a:ext cx="1100016" cy="1188720"/>
          </a:xfrm>
          <a:prstGeom prst="rect">
            <a:avLst/>
          </a:prstGeom>
        </p:spPr>
      </p:pic>
      <p:sp>
        <p:nvSpPr>
          <p:cNvPr id="23" name="TextBox 22">
            <a:extLst>
              <a:ext uri="{FF2B5EF4-FFF2-40B4-BE49-F238E27FC236}">
                <a16:creationId xmlns:a16="http://schemas.microsoft.com/office/drawing/2014/main" id="{2EAE7343-FB95-894D-5539-64D0E9B5A609}"/>
              </a:ext>
            </a:extLst>
          </p:cNvPr>
          <p:cNvSpPr txBox="1"/>
          <p:nvPr/>
        </p:nvSpPr>
        <p:spPr>
          <a:xfrm>
            <a:off x="2254291" y="5629772"/>
            <a:ext cx="553792"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2" name="TextBox 21">
            <a:extLst>
              <a:ext uri="{FF2B5EF4-FFF2-40B4-BE49-F238E27FC236}">
                <a16:creationId xmlns:a16="http://schemas.microsoft.com/office/drawing/2014/main" id="{7347448D-E96F-148E-D730-28367FA4A412}"/>
              </a:ext>
            </a:extLst>
          </p:cNvPr>
          <p:cNvSpPr txBox="1"/>
          <p:nvPr/>
        </p:nvSpPr>
        <p:spPr>
          <a:xfrm>
            <a:off x="3014305" y="5621055"/>
            <a:ext cx="553792"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4" name="TextBox 23">
            <a:extLst>
              <a:ext uri="{FF2B5EF4-FFF2-40B4-BE49-F238E27FC236}">
                <a16:creationId xmlns:a16="http://schemas.microsoft.com/office/drawing/2014/main" id="{D28E4B0C-7D07-CD55-DC94-5D859C9D9143}"/>
              </a:ext>
            </a:extLst>
          </p:cNvPr>
          <p:cNvSpPr txBox="1"/>
          <p:nvPr/>
        </p:nvSpPr>
        <p:spPr>
          <a:xfrm>
            <a:off x="3793792" y="5811084"/>
            <a:ext cx="553792"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5" name="TextBox 24">
            <a:extLst>
              <a:ext uri="{FF2B5EF4-FFF2-40B4-BE49-F238E27FC236}">
                <a16:creationId xmlns:a16="http://schemas.microsoft.com/office/drawing/2014/main" id="{2FFD383F-CDC4-C019-837F-0F84B5368C26}"/>
              </a:ext>
            </a:extLst>
          </p:cNvPr>
          <p:cNvSpPr txBox="1"/>
          <p:nvPr/>
        </p:nvSpPr>
        <p:spPr>
          <a:xfrm>
            <a:off x="4533584" y="5814477"/>
            <a:ext cx="553792"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1" name="TextBox 20">
            <a:extLst>
              <a:ext uri="{FF2B5EF4-FFF2-40B4-BE49-F238E27FC236}">
                <a16:creationId xmlns:a16="http://schemas.microsoft.com/office/drawing/2014/main" id="{2AAEFFA8-E972-B3D2-8904-AA5A296065F7}"/>
              </a:ext>
            </a:extLst>
          </p:cNvPr>
          <p:cNvSpPr txBox="1"/>
          <p:nvPr/>
        </p:nvSpPr>
        <p:spPr>
          <a:xfrm>
            <a:off x="5334649" y="5414329"/>
            <a:ext cx="553792"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0" name="TextBox 19">
            <a:extLst>
              <a:ext uri="{FF2B5EF4-FFF2-40B4-BE49-F238E27FC236}">
                <a16:creationId xmlns:a16="http://schemas.microsoft.com/office/drawing/2014/main" id="{DDCCF1CB-00BF-FF31-CBE3-4364BBE2DB53}"/>
              </a:ext>
            </a:extLst>
          </p:cNvPr>
          <p:cNvSpPr txBox="1"/>
          <p:nvPr/>
        </p:nvSpPr>
        <p:spPr>
          <a:xfrm>
            <a:off x="6109796" y="3407371"/>
            <a:ext cx="553792"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11</a:t>
            </a:r>
          </a:p>
        </p:txBody>
      </p:sp>
      <p:graphicFrame>
        <p:nvGraphicFramePr>
          <p:cNvPr id="28" name="Chart 27" descr="Bar chart of months of high unemployment following hurricanes, Jeanne 1, Charley 1, Dennis 0, Wilma 0, Irma 2, Michael 12">
            <a:extLst>
              <a:ext uri="{FF2B5EF4-FFF2-40B4-BE49-F238E27FC236}">
                <a16:creationId xmlns:a16="http://schemas.microsoft.com/office/drawing/2014/main" id="{8755E76D-A335-978F-E7AF-ECE1D6FDFC2E}"/>
              </a:ext>
            </a:extLst>
          </p:cNvPr>
          <p:cNvGraphicFramePr>
            <a:graphicFrameLocks/>
          </p:cNvGraphicFramePr>
          <p:nvPr>
            <p:extLst>
              <p:ext uri="{D42A27DB-BD31-4B8C-83A1-F6EECF244321}">
                <p14:modId xmlns:p14="http://schemas.microsoft.com/office/powerpoint/2010/main" val="3029410104"/>
              </p:ext>
            </p:extLst>
          </p:nvPr>
        </p:nvGraphicFramePr>
        <p:xfrm>
          <a:off x="1991692" y="3278385"/>
          <a:ext cx="4901931" cy="3527798"/>
        </p:xfrm>
        <a:graphic>
          <a:graphicData uri="http://schemas.openxmlformats.org/drawingml/2006/chart">
            <c:chart xmlns:c="http://schemas.openxmlformats.org/drawingml/2006/chart" xmlns:r="http://schemas.openxmlformats.org/officeDocument/2006/relationships" r:id="rId6"/>
          </a:graphicData>
        </a:graphic>
      </p:graphicFrame>
      <p:sp>
        <p:nvSpPr>
          <p:cNvPr id="31" name="TextBox 30">
            <a:extLst>
              <a:ext uri="{FF2B5EF4-FFF2-40B4-BE49-F238E27FC236}">
                <a16:creationId xmlns:a16="http://schemas.microsoft.com/office/drawing/2014/main" id="{66C0175F-E045-2723-A4F8-EC96ACE8BD2C}"/>
              </a:ext>
            </a:extLst>
          </p:cNvPr>
          <p:cNvSpPr txBox="1"/>
          <p:nvPr/>
        </p:nvSpPr>
        <p:spPr>
          <a:xfrm>
            <a:off x="6130913" y="3381971"/>
            <a:ext cx="532675" cy="430887"/>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a:t>
            </a:r>
          </a:p>
        </p:txBody>
      </p:sp>
      <p:pic>
        <p:nvPicPr>
          <p:cNvPr id="5" name="Picture 4" descr="Diagram&#10;&#10;Description automatically generated with medium confidence ">
            <a:extLst>
              <a:ext uri="{FF2B5EF4-FFF2-40B4-BE49-F238E27FC236}">
                <a16:creationId xmlns:a16="http://schemas.microsoft.com/office/drawing/2014/main" id="{808D6FDD-115B-7916-FA3D-F1A483DBEC03}"/>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993389" y="2475109"/>
            <a:ext cx="5098845" cy="4382891"/>
          </a:xfrm>
          <a:prstGeom prst="rect">
            <a:avLst/>
          </a:prstGeom>
        </p:spPr>
      </p:pic>
      <p:sp>
        <p:nvSpPr>
          <p:cNvPr id="7" name="Slide Number Placeholder 6">
            <a:extLst>
              <a:ext uri="{FF2B5EF4-FFF2-40B4-BE49-F238E27FC236}">
                <a16:creationId xmlns:a16="http://schemas.microsoft.com/office/drawing/2014/main" id="{584A6FDC-9442-ADF9-8E8C-3ABE43DA309E}"/>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78946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STUDY DESIGN</a:t>
            </a:r>
          </a:p>
        </p:txBody>
      </p:sp>
      <p:sp>
        <p:nvSpPr>
          <p:cNvPr id="6" name="TextBox 5">
            <a:extLst>
              <a:ext uri="{FF2B5EF4-FFF2-40B4-BE49-F238E27FC236}">
                <a16:creationId xmlns:a16="http://schemas.microsoft.com/office/drawing/2014/main" id="{437F478E-537D-EA07-ED73-ED745FFB31AD}"/>
              </a:ext>
            </a:extLst>
          </p:cNvPr>
          <p:cNvSpPr txBox="1"/>
          <p:nvPr/>
        </p:nvSpPr>
        <p:spPr>
          <a:xfrm>
            <a:off x="583933" y="4177364"/>
            <a:ext cx="7607166"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Purpose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Research Questions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Mixed-Methods</a:t>
            </a:r>
          </a:p>
        </p:txBody>
      </p:sp>
      <p:cxnSp>
        <p:nvCxnSpPr>
          <p:cNvPr id="8" name="Straight Connector 7">
            <a:extLst>
              <a:ext uri="{FF2B5EF4-FFF2-40B4-BE49-F238E27FC236}">
                <a16:creationId xmlns:a16="http://schemas.microsoft.com/office/drawing/2014/main" id="{AE54D974-409B-A1DF-4489-A27E8FDC141B}"/>
              </a:ext>
              <a:ext uri="{C183D7F6-B498-43B3-948B-1728B52AA6E4}">
                <adec:decorative xmlns:adec="http://schemas.microsoft.com/office/drawing/2017/decorative" val="1"/>
              </a:ext>
            </a:extLst>
          </p:cNvPr>
          <p:cNvCxnSpPr/>
          <p:nvPr/>
        </p:nvCxnSpPr>
        <p:spPr>
          <a:xfrm flipV="1">
            <a:off x="749166" y="3686476"/>
            <a:ext cx="10674417" cy="0"/>
          </a:xfrm>
          <a:prstGeom prst="line">
            <a:avLst/>
          </a:prstGeom>
          <a:ln w="38100">
            <a:solidFill>
              <a:srgbClr val="D3C49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343EC6D9-0984-46C5-DC24-3DEACD653706}"/>
              </a:ext>
            </a:extLst>
          </p:cNvPr>
          <p:cNvSpPr>
            <a:spLocks noGrp="1"/>
          </p:cNvSpPr>
          <p:nvPr>
            <p:ph type="sldNum" sz="quarter" idx="12"/>
          </p:nvPr>
        </p:nvSpPr>
        <p:spPr>
          <a:xfrm>
            <a:off x="9448800" y="649287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98412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6E34A884-C616-EFD9-0F6D-64DC54EBD429}"/>
              </a:ext>
            </a:extLst>
          </p:cNvPr>
          <p:cNvSpPr txBox="1">
            <a:spLocks/>
          </p:cNvSpPr>
          <p:nvPr/>
        </p:nvSpPr>
        <p:spPr>
          <a:xfrm>
            <a:off x="838200" y="365126"/>
            <a:ext cx="10515600" cy="719396"/>
          </a:xfrm>
          <a:prstGeom prst="rect">
            <a:avLst/>
          </a:prstGeom>
        </p:spPr>
        <p:txBody>
          <a:bodyPr vert="horz" lIns="91440" tIns="45720" rIns="91440" bIns="45720" rtlCol="0" anchor="t">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r>
              <a:rPr lang="en-US" dirty="0">
                <a:latin typeface="Arial Narrow" panose="020B0604020202020204" pitchFamily="34" charset="0"/>
                <a:cs typeface="Arial Narrow" panose="020B0604020202020204" pitchFamily="34" charset="0"/>
              </a:rPr>
              <a:t>STUDY PURPOSE &amp; RESEARCH QUESTIONS</a:t>
            </a:r>
          </a:p>
        </p:txBody>
      </p:sp>
      <p:sp>
        <p:nvSpPr>
          <p:cNvPr id="2" name="Title 1">
            <a:extLst>
              <a:ext uri="{FF2B5EF4-FFF2-40B4-BE49-F238E27FC236}">
                <a16:creationId xmlns:a16="http://schemas.microsoft.com/office/drawing/2014/main" id="{91224998-8175-4248-BD8C-B7F4E58D1965}"/>
              </a:ext>
            </a:extLst>
          </p:cNvPr>
          <p:cNvSpPr>
            <a:spLocks noGrp="1"/>
          </p:cNvSpPr>
          <p:nvPr>
            <p:ph type="title"/>
          </p:nvPr>
        </p:nvSpPr>
        <p:spPr>
          <a:xfrm>
            <a:off x="838200" y="990975"/>
            <a:ext cx="10607040" cy="1633795"/>
          </a:xfrm>
        </p:spPr>
        <p:txBody>
          <a:bodyPr anchor="ctr">
            <a:noAutofit/>
          </a:bodyPr>
          <a:lstStyle/>
          <a:p>
            <a:pPr>
              <a:lnSpc>
                <a:spcPct val="100000"/>
              </a:lnSpc>
            </a:pPr>
            <a:r>
              <a:rPr lang="en-US" sz="2200" b="1" dirty="0">
                <a:solidFill>
                  <a:schemeClr val="accent3"/>
                </a:solidFill>
                <a:latin typeface="Arial" panose="020B0604020202020204" pitchFamily="34" charset="0"/>
                <a:cs typeface="Arial" panose="020B0604020202020204" pitchFamily="34" charset="0"/>
              </a:rPr>
              <a:t>The purpose of this study was to identify if the Florida Panhandle experienced</a:t>
            </a:r>
            <a:br>
              <a:rPr lang="en-US" sz="2200" b="1" dirty="0">
                <a:solidFill>
                  <a:schemeClr val="accent3"/>
                </a:solidFill>
                <a:latin typeface="Arial" panose="020B0604020202020204" pitchFamily="34" charset="0"/>
                <a:cs typeface="Arial" panose="020B0604020202020204" pitchFamily="34" charset="0"/>
              </a:rPr>
            </a:br>
            <a:r>
              <a:rPr lang="en-US" sz="800" b="1" dirty="0">
                <a:solidFill>
                  <a:schemeClr val="accent3"/>
                </a:solidFill>
                <a:latin typeface="Arial" panose="020B0604020202020204" pitchFamily="34" charset="0"/>
                <a:cs typeface="Arial" panose="020B0604020202020204" pitchFamily="34" charset="0"/>
              </a:rPr>
              <a:t> </a:t>
            </a:r>
            <a:br>
              <a:rPr lang="en-US" sz="2200" b="1" dirty="0">
                <a:solidFill>
                  <a:schemeClr val="accent3"/>
                </a:solidFill>
                <a:latin typeface="Arial" panose="020B0604020202020204" pitchFamily="34" charset="0"/>
                <a:cs typeface="Arial" panose="020B0604020202020204" pitchFamily="34" charset="0"/>
              </a:rPr>
            </a:br>
            <a:r>
              <a:rPr lang="en-US" sz="2200" b="1" dirty="0">
                <a:solidFill>
                  <a:schemeClr val="accent3"/>
                </a:solidFill>
                <a:latin typeface="Arial" panose="020B0604020202020204" pitchFamily="34" charset="0"/>
                <a:cs typeface="Arial" panose="020B0604020202020204" pitchFamily="34" charset="0"/>
              </a:rPr>
              <a:t>excess mortality in the year after Hurricane Michael and investigate what</a:t>
            </a:r>
            <a:br>
              <a:rPr lang="en-US" sz="2200" b="1" dirty="0">
                <a:solidFill>
                  <a:schemeClr val="accent3"/>
                </a:solidFill>
                <a:latin typeface="Arial" panose="020B0604020202020204" pitchFamily="34" charset="0"/>
                <a:cs typeface="Arial" panose="020B0604020202020204" pitchFamily="34" charset="0"/>
              </a:rPr>
            </a:br>
            <a:r>
              <a:rPr lang="en-US" sz="800" b="1" dirty="0">
                <a:solidFill>
                  <a:schemeClr val="accent3"/>
                </a:solidFill>
                <a:latin typeface="Arial" panose="020B0604020202020204" pitchFamily="34" charset="0"/>
                <a:cs typeface="Arial" panose="020B0604020202020204" pitchFamily="34" charset="0"/>
              </a:rPr>
              <a:t> </a:t>
            </a:r>
            <a:br>
              <a:rPr lang="en-US" sz="2200" b="1" dirty="0">
                <a:solidFill>
                  <a:schemeClr val="accent3"/>
                </a:solidFill>
                <a:latin typeface="Arial" panose="020B0604020202020204" pitchFamily="34" charset="0"/>
                <a:cs typeface="Arial" panose="020B0604020202020204" pitchFamily="34" charset="0"/>
              </a:rPr>
            </a:br>
            <a:r>
              <a:rPr lang="en-US" sz="2200" b="1" dirty="0">
                <a:solidFill>
                  <a:schemeClr val="accent3"/>
                </a:solidFill>
                <a:latin typeface="Arial" panose="020B0604020202020204" pitchFamily="34" charset="0"/>
                <a:cs typeface="Arial" panose="020B0604020202020204" pitchFamily="34" charset="0"/>
              </a:rPr>
              <a:t>contextual factors potentially led to that increased mortality.</a:t>
            </a:r>
            <a:endParaRPr lang="en-US" sz="2200" b="1"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DC53D7C3-481E-DF5C-CAFF-5B120AB4170A}"/>
              </a:ext>
              <a:ext uri="{C183D7F6-B498-43B3-948B-1728B52AA6E4}">
                <adec:decorative xmlns:adec="http://schemas.microsoft.com/office/drawing/2017/decorative" val="1"/>
              </a:ext>
            </a:extLst>
          </p:cNvPr>
          <p:cNvSpPr/>
          <p:nvPr/>
        </p:nvSpPr>
        <p:spPr>
          <a:xfrm rot="10800000">
            <a:off x="1065179" y="3143614"/>
            <a:ext cx="3200400" cy="3200400"/>
          </a:xfrm>
          <a:prstGeom prst="ellipse">
            <a:avLst/>
          </a:prstGeom>
          <a:solidFill>
            <a:schemeClr val="accent1"/>
          </a:solidFill>
          <a:ln w="254000">
            <a:solidFill>
              <a:schemeClr val="accent1">
                <a:alpha val="40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Roboto" panose="02000000000000000000" pitchFamily="2" charset="0"/>
            </a:endParaRPr>
          </a:p>
        </p:txBody>
      </p:sp>
      <p:sp>
        <p:nvSpPr>
          <p:cNvPr id="18" name="Rectangle 17">
            <a:extLst>
              <a:ext uri="{FF2B5EF4-FFF2-40B4-BE49-F238E27FC236}">
                <a16:creationId xmlns:a16="http://schemas.microsoft.com/office/drawing/2014/main" id="{4C02839F-88F8-15D2-7E28-857817C580E5}"/>
              </a:ext>
            </a:extLst>
          </p:cNvPr>
          <p:cNvSpPr/>
          <p:nvPr/>
        </p:nvSpPr>
        <p:spPr>
          <a:xfrm>
            <a:off x="1359459" y="3566261"/>
            <a:ext cx="2651760" cy="1500732"/>
          </a:xfrm>
          <a:prstGeom prst="rect">
            <a:avLst/>
          </a:prstGeom>
        </p:spPr>
        <p:txBody>
          <a:bodyPr wrap="square" lIns="0" tIns="0" rIns="0" bIns="0">
            <a:spAutoFit/>
          </a:bodyPr>
          <a:lstStyle/>
          <a:p>
            <a:pPr algn="ctr">
              <a:lnSpc>
                <a:spcPct val="110000"/>
              </a:lnSpc>
              <a:spcAft>
                <a:spcPts val="900"/>
              </a:spcAft>
              <a:defRPr/>
            </a:pPr>
            <a:r>
              <a:rPr lang="en-US" sz="1800" i="1" dirty="0">
                <a:solidFill>
                  <a:schemeClr val="bg1"/>
                </a:solidFill>
                <a:latin typeface="Georgia" panose="02040502050405020303" pitchFamily="18" charset="0"/>
                <a:cs typeface="Arial" panose="020B0604020202020204" pitchFamily="34" charset="0"/>
              </a:rPr>
              <a:t>What place, </a:t>
            </a:r>
            <a:r>
              <a:rPr lang="en-US" i="1" dirty="0">
                <a:solidFill>
                  <a:schemeClr val="bg1"/>
                </a:solidFill>
                <a:latin typeface="Georgia" panose="02040502050405020303" pitchFamily="18" charset="0"/>
                <a:cs typeface="Arial" panose="020B0604020202020204" pitchFamily="34" charset="0"/>
              </a:rPr>
              <a:t>sex</a:t>
            </a:r>
            <a:r>
              <a:rPr lang="en-US" sz="1800" i="1" dirty="0">
                <a:solidFill>
                  <a:schemeClr val="bg1"/>
                </a:solidFill>
                <a:latin typeface="Georgia" panose="02040502050405020303" pitchFamily="18" charset="0"/>
                <a:cs typeface="Arial" panose="020B0604020202020204" pitchFamily="34" charset="0"/>
              </a:rPr>
              <a:t>, race,  age group, or causes of death experienced mortality trend changes in the year post-storm?</a:t>
            </a:r>
            <a:endParaRPr lang="pt-BR" sz="1200" i="1" dirty="0">
              <a:solidFill>
                <a:schemeClr val="bg1"/>
              </a:solidFill>
              <a:latin typeface="Georgia" panose="02040502050405020303" pitchFamily="18" charset="0"/>
              <a:ea typeface="Open Sans" panose="020B0606030504020204" pitchFamily="34" charset="0"/>
              <a:cs typeface="Arial" panose="020B0604020202020204" pitchFamily="34" charset="0"/>
            </a:endParaRPr>
          </a:p>
        </p:txBody>
      </p:sp>
      <p:sp>
        <p:nvSpPr>
          <p:cNvPr id="15" name="Oval 14">
            <a:extLst>
              <a:ext uri="{FF2B5EF4-FFF2-40B4-BE49-F238E27FC236}">
                <a16:creationId xmlns:a16="http://schemas.microsoft.com/office/drawing/2014/main" id="{F6B26CDA-C250-8D8F-557D-8428CD849FC0}"/>
              </a:ext>
              <a:ext uri="{C183D7F6-B498-43B3-948B-1728B52AA6E4}">
                <adec:decorative xmlns:adec="http://schemas.microsoft.com/office/drawing/2017/decorative" val="1"/>
              </a:ext>
            </a:extLst>
          </p:cNvPr>
          <p:cNvSpPr/>
          <p:nvPr/>
        </p:nvSpPr>
        <p:spPr>
          <a:xfrm rot="10800000">
            <a:off x="4787155" y="3145536"/>
            <a:ext cx="3200400" cy="3200400"/>
          </a:xfrm>
          <a:prstGeom prst="ellipse">
            <a:avLst/>
          </a:prstGeom>
          <a:solidFill>
            <a:schemeClr val="accent2"/>
          </a:solidFill>
          <a:ln w="254000">
            <a:solidFill>
              <a:schemeClr val="accent2">
                <a:alpha val="40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Roboto" panose="02000000000000000000" pitchFamily="2" charset="0"/>
            </a:endParaRPr>
          </a:p>
        </p:txBody>
      </p:sp>
      <p:sp>
        <p:nvSpPr>
          <p:cNvPr id="20" name="Rectangle 19">
            <a:extLst>
              <a:ext uri="{FF2B5EF4-FFF2-40B4-BE49-F238E27FC236}">
                <a16:creationId xmlns:a16="http://schemas.microsoft.com/office/drawing/2014/main" id="{EA9A0221-D892-9D5A-9884-0B28066DF954}"/>
              </a:ext>
            </a:extLst>
          </p:cNvPr>
          <p:cNvSpPr/>
          <p:nvPr/>
        </p:nvSpPr>
        <p:spPr>
          <a:xfrm>
            <a:off x="5081436" y="3566261"/>
            <a:ext cx="2651760" cy="1500732"/>
          </a:xfrm>
          <a:prstGeom prst="rect">
            <a:avLst/>
          </a:prstGeom>
        </p:spPr>
        <p:txBody>
          <a:bodyPr wrap="square" lIns="0" tIns="0" rIns="0" bIns="0">
            <a:spAutoFit/>
          </a:bodyPr>
          <a:lstStyle/>
          <a:p>
            <a:pPr algn="ctr">
              <a:lnSpc>
                <a:spcPct val="110000"/>
              </a:lnSpc>
              <a:spcAft>
                <a:spcPts val="900"/>
              </a:spcAft>
              <a:defRPr/>
            </a:pPr>
            <a:r>
              <a:rPr lang="en-US" sz="1800" i="1" dirty="0">
                <a:solidFill>
                  <a:schemeClr val="bg1"/>
                </a:solidFill>
                <a:latin typeface="Georgia" panose="02040502050405020303" pitchFamily="18" charset="0"/>
                <a:cs typeface="Arial" panose="020B0604020202020204" pitchFamily="34" charset="0"/>
              </a:rPr>
              <a:t>How do survivors describe changes to health and health care services in the year   post-storm?</a:t>
            </a:r>
            <a:endParaRPr lang="pt-BR" sz="1200" i="1" dirty="0">
              <a:solidFill>
                <a:schemeClr val="bg1"/>
              </a:solidFill>
              <a:latin typeface="Georgia" panose="02040502050405020303" pitchFamily="18" charset="0"/>
              <a:ea typeface="Open Sans" panose="020B0606030504020204" pitchFamily="34" charset="0"/>
              <a:cs typeface="Arial" panose="020B0604020202020204" pitchFamily="34" charset="0"/>
            </a:endParaRPr>
          </a:p>
        </p:txBody>
      </p:sp>
      <p:sp>
        <p:nvSpPr>
          <p:cNvPr id="16" name="Oval 15">
            <a:extLst>
              <a:ext uri="{FF2B5EF4-FFF2-40B4-BE49-F238E27FC236}">
                <a16:creationId xmlns:a16="http://schemas.microsoft.com/office/drawing/2014/main" id="{F8ED96C4-A0B0-9772-C86F-9C3EB8F7C12A}"/>
              </a:ext>
              <a:ext uri="{C183D7F6-B498-43B3-948B-1728B52AA6E4}">
                <adec:decorative xmlns:adec="http://schemas.microsoft.com/office/drawing/2017/decorative" val="1"/>
              </a:ext>
            </a:extLst>
          </p:cNvPr>
          <p:cNvSpPr/>
          <p:nvPr/>
        </p:nvSpPr>
        <p:spPr>
          <a:xfrm rot="10800000">
            <a:off x="8509130" y="3143614"/>
            <a:ext cx="3200400" cy="3200400"/>
          </a:xfrm>
          <a:prstGeom prst="ellipse">
            <a:avLst/>
          </a:prstGeom>
          <a:solidFill>
            <a:schemeClr val="accent3"/>
          </a:solidFill>
          <a:ln w="254000">
            <a:solidFill>
              <a:schemeClr val="accent3">
                <a:alpha val="40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Roboto" panose="02000000000000000000" pitchFamily="2" charset="0"/>
            </a:endParaRPr>
          </a:p>
        </p:txBody>
      </p:sp>
      <p:sp>
        <p:nvSpPr>
          <p:cNvPr id="22" name="Rectangle 21">
            <a:extLst>
              <a:ext uri="{FF2B5EF4-FFF2-40B4-BE49-F238E27FC236}">
                <a16:creationId xmlns:a16="http://schemas.microsoft.com/office/drawing/2014/main" id="{7B3592CF-3F54-7367-5287-F5CE941122CB}"/>
              </a:ext>
            </a:extLst>
          </p:cNvPr>
          <p:cNvSpPr/>
          <p:nvPr/>
        </p:nvSpPr>
        <p:spPr>
          <a:xfrm>
            <a:off x="8803411" y="3572462"/>
            <a:ext cx="2651760" cy="2110129"/>
          </a:xfrm>
          <a:prstGeom prst="rect">
            <a:avLst/>
          </a:prstGeom>
        </p:spPr>
        <p:txBody>
          <a:bodyPr wrap="square" lIns="0" tIns="0" rIns="0" bIns="0">
            <a:spAutoFit/>
          </a:bodyPr>
          <a:lstStyle/>
          <a:p>
            <a:pPr algn="ctr">
              <a:lnSpc>
                <a:spcPct val="110000"/>
              </a:lnSpc>
              <a:spcAft>
                <a:spcPts val="900"/>
              </a:spcAft>
              <a:defRPr/>
            </a:pPr>
            <a:r>
              <a:rPr lang="en-US" sz="1800" i="1" dirty="0">
                <a:solidFill>
                  <a:schemeClr val="bg1"/>
                </a:solidFill>
                <a:latin typeface="Georgia" panose="02040502050405020303" pitchFamily="18" charset="0"/>
                <a:cs typeface="Arial" panose="020B0604020202020204" pitchFamily="34" charset="0"/>
              </a:rPr>
              <a:t>How do survivors’ accounts of post-storm health conditions and access to health care triangulate with excess mortality findings and the official fatality count?</a:t>
            </a:r>
            <a:endParaRPr lang="pt-BR" sz="1200" i="1" dirty="0">
              <a:solidFill>
                <a:schemeClr val="bg1"/>
              </a:solidFill>
              <a:latin typeface="Georgia" panose="02040502050405020303" pitchFamily="18" charset="0"/>
              <a:ea typeface="Open Sans" panose="020B0606030504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43454DE-A81E-88CA-0CC5-26CE2717B909}"/>
              </a:ext>
            </a:extLst>
          </p:cNvPr>
          <p:cNvSpPr txBox="1"/>
          <p:nvPr/>
        </p:nvSpPr>
        <p:spPr>
          <a:xfrm>
            <a:off x="1670015" y="5494004"/>
            <a:ext cx="1990725" cy="1543821"/>
          </a:xfrm>
          <a:prstGeom prst="rect">
            <a:avLst/>
          </a:prstGeom>
          <a:ln>
            <a:noFill/>
          </a:ln>
        </p:spPr>
        <p:txBody>
          <a:bodyPr vert="horz" wrap="square" lIns="0" tIns="0" rIns="0" bIns="0" rtlCol="0">
            <a:spAutoFit/>
          </a:bodyPr>
          <a:lstStyle/>
          <a:p>
            <a:pPr algn="ctr">
              <a:lnSpc>
                <a:spcPct val="110000"/>
              </a:lnSpc>
              <a:spcAft>
                <a:spcPts val="900"/>
              </a:spcAft>
              <a:buFont typeface="Arial" panose="020B0604020202020204" pitchFamily="34" charset="0"/>
              <a:buChar char="​"/>
            </a:pPr>
            <a:r>
              <a:rPr lang="en-US" sz="9600" dirty="0">
                <a:solidFill>
                  <a:schemeClr val="bg1">
                    <a:lumMod val="85000"/>
                  </a:schemeClr>
                </a:solidFill>
                <a:latin typeface="Arial" panose="020B0604020202020204" pitchFamily="34" charset="0"/>
                <a:cs typeface="Arial" panose="020B0604020202020204" pitchFamily="34" charset="0"/>
              </a:rPr>
              <a:t>1</a:t>
            </a:r>
          </a:p>
        </p:txBody>
      </p:sp>
      <p:sp>
        <p:nvSpPr>
          <p:cNvPr id="19" name="TextBox 18">
            <a:extLst>
              <a:ext uri="{FF2B5EF4-FFF2-40B4-BE49-F238E27FC236}">
                <a16:creationId xmlns:a16="http://schemas.microsoft.com/office/drawing/2014/main" id="{83D7889A-EDFE-4781-2555-7DB18955B27E}"/>
              </a:ext>
            </a:extLst>
          </p:cNvPr>
          <p:cNvSpPr txBox="1"/>
          <p:nvPr/>
        </p:nvSpPr>
        <p:spPr>
          <a:xfrm>
            <a:off x="5385642" y="5453800"/>
            <a:ext cx="1990725" cy="1543821"/>
          </a:xfrm>
          <a:prstGeom prst="rect">
            <a:avLst/>
          </a:prstGeom>
        </p:spPr>
        <p:txBody>
          <a:bodyPr vert="horz" wrap="square" lIns="0" tIns="0" rIns="0" bIns="0" rtlCol="0">
            <a:spAutoFit/>
          </a:bodyPr>
          <a:lstStyle/>
          <a:p>
            <a:pPr algn="ctr">
              <a:lnSpc>
                <a:spcPct val="110000"/>
              </a:lnSpc>
              <a:spcAft>
                <a:spcPts val="900"/>
              </a:spcAft>
              <a:buFont typeface="Arial" panose="020B0604020202020204" pitchFamily="34" charset="0"/>
              <a:buChar char="​"/>
            </a:pPr>
            <a:r>
              <a:rPr lang="en-US" sz="9600" dirty="0">
                <a:solidFill>
                  <a:schemeClr val="bg1">
                    <a:lumMod val="85000"/>
                  </a:schemeClr>
                </a:solidFill>
                <a:latin typeface="Arial" panose="020B0604020202020204" pitchFamily="34" charset="0"/>
                <a:cs typeface="Arial" panose="020B0604020202020204" pitchFamily="34" charset="0"/>
              </a:rPr>
              <a:t>2</a:t>
            </a:r>
          </a:p>
        </p:txBody>
      </p:sp>
      <p:sp>
        <p:nvSpPr>
          <p:cNvPr id="21" name="TextBox 20">
            <a:extLst>
              <a:ext uri="{FF2B5EF4-FFF2-40B4-BE49-F238E27FC236}">
                <a16:creationId xmlns:a16="http://schemas.microsoft.com/office/drawing/2014/main" id="{019ABB16-F896-8641-7FED-34ED42B18360}"/>
              </a:ext>
            </a:extLst>
          </p:cNvPr>
          <p:cNvSpPr txBox="1"/>
          <p:nvPr/>
        </p:nvSpPr>
        <p:spPr>
          <a:xfrm>
            <a:off x="9113967" y="5520996"/>
            <a:ext cx="1990725" cy="1543821"/>
          </a:xfrm>
          <a:prstGeom prst="rect">
            <a:avLst/>
          </a:prstGeom>
        </p:spPr>
        <p:txBody>
          <a:bodyPr vert="horz" wrap="square" lIns="0" tIns="0" rIns="0" bIns="0" rtlCol="0">
            <a:spAutoFit/>
          </a:bodyPr>
          <a:lstStyle/>
          <a:p>
            <a:pPr algn="ctr">
              <a:lnSpc>
                <a:spcPct val="110000"/>
              </a:lnSpc>
              <a:spcAft>
                <a:spcPts val="900"/>
              </a:spcAft>
              <a:buFont typeface="Arial" panose="020B0604020202020204" pitchFamily="34" charset="0"/>
              <a:buChar char="​"/>
            </a:pPr>
            <a:r>
              <a:rPr lang="en-US" sz="9600" dirty="0">
                <a:solidFill>
                  <a:schemeClr val="bg1">
                    <a:lumMod val="85000"/>
                  </a:schemeClr>
                </a:solidFill>
                <a:latin typeface="Arial" panose="020B0604020202020204" pitchFamily="34" charset="0"/>
                <a:cs typeface="Arial" panose="020B0604020202020204" pitchFamily="34" charset="0"/>
              </a:rPr>
              <a:t>3</a:t>
            </a:r>
          </a:p>
        </p:txBody>
      </p:sp>
      <p:sp>
        <p:nvSpPr>
          <p:cNvPr id="4" name="Slide Number Placeholder 3">
            <a:extLst>
              <a:ext uri="{FF2B5EF4-FFF2-40B4-BE49-F238E27FC236}">
                <a16:creationId xmlns:a16="http://schemas.microsoft.com/office/drawing/2014/main" id="{9088FB86-7A0B-44AF-6A84-354C12ACC506}"/>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13</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7258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24998-8175-4248-BD8C-B7F4E58D1965}"/>
              </a:ext>
            </a:extLst>
          </p:cNvPr>
          <p:cNvSpPr>
            <a:spLocks noGrp="1"/>
          </p:cNvSpPr>
          <p:nvPr>
            <p:ph type="title"/>
          </p:nvPr>
        </p:nvSpPr>
        <p:spPr/>
        <p:txBody>
          <a:bodyPr anchor="t">
            <a:normAutofit/>
          </a:bodyPr>
          <a:lstStyle/>
          <a:p>
            <a:r>
              <a:rPr lang="en-US" dirty="0">
                <a:latin typeface="Arial Narrow" panose="020B0604020202020204" pitchFamily="34" charset="0"/>
                <a:cs typeface="Arial Narrow" panose="020B0604020202020204" pitchFamily="34" charset="0"/>
              </a:rPr>
              <a:t>STUDY DESIGN</a:t>
            </a:r>
            <a:br>
              <a:rPr lang="en-US" sz="1100" dirty="0">
                <a:latin typeface="Arial Narrow" panose="020B0604020202020204" pitchFamily="34" charset="0"/>
                <a:cs typeface="Arial Narrow" panose="020B0604020202020204" pitchFamily="34" charset="0"/>
              </a:rPr>
            </a:br>
            <a:r>
              <a:rPr lang="en-US" sz="1400" dirty="0">
                <a:latin typeface="Arial Narrow" panose="020B0604020202020204" pitchFamily="34" charset="0"/>
                <a:cs typeface="Arial Narrow" panose="020B0604020202020204" pitchFamily="34" charset="0"/>
              </a:rPr>
              <a:t> </a:t>
            </a:r>
            <a:br>
              <a:rPr lang="en-US" sz="1100" dirty="0">
                <a:latin typeface="Arial Narrow" panose="020B0604020202020204" pitchFamily="34" charset="0"/>
                <a:cs typeface="Arial Narrow" panose="020B0604020202020204" pitchFamily="34" charset="0"/>
              </a:rPr>
            </a:br>
            <a:r>
              <a:rPr lang="en-US" sz="2200" b="1" dirty="0">
                <a:solidFill>
                  <a:schemeClr val="accent3"/>
                </a:solidFill>
                <a:latin typeface="Arial" panose="020B0604020202020204" pitchFamily="34" charset="0"/>
                <a:cs typeface="Arial" panose="020B0604020202020204" pitchFamily="34" charset="0"/>
              </a:rPr>
              <a:t>A mixed-methods study in three sequential phases </a:t>
            </a:r>
            <a:endParaRPr lang="en-US" sz="2200" b="1" dirty="0">
              <a:latin typeface="Arial" panose="020B0604020202020204" pitchFamily="34" charset="0"/>
              <a:cs typeface="Arial" panose="020B0604020202020204" pitchFamily="34" charset="0"/>
            </a:endParaRPr>
          </a:p>
        </p:txBody>
      </p:sp>
      <p:pic>
        <p:nvPicPr>
          <p:cNvPr id="10" name="Picture 9" descr="Icon of arrows pointing up from icons for charts, speech bubbles, and dots/lines, all pointing to an icon of a page of analysis">
            <a:extLst>
              <a:ext uri="{FF2B5EF4-FFF2-40B4-BE49-F238E27FC236}">
                <a16:creationId xmlns:a16="http://schemas.microsoft.com/office/drawing/2014/main" id="{455F19CF-FE64-AD34-4592-C4A5C24158DB}"/>
              </a:ext>
            </a:extLst>
          </p:cNvPr>
          <p:cNvPicPr>
            <a:picLocks noChangeAspect="1"/>
          </p:cNvPicPr>
          <p:nvPr/>
        </p:nvPicPr>
        <p:blipFill>
          <a:blip r:embed="rId3"/>
          <a:stretch>
            <a:fillRect/>
          </a:stretch>
        </p:blipFill>
        <p:spPr>
          <a:xfrm>
            <a:off x="2252830" y="1415716"/>
            <a:ext cx="7686340" cy="3886321"/>
          </a:xfrm>
          <a:prstGeom prst="rect">
            <a:avLst/>
          </a:prstGeom>
        </p:spPr>
      </p:pic>
      <p:grpSp>
        <p:nvGrpSpPr>
          <p:cNvPr id="11" name="Group 5" descr="Icon of a page of analysis">
            <a:extLst>
              <a:ext uri="{FF2B5EF4-FFF2-40B4-BE49-F238E27FC236}">
                <a16:creationId xmlns:a16="http://schemas.microsoft.com/office/drawing/2014/main" id="{3D1C24D2-3691-E70C-5D34-6CF334087544}"/>
              </a:ext>
            </a:extLst>
          </p:cNvPr>
          <p:cNvGrpSpPr>
            <a:grpSpLocks noChangeAspect="1"/>
          </p:cNvGrpSpPr>
          <p:nvPr/>
        </p:nvGrpSpPr>
        <p:grpSpPr bwMode="gray">
          <a:xfrm>
            <a:off x="5494361" y="2033224"/>
            <a:ext cx="1203278" cy="904776"/>
            <a:chOff x="1905" y="1239"/>
            <a:chExt cx="1947" cy="1464"/>
          </a:xfrm>
          <a:solidFill>
            <a:schemeClr val="bg1">
              <a:lumMod val="65000"/>
            </a:schemeClr>
          </a:solidFill>
        </p:grpSpPr>
        <p:sp>
          <p:nvSpPr>
            <p:cNvPr id="12" name="Freeform 6">
              <a:extLst>
                <a:ext uri="{FF2B5EF4-FFF2-40B4-BE49-F238E27FC236}">
                  <a16:creationId xmlns:a16="http://schemas.microsoft.com/office/drawing/2014/main" id="{6F84BA1B-7752-90D2-B633-17BCBF6B8200}"/>
                </a:ext>
              </a:extLst>
            </p:cNvPr>
            <p:cNvSpPr>
              <a:spLocks noEditPoints="1"/>
            </p:cNvSpPr>
            <p:nvPr/>
          </p:nvSpPr>
          <p:spPr bwMode="gray">
            <a:xfrm>
              <a:off x="1905" y="1239"/>
              <a:ext cx="1947" cy="1464"/>
            </a:xfrm>
            <a:custGeom>
              <a:avLst/>
              <a:gdLst>
                <a:gd name="T0" fmla="*/ 0 w 824"/>
                <a:gd name="T1" fmla="*/ 16 h 620"/>
                <a:gd name="T2" fmla="*/ 808 w 824"/>
                <a:gd name="T3" fmla="*/ 620 h 620"/>
                <a:gd name="T4" fmla="*/ 808 w 824"/>
                <a:gd name="T5" fmla="*/ 0 h 620"/>
                <a:gd name="T6" fmla="*/ 71 w 824"/>
                <a:gd name="T7" fmla="*/ 546 h 620"/>
                <a:gd name="T8" fmla="*/ 267 w 824"/>
                <a:gd name="T9" fmla="*/ 546 h 620"/>
                <a:gd name="T10" fmla="*/ 76 w 824"/>
                <a:gd name="T11" fmla="*/ 504 h 620"/>
                <a:gd name="T12" fmla="*/ 262 w 824"/>
                <a:gd name="T13" fmla="*/ 492 h 620"/>
                <a:gd name="T14" fmla="*/ 262 w 824"/>
                <a:gd name="T15" fmla="*/ 460 h 620"/>
                <a:gd name="T16" fmla="*/ 76 w 824"/>
                <a:gd name="T17" fmla="*/ 448 h 620"/>
                <a:gd name="T18" fmla="*/ 262 w 824"/>
                <a:gd name="T19" fmla="*/ 460 h 620"/>
                <a:gd name="T20" fmla="*/ 71 w 824"/>
                <a:gd name="T21" fmla="*/ 410 h 620"/>
                <a:gd name="T22" fmla="*/ 267 w 824"/>
                <a:gd name="T23" fmla="*/ 410 h 620"/>
                <a:gd name="T24" fmla="*/ 76 w 824"/>
                <a:gd name="T25" fmla="*/ 368 h 620"/>
                <a:gd name="T26" fmla="*/ 262 w 824"/>
                <a:gd name="T27" fmla="*/ 356 h 620"/>
                <a:gd name="T28" fmla="*/ 262 w 824"/>
                <a:gd name="T29" fmla="*/ 324 h 620"/>
                <a:gd name="T30" fmla="*/ 76 w 824"/>
                <a:gd name="T31" fmla="*/ 312 h 620"/>
                <a:gd name="T32" fmla="*/ 262 w 824"/>
                <a:gd name="T33" fmla="*/ 324 h 620"/>
                <a:gd name="T34" fmla="*/ 303 w 824"/>
                <a:gd name="T35" fmla="*/ 546 h 620"/>
                <a:gd name="T36" fmla="*/ 499 w 824"/>
                <a:gd name="T37" fmla="*/ 546 h 620"/>
                <a:gd name="T38" fmla="*/ 308 w 824"/>
                <a:gd name="T39" fmla="*/ 504 h 620"/>
                <a:gd name="T40" fmla="*/ 494 w 824"/>
                <a:gd name="T41" fmla="*/ 492 h 620"/>
                <a:gd name="T42" fmla="*/ 494 w 824"/>
                <a:gd name="T43" fmla="*/ 460 h 620"/>
                <a:gd name="T44" fmla="*/ 308 w 824"/>
                <a:gd name="T45" fmla="*/ 448 h 620"/>
                <a:gd name="T46" fmla="*/ 494 w 824"/>
                <a:gd name="T47" fmla="*/ 460 h 620"/>
                <a:gd name="T48" fmla="*/ 303 w 824"/>
                <a:gd name="T49" fmla="*/ 410 h 620"/>
                <a:gd name="T50" fmla="*/ 499 w 824"/>
                <a:gd name="T51" fmla="*/ 410 h 620"/>
                <a:gd name="T52" fmla="*/ 308 w 824"/>
                <a:gd name="T53" fmla="*/ 368 h 620"/>
                <a:gd name="T54" fmla="*/ 494 w 824"/>
                <a:gd name="T55" fmla="*/ 356 h 620"/>
                <a:gd name="T56" fmla="*/ 494 w 824"/>
                <a:gd name="T57" fmla="*/ 324 h 620"/>
                <a:gd name="T58" fmla="*/ 308 w 824"/>
                <a:gd name="T59" fmla="*/ 312 h 620"/>
                <a:gd name="T60" fmla="*/ 494 w 824"/>
                <a:gd name="T61" fmla="*/ 324 h 620"/>
                <a:gd name="T62" fmla="*/ 71 w 824"/>
                <a:gd name="T63" fmla="*/ 274 h 620"/>
                <a:gd name="T64" fmla="*/ 499 w 824"/>
                <a:gd name="T65" fmla="*/ 274 h 620"/>
                <a:gd name="T66" fmla="*/ 76 w 824"/>
                <a:gd name="T67" fmla="*/ 232 h 620"/>
                <a:gd name="T68" fmla="*/ 494 w 824"/>
                <a:gd name="T69" fmla="*/ 220 h 620"/>
                <a:gd name="T70" fmla="*/ 500 w 824"/>
                <a:gd name="T71" fmla="*/ 114 h 620"/>
                <a:gd name="T72" fmla="*/ 64 w 824"/>
                <a:gd name="T73" fmla="*/ 114 h 620"/>
                <a:gd name="T74" fmla="*/ 478 w 824"/>
                <a:gd name="T75" fmla="*/ 76 h 620"/>
                <a:gd name="T76" fmla="*/ 672 w 824"/>
                <a:gd name="T77" fmla="*/ 540 h 620"/>
                <a:gd name="T78" fmla="*/ 779 w 824"/>
                <a:gd name="T79" fmla="*/ 433 h 620"/>
                <a:gd name="T80" fmla="*/ 553 w 824"/>
                <a:gd name="T81" fmla="*/ 268 h 620"/>
                <a:gd name="T82" fmla="*/ 568 w 824"/>
                <a:gd name="T83" fmla="*/ 256 h 620"/>
                <a:gd name="T84" fmla="*/ 582 w 824"/>
                <a:gd name="T85" fmla="*/ 184 h 620"/>
                <a:gd name="T86" fmla="*/ 624 w 824"/>
                <a:gd name="T87" fmla="*/ 256 h 620"/>
                <a:gd name="T88" fmla="*/ 640 w 824"/>
                <a:gd name="T89" fmla="*/ 64 h 620"/>
                <a:gd name="T90" fmla="*/ 680 w 824"/>
                <a:gd name="T91" fmla="*/ 256 h 620"/>
                <a:gd name="T92" fmla="*/ 697 w 824"/>
                <a:gd name="T93" fmla="*/ 152 h 620"/>
                <a:gd name="T94" fmla="*/ 740 w 824"/>
                <a:gd name="T95" fmla="*/ 256 h 620"/>
                <a:gd name="T96" fmla="*/ 755 w 824"/>
                <a:gd name="T97" fmla="*/ 108 h 620"/>
                <a:gd name="T98" fmla="*/ 780 w 824"/>
                <a:gd name="T99" fmla="*/ 256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24" h="620">
                  <a:moveTo>
                    <a:pt x="808" y="0"/>
                  </a:moveTo>
                  <a:cubicBezTo>
                    <a:pt x="16" y="0"/>
                    <a:pt x="16" y="0"/>
                    <a:pt x="16" y="0"/>
                  </a:cubicBezTo>
                  <a:cubicBezTo>
                    <a:pt x="7" y="0"/>
                    <a:pt x="0" y="7"/>
                    <a:pt x="0" y="16"/>
                  </a:cubicBezTo>
                  <a:cubicBezTo>
                    <a:pt x="0" y="604"/>
                    <a:pt x="0" y="604"/>
                    <a:pt x="0" y="604"/>
                  </a:cubicBezTo>
                  <a:cubicBezTo>
                    <a:pt x="0" y="613"/>
                    <a:pt x="7" y="620"/>
                    <a:pt x="16" y="620"/>
                  </a:cubicBezTo>
                  <a:cubicBezTo>
                    <a:pt x="808" y="620"/>
                    <a:pt x="808" y="620"/>
                    <a:pt x="808" y="620"/>
                  </a:cubicBezTo>
                  <a:cubicBezTo>
                    <a:pt x="817" y="620"/>
                    <a:pt x="824" y="613"/>
                    <a:pt x="824" y="604"/>
                  </a:cubicBezTo>
                  <a:cubicBezTo>
                    <a:pt x="824" y="16"/>
                    <a:pt x="824" y="16"/>
                    <a:pt x="824" y="16"/>
                  </a:cubicBezTo>
                  <a:cubicBezTo>
                    <a:pt x="824" y="7"/>
                    <a:pt x="817" y="0"/>
                    <a:pt x="808" y="0"/>
                  </a:cubicBezTo>
                  <a:close/>
                  <a:moveTo>
                    <a:pt x="262" y="552"/>
                  </a:moveTo>
                  <a:cubicBezTo>
                    <a:pt x="76" y="552"/>
                    <a:pt x="76" y="552"/>
                    <a:pt x="76" y="552"/>
                  </a:cubicBezTo>
                  <a:cubicBezTo>
                    <a:pt x="73" y="552"/>
                    <a:pt x="71" y="549"/>
                    <a:pt x="71" y="546"/>
                  </a:cubicBezTo>
                  <a:cubicBezTo>
                    <a:pt x="71" y="543"/>
                    <a:pt x="73" y="540"/>
                    <a:pt x="76" y="540"/>
                  </a:cubicBezTo>
                  <a:cubicBezTo>
                    <a:pt x="262" y="540"/>
                    <a:pt x="262" y="540"/>
                    <a:pt x="262" y="540"/>
                  </a:cubicBezTo>
                  <a:cubicBezTo>
                    <a:pt x="265" y="540"/>
                    <a:pt x="267" y="543"/>
                    <a:pt x="267" y="546"/>
                  </a:cubicBezTo>
                  <a:cubicBezTo>
                    <a:pt x="267" y="549"/>
                    <a:pt x="265" y="552"/>
                    <a:pt x="262" y="552"/>
                  </a:cubicBezTo>
                  <a:close/>
                  <a:moveTo>
                    <a:pt x="262" y="504"/>
                  </a:moveTo>
                  <a:cubicBezTo>
                    <a:pt x="76" y="504"/>
                    <a:pt x="76" y="504"/>
                    <a:pt x="76" y="504"/>
                  </a:cubicBezTo>
                  <a:cubicBezTo>
                    <a:pt x="73" y="504"/>
                    <a:pt x="71" y="501"/>
                    <a:pt x="71" y="498"/>
                  </a:cubicBezTo>
                  <a:cubicBezTo>
                    <a:pt x="71" y="495"/>
                    <a:pt x="73" y="492"/>
                    <a:pt x="76" y="492"/>
                  </a:cubicBezTo>
                  <a:cubicBezTo>
                    <a:pt x="262" y="492"/>
                    <a:pt x="262" y="492"/>
                    <a:pt x="262" y="492"/>
                  </a:cubicBezTo>
                  <a:cubicBezTo>
                    <a:pt x="265" y="492"/>
                    <a:pt x="267" y="495"/>
                    <a:pt x="267" y="498"/>
                  </a:cubicBezTo>
                  <a:cubicBezTo>
                    <a:pt x="267" y="501"/>
                    <a:pt x="265" y="504"/>
                    <a:pt x="262" y="504"/>
                  </a:cubicBezTo>
                  <a:close/>
                  <a:moveTo>
                    <a:pt x="262" y="460"/>
                  </a:moveTo>
                  <a:cubicBezTo>
                    <a:pt x="76" y="460"/>
                    <a:pt x="76" y="460"/>
                    <a:pt x="76" y="460"/>
                  </a:cubicBezTo>
                  <a:cubicBezTo>
                    <a:pt x="73" y="460"/>
                    <a:pt x="71" y="457"/>
                    <a:pt x="71" y="454"/>
                  </a:cubicBezTo>
                  <a:cubicBezTo>
                    <a:pt x="71" y="451"/>
                    <a:pt x="73" y="448"/>
                    <a:pt x="76" y="448"/>
                  </a:cubicBezTo>
                  <a:cubicBezTo>
                    <a:pt x="262" y="448"/>
                    <a:pt x="262" y="448"/>
                    <a:pt x="262" y="448"/>
                  </a:cubicBezTo>
                  <a:cubicBezTo>
                    <a:pt x="265" y="448"/>
                    <a:pt x="267" y="451"/>
                    <a:pt x="267" y="454"/>
                  </a:cubicBezTo>
                  <a:cubicBezTo>
                    <a:pt x="267" y="457"/>
                    <a:pt x="265" y="460"/>
                    <a:pt x="262" y="460"/>
                  </a:cubicBezTo>
                  <a:close/>
                  <a:moveTo>
                    <a:pt x="262" y="416"/>
                  </a:moveTo>
                  <a:cubicBezTo>
                    <a:pt x="76" y="416"/>
                    <a:pt x="76" y="416"/>
                    <a:pt x="76" y="416"/>
                  </a:cubicBezTo>
                  <a:cubicBezTo>
                    <a:pt x="73" y="416"/>
                    <a:pt x="71" y="413"/>
                    <a:pt x="71" y="410"/>
                  </a:cubicBezTo>
                  <a:cubicBezTo>
                    <a:pt x="71" y="407"/>
                    <a:pt x="73" y="404"/>
                    <a:pt x="76" y="404"/>
                  </a:cubicBezTo>
                  <a:cubicBezTo>
                    <a:pt x="262" y="404"/>
                    <a:pt x="262" y="404"/>
                    <a:pt x="262" y="404"/>
                  </a:cubicBezTo>
                  <a:cubicBezTo>
                    <a:pt x="265" y="404"/>
                    <a:pt x="267" y="407"/>
                    <a:pt x="267" y="410"/>
                  </a:cubicBezTo>
                  <a:cubicBezTo>
                    <a:pt x="267" y="413"/>
                    <a:pt x="265" y="416"/>
                    <a:pt x="262" y="416"/>
                  </a:cubicBezTo>
                  <a:close/>
                  <a:moveTo>
                    <a:pt x="262" y="368"/>
                  </a:moveTo>
                  <a:cubicBezTo>
                    <a:pt x="76" y="368"/>
                    <a:pt x="76" y="368"/>
                    <a:pt x="76" y="368"/>
                  </a:cubicBezTo>
                  <a:cubicBezTo>
                    <a:pt x="73" y="368"/>
                    <a:pt x="71" y="365"/>
                    <a:pt x="71" y="362"/>
                  </a:cubicBezTo>
                  <a:cubicBezTo>
                    <a:pt x="71" y="359"/>
                    <a:pt x="73" y="356"/>
                    <a:pt x="76" y="356"/>
                  </a:cubicBezTo>
                  <a:cubicBezTo>
                    <a:pt x="262" y="356"/>
                    <a:pt x="262" y="356"/>
                    <a:pt x="262" y="356"/>
                  </a:cubicBezTo>
                  <a:cubicBezTo>
                    <a:pt x="265" y="356"/>
                    <a:pt x="267" y="359"/>
                    <a:pt x="267" y="362"/>
                  </a:cubicBezTo>
                  <a:cubicBezTo>
                    <a:pt x="267" y="365"/>
                    <a:pt x="265" y="368"/>
                    <a:pt x="262" y="368"/>
                  </a:cubicBezTo>
                  <a:close/>
                  <a:moveTo>
                    <a:pt x="262" y="324"/>
                  </a:moveTo>
                  <a:cubicBezTo>
                    <a:pt x="76" y="324"/>
                    <a:pt x="76" y="324"/>
                    <a:pt x="76" y="324"/>
                  </a:cubicBezTo>
                  <a:cubicBezTo>
                    <a:pt x="73" y="324"/>
                    <a:pt x="71" y="321"/>
                    <a:pt x="71" y="318"/>
                  </a:cubicBezTo>
                  <a:cubicBezTo>
                    <a:pt x="71" y="315"/>
                    <a:pt x="73" y="312"/>
                    <a:pt x="76" y="312"/>
                  </a:cubicBezTo>
                  <a:cubicBezTo>
                    <a:pt x="262" y="312"/>
                    <a:pt x="262" y="312"/>
                    <a:pt x="262" y="312"/>
                  </a:cubicBezTo>
                  <a:cubicBezTo>
                    <a:pt x="265" y="312"/>
                    <a:pt x="267" y="315"/>
                    <a:pt x="267" y="318"/>
                  </a:cubicBezTo>
                  <a:cubicBezTo>
                    <a:pt x="267" y="321"/>
                    <a:pt x="265" y="324"/>
                    <a:pt x="262" y="324"/>
                  </a:cubicBezTo>
                  <a:close/>
                  <a:moveTo>
                    <a:pt x="494" y="552"/>
                  </a:moveTo>
                  <a:cubicBezTo>
                    <a:pt x="308" y="552"/>
                    <a:pt x="308" y="552"/>
                    <a:pt x="308" y="552"/>
                  </a:cubicBezTo>
                  <a:cubicBezTo>
                    <a:pt x="305" y="552"/>
                    <a:pt x="303" y="549"/>
                    <a:pt x="303" y="546"/>
                  </a:cubicBezTo>
                  <a:cubicBezTo>
                    <a:pt x="303" y="543"/>
                    <a:pt x="305" y="540"/>
                    <a:pt x="308" y="540"/>
                  </a:cubicBezTo>
                  <a:cubicBezTo>
                    <a:pt x="494" y="540"/>
                    <a:pt x="494" y="540"/>
                    <a:pt x="494" y="540"/>
                  </a:cubicBezTo>
                  <a:cubicBezTo>
                    <a:pt x="497" y="540"/>
                    <a:pt x="499" y="543"/>
                    <a:pt x="499" y="546"/>
                  </a:cubicBezTo>
                  <a:cubicBezTo>
                    <a:pt x="499" y="549"/>
                    <a:pt x="497" y="552"/>
                    <a:pt x="494" y="552"/>
                  </a:cubicBezTo>
                  <a:close/>
                  <a:moveTo>
                    <a:pt x="494" y="504"/>
                  </a:moveTo>
                  <a:cubicBezTo>
                    <a:pt x="308" y="504"/>
                    <a:pt x="308" y="504"/>
                    <a:pt x="308" y="504"/>
                  </a:cubicBezTo>
                  <a:cubicBezTo>
                    <a:pt x="305" y="504"/>
                    <a:pt x="303" y="501"/>
                    <a:pt x="303" y="498"/>
                  </a:cubicBezTo>
                  <a:cubicBezTo>
                    <a:pt x="303" y="495"/>
                    <a:pt x="305" y="492"/>
                    <a:pt x="308" y="492"/>
                  </a:cubicBezTo>
                  <a:cubicBezTo>
                    <a:pt x="494" y="492"/>
                    <a:pt x="494" y="492"/>
                    <a:pt x="494" y="492"/>
                  </a:cubicBezTo>
                  <a:cubicBezTo>
                    <a:pt x="497" y="492"/>
                    <a:pt x="499" y="495"/>
                    <a:pt x="499" y="498"/>
                  </a:cubicBezTo>
                  <a:cubicBezTo>
                    <a:pt x="499" y="501"/>
                    <a:pt x="497" y="504"/>
                    <a:pt x="494" y="504"/>
                  </a:cubicBezTo>
                  <a:close/>
                  <a:moveTo>
                    <a:pt x="494" y="460"/>
                  </a:moveTo>
                  <a:cubicBezTo>
                    <a:pt x="308" y="460"/>
                    <a:pt x="308" y="460"/>
                    <a:pt x="308" y="460"/>
                  </a:cubicBezTo>
                  <a:cubicBezTo>
                    <a:pt x="305" y="460"/>
                    <a:pt x="303" y="457"/>
                    <a:pt x="303" y="454"/>
                  </a:cubicBezTo>
                  <a:cubicBezTo>
                    <a:pt x="303" y="451"/>
                    <a:pt x="305" y="448"/>
                    <a:pt x="308" y="448"/>
                  </a:cubicBezTo>
                  <a:cubicBezTo>
                    <a:pt x="494" y="448"/>
                    <a:pt x="494" y="448"/>
                    <a:pt x="494" y="448"/>
                  </a:cubicBezTo>
                  <a:cubicBezTo>
                    <a:pt x="497" y="448"/>
                    <a:pt x="499" y="451"/>
                    <a:pt x="499" y="454"/>
                  </a:cubicBezTo>
                  <a:cubicBezTo>
                    <a:pt x="499" y="457"/>
                    <a:pt x="497" y="460"/>
                    <a:pt x="494" y="460"/>
                  </a:cubicBezTo>
                  <a:close/>
                  <a:moveTo>
                    <a:pt x="494" y="416"/>
                  </a:moveTo>
                  <a:cubicBezTo>
                    <a:pt x="308" y="416"/>
                    <a:pt x="308" y="416"/>
                    <a:pt x="308" y="416"/>
                  </a:cubicBezTo>
                  <a:cubicBezTo>
                    <a:pt x="305" y="416"/>
                    <a:pt x="303" y="413"/>
                    <a:pt x="303" y="410"/>
                  </a:cubicBezTo>
                  <a:cubicBezTo>
                    <a:pt x="303" y="407"/>
                    <a:pt x="305" y="404"/>
                    <a:pt x="308" y="404"/>
                  </a:cubicBezTo>
                  <a:cubicBezTo>
                    <a:pt x="494" y="404"/>
                    <a:pt x="494" y="404"/>
                    <a:pt x="494" y="404"/>
                  </a:cubicBezTo>
                  <a:cubicBezTo>
                    <a:pt x="497" y="404"/>
                    <a:pt x="499" y="407"/>
                    <a:pt x="499" y="410"/>
                  </a:cubicBezTo>
                  <a:cubicBezTo>
                    <a:pt x="499" y="413"/>
                    <a:pt x="497" y="416"/>
                    <a:pt x="494" y="416"/>
                  </a:cubicBezTo>
                  <a:close/>
                  <a:moveTo>
                    <a:pt x="494" y="368"/>
                  </a:moveTo>
                  <a:cubicBezTo>
                    <a:pt x="308" y="368"/>
                    <a:pt x="308" y="368"/>
                    <a:pt x="308" y="368"/>
                  </a:cubicBezTo>
                  <a:cubicBezTo>
                    <a:pt x="305" y="368"/>
                    <a:pt x="303" y="365"/>
                    <a:pt x="303" y="362"/>
                  </a:cubicBezTo>
                  <a:cubicBezTo>
                    <a:pt x="303" y="359"/>
                    <a:pt x="305" y="356"/>
                    <a:pt x="308" y="356"/>
                  </a:cubicBezTo>
                  <a:cubicBezTo>
                    <a:pt x="494" y="356"/>
                    <a:pt x="494" y="356"/>
                    <a:pt x="494" y="356"/>
                  </a:cubicBezTo>
                  <a:cubicBezTo>
                    <a:pt x="497" y="356"/>
                    <a:pt x="499" y="359"/>
                    <a:pt x="499" y="362"/>
                  </a:cubicBezTo>
                  <a:cubicBezTo>
                    <a:pt x="499" y="365"/>
                    <a:pt x="497" y="368"/>
                    <a:pt x="494" y="368"/>
                  </a:cubicBezTo>
                  <a:close/>
                  <a:moveTo>
                    <a:pt x="494" y="324"/>
                  </a:moveTo>
                  <a:cubicBezTo>
                    <a:pt x="308" y="324"/>
                    <a:pt x="308" y="324"/>
                    <a:pt x="308" y="324"/>
                  </a:cubicBezTo>
                  <a:cubicBezTo>
                    <a:pt x="305" y="324"/>
                    <a:pt x="303" y="321"/>
                    <a:pt x="303" y="318"/>
                  </a:cubicBezTo>
                  <a:cubicBezTo>
                    <a:pt x="303" y="315"/>
                    <a:pt x="305" y="312"/>
                    <a:pt x="308" y="312"/>
                  </a:cubicBezTo>
                  <a:cubicBezTo>
                    <a:pt x="494" y="312"/>
                    <a:pt x="494" y="312"/>
                    <a:pt x="494" y="312"/>
                  </a:cubicBezTo>
                  <a:cubicBezTo>
                    <a:pt x="497" y="312"/>
                    <a:pt x="499" y="315"/>
                    <a:pt x="499" y="318"/>
                  </a:cubicBezTo>
                  <a:cubicBezTo>
                    <a:pt x="499" y="321"/>
                    <a:pt x="497" y="324"/>
                    <a:pt x="494" y="324"/>
                  </a:cubicBezTo>
                  <a:close/>
                  <a:moveTo>
                    <a:pt x="494" y="280"/>
                  </a:moveTo>
                  <a:cubicBezTo>
                    <a:pt x="76" y="280"/>
                    <a:pt x="76" y="280"/>
                    <a:pt x="76" y="280"/>
                  </a:cubicBezTo>
                  <a:cubicBezTo>
                    <a:pt x="73" y="280"/>
                    <a:pt x="71" y="277"/>
                    <a:pt x="71" y="274"/>
                  </a:cubicBezTo>
                  <a:cubicBezTo>
                    <a:pt x="71" y="271"/>
                    <a:pt x="73" y="268"/>
                    <a:pt x="76" y="268"/>
                  </a:cubicBezTo>
                  <a:cubicBezTo>
                    <a:pt x="494" y="268"/>
                    <a:pt x="494" y="268"/>
                    <a:pt x="494" y="268"/>
                  </a:cubicBezTo>
                  <a:cubicBezTo>
                    <a:pt x="497" y="268"/>
                    <a:pt x="499" y="271"/>
                    <a:pt x="499" y="274"/>
                  </a:cubicBezTo>
                  <a:cubicBezTo>
                    <a:pt x="499" y="277"/>
                    <a:pt x="497" y="280"/>
                    <a:pt x="494" y="280"/>
                  </a:cubicBezTo>
                  <a:close/>
                  <a:moveTo>
                    <a:pt x="494" y="232"/>
                  </a:moveTo>
                  <a:cubicBezTo>
                    <a:pt x="76" y="232"/>
                    <a:pt x="76" y="232"/>
                    <a:pt x="76" y="232"/>
                  </a:cubicBezTo>
                  <a:cubicBezTo>
                    <a:pt x="73" y="232"/>
                    <a:pt x="71" y="229"/>
                    <a:pt x="71" y="226"/>
                  </a:cubicBezTo>
                  <a:cubicBezTo>
                    <a:pt x="71" y="223"/>
                    <a:pt x="73" y="220"/>
                    <a:pt x="76" y="220"/>
                  </a:cubicBezTo>
                  <a:cubicBezTo>
                    <a:pt x="494" y="220"/>
                    <a:pt x="494" y="220"/>
                    <a:pt x="494" y="220"/>
                  </a:cubicBezTo>
                  <a:cubicBezTo>
                    <a:pt x="497" y="220"/>
                    <a:pt x="499" y="223"/>
                    <a:pt x="499" y="226"/>
                  </a:cubicBezTo>
                  <a:cubicBezTo>
                    <a:pt x="499" y="229"/>
                    <a:pt x="497" y="232"/>
                    <a:pt x="494" y="232"/>
                  </a:cubicBezTo>
                  <a:close/>
                  <a:moveTo>
                    <a:pt x="500" y="114"/>
                  </a:moveTo>
                  <a:cubicBezTo>
                    <a:pt x="500" y="130"/>
                    <a:pt x="490" y="144"/>
                    <a:pt x="478" y="144"/>
                  </a:cubicBezTo>
                  <a:cubicBezTo>
                    <a:pt x="85" y="144"/>
                    <a:pt x="85" y="144"/>
                    <a:pt x="85" y="144"/>
                  </a:cubicBezTo>
                  <a:cubicBezTo>
                    <a:pt x="73" y="144"/>
                    <a:pt x="64" y="130"/>
                    <a:pt x="64" y="114"/>
                  </a:cubicBezTo>
                  <a:cubicBezTo>
                    <a:pt x="64" y="106"/>
                    <a:pt x="64" y="106"/>
                    <a:pt x="64" y="106"/>
                  </a:cubicBezTo>
                  <a:cubicBezTo>
                    <a:pt x="64" y="90"/>
                    <a:pt x="73" y="76"/>
                    <a:pt x="85" y="76"/>
                  </a:cubicBezTo>
                  <a:cubicBezTo>
                    <a:pt x="478" y="76"/>
                    <a:pt x="478" y="76"/>
                    <a:pt x="478" y="76"/>
                  </a:cubicBezTo>
                  <a:cubicBezTo>
                    <a:pt x="490" y="76"/>
                    <a:pt x="500" y="90"/>
                    <a:pt x="500" y="106"/>
                  </a:cubicBezTo>
                  <a:lnTo>
                    <a:pt x="500" y="114"/>
                  </a:lnTo>
                  <a:close/>
                  <a:moveTo>
                    <a:pt x="672" y="540"/>
                  </a:moveTo>
                  <a:cubicBezTo>
                    <a:pt x="613" y="540"/>
                    <a:pt x="565" y="492"/>
                    <a:pt x="565" y="433"/>
                  </a:cubicBezTo>
                  <a:cubicBezTo>
                    <a:pt x="565" y="374"/>
                    <a:pt x="613" y="326"/>
                    <a:pt x="672" y="326"/>
                  </a:cubicBezTo>
                  <a:cubicBezTo>
                    <a:pt x="731" y="326"/>
                    <a:pt x="779" y="374"/>
                    <a:pt x="779" y="433"/>
                  </a:cubicBezTo>
                  <a:cubicBezTo>
                    <a:pt x="779" y="492"/>
                    <a:pt x="731" y="540"/>
                    <a:pt x="672" y="540"/>
                  </a:cubicBezTo>
                  <a:close/>
                  <a:moveTo>
                    <a:pt x="780" y="268"/>
                  </a:moveTo>
                  <a:cubicBezTo>
                    <a:pt x="553" y="268"/>
                    <a:pt x="553" y="268"/>
                    <a:pt x="553" y="268"/>
                  </a:cubicBezTo>
                  <a:cubicBezTo>
                    <a:pt x="551" y="268"/>
                    <a:pt x="548" y="265"/>
                    <a:pt x="548" y="262"/>
                  </a:cubicBezTo>
                  <a:cubicBezTo>
                    <a:pt x="548" y="259"/>
                    <a:pt x="551" y="256"/>
                    <a:pt x="553" y="256"/>
                  </a:cubicBezTo>
                  <a:cubicBezTo>
                    <a:pt x="568" y="256"/>
                    <a:pt x="568" y="256"/>
                    <a:pt x="568" y="256"/>
                  </a:cubicBezTo>
                  <a:cubicBezTo>
                    <a:pt x="568" y="192"/>
                    <a:pt x="568" y="192"/>
                    <a:pt x="568" y="192"/>
                  </a:cubicBezTo>
                  <a:cubicBezTo>
                    <a:pt x="568" y="187"/>
                    <a:pt x="572" y="184"/>
                    <a:pt x="579" y="184"/>
                  </a:cubicBezTo>
                  <a:cubicBezTo>
                    <a:pt x="582" y="184"/>
                    <a:pt x="582" y="184"/>
                    <a:pt x="582" y="184"/>
                  </a:cubicBezTo>
                  <a:cubicBezTo>
                    <a:pt x="589" y="184"/>
                    <a:pt x="596" y="187"/>
                    <a:pt x="596" y="192"/>
                  </a:cubicBezTo>
                  <a:cubicBezTo>
                    <a:pt x="596" y="256"/>
                    <a:pt x="596" y="256"/>
                    <a:pt x="596" y="256"/>
                  </a:cubicBezTo>
                  <a:cubicBezTo>
                    <a:pt x="624" y="256"/>
                    <a:pt x="624" y="256"/>
                    <a:pt x="624" y="256"/>
                  </a:cubicBezTo>
                  <a:cubicBezTo>
                    <a:pt x="624" y="74"/>
                    <a:pt x="624" y="74"/>
                    <a:pt x="624" y="74"/>
                  </a:cubicBezTo>
                  <a:cubicBezTo>
                    <a:pt x="624" y="69"/>
                    <a:pt x="630" y="64"/>
                    <a:pt x="637" y="64"/>
                  </a:cubicBezTo>
                  <a:cubicBezTo>
                    <a:pt x="640" y="64"/>
                    <a:pt x="640" y="64"/>
                    <a:pt x="640" y="64"/>
                  </a:cubicBezTo>
                  <a:cubicBezTo>
                    <a:pt x="647" y="64"/>
                    <a:pt x="652" y="69"/>
                    <a:pt x="652" y="74"/>
                  </a:cubicBezTo>
                  <a:cubicBezTo>
                    <a:pt x="652" y="256"/>
                    <a:pt x="652" y="256"/>
                    <a:pt x="652" y="256"/>
                  </a:cubicBezTo>
                  <a:cubicBezTo>
                    <a:pt x="680" y="256"/>
                    <a:pt x="680" y="256"/>
                    <a:pt x="680" y="256"/>
                  </a:cubicBezTo>
                  <a:cubicBezTo>
                    <a:pt x="680" y="160"/>
                    <a:pt x="680" y="160"/>
                    <a:pt x="680" y="160"/>
                  </a:cubicBezTo>
                  <a:cubicBezTo>
                    <a:pt x="680" y="155"/>
                    <a:pt x="687" y="152"/>
                    <a:pt x="694" y="152"/>
                  </a:cubicBezTo>
                  <a:cubicBezTo>
                    <a:pt x="697" y="152"/>
                    <a:pt x="697" y="152"/>
                    <a:pt x="697" y="152"/>
                  </a:cubicBezTo>
                  <a:cubicBezTo>
                    <a:pt x="704" y="152"/>
                    <a:pt x="712" y="155"/>
                    <a:pt x="712" y="160"/>
                  </a:cubicBezTo>
                  <a:cubicBezTo>
                    <a:pt x="712" y="256"/>
                    <a:pt x="712" y="256"/>
                    <a:pt x="712" y="256"/>
                  </a:cubicBezTo>
                  <a:cubicBezTo>
                    <a:pt x="740" y="256"/>
                    <a:pt x="740" y="256"/>
                    <a:pt x="740" y="256"/>
                  </a:cubicBezTo>
                  <a:cubicBezTo>
                    <a:pt x="740" y="118"/>
                    <a:pt x="740" y="118"/>
                    <a:pt x="740" y="118"/>
                  </a:cubicBezTo>
                  <a:cubicBezTo>
                    <a:pt x="740" y="113"/>
                    <a:pt x="744" y="108"/>
                    <a:pt x="751" y="108"/>
                  </a:cubicBezTo>
                  <a:cubicBezTo>
                    <a:pt x="755" y="108"/>
                    <a:pt x="755" y="108"/>
                    <a:pt x="755" y="108"/>
                  </a:cubicBezTo>
                  <a:cubicBezTo>
                    <a:pt x="762" y="108"/>
                    <a:pt x="768" y="113"/>
                    <a:pt x="768" y="118"/>
                  </a:cubicBezTo>
                  <a:cubicBezTo>
                    <a:pt x="768" y="256"/>
                    <a:pt x="768" y="256"/>
                    <a:pt x="768" y="256"/>
                  </a:cubicBezTo>
                  <a:cubicBezTo>
                    <a:pt x="780" y="256"/>
                    <a:pt x="780" y="256"/>
                    <a:pt x="780" y="256"/>
                  </a:cubicBezTo>
                  <a:cubicBezTo>
                    <a:pt x="782" y="256"/>
                    <a:pt x="785" y="259"/>
                    <a:pt x="785" y="262"/>
                  </a:cubicBezTo>
                  <a:cubicBezTo>
                    <a:pt x="785" y="265"/>
                    <a:pt x="782" y="268"/>
                    <a:pt x="780" y="2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3" name="Freeform 7">
              <a:extLst>
                <a:ext uri="{FF2B5EF4-FFF2-40B4-BE49-F238E27FC236}">
                  <a16:creationId xmlns:a16="http://schemas.microsoft.com/office/drawing/2014/main" id="{61D23500-5ABD-B04B-54F7-D07E0F929E92}"/>
                </a:ext>
              </a:extLst>
            </p:cNvPr>
            <p:cNvSpPr>
              <a:spLocks/>
            </p:cNvSpPr>
            <p:nvPr/>
          </p:nvSpPr>
          <p:spPr bwMode="gray">
            <a:xfrm>
              <a:off x="3303" y="2245"/>
              <a:ext cx="395" cy="414"/>
            </a:xfrm>
            <a:custGeom>
              <a:avLst/>
              <a:gdLst>
                <a:gd name="T0" fmla="*/ 80 w 167"/>
                <a:gd name="T1" fmla="*/ 0 h 175"/>
                <a:gd name="T2" fmla="*/ 1 w 167"/>
                <a:gd name="T3" fmla="*/ 50 h 175"/>
                <a:gd name="T4" fmla="*/ 80 w 167"/>
                <a:gd name="T5" fmla="*/ 92 h 175"/>
                <a:gd name="T6" fmla="*/ 0 w 167"/>
                <a:gd name="T7" fmla="*/ 122 h 175"/>
                <a:gd name="T8" fmla="*/ 80 w 167"/>
                <a:gd name="T9" fmla="*/ 175 h 175"/>
                <a:gd name="T10" fmla="*/ 167 w 167"/>
                <a:gd name="T11" fmla="*/ 87 h 175"/>
                <a:gd name="T12" fmla="*/ 80 w 167"/>
                <a:gd name="T13" fmla="*/ 0 h 175"/>
              </a:gdLst>
              <a:ahLst/>
              <a:cxnLst>
                <a:cxn ang="0">
                  <a:pos x="T0" y="T1"/>
                </a:cxn>
                <a:cxn ang="0">
                  <a:pos x="T2" y="T3"/>
                </a:cxn>
                <a:cxn ang="0">
                  <a:pos x="T4" y="T5"/>
                </a:cxn>
                <a:cxn ang="0">
                  <a:pos x="T6" y="T7"/>
                </a:cxn>
                <a:cxn ang="0">
                  <a:pos x="T8" y="T9"/>
                </a:cxn>
                <a:cxn ang="0">
                  <a:pos x="T10" y="T11"/>
                </a:cxn>
                <a:cxn ang="0">
                  <a:pos x="T12" y="T13"/>
                </a:cxn>
              </a:cxnLst>
              <a:rect l="0" t="0" r="r" b="b"/>
              <a:pathLst>
                <a:path w="167" h="175">
                  <a:moveTo>
                    <a:pt x="80" y="0"/>
                  </a:moveTo>
                  <a:cubicBezTo>
                    <a:pt x="45" y="0"/>
                    <a:pt x="15" y="20"/>
                    <a:pt x="1" y="50"/>
                  </a:cubicBezTo>
                  <a:cubicBezTo>
                    <a:pt x="80" y="92"/>
                    <a:pt x="80" y="92"/>
                    <a:pt x="80" y="92"/>
                  </a:cubicBezTo>
                  <a:cubicBezTo>
                    <a:pt x="0" y="122"/>
                    <a:pt x="0" y="122"/>
                    <a:pt x="0" y="122"/>
                  </a:cubicBezTo>
                  <a:cubicBezTo>
                    <a:pt x="13" y="153"/>
                    <a:pt x="44" y="175"/>
                    <a:pt x="80" y="175"/>
                  </a:cubicBezTo>
                  <a:cubicBezTo>
                    <a:pt x="128" y="175"/>
                    <a:pt x="167" y="136"/>
                    <a:pt x="167" y="87"/>
                  </a:cubicBezTo>
                  <a:cubicBezTo>
                    <a:pt x="167" y="39"/>
                    <a:pt x="128" y="0"/>
                    <a:pt x="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pic>
        <p:nvPicPr>
          <p:cNvPr id="16" name="Picture 15" descr="Chart with arrow going up">
            <a:extLst>
              <a:ext uri="{FF2B5EF4-FFF2-40B4-BE49-F238E27FC236}">
                <a16:creationId xmlns:a16="http://schemas.microsoft.com/office/drawing/2014/main" id="{8E57CB03-97E4-03A8-E163-B3290379FEC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489270" y="4497992"/>
            <a:ext cx="670557" cy="573193"/>
          </a:xfrm>
          <a:prstGeom prst="rect">
            <a:avLst/>
          </a:prstGeom>
          <a:solidFill>
            <a:schemeClr val="bg1"/>
          </a:solidFill>
        </p:spPr>
      </p:pic>
      <p:pic>
        <p:nvPicPr>
          <p:cNvPr id="15" name="Picture 14" descr="Speech bubbles">
            <a:extLst>
              <a:ext uri="{FF2B5EF4-FFF2-40B4-BE49-F238E27FC236}">
                <a16:creationId xmlns:a16="http://schemas.microsoft.com/office/drawing/2014/main" id="{7C3299E0-820A-079E-93C0-299CCC24FAB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771298" y="4420931"/>
            <a:ext cx="709108" cy="689158"/>
          </a:xfrm>
          <a:prstGeom prst="rect">
            <a:avLst/>
          </a:prstGeom>
        </p:spPr>
      </p:pic>
      <p:pic>
        <p:nvPicPr>
          <p:cNvPr id="14" name="Picture 13" descr="Dots and lines">
            <a:extLst>
              <a:ext uri="{FF2B5EF4-FFF2-40B4-BE49-F238E27FC236}">
                <a16:creationId xmlns:a16="http://schemas.microsoft.com/office/drawing/2014/main" id="{BEB28A75-AD92-96CC-D56D-2B686B43C4C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flipV="1">
            <a:off x="9014776" y="4445470"/>
            <a:ext cx="641792" cy="640080"/>
          </a:xfrm>
          <a:prstGeom prst="rect">
            <a:avLst/>
          </a:prstGeom>
        </p:spPr>
      </p:pic>
      <p:sp>
        <p:nvSpPr>
          <p:cNvPr id="17" name="Content Placeholder 7">
            <a:extLst>
              <a:ext uri="{FF2B5EF4-FFF2-40B4-BE49-F238E27FC236}">
                <a16:creationId xmlns:a16="http://schemas.microsoft.com/office/drawing/2014/main" id="{6DE51D9E-EA86-FBA7-65CB-7BCC9AA29ECA}"/>
              </a:ext>
            </a:extLst>
          </p:cNvPr>
          <p:cNvSpPr txBox="1">
            <a:spLocks/>
          </p:cNvSpPr>
          <p:nvPr/>
        </p:nvSpPr>
        <p:spPr>
          <a:xfrm>
            <a:off x="283030" y="5375739"/>
            <a:ext cx="3758148" cy="1166569"/>
          </a:xfrm>
          <a:prstGeom prst="rect">
            <a:avLst/>
          </a:prstGeom>
          <a:ln>
            <a:noFill/>
          </a:ln>
        </p:spPr>
        <p:txBody>
          <a:bodyPr vert="horz" lIns="45720" tIns="0" rIns="45720" bIns="0" rtlCol="0">
            <a:noAutofit/>
          </a:bodyPr>
          <a:lstStyle>
            <a:lvl1pPr marL="0" indent="0" algn="l" defTabSz="914400" rtl="0" eaLnBrk="1" latinLnBrk="0" hangingPunct="1">
              <a:lnSpc>
                <a:spcPct val="120000"/>
              </a:lnSpc>
              <a:spcBef>
                <a:spcPts val="600"/>
              </a:spcBef>
              <a:spcAft>
                <a:spcPts val="1200"/>
              </a:spcAft>
              <a:buFont typeface="Calibri" panose="020F0502020204030204" pitchFamily="34" charset="0"/>
              <a:buChar char="​"/>
              <a:defRPr sz="1500" i="1" kern="1200">
                <a:solidFill>
                  <a:schemeClr val="accent3"/>
                </a:solidFill>
                <a:latin typeface="+mn-lt"/>
                <a:ea typeface="+mn-ea"/>
                <a:cs typeface="+mn-cs"/>
              </a:defRPr>
            </a:lvl1pPr>
            <a:lvl2pPr marL="0" indent="0" algn="l" defTabSz="914400" rtl="0" eaLnBrk="1" latinLnBrk="0" hangingPunct="1">
              <a:lnSpc>
                <a:spcPct val="100000"/>
              </a:lnSpc>
              <a:spcBef>
                <a:spcPts val="0"/>
              </a:spcBef>
              <a:spcAft>
                <a:spcPts val="600"/>
              </a:spcAft>
              <a:buFont typeface="Calibri" panose="020F0502020204030204" pitchFamily="34" charset="0"/>
              <a:buChar char="​"/>
              <a:defRPr sz="1500" i="1" kern="1200">
                <a:solidFill>
                  <a:schemeClr val="tx2"/>
                </a:solidFill>
                <a:latin typeface="+mn-lt"/>
                <a:ea typeface="+mn-ea"/>
                <a:cs typeface="+mn-cs"/>
              </a:defRPr>
            </a:lvl2pPr>
            <a:lvl3pPr marL="0" indent="0" algn="l" defTabSz="914400" rtl="0" eaLnBrk="1" latinLnBrk="0" hangingPunct="1">
              <a:lnSpc>
                <a:spcPct val="120000"/>
              </a:lnSpc>
              <a:spcBef>
                <a:spcPts val="600"/>
              </a:spcBef>
              <a:spcAft>
                <a:spcPts val="600"/>
              </a:spcAft>
              <a:buFont typeface="Calibri" panose="020F0502020204030204" pitchFamily="34" charset="0"/>
              <a:buChar char="​"/>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 typeface="Calibri" panose="020F0502020204030204" pitchFamily="34" charset="0"/>
              <a:buChar char="​"/>
              <a:defRPr sz="1100" i="1" kern="1200">
                <a:solidFill>
                  <a:schemeClr val="accent2"/>
                </a:solidFill>
                <a:latin typeface="+mn-lt"/>
                <a:ea typeface="+mn-ea"/>
                <a:cs typeface="+mn-cs"/>
              </a:defRPr>
            </a:lvl4pPr>
            <a:lvl5pPr marL="0" indent="0" algn="l" defTabSz="914400" rtl="0" eaLnBrk="1" latinLnBrk="0" hangingPunct="1">
              <a:lnSpc>
                <a:spcPct val="150000"/>
              </a:lnSpc>
              <a:spcBef>
                <a:spcPts val="0"/>
              </a:spcBef>
              <a:buFont typeface="Calibri" panose="020F0502020204030204" pitchFamily="34" charset="0"/>
              <a:buChar char="​"/>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1" indent="0" algn="ctr" defTabSz="914400" rtl="0" eaLnBrk="1" fontAlgn="auto" latinLnBrk="0" hangingPunct="1">
              <a:lnSpc>
                <a:spcPct val="100000"/>
              </a:lnSpc>
              <a:spcBef>
                <a:spcPts val="0"/>
              </a:spcBef>
              <a:spcAft>
                <a:spcPts val="600"/>
              </a:spcAft>
              <a:buClrTx/>
              <a:buSzTx/>
              <a:buFont typeface="Calibri" panose="020F0502020204030204" pitchFamily="34" charset="0"/>
              <a:buChar char="​"/>
              <a:tabLst/>
              <a:defRPr/>
            </a:pPr>
            <a:r>
              <a:rPr kumimoji="0" lang="en-US" sz="2400" b="0" i="0" u="none" strike="noStrike" kern="1200" cap="none" spc="0" normalizeH="0" baseline="0" noProof="0" dirty="0">
                <a:ln>
                  <a:noFill/>
                </a:ln>
                <a:solidFill>
                  <a:srgbClr val="6C936C"/>
                </a:solidFill>
                <a:effectLst/>
                <a:uLnTx/>
                <a:uFillTx/>
                <a:latin typeface="Arial" panose="020B0604020202020204" pitchFamily="34" charset="0"/>
                <a:ea typeface="+mn-ea"/>
                <a:cs typeface="Arial" panose="020B0604020202020204" pitchFamily="34" charset="0"/>
              </a:rPr>
              <a:t>Phase 1: Excess Mortality</a:t>
            </a:r>
          </a:p>
          <a:p>
            <a:pPr marL="0" marR="0" lvl="1" indent="0" algn="l" defTabSz="914400" rtl="0" eaLnBrk="1" fontAlgn="auto" latinLnBrk="0" hangingPunct="1">
              <a:lnSpc>
                <a:spcPct val="100000"/>
              </a:lnSpc>
              <a:spcBef>
                <a:spcPts val="0"/>
              </a:spcBef>
              <a:spcAft>
                <a:spcPts val="600"/>
              </a:spcAft>
              <a:buClrTx/>
              <a:buSzTx/>
              <a:buFont typeface="Calibri" panose="020F0502020204030204" pitchFamily="34" charset="0"/>
              <a:buChar char="​"/>
              <a:tabLst/>
              <a:defRPr/>
            </a:pPr>
            <a:r>
              <a:rPr kumimoji="0" lang="en-US" sz="2200" b="0" i="1" u="none" strike="noStrike" kern="1200" cap="none" spc="0" normalizeH="0" baseline="0" noProof="0" dirty="0">
                <a:ln>
                  <a:noFill/>
                </a:ln>
                <a:solidFill>
                  <a:srgbClr val="000000"/>
                </a:solidFill>
                <a:effectLst/>
                <a:uLnTx/>
                <a:uFillTx/>
                <a:latin typeface="Georgia" panose="02040502050405020303" pitchFamily="18" charset="0"/>
                <a:ea typeface="+mn-ea"/>
                <a:cs typeface="Arial" panose="020B0604020202020204" pitchFamily="34" charset="0"/>
              </a:rPr>
              <a:t>Statistical analysis of changes in mortality trends</a:t>
            </a:r>
          </a:p>
        </p:txBody>
      </p:sp>
      <p:sp>
        <p:nvSpPr>
          <p:cNvPr id="18" name="Content Placeholder 9">
            <a:extLst>
              <a:ext uri="{FF2B5EF4-FFF2-40B4-BE49-F238E27FC236}">
                <a16:creationId xmlns:a16="http://schemas.microsoft.com/office/drawing/2014/main" id="{AC1374E2-8887-880E-9BB0-6143F695695B}"/>
              </a:ext>
            </a:extLst>
          </p:cNvPr>
          <p:cNvSpPr txBox="1">
            <a:spLocks/>
          </p:cNvSpPr>
          <p:nvPr/>
        </p:nvSpPr>
        <p:spPr>
          <a:xfrm>
            <a:off x="4377406" y="5377284"/>
            <a:ext cx="3758148" cy="976888"/>
          </a:xfrm>
          <a:prstGeom prst="rect">
            <a:avLst/>
          </a:prstGeom>
          <a:ln>
            <a:noFill/>
          </a:ln>
        </p:spPr>
        <p:txBody>
          <a:bodyPr vert="horz" lIns="45720" tIns="0" rIns="45720" bIns="0" rtlCol="0">
            <a:noAutofit/>
          </a:bodyPr>
          <a:lstStyle>
            <a:lvl1pPr marL="0" indent="0" algn="l" defTabSz="914400" rtl="0" eaLnBrk="1" latinLnBrk="0" hangingPunct="1">
              <a:lnSpc>
                <a:spcPct val="120000"/>
              </a:lnSpc>
              <a:spcBef>
                <a:spcPts val="600"/>
              </a:spcBef>
              <a:spcAft>
                <a:spcPts val="1200"/>
              </a:spcAft>
              <a:buFont typeface="Calibri" panose="020F0502020204030204" pitchFamily="34" charset="0"/>
              <a:buChar char="​"/>
              <a:defRPr sz="1500" i="1" kern="1200">
                <a:solidFill>
                  <a:schemeClr val="accent3"/>
                </a:solidFill>
                <a:latin typeface="+mn-lt"/>
                <a:ea typeface="+mn-ea"/>
                <a:cs typeface="+mn-cs"/>
              </a:defRPr>
            </a:lvl1pPr>
            <a:lvl2pPr marL="0" indent="0" algn="l" defTabSz="914400" rtl="0" eaLnBrk="1" latinLnBrk="0" hangingPunct="1">
              <a:lnSpc>
                <a:spcPct val="100000"/>
              </a:lnSpc>
              <a:spcBef>
                <a:spcPts val="0"/>
              </a:spcBef>
              <a:spcAft>
                <a:spcPts val="600"/>
              </a:spcAft>
              <a:buFont typeface="Calibri" panose="020F0502020204030204" pitchFamily="34" charset="0"/>
              <a:buChar char="​"/>
              <a:defRPr sz="1500" i="1" kern="1200">
                <a:solidFill>
                  <a:schemeClr val="tx2"/>
                </a:solidFill>
                <a:latin typeface="+mn-lt"/>
                <a:ea typeface="+mn-ea"/>
                <a:cs typeface="+mn-cs"/>
              </a:defRPr>
            </a:lvl2pPr>
            <a:lvl3pPr marL="0" indent="0" algn="l" defTabSz="914400" rtl="0" eaLnBrk="1" latinLnBrk="0" hangingPunct="1">
              <a:lnSpc>
                <a:spcPct val="120000"/>
              </a:lnSpc>
              <a:spcBef>
                <a:spcPts val="600"/>
              </a:spcBef>
              <a:spcAft>
                <a:spcPts val="600"/>
              </a:spcAft>
              <a:buFont typeface="Calibri" panose="020F0502020204030204" pitchFamily="34" charset="0"/>
              <a:buChar char="​"/>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 typeface="Calibri" panose="020F0502020204030204" pitchFamily="34" charset="0"/>
              <a:buChar char="​"/>
              <a:defRPr sz="1100" i="1" kern="1200">
                <a:solidFill>
                  <a:schemeClr val="accent2"/>
                </a:solidFill>
                <a:latin typeface="+mn-lt"/>
                <a:ea typeface="+mn-ea"/>
                <a:cs typeface="+mn-cs"/>
              </a:defRPr>
            </a:lvl4pPr>
            <a:lvl5pPr marL="0" indent="0" algn="l" defTabSz="914400" rtl="0" eaLnBrk="1" latinLnBrk="0" hangingPunct="1">
              <a:lnSpc>
                <a:spcPct val="150000"/>
              </a:lnSpc>
              <a:spcBef>
                <a:spcPts val="0"/>
              </a:spcBef>
              <a:buFont typeface="Calibri" panose="020F0502020204030204" pitchFamily="34" charset="0"/>
              <a:buChar char="​"/>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1" indent="0" algn="ctr" defTabSz="914400" rtl="0" eaLnBrk="1" fontAlgn="auto" latinLnBrk="0" hangingPunct="1">
              <a:lnSpc>
                <a:spcPct val="100000"/>
              </a:lnSpc>
              <a:spcBef>
                <a:spcPts val="0"/>
              </a:spcBef>
              <a:spcAft>
                <a:spcPts val="600"/>
              </a:spcAft>
              <a:buClrTx/>
              <a:buSzTx/>
              <a:buFont typeface="Calibri" panose="020F0502020204030204" pitchFamily="34" charset="0"/>
              <a:buChar char="​"/>
              <a:tabLst/>
              <a:defRPr/>
            </a:pPr>
            <a:r>
              <a:rPr kumimoji="0" lang="en-US" sz="2400" b="0" i="0" u="none" strike="noStrike" kern="1200" cap="none" spc="0" normalizeH="0" baseline="0" noProof="0" dirty="0">
                <a:ln>
                  <a:noFill/>
                </a:ln>
                <a:solidFill>
                  <a:srgbClr val="1167B1"/>
                </a:solidFill>
                <a:effectLst/>
                <a:uLnTx/>
                <a:uFillTx/>
                <a:latin typeface="Arial" panose="020B0604020202020204" pitchFamily="34" charset="0"/>
                <a:ea typeface="+mn-ea"/>
                <a:cs typeface="Arial" panose="020B0604020202020204" pitchFamily="34" charset="0"/>
              </a:rPr>
              <a:t>Phase 2: Qualitative</a:t>
            </a:r>
          </a:p>
          <a:p>
            <a:pPr marL="0" marR="0" lvl="1" indent="0" algn="ctr" defTabSz="914400" rtl="0" eaLnBrk="1" fontAlgn="auto" latinLnBrk="0" hangingPunct="1">
              <a:lnSpc>
                <a:spcPct val="100000"/>
              </a:lnSpc>
              <a:spcBef>
                <a:spcPts val="0"/>
              </a:spcBef>
              <a:spcAft>
                <a:spcPts val="600"/>
              </a:spcAft>
              <a:buClrTx/>
              <a:buSzTx/>
              <a:buFont typeface="Calibri" panose="020F0502020204030204" pitchFamily="34" charset="0"/>
              <a:buChar char="​"/>
              <a:tabLst/>
              <a:defRPr/>
            </a:pPr>
            <a:r>
              <a:rPr kumimoji="0" lang="en-US" sz="2200" b="0" i="1" u="none" strike="noStrike" kern="1200" cap="none" spc="0" normalizeH="0" baseline="0" noProof="0" dirty="0">
                <a:ln>
                  <a:noFill/>
                </a:ln>
                <a:solidFill>
                  <a:srgbClr val="000000"/>
                </a:solidFill>
                <a:effectLst/>
                <a:uLnTx/>
                <a:uFillTx/>
                <a:latin typeface="Georgia" panose="02040502050405020303" pitchFamily="18" charset="0"/>
                <a:ea typeface="+mn-ea"/>
                <a:cs typeface="Arial" panose="020B0604020202020204" pitchFamily="34" charset="0"/>
              </a:rPr>
              <a:t>Focus groups and interviews on hurricane impacts</a:t>
            </a:r>
          </a:p>
          <a:p>
            <a:pPr marL="0" marR="0" lvl="1" indent="0" algn="ctr" defTabSz="914400" rtl="0" eaLnBrk="1" fontAlgn="auto" latinLnBrk="0" hangingPunct="1">
              <a:lnSpc>
                <a:spcPct val="100000"/>
              </a:lnSpc>
              <a:spcBef>
                <a:spcPts val="0"/>
              </a:spcBef>
              <a:spcAft>
                <a:spcPts val="600"/>
              </a:spcAft>
              <a:buClrTx/>
              <a:buSzTx/>
              <a:buFont typeface="Calibri" panose="020F0502020204030204" pitchFamily="34" charset="0"/>
              <a:buChar char="​"/>
              <a:tabLst/>
              <a:defRPr/>
            </a:pPr>
            <a:endParaRPr kumimoji="0" lang="en-US" sz="1800" b="0" i="0" u="none" strike="noStrike" kern="1200" cap="none" spc="0" normalizeH="0" baseline="0" noProof="0" dirty="0">
              <a:ln>
                <a:noFill/>
              </a:ln>
              <a:solidFill>
                <a:srgbClr val="1167B1"/>
              </a:solidFill>
              <a:effectLst/>
              <a:uLnTx/>
              <a:uFillTx/>
              <a:latin typeface="Arial" panose="020B0604020202020204" pitchFamily="34" charset="0"/>
              <a:ea typeface="+mn-ea"/>
              <a:cs typeface="Arial" panose="020B0604020202020204" pitchFamily="34" charset="0"/>
            </a:endParaRPr>
          </a:p>
        </p:txBody>
      </p:sp>
      <p:sp>
        <p:nvSpPr>
          <p:cNvPr id="19" name="Content Placeholder 10">
            <a:extLst>
              <a:ext uri="{FF2B5EF4-FFF2-40B4-BE49-F238E27FC236}">
                <a16:creationId xmlns:a16="http://schemas.microsoft.com/office/drawing/2014/main" id="{905BF8E9-2256-4319-05F1-8680A0AB6EC7}"/>
              </a:ext>
            </a:extLst>
          </p:cNvPr>
          <p:cNvSpPr txBox="1">
            <a:spLocks/>
          </p:cNvSpPr>
          <p:nvPr/>
        </p:nvSpPr>
        <p:spPr>
          <a:xfrm>
            <a:off x="8850086" y="5357310"/>
            <a:ext cx="3233056" cy="1402719"/>
          </a:xfrm>
          <a:prstGeom prst="rect">
            <a:avLst/>
          </a:prstGeom>
          <a:ln>
            <a:noFill/>
          </a:ln>
        </p:spPr>
        <p:txBody>
          <a:bodyPr vert="horz" lIns="45720" tIns="0" rIns="45720" bIns="0" rtlCol="0">
            <a:noAutofit/>
          </a:bodyPr>
          <a:lstStyle>
            <a:lvl1pPr marL="0" indent="0" algn="l" defTabSz="914400" rtl="0" eaLnBrk="1" latinLnBrk="0" hangingPunct="1">
              <a:lnSpc>
                <a:spcPct val="120000"/>
              </a:lnSpc>
              <a:spcBef>
                <a:spcPts val="600"/>
              </a:spcBef>
              <a:spcAft>
                <a:spcPts val="1200"/>
              </a:spcAft>
              <a:buFont typeface="Calibri" panose="020F0502020204030204" pitchFamily="34" charset="0"/>
              <a:buChar char="​"/>
              <a:defRPr sz="1500" i="1" kern="1200">
                <a:solidFill>
                  <a:schemeClr val="accent3"/>
                </a:solidFill>
                <a:latin typeface="+mn-lt"/>
                <a:ea typeface="+mn-ea"/>
                <a:cs typeface="+mn-cs"/>
              </a:defRPr>
            </a:lvl1pPr>
            <a:lvl2pPr marL="0" indent="0" algn="l" defTabSz="914400" rtl="0" eaLnBrk="1" latinLnBrk="0" hangingPunct="1">
              <a:lnSpc>
                <a:spcPct val="100000"/>
              </a:lnSpc>
              <a:spcBef>
                <a:spcPts val="0"/>
              </a:spcBef>
              <a:spcAft>
                <a:spcPts val="600"/>
              </a:spcAft>
              <a:buFont typeface="Calibri" panose="020F0502020204030204" pitchFamily="34" charset="0"/>
              <a:buChar char="​"/>
              <a:defRPr sz="1500" i="1" kern="1200">
                <a:solidFill>
                  <a:schemeClr val="tx2"/>
                </a:solidFill>
                <a:latin typeface="+mn-lt"/>
                <a:ea typeface="+mn-ea"/>
                <a:cs typeface="+mn-cs"/>
              </a:defRPr>
            </a:lvl2pPr>
            <a:lvl3pPr marL="0" indent="0" algn="l" defTabSz="914400" rtl="0" eaLnBrk="1" latinLnBrk="0" hangingPunct="1">
              <a:lnSpc>
                <a:spcPct val="120000"/>
              </a:lnSpc>
              <a:spcBef>
                <a:spcPts val="600"/>
              </a:spcBef>
              <a:spcAft>
                <a:spcPts val="600"/>
              </a:spcAft>
              <a:buFont typeface="Calibri" panose="020F0502020204030204" pitchFamily="34" charset="0"/>
              <a:buChar char="​"/>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 typeface="Calibri" panose="020F0502020204030204" pitchFamily="34" charset="0"/>
              <a:buChar char="​"/>
              <a:defRPr sz="1100" i="1" kern="1200">
                <a:solidFill>
                  <a:schemeClr val="accent2"/>
                </a:solidFill>
                <a:latin typeface="+mn-lt"/>
                <a:ea typeface="+mn-ea"/>
                <a:cs typeface="+mn-cs"/>
              </a:defRPr>
            </a:lvl4pPr>
            <a:lvl5pPr marL="0" indent="0" algn="l" defTabSz="914400" rtl="0" eaLnBrk="1" latinLnBrk="0" hangingPunct="1">
              <a:lnSpc>
                <a:spcPct val="150000"/>
              </a:lnSpc>
              <a:spcBef>
                <a:spcPts val="0"/>
              </a:spcBef>
              <a:buFont typeface="Calibri" panose="020F0502020204030204" pitchFamily="34" charset="0"/>
              <a:buChar char="​"/>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Tx/>
              <a:buSzTx/>
              <a:buFont typeface="Calibri" panose="020F0502020204030204" pitchFamily="34" charset="0"/>
              <a:buNone/>
              <a:tabLst/>
              <a:defRPr/>
            </a:pPr>
            <a:r>
              <a:rPr kumimoji="0" lang="en-US" sz="2400" b="0" i="0" u="none" strike="noStrike" kern="1200" cap="none" spc="0" normalizeH="0" baseline="0" noProof="0" dirty="0">
                <a:ln>
                  <a:noFill/>
                </a:ln>
                <a:solidFill>
                  <a:srgbClr val="E6C169"/>
                </a:solidFill>
                <a:effectLst/>
                <a:uLnTx/>
                <a:uFillTx/>
                <a:latin typeface="Arial" panose="020B0604020202020204" pitchFamily="34" charset="0"/>
                <a:ea typeface="+mn-ea"/>
                <a:cs typeface="Arial" panose="020B0604020202020204" pitchFamily="34" charset="0"/>
              </a:rPr>
              <a:t>Phase 3: Triangulation</a:t>
            </a:r>
          </a:p>
          <a:p>
            <a:pPr marL="0" marR="0" lvl="1" indent="0" algn="l" defTabSz="914400" rtl="0" eaLnBrk="1" fontAlgn="auto" latinLnBrk="0" hangingPunct="1">
              <a:lnSpc>
                <a:spcPct val="100000"/>
              </a:lnSpc>
              <a:spcBef>
                <a:spcPts val="0"/>
              </a:spcBef>
              <a:spcAft>
                <a:spcPts val="600"/>
              </a:spcAft>
              <a:buClrTx/>
              <a:buSzTx/>
              <a:buFont typeface="Calibri" panose="020F0502020204030204" pitchFamily="34" charset="0"/>
              <a:buNone/>
              <a:tabLst/>
              <a:defRPr/>
            </a:pPr>
            <a:r>
              <a:rPr kumimoji="0" lang="en-US" sz="2200" b="0" i="1" u="none" strike="noStrike" kern="1200" cap="none" spc="0" normalizeH="0" baseline="0" noProof="0" dirty="0">
                <a:ln>
                  <a:noFill/>
                </a:ln>
                <a:solidFill>
                  <a:srgbClr val="000000"/>
                </a:solidFill>
                <a:effectLst/>
                <a:uLnTx/>
                <a:uFillTx/>
                <a:latin typeface="Georgia" panose="02040502050405020303" pitchFamily="18" charset="0"/>
                <a:ea typeface="+mn-ea"/>
                <a:cs typeface="Arial" panose="020B0604020202020204" pitchFamily="34" charset="0"/>
              </a:rPr>
              <a:t>Ground-truthing and changes to accessing health care</a:t>
            </a:r>
          </a:p>
        </p:txBody>
      </p:sp>
      <p:sp>
        <p:nvSpPr>
          <p:cNvPr id="4" name="Slide Number Placeholder 3">
            <a:extLst>
              <a:ext uri="{FF2B5EF4-FFF2-40B4-BE49-F238E27FC236}">
                <a16:creationId xmlns:a16="http://schemas.microsoft.com/office/drawing/2014/main" id="{317E9A24-3F41-777D-5D9A-3FF365167799}"/>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srgbClr val="FFFFFF">
                    <a:lumMod val="65000"/>
                  </a:srgb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dirty="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24317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PHASE 1: EXCESS MORTALITY</a:t>
            </a:r>
          </a:p>
        </p:txBody>
      </p:sp>
      <p:sp>
        <p:nvSpPr>
          <p:cNvPr id="6" name="TextBox 5">
            <a:extLst>
              <a:ext uri="{FF2B5EF4-FFF2-40B4-BE49-F238E27FC236}">
                <a16:creationId xmlns:a16="http://schemas.microsoft.com/office/drawing/2014/main" id="{437F478E-537D-EA07-ED73-ED745FFB31AD}"/>
              </a:ext>
            </a:extLst>
          </p:cNvPr>
          <p:cNvSpPr txBox="1"/>
          <p:nvPr/>
        </p:nvSpPr>
        <p:spPr>
          <a:xfrm>
            <a:off x="583933" y="4177364"/>
            <a:ext cx="7607166" cy="156966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Methodology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Total mortality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Demographic groups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Cause of death</a:t>
            </a:r>
          </a:p>
        </p:txBody>
      </p:sp>
      <p:cxnSp>
        <p:nvCxnSpPr>
          <p:cNvPr id="8" name="Straight Connector 7">
            <a:extLst>
              <a:ext uri="{FF2B5EF4-FFF2-40B4-BE49-F238E27FC236}">
                <a16:creationId xmlns:a16="http://schemas.microsoft.com/office/drawing/2014/main" id="{AE54D974-409B-A1DF-4489-A27E8FDC141B}"/>
              </a:ext>
              <a:ext uri="{C183D7F6-B498-43B3-948B-1728B52AA6E4}">
                <adec:decorative xmlns:adec="http://schemas.microsoft.com/office/drawing/2017/decorative" val="1"/>
              </a:ext>
            </a:extLst>
          </p:cNvPr>
          <p:cNvCxnSpPr/>
          <p:nvPr/>
        </p:nvCxnSpPr>
        <p:spPr>
          <a:xfrm flipV="1">
            <a:off x="749166" y="3686476"/>
            <a:ext cx="10674417" cy="0"/>
          </a:xfrm>
          <a:prstGeom prst="line">
            <a:avLst/>
          </a:prstGeom>
          <a:ln w="38100">
            <a:solidFill>
              <a:srgbClr val="D3C49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7FD4D84-AC02-417C-A941-002C33B8FBB3}"/>
              </a:ext>
            </a:extLst>
          </p:cNvPr>
          <p:cNvSpPr>
            <a:spLocks noGrp="1"/>
          </p:cNvSpPr>
          <p:nvPr>
            <p:ph type="sldNum" sz="quarter" idx="12"/>
          </p:nvPr>
        </p:nvSpPr>
        <p:spPr>
          <a:xfrm>
            <a:off x="9448800" y="649287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6132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A8034D6-5384-8EFC-EC58-65FAD432E514}"/>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EXCESS MORTALITY MODELING</a:t>
            </a:r>
          </a:p>
        </p:txBody>
      </p:sp>
      <p:sp>
        <p:nvSpPr>
          <p:cNvPr id="9" name="Title 1">
            <a:extLst>
              <a:ext uri="{FF2B5EF4-FFF2-40B4-BE49-F238E27FC236}">
                <a16:creationId xmlns:a16="http://schemas.microsoft.com/office/drawing/2014/main" id="{4D66FD14-3E07-79C9-4789-54471A1EE83F}"/>
              </a:ext>
            </a:extLst>
          </p:cNvPr>
          <p:cNvSpPr txBox="1">
            <a:spLocks/>
          </p:cNvSpPr>
          <p:nvPr/>
        </p:nvSpPr>
        <p:spPr>
          <a:xfrm>
            <a:off x="838200" y="990975"/>
            <a:ext cx="10515600"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noProof="0" dirty="0">
                <a:solidFill>
                  <a:srgbClr val="E6C169"/>
                </a:solidFill>
                <a:latin typeface="Arial" panose="020B0604020202020204" pitchFamily="34" charset="0"/>
                <a:cs typeface="Arial" panose="020B0604020202020204" pitchFamily="34" charset="0"/>
              </a:rPr>
              <a:t>Using death records of coastal counties for three seasonal ARIMA analyses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26" name="TextBox 25">
            <a:extLst>
              <a:ext uri="{FF2B5EF4-FFF2-40B4-BE49-F238E27FC236}">
                <a16:creationId xmlns:a16="http://schemas.microsoft.com/office/drawing/2014/main" id="{1427218A-45D4-70F0-D3C6-B31923663192}"/>
              </a:ext>
            </a:extLst>
          </p:cNvPr>
          <p:cNvSpPr txBox="1"/>
          <p:nvPr/>
        </p:nvSpPr>
        <p:spPr>
          <a:xfrm>
            <a:off x="134829" y="2067324"/>
            <a:ext cx="1084193" cy="492443"/>
          </a:xfrm>
          <a:prstGeom prst="rect">
            <a:avLst/>
          </a:prstGeom>
          <a:noFill/>
        </p:spPr>
        <p:txBody>
          <a:bodyPr wrap="square" rtlCol="0" anchor="b" anchorCtr="0">
            <a:spAutoFit/>
          </a:bodyPr>
          <a:lstStyle/>
          <a:p>
            <a:r>
              <a:rPr lang="en-US" sz="2600" i="1" dirty="0">
                <a:solidFill>
                  <a:schemeClr val="accent2"/>
                </a:solidFill>
                <a:latin typeface="Georgia" panose="02040502050405020303" pitchFamily="18" charset="0"/>
                <a:ea typeface="League Spartan" charset="0"/>
                <a:cs typeface="Poppins" pitchFamily="2" charset="77"/>
              </a:rPr>
              <a:t>Data</a:t>
            </a:r>
          </a:p>
        </p:txBody>
      </p:sp>
      <p:pic>
        <p:nvPicPr>
          <p:cNvPr id="10" name="Picture 9" descr="Map&#10;&#10;Description automatically generated ">
            <a:extLst>
              <a:ext uri="{FF2B5EF4-FFF2-40B4-BE49-F238E27FC236}">
                <a16:creationId xmlns:a16="http://schemas.microsoft.com/office/drawing/2014/main" id="{9F7841E8-4A26-BF4E-CAAA-5B6E7F67984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041881" y="1632632"/>
            <a:ext cx="2850362" cy="1679018"/>
          </a:xfrm>
          <a:prstGeom prst="rect">
            <a:avLst/>
          </a:prstGeom>
          <a:ln>
            <a:noFill/>
          </a:ln>
        </p:spPr>
      </p:pic>
      <p:sp>
        <p:nvSpPr>
          <p:cNvPr id="31" name="TextBox 30">
            <a:extLst>
              <a:ext uri="{FF2B5EF4-FFF2-40B4-BE49-F238E27FC236}">
                <a16:creationId xmlns:a16="http://schemas.microsoft.com/office/drawing/2014/main" id="{B73A6000-6270-8F8B-1CD2-2FEC99AD9F24}"/>
              </a:ext>
            </a:extLst>
          </p:cNvPr>
          <p:cNvSpPr txBox="1"/>
          <p:nvPr/>
        </p:nvSpPr>
        <p:spPr>
          <a:xfrm>
            <a:off x="255379" y="2548649"/>
            <a:ext cx="5285450" cy="1954381"/>
          </a:xfrm>
          <a:prstGeom prst="rect">
            <a:avLst/>
          </a:prstGeom>
          <a:noFill/>
        </p:spPr>
        <p:txBody>
          <a:bodyPr wrap="square" lIns="91440" rIns="91440" rtlCol="0">
            <a:spAutoFit/>
          </a:bodyPr>
          <a:lstStyle/>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Florida Department of Health vital statistics death records</a:t>
            </a:r>
          </a:p>
          <a:p>
            <a:pPr marL="171450" indent="-171450">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2013-2019</a:t>
            </a:r>
          </a:p>
          <a:p>
            <a:pPr marL="581025" lvl="1" indent="-190500">
              <a:buFont typeface="Arial" panose="020B0604020202020204" pitchFamily="34" charset="0"/>
              <a:buChar char="•"/>
            </a:pPr>
            <a:r>
              <a:rPr lang="en-US" sz="2200" dirty="0">
                <a:latin typeface="Arial" panose="020B0604020202020204" pitchFamily="34" charset="0"/>
                <a:cs typeface="Arial" panose="020B0604020202020204" pitchFamily="34" charset="0"/>
              </a:rPr>
              <a:t>5 years pre-Hurricane Michael</a:t>
            </a:r>
          </a:p>
          <a:p>
            <a:pPr marL="581025" lvl="1" indent="-190500">
              <a:buFont typeface="Arial" panose="020B0604020202020204" pitchFamily="34" charset="0"/>
              <a:buChar char="•"/>
            </a:pPr>
            <a:r>
              <a:rPr lang="en-US" sz="2200" dirty="0">
                <a:latin typeface="Arial" panose="020B0604020202020204" pitchFamily="34" charset="0"/>
                <a:cs typeface="Arial" panose="020B0604020202020204" pitchFamily="34" charset="0"/>
              </a:rPr>
              <a:t>1 year post-Hurricane Michael</a:t>
            </a:r>
          </a:p>
        </p:txBody>
      </p:sp>
      <p:sp>
        <p:nvSpPr>
          <p:cNvPr id="64" name="TextBox 63">
            <a:extLst>
              <a:ext uri="{FF2B5EF4-FFF2-40B4-BE49-F238E27FC236}">
                <a16:creationId xmlns:a16="http://schemas.microsoft.com/office/drawing/2014/main" id="{CECBE9A2-FDDC-4DF9-05A9-713910171665}"/>
              </a:ext>
            </a:extLst>
          </p:cNvPr>
          <p:cNvSpPr txBox="1"/>
          <p:nvPr/>
        </p:nvSpPr>
        <p:spPr>
          <a:xfrm>
            <a:off x="6017575" y="2935333"/>
            <a:ext cx="2397376" cy="492443"/>
          </a:xfrm>
          <a:prstGeom prst="rect">
            <a:avLst/>
          </a:prstGeom>
          <a:noFill/>
        </p:spPr>
        <p:txBody>
          <a:bodyPr wrap="square" rtlCol="0" anchor="b" anchorCtr="0">
            <a:spAutoFit/>
          </a:bodyPr>
          <a:lstStyle/>
          <a:p>
            <a:r>
              <a:rPr lang="en-US" sz="2600" i="1" dirty="0">
                <a:solidFill>
                  <a:schemeClr val="accent2"/>
                </a:solidFill>
                <a:latin typeface="Georgia" panose="02040502050405020303" pitchFamily="18" charset="0"/>
                <a:ea typeface="League Spartan" charset="0"/>
                <a:cs typeface="Poppins" pitchFamily="2" charset="77"/>
              </a:rPr>
              <a:t>Time Interval</a:t>
            </a:r>
          </a:p>
        </p:txBody>
      </p:sp>
      <p:sp>
        <p:nvSpPr>
          <p:cNvPr id="67" name="TextBox 66">
            <a:extLst>
              <a:ext uri="{FF2B5EF4-FFF2-40B4-BE49-F238E27FC236}">
                <a16:creationId xmlns:a16="http://schemas.microsoft.com/office/drawing/2014/main" id="{40A3931C-C108-D107-4778-2AABB0F06721}"/>
              </a:ext>
            </a:extLst>
          </p:cNvPr>
          <p:cNvSpPr txBox="1"/>
          <p:nvPr/>
        </p:nvSpPr>
        <p:spPr>
          <a:xfrm>
            <a:off x="6045927" y="3405296"/>
            <a:ext cx="5543349" cy="430887"/>
          </a:xfrm>
          <a:prstGeom prst="rect">
            <a:avLst/>
          </a:prstGeom>
          <a:noFill/>
        </p:spPr>
        <p:txBody>
          <a:bodyPr wrap="square" lIns="91440" rIns="91440" rtlCol="0">
            <a:spAutoFit/>
          </a:bodyPr>
          <a:lstStyle/>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Annual quarter</a:t>
            </a:r>
          </a:p>
        </p:txBody>
      </p:sp>
      <p:sp>
        <p:nvSpPr>
          <p:cNvPr id="60" name="TextBox 59">
            <a:extLst>
              <a:ext uri="{FF2B5EF4-FFF2-40B4-BE49-F238E27FC236}">
                <a16:creationId xmlns:a16="http://schemas.microsoft.com/office/drawing/2014/main" id="{818E48D8-87F8-2DA5-F642-7D8A87021257}"/>
              </a:ext>
            </a:extLst>
          </p:cNvPr>
          <p:cNvSpPr txBox="1"/>
          <p:nvPr/>
        </p:nvSpPr>
        <p:spPr>
          <a:xfrm>
            <a:off x="134829" y="4874564"/>
            <a:ext cx="1857913" cy="492443"/>
          </a:xfrm>
          <a:prstGeom prst="rect">
            <a:avLst/>
          </a:prstGeom>
          <a:noFill/>
        </p:spPr>
        <p:txBody>
          <a:bodyPr wrap="square" rtlCol="0" anchor="b" anchorCtr="0">
            <a:spAutoFit/>
          </a:bodyPr>
          <a:lstStyle/>
          <a:p>
            <a:r>
              <a:rPr lang="en-US" sz="2600" i="1" dirty="0">
                <a:solidFill>
                  <a:schemeClr val="accent2"/>
                </a:solidFill>
                <a:latin typeface="Georgia" panose="02040502050405020303" pitchFamily="18" charset="0"/>
                <a:ea typeface="League Spartan" charset="0"/>
                <a:cs typeface="Poppins" pitchFamily="2" charset="77"/>
              </a:rPr>
              <a:t>Two Areas</a:t>
            </a:r>
          </a:p>
        </p:txBody>
      </p:sp>
      <p:sp>
        <p:nvSpPr>
          <p:cNvPr id="62" name="TextBox 61">
            <a:extLst>
              <a:ext uri="{FF2B5EF4-FFF2-40B4-BE49-F238E27FC236}">
                <a16:creationId xmlns:a16="http://schemas.microsoft.com/office/drawing/2014/main" id="{DB0FCDBD-2332-DA7F-0997-17C48B0C8EFA}"/>
              </a:ext>
            </a:extLst>
          </p:cNvPr>
          <p:cNvSpPr txBox="1"/>
          <p:nvPr/>
        </p:nvSpPr>
        <p:spPr>
          <a:xfrm>
            <a:off x="260769" y="5288010"/>
            <a:ext cx="4800898" cy="769441"/>
          </a:xfrm>
          <a:prstGeom prst="rect">
            <a:avLst/>
          </a:prstGeom>
          <a:noFill/>
        </p:spPr>
        <p:txBody>
          <a:bodyPr wrap="square" lIns="91440" rIns="91440" rtlCol="0">
            <a:spAutoFit/>
          </a:bodyPr>
          <a:lstStyle/>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Bay County (182,218)</a:t>
            </a:r>
          </a:p>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Gulf and Franklin Counties (28,595)</a:t>
            </a:r>
          </a:p>
        </p:txBody>
      </p:sp>
      <p:sp>
        <p:nvSpPr>
          <p:cNvPr id="11" name="TextBox 10">
            <a:extLst>
              <a:ext uri="{FF2B5EF4-FFF2-40B4-BE49-F238E27FC236}">
                <a16:creationId xmlns:a16="http://schemas.microsoft.com/office/drawing/2014/main" id="{7FB1E4CC-51AA-6C91-7E56-CD2223C72169}"/>
              </a:ext>
            </a:extLst>
          </p:cNvPr>
          <p:cNvSpPr txBox="1"/>
          <p:nvPr/>
        </p:nvSpPr>
        <p:spPr>
          <a:xfrm>
            <a:off x="9532311" y="1939876"/>
            <a:ext cx="48260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Bay</a:t>
            </a:r>
          </a:p>
        </p:txBody>
      </p:sp>
      <p:sp>
        <p:nvSpPr>
          <p:cNvPr id="12" name="TextBox 11">
            <a:extLst>
              <a:ext uri="{FF2B5EF4-FFF2-40B4-BE49-F238E27FC236}">
                <a16:creationId xmlns:a16="http://schemas.microsoft.com/office/drawing/2014/main" id="{57521103-9A03-9AAE-6567-4DFC5A2FE579}"/>
              </a:ext>
            </a:extLst>
          </p:cNvPr>
          <p:cNvSpPr txBox="1"/>
          <p:nvPr/>
        </p:nvSpPr>
        <p:spPr>
          <a:xfrm>
            <a:off x="10148315" y="2449550"/>
            <a:ext cx="48260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Gulf</a:t>
            </a:r>
          </a:p>
        </p:txBody>
      </p:sp>
      <p:sp>
        <p:nvSpPr>
          <p:cNvPr id="13" name="TextBox 12">
            <a:extLst>
              <a:ext uri="{FF2B5EF4-FFF2-40B4-BE49-F238E27FC236}">
                <a16:creationId xmlns:a16="http://schemas.microsoft.com/office/drawing/2014/main" id="{633271F3-AD5F-6EA8-37BC-983BEDB21500}"/>
              </a:ext>
            </a:extLst>
          </p:cNvPr>
          <p:cNvSpPr txBox="1"/>
          <p:nvPr/>
        </p:nvSpPr>
        <p:spPr>
          <a:xfrm>
            <a:off x="10641801" y="2465566"/>
            <a:ext cx="772988"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Franklin</a:t>
            </a:r>
          </a:p>
        </p:txBody>
      </p:sp>
      <p:sp>
        <p:nvSpPr>
          <p:cNvPr id="14" name="TextBox 13">
            <a:extLst>
              <a:ext uri="{FF2B5EF4-FFF2-40B4-BE49-F238E27FC236}">
                <a16:creationId xmlns:a16="http://schemas.microsoft.com/office/drawing/2014/main" id="{6616F7BC-F613-A24B-ABD1-D384847C05E3}"/>
              </a:ext>
            </a:extLst>
          </p:cNvPr>
          <p:cNvSpPr txBox="1"/>
          <p:nvPr/>
        </p:nvSpPr>
        <p:spPr>
          <a:xfrm>
            <a:off x="6045927" y="4172194"/>
            <a:ext cx="1750486" cy="492443"/>
          </a:xfrm>
          <a:prstGeom prst="rect">
            <a:avLst/>
          </a:prstGeom>
          <a:noFill/>
        </p:spPr>
        <p:txBody>
          <a:bodyPr wrap="square" rtlCol="0" anchor="b" anchorCtr="0">
            <a:spAutoFit/>
          </a:bodyPr>
          <a:lstStyle/>
          <a:p>
            <a:r>
              <a:rPr lang="en-US" sz="2600" i="1" dirty="0">
                <a:solidFill>
                  <a:schemeClr val="accent2"/>
                </a:solidFill>
                <a:latin typeface="Georgia" panose="02040502050405020303" pitchFamily="18" charset="0"/>
                <a:ea typeface="League Spartan" charset="0"/>
                <a:cs typeface="Poppins" pitchFamily="2" charset="77"/>
              </a:rPr>
              <a:t>Analysis</a:t>
            </a:r>
          </a:p>
        </p:txBody>
      </p:sp>
      <p:sp>
        <p:nvSpPr>
          <p:cNvPr id="15" name="TextBox 14">
            <a:extLst>
              <a:ext uri="{FF2B5EF4-FFF2-40B4-BE49-F238E27FC236}">
                <a16:creationId xmlns:a16="http://schemas.microsoft.com/office/drawing/2014/main" id="{68D2CD98-9CE1-F46A-F92F-1AB807C5D965}"/>
              </a:ext>
            </a:extLst>
          </p:cNvPr>
          <p:cNvSpPr txBox="1"/>
          <p:nvPr/>
        </p:nvSpPr>
        <p:spPr>
          <a:xfrm>
            <a:off x="6045926" y="4698148"/>
            <a:ext cx="5819507" cy="1785104"/>
          </a:xfrm>
          <a:prstGeom prst="rect">
            <a:avLst/>
          </a:prstGeom>
          <a:noFill/>
        </p:spPr>
        <p:txBody>
          <a:bodyPr wrap="square" lIns="91440" rIns="91440" rtlCol="0">
            <a:spAutoFit/>
          </a:bodyPr>
          <a:lstStyle/>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Seasonally adjusted ARIMA (auto-regressive integrated moving average)</a:t>
            </a:r>
          </a:p>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All-cause rate of mortality</a:t>
            </a:r>
          </a:p>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Mortality rates by age group, race, and sex</a:t>
            </a:r>
          </a:p>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Cause of death</a:t>
            </a:r>
          </a:p>
        </p:txBody>
      </p:sp>
      <p:sp>
        <p:nvSpPr>
          <p:cNvPr id="5" name="Slide Number Placeholder 4">
            <a:extLst>
              <a:ext uri="{FF2B5EF4-FFF2-40B4-BE49-F238E27FC236}">
                <a16:creationId xmlns:a16="http://schemas.microsoft.com/office/drawing/2014/main" id="{4A9093FE-BA5E-CF2F-0F84-F4273125A661}"/>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16</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0071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1">
            <a:extLst>
              <a:ext uri="{FF2B5EF4-FFF2-40B4-BE49-F238E27FC236}">
                <a16:creationId xmlns:a16="http://schemas.microsoft.com/office/drawing/2014/main" id="{AA5ADB91-D07B-1249-3E2D-43D269C386C7}"/>
              </a:ext>
            </a:extLst>
          </p:cNvPr>
          <p:cNvSpPr txBox="1">
            <a:spLocks/>
          </p:cNvSpPr>
          <p:nvPr/>
        </p:nvSpPr>
        <p:spPr>
          <a:xfrm>
            <a:off x="838199" y="990975"/>
            <a:ext cx="10632311"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A time-series analysis using a seasonally adjusted ARIMA</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a:t>
            </a:r>
            <a:r>
              <a:rPr kumimoji="0" lang="en-US" sz="2200" b="1" i="0" u="sng"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A</a:t>
            </a: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uto-</a:t>
            </a:r>
            <a:r>
              <a:rPr kumimoji="0" lang="en-US" sz="2200" b="1" i="0" u="sng"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R</a:t>
            </a: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egressive </a:t>
            </a:r>
            <a:r>
              <a:rPr kumimoji="0" lang="en-US" sz="2200" b="1" i="0" u="sng"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I</a:t>
            </a: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ntegrated </a:t>
            </a:r>
            <a:r>
              <a:rPr kumimoji="0" lang="en-US" sz="2200" b="1" i="0" u="sng"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M</a:t>
            </a: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oving </a:t>
            </a:r>
            <a:r>
              <a:rPr kumimoji="0" lang="en-US" sz="2200" b="1" i="0" u="sng"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A</a:t>
            </a: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verage)</a:t>
            </a: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12" name="Title 1">
            <a:extLst>
              <a:ext uri="{FF2B5EF4-FFF2-40B4-BE49-F238E27FC236}">
                <a16:creationId xmlns:a16="http://schemas.microsoft.com/office/drawing/2014/main" id="{9EC29F5A-C50C-440F-9B66-188C5FAFC752}"/>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METHODOLOGY</a:t>
            </a:r>
          </a:p>
        </p:txBody>
      </p:sp>
      <p:sp>
        <p:nvSpPr>
          <p:cNvPr id="5" name="Slide Number Placeholder 4">
            <a:extLst>
              <a:ext uri="{FF2B5EF4-FFF2-40B4-BE49-F238E27FC236}">
                <a16:creationId xmlns:a16="http://schemas.microsoft.com/office/drawing/2014/main" id="{E0240CCF-B03C-836E-084D-D53EAF29F737}"/>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graphicFrame>
        <p:nvGraphicFramePr>
          <p:cNvPr id="19" name="Chart 18" descr="Chart of seasonality and trends of mortality">
            <a:extLst>
              <a:ext uri="{FF2B5EF4-FFF2-40B4-BE49-F238E27FC236}">
                <a16:creationId xmlns:a16="http://schemas.microsoft.com/office/drawing/2014/main" id="{646ED728-812C-45C7-AE5B-218515896FB9}"/>
              </a:ext>
            </a:extLst>
          </p:cNvPr>
          <p:cNvGraphicFramePr>
            <a:graphicFrameLocks/>
          </p:cNvGraphicFramePr>
          <p:nvPr>
            <p:extLst>
              <p:ext uri="{D42A27DB-BD31-4B8C-83A1-F6EECF244321}">
                <p14:modId xmlns:p14="http://schemas.microsoft.com/office/powerpoint/2010/main" val="414161531"/>
              </p:ext>
            </p:extLst>
          </p:nvPr>
        </p:nvGraphicFramePr>
        <p:xfrm>
          <a:off x="2030532" y="2468080"/>
          <a:ext cx="5889982" cy="3560341"/>
        </p:xfrm>
        <a:graphic>
          <a:graphicData uri="http://schemas.openxmlformats.org/drawingml/2006/chart">
            <c:chart xmlns:c="http://schemas.openxmlformats.org/drawingml/2006/chart" xmlns:r="http://schemas.openxmlformats.org/officeDocument/2006/relationships" r:id="rId3"/>
          </a:graphicData>
        </a:graphic>
      </p:graphicFrame>
      <p:sp>
        <p:nvSpPr>
          <p:cNvPr id="23" name="Rounded Rectangle 22">
            <a:extLst>
              <a:ext uri="{FF2B5EF4-FFF2-40B4-BE49-F238E27FC236}">
                <a16:creationId xmlns:a16="http://schemas.microsoft.com/office/drawing/2014/main" id="{45F4E588-DA7D-0CC0-74AA-DE0208FD5C88}"/>
              </a:ext>
              <a:ext uri="{C183D7F6-B498-43B3-948B-1728B52AA6E4}">
                <adec:decorative xmlns:adec="http://schemas.microsoft.com/office/drawing/2017/decorative" val="1"/>
              </a:ext>
            </a:extLst>
          </p:cNvPr>
          <p:cNvSpPr/>
          <p:nvPr/>
        </p:nvSpPr>
        <p:spPr>
          <a:xfrm rot="20838470">
            <a:off x="7037424" y="3271982"/>
            <a:ext cx="652400" cy="2561196"/>
          </a:xfrm>
          <a:prstGeom prst="roundRect">
            <a:avLst>
              <a:gd name="adj" fmla="val 50000"/>
            </a:avLst>
          </a:prstGeom>
          <a:solidFill>
            <a:schemeClr val="bg1">
              <a:lumMod val="75000"/>
              <a:alpha val="48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4" name="Left Brace 23">
            <a:extLst>
              <a:ext uri="{FF2B5EF4-FFF2-40B4-BE49-F238E27FC236}">
                <a16:creationId xmlns:a16="http://schemas.microsoft.com/office/drawing/2014/main" id="{A06885CA-A7E3-DE5E-4F5C-73A33C0514E8}"/>
              </a:ext>
              <a:ext uri="{C183D7F6-B498-43B3-948B-1728B52AA6E4}">
                <adec:decorative xmlns:adec="http://schemas.microsoft.com/office/drawing/2017/decorative" val="1"/>
              </a:ext>
            </a:extLst>
          </p:cNvPr>
          <p:cNvSpPr/>
          <p:nvPr/>
        </p:nvSpPr>
        <p:spPr>
          <a:xfrm>
            <a:off x="1376356" y="2854884"/>
            <a:ext cx="542261" cy="2615609"/>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4041DDCC-D7E2-A062-3DFD-BFCC23846D2C}"/>
              </a:ext>
            </a:extLst>
          </p:cNvPr>
          <p:cNvSpPr txBox="1"/>
          <p:nvPr/>
        </p:nvSpPr>
        <p:spPr>
          <a:xfrm>
            <a:off x="24764" y="4063584"/>
            <a:ext cx="13716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Seasonality</a:t>
            </a:r>
          </a:p>
        </p:txBody>
      </p:sp>
      <p:sp>
        <p:nvSpPr>
          <p:cNvPr id="27" name="TextBox 26">
            <a:extLst>
              <a:ext uri="{FF2B5EF4-FFF2-40B4-BE49-F238E27FC236}">
                <a16:creationId xmlns:a16="http://schemas.microsoft.com/office/drawing/2014/main" id="{79DBD873-264A-36E4-A28A-EB57EE68FBED}"/>
              </a:ext>
            </a:extLst>
          </p:cNvPr>
          <p:cNvSpPr txBox="1"/>
          <p:nvPr/>
        </p:nvSpPr>
        <p:spPr>
          <a:xfrm>
            <a:off x="2265883" y="6356513"/>
            <a:ext cx="448694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9374"/>
                </a:solidFill>
                <a:effectLst/>
                <a:uLnTx/>
                <a:uFillTx/>
                <a:latin typeface="Arial" panose="020B0604020202020204"/>
                <a:ea typeface="+mn-ea"/>
                <a:cs typeface="+mn-cs"/>
              </a:rPr>
              <a:t>Previous Trend of Regular Interval Points</a:t>
            </a:r>
          </a:p>
        </p:txBody>
      </p:sp>
      <p:sp>
        <p:nvSpPr>
          <p:cNvPr id="34" name="TextBox 33">
            <a:extLst>
              <a:ext uri="{FF2B5EF4-FFF2-40B4-BE49-F238E27FC236}">
                <a16:creationId xmlns:a16="http://schemas.microsoft.com/office/drawing/2014/main" id="{C4377253-3D7F-C8FF-2881-CAD60EC882EA}"/>
              </a:ext>
            </a:extLst>
          </p:cNvPr>
          <p:cNvSpPr txBox="1"/>
          <p:nvPr/>
        </p:nvSpPr>
        <p:spPr>
          <a:xfrm>
            <a:off x="6603974" y="6367550"/>
            <a:ext cx="206625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0B50C"/>
                </a:solidFill>
                <a:effectLst/>
                <a:uLnTx/>
                <a:uFillTx/>
                <a:latin typeface="Arial" panose="020B0604020202020204"/>
                <a:ea typeface="+mn-ea"/>
                <a:cs typeface="+mn-cs"/>
              </a:rPr>
              <a:t>Forecasted Trend</a:t>
            </a:r>
          </a:p>
        </p:txBody>
      </p:sp>
      <p:sp>
        <p:nvSpPr>
          <p:cNvPr id="35" name="TextBox 34">
            <a:extLst>
              <a:ext uri="{FF2B5EF4-FFF2-40B4-BE49-F238E27FC236}">
                <a16:creationId xmlns:a16="http://schemas.microsoft.com/office/drawing/2014/main" id="{63E9C77B-0E24-62CA-2D18-9683A70D1C7C}"/>
              </a:ext>
            </a:extLst>
          </p:cNvPr>
          <p:cNvSpPr txBox="1"/>
          <p:nvPr/>
        </p:nvSpPr>
        <p:spPr>
          <a:xfrm rot="4717393">
            <a:off x="6445266" y="4262191"/>
            <a:ext cx="216195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Confidence Interval</a:t>
            </a:r>
          </a:p>
        </p:txBody>
      </p:sp>
      <p:sp>
        <p:nvSpPr>
          <p:cNvPr id="40" name="Rectangle 39">
            <a:extLst>
              <a:ext uri="{FF2B5EF4-FFF2-40B4-BE49-F238E27FC236}">
                <a16:creationId xmlns:a16="http://schemas.microsoft.com/office/drawing/2014/main" id="{4ABC3D44-4B49-9CFA-1D0B-8B8E0006E601}"/>
              </a:ext>
              <a:ext uri="{C183D7F6-B498-43B3-948B-1728B52AA6E4}">
                <adec:decorative xmlns:adec="http://schemas.microsoft.com/office/drawing/2017/decorative" val="1"/>
              </a:ext>
            </a:extLst>
          </p:cNvPr>
          <p:cNvSpPr/>
          <p:nvPr/>
        </p:nvSpPr>
        <p:spPr>
          <a:xfrm>
            <a:off x="953385" y="2213303"/>
            <a:ext cx="7937537" cy="120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1" name="Rectangle 40">
            <a:extLst>
              <a:ext uri="{FF2B5EF4-FFF2-40B4-BE49-F238E27FC236}">
                <a16:creationId xmlns:a16="http://schemas.microsoft.com/office/drawing/2014/main" id="{2E2BD373-754A-4369-1835-549DA7485FA6}"/>
              </a:ext>
              <a:ext uri="{C183D7F6-B498-43B3-948B-1728B52AA6E4}">
                <adec:decorative xmlns:adec="http://schemas.microsoft.com/office/drawing/2017/decorative" val="1"/>
              </a:ext>
            </a:extLst>
          </p:cNvPr>
          <p:cNvSpPr/>
          <p:nvPr/>
        </p:nvSpPr>
        <p:spPr>
          <a:xfrm>
            <a:off x="1180213" y="5835747"/>
            <a:ext cx="7937537" cy="120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Left Brace 31">
            <a:extLst>
              <a:ext uri="{FF2B5EF4-FFF2-40B4-BE49-F238E27FC236}">
                <a16:creationId xmlns:a16="http://schemas.microsoft.com/office/drawing/2014/main" id="{9C479BCA-D4F2-6104-FBE9-7205B06B17A3}"/>
              </a:ext>
              <a:ext uri="{C183D7F6-B498-43B3-948B-1728B52AA6E4}">
                <adec:decorative xmlns:adec="http://schemas.microsoft.com/office/drawing/2017/decorative" val="1"/>
              </a:ext>
            </a:extLst>
          </p:cNvPr>
          <p:cNvSpPr/>
          <p:nvPr/>
        </p:nvSpPr>
        <p:spPr>
          <a:xfrm rot="16200000">
            <a:off x="7224786" y="5618059"/>
            <a:ext cx="542261" cy="928086"/>
          </a:xfrm>
          <a:prstGeom prst="leftBrace">
            <a:avLst/>
          </a:prstGeom>
          <a:ln>
            <a:solidFill>
              <a:srgbClr val="F0B50C"/>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t>
            </a:r>
          </a:p>
        </p:txBody>
      </p:sp>
      <p:sp>
        <p:nvSpPr>
          <p:cNvPr id="26" name="Left Brace 25">
            <a:extLst>
              <a:ext uri="{FF2B5EF4-FFF2-40B4-BE49-F238E27FC236}">
                <a16:creationId xmlns:a16="http://schemas.microsoft.com/office/drawing/2014/main" id="{50590311-B08E-6540-A5CC-7F4F357B7820}"/>
              </a:ext>
              <a:ext uri="{C183D7F6-B498-43B3-948B-1728B52AA6E4}">
                <adec:decorative xmlns:adec="http://schemas.microsoft.com/office/drawing/2017/decorative" val="1"/>
              </a:ext>
            </a:extLst>
          </p:cNvPr>
          <p:cNvSpPr/>
          <p:nvPr/>
        </p:nvSpPr>
        <p:spPr>
          <a:xfrm rot="16200000">
            <a:off x="4256703" y="3674257"/>
            <a:ext cx="542261" cy="48103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t>
            </a:r>
          </a:p>
        </p:txBody>
      </p:sp>
      <p:sp>
        <p:nvSpPr>
          <p:cNvPr id="3" name="TextBox 2">
            <a:extLst>
              <a:ext uri="{FF2B5EF4-FFF2-40B4-BE49-F238E27FC236}">
                <a16:creationId xmlns:a16="http://schemas.microsoft.com/office/drawing/2014/main" id="{712E1B16-3606-382D-4A7C-61D4EC061708}"/>
              </a:ext>
            </a:extLst>
          </p:cNvPr>
          <p:cNvSpPr txBox="1"/>
          <p:nvPr/>
        </p:nvSpPr>
        <p:spPr>
          <a:xfrm>
            <a:off x="9013783" y="3919407"/>
            <a:ext cx="2911117"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rPr>
              <a:t>Excess Mortality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1" u="none" strike="noStrike" kern="1200" cap="none" spc="0" normalizeH="0" baseline="0" noProof="0" dirty="0">
              <a:ln>
                <a:noFill/>
              </a:ln>
              <a:solidFill>
                <a:srgbClr val="027B55"/>
              </a:solidFill>
              <a:effectLst/>
              <a:uLnTx/>
              <a:uFillTx/>
              <a:latin typeface="Georgia" panose="020405020504050203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 real world, observed mortality is beyond the range of the confidence interval, that is evidence of excess mortality </a:t>
            </a:r>
          </a:p>
        </p:txBody>
      </p:sp>
      <p:sp>
        <p:nvSpPr>
          <p:cNvPr id="4" name="TextBox 3">
            <a:extLst>
              <a:ext uri="{FF2B5EF4-FFF2-40B4-BE49-F238E27FC236}">
                <a16:creationId xmlns:a16="http://schemas.microsoft.com/office/drawing/2014/main" id="{E833C395-CD59-91F6-DBB9-755F763D46B2}"/>
              </a:ext>
            </a:extLst>
          </p:cNvPr>
          <p:cNvSpPr txBox="1"/>
          <p:nvPr/>
        </p:nvSpPr>
        <p:spPr>
          <a:xfrm>
            <a:off x="8998196" y="2361024"/>
            <a:ext cx="2911118"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rPr>
              <a:t>Seasonality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1" u="none" strike="noStrike" kern="1200" cap="none" spc="0" normalizeH="0" baseline="0" noProof="0" dirty="0">
              <a:ln>
                <a:noFill/>
              </a:ln>
              <a:solidFill>
                <a:srgbClr val="027B55"/>
              </a:solidFill>
              <a:effectLst/>
              <a:uLnTx/>
              <a:uFillTx/>
              <a:latin typeface="Georgia" panose="020405020504050203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Allows for more accurate predicted forecasts</a:t>
            </a:r>
          </a:p>
        </p:txBody>
      </p:sp>
    </p:spTree>
    <p:extLst>
      <p:ext uri="{BB962C8B-B14F-4D97-AF65-F5344CB8AC3E}">
        <p14:creationId xmlns:p14="http://schemas.microsoft.com/office/powerpoint/2010/main" val="2514835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P spid="23" grpId="0" animBg="1"/>
      <p:bldP spid="24" grpId="0" animBg="1"/>
      <p:bldP spid="25" grpId="0"/>
      <p:bldP spid="27" grpId="0"/>
      <p:bldP spid="34" grpId="0"/>
      <p:bldP spid="35" grpId="0"/>
      <p:bldP spid="32"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56705B-56A1-1959-784C-3331C83A63A4}"/>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TOTAL MORTALITY</a:t>
            </a:r>
          </a:p>
        </p:txBody>
      </p:sp>
      <p:sp>
        <p:nvSpPr>
          <p:cNvPr id="4" name="Title 1">
            <a:extLst>
              <a:ext uri="{FF2B5EF4-FFF2-40B4-BE49-F238E27FC236}">
                <a16:creationId xmlns:a16="http://schemas.microsoft.com/office/drawing/2014/main" id="{D791A92D-5433-DDF9-65AC-08983DF2F8EC}"/>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noProof="0" dirty="0">
                <a:solidFill>
                  <a:srgbClr val="E6C169"/>
                </a:solidFill>
                <a:latin typeface="Arial" panose="020B0604020202020204" pitchFamily="34" charset="0"/>
                <a:cs typeface="Arial" panose="020B0604020202020204" pitchFamily="34" charset="0"/>
              </a:rPr>
              <a:t>Excess mortality in Gulf and Franklin </a:t>
            </a:r>
            <a:r>
              <a:rPr lang="en-US" sz="2200" b="1" dirty="0">
                <a:solidFill>
                  <a:srgbClr val="E6C169"/>
                </a:solidFill>
                <a:latin typeface="Arial" panose="020B0604020202020204" pitchFamily="34" charset="0"/>
                <a:cs typeface="Arial" panose="020B0604020202020204" pitchFamily="34" charset="0"/>
              </a:rPr>
              <a:t>Counties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7" name="TextBox 6">
            <a:extLst>
              <a:ext uri="{FF2B5EF4-FFF2-40B4-BE49-F238E27FC236}">
                <a16:creationId xmlns:a16="http://schemas.microsoft.com/office/drawing/2014/main" id="{C38D9818-15EA-91AA-44B5-075C8AA7240C}"/>
              </a:ext>
            </a:extLst>
          </p:cNvPr>
          <p:cNvSpPr txBox="1"/>
          <p:nvPr/>
        </p:nvSpPr>
        <p:spPr>
          <a:xfrm>
            <a:off x="2119546" y="2127602"/>
            <a:ext cx="5165963" cy="492443"/>
          </a:xfrm>
          <a:prstGeom prst="rect">
            <a:avLst/>
          </a:prstGeom>
          <a:noFill/>
        </p:spPr>
        <p:txBody>
          <a:bodyPr wrap="square" rtlCol="0">
            <a:spAutoFit/>
          </a:bodyPr>
          <a:lstStyle/>
          <a:p>
            <a:pPr algn="ctr"/>
            <a:r>
              <a:rPr lang="en-US" sz="2600" i="1" dirty="0">
                <a:solidFill>
                  <a:schemeClr val="accent2"/>
                </a:solidFill>
                <a:latin typeface="Georgia" panose="02040502050405020303" pitchFamily="18" charset="0"/>
              </a:rPr>
              <a:t>Gulf and Franklin County Results</a:t>
            </a:r>
          </a:p>
        </p:txBody>
      </p:sp>
      <p:pic>
        <p:nvPicPr>
          <p:cNvPr id="16" name="Picture 15" descr="Map&#10;&#10;Description automatically generated ">
            <a:extLst>
              <a:ext uri="{FF2B5EF4-FFF2-40B4-BE49-F238E27FC236}">
                <a16:creationId xmlns:a16="http://schemas.microsoft.com/office/drawing/2014/main" id="{B032B4D7-FA8B-867F-00CD-15D5131A387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614229" y="1386984"/>
            <a:ext cx="2838282" cy="1671902"/>
          </a:xfrm>
          <a:prstGeom prst="rect">
            <a:avLst/>
          </a:prstGeom>
          <a:ln>
            <a:noFill/>
          </a:ln>
        </p:spPr>
      </p:pic>
      <p:graphicFrame>
        <p:nvGraphicFramePr>
          <p:cNvPr id="6" name="Table 53">
            <a:extLst>
              <a:ext uri="{FF2B5EF4-FFF2-40B4-BE49-F238E27FC236}">
                <a16:creationId xmlns:a16="http://schemas.microsoft.com/office/drawing/2014/main" id="{1B25F645-0417-6645-278D-2F3052656596}"/>
              </a:ext>
            </a:extLst>
          </p:cNvPr>
          <p:cNvGraphicFramePr>
            <a:graphicFrameLocks noGrp="1"/>
          </p:cNvGraphicFramePr>
          <p:nvPr>
            <p:extLst>
              <p:ext uri="{D42A27DB-BD31-4B8C-83A1-F6EECF244321}">
                <p14:modId xmlns:p14="http://schemas.microsoft.com/office/powerpoint/2010/main" val="3937415852"/>
              </p:ext>
            </p:extLst>
          </p:nvPr>
        </p:nvGraphicFramePr>
        <p:xfrm>
          <a:off x="587626" y="2753451"/>
          <a:ext cx="8229804" cy="3505200"/>
        </p:xfrm>
        <a:graphic>
          <a:graphicData uri="http://schemas.openxmlformats.org/drawingml/2006/table">
            <a:tbl>
              <a:tblPr firstRow="1" bandRow="1">
                <a:tableStyleId>{5940675A-B579-460E-94D1-54222C63F5DA}</a:tableStyleId>
              </a:tblPr>
              <a:tblGrid>
                <a:gridCol w="2408584">
                  <a:extLst>
                    <a:ext uri="{9D8B030D-6E8A-4147-A177-3AD203B41FA5}">
                      <a16:colId xmlns:a16="http://schemas.microsoft.com/office/drawing/2014/main" val="2263594978"/>
                    </a:ext>
                  </a:extLst>
                </a:gridCol>
                <a:gridCol w="3490157">
                  <a:extLst>
                    <a:ext uri="{9D8B030D-6E8A-4147-A177-3AD203B41FA5}">
                      <a16:colId xmlns:a16="http://schemas.microsoft.com/office/drawing/2014/main" val="3157842416"/>
                    </a:ext>
                  </a:extLst>
                </a:gridCol>
                <a:gridCol w="2331063">
                  <a:extLst>
                    <a:ext uri="{9D8B030D-6E8A-4147-A177-3AD203B41FA5}">
                      <a16:colId xmlns:a16="http://schemas.microsoft.com/office/drawing/2014/main" val="1576536825"/>
                    </a:ext>
                  </a:extLst>
                </a:gridCol>
              </a:tblGrid>
              <a:tr h="529132">
                <a:tc>
                  <a:txBody>
                    <a:bodyPr/>
                    <a:lstStyle/>
                    <a:p>
                      <a:pPr algn="ctr"/>
                      <a:r>
                        <a:rPr lang="en-US" sz="2000" b="1" dirty="0">
                          <a:latin typeface="Arial" panose="020B0604020202020204" pitchFamily="34" charset="0"/>
                          <a:cs typeface="Arial" panose="020B0604020202020204" pitchFamily="34" charset="0"/>
                        </a:rPr>
                        <a:t>Quarter</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b="1" dirty="0">
                          <a:latin typeface="Arial" panose="020B0604020202020204" pitchFamily="34" charset="0"/>
                          <a:cs typeface="Arial" panose="020B0604020202020204" pitchFamily="34" charset="0"/>
                        </a:rPr>
                        <a:t>Forecasted </a:t>
                      </a:r>
                    </a:p>
                    <a:p>
                      <a:pPr algn="ctr"/>
                      <a:r>
                        <a:rPr lang="en-US" sz="2000" b="1" dirty="0">
                          <a:latin typeface="Arial" panose="020B0604020202020204" pitchFamily="34" charset="0"/>
                          <a:cs typeface="Arial" panose="020B0604020202020204" pitchFamily="34" charset="0"/>
                        </a:rPr>
                        <a:t>Mortality Rate</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b="1" dirty="0">
                          <a:latin typeface="Arial" panose="020B0604020202020204" pitchFamily="34" charset="0"/>
                          <a:cs typeface="Arial" panose="020B0604020202020204" pitchFamily="34" charset="0"/>
                        </a:rPr>
                        <a:t>Observed </a:t>
                      </a:r>
                    </a:p>
                    <a:p>
                      <a:pPr algn="ctr"/>
                      <a:r>
                        <a:rPr lang="en-US" sz="2000" b="1" dirty="0">
                          <a:latin typeface="Arial" panose="020B0604020202020204" pitchFamily="34" charset="0"/>
                          <a:cs typeface="Arial" panose="020B0604020202020204" pitchFamily="34" charset="0"/>
                        </a:rPr>
                        <a:t>Mortality Rate</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68902016"/>
                  </a:ext>
                </a:extLst>
              </a:tr>
              <a:tr h="539171">
                <a:tc>
                  <a:txBody>
                    <a:bodyPr/>
                    <a:lstStyle/>
                    <a:p>
                      <a:pPr algn="ctr"/>
                      <a:r>
                        <a:rPr lang="en-US" sz="2000" dirty="0">
                          <a:latin typeface="Arial" panose="020B0604020202020204" pitchFamily="34" charset="0"/>
                          <a:cs typeface="Arial" panose="020B0604020202020204" pitchFamily="34" charset="0"/>
                        </a:rPr>
                        <a:t>2018, Quarter 4</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254.8</a:t>
                      </a:r>
                    </a:p>
                    <a:p>
                      <a:pPr algn="ctr"/>
                      <a:r>
                        <a:rPr lang="en-US" sz="2000" dirty="0">
                          <a:latin typeface="Arial" panose="020B0604020202020204" pitchFamily="34" charset="0"/>
                          <a:cs typeface="Arial" panose="020B0604020202020204" pitchFamily="34" charset="0"/>
                        </a:rPr>
                        <a:t>(95% CI, 181.7 – 347.6)</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262.3</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738366316"/>
                  </a:ext>
                </a:extLst>
              </a:tr>
              <a:tr h="539171">
                <a:tc>
                  <a:txBody>
                    <a:bodyPr/>
                    <a:lstStyle/>
                    <a:p>
                      <a:pPr algn="ctr"/>
                      <a:r>
                        <a:rPr lang="en-US" sz="2000" dirty="0">
                          <a:latin typeface="Arial" panose="020B0604020202020204" pitchFamily="34" charset="0"/>
                          <a:cs typeface="Arial" panose="020B0604020202020204" pitchFamily="34" charset="0"/>
                        </a:rPr>
                        <a:t>2019, Quarter 1</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293.0</a:t>
                      </a:r>
                    </a:p>
                    <a:p>
                      <a:pPr algn="ctr"/>
                      <a:r>
                        <a:rPr lang="en-US" sz="2000" dirty="0">
                          <a:latin typeface="Arial" panose="020B0604020202020204" pitchFamily="34" charset="0"/>
                          <a:cs typeface="Arial" panose="020B0604020202020204" pitchFamily="34" charset="0"/>
                        </a:rPr>
                        <a:t>(95% CI, 207.2 – 403.2)</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273.3</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55646837"/>
                  </a:ext>
                </a:extLst>
              </a:tr>
              <a:tr h="539171">
                <a:tc>
                  <a:txBody>
                    <a:bodyPr/>
                    <a:lstStyle/>
                    <a:p>
                      <a:pPr algn="ctr"/>
                      <a:r>
                        <a:rPr lang="en-US" sz="2000" dirty="0">
                          <a:latin typeface="Arial" panose="020B0604020202020204" pitchFamily="34" charset="0"/>
                          <a:cs typeface="Arial" panose="020B0604020202020204" pitchFamily="34" charset="0"/>
                        </a:rPr>
                        <a:t>2019, Quarter 2</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alpha val="35460"/>
                      </a:schemeClr>
                    </a:solidFill>
                  </a:tcPr>
                </a:tc>
                <a:tc>
                  <a:txBody>
                    <a:bodyPr/>
                    <a:lstStyle/>
                    <a:p>
                      <a:pPr algn="ctr"/>
                      <a:r>
                        <a:rPr lang="en-US" sz="2000" dirty="0">
                          <a:latin typeface="Arial" panose="020B0604020202020204" pitchFamily="34" charset="0"/>
                          <a:cs typeface="Arial" panose="020B0604020202020204" pitchFamily="34" charset="0"/>
                        </a:rPr>
                        <a:t>227.8</a:t>
                      </a:r>
                    </a:p>
                    <a:p>
                      <a:pPr algn="ctr"/>
                      <a:r>
                        <a:rPr lang="en-US" sz="2000" dirty="0">
                          <a:latin typeface="Arial" panose="020B0604020202020204" pitchFamily="34" charset="0"/>
                          <a:cs typeface="Arial" panose="020B0604020202020204" pitchFamily="34" charset="0"/>
                        </a:rPr>
                        <a:t>(95% CI, 159.8 – 316.0)</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alpha val="35460"/>
                      </a:schemeClr>
                    </a:solidFill>
                  </a:tcPr>
                </a:tc>
                <a:tc>
                  <a:txBody>
                    <a:bodyPr/>
                    <a:lstStyle/>
                    <a:p>
                      <a:pPr algn="ctr"/>
                      <a:r>
                        <a:rPr lang="en-US" sz="2000" dirty="0">
                          <a:latin typeface="Arial" panose="020B0604020202020204" pitchFamily="34" charset="0"/>
                          <a:cs typeface="Arial" panose="020B0604020202020204" pitchFamily="34" charset="0"/>
                        </a:rPr>
                        <a:t>322.5</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alpha val="35460"/>
                      </a:schemeClr>
                    </a:solidFill>
                  </a:tcPr>
                </a:tc>
                <a:extLst>
                  <a:ext uri="{0D108BD9-81ED-4DB2-BD59-A6C34878D82A}">
                    <a16:rowId xmlns:a16="http://schemas.microsoft.com/office/drawing/2014/main" val="153172717"/>
                  </a:ext>
                </a:extLst>
              </a:tr>
              <a:tr h="539171">
                <a:tc>
                  <a:txBody>
                    <a:bodyPr/>
                    <a:lstStyle/>
                    <a:p>
                      <a:pPr algn="ctr"/>
                      <a:r>
                        <a:rPr lang="en-US" sz="2000" dirty="0">
                          <a:latin typeface="Arial" panose="020B0604020202020204" pitchFamily="34" charset="0"/>
                          <a:cs typeface="Arial" panose="020B0604020202020204" pitchFamily="34" charset="0"/>
                        </a:rPr>
                        <a:t>2019, Quarter 3</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249.8</a:t>
                      </a:r>
                    </a:p>
                    <a:p>
                      <a:pPr algn="ctr"/>
                      <a:r>
                        <a:rPr lang="en-US" sz="2000" dirty="0">
                          <a:latin typeface="Arial" panose="020B0604020202020204" pitchFamily="34" charset="0"/>
                          <a:cs typeface="Arial" panose="020B0604020202020204" pitchFamily="34" charset="0"/>
                        </a:rPr>
                        <a:t>(95% CI, 173.5 – 348.7)</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245.4</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74539457"/>
                  </a:ext>
                </a:extLst>
              </a:tr>
            </a:tbl>
          </a:graphicData>
        </a:graphic>
      </p:graphicFrame>
      <p:sp>
        <p:nvSpPr>
          <p:cNvPr id="18" name="TextBox 17">
            <a:extLst>
              <a:ext uri="{FF2B5EF4-FFF2-40B4-BE49-F238E27FC236}">
                <a16:creationId xmlns:a16="http://schemas.microsoft.com/office/drawing/2014/main" id="{72E94027-DD1B-66A4-D001-55F805864332}"/>
              </a:ext>
            </a:extLst>
          </p:cNvPr>
          <p:cNvSpPr txBox="1"/>
          <p:nvPr/>
        </p:nvSpPr>
        <p:spPr>
          <a:xfrm>
            <a:off x="9724615" y="2177745"/>
            <a:ext cx="482600" cy="276999"/>
          </a:xfrm>
          <a:prstGeom prst="rect">
            <a:avLst/>
          </a:prstGeom>
          <a:noFill/>
        </p:spPr>
        <p:txBody>
          <a:bodyPr wrap="square" rtlCol="0">
            <a:spAutoFit/>
          </a:bodyPr>
          <a:lstStyle/>
          <a:p>
            <a:r>
              <a:rPr lang="en-US" sz="1200" dirty="0">
                <a:solidFill>
                  <a:schemeClr val="accent5"/>
                </a:solidFill>
                <a:latin typeface="Arial" panose="020B0604020202020204" pitchFamily="34" charset="0"/>
                <a:cs typeface="Arial" panose="020B0604020202020204" pitchFamily="34" charset="0"/>
              </a:rPr>
              <a:t>Gulf</a:t>
            </a:r>
          </a:p>
        </p:txBody>
      </p:sp>
      <p:sp>
        <p:nvSpPr>
          <p:cNvPr id="19" name="TextBox 18">
            <a:extLst>
              <a:ext uri="{FF2B5EF4-FFF2-40B4-BE49-F238E27FC236}">
                <a16:creationId xmlns:a16="http://schemas.microsoft.com/office/drawing/2014/main" id="{9C423164-0C99-9DF8-F657-796FE19C3A12}"/>
              </a:ext>
            </a:extLst>
          </p:cNvPr>
          <p:cNvSpPr txBox="1"/>
          <p:nvPr/>
        </p:nvSpPr>
        <p:spPr>
          <a:xfrm>
            <a:off x="10207215" y="2208032"/>
            <a:ext cx="772988" cy="276999"/>
          </a:xfrm>
          <a:prstGeom prst="rect">
            <a:avLst/>
          </a:prstGeom>
          <a:noFill/>
        </p:spPr>
        <p:txBody>
          <a:bodyPr wrap="square" rtlCol="0">
            <a:spAutoFit/>
          </a:bodyPr>
          <a:lstStyle/>
          <a:p>
            <a:r>
              <a:rPr lang="en-US" sz="1200" dirty="0">
                <a:solidFill>
                  <a:schemeClr val="accent5"/>
                </a:solidFill>
                <a:latin typeface="Arial" panose="020B0604020202020204" pitchFamily="34" charset="0"/>
                <a:cs typeface="Arial" panose="020B0604020202020204" pitchFamily="34" charset="0"/>
              </a:rPr>
              <a:t>Franklin</a:t>
            </a:r>
          </a:p>
        </p:txBody>
      </p:sp>
      <p:sp>
        <p:nvSpPr>
          <p:cNvPr id="2" name="TextBox 1">
            <a:extLst>
              <a:ext uri="{FF2B5EF4-FFF2-40B4-BE49-F238E27FC236}">
                <a16:creationId xmlns:a16="http://schemas.microsoft.com/office/drawing/2014/main" id="{50298E5D-5A45-00BA-FF76-1F6B649C3149}"/>
              </a:ext>
            </a:extLst>
          </p:cNvPr>
          <p:cNvSpPr txBox="1"/>
          <p:nvPr/>
        </p:nvSpPr>
        <p:spPr>
          <a:xfrm>
            <a:off x="9110558" y="4824685"/>
            <a:ext cx="2487827" cy="646331"/>
          </a:xfrm>
          <a:prstGeom prst="rect">
            <a:avLst/>
          </a:prstGeom>
          <a:noFill/>
        </p:spPr>
        <p:txBody>
          <a:bodyPr wrap="square" rtlCol="0">
            <a:spAutoFit/>
          </a:bodyPr>
          <a:lstStyle/>
          <a:p>
            <a:pPr algn="ctr"/>
            <a:r>
              <a:rPr lang="en-US" i="1" dirty="0">
                <a:solidFill>
                  <a:schemeClr val="accent5"/>
                </a:solidFill>
                <a:latin typeface="Georgia" panose="02040502050405020303" pitchFamily="18" charset="0"/>
              </a:rPr>
              <a:t>Estimated 27 additional deaths</a:t>
            </a:r>
          </a:p>
        </p:txBody>
      </p:sp>
      <p:sp>
        <p:nvSpPr>
          <p:cNvPr id="14" name="TextBox 13">
            <a:extLst>
              <a:ext uri="{FF2B5EF4-FFF2-40B4-BE49-F238E27FC236}">
                <a16:creationId xmlns:a16="http://schemas.microsoft.com/office/drawing/2014/main" id="{3863D45F-0CC8-4078-EC4B-9C9D048EDCEF}"/>
              </a:ext>
            </a:extLst>
          </p:cNvPr>
          <p:cNvSpPr txBox="1"/>
          <p:nvPr/>
        </p:nvSpPr>
        <p:spPr>
          <a:xfrm>
            <a:off x="8614229" y="6334034"/>
            <a:ext cx="3480486" cy="369332"/>
          </a:xfrm>
          <a:prstGeom prst="rect">
            <a:avLst/>
          </a:prstGeom>
          <a:noFill/>
        </p:spPr>
        <p:txBody>
          <a:bodyPr wrap="square" rtlCol="0">
            <a:spAutoFit/>
          </a:bodyPr>
          <a:lstStyle/>
          <a:p>
            <a:r>
              <a:rPr lang="en-US" i="1" dirty="0">
                <a:latin typeface="Georgia" panose="02040502050405020303" pitchFamily="18" charset="0"/>
              </a:rPr>
              <a:t>*Mortality Rates per 100,000</a:t>
            </a:r>
          </a:p>
        </p:txBody>
      </p:sp>
      <p:sp>
        <p:nvSpPr>
          <p:cNvPr id="5" name="Slide Number Placeholder 4">
            <a:extLst>
              <a:ext uri="{FF2B5EF4-FFF2-40B4-BE49-F238E27FC236}">
                <a16:creationId xmlns:a16="http://schemas.microsoft.com/office/drawing/2014/main" id="{A11076A8-B353-6F22-10E9-B182FD5B2970}"/>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18</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9688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56705B-56A1-1959-784C-3331C83A63A4}"/>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TOTAL MORTALITY (Cont’d)</a:t>
            </a:r>
          </a:p>
        </p:txBody>
      </p:sp>
      <p:sp>
        <p:nvSpPr>
          <p:cNvPr id="4" name="Title 1">
            <a:extLst>
              <a:ext uri="{FF2B5EF4-FFF2-40B4-BE49-F238E27FC236}">
                <a16:creationId xmlns:a16="http://schemas.microsoft.com/office/drawing/2014/main" id="{D791A92D-5433-DDF9-65AC-08983DF2F8EC}"/>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noProof="0" dirty="0">
                <a:solidFill>
                  <a:srgbClr val="E6C169"/>
                </a:solidFill>
                <a:latin typeface="Arial" panose="020B0604020202020204" pitchFamily="34" charset="0"/>
                <a:cs typeface="Arial" panose="020B0604020202020204" pitchFamily="34" charset="0"/>
              </a:rPr>
              <a:t>No excess mortality in </a:t>
            </a:r>
            <a:r>
              <a:rPr lang="en-US" sz="2200" b="1" dirty="0">
                <a:solidFill>
                  <a:srgbClr val="E6C169"/>
                </a:solidFill>
                <a:latin typeface="Arial" panose="020B0604020202020204" pitchFamily="34" charset="0"/>
                <a:cs typeface="Arial" panose="020B0604020202020204" pitchFamily="34" charset="0"/>
              </a:rPr>
              <a:t>Bay County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10" name="TextBox 9">
            <a:extLst>
              <a:ext uri="{FF2B5EF4-FFF2-40B4-BE49-F238E27FC236}">
                <a16:creationId xmlns:a16="http://schemas.microsoft.com/office/drawing/2014/main" id="{1CD22EE0-3832-9914-E045-F8CC123D39F6}"/>
              </a:ext>
            </a:extLst>
          </p:cNvPr>
          <p:cNvSpPr txBox="1"/>
          <p:nvPr/>
        </p:nvSpPr>
        <p:spPr>
          <a:xfrm>
            <a:off x="3106833" y="1938419"/>
            <a:ext cx="3252272" cy="492443"/>
          </a:xfrm>
          <a:prstGeom prst="rect">
            <a:avLst/>
          </a:prstGeom>
          <a:noFill/>
        </p:spPr>
        <p:txBody>
          <a:bodyPr wrap="square" rtlCol="0">
            <a:spAutoFit/>
          </a:bodyPr>
          <a:lstStyle/>
          <a:p>
            <a:pPr algn="ctr"/>
            <a:r>
              <a:rPr lang="en-US" sz="2600" i="1" dirty="0">
                <a:solidFill>
                  <a:schemeClr val="accent2"/>
                </a:solidFill>
                <a:latin typeface="Georgia" panose="02040502050405020303" pitchFamily="18" charset="0"/>
              </a:rPr>
              <a:t>Bay County Results</a:t>
            </a:r>
          </a:p>
        </p:txBody>
      </p:sp>
      <p:graphicFrame>
        <p:nvGraphicFramePr>
          <p:cNvPr id="9" name="Table 53">
            <a:extLst>
              <a:ext uri="{FF2B5EF4-FFF2-40B4-BE49-F238E27FC236}">
                <a16:creationId xmlns:a16="http://schemas.microsoft.com/office/drawing/2014/main" id="{ED4AC66C-5951-A892-F9F5-0381892B1C54}"/>
              </a:ext>
            </a:extLst>
          </p:cNvPr>
          <p:cNvGraphicFramePr>
            <a:graphicFrameLocks noGrp="1"/>
          </p:cNvGraphicFramePr>
          <p:nvPr>
            <p:extLst>
              <p:ext uri="{D42A27DB-BD31-4B8C-83A1-F6EECF244321}">
                <p14:modId xmlns:p14="http://schemas.microsoft.com/office/powerpoint/2010/main" val="1420969907"/>
              </p:ext>
            </p:extLst>
          </p:nvPr>
        </p:nvGraphicFramePr>
        <p:xfrm>
          <a:off x="729341" y="2655873"/>
          <a:ext cx="7694386" cy="3505200"/>
        </p:xfrm>
        <a:graphic>
          <a:graphicData uri="http://schemas.openxmlformats.org/drawingml/2006/table">
            <a:tbl>
              <a:tblPr firstRow="1" bandRow="1">
                <a:tableStyleId>{5940675A-B579-460E-94D1-54222C63F5DA}</a:tableStyleId>
              </a:tblPr>
              <a:tblGrid>
                <a:gridCol w="2251885">
                  <a:extLst>
                    <a:ext uri="{9D8B030D-6E8A-4147-A177-3AD203B41FA5}">
                      <a16:colId xmlns:a16="http://schemas.microsoft.com/office/drawing/2014/main" val="2263594978"/>
                    </a:ext>
                  </a:extLst>
                </a:gridCol>
                <a:gridCol w="3536338">
                  <a:extLst>
                    <a:ext uri="{9D8B030D-6E8A-4147-A177-3AD203B41FA5}">
                      <a16:colId xmlns:a16="http://schemas.microsoft.com/office/drawing/2014/main" val="3157842416"/>
                    </a:ext>
                  </a:extLst>
                </a:gridCol>
                <a:gridCol w="1906163">
                  <a:extLst>
                    <a:ext uri="{9D8B030D-6E8A-4147-A177-3AD203B41FA5}">
                      <a16:colId xmlns:a16="http://schemas.microsoft.com/office/drawing/2014/main" val="1576536825"/>
                    </a:ext>
                  </a:extLst>
                </a:gridCol>
              </a:tblGrid>
              <a:tr h="529132">
                <a:tc>
                  <a:txBody>
                    <a:bodyPr/>
                    <a:lstStyle/>
                    <a:p>
                      <a:pPr algn="ctr"/>
                      <a:r>
                        <a:rPr lang="en-US" sz="2000" b="1" dirty="0">
                          <a:latin typeface="Arial" panose="020B0604020202020204" pitchFamily="34" charset="0"/>
                          <a:cs typeface="Arial" panose="020B0604020202020204" pitchFamily="34" charset="0"/>
                        </a:rPr>
                        <a:t>Quarter</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b="1" dirty="0">
                          <a:latin typeface="Arial" panose="020B0604020202020204" pitchFamily="34" charset="0"/>
                          <a:cs typeface="Arial" panose="020B0604020202020204" pitchFamily="34" charset="0"/>
                        </a:rPr>
                        <a:t>Forecasted </a:t>
                      </a:r>
                    </a:p>
                    <a:p>
                      <a:pPr algn="ctr"/>
                      <a:r>
                        <a:rPr lang="en-US" sz="2000" b="1" dirty="0">
                          <a:latin typeface="Arial" panose="020B0604020202020204" pitchFamily="34" charset="0"/>
                          <a:cs typeface="Arial" panose="020B0604020202020204" pitchFamily="34" charset="0"/>
                        </a:rPr>
                        <a:t>Mortality Rate</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b="1" dirty="0">
                          <a:latin typeface="Arial" panose="020B0604020202020204" pitchFamily="34" charset="0"/>
                          <a:cs typeface="Arial" panose="020B0604020202020204" pitchFamily="34" charset="0"/>
                        </a:rPr>
                        <a:t>Observed </a:t>
                      </a:r>
                    </a:p>
                    <a:p>
                      <a:pPr algn="ctr"/>
                      <a:r>
                        <a:rPr lang="en-US" sz="2000" b="1" dirty="0">
                          <a:latin typeface="Arial" panose="020B0604020202020204" pitchFamily="34" charset="0"/>
                          <a:cs typeface="Arial" panose="020B0604020202020204" pitchFamily="34" charset="0"/>
                        </a:rPr>
                        <a:t>Mortality Rate</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68902016"/>
                  </a:ext>
                </a:extLst>
              </a:tr>
              <a:tr h="539171">
                <a:tc>
                  <a:txBody>
                    <a:bodyPr/>
                    <a:lstStyle/>
                    <a:p>
                      <a:pPr algn="ctr"/>
                      <a:r>
                        <a:rPr lang="en-US" sz="2000" dirty="0">
                          <a:latin typeface="Arial" panose="020B0604020202020204" pitchFamily="34" charset="0"/>
                          <a:cs typeface="Arial" panose="020B0604020202020204" pitchFamily="34" charset="0"/>
                        </a:rPr>
                        <a:t>2018, Quarter 4</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275.9</a:t>
                      </a:r>
                    </a:p>
                    <a:p>
                      <a:pPr algn="ctr"/>
                      <a:r>
                        <a:rPr lang="en-US" sz="2000" dirty="0">
                          <a:latin typeface="Arial" panose="020B0604020202020204" pitchFamily="34" charset="0"/>
                          <a:cs typeface="Arial" panose="020B0604020202020204" pitchFamily="34" charset="0"/>
                        </a:rPr>
                        <a:t>(95% CI, 241.2 – 314.3)</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249.2</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738366316"/>
                  </a:ext>
                </a:extLst>
              </a:tr>
              <a:tr h="539171">
                <a:tc>
                  <a:txBody>
                    <a:bodyPr/>
                    <a:lstStyle/>
                    <a:p>
                      <a:pPr algn="ctr"/>
                      <a:r>
                        <a:rPr lang="en-US" sz="2000" dirty="0">
                          <a:latin typeface="Arial" panose="020B0604020202020204" pitchFamily="34" charset="0"/>
                          <a:cs typeface="Arial" panose="020B0604020202020204" pitchFamily="34" charset="0"/>
                        </a:rPr>
                        <a:t>2019, Quarter 1</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293.7</a:t>
                      </a:r>
                    </a:p>
                    <a:p>
                      <a:pPr algn="ctr"/>
                      <a:r>
                        <a:rPr lang="en-US" sz="2000" dirty="0">
                          <a:latin typeface="Arial" panose="020B0604020202020204" pitchFamily="34" charset="0"/>
                          <a:cs typeface="Arial" panose="020B0604020202020204" pitchFamily="34" charset="0"/>
                        </a:rPr>
                        <a:t>(95% CI, 255.8 – 333.8)</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252.4</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55646837"/>
                  </a:ext>
                </a:extLst>
              </a:tr>
              <a:tr h="539171">
                <a:tc>
                  <a:txBody>
                    <a:bodyPr/>
                    <a:lstStyle/>
                    <a:p>
                      <a:pPr algn="ctr"/>
                      <a:r>
                        <a:rPr lang="en-US" sz="2000" dirty="0">
                          <a:latin typeface="Arial" panose="020B0604020202020204" pitchFamily="34" charset="0"/>
                          <a:cs typeface="Arial" panose="020B0604020202020204" pitchFamily="34" charset="0"/>
                        </a:rPr>
                        <a:t>2019, Quarter 2</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r>
                        <a:rPr lang="en-US" sz="2000" dirty="0">
                          <a:latin typeface="Arial" panose="020B0604020202020204" pitchFamily="34" charset="0"/>
                          <a:cs typeface="Arial" panose="020B0604020202020204" pitchFamily="34" charset="0"/>
                        </a:rPr>
                        <a:t>277.7</a:t>
                      </a:r>
                    </a:p>
                    <a:p>
                      <a:pPr algn="ctr"/>
                      <a:r>
                        <a:rPr lang="en-US" sz="2000" dirty="0">
                          <a:latin typeface="Arial" panose="020B0604020202020204" pitchFamily="34" charset="0"/>
                          <a:cs typeface="Arial" panose="020B0604020202020204" pitchFamily="34" charset="0"/>
                        </a:rPr>
                        <a:t>(95% CI, 242.7 – 316.7)</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r>
                        <a:rPr lang="en-US" sz="2000" dirty="0">
                          <a:latin typeface="Arial" panose="020B0604020202020204" pitchFamily="34" charset="0"/>
                          <a:cs typeface="Arial" panose="020B0604020202020204" pitchFamily="34" charset="0"/>
                        </a:rPr>
                        <a:t>227.9</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3172717"/>
                  </a:ext>
                </a:extLst>
              </a:tr>
              <a:tr h="539171">
                <a:tc>
                  <a:txBody>
                    <a:bodyPr/>
                    <a:lstStyle/>
                    <a:p>
                      <a:pPr algn="ctr"/>
                      <a:r>
                        <a:rPr lang="en-US" sz="2000" dirty="0">
                          <a:latin typeface="Arial" panose="020B0604020202020204" pitchFamily="34" charset="0"/>
                          <a:cs typeface="Arial" panose="020B0604020202020204" pitchFamily="34" charset="0"/>
                        </a:rPr>
                        <a:t>2019, Quarter 3</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259.1</a:t>
                      </a:r>
                    </a:p>
                    <a:p>
                      <a:pPr algn="ctr"/>
                      <a:r>
                        <a:rPr lang="en-US" sz="2000" dirty="0">
                          <a:latin typeface="Arial" panose="020B0604020202020204" pitchFamily="34" charset="0"/>
                          <a:cs typeface="Arial" panose="020B0604020202020204" pitchFamily="34" charset="0"/>
                        </a:rPr>
                        <a:t>(95% CI, 226.5 – 295.5)</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2000" dirty="0">
                          <a:latin typeface="Arial" panose="020B0604020202020204" pitchFamily="34" charset="0"/>
                          <a:cs typeface="Arial" panose="020B0604020202020204" pitchFamily="34" charset="0"/>
                        </a:rPr>
                        <a:t>234.0</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74539457"/>
                  </a:ext>
                </a:extLst>
              </a:tr>
            </a:tbl>
          </a:graphicData>
        </a:graphic>
      </p:graphicFrame>
      <p:sp>
        <p:nvSpPr>
          <p:cNvPr id="21" name="TextBox 20">
            <a:extLst>
              <a:ext uri="{FF2B5EF4-FFF2-40B4-BE49-F238E27FC236}">
                <a16:creationId xmlns:a16="http://schemas.microsoft.com/office/drawing/2014/main" id="{803D43AE-E021-82B1-8FBC-4CE3A54C10E3}"/>
              </a:ext>
            </a:extLst>
          </p:cNvPr>
          <p:cNvSpPr txBox="1"/>
          <p:nvPr/>
        </p:nvSpPr>
        <p:spPr>
          <a:xfrm>
            <a:off x="9207500" y="1799920"/>
            <a:ext cx="482600" cy="276999"/>
          </a:xfrm>
          <a:prstGeom prst="rect">
            <a:avLst/>
          </a:prstGeom>
          <a:noFill/>
        </p:spPr>
        <p:txBody>
          <a:bodyPr wrap="square" rtlCol="0">
            <a:spAutoFit/>
          </a:bodyPr>
          <a:lstStyle/>
          <a:p>
            <a:r>
              <a:rPr lang="en-US" sz="1200" dirty="0">
                <a:solidFill>
                  <a:schemeClr val="accent5"/>
                </a:solidFill>
                <a:latin typeface="Arial" panose="020B0604020202020204" pitchFamily="34" charset="0"/>
                <a:cs typeface="Arial" panose="020B0604020202020204" pitchFamily="34" charset="0"/>
              </a:rPr>
              <a:t>Bay</a:t>
            </a:r>
          </a:p>
        </p:txBody>
      </p:sp>
      <p:pic>
        <p:nvPicPr>
          <p:cNvPr id="20" name="Picture 19" descr="Map&#10;&#10;Description automatically generated ">
            <a:extLst>
              <a:ext uri="{FF2B5EF4-FFF2-40B4-BE49-F238E27FC236}">
                <a16:creationId xmlns:a16="http://schemas.microsoft.com/office/drawing/2014/main" id="{AA16F0A1-4B24-DF3D-94F5-A034B3CE40D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627737" y="1368684"/>
            <a:ext cx="2869349" cy="1690202"/>
          </a:xfrm>
          <a:prstGeom prst="rect">
            <a:avLst/>
          </a:prstGeom>
          <a:ln>
            <a:noFill/>
          </a:ln>
        </p:spPr>
      </p:pic>
      <p:sp>
        <p:nvSpPr>
          <p:cNvPr id="2" name="TextBox 1">
            <a:extLst>
              <a:ext uri="{FF2B5EF4-FFF2-40B4-BE49-F238E27FC236}">
                <a16:creationId xmlns:a16="http://schemas.microsoft.com/office/drawing/2014/main" id="{32D118D5-1543-924E-3F91-2603CD813C18}"/>
              </a:ext>
            </a:extLst>
          </p:cNvPr>
          <p:cNvSpPr txBox="1"/>
          <p:nvPr/>
        </p:nvSpPr>
        <p:spPr>
          <a:xfrm>
            <a:off x="8614229" y="6334034"/>
            <a:ext cx="3480486" cy="369332"/>
          </a:xfrm>
          <a:prstGeom prst="rect">
            <a:avLst/>
          </a:prstGeom>
          <a:noFill/>
        </p:spPr>
        <p:txBody>
          <a:bodyPr wrap="square" rtlCol="0">
            <a:spAutoFit/>
          </a:bodyPr>
          <a:lstStyle/>
          <a:p>
            <a:r>
              <a:rPr lang="en-US" i="1" dirty="0">
                <a:latin typeface="Georgia" panose="02040502050405020303" pitchFamily="18" charset="0"/>
              </a:rPr>
              <a:t>*Mortality Rates per 100,000</a:t>
            </a:r>
          </a:p>
        </p:txBody>
      </p:sp>
      <p:sp>
        <p:nvSpPr>
          <p:cNvPr id="5" name="Slide Number Placeholder 4">
            <a:extLst>
              <a:ext uri="{FF2B5EF4-FFF2-40B4-BE49-F238E27FC236}">
                <a16:creationId xmlns:a16="http://schemas.microsoft.com/office/drawing/2014/main" id="{A11076A8-B353-6F22-10E9-B182FD5B2970}"/>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19</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934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SUMMARY DOCUMENT</a:t>
            </a:r>
          </a:p>
        </p:txBody>
      </p:sp>
      <p:pic>
        <p:nvPicPr>
          <p:cNvPr id="7" name="Picture 6" descr="QR code">
            <a:extLst>
              <a:ext uri="{FF2B5EF4-FFF2-40B4-BE49-F238E27FC236}">
                <a16:creationId xmlns:a16="http://schemas.microsoft.com/office/drawing/2014/main" id="{7A718359-44DB-6427-2677-2698F9FCEAB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74124" y="2230998"/>
            <a:ext cx="3518876" cy="3506375"/>
          </a:xfrm>
          <a:prstGeom prst="rect">
            <a:avLst/>
          </a:prstGeom>
        </p:spPr>
      </p:pic>
      <p:sp>
        <p:nvSpPr>
          <p:cNvPr id="3" name="TextBox 2">
            <a:extLst>
              <a:ext uri="{FF2B5EF4-FFF2-40B4-BE49-F238E27FC236}">
                <a16:creationId xmlns:a16="http://schemas.microsoft.com/office/drawing/2014/main" id="{70A4ACA2-C32F-E2B4-B071-1CFC6CCC8452}"/>
              </a:ext>
            </a:extLst>
          </p:cNvPr>
          <p:cNvSpPr txBox="1"/>
          <p:nvPr/>
        </p:nvSpPr>
        <p:spPr>
          <a:xfrm>
            <a:off x="760965" y="1459859"/>
            <a:ext cx="7512178"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E6C169"/>
                </a:solidFill>
                <a:effectLst/>
                <a:uLnTx/>
                <a:uFillTx/>
                <a:latin typeface="Georgia" panose="02040502050405020303" pitchFamily="18" charset="0"/>
                <a:ea typeface="+mn-ea"/>
                <a:cs typeface="Arial" panose="020B0604020202020204" pitchFamily="34" charset="0"/>
              </a:rPr>
              <a:t>Point Your Phone’s Camera and Follow the QR Code</a:t>
            </a:r>
          </a:p>
        </p:txBody>
      </p:sp>
      <p:sp>
        <p:nvSpPr>
          <p:cNvPr id="4" name="Slide Number Placeholder 3">
            <a:extLst>
              <a:ext uri="{FF2B5EF4-FFF2-40B4-BE49-F238E27FC236}">
                <a16:creationId xmlns:a16="http://schemas.microsoft.com/office/drawing/2014/main" id="{C5EF9408-F54D-196D-276F-82553E7EB3E5}"/>
              </a:ext>
            </a:extLst>
          </p:cNvPr>
          <p:cNvSpPr>
            <a:spLocks noGrp="1"/>
          </p:cNvSpPr>
          <p:nvPr>
            <p:ph type="sldNum" sz="quarter" idx="12"/>
          </p:nvPr>
        </p:nvSpPr>
        <p:spPr>
          <a:xfrm>
            <a:off x="9448800" y="649287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27576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56705B-56A1-1959-784C-3331C83A63A4}"/>
              </a:ext>
            </a:extLst>
          </p:cNvPr>
          <p:cNvSpPr txBox="1">
            <a:spLocks noGrp="1"/>
          </p:cNvSpPr>
          <p:nvPr>
            <p:ph type="title" idx="4294967295"/>
          </p:nvPr>
        </p:nvSpPr>
        <p:spPr>
          <a:xfrm>
            <a:off x="723900" y="314293"/>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TOTAL MORTALITY (3)</a:t>
            </a:r>
          </a:p>
        </p:txBody>
      </p:sp>
      <p:sp>
        <p:nvSpPr>
          <p:cNvPr id="4" name="Title 1">
            <a:extLst>
              <a:ext uri="{FF2B5EF4-FFF2-40B4-BE49-F238E27FC236}">
                <a16:creationId xmlns:a16="http://schemas.microsoft.com/office/drawing/2014/main" id="{D791A92D-5433-DDF9-65AC-08983DF2F8EC}"/>
              </a:ext>
            </a:extLst>
          </p:cNvPr>
          <p:cNvSpPr txBox="1">
            <a:spLocks/>
          </p:cNvSpPr>
          <p:nvPr/>
        </p:nvSpPr>
        <p:spPr>
          <a:xfrm>
            <a:off x="723900" y="940142"/>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noProof="0" dirty="0">
                <a:solidFill>
                  <a:srgbClr val="E6C169"/>
                </a:solidFill>
                <a:latin typeface="Arial" panose="020B0604020202020204" pitchFamily="34" charset="0"/>
                <a:cs typeface="Arial" panose="020B0604020202020204" pitchFamily="34" charset="0"/>
              </a:rPr>
              <a:t>Noticeable spike of mortality in Gulf and Franklin Counties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pic>
        <p:nvPicPr>
          <p:cNvPr id="22" name="Picture 21" descr="Line chart showing spikes in mortality in Gulf and Franklin Counties">
            <a:extLst>
              <a:ext uri="{FF2B5EF4-FFF2-40B4-BE49-F238E27FC236}">
                <a16:creationId xmlns:a16="http://schemas.microsoft.com/office/drawing/2014/main" id="{9DAAC207-4805-B5B0-E3F9-B56C20AB7C7B}"/>
              </a:ext>
            </a:extLst>
          </p:cNvPr>
          <p:cNvPicPr>
            <a:picLocks noChangeAspect="1"/>
          </p:cNvPicPr>
          <p:nvPr/>
        </p:nvPicPr>
        <p:blipFill>
          <a:blip r:embed="rId3"/>
          <a:stretch>
            <a:fillRect/>
          </a:stretch>
        </p:blipFill>
        <p:spPr>
          <a:xfrm>
            <a:off x="1526540" y="1520190"/>
            <a:ext cx="10223500" cy="5337810"/>
          </a:xfrm>
          <a:prstGeom prst="rect">
            <a:avLst/>
          </a:prstGeom>
        </p:spPr>
      </p:pic>
      <p:sp>
        <p:nvSpPr>
          <p:cNvPr id="5" name="Slide Number Placeholder 4">
            <a:extLst>
              <a:ext uri="{FF2B5EF4-FFF2-40B4-BE49-F238E27FC236}">
                <a16:creationId xmlns:a16="http://schemas.microsoft.com/office/drawing/2014/main" id="{A11076A8-B353-6F22-10E9-B182FD5B2970}"/>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20</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6960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3C38AAE9-AD2F-E7B0-2EB3-F087CCA24898}"/>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SENSITIVITY TESTING</a:t>
            </a:r>
          </a:p>
        </p:txBody>
      </p:sp>
      <p:sp>
        <p:nvSpPr>
          <p:cNvPr id="30" name="Title 1">
            <a:extLst>
              <a:ext uri="{FF2B5EF4-FFF2-40B4-BE49-F238E27FC236}">
                <a16:creationId xmlns:a16="http://schemas.microsoft.com/office/drawing/2014/main" id="{48CB9F36-0D35-FE61-4105-CC0EBD154B00}"/>
              </a:ext>
            </a:extLst>
          </p:cNvPr>
          <p:cNvSpPr txBox="1">
            <a:spLocks/>
          </p:cNvSpPr>
          <p:nvPr/>
        </p:nvSpPr>
        <p:spPr>
          <a:xfrm>
            <a:off x="838200" y="990975"/>
            <a:ext cx="10688392"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kumimoji="0" lang="en-US" sz="2200" b="1" i="0" u="none" strike="noStrike" kern="1200" cap="none" spc="0" normalizeH="0" baseline="0" dirty="0">
                <a:ln>
                  <a:noFill/>
                </a:ln>
                <a:solidFill>
                  <a:srgbClr val="E6C169"/>
                </a:solidFill>
                <a:effectLst/>
                <a:uLnTx/>
                <a:uFillTx/>
                <a:latin typeface="Arial" panose="020B0604020202020204" pitchFamily="34" charset="0"/>
                <a:ea typeface="+mj-ea"/>
                <a:cs typeface="Arial" panose="020B0604020202020204" pitchFamily="34" charset="0"/>
              </a:rPr>
              <a:t>No anomalies found in the mortality trend from 2012 to 2018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graphicFrame>
        <p:nvGraphicFramePr>
          <p:cNvPr id="28" name="Diagram 27" descr="Boxes representing sensitivity testing for years 2012-2018">
            <a:extLst>
              <a:ext uri="{FF2B5EF4-FFF2-40B4-BE49-F238E27FC236}">
                <a16:creationId xmlns:a16="http://schemas.microsoft.com/office/drawing/2014/main" id="{D274C7FD-8B49-C915-3A6E-DA69127FD454}"/>
              </a:ext>
            </a:extLst>
          </p:cNvPr>
          <p:cNvGraphicFramePr/>
          <p:nvPr>
            <p:extLst>
              <p:ext uri="{D42A27DB-BD31-4B8C-83A1-F6EECF244321}">
                <p14:modId xmlns:p14="http://schemas.microsoft.com/office/powerpoint/2010/main" val="3724498795"/>
              </p:ext>
            </p:extLst>
          </p:nvPr>
        </p:nvGraphicFramePr>
        <p:xfrm>
          <a:off x="488477" y="1825625"/>
          <a:ext cx="5769429" cy="4667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 name="TextBox 31">
            <a:extLst>
              <a:ext uri="{FF2B5EF4-FFF2-40B4-BE49-F238E27FC236}">
                <a16:creationId xmlns:a16="http://schemas.microsoft.com/office/drawing/2014/main" id="{A049F170-7383-ACF2-D896-2F0EF10EC890}"/>
              </a:ext>
            </a:extLst>
          </p:cNvPr>
          <p:cNvSpPr txBox="1"/>
          <p:nvPr/>
        </p:nvSpPr>
        <p:spPr>
          <a:xfrm>
            <a:off x="6770914" y="2020062"/>
            <a:ext cx="5268686" cy="3908762"/>
          </a:xfrm>
          <a:prstGeom prst="rect">
            <a:avLst/>
          </a:prstGeom>
          <a:noFill/>
        </p:spPr>
        <p:txBody>
          <a:bodyPr wrap="square" rtlCol="0">
            <a:spAutoFit/>
          </a:bodyPr>
          <a:lstStyle/>
          <a:p>
            <a:pPr algn="ctr"/>
            <a:r>
              <a:rPr lang="en-US" sz="2600" i="1" dirty="0">
                <a:solidFill>
                  <a:schemeClr val="accent2"/>
                </a:solidFill>
                <a:latin typeface="Georgia" panose="02040502050405020303" pitchFamily="18" charset="0"/>
              </a:rPr>
              <a:t>Analysis</a:t>
            </a:r>
          </a:p>
          <a:p>
            <a:pPr algn="ctr"/>
            <a:endParaRPr lang="en-US" sz="600" dirty="0"/>
          </a:p>
          <a:p>
            <a:pPr marL="285750" indent="-285750">
              <a:buFont typeface="Arial" panose="020B0604020202020204" pitchFamily="34" charset="0"/>
              <a:buChar char="•"/>
            </a:pPr>
            <a:r>
              <a:rPr lang="en-US" sz="2200" dirty="0"/>
              <a:t>Same analysis as for total mortality</a:t>
            </a:r>
          </a:p>
          <a:p>
            <a:pPr marL="285750" indent="-285750">
              <a:buFont typeface="Arial" panose="020B0604020202020204" pitchFamily="34" charset="0"/>
              <a:buChar char="•"/>
            </a:pPr>
            <a:endParaRPr lang="en-US" sz="600" dirty="0"/>
          </a:p>
          <a:p>
            <a:pPr marL="285750" indent="-285750">
              <a:buFont typeface="Arial" panose="020B0604020202020204" pitchFamily="34" charset="0"/>
              <a:buChar char="•"/>
            </a:pPr>
            <a:r>
              <a:rPr lang="en-US" sz="2200" dirty="0"/>
              <a:t>Used 5 years of data to forecast the following four quarters </a:t>
            </a:r>
          </a:p>
          <a:p>
            <a:endParaRPr lang="en-US" sz="600" dirty="0"/>
          </a:p>
          <a:p>
            <a:pPr marL="285750" indent="-285750">
              <a:buFont typeface="Arial" panose="020B0604020202020204" pitchFamily="34" charset="0"/>
              <a:buChar char="•"/>
            </a:pPr>
            <a:r>
              <a:rPr lang="en-US" sz="2200" dirty="0"/>
              <a:t>Every quarter from 2012 up to Hurricane Michael had an observed mortality that was not above the range of the forecasted mortality</a:t>
            </a:r>
          </a:p>
          <a:p>
            <a:endParaRPr lang="en-US" sz="600" dirty="0"/>
          </a:p>
          <a:p>
            <a:pPr marL="285750" indent="-285750">
              <a:buFont typeface="Arial" panose="020B0604020202020204" pitchFamily="34" charset="0"/>
              <a:buChar char="•"/>
            </a:pPr>
            <a:r>
              <a:rPr lang="en-US" sz="2200" dirty="0"/>
              <a:t>Evidence that strengthens the validity of the model</a:t>
            </a:r>
          </a:p>
        </p:txBody>
      </p:sp>
      <p:sp>
        <p:nvSpPr>
          <p:cNvPr id="5" name="Slide Number Placeholder 4">
            <a:extLst>
              <a:ext uri="{FF2B5EF4-FFF2-40B4-BE49-F238E27FC236}">
                <a16:creationId xmlns:a16="http://schemas.microsoft.com/office/drawing/2014/main" id="{A11076A8-B353-6F22-10E9-B182FD5B2970}"/>
              </a:ext>
            </a:extLst>
          </p:cNvPr>
          <p:cNvSpPr>
            <a:spLocks noGrp="1"/>
          </p:cNvSpPr>
          <p:nvPr>
            <p:ph type="sldNum" sz="quarter" idx="12"/>
          </p:nvPr>
        </p:nvSpPr>
        <p:spPr>
          <a:xfrm>
            <a:off x="8610600" y="6356351"/>
            <a:ext cx="2743200" cy="365125"/>
          </a:xfrm>
        </p:spPr>
        <p:txBody>
          <a:bodyPr vert="horz" lIns="91440" tIns="45720" rIns="91440" bIns="45720" rtlCol="0" anchor="ctr">
            <a:normAutofit/>
          </a:bodyPr>
          <a:lstStyle/>
          <a:p>
            <a:pPr>
              <a:spcAft>
                <a:spcPts val="600"/>
              </a:spcAft>
            </a:pPr>
            <a:fld id="{0F5EC011-0DA0-DB45-996E-85C7F379AB45}" type="slidenum">
              <a:rPr lang="en-US" smtClean="0"/>
              <a:pPr>
                <a:spcAft>
                  <a:spcPts val="600"/>
                </a:spcAft>
              </a:pPr>
              <a:t>21</a:t>
            </a:fld>
            <a:endParaRPr lang="en-US" dirty="0"/>
          </a:p>
        </p:txBody>
      </p:sp>
    </p:spTree>
    <p:extLst>
      <p:ext uri="{BB962C8B-B14F-4D97-AF65-F5344CB8AC3E}">
        <p14:creationId xmlns:p14="http://schemas.microsoft.com/office/powerpoint/2010/main" val="546890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B3A8B2F-B560-3FEF-EFF4-5EDEC5C676AF}"/>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ADJUSTED MORTALITY</a:t>
            </a:r>
          </a:p>
        </p:txBody>
      </p:sp>
      <p:sp>
        <p:nvSpPr>
          <p:cNvPr id="13" name="Title 1">
            <a:extLst>
              <a:ext uri="{FF2B5EF4-FFF2-40B4-BE49-F238E27FC236}">
                <a16:creationId xmlns:a16="http://schemas.microsoft.com/office/drawing/2014/main" id="{848F7EC9-CAED-D34B-7DD9-002C528EEF92}"/>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dirty="0">
                <a:solidFill>
                  <a:srgbClr val="E6C169"/>
                </a:solidFill>
                <a:latin typeface="Arial" panose="020B0604020202020204" pitchFamily="34" charset="0"/>
                <a:cs typeface="Arial" panose="020B0604020202020204" pitchFamily="34" charset="0"/>
              </a:rPr>
              <a:t>Excess mortality in older and White residents</a:t>
            </a:r>
            <a:r>
              <a:rPr lang="en-US" sz="2200" b="1" noProof="0" dirty="0">
                <a:solidFill>
                  <a:srgbClr val="E6C169"/>
                </a:solidFill>
                <a:latin typeface="Arial" panose="020B0604020202020204" pitchFamily="34" charset="0"/>
                <a:cs typeface="Arial" panose="020B0604020202020204" pitchFamily="34" charset="0"/>
              </a:rPr>
              <a:t> in Gulf and Franklin Counties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pic>
        <p:nvPicPr>
          <p:cNvPr id="3" name="Picture 2" descr="Chart showing comparisons of age, race, and sex for older and white residents in Gulf and Franklin Counties">
            <a:extLst>
              <a:ext uri="{FF2B5EF4-FFF2-40B4-BE49-F238E27FC236}">
                <a16:creationId xmlns:a16="http://schemas.microsoft.com/office/drawing/2014/main" id="{3B6EFA1B-E9A0-E14F-AD28-173F3A8FF17A}"/>
              </a:ext>
            </a:extLst>
          </p:cNvPr>
          <p:cNvPicPr>
            <a:picLocks noChangeAspect="1"/>
          </p:cNvPicPr>
          <p:nvPr/>
        </p:nvPicPr>
        <p:blipFill>
          <a:blip r:embed="rId3"/>
          <a:stretch>
            <a:fillRect/>
          </a:stretch>
        </p:blipFill>
        <p:spPr>
          <a:xfrm>
            <a:off x="614872" y="1853752"/>
            <a:ext cx="10847070" cy="4850992"/>
          </a:xfrm>
          <a:prstGeom prst="rect">
            <a:avLst/>
          </a:prstGeom>
        </p:spPr>
      </p:pic>
    </p:spTree>
    <p:extLst>
      <p:ext uri="{BB962C8B-B14F-4D97-AF65-F5344CB8AC3E}">
        <p14:creationId xmlns:p14="http://schemas.microsoft.com/office/powerpoint/2010/main" val="3955965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12ADDB0-0510-528A-5C17-2CD8E22BC205}"/>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CAUSE OF DEATH</a:t>
            </a:r>
          </a:p>
        </p:txBody>
      </p:sp>
      <p:sp>
        <p:nvSpPr>
          <p:cNvPr id="13" name="Title 1">
            <a:extLst>
              <a:ext uri="{FF2B5EF4-FFF2-40B4-BE49-F238E27FC236}">
                <a16:creationId xmlns:a16="http://schemas.microsoft.com/office/drawing/2014/main" id="{94EC8C34-DE45-4D29-F67E-6935BBDC093A}"/>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dirty="0">
                <a:solidFill>
                  <a:srgbClr val="E6C169"/>
                </a:solidFill>
                <a:latin typeface="Arial" panose="020B0604020202020204" pitchFamily="34" charset="0"/>
                <a:cs typeface="Arial" panose="020B0604020202020204" pitchFamily="34" charset="0"/>
              </a:rPr>
              <a:t>Excess mortality in cancer-related deaths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16" name="Freeform 67" descr="Germ icon">
            <a:extLst>
              <a:ext uri="{FF2B5EF4-FFF2-40B4-BE49-F238E27FC236}">
                <a16:creationId xmlns:a16="http://schemas.microsoft.com/office/drawing/2014/main" id="{7E4C240C-D0E5-A6AD-9FF0-464184083F15}"/>
              </a:ext>
            </a:extLst>
          </p:cNvPr>
          <p:cNvSpPr>
            <a:spLocks noChangeArrowheads="1"/>
          </p:cNvSpPr>
          <p:nvPr/>
        </p:nvSpPr>
        <p:spPr bwMode="auto">
          <a:xfrm>
            <a:off x="7586383" y="913600"/>
            <a:ext cx="1013579" cy="948962"/>
          </a:xfrm>
          <a:custGeom>
            <a:avLst/>
            <a:gdLst>
              <a:gd name="T0" fmla="*/ 637 w 1274"/>
              <a:gd name="T1" fmla="*/ 0 h 1275"/>
              <a:gd name="T2" fmla="*/ 637 w 1274"/>
              <a:gd name="T3" fmla="*/ 0 h 1275"/>
              <a:gd name="T4" fmla="*/ 1273 w 1274"/>
              <a:gd name="T5" fmla="*/ 637 h 1275"/>
              <a:gd name="T6" fmla="*/ 1273 w 1274"/>
              <a:gd name="T7" fmla="*/ 637 h 1275"/>
              <a:gd name="T8" fmla="*/ 637 w 1274"/>
              <a:gd name="T9" fmla="*/ 1274 h 1275"/>
              <a:gd name="T10" fmla="*/ 637 w 1274"/>
              <a:gd name="T11" fmla="*/ 1274 h 1275"/>
              <a:gd name="T12" fmla="*/ 0 w 1274"/>
              <a:gd name="T13" fmla="*/ 637 h 1275"/>
              <a:gd name="T14" fmla="*/ 0 w 1274"/>
              <a:gd name="T15" fmla="*/ 637 h 1275"/>
              <a:gd name="T16" fmla="*/ 637 w 1274"/>
              <a:gd name="T1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4" h="1275">
                <a:moveTo>
                  <a:pt x="637" y="0"/>
                </a:moveTo>
                <a:lnTo>
                  <a:pt x="637" y="0"/>
                </a:lnTo>
                <a:cubicBezTo>
                  <a:pt x="988" y="0"/>
                  <a:pt x="1273" y="285"/>
                  <a:pt x="1273" y="637"/>
                </a:cubicBezTo>
                <a:lnTo>
                  <a:pt x="1273" y="637"/>
                </a:lnTo>
                <a:cubicBezTo>
                  <a:pt x="1273" y="988"/>
                  <a:pt x="988" y="1274"/>
                  <a:pt x="637" y="1274"/>
                </a:cubicBezTo>
                <a:lnTo>
                  <a:pt x="637" y="1274"/>
                </a:lnTo>
                <a:cubicBezTo>
                  <a:pt x="284" y="1274"/>
                  <a:pt x="0" y="988"/>
                  <a:pt x="0" y="637"/>
                </a:cubicBezTo>
                <a:lnTo>
                  <a:pt x="0" y="637"/>
                </a:lnTo>
                <a:cubicBezTo>
                  <a:pt x="0" y="285"/>
                  <a:pt x="284" y="0"/>
                  <a:pt x="637" y="0"/>
                </a:cubicBezTo>
              </a:path>
            </a:pathLst>
          </a:custGeom>
          <a:solidFill>
            <a:schemeClr val="bg1"/>
          </a:solidFill>
          <a:ln w="22225">
            <a:solidFill>
              <a:schemeClr val="accent4"/>
            </a:solidFill>
          </a:ln>
          <a:effectLst/>
        </p:spPr>
        <p:txBody>
          <a:bodyPr wrap="none" anchor="ctr"/>
          <a:lstStyle/>
          <a:p>
            <a:endParaRPr lang="en-US" sz="6530" dirty="0">
              <a:latin typeface="Lato Light" panose="020F0502020204030203" pitchFamily="34" charset="0"/>
            </a:endParaRPr>
          </a:p>
        </p:txBody>
      </p:sp>
      <p:pic>
        <p:nvPicPr>
          <p:cNvPr id="20" name="Picture 19" descr="Icon of germ">
            <a:extLst>
              <a:ext uri="{FF2B5EF4-FFF2-40B4-BE49-F238E27FC236}">
                <a16:creationId xmlns:a16="http://schemas.microsoft.com/office/drawing/2014/main" id="{5ADBBA29-C4B1-E957-F89F-C207F4089E3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752493" y="1051118"/>
            <a:ext cx="681360" cy="640521"/>
          </a:xfrm>
          <a:prstGeom prst="rect">
            <a:avLst/>
          </a:prstGeom>
        </p:spPr>
      </p:pic>
      <p:sp>
        <p:nvSpPr>
          <p:cNvPr id="21" name="TextBox 20">
            <a:extLst>
              <a:ext uri="{FF2B5EF4-FFF2-40B4-BE49-F238E27FC236}">
                <a16:creationId xmlns:a16="http://schemas.microsoft.com/office/drawing/2014/main" id="{B80E2E50-1704-5546-EC8F-E2559756CF9A}"/>
              </a:ext>
            </a:extLst>
          </p:cNvPr>
          <p:cNvSpPr txBox="1"/>
          <p:nvPr/>
        </p:nvSpPr>
        <p:spPr>
          <a:xfrm>
            <a:off x="375801" y="1811591"/>
            <a:ext cx="4937760" cy="492443"/>
          </a:xfrm>
          <a:prstGeom prst="rect">
            <a:avLst/>
          </a:prstGeom>
          <a:noFill/>
        </p:spPr>
        <p:txBody>
          <a:bodyPr wrap="square" rtlCol="0">
            <a:spAutoFit/>
          </a:bodyPr>
          <a:lstStyle/>
          <a:p>
            <a:pPr algn="ctr"/>
            <a:r>
              <a:rPr lang="en-US" sz="2600" dirty="0">
                <a:solidFill>
                  <a:schemeClr val="bg1">
                    <a:lumMod val="65000"/>
                  </a:schemeClr>
                </a:solidFill>
              </a:rPr>
              <a:t>Most Common Causes of Death</a:t>
            </a:r>
          </a:p>
        </p:txBody>
      </p:sp>
      <p:sp>
        <p:nvSpPr>
          <p:cNvPr id="15" name="Freeform 2">
            <a:extLst>
              <a:ext uri="{FF2B5EF4-FFF2-40B4-BE49-F238E27FC236}">
                <a16:creationId xmlns:a16="http://schemas.microsoft.com/office/drawing/2014/main" id="{92FA0A72-C089-B8AE-2898-636E51C9B348}"/>
              </a:ext>
              <a:ext uri="{C183D7F6-B498-43B3-948B-1728B52AA6E4}">
                <adec:decorative xmlns:adec="http://schemas.microsoft.com/office/drawing/2017/decorative" val="1"/>
              </a:ext>
            </a:extLst>
          </p:cNvPr>
          <p:cNvSpPr>
            <a:spLocks noChangeArrowheads="1"/>
          </p:cNvSpPr>
          <p:nvPr/>
        </p:nvSpPr>
        <p:spPr bwMode="auto">
          <a:xfrm>
            <a:off x="6691726" y="2248707"/>
            <a:ext cx="4937760" cy="4063189"/>
          </a:xfrm>
          <a:custGeom>
            <a:avLst/>
            <a:gdLst>
              <a:gd name="T0" fmla="*/ 204 w 3773"/>
              <a:gd name="T1" fmla="*/ 51 h 5351"/>
              <a:gd name="T2" fmla="*/ 204 w 3773"/>
              <a:gd name="T3" fmla="*/ 51 h 5351"/>
              <a:gd name="T4" fmla="*/ 51 w 3773"/>
              <a:gd name="T5" fmla="*/ 203 h 5351"/>
              <a:gd name="T6" fmla="*/ 51 w 3773"/>
              <a:gd name="T7" fmla="*/ 5146 h 5351"/>
              <a:gd name="T8" fmla="*/ 51 w 3773"/>
              <a:gd name="T9" fmla="*/ 5146 h 5351"/>
              <a:gd name="T10" fmla="*/ 204 w 3773"/>
              <a:gd name="T11" fmla="*/ 5299 h 5351"/>
              <a:gd name="T12" fmla="*/ 3568 w 3773"/>
              <a:gd name="T13" fmla="*/ 5299 h 5351"/>
              <a:gd name="T14" fmla="*/ 3568 w 3773"/>
              <a:gd name="T15" fmla="*/ 5299 h 5351"/>
              <a:gd name="T16" fmla="*/ 3721 w 3773"/>
              <a:gd name="T17" fmla="*/ 5146 h 5351"/>
              <a:gd name="T18" fmla="*/ 3721 w 3773"/>
              <a:gd name="T19" fmla="*/ 203 h 5351"/>
              <a:gd name="T20" fmla="*/ 3721 w 3773"/>
              <a:gd name="T21" fmla="*/ 203 h 5351"/>
              <a:gd name="T22" fmla="*/ 3568 w 3773"/>
              <a:gd name="T23" fmla="*/ 51 h 5351"/>
              <a:gd name="T24" fmla="*/ 204 w 3773"/>
              <a:gd name="T25" fmla="*/ 51 h 5351"/>
              <a:gd name="T26" fmla="*/ 3568 w 3773"/>
              <a:gd name="T27" fmla="*/ 5350 h 5351"/>
              <a:gd name="T28" fmla="*/ 204 w 3773"/>
              <a:gd name="T29" fmla="*/ 5350 h 5351"/>
              <a:gd name="T30" fmla="*/ 204 w 3773"/>
              <a:gd name="T31" fmla="*/ 5350 h 5351"/>
              <a:gd name="T32" fmla="*/ 0 w 3773"/>
              <a:gd name="T33" fmla="*/ 5146 h 5351"/>
              <a:gd name="T34" fmla="*/ 0 w 3773"/>
              <a:gd name="T35" fmla="*/ 203 h 5351"/>
              <a:gd name="T36" fmla="*/ 0 w 3773"/>
              <a:gd name="T37" fmla="*/ 203 h 5351"/>
              <a:gd name="T38" fmla="*/ 204 w 3773"/>
              <a:gd name="T39" fmla="*/ 0 h 5351"/>
              <a:gd name="T40" fmla="*/ 3568 w 3773"/>
              <a:gd name="T41" fmla="*/ 0 h 5351"/>
              <a:gd name="T42" fmla="*/ 3568 w 3773"/>
              <a:gd name="T43" fmla="*/ 0 h 5351"/>
              <a:gd name="T44" fmla="*/ 3772 w 3773"/>
              <a:gd name="T45" fmla="*/ 203 h 5351"/>
              <a:gd name="T46" fmla="*/ 3772 w 3773"/>
              <a:gd name="T47" fmla="*/ 5146 h 5351"/>
              <a:gd name="T48" fmla="*/ 3772 w 3773"/>
              <a:gd name="T49" fmla="*/ 5146 h 5351"/>
              <a:gd name="T50" fmla="*/ 3568 w 3773"/>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3" h="5351">
                <a:moveTo>
                  <a:pt x="204" y="51"/>
                </a:moveTo>
                <a:lnTo>
                  <a:pt x="204" y="51"/>
                </a:lnTo>
                <a:cubicBezTo>
                  <a:pt x="120" y="51"/>
                  <a:pt x="51" y="119"/>
                  <a:pt x="51" y="203"/>
                </a:cubicBezTo>
                <a:lnTo>
                  <a:pt x="51" y="5146"/>
                </a:lnTo>
                <a:lnTo>
                  <a:pt x="51" y="5146"/>
                </a:lnTo>
                <a:cubicBezTo>
                  <a:pt x="51" y="5231"/>
                  <a:pt x="120" y="5299"/>
                  <a:pt x="204" y="5299"/>
                </a:cubicBezTo>
                <a:lnTo>
                  <a:pt x="3568" y="5299"/>
                </a:lnTo>
                <a:lnTo>
                  <a:pt x="3568" y="5299"/>
                </a:lnTo>
                <a:cubicBezTo>
                  <a:pt x="3652" y="5299"/>
                  <a:pt x="3721" y="5231"/>
                  <a:pt x="3721" y="5146"/>
                </a:cubicBezTo>
                <a:lnTo>
                  <a:pt x="3721" y="203"/>
                </a:lnTo>
                <a:lnTo>
                  <a:pt x="3721" y="203"/>
                </a:lnTo>
                <a:cubicBezTo>
                  <a:pt x="3721" y="119"/>
                  <a:pt x="3652" y="51"/>
                  <a:pt x="3568" y="51"/>
                </a:cubicBezTo>
                <a:lnTo>
                  <a:pt x="204" y="51"/>
                </a:lnTo>
                <a:close/>
                <a:moveTo>
                  <a:pt x="3568" y="5350"/>
                </a:moveTo>
                <a:lnTo>
                  <a:pt x="204" y="5350"/>
                </a:lnTo>
                <a:lnTo>
                  <a:pt x="204" y="5350"/>
                </a:lnTo>
                <a:cubicBezTo>
                  <a:pt x="92" y="5350"/>
                  <a:pt x="0" y="5258"/>
                  <a:pt x="0" y="5146"/>
                </a:cubicBezTo>
                <a:lnTo>
                  <a:pt x="0" y="203"/>
                </a:lnTo>
                <a:lnTo>
                  <a:pt x="0" y="203"/>
                </a:lnTo>
                <a:cubicBezTo>
                  <a:pt x="0" y="92"/>
                  <a:pt x="92" y="0"/>
                  <a:pt x="204" y="0"/>
                </a:cubicBezTo>
                <a:lnTo>
                  <a:pt x="3568" y="0"/>
                </a:lnTo>
                <a:lnTo>
                  <a:pt x="3568" y="0"/>
                </a:lnTo>
                <a:cubicBezTo>
                  <a:pt x="3680" y="0"/>
                  <a:pt x="3772" y="92"/>
                  <a:pt x="3772" y="203"/>
                </a:cubicBezTo>
                <a:lnTo>
                  <a:pt x="3772" y="5146"/>
                </a:lnTo>
                <a:lnTo>
                  <a:pt x="3772" y="5146"/>
                </a:lnTo>
                <a:cubicBezTo>
                  <a:pt x="3772" y="5258"/>
                  <a:pt x="3680" y="5350"/>
                  <a:pt x="3568" y="5350"/>
                </a:cubicBezTo>
                <a:close/>
              </a:path>
            </a:pathLst>
          </a:custGeom>
          <a:solidFill>
            <a:schemeClr val="bg1">
              <a:lumMod val="85000"/>
            </a:schemeClr>
          </a:solidFill>
          <a:ln>
            <a:noFill/>
          </a:ln>
          <a:effectLst/>
        </p:spPr>
        <p:txBody>
          <a:bodyPr wrap="none" anchor="ctr"/>
          <a:lstStyle/>
          <a:p>
            <a:r>
              <a:rPr lang="en-US" sz="6530" dirty="0">
                <a:latin typeface="Lato Light" panose="020F0502020204030203" pitchFamily="34" charset="0"/>
              </a:rPr>
              <a:t>   </a:t>
            </a:r>
          </a:p>
        </p:txBody>
      </p:sp>
      <p:graphicFrame>
        <p:nvGraphicFramePr>
          <p:cNvPr id="14" name="Content Placeholder 8" descr="Grid showing common causes of death: Cardiac, Cancer, Pulmonary, Natural Causes">
            <a:extLst>
              <a:ext uri="{FF2B5EF4-FFF2-40B4-BE49-F238E27FC236}">
                <a16:creationId xmlns:a16="http://schemas.microsoft.com/office/drawing/2014/main" id="{708505C8-6B38-41CF-B987-5A30325215AA}"/>
              </a:ext>
            </a:extLst>
          </p:cNvPr>
          <p:cNvGraphicFramePr>
            <a:graphicFrameLocks/>
          </p:cNvGraphicFramePr>
          <p:nvPr>
            <p:extLst>
              <p:ext uri="{D42A27DB-BD31-4B8C-83A1-F6EECF244321}">
                <p14:modId xmlns:p14="http://schemas.microsoft.com/office/powerpoint/2010/main" val="3028520469"/>
              </p:ext>
            </p:extLst>
          </p:nvPr>
        </p:nvGraphicFramePr>
        <p:xfrm>
          <a:off x="-615923" y="2515320"/>
          <a:ext cx="9116985" cy="73703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TextBox 16">
            <a:extLst>
              <a:ext uri="{FF2B5EF4-FFF2-40B4-BE49-F238E27FC236}">
                <a16:creationId xmlns:a16="http://schemas.microsoft.com/office/drawing/2014/main" id="{72A03E68-8FC1-108F-D817-241620F3AF2E}"/>
              </a:ext>
            </a:extLst>
          </p:cNvPr>
          <p:cNvSpPr txBox="1"/>
          <p:nvPr/>
        </p:nvSpPr>
        <p:spPr>
          <a:xfrm>
            <a:off x="8002385" y="2345829"/>
            <a:ext cx="2134866" cy="492443"/>
          </a:xfrm>
          <a:prstGeom prst="rect">
            <a:avLst/>
          </a:prstGeom>
          <a:noFill/>
        </p:spPr>
        <p:txBody>
          <a:bodyPr wrap="square" rtlCol="0" anchor="b" anchorCtr="0">
            <a:spAutoFit/>
          </a:bodyPr>
          <a:lstStyle/>
          <a:p>
            <a:pPr algn="ctr"/>
            <a:r>
              <a:rPr lang="en-US" sz="2600" i="1" dirty="0">
                <a:solidFill>
                  <a:schemeClr val="accent2"/>
                </a:solidFill>
                <a:latin typeface="Georgia" panose="02040502050405020303" pitchFamily="18" charset="0"/>
                <a:ea typeface="League Spartan" charset="0"/>
                <a:cs typeface="Poppins" pitchFamily="2" charset="77"/>
              </a:rPr>
              <a:t>Cancer</a:t>
            </a:r>
          </a:p>
        </p:txBody>
      </p:sp>
      <p:sp>
        <p:nvSpPr>
          <p:cNvPr id="18" name="TextBox 17">
            <a:extLst>
              <a:ext uri="{FF2B5EF4-FFF2-40B4-BE49-F238E27FC236}">
                <a16:creationId xmlns:a16="http://schemas.microsoft.com/office/drawing/2014/main" id="{153404CA-0BDD-CB8A-A596-4346DF813BEE}"/>
              </a:ext>
            </a:extLst>
          </p:cNvPr>
          <p:cNvSpPr txBox="1"/>
          <p:nvPr/>
        </p:nvSpPr>
        <p:spPr>
          <a:xfrm>
            <a:off x="6738357" y="2877031"/>
            <a:ext cx="4800499" cy="3262432"/>
          </a:xfrm>
          <a:prstGeom prst="rect">
            <a:avLst/>
          </a:prstGeom>
          <a:noFill/>
        </p:spPr>
        <p:txBody>
          <a:bodyPr wrap="square" lIns="91440" rIns="91440" rtlCol="0">
            <a:spAutoFit/>
          </a:bodyPr>
          <a:lstStyle/>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Gulf and Franklin Counties</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Forecasted 48.7                 (90% CI 28.9-72.3)</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Observed </a:t>
            </a:r>
            <a:r>
              <a:rPr lang="en-US" sz="2200" dirty="0">
                <a:solidFill>
                  <a:schemeClr val="accent5"/>
                </a:solidFill>
                <a:latin typeface="Arial" panose="020B0604020202020204" pitchFamily="34" charset="0"/>
                <a:cs typeface="Arial" panose="020B0604020202020204" pitchFamily="34" charset="0"/>
              </a:rPr>
              <a:t>80.6</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Quarter 3, 2019</a:t>
            </a:r>
          </a:p>
          <a:p>
            <a:pPr marL="742950" lvl="1" indent="-285750">
              <a:buClr>
                <a:schemeClr val="tx1"/>
              </a:buClr>
              <a:buFont typeface="Arial" panose="020B0604020202020204" pitchFamily="34" charset="0"/>
              <a:buChar char="•"/>
            </a:pPr>
            <a:r>
              <a:rPr lang="en-US" sz="2200" dirty="0">
                <a:solidFill>
                  <a:schemeClr val="accent5"/>
                </a:solidFill>
                <a:latin typeface="Arial" panose="020B0604020202020204" pitchFamily="34" charset="0"/>
                <a:cs typeface="Arial" panose="020B0604020202020204" pitchFamily="34" charset="0"/>
              </a:rPr>
              <a:t>Estimated 9 additional deaths</a:t>
            </a:r>
          </a:p>
          <a:p>
            <a:pPr lvl="1"/>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No significant findings in Bay County for any cause of death in any quarter</a:t>
            </a:r>
          </a:p>
        </p:txBody>
      </p:sp>
      <p:sp>
        <p:nvSpPr>
          <p:cNvPr id="22" name="TextBox 21">
            <a:extLst>
              <a:ext uri="{FF2B5EF4-FFF2-40B4-BE49-F238E27FC236}">
                <a16:creationId xmlns:a16="http://schemas.microsoft.com/office/drawing/2014/main" id="{7AABF379-C0DC-1F59-35A2-5AA716C53950}"/>
              </a:ext>
            </a:extLst>
          </p:cNvPr>
          <p:cNvSpPr txBox="1"/>
          <p:nvPr/>
        </p:nvSpPr>
        <p:spPr>
          <a:xfrm>
            <a:off x="7812387" y="6409232"/>
            <a:ext cx="3008013" cy="338554"/>
          </a:xfrm>
          <a:prstGeom prst="rect">
            <a:avLst/>
          </a:prstGeom>
          <a:noFill/>
        </p:spPr>
        <p:txBody>
          <a:bodyPr wrap="square" rtlCol="0">
            <a:spAutoFit/>
          </a:bodyPr>
          <a:lstStyle/>
          <a:p>
            <a:r>
              <a:rPr lang="en-US" sz="1600" i="1" dirty="0">
                <a:latin typeface="Georgia" panose="02040502050405020303" pitchFamily="18" charset="0"/>
              </a:rPr>
              <a:t>*Mortality Rate per 100,000</a:t>
            </a:r>
          </a:p>
        </p:txBody>
      </p:sp>
      <p:sp>
        <p:nvSpPr>
          <p:cNvPr id="5" name="Slide Number Placeholder 4">
            <a:extLst>
              <a:ext uri="{FF2B5EF4-FFF2-40B4-BE49-F238E27FC236}">
                <a16:creationId xmlns:a16="http://schemas.microsoft.com/office/drawing/2014/main" id="{9BB66C53-77C0-A180-C55B-81CF1343E956}"/>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23</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341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8F2FC2D-BCBA-706C-69DF-E77E2EC5A631}"/>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PHASE 1 FINDINGS</a:t>
            </a:r>
          </a:p>
        </p:txBody>
      </p:sp>
      <p:sp>
        <p:nvSpPr>
          <p:cNvPr id="13" name="Title 1">
            <a:extLst>
              <a:ext uri="{FF2B5EF4-FFF2-40B4-BE49-F238E27FC236}">
                <a16:creationId xmlns:a16="http://schemas.microsoft.com/office/drawing/2014/main" id="{2DD96DB4-01CA-618F-5834-0114CDD9FEBB}"/>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What geographical areas, demographic groups, and causes of death</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experienced excess </a:t>
            </a:r>
            <a:r>
              <a:rPr lang="en-US" sz="2200" b="1" dirty="0">
                <a:solidFill>
                  <a:srgbClr val="E6C169"/>
                </a:solidFill>
                <a:latin typeface="Arial" panose="020B0604020202020204" pitchFamily="34" charset="0"/>
                <a:cs typeface="Arial" panose="020B0604020202020204" pitchFamily="34" charset="0"/>
              </a:rPr>
              <a:t>mortality in the year after Hurricane Michael?</a:t>
            </a: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pic>
        <p:nvPicPr>
          <p:cNvPr id="18" name="Picture 17" descr="Icon of sheet, magnifying glass, bar chart, light bulb">
            <a:extLst>
              <a:ext uri="{FF2B5EF4-FFF2-40B4-BE49-F238E27FC236}">
                <a16:creationId xmlns:a16="http://schemas.microsoft.com/office/drawing/2014/main" id="{37AF140F-1BCE-2ACF-2363-9A41339D3B1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5196" y="2248011"/>
            <a:ext cx="1159645" cy="1180989"/>
          </a:xfrm>
          <a:prstGeom prst="rect">
            <a:avLst/>
          </a:prstGeom>
        </p:spPr>
      </p:pic>
      <p:sp>
        <p:nvSpPr>
          <p:cNvPr id="19" name="TextBox 18">
            <a:extLst>
              <a:ext uri="{FF2B5EF4-FFF2-40B4-BE49-F238E27FC236}">
                <a16:creationId xmlns:a16="http://schemas.microsoft.com/office/drawing/2014/main" id="{CE3773F9-E541-9223-00B6-F1864A07B2C8}"/>
              </a:ext>
            </a:extLst>
          </p:cNvPr>
          <p:cNvSpPr txBox="1"/>
          <p:nvPr/>
        </p:nvSpPr>
        <p:spPr>
          <a:xfrm>
            <a:off x="1757574" y="2530728"/>
            <a:ext cx="4280833" cy="615553"/>
          </a:xfrm>
          <a:prstGeom prst="rect">
            <a:avLst/>
          </a:prstGeom>
          <a:noFill/>
        </p:spPr>
        <p:txBody>
          <a:bodyPr wrap="square" rtlCol="0">
            <a:spAutoFit/>
          </a:bodyPr>
          <a:lstStyle/>
          <a:p>
            <a:pPr algn="ctr"/>
            <a:r>
              <a:rPr lang="en-US" sz="2600" i="1" dirty="0">
                <a:solidFill>
                  <a:schemeClr val="accent2"/>
                </a:solidFill>
                <a:latin typeface="Georgia" panose="02040502050405020303" pitchFamily="18" charset="0"/>
              </a:rPr>
              <a:t>Gulf and Franklin Counties</a:t>
            </a:r>
          </a:p>
          <a:p>
            <a:pPr algn="ctr"/>
            <a:endParaRPr lang="en-US" sz="800" i="1" dirty="0">
              <a:latin typeface="Georgia" panose="02040502050405020303" pitchFamily="18" charset="0"/>
            </a:endParaRPr>
          </a:p>
        </p:txBody>
      </p:sp>
      <p:sp>
        <p:nvSpPr>
          <p:cNvPr id="2" name="TextBox 1">
            <a:extLst>
              <a:ext uri="{FF2B5EF4-FFF2-40B4-BE49-F238E27FC236}">
                <a16:creationId xmlns:a16="http://schemas.microsoft.com/office/drawing/2014/main" id="{6042BD5F-807C-8560-2367-7DDFAF5D72C5}"/>
              </a:ext>
            </a:extLst>
          </p:cNvPr>
          <p:cNvSpPr txBox="1"/>
          <p:nvPr/>
        </p:nvSpPr>
        <p:spPr>
          <a:xfrm>
            <a:off x="1295000" y="3146281"/>
            <a:ext cx="5205980" cy="3416320"/>
          </a:xfrm>
          <a:prstGeom prst="rect">
            <a:avLst/>
          </a:prstGeom>
          <a:noFill/>
        </p:spPr>
        <p:txBody>
          <a:bodyPr wrap="square" rtlCol="0">
            <a:spAutoFit/>
          </a:bodyPr>
          <a:lstStyle/>
          <a:p>
            <a:pPr marL="742950" lvl="1" indent="-285750">
              <a:buFont typeface="Arial" panose="020B0604020202020204" pitchFamily="34" charset="0"/>
              <a:buChar char="•"/>
            </a:pPr>
            <a:r>
              <a:rPr lang="en-US" sz="2200" dirty="0"/>
              <a:t>Quarter 2 (April-June), 2019</a:t>
            </a:r>
          </a:p>
          <a:p>
            <a:pPr marL="1200150" lvl="2" indent="-285750">
              <a:buFont typeface="Arial" panose="020B0604020202020204" pitchFamily="34" charset="0"/>
              <a:buChar char="•"/>
            </a:pPr>
            <a:r>
              <a:rPr lang="en-US" sz="2200" dirty="0"/>
              <a:t>Total mortality </a:t>
            </a:r>
          </a:p>
          <a:p>
            <a:pPr marL="1200150" lvl="2" indent="-285750">
              <a:buFont typeface="Arial" panose="020B0604020202020204" pitchFamily="34" charset="0"/>
              <a:buChar char="•"/>
            </a:pPr>
            <a:r>
              <a:rPr lang="en-US" sz="2200" dirty="0"/>
              <a:t>Ages 55+</a:t>
            </a:r>
          </a:p>
          <a:p>
            <a:pPr marL="1200150" lvl="2" indent="-285750">
              <a:buFont typeface="Arial" panose="020B0604020202020204" pitchFamily="34" charset="0"/>
              <a:buChar char="•"/>
            </a:pPr>
            <a:r>
              <a:rPr lang="en-US" sz="2200" dirty="0"/>
              <a:t>Whites</a:t>
            </a:r>
          </a:p>
          <a:p>
            <a:pPr marL="742950" lvl="1" indent="-285750">
              <a:buFont typeface="Arial" panose="020B0604020202020204" pitchFamily="34" charset="0"/>
              <a:buChar char="•"/>
            </a:pPr>
            <a:r>
              <a:rPr lang="en-US" sz="2200" dirty="0"/>
              <a:t>Quarter 3 (July-September), 2019</a:t>
            </a:r>
          </a:p>
          <a:p>
            <a:pPr marL="1200150" lvl="2" indent="-285750">
              <a:buFont typeface="Arial" panose="020B0604020202020204" pitchFamily="34" charset="0"/>
              <a:buChar char="•"/>
            </a:pPr>
            <a:r>
              <a:rPr lang="en-US" sz="2200" dirty="0"/>
              <a:t>Cancer-related deaths</a:t>
            </a:r>
          </a:p>
          <a:p>
            <a:pPr marL="742950" lvl="1" indent="-285750">
              <a:buFont typeface="Arial" panose="020B0604020202020204" pitchFamily="34" charset="0"/>
              <a:buChar char="•"/>
            </a:pPr>
            <a:r>
              <a:rPr lang="en-US" sz="2200" dirty="0"/>
              <a:t>36 additional deaths </a:t>
            </a:r>
          </a:p>
          <a:p>
            <a:pPr marL="1200150" lvl="2" indent="-285750">
              <a:buFont typeface="Arial" panose="020B0604020202020204" pitchFamily="34" charset="0"/>
              <a:buChar char="•"/>
            </a:pPr>
            <a:r>
              <a:rPr lang="en-US" sz="2200" dirty="0"/>
              <a:t>27 in quarter 2</a:t>
            </a:r>
          </a:p>
          <a:p>
            <a:pPr marL="1200150" lvl="2" indent="-285750">
              <a:buFont typeface="Arial" panose="020B0604020202020204" pitchFamily="34" charset="0"/>
              <a:buChar char="•"/>
            </a:pPr>
            <a:r>
              <a:rPr lang="en-US" sz="2200" dirty="0"/>
              <a:t>9 in quarter 3</a:t>
            </a:r>
          </a:p>
          <a:p>
            <a:endParaRPr lang="en-US" dirty="0"/>
          </a:p>
        </p:txBody>
      </p:sp>
      <p:sp>
        <p:nvSpPr>
          <p:cNvPr id="5" name="Slide Number Placeholder 4">
            <a:extLst>
              <a:ext uri="{FF2B5EF4-FFF2-40B4-BE49-F238E27FC236}">
                <a16:creationId xmlns:a16="http://schemas.microsoft.com/office/drawing/2014/main" id="{B21CC5C6-AEC0-C278-1C9B-09B66DF7A9EA}"/>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24</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4797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a:xfrm>
            <a:off x="838200" y="365129"/>
            <a:ext cx="10515600" cy="1649197"/>
          </a:xfrm>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PHASE 2: COMMUNITY HEALTH IMPACTS</a:t>
            </a:r>
          </a:p>
        </p:txBody>
      </p:sp>
      <p:sp>
        <p:nvSpPr>
          <p:cNvPr id="6" name="TextBox 5">
            <a:extLst>
              <a:ext uri="{FF2B5EF4-FFF2-40B4-BE49-F238E27FC236}">
                <a16:creationId xmlns:a16="http://schemas.microsoft.com/office/drawing/2014/main" id="{437F478E-537D-EA07-ED73-ED745FFB31AD}"/>
              </a:ext>
            </a:extLst>
          </p:cNvPr>
          <p:cNvSpPr txBox="1"/>
          <p:nvPr/>
        </p:nvSpPr>
        <p:spPr>
          <a:xfrm>
            <a:off x="583933" y="4177364"/>
            <a:ext cx="7607166"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Methods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Thematic analysis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Findings</a:t>
            </a:r>
          </a:p>
        </p:txBody>
      </p:sp>
      <p:cxnSp>
        <p:nvCxnSpPr>
          <p:cNvPr id="8" name="Straight Connector 7">
            <a:extLst>
              <a:ext uri="{FF2B5EF4-FFF2-40B4-BE49-F238E27FC236}">
                <a16:creationId xmlns:a16="http://schemas.microsoft.com/office/drawing/2014/main" id="{AE54D974-409B-A1DF-4489-A27E8FDC141B}"/>
              </a:ext>
              <a:ext uri="{C183D7F6-B498-43B3-948B-1728B52AA6E4}">
                <adec:decorative xmlns:adec="http://schemas.microsoft.com/office/drawing/2017/decorative" val="1"/>
              </a:ext>
            </a:extLst>
          </p:cNvPr>
          <p:cNvCxnSpPr/>
          <p:nvPr/>
        </p:nvCxnSpPr>
        <p:spPr>
          <a:xfrm flipV="1">
            <a:off x="749166" y="3686476"/>
            <a:ext cx="10674417" cy="0"/>
          </a:xfrm>
          <a:prstGeom prst="line">
            <a:avLst/>
          </a:prstGeom>
          <a:ln w="38100">
            <a:solidFill>
              <a:srgbClr val="D3C49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B0DE55C3-CA8F-7515-C806-C0B3BD8E6B9A}"/>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564888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98C17FA-332F-94F4-CFAF-3F250CAEDE76}"/>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QUALITATIVE METHODS</a:t>
            </a:r>
          </a:p>
        </p:txBody>
      </p:sp>
      <p:sp>
        <p:nvSpPr>
          <p:cNvPr id="13" name="Title 1">
            <a:extLst>
              <a:ext uri="{FF2B5EF4-FFF2-40B4-BE49-F238E27FC236}">
                <a16:creationId xmlns:a16="http://schemas.microsoft.com/office/drawing/2014/main" id="{78E905FC-5488-56B6-2C53-8ED9F1C57055}"/>
              </a:ext>
            </a:extLst>
          </p:cNvPr>
          <p:cNvSpPr txBox="1">
            <a:spLocks/>
          </p:cNvSpPr>
          <p:nvPr/>
        </p:nvSpPr>
        <p:spPr>
          <a:xfrm>
            <a:off x="838200" y="990975"/>
            <a:ext cx="10896600"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dirty="0">
                <a:solidFill>
                  <a:srgbClr val="E6C169"/>
                </a:solidFill>
                <a:latin typeface="Arial" panose="020B0604020202020204" pitchFamily="34" charset="0"/>
                <a:cs typeface="Arial" panose="020B0604020202020204" pitchFamily="34" charset="0"/>
              </a:rPr>
              <a:t>Focus groups and interviews with survivors and responders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24" name="TextBox 23">
            <a:extLst>
              <a:ext uri="{FF2B5EF4-FFF2-40B4-BE49-F238E27FC236}">
                <a16:creationId xmlns:a16="http://schemas.microsoft.com/office/drawing/2014/main" id="{D77F2D5A-215D-13E0-D0C5-42BC9F25CD4E}"/>
              </a:ext>
            </a:extLst>
          </p:cNvPr>
          <p:cNvSpPr txBox="1"/>
          <p:nvPr/>
        </p:nvSpPr>
        <p:spPr>
          <a:xfrm>
            <a:off x="266193" y="1956266"/>
            <a:ext cx="4441731" cy="492443"/>
          </a:xfrm>
          <a:prstGeom prst="rect">
            <a:avLst/>
          </a:prstGeom>
          <a:noFill/>
        </p:spPr>
        <p:txBody>
          <a:bodyPr wrap="square" rtlCol="0" anchor="b" anchorCtr="0">
            <a:spAutoFit/>
          </a:bodyPr>
          <a:lstStyle/>
          <a:p>
            <a:r>
              <a:rPr lang="en-US" sz="2600" i="1" dirty="0">
                <a:solidFill>
                  <a:schemeClr val="accent2"/>
                </a:solidFill>
                <a:latin typeface="Georgia" panose="02040502050405020303" pitchFamily="18" charset="0"/>
                <a:ea typeface="League Spartan" charset="0"/>
                <a:cs typeface="Poppins" pitchFamily="2" charset="77"/>
              </a:rPr>
              <a:t>Data Collection &amp; Analysis</a:t>
            </a:r>
          </a:p>
        </p:txBody>
      </p:sp>
      <p:sp>
        <p:nvSpPr>
          <p:cNvPr id="25" name="TextBox 24">
            <a:extLst>
              <a:ext uri="{FF2B5EF4-FFF2-40B4-BE49-F238E27FC236}">
                <a16:creationId xmlns:a16="http://schemas.microsoft.com/office/drawing/2014/main" id="{C6E53526-2C47-83A8-17FC-763699D34E9A}"/>
              </a:ext>
            </a:extLst>
          </p:cNvPr>
          <p:cNvSpPr txBox="1"/>
          <p:nvPr/>
        </p:nvSpPr>
        <p:spPr>
          <a:xfrm>
            <a:off x="317245" y="2468379"/>
            <a:ext cx="5320125" cy="1569660"/>
          </a:xfrm>
          <a:prstGeom prst="rect">
            <a:avLst/>
          </a:prstGeom>
          <a:noFill/>
        </p:spPr>
        <p:txBody>
          <a:bodyPr wrap="square" lIns="91440" rIns="91440" rtlCol="0">
            <a:spAutoFit/>
          </a:bodyPr>
          <a:lstStyle/>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6 Focus groups and 9 interviews with 46 total participants in May through August of 2022</a:t>
            </a:r>
          </a:p>
          <a:p>
            <a:r>
              <a:rPr lang="en-US" sz="8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Thematic analysis of transcripts</a:t>
            </a:r>
          </a:p>
        </p:txBody>
      </p:sp>
      <p:sp>
        <p:nvSpPr>
          <p:cNvPr id="17" name="TextBox 16">
            <a:extLst>
              <a:ext uri="{FF2B5EF4-FFF2-40B4-BE49-F238E27FC236}">
                <a16:creationId xmlns:a16="http://schemas.microsoft.com/office/drawing/2014/main" id="{E6D72144-AA57-77E5-A3FC-4748B5569FC9}"/>
              </a:ext>
            </a:extLst>
          </p:cNvPr>
          <p:cNvSpPr txBox="1"/>
          <p:nvPr/>
        </p:nvSpPr>
        <p:spPr>
          <a:xfrm>
            <a:off x="266194" y="4185647"/>
            <a:ext cx="2028755" cy="492443"/>
          </a:xfrm>
          <a:prstGeom prst="rect">
            <a:avLst/>
          </a:prstGeom>
          <a:noFill/>
        </p:spPr>
        <p:txBody>
          <a:bodyPr wrap="square" rtlCol="0" anchor="b" anchorCtr="0">
            <a:spAutoFit/>
          </a:bodyPr>
          <a:lstStyle/>
          <a:p>
            <a:r>
              <a:rPr lang="en-US" sz="2600" i="1" dirty="0">
                <a:solidFill>
                  <a:schemeClr val="accent2"/>
                </a:solidFill>
                <a:latin typeface="Georgia" panose="02040502050405020303" pitchFamily="18" charset="0"/>
                <a:ea typeface="League Spartan" charset="0"/>
                <a:cs typeface="Poppins" pitchFamily="2" charset="77"/>
              </a:rPr>
              <a:t>Participants</a:t>
            </a:r>
          </a:p>
        </p:txBody>
      </p:sp>
      <p:sp>
        <p:nvSpPr>
          <p:cNvPr id="18" name="TextBox 17">
            <a:extLst>
              <a:ext uri="{FF2B5EF4-FFF2-40B4-BE49-F238E27FC236}">
                <a16:creationId xmlns:a16="http://schemas.microsoft.com/office/drawing/2014/main" id="{B734B9B2-EE72-A503-B8C5-5525A04B251D}"/>
              </a:ext>
            </a:extLst>
          </p:cNvPr>
          <p:cNvSpPr txBox="1"/>
          <p:nvPr/>
        </p:nvSpPr>
        <p:spPr>
          <a:xfrm>
            <a:off x="317245" y="4697530"/>
            <a:ext cx="5320124" cy="1446550"/>
          </a:xfrm>
          <a:prstGeom prst="rect">
            <a:avLst/>
          </a:prstGeom>
          <a:noFill/>
        </p:spPr>
        <p:txBody>
          <a:bodyPr wrap="square" lIns="91440" rIns="91440" rtlCol="0">
            <a:spAutoFit/>
          </a:bodyPr>
          <a:lstStyle/>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Those that lived or worked in a Hurricane Michael impacted county since pre-storm or were part of the disaster response.</a:t>
            </a:r>
          </a:p>
        </p:txBody>
      </p:sp>
      <p:sp>
        <p:nvSpPr>
          <p:cNvPr id="19" name="TextBox 18">
            <a:extLst>
              <a:ext uri="{FF2B5EF4-FFF2-40B4-BE49-F238E27FC236}">
                <a16:creationId xmlns:a16="http://schemas.microsoft.com/office/drawing/2014/main" id="{D479A971-AB52-8C20-2285-3E0DACF91905}"/>
              </a:ext>
            </a:extLst>
          </p:cNvPr>
          <p:cNvSpPr txBox="1"/>
          <p:nvPr/>
        </p:nvSpPr>
        <p:spPr>
          <a:xfrm>
            <a:off x="6417066" y="1975936"/>
            <a:ext cx="4169231" cy="492443"/>
          </a:xfrm>
          <a:prstGeom prst="rect">
            <a:avLst/>
          </a:prstGeom>
          <a:noFill/>
        </p:spPr>
        <p:txBody>
          <a:bodyPr wrap="square" rtlCol="0" anchor="b" anchorCtr="0">
            <a:spAutoFit/>
          </a:bodyPr>
          <a:lstStyle/>
          <a:p>
            <a:r>
              <a:rPr lang="en-US" sz="2600" i="1" dirty="0">
                <a:solidFill>
                  <a:schemeClr val="accent2"/>
                </a:solidFill>
                <a:latin typeface="Georgia" panose="02040502050405020303" pitchFamily="18" charset="0"/>
                <a:ea typeface="League Spartan" charset="0"/>
                <a:cs typeface="Poppins" pitchFamily="2" charset="77"/>
              </a:rPr>
              <a:t>Questions Asked</a:t>
            </a:r>
          </a:p>
        </p:txBody>
      </p:sp>
      <p:sp>
        <p:nvSpPr>
          <p:cNvPr id="20" name="TextBox 19">
            <a:extLst>
              <a:ext uri="{FF2B5EF4-FFF2-40B4-BE49-F238E27FC236}">
                <a16:creationId xmlns:a16="http://schemas.microsoft.com/office/drawing/2014/main" id="{33F1EB36-122C-5695-933A-F4428A7F2710}"/>
              </a:ext>
            </a:extLst>
          </p:cNvPr>
          <p:cNvSpPr txBox="1"/>
          <p:nvPr/>
        </p:nvSpPr>
        <p:spPr>
          <a:xfrm>
            <a:off x="6471497" y="2512717"/>
            <a:ext cx="5514557" cy="3847207"/>
          </a:xfrm>
          <a:prstGeom prst="rect">
            <a:avLst/>
          </a:prstGeom>
          <a:noFill/>
        </p:spPr>
        <p:txBody>
          <a:bodyPr wrap="square" lIns="91440" rIns="91440" rtlCol="0">
            <a:spAutoFit/>
          </a:bodyPr>
          <a:lstStyle/>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How long did it take the area to recover?</a:t>
            </a:r>
          </a:p>
          <a:p>
            <a:endParaRPr lang="en-US" sz="6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How did people’s mental and physical health change the year after?</a:t>
            </a:r>
          </a:p>
          <a:p>
            <a:endParaRPr lang="en-US" sz="6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What were the factors that led to any health changes?</a:t>
            </a:r>
          </a:p>
          <a:p>
            <a:endParaRPr lang="en-US" sz="6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What were the changes in accessing health care?</a:t>
            </a:r>
          </a:p>
          <a:p>
            <a:endParaRPr lang="en-US" sz="6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2200" dirty="0">
                <a:latin typeface="Arial" panose="020B0604020202020204" pitchFamily="34" charset="0"/>
                <a:cs typeface="Arial" panose="020B0604020202020204" pitchFamily="34" charset="0"/>
              </a:rPr>
              <a:t>Were any groups of people more impacted by Hurricane Michael than others?</a:t>
            </a: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71846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52CC314-E9AB-1576-9F72-3A047BE06AD2}"/>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MENTAL HEALTH &amp; WELL-BEING</a:t>
            </a:r>
          </a:p>
        </p:txBody>
      </p:sp>
      <p:sp>
        <p:nvSpPr>
          <p:cNvPr id="13" name="Title 1">
            <a:extLst>
              <a:ext uri="{FF2B5EF4-FFF2-40B4-BE49-F238E27FC236}">
                <a16:creationId xmlns:a16="http://schemas.microsoft.com/office/drawing/2014/main" id="{E40D90B8-8DB0-AF26-6329-76131DB531DA}"/>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dirty="0">
                <a:solidFill>
                  <a:srgbClr val="E6C169"/>
                </a:solidFill>
                <a:latin typeface="Arial" panose="020B0604020202020204" pitchFamily="34" charset="0"/>
                <a:cs typeface="Arial" panose="020B0604020202020204" pitchFamily="34" charset="0"/>
              </a:rPr>
              <a:t>A</a:t>
            </a: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heavy psychological impact on the community</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30" name="TextBox 29">
            <a:extLst>
              <a:ext uri="{FF2B5EF4-FFF2-40B4-BE49-F238E27FC236}">
                <a16:creationId xmlns:a16="http://schemas.microsoft.com/office/drawing/2014/main" id="{28C043CB-94A1-E7BC-41E1-2D5EADEF0466}"/>
              </a:ext>
            </a:extLst>
          </p:cNvPr>
          <p:cNvSpPr txBox="1"/>
          <p:nvPr/>
        </p:nvSpPr>
        <p:spPr>
          <a:xfrm>
            <a:off x="250370" y="1860899"/>
            <a:ext cx="6366728" cy="1785104"/>
          </a:xfrm>
          <a:prstGeom prst="rect">
            <a:avLst/>
          </a:prstGeom>
          <a:noFill/>
        </p:spPr>
        <p:txBody>
          <a:bodyPr wrap="square" rtlCol="0">
            <a:spAutoFit/>
          </a:bodyPr>
          <a:lstStyle/>
          <a:p>
            <a:r>
              <a:rPr lang="en-US" sz="2600" i="1" dirty="0">
                <a:solidFill>
                  <a:schemeClr val="accent2"/>
                </a:solidFill>
                <a:latin typeface="Georgia" panose="02040502050405020303" pitchFamily="18" charset="0"/>
              </a:rPr>
              <a:t>Emotional Toll</a:t>
            </a:r>
          </a:p>
          <a:p>
            <a:pPr algn="ctr"/>
            <a:endParaRPr lang="en-US" sz="600" i="1" dirty="0">
              <a:solidFill>
                <a:schemeClr val="accent2"/>
              </a:solidFill>
              <a:latin typeface="Georgia" panose="02040502050405020303" pitchFamily="18"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Symptoms of anxiety, PTSD, and depression</a:t>
            </a:r>
          </a:p>
          <a:p>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Few available mental health services destroyed</a:t>
            </a:r>
          </a:p>
          <a:p>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Unrelenting reminders of the hurricane</a:t>
            </a:r>
          </a:p>
        </p:txBody>
      </p:sp>
      <p:sp>
        <p:nvSpPr>
          <p:cNvPr id="18" name="Oval Callout 17">
            <a:extLst>
              <a:ext uri="{FF2B5EF4-FFF2-40B4-BE49-F238E27FC236}">
                <a16:creationId xmlns:a16="http://schemas.microsoft.com/office/drawing/2014/main" id="{39BF2D38-5C67-9286-A653-DAD0A2A71A49}"/>
              </a:ext>
            </a:extLst>
          </p:cNvPr>
          <p:cNvSpPr/>
          <p:nvPr/>
        </p:nvSpPr>
        <p:spPr>
          <a:xfrm flipH="1">
            <a:off x="7656179" y="1314583"/>
            <a:ext cx="2418082" cy="2011680"/>
          </a:xfrm>
          <a:prstGeom prst="wedgeEllipseCallout">
            <a:avLst>
              <a:gd name="adj1" fmla="val 36351"/>
              <a:gd name="adj2" fmla="val 57511"/>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“We had a lack of mental health support across the board. "</a:t>
            </a:r>
          </a:p>
        </p:txBody>
      </p:sp>
      <p:sp>
        <p:nvSpPr>
          <p:cNvPr id="31" name="TextBox 30">
            <a:extLst>
              <a:ext uri="{FF2B5EF4-FFF2-40B4-BE49-F238E27FC236}">
                <a16:creationId xmlns:a16="http://schemas.microsoft.com/office/drawing/2014/main" id="{17F92C8D-E86F-E592-81D3-1AB6FA3A35BC}"/>
              </a:ext>
            </a:extLst>
          </p:cNvPr>
          <p:cNvSpPr txBox="1"/>
          <p:nvPr/>
        </p:nvSpPr>
        <p:spPr>
          <a:xfrm>
            <a:off x="250370" y="3974601"/>
            <a:ext cx="6727373" cy="2800767"/>
          </a:xfrm>
          <a:prstGeom prst="rect">
            <a:avLst/>
          </a:prstGeom>
          <a:noFill/>
        </p:spPr>
        <p:txBody>
          <a:bodyPr wrap="square" rtlCol="0">
            <a:spAutoFit/>
          </a:bodyPr>
          <a:lstStyle/>
          <a:p>
            <a:r>
              <a:rPr lang="en-US" sz="2600" i="1" dirty="0">
                <a:solidFill>
                  <a:schemeClr val="accent2"/>
                </a:solidFill>
                <a:latin typeface="Georgia" panose="02040502050405020303" pitchFamily="18" charset="0"/>
              </a:rPr>
              <a:t>Children</a:t>
            </a:r>
          </a:p>
          <a:p>
            <a:pPr algn="ctr"/>
            <a:endParaRPr lang="en-US" sz="600" i="1" dirty="0">
              <a:solidFill>
                <a:schemeClr val="accent2"/>
              </a:solidFill>
              <a:latin typeface="Georgia" panose="02040502050405020303" pitchFamily="18"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Schools were closed rest of the year and didn’t fully reopen until 2019</a:t>
            </a:r>
          </a:p>
          <a:p>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Increased involuntary psychiatric hospitalizations along with bomb and gun threats</a:t>
            </a:r>
          </a:p>
          <a:p>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Increased homeless due to damage and displacement</a:t>
            </a:r>
          </a:p>
        </p:txBody>
      </p:sp>
      <p:sp>
        <p:nvSpPr>
          <p:cNvPr id="14" name="Oval Callout 13">
            <a:extLst>
              <a:ext uri="{FF2B5EF4-FFF2-40B4-BE49-F238E27FC236}">
                <a16:creationId xmlns:a16="http://schemas.microsoft.com/office/drawing/2014/main" id="{91FF8B41-6A49-71AC-8CE5-E792C1A6F863}"/>
              </a:ext>
            </a:extLst>
          </p:cNvPr>
          <p:cNvSpPr/>
          <p:nvPr/>
        </p:nvSpPr>
        <p:spPr>
          <a:xfrm>
            <a:off x="7374762" y="4995193"/>
            <a:ext cx="2260599" cy="1680244"/>
          </a:xfrm>
          <a:prstGeom prst="wedgeEllipseCallout">
            <a:avLst>
              <a:gd name="adj1" fmla="val -31862"/>
              <a:gd name="adj2" fmla="val 55825"/>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a:t>
            </a:r>
            <a:r>
              <a:rPr lang="en-US" dirty="0"/>
              <a:t>The school Baker Acts went through the roof</a:t>
            </a:r>
            <a:r>
              <a:rPr lang="en-US" dirty="0">
                <a:latin typeface="Arial" panose="020B0604020202020204" pitchFamily="34" charset="0"/>
                <a:cs typeface="Arial" panose="020B0604020202020204" pitchFamily="34" charset="0"/>
              </a:rPr>
              <a:t>."</a:t>
            </a:r>
          </a:p>
        </p:txBody>
      </p:sp>
      <p:sp>
        <p:nvSpPr>
          <p:cNvPr id="17" name="Oval Callout 16">
            <a:extLst>
              <a:ext uri="{FF2B5EF4-FFF2-40B4-BE49-F238E27FC236}">
                <a16:creationId xmlns:a16="http://schemas.microsoft.com/office/drawing/2014/main" id="{5F6BEB91-138E-9260-E74F-10065257D2B7}"/>
              </a:ext>
            </a:extLst>
          </p:cNvPr>
          <p:cNvSpPr/>
          <p:nvPr/>
        </p:nvSpPr>
        <p:spPr>
          <a:xfrm flipH="1">
            <a:off x="8865220" y="2753452"/>
            <a:ext cx="3326780" cy="3113574"/>
          </a:xfrm>
          <a:prstGeom prst="wedgeEllipseCallout">
            <a:avLst>
              <a:gd name="adj1" fmla="val -37294"/>
              <a:gd name="adj2" fmla="val 51389"/>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“Physically, it took us about 11 months beyond the storm to find a home and get settled. Mentally, I still have some anxieties from that dreadful experience.”</a:t>
            </a: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29309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F915120-5C0C-288F-63FA-9E5A6EA154BC}"/>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SERVICES &amp; HOUSING</a:t>
            </a:r>
          </a:p>
        </p:txBody>
      </p:sp>
      <p:sp>
        <p:nvSpPr>
          <p:cNvPr id="13" name="Title 1">
            <a:extLst>
              <a:ext uri="{FF2B5EF4-FFF2-40B4-BE49-F238E27FC236}">
                <a16:creationId xmlns:a16="http://schemas.microsoft.com/office/drawing/2014/main" id="{0B64BDE8-313A-21F2-872A-50247D10DE37}"/>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dirty="0">
                <a:solidFill>
                  <a:srgbClr val="E6C169"/>
                </a:solidFill>
                <a:latin typeface="Arial" panose="020B0604020202020204" pitchFamily="34" charset="0"/>
                <a:cs typeface="Arial" panose="020B0604020202020204" pitchFamily="34" charset="0"/>
              </a:rPr>
              <a:t>Housing crisis and prolonged service disruptions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19" name="TextBox 18">
            <a:extLst>
              <a:ext uri="{FF2B5EF4-FFF2-40B4-BE49-F238E27FC236}">
                <a16:creationId xmlns:a16="http://schemas.microsoft.com/office/drawing/2014/main" id="{9AB527B3-0433-4F67-14FF-17E4AAE0B7CC}"/>
              </a:ext>
            </a:extLst>
          </p:cNvPr>
          <p:cNvSpPr txBox="1"/>
          <p:nvPr/>
        </p:nvSpPr>
        <p:spPr>
          <a:xfrm>
            <a:off x="250370" y="1927016"/>
            <a:ext cx="6314253" cy="2554545"/>
          </a:xfrm>
          <a:prstGeom prst="rect">
            <a:avLst/>
          </a:prstGeom>
          <a:noFill/>
        </p:spPr>
        <p:txBody>
          <a:bodyPr wrap="square" rtlCol="0">
            <a:spAutoFit/>
          </a:bodyPr>
          <a:lstStyle/>
          <a:p>
            <a:r>
              <a:rPr lang="en-US" sz="2600" i="1" dirty="0">
                <a:solidFill>
                  <a:schemeClr val="accent2"/>
                </a:solidFill>
                <a:latin typeface="Georgia" panose="02040502050405020303" pitchFamily="18" charset="0"/>
              </a:rPr>
              <a:t>Housing</a:t>
            </a:r>
          </a:p>
          <a:p>
            <a:pPr algn="ctr"/>
            <a:endParaRPr lang="en-US" sz="600" i="1" dirty="0">
              <a:solidFill>
                <a:schemeClr val="accent2"/>
              </a:solidFill>
              <a:latin typeface="Georgia" panose="02040502050405020303" pitchFamily="18"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Increase in people who are un-housed</a:t>
            </a:r>
          </a:p>
          <a:p>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Much of the affordable housing was destroyed</a:t>
            </a:r>
          </a:p>
          <a:p>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Uninsured and under-insured couldn’t afford repairs and others were scammed </a:t>
            </a:r>
          </a:p>
          <a:p>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Relocation post-storm</a:t>
            </a:r>
          </a:p>
        </p:txBody>
      </p:sp>
      <p:sp>
        <p:nvSpPr>
          <p:cNvPr id="18" name="Oval Callout 17">
            <a:extLst>
              <a:ext uri="{FF2B5EF4-FFF2-40B4-BE49-F238E27FC236}">
                <a16:creationId xmlns:a16="http://schemas.microsoft.com/office/drawing/2014/main" id="{E561C3F1-0C3B-971D-816B-9CEF5CB3086B}"/>
              </a:ext>
            </a:extLst>
          </p:cNvPr>
          <p:cNvSpPr/>
          <p:nvPr/>
        </p:nvSpPr>
        <p:spPr>
          <a:xfrm flipH="1">
            <a:off x="6674806" y="1780956"/>
            <a:ext cx="3832862" cy="3218001"/>
          </a:xfrm>
          <a:prstGeom prst="wedgeEllipseCallout">
            <a:avLst>
              <a:gd name="adj1" fmla="val 27754"/>
              <a:gd name="adj2" fmla="val 55569"/>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“A lot of people are living in RVs and sheds.  That's their primary homes now. I'm never even surprised anymore when I pull up to the shed to do the home visit for a pregnant women and children.”</a:t>
            </a:r>
          </a:p>
        </p:txBody>
      </p:sp>
      <p:sp>
        <p:nvSpPr>
          <p:cNvPr id="17" name="Oval Callout 16">
            <a:extLst>
              <a:ext uri="{FF2B5EF4-FFF2-40B4-BE49-F238E27FC236}">
                <a16:creationId xmlns:a16="http://schemas.microsoft.com/office/drawing/2014/main" id="{FE270490-7A95-FB95-6146-84768529D1D1}"/>
              </a:ext>
            </a:extLst>
          </p:cNvPr>
          <p:cNvSpPr/>
          <p:nvPr/>
        </p:nvSpPr>
        <p:spPr>
          <a:xfrm flipH="1">
            <a:off x="9607564" y="516926"/>
            <a:ext cx="2560320" cy="2213314"/>
          </a:xfrm>
          <a:prstGeom prst="wedgeEllipseCallout">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"We lost employees who had to move because of housing. Lost their house."</a:t>
            </a:r>
          </a:p>
        </p:txBody>
      </p:sp>
      <p:sp>
        <p:nvSpPr>
          <p:cNvPr id="20" name="TextBox 19">
            <a:extLst>
              <a:ext uri="{FF2B5EF4-FFF2-40B4-BE49-F238E27FC236}">
                <a16:creationId xmlns:a16="http://schemas.microsoft.com/office/drawing/2014/main" id="{70B906A2-5B6D-37D0-2B85-C0B2A387CE33}"/>
              </a:ext>
            </a:extLst>
          </p:cNvPr>
          <p:cNvSpPr txBox="1"/>
          <p:nvPr/>
        </p:nvSpPr>
        <p:spPr>
          <a:xfrm>
            <a:off x="250370" y="4707770"/>
            <a:ext cx="6653346" cy="1785104"/>
          </a:xfrm>
          <a:prstGeom prst="rect">
            <a:avLst/>
          </a:prstGeom>
          <a:noFill/>
        </p:spPr>
        <p:txBody>
          <a:bodyPr wrap="square" rtlCol="0">
            <a:spAutoFit/>
          </a:bodyPr>
          <a:lstStyle/>
          <a:p>
            <a:r>
              <a:rPr lang="en-US" sz="2600" i="1" dirty="0">
                <a:solidFill>
                  <a:schemeClr val="accent2"/>
                </a:solidFill>
                <a:latin typeface="Georgia" panose="02040502050405020303" pitchFamily="18" charset="0"/>
              </a:rPr>
              <a:t>Services</a:t>
            </a:r>
          </a:p>
          <a:p>
            <a:pPr algn="ctr"/>
            <a:endParaRPr lang="en-US" sz="600" i="1" dirty="0">
              <a:solidFill>
                <a:schemeClr val="accent2"/>
              </a:solidFill>
              <a:latin typeface="Georgia" panose="02040502050405020303" pitchFamily="18"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Electricity, telecommunications, out for months</a:t>
            </a:r>
          </a:p>
          <a:p>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Main highway was badly damaged</a:t>
            </a:r>
          </a:p>
          <a:p>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Trauma center, clinics, and pharmacies destroyed</a:t>
            </a:r>
          </a:p>
        </p:txBody>
      </p:sp>
      <p:sp>
        <p:nvSpPr>
          <p:cNvPr id="16" name="Oval Callout 15">
            <a:extLst>
              <a:ext uri="{FF2B5EF4-FFF2-40B4-BE49-F238E27FC236}">
                <a16:creationId xmlns:a16="http://schemas.microsoft.com/office/drawing/2014/main" id="{ADEA80C3-570A-2F42-8CA7-CA373B206C04}"/>
              </a:ext>
            </a:extLst>
          </p:cNvPr>
          <p:cNvSpPr/>
          <p:nvPr/>
        </p:nvSpPr>
        <p:spPr>
          <a:xfrm>
            <a:off x="9424684" y="4224158"/>
            <a:ext cx="2743200" cy="2213314"/>
          </a:xfrm>
          <a:prstGeom prst="wedgeEllipseCallout">
            <a:avLst>
              <a:gd name="adj1" fmla="val 30927"/>
              <a:gd name="adj2" fmla="val 56139"/>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“well it happened October the 10th and I was without power until December the 14th."</a:t>
            </a: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81648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A5F03-E049-7EC9-6C3D-4FB21F102625}"/>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SOCIAL CAPITAL</a:t>
            </a:r>
          </a:p>
        </p:txBody>
      </p:sp>
      <p:sp>
        <p:nvSpPr>
          <p:cNvPr id="3" name="Title 1">
            <a:extLst>
              <a:ext uri="{FF2B5EF4-FFF2-40B4-BE49-F238E27FC236}">
                <a16:creationId xmlns:a16="http://schemas.microsoft.com/office/drawing/2014/main" id="{13182CA6-11B4-3CF8-3785-F02FA8ABDCE0}"/>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Strong, positive connections were a resilience factor</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pic>
        <p:nvPicPr>
          <p:cNvPr id="10" name="Picture 9" descr="Text&#10;&#10;Description automatically generated ">
            <a:extLst>
              <a:ext uri="{FF2B5EF4-FFF2-40B4-BE49-F238E27FC236}">
                <a16:creationId xmlns:a16="http://schemas.microsoft.com/office/drawing/2014/main" id="{D156A6F8-DA56-0983-FB32-EDF8CED3ED3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0482" y="1883229"/>
            <a:ext cx="7743018" cy="4447120"/>
          </a:xfrm>
          <a:prstGeom prst="rect">
            <a:avLst/>
          </a:prstGeom>
        </p:spPr>
      </p:pic>
      <p:sp>
        <p:nvSpPr>
          <p:cNvPr id="8" name="Oval Callout 7">
            <a:extLst>
              <a:ext uri="{FF2B5EF4-FFF2-40B4-BE49-F238E27FC236}">
                <a16:creationId xmlns:a16="http://schemas.microsoft.com/office/drawing/2014/main" id="{DE967D89-AA06-593F-2064-5D0625FBD2F3}"/>
              </a:ext>
            </a:extLst>
          </p:cNvPr>
          <p:cNvSpPr/>
          <p:nvPr/>
        </p:nvSpPr>
        <p:spPr>
          <a:xfrm flipH="1">
            <a:off x="8581217" y="903249"/>
            <a:ext cx="3450298" cy="2944226"/>
          </a:xfrm>
          <a:prstGeom prst="wedgeEllipseCallout">
            <a:avLst>
              <a:gd name="adj1" fmla="val -36638"/>
              <a:gd name="adj2" fmla="val 49215"/>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a:t>
            </a:r>
            <a:r>
              <a:rPr lang="en-US" dirty="0"/>
              <a:t>We didn't have no doctors. And you end up crying on your neighbor's shoulders or your family shoulders or, you know, letting out your anxieties."</a:t>
            </a:r>
            <a:endParaRPr lang="en-US" dirty="0">
              <a:latin typeface="Arial" panose="020B0604020202020204" pitchFamily="34" charset="0"/>
              <a:cs typeface="Arial" panose="020B0604020202020204" pitchFamily="34" charset="0"/>
            </a:endParaRPr>
          </a:p>
        </p:txBody>
      </p:sp>
      <p:sp>
        <p:nvSpPr>
          <p:cNvPr id="6" name="Oval Callout 5">
            <a:extLst>
              <a:ext uri="{FF2B5EF4-FFF2-40B4-BE49-F238E27FC236}">
                <a16:creationId xmlns:a16="http://schemas.microsoft.com/office/drawing/2014/main" id="{5F000F60-1F59-6129-55CD-F7D77F691A20}"/>
              </a:ext>
            </a:extLst>
          </p:cNvPr>
          <p:cNvSpPr/>
          <p:nvPr/>
        </p:nvSpPr>
        <p:spPr>
          <a:xfrm>
            <a:off x="7639589" y="3657498"/>
            <a:ext cx="3210548" cy="2740178"/>
          </a:xfrm>
          <a:prstGeom prst="wedgeEllipseCallout">
            <a:avLst>
              <a:gd name="adj1" fmla="val -30277"/>
              <a:gd name="adj2" fmla="val 58495"/>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“We're invested in each other. Because this county is so strong. And then the love that we have for one another."</a:t>
            </a:r>
          </a:p>
          <a:p>
            <a:pPr algn="ctr"/>
            <a:endParaRPr lang="en-US" sz="12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36103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BACKGROUND</a:t>
            </a:r>
          </a:p>
        </p:txBody>
      </p:sp>
      <p:sp>
        <p:nvSpPr>
          <p:cNvPr id="6" name="TextBox 5">
            <a:extLst>
              <a:ext uri="{FF2B5EF4-FFF2-40B4-BE49-F238E27FC236}">
                <a16:creationId xmlns:a16="http://schemas.microsoft.com/office/drawing/2014/main" id="{437F478E-537D-EA07-ED73-ED745FFB31AD}"/>
              </a:ext>
            </a:extLst>
          </p:cNvPr>
          <p:cNvSpPr txBox="1"/>
          <p:nvPr/>
        </p:nvSpPr>
        <p:spPr>
          <a:xfrm>
            <a:off x="583933" y="4177364"/>
            <a:ext cx="7607166"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Secondary Disasters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Vulnerability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Hurricane Michael</a:t>
            </a:r>
          </a:p>
        </p:txBody>
      </p:sp>
      <p:cxnSp>
        <p:nvCxnSpPr>
          <p:cNvPr id="8" name="Straight Connector 7">
            <a:extLst>
              <a:ext uri="{FF2B5EF4-FFF2-40B4-BE49-F238E27FC236}">
                <a16:creationId xmlns:a16="http://schemas.microsoft.com/office/drawing/2014/main" id="{AE54D974-409B-A1DF-4489-A27E8FDC141B}"/>
              </a:ext>
              <a:ext uri="{C183D7F6-B498-43B3-948B-1728B52AA6E4}">
                <adec:decorative xmlns:adec="http://schemas.microsoft.com/office/drawing/2017/decorative" val="1"/>
              </a:ext>
            </a:extLst>
          </p:cNvPr>
          <p:cNvCxnSpPr/>
          <p:nvPr/>
        </p:nvCxnSpPr>
        <p:spPr>
          <a:xfrm flipV="1">
            <a:off x="749166" y="3686476"/>
            <a:ext cx="10674417" cy="0"/>
          </a:xfrm>
          <a:prstGeom prst="line">
            <a:avLst/>
          </a:prstGeom>
          <a:ln w="38100">
            <a:solidFill>
              <a:srgbClr val="D3C49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554DD657-A101-D1E5-A87E-A0AF6A47DDC6}"/>
              </a:ext>
            </a:extLst>
          </p:cNvPr>
          <p:cNvSpPr>
            <a:spLocks noGrp="1"/>
          </p:cNvSpPr>
          <p:nvPr>
            <p:ph type="sldNum" sz="quarter" idx="12"/>
          </p:nvPr>
        </p:nvSpPr>
        <p:spPr>
          <a:xfrm>
            <a:off x="9448800" y="649287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6212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8F2FC2D-BCBA-706C-69DF-E77E2EC5A631}"/>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PHASE 2 FINDINGS</a:t>
            </a:r>
          </a:p>
        </p:txBody>
      </p:sp>
      <p:sp>
        <p:nvSpPr>
          <p:cNvPr id="13" name="Title 1">
            <a:extLst>
              <a:ext uri="{FF2B5EF4-FFF2-40B4-BE49-F238E27FC236}">
                <a16:creationId xmlns:a16="http://schemas.microsoft.com/office/drawing/2014/main" id="{2DD96DB4-01CA-618F-5834-0114CDD9FEBB}"/>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dirty="0">
                <a:solidFill>
                  <a:srgbClr val="E6C169"/>
                </a:solidFill>
                <a:latin typeface="Arial" panose="020B0604020202020204" pitchFamily="34" charset="0"/>
                <a:cs typeface="Arial" panose="020B0604020202020204" pitchFamily="34" charset="0"/>
              </a:rPr>
              <a:t>How do survivors describe changes to health and health care services in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lang="en-US" sz="2200" b="1" dirty="0">
                <a:solidFill>
                  <a:srgbClr val="E6C169"/>
                </a:solidFill>
                <a:latin typeface="Arial" panose="020B0604020202020204" pitchFamily="34" charset="0"/>
                <a:cs typeface="Arial" panose="020B0604020202020204" pitchFamily="34" charset="0"/>
              </a:rPr>
              <a:t>the year after Hurricane Michael?</a:t>
            </a: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pic>
        <p:nvPicPr>
          <p:cNvPr id="4" name="Picture 3" descr="Icon of sheet of paper and light bulb">
            <a:extLst>
              <a:ext uri="{FF2B5EF4-FFF2-40B4-BE49-F238E27FC236}">
                <a16:creationId xmlns:a16="http://schemas.microsoft.com/office/drawing/2014/main" id="{8E598690-0FD9-5965-B578-8249885B9D9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26048" y="2311641"/>
            <a:ext cx="1224304" cy="1246838"/>
          </a:xfrm>
          <a:prstGeom prst="rect">
            <a:avLst/>
          </a:prstGeom>
        </p:spPr>
      </p:pic>
      <p:sp>
        <p:nvSpPr>
          <p:cNvPr id="6" name="TextBox 5">
            <a:extLst>
              <a:ext uri="{FF2B5EF4-FFF2-40B4-BE49-F238E27FC236}">
                <a16:creationId xmlns:a16="http://schemas.microsoft.com/office/drawing/2014/main" id="{C00295CF-E1CA-AB27-6F97-FB55A72ACC74}"/>
              </a:ext>
            </a:extLst>
          </p:cNvPr>
          <p:cNvSpPr txBox="1"/>
          <p:nvPr/>
        </p:nvSpPr>
        <p:spPr>
          <a:xfrm>
            <a:off x="1600944" y="2768778"/>
            <a:ext cx="8301339" cy="492443"/>
          </a:xfrm>
          <a:prstGeom prst="rect">
            <a:avLst/>
          </a:prstGeom>
          <a:noFill/>
        </p:spPr>
        <p:txBody>
          <a:bodyPr wrap="square" rtlCol="0">
            <a:spAutoFit/>
          </a:bodyPr>
          <a:lstStyle/>
          <a:p>
            <a:r>
              <a:rPr lang="en-US" sz="2600" i="1" dirty="0">
                <a:solidFill>
                  <a:schemeClr val="accent2"/>
                </a:solidFill>
                <a:latin typeface="Georgia" panose="02040502050405020303" pitchFamily="18" charset="0"/>
              </a:rPr>
              <a:t>Mental Health, Rebuilding, and Services</a:t>
            </a:r>
          </a:p>
        </p:txBody>
      </p:sp>
      <p:sp>
        <p:nvSpPr>
          <p:cNvPr id="2" name="TextBox 1">
            <a:extLst>
              <a:ext uri="{FF2B5EF4-FFF2-40B4-BE49-F238E27FC236}">
                <a16:creationId xmlns:a16="http://schemas.microsoft.com/office/drawing/2014/main" id="{87467185-A2E5-E6C5-C114-9D2AC943116A}"/>
              </a:ext>
            </a:extLst>
          </p:cNvPr>
          <p:cNvSpPr txBox="1"/>
          <p:nvPr/>
        </p:nvSpPr>
        <p:spPr>
          <a:xfrm>
            <a:off x="1271239" y="3338165"/>
            <a:ext cx="7437863" cy="2400657"/>
          </a:xfrm>
          <a:prstGeom prst="rect">
            <a:avLst/>
          </a:prstGeom>
          <a:noFill/>
        </p:spPr>
        <p:txBody>
          <a:bodyPr wrap="square" rtlCol="0">
            <a:spAutoFit/>
          </a:bodyPr>
          <a:lstStyle/>
          <a:p>
            <a:pPr marL="742950" lvl="1" indent="-285750">
              <a:buFont typeface="Arial" panose="020B0604020202020204" pitchFamily="34" charset="0"/>
              <a:buChar char="•"/>
            </a:pPr>
            <a:r>
              <a:rPr lang="en-US" sz="2200" dirty="0"/>
              <a:t>Prolonged Depression, PTSD, and lingering anxiety</a:t>
            </a:r>
          </a:p>
          <a:p>
            <a:pPr marL="1200150" lvl="2" indent="-285750">
              <a:buFont typeface="Arial" panose="020B0604020202020204" pitchFamily="34" charset="0"/>
              <a:buChar char="•"/>
            </a:pPr>
            <a:r>
              <a:rPr lang="en-US" sz="2200" dirty="0"/>
              <a:t>Particularly children</a:t>
            </a:r>
          </a:p>
          <a:p>
            <a:pPr marL="1200150" lvl="2" indent="-285750">
              <a:buFont typeface="Arial" panose="020B0604020202020204" pitchFamily="34" charset="0"/>
              <a:buChar char="•"/>
            </a:pPr>
            <a:r>
              <a:rPr lang="en-US" sz="2200" dirty="0"/>
              <a:t>Compounded by lack of mental health services and COVID</a:t>
            </a:r>
          </a:p>
          <a:p>
            <a:pPr marL="1200150" lvl="2" indent="-285750">
              <a:buFont typeface="Arial" panose="020B0604020202020204" pitchFamily="34" charset="0"/>
              <a:buChar char="•"/>
            </a:pPr>
            <a:r>
              <a:rPr lang="en-US" sz="2200" dirty="0"/>
              <a:t>Social capital</a:t>
            </a:r>
          </a:p>
          <a:p>
            <a:pPr marL="742950" lvl="1" indent="-285750">
              <a:buFont typeface="Arial" panose="020B0604020202020204" pitchFamily="34" charset="0"/>
              <a:buChar char="•"/>
            </a:pPr>
            <a:r>
              <a:rPr lang="en-US" sz="2200" dirty="0"/>
              <a:t>Service disruptions including health care </a:t>
            </a:r>
          </a:p>
          <a:p>
            <a:endParaRPr lang="en-US" dirty="0"/>
          </a:p>
        </p:txBody>
      </p:sp>
      <p:sp>
        <p:nvSpPr>
          <p:cNvPr id="5" name="Slide Number Placeholder 4">
            <a:extLst>
              <a:ext uri="{FF2B5EF4-FFF2-40B4-BE49-F238E27FC236}">
                <a16:creationId xmlns:a16="http://schemas.microsoft.com/office/drawing/2014/main" id="{B21CC5C6-AEC0-C278-1C9B-09B66DF7A9EA}"/>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30</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1709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a:xfrm>
            <a:off x="838200" y="365129"/>
            <a:ext cx="10515600" cy="1622693"/>
          </a:xfrm>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PHASE 3: ACCESS TO HEALTH CARE</a:t>
            </a:r>
          </a:p>
        </p:txBody>
      </p:sp>
      <p:sp>
        <p:nvSpPr>
          <p:cNvPr id="6" name="TextBox 5">
            <a:extLst>
              <a:ext uri="{FF2B5EF4-FFF2-40B4-BE49-F238E27FC236}">
                <a16:creationId xmlns:a16="http://schemas.microsoft.com/office/drawing/2014/main" id="{437F478E-537D-EA07-ED73-ED745FFB31AD}"/>
              </a:ext>
            </a:extLst>
          </p:cNvPr>
          <p:cNvSpPr txBox="1"/>
          <p:nvPr/>
        </p:nvSpPr>
        <p:spPr>
          <a:xfrm>
            <a:off x="583933" y="4177364"/>
            <a:ext cx="7607166"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Utilizing qualitative data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Health care barriers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Distances traveled</a:t>
            </a:r>
          </a:p>
        </p:txBody>
      </p:sp>
      <p:cxnSp>
        <p:nvCxnSpPr>
          <p:cNvPr id="8" name="Straight Connector 7">
            <a:extLst>
              <a:ext uri="{FF2B5EF4-FFF2-40B4-BE49-F238E27FC236}">
                <a16:creationId xmlns:a16="http://schemas.microsoft.com/office/drawing/2014/main" id="{AE54D974-409B-A1DF-4489-A27E8FDC141B}"/>
              </a:ext>
              <a:ext uri="{C183D7F6-B498-43B3-948B-1728B52AA6E4}">
                <adec:decorative xmlns:adec="http://schemas.microsoft.com/office/drawing/2017/decorative" val="1"/>
              </a:ext>
            </a:extLst>
          </p:cNvPr>
          <p:cNvCxnSpPr/>
          <p:nvPr/>
        </p:nvCxnSpPr>
        <p:spPr>
          <a:xfrm flipV="1">
            <a:off x="749166" y="3686476"/>
            <a:ext cx="10674417" cy="0"/>
          </a:xfrm>
          <a:prstGeom prst="line">
            <a:avLst/>
          </a:prstGeom>
          <a:ln w="38100">
            <a:solidFill>
              <a:srgbClr val="D3C49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E87CF9EC-8BD5-219C-16AF-E0BFC7A8E93C}"/>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52421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CC7CF88-DD93-EB29-2410-53DECA1325D0}"/>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METHODOLOGY (2)</a:t>
            </a:r>
          </a:p>
        </p:txBody>
      </p:sp>
      <p:sp>
        <p:nvSpPr>
          <p:cNvPr id="13" name="Title 1">
            <a:extLst>
              <a:ext uri="{FF2B5EF4-FFF2-40B4-BE49-F238E27FC236}">
                <a16:creationId xmlns:a16="http://schemas.microsoft.com/office/drawing/2014/main" id="{DE0704DF-94AE-AEC1-32E8-A0815947E767}"/>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Thematic analysis to assess the accuracy of excess mortality results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graphicFrame>
        <p:nvGraphicFramePr>
          <p:cNvPr id="16" name="Diagram 15" descr="Chart showing qualitative data, analysis, excess mortality results, and official fatality count">
            <a:extLst>
              <a:ext uri="{FF2B5EF4-FFF2-40B4-BE49-F238E27FC236}">
                <a16:creationId xmlns:a16="http://schemas.microsoft.com/office/drawing/2014/main" id="{9AD212BF-DBDE-E714-A52E-EE96A11BC6D1}"/>
              </a:ext>
            </a:extLst>
          </p:cNvPr>
          <p:cNvGraphicFramePr/>
          <p:nvPr>
            <p:extLst>
              <p:ext uri="{D42A27DB-BD31-4B8C-83A1-F6EECF244321}">
                <p14:modId xmlns:p14="http://schemas.microsoft.com/office/powerpoint/2010/main" val="1544859108"/>
              </p:ext>
            </p:extLst>
          </p:nvPr>
        </p:nvGraphicFramePr>
        <p:xfrm>
          <a:off x="647701" y="1943099"/>
          <a:ext cx="5575299" cy="4732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a:extLst>
              <a:ext uri="{FF2B5EF4-FFF2-40B4-BE49-F238E27FC236}">
                <a16:creationId xmlns:a16="http://schemas.microsoft.com/office/drawing/2014/main" id="{9B607E85-9766-D722-551B-11E9C769C76C}"/>
              </a:ext>
            </a:extLst>
          </p:cNvPr>
          <p:cNvSpPr txBox="1"/>
          <p:nvPr/>
        </p:nvSpPr>
        <p:spPr>
          <a:xfrm>
            <a:off x="7176589" y="1943099"/>
            <a:ext cx="4803140" cy="415498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rPr>
              <a:t>Analysis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Focus groups and interviews on changes to physical health and access to health care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solidFill>
                  <a:prstClr val="black"/>
                </a:solidFill>
                <a:latin typeface="Arial" panose="020B0604020202020204" pitchFamily="34" charset="0"/>
                <a:cs typeface="Arial" panose="020B0604020202020204" pitchFamily="34" charset="0"/>
              </a:rPr>
              <a:t>Analyzed</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transcript segments on physical health, healthcare infrastructure and staffing, and medically fragile individuals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Evaluate which is a more accurate representation of the hurricane’s impact on health</a:t>
            </a: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82357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FAE410D-AF12-0293-08EE-17CAAEEF7186}"/>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HEALTHCARE INFRASTRUCTURE</a:t>
            </a:r>
          </a:p>
        </p:txBody>
      </p:sp>
      <p:sp>
        <p:nvSpPr>
          <p:cNvPr id="13" name="Title 1">
            <a:extLst>
              <a:ext uri="{FF2B5EF4-FFF2-40B4-BE49-F238E27FC236}">
                <a16:creationId xmlns:a16="http://schemas.microsoft.com/office/drawing/2014/main" id="{2BB5F30F-7C2C-B4CC-0457-E3062075582D}"/>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Extensive damage</a:t>
            </a:r>
            <a:r>
              <a:rPr lang="en-US" sz="2200" b="1" dirty="0">
                <a:solidFill>
                  <a:srgbClr val="E6C169"/>
                </a:solidFill>
                <a:latin typeface="Arial" panose="020B0604020202020204" pitchFamily="34" charset="0"/>
                <a:cs typeface="Arial" panose="020B0604020202020204" pitchFamily="34" charset="0"/>
              </a:rPr>
              <a:t> to nursing homes, clinics, and the trauma center</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20" name="TextBox 19">
            <a:extLst>
              <a:ext uri="{FF2B5EF4-FFF2-40B4-BE49-F238E27FC236}">
                <a16:creationId xmlns:a16="http://schemas.microsoft.com/office/drawing/2014/main" id="{8D079364-AEDA-1A5C-4C0C-56B8E50A807F}"/>
              </a:ext>
            </a:extLst>
          </p:cNvPr>
          <p:cNvSpPr txBox="1"/>
          <p:nvPr/>
        </p:nvSpPr>
        <p:spPr>
          <a:xfrm>
            <a:off x="413656" y="1963682"/>
            <a:ext cx="6687026" cy="4616648"/>
          </a:xfrm>
          <a:prstGeom prst="rect">
            <a:avLst/>
          </a:prstGeom>
          <a:noFill/>
        </p:spPr>
        <p:txBody>
          <a:bodyPr wrap="square" rtlCol="0">
            <a:spAutoFit/>
          </a:bodyPr>
          <a:lstStyle/>
          <a:p>
            <a:r>
              <a:rPr lang="en-US" sz="2600" i="1" dirty="0">
                <a:solidFill>
                  <a:schemeClr val="accent2"/>
                </a:solidFill>
                <a:latin typeface="Georgia" panose="02040502050405020303" pitchFamily="18" charset="0"/>
              </a:rPr>
              <a:t>Physical Health</a:t>
            </a:r>
          </a:p>
          <a:p>
            <a:pPr algn="ctr"/>
            <a:endParaRPr lang="en-US" sz="600" i="1" dirty="0">
              <a:solidFill>
                <a:schemeClr val="accent2"/>
              </a:solidFill>
              <a:latin typeface="Georgia" panose="02040502050405020303" pitchFamily="18" charset="0"/>
            </a:endParaRPr>
          </a:p>
          <a:p>
            <a:pPr marL="285750" indent="-285750">
              <a:buFont typeface="Arial" panose="020B0604020202020204" pitchFamily="34" charset="0"/>
              <a:buChar char="•"/>
            </a:pPr>
            <a:r>
              <a:rPr lang="en-US" sz="2200" dirty="0"/>
              <a:t>Few health issues noted by participants</a:t>
            </a:r>
          </a:p>
          <a:p>
            <a:pPr marL="285750" indent="-285750">
              <a:buFont typeface="Arial" panose="020B0604020202020204" pitchFamily="34" charset="0"/>
              <a:buChar char="•"/>
            </a:pPr>
            <a:endParaRPr lang="en-US" dirty="0"/>
          </a:p>
          <a:p>
            <a:r>
              <a:rPr lang="en-US" sz="2600" i="1" dirty="0">
                <a:solidFill>
                  <a:schemeClr val="accent2"/>
                </a:solidFill>
                <a:latin typeface="Georgia" panose="02040502050405020303" pitchFamily="18" charset="0"/>
              </a:rPr>
              <a:t>Health Services and Facilities</a:t>
            </a:r>
          </a:p>
          <a:p>
            <a:pPr algn="ctr"/>
            <a:endParaRPr lang="en-US" sz="600" i="1" dirty="0">
              <a:solidFill>
                <a:schemeClr val="accent2"/>
              </a:solidFill>
              <a:latin typeface="Georgia" panose="02040502050405020303" pitchFamily="18" charset="0"/>
            </a:endParaRPr>
          </a:p>
          <a:p>
            <a:pPr marL="285750" indent="-285750">
              <a:buFont typeface="Arial" panose="020B0604020202020204" pitchFamily="34" charset="0"/>
              <a:buChar char="•"/>
            </a:pPr>
            <a:r>
              <a:rPr lang="en-US" sz="2200" dirty="0"/>
              <a:t>Limited pre-storm in Gulf and Franklin counties</a:t>
            </a:r>
          </a:p>
          <a:p>
            <a:endParaRPr lang="en-US" sz="600" dirty="0"/>
          </a:p>
          <a:p>
            <a:pPr marL="285750" indent="-285750">
              <a:buFont typeface="Arial" panose="020B0604020202020204" pitchFamily="34" charset="0"/>
              <a:buChar char="•"/>
            </a:pPr>
            <a:r>
              <a:rPr lang="en-US" sz="2200" dirty="0"/>
              <a:t>Nursing homes, specialists, and trauma center were in Bay County</a:t>
            </a:r>
          </a:p>
          <a:p>
            <a:endParaRPr lang="en-US" sz="600" dirty="0"/>
          </a:p>
          <a:p>
            <a:pPr marL="285750" indent="-285750">
              <a:buFont typeface="Arial" panose="020B0604020202020204" pitchFamily="34" charset="0"/>
              <a:buChar char="•"/>
            </a:pPr>
            <a:r>
              <a:rPr lang="en-US" sz="2200" dirty="0"/>
              <a:t>Hurricane Michael destroyed most of the healthcare infrastructure in Bay County</a:t>
            </a:r>
          </a:p>
          <a:p>
            <a:endParaRPr lang="en-US" sz="600" dirty="0"/>
          </a:p>
          <a:p>
            <a:pPr marL="285750" indent="-285750">
              <a:buFont typeface="Arial" panose="020B0604020202020204" pitchFamily="34" charset="0"/>
              <a:buChar char="•"/>
            </a:pPr>
            <a:r>
              <a:rPr lang="en-US" sz="2200" dirty="0"/>
              <a:t>The area is still not back to where it was before the hurricane</a:t>
            </a:r>
          </a:p>
          <a:p>
            <a:pPr marL="285750" indent="-285750">
              <a:buFont typeface="Arial" panose="020B0604020202020204" pitchFamily="34" charset="0"/>
              <a:buChar char="•"/>
            </a:pPr>
            <a:endParaRPr lang="en-US" dirty="0"/>
          </a:p>
        </p:txBody>
      </p:sp>
      <p:sp>
        <p:nvSpPr>
          <p:cNvPr id="14" name="Oval Callout 13">
            <a:extLst>
              <a:ext uri="{FF2B5EF4-FFF2-40B4-BE49-F238E27FC236}">
                <a16:creationId xmlns:a16="http://schemas.microsoft.com/office/drawing/2014/main" id="{0A2023BC-FC86-BBB1-6061-BD77064ED5B6}"/>
              </a:ext>
            </a:extLst>
          </p:cNvPr>
          <p:cNvSpPr/>
          <p:nvPr/>
        </p:nvSpPr>
        <p:spPr>
          <a:xfrm>
            <a:off x="6804827" y="1710371"/>
            <a:ext cx="3032648" cy="2640926"/>
          </a:xfrm>
          <a:prstGeom prst="wedgeEllipseCallout">
            <a:avLst>
              <a:gd name="adj1" fmla="val -31862"/>
              <a:gd name="adj2" fmla="val 55157"/>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“You're talking about a town who, before Hurricane Michael, had five to six primary care providers on a normal day."</a:t>
            </a:r>
          </a:p>
        </p:txBody>
      </p:sp>
      <p:sp>
        <p:nvSpPr>
          <p:cNvPr id="15" name="Oval Callout 14">
            <a:extLst>
              <a:ext uri="{FF2B5EF4-FFF2-40B4-BE49-F238E27FC236}">
                <a16:creationId xmlns:a16="http://schemas.microsoft.com/office/drawing/2014/main" id="{27FB9879-8E7C-34EB-D240-B40E7CCFA1C7}"/>
              </a:ext>
            </a:extLst>
          </p:cNvPr>
          <p:cNvSpPr/>
          <p:nvPr/>
        </p:nvSpPr>
        <p:spPr>
          <a:xfrm>
            <a:off x="9448800" y="1138460"/>
            <a:ext cx="2743200" cy="2151986"/>
          </a:xfrm>
          <a:prstGeom prst="wedgeEllipseCallout">
            <a:avLst>
              <a:gd name="adj1" fmla="val 32738"/>
              <a:gd name="adj2" fmla="val 48482"/>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"Yeah, from the ESF8 standpoint, long term. We're years from getting back to where we were.”</a:t>
            </a:r>
          </a:p>
        </p:txBody>
      </p:sp>
      <p:sp>
        <p:nvSpPr>
          <p:cNvPr id="17" name="Oval Callout 16">
            <a:extLst>
              <a:ext uri="{FF2B5EF4-FFF2-40B4-BE49-F238E27FC236}">
                <a16:creationId xmlns:a16="http://schemas.microsoft.com/office/drawing/2014/main" id="{012ECEC9-AF6D-9A94-3D75-4CFFE2A573EB}"/>
              </a:ext>
            </a:extLst>
          </p:cNvPr>
          <p:cNvSpPr/>
          <p:nvPr/>
        </p:nvSpPr>
        <p:spPr>
          <a:xfrm flipH="1">
            <a:off x="6705600" y="4915751"/>
            <a:ext cx="2743200" cy="1902548"/>
          </a:xfrm>
          <a:prstGeom prst="wedgeEllipseCallout">
            <a:avLst>
              <a:gd name="adj1" fmla="val 44611"/>
              <a:gd name="adj2" fmla="val 50811"/>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"they got that whole brand new wing, but they don't have the staffing to fill it.."</a:t>
            </a:r>
          </a:p>
        </p:txBody>
      </p:sp>
      <p:sp>
        <p:nvSpPr>
          <p:cNvPr id="18" name="Oval Callout 17">
            <a:extLst>
              <a:ext uri="{FF2B5EF4-FFF2-40B4-BE49-F238E27FC236}">
                <a16:creationId xmlns:a16="http://schemas.microsoft.com/office/drawing/2014/main" id="{1D6A19D4-C0DE-478F-2569-2CE0858AD7E3}"/>
              </a:ext>
            </a:extLst>
          </p:cNvPr>
          <p:cNvSpPr/>
          <p:nvPr/>
        </p:nvSpPr>
        <p:spPr>
          <a:xfrm flipH="1">
            <a:off x="8898672" y="3344383"/>
            <a:ext cx="3293326" cy="2734211"/>
          </a:xfrm>
          <a:prstGeom prst="wedgeEllipseCallout">
            <a:avLst>
              <a:gd name="adj1" fmla="val -39741"/>
              <a:gd name="adj2" fmla="val 47147"/>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“we had lost so many facilities and buildings, and then the hospitals were at such a small capacity for a long time while they rebuilt.”</a:t>
            </a: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46083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5184AF4-E9EC-091D-0141-E94C1E19729B}"/>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BARRIERS TO ROUTINE CARE</a:t>
            </a:r>
          </a:p>
        </p:txBody>
      </p:sp>
      <p:sp>
        <p:nvSpPr>
          <p:cNvPr id="15" name="Title 1">
            <a:extLst>
              <a:ext uri="{FF2B5EF4-FFF2-40B4-BE49-F238E27FC236}">
                <a16:creationId xmlns:a16="http://schemas.microsoft.com/office/drawing/2014/main" id="{B3C6953C-B709-C77B-411E-16909A4BAAE8}"/>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Limited routine care for chronic health conditions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21" name="TextBox 20">
            <a:extLst>
              <a:ext uri="{FF2B5EF4-FFF2-40B4-BE49-F238E27FC236}">
                <a16:creationId xmlns:a16="http://schemas.microsoft.com/office/drawing/2014/main" id="{C54D5B48-CC60-933C-C57E-5178467E01A9}"/>
              </a:ext>
            </a:extLst>
          </p:cNvPr>
          <p:cNvSpPr txBox="1"/>
          <p:nvPr/>
        </p:nvSpPr>
        <p:spPr>
          <a:xfrm>
            <a:off x="420712" y="2012542"/>
            <a:ext cx="5358889" cy="2154436"/>
          </a:xfrm>
          <a:prstGeom prst="rect">
            <a:avLst/>
          </a:prstGeom>
          <a:noFill/>
        </p:spPr>
        <p:txBody>
          <a:bodyPr wrap="square" rtlCol="0">
            <a:spAutoFit/>
          </a:bodyPr>
          <a:lstStyle/>
          <a:p>
            <a:r>
              <a:rPr lang="en-US" sz="2600" i="1" dirty="0">
                <a:solidFill>
                  <a:schemeClr val="accent2"/>
                </a:solidFill>
                <a:latin typeface="Georgia" panose="02040502050405020303" pitchFamily="18" charset="0"/>
              </a:rPr>
              <a:t>Routine Medical Care</a:t>
            </a:r>
          </a:p>
          <a:p>
            <a:pPr algn="ctr"/>
            <a:endParaRPr lang="en-US" sz="600" i="1" dirty="0">
              <a:solidFill>
                <a:schemeClr val="accent2"/>
              </a:solidFill>
              <a:latin typeface="Georgia" panose="02040502050405020303" pitchFamily="18" charset="0"/>
            </a:endParaRPr>
          </a:p>
          <a:p>
            <a:pPr marL="285750" indent="-285750">
              <a:buFont typeface="Arial" panose="020B0604020202020204" pitchFamily="34" charset="0"/>
              <a:buChar char="•"/>
            </a:pPr>
            <a:r>
              <a:rPr lang="en-US" sz="2200" dirty="0"/>
              <a:t>Challenges refilling maintenance drugs</a:t>
            </a:r>
          </a:p>
          <a:p>
            <a:endParaRPr lang="en-US" sz="600" dirty="0"/>
          </a:p>
          <a:p>
            <a:pPr marL="285750" indent="-285750">
              <a:buFont typeface="Arial" panose="020B0604020202020204" pitchFamily="34" charset="0"/>
              <a:buChar char="•"/>
            </a:pPr>
            <a:r>
              <a:rPr lang="en-US" sz="2200" dirty="0"/>
              <a:t>Medical records destroyed</a:t>
            </a:r>
          </a:p>
          <a:p>
            <a:endParaRPr lang="en-US" sz="600" dirty="0"/>
          </a:p>
          <a:p>
            <a:pPr marL="285750" indent="-285750">
              <a:buFont typeface="Arial" panose="020B0604020202020204" pitchFamily="34" charset="0"/>
              <a:buChar char="•"/>
            </a:pPr>
            <a:r>
              <a:rPr lang="en-US" sz="2200" dirty="0"/>
              <a:t>Delays in preventative screenings</a:t>
            </a:r>
          </a:p>
          <a:p>
            <a:endParaRPr lang="en-US" dirty="0"/>
          </a:p>
          <a:p>
            <a:endParaRPr lang="en-US" sz="600" dirty="0"/>
          </a:p>
        </p:txBody>
      </p:sp>
      <p:sp>
        <p:nvSpPr>
          <p:cNvPr id="17" name="Oval Callout 16">
            <a:extLst>
              <a:ext uri="{FF2B5EF4-FFF2-40B4-BE49-F238E27FC236}">
                <a16:creationId xmlns:a16="http://schemas.microsoft.com/office/drawing/2014/main" id="{AF480567-588C-2136-733C-A5CA2A2F997E}"/>
              </a:ext>
            </a:extLst>
          </p:cNvPr>
          <p:cNvSpPr/>
          <p:nvPr/>
        </p:nvSpPr>
        <p:spPr>
          <a:xfrm>
            <a:off x="7843061" y="234817"/>
            <a:ext cx="4086239" cy="3376877"/>
          </a:xfrm>
          <a:prstGeom prst="wedgeEllipseCallout">
            <a:avLst>
              <a:gd name="adj1" fmla="val 42835"/>
              <a:gd name="adj2" fmla="val 45510"/>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"And even as a provider, how we define what's happened in our medical history even has been "well, I didn't have a mammogram since before Hurricane Michael." "I haven't had a pap smear since before Hurricane Michael."</a:t>
            </a:r>
          </a:p>
        </p:txBody>
      </p:sp>
      <p:sp>
        <p:nvSpPr>
          <p:cNvPr id="20" name="Oval Callout 19">
            <a:extLst>
              <a:ext uri="{FF2B5EF4-FFF2-40B4-BE49-F238E27FC236}">
                <a16:creationId xmlns:a16="http://schemas.microsoft.com/office/drawing/2014/main" id="{85D378C9-93EC-AF36-4E43-B4909757A8BC}"/>
              </a:ext>
            </a:extLst>
          </p:cNvPr>
          <p:cNvSpPr/>
          <p:nvPr/>
        </p:nvSpPr>
        <p:spPr>
          <a:xfrm flipH="1">
            <a:off x="4667382" y="2936391"/>
            <a:ext cx="4287899" cy="3686792"/>
          </a:xfrm>
          <a:prstGeom prst="wedgeEllipseCallout">
            <a:avLst>
              <a:gd name="adj1" fmla="val 42959"/>
              <a:gd name="adj2" fmla="val 46240"/>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“working in the ER, we've seen a lot of visits for months, months, seeing visits for med refills... six, seven months later, seeing "Oh, I can't get into somebody" and I'm out of my meds" and "I need my blood pressure medicine refilled.".”</a:t>
            </a:r>
          </a:p>
        </p:txBody>
      </p:sp>
      <p:sp>
        <p:nvSpPr>
          <p:cNvPr id="16" name="Oval Callout 15">
            <a:extLst>
              <a:ext uri="{FF2B5EF4-FFF2-40B4-BE49-F238E27FC236}">
                <a16:creationId xmlns:a16="http://schemas.microsoft.com/office/drawing/2014/main" id="{53CCC571-7504-A8E3-2FC1-23BD2D7811B7}"/>
              </a:ext>
            </a:extLst>
          </p:cNvPr>
          <p:cNvSpPr/>
          <p:nvPr/>
        </p:nvSpPr>
        <p:spPr>
          <a:xfrm>
            <a:off x="8557159" y="3456109"/>
            <a:ext cx="3594293" cy="3182376"/>
          </a:xfrm>
          <a:prstGeom prst="wedgeEllipseCallout">
            <a:avLst>
              <a:gd name="adj1" fmla="val 36082"/>
              <a:gd name="adj2" fmla="val 49901"/>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“I had some skin cancer removed, years ago, the doctor's office basically had no way of providing me with my records, you know, for for another doctor, you know, so I could, to get a follow up."</a:t>
            </a: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589355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5184AF4-E9EC-091D-0141-E94C1E19729B}"/>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BARRIERS TO SPECIALIZED CARE</a:t>
            </a:r>
          </a:p>
        </p:txBody>
      </p:sp>
      <p:sp>
        <p:nvSpPr>
          <p:cNvPr id="15" name="Title 1">
            <a:extLst>
              <a:ext uri="{FF2B5EF4-FFF2-40B4-BE49-F238E27FC236}">
                <a16:creationId xmlns:a16="http://schemas.microsoft.com/office/drawing/2014/main" id="{B3C6953C-B709-C77B-411E-16909A4BAAE8}"/>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dirty="0">
                <a:solidFill>
                  <a:srgbClr val="E6C169"/>
                </a:solidFill>
                <a:latin typeface="Arial" panose="020B0604020202020204" pitchFamily="34" charset="0"/>
                <a:cs typeface="Arial" panose="020B0604020202020204" pitchFamily="34" charset="0"/>
              </a:rPr>
              <a:t>Limited specialized treatment and surgeries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21" name="TextBox 20">
            <a:extLst>
              <a:ext uri="{FF2B5EF4-FFF2-40B4-BE49-F238E27FC236}">
                <a16:creationId xmlns:a16="http://schemas.microsoft.com/office/drawing/2014/main" id="{C54D5B48-CC60-933C-C57E-5178467E01A9}"/>
              </a:ext>
            </a:extLst>
          </p:cNvPr>
          <p:cNvSpPr txBox="1"/>
          <p:nvPr/>
        </p:nvSpPr>
        <p:spPr>
          <a:xfrm>
            <a:off x="448396" y="2016879"/>
            <a:ext cx="5283990" cy="2646878"/>
          </a:xfrm>
          <a:prstGeom prst="rect">
            <a:avLst/>
          </a:prstGeom>
          <a:noFill/>
        </p:spPr>
        <p:txBody>
          <a:bodyPr wrap="square" rtlCol="0">
            <a:spAutoFit/>
          </a:bodyPr>
          <a:lstStyle/>
          <a:p>
            <a:r>
              <a:rPr lang="en-US" sz="2600" i="1" dirty="0">
                <a:solidFill>
                  <a:schemeClr val="accent2"/>
                </a:solidFill>
                <a:latin typeface="Georgia" panose="02040502050405020303" pitchFamily="18" charset="0"/>
              </a:rPr>
              <a:t>Specialists</a:t>
            </a:r>
          </a:p>
          <a:p>
            <a:pPr algn="ctr"/>
            <a:endParaRPr lang="en-US" sz="600" i="1" dirty="0">
              <a:solidFill>
                <a:schemeClr val="accent2"/>
              </a:solidFill>
              <a:latin typeface="Georgia" panose="02040502050405020303" pitchFamily="18" charset="0"/>
            </a:endParaRPr>
          </a:p>
          <a:p>
            <a:pPr marL="285750" indent="-285750">
              <a:buFont typeface="Arial" panose="020B0604020202020204" pitchFamily="34" charset="0"/>
              <a:buChar char="•"/>
            </a:pPr>
            <a:r>
              <a:rPr lang="en-US" sz="2200" dirty="0"/>
              <a:t>Follow-up visits not available</a:t>
            </a:r>
          </a:p>
          <a:p>
            <a:endParaRPr lang="en-US" sz="600" dirty="0"/>
          </a:p>
          <a:p>
            <a:pPr marL="285750" indent="-285750">
              <a:buFont typeface="Arial" panose="020B0604020202020204" pitchFamily="34" charset="0"/>
              <a:buChar char="•"/>
            </a:pPr>
            <a:r>
              <a:rPr lang="en-US" sz="2200" dirty="0"/>
              <a:t>Surgeries rescheduled elsewhere</a:t>
            </a:r>
          </a:p>
          <a:p>
            <a:endParaRPr lang="en-US" sz="600" dirty="0"/>
          </a:p>
          <a:p>
            <a:pPr marL="285750" indent="-285750">
              <a:buFont typeface="Arial" panose="020B0604020202020204" pitchFamily="34" charset="0"/>
              <a:buChar char="•"/>
            </a:pPr>
            <a:r>
              <a:rPr lang="en-US" sz="2200" dirty="0"/>
              <a:t>Delayed cancer treatment</a:t>
            </a:r>
          </a:p>
          <a:p>
            <a:endParaRPr lang="en-US" sz="600" dirty="0"/>
          </a:p>
          <a:p>
            <a:pPr marL="285750" indent="-285750">
              <a:buFont typeface="Arial" panose="020B0604020202020204" pitchFamily="34" charset="0"/>
              <a:buChar char="•"/>
            </a:pPr>
            <a:r>
              <a:rPr lang="en-US" sz="2200" dirty="0"/>
              <a:t>Next closest metro areas also had delays in treatment</a:t>
            </a:r>
          </a:p>
          <a:p>
            <a:endParaRPr lang="en-US" sz="600" dirty="0"/>
          </a:p>
        </p:txBody>
      </p:sp>
      <p:sp>
        <p:nvSpPr>
          <p:cNvPr id="19" name="Oval Callout 18">
            <a:extLst>
              <a:ext uri="{FF2B5EF4-FFF2-40B4-BE49-F238E27FC236}">
                <a16:creationId xmlns:a16="http://schemas.microsoft.com/office/drawing/2014/main" id="{90B73638-E323-4FA2-6401-CD90DD5EB46D}"/>
              </a:ext>
            </a:extLst>
          </p:cNvPr>
          <p:cNvSpPr/>
          <p:nvPr/>
        </p:nvSpPr>
        <p:spPr>
          <a:xfrm flipH="1">
            <a:off x="6648866" y="2165328"/>
            <a:ext cx="2349307" cy="2011680"/>
          </a:xfrm>
          <a:prstGeom prst="wedgeEllipseCallout">
            <a:avLst>
              <a:gd name="adj1" fmla="val 43457"/>
              <a:gd name="adj2" fmla="val -49395"/>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”[surgical] procedures were backlogged for several months”</a:t>
            </a:r>
          </a:p>
          <a:p>
            <a:pPr algn="ctr"/>
            <a:endParaRPr lang="en-US" sz="1200" dirty="0">
              <a:latin typeface="Arial" panose="020B0604020202020204" pitchFamily="34" charset="0"/>
              <a:cs typeface="Arial" panose="020B0604020202020204" pitchFamily="34" charset="0"/>
            </a:endParaRPr>
          </a:p>
        </p:txBody>
      </p:sp>
      <p:sp>
        <p:nvSpPr>
          <p:cNvPr id="18" name="Oval Callout 17">
            <a:extLst>
              <a:ext uri="{FF2B5EF4-FFF2-40B4-BE49-F238E27FC236}">
                <a16:creationId xmlns:a16="http://schemas.microsoft.com/office/drawing/2014/main" id="{E7D77009-76CC-A00C-9A26-3C42492528F2}"/>
              </a:ext>
            </a:extLst>
          </p:cNvPr>
          <p:cNvSpPr/>
          <p:nvPr/>
        </p:nvSpPr>
        <p:spPr>
          <a:xfrm>
            <a:off x="8251043" y="365126"/>
            <a:ext cx="3858321" cy="2861403"/>
          </a:xfrm>
          <a:prstGeom prst="wedgeEllipseCallout">
            <a:avLst>
              <a:gd name="adj1" fmla="val 43329"/>
              <a:gd name="adj2" fmla="val 46912"/>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"Yes, my son in law was diagnosed [cancer] in February. And then it took a long time to get things going. And a lot of his treatments was delayed because of Hurricane Michael."</a:t>
            </a:r>
          </a:p>
        </p:txBody>
      </p:sp>
      <p:sp>
        <p:nvSpPr>
          <p:cNvPr id="2" name="Oval Callout 1">
            <a:extLst>
              <a:ext uri="{FF2B5EF4-FFF2-40B4-BE49-F238E27FC236}">
                <a16:creationId xmlns:a16="http://schemas.microsoft.com/office/drawing/2014/main" id="{4546332F-D7E3-DAFC-4E3C-EFD224FF03C8}"/>
              </a:ext>
            </a:extLst>
          </p:cNvPr>
          <p:cNvSpPr/>
          <p:nvPr/>
        </p:nvSpPr>
        <p:spPr>
          <a:xfrm flipH="1">
            <a:off x="5333449" y="3978519"/>
            <a:ext cx="3480213" cy="2646877"/>
          </a:xfrm>
          <a:prstGeom prst="wedgeEllipseCallout">
            <a:avLst>
              <a:gd name="adj1" fmla="val 41966"/>
              <a:gd name="adj2" fmla="val 51360"/>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“I have struggled to get an immediate appointment with my endocrinologist.  When I need my meds, I need my meds”</a:t>
            </a:r>
          </a:p>
        </p:txBody>
      </p:sp>
      <p:sp>
        <p:nvSpPr>
          <p:cNvPr id="16" name="Oval Callout 15">
            <a:extLst>
              <a:ext uri="{FF2B5EF4-FFF2-40B4-BE49-F238E27FC236}">
                <a16:creationId xmlns:a16="http://schemas.microsoft.com/office/drawing/2014/main" id="{53CCC571-7504-A8E3-2FC1-23BD2D7811B7}"/>
              </a:ext>
            </a:extLst>
          </p:cNvPr>
          <p:cNvSpPr/>
          <p:nvPr/>
        </p:nvSpPr>
        <p:spPr>
          <a:xfrm>
            <a:off x="8510040" y="3246437"/>
            <a:ext cx="3681960" cy="3246437"/>
          </a:xfrm>
          <a:prstGeom prst="wedgeEllipseCallout">
            <a:avLst>
              <a:gd name="adj1" fmla="val 33253"/>
              <a:gd name="adj2" fmla="val 52409"/>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US" dirty="0">
                <a:latin typeface="Arial" panose="020B0604020202020204" pitchFamily="34" charset="0"/>
                <a:cs typeface="Arial" panose="020B0604020202020204" pitchFamily="34" charset="0"/>
              </a:rPr>
              <a:t>“And we both had </a:t>
            </a:r>
          </a:p>
          <a:p>
            <a:pPr algn="ctr"/>
            <a:r>
              <a:rPr lang="en-US" dirty="0">
                <a:latin typeface="Arial" panose="020B0604020202020204" pitchFamily="34" charset="0"/>
                <a:cs typeface="Arial" panose="020B0604020202020204" pitchFamily="34" charset="0"/>
              </a:rPr>
              <a:t>skin cancer. So we </a:t>
            </a:r>
          </a:p>
          <a:p>
            <a:pPr algn="ctr"/>
            <a:r>
              <a:rPr lang="en-US" dirty="0">
                <a:latin typeface="Arial" panose="020B0604020202020204" pitchFamily="34" charset="0"/>
                <a:cs typeface="Arial" panose="020B0604020202020204" pitchFamily="34" charset="0"/>
              </a:rPr>
              <a:t>felt like we would have to go to Tallahassee, but even then you have to wait and finding people that because we have insurance that's not local."</a:t>
            </a: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58897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23AF-B9F0-1D6B-3136-2BE89040ED46}"/>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TRAVEL TO TREATMENT</a:t>
            </a:r>
          </a:p>
        </p:txBody>
      </p:sp>
      <p:sp>
        <p:nvSpPr>
          <p:cNvPr id="3" name="Title 1">
            <a:extLst>
              <a:ext uri="{FF2B5EF4-FFF2-40B4-BE49-F238E27FC236}">
                <a16:creationId xmlns:a16="http://schemas.microsoft.com/office/drawing/2014/main" id="{BE6A1D08-E8CD-C367-C02D-99DD1FA7A3D7}"/>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dirty="0">
                <a:solidFill>
                  <a:srgbClr val="E6C169"/>
                </a:solidFill>
                <a:latin typeface="Arial" panose="020B0604020202020204" pitchFamily="34" charset="0"/>
                <a:cs typeface="Arial" panose="020B0604020202020204" pitchFamily="34" charset="0"/>
              </a:rPr>
              <a:t>Using facilities further away became the only option</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19" name="Oval Callout 18">
            <a:extLst>
              <a:ext uri="{FF2B5EF4-FFF2-40B4-BE49-F238E27FC236}">
                <a16:creationId xmlns:a16="http://schemas.microsoft.com/office/drawing/2014/main" id="{4F684312-0685-5D4A-64BC-EA5EBD8885AD}"/>
              </a:ext>
            </a:extLst>
          </p:cNvPr>
          <p:cNvSpPr/>
          <p:nvPr/>
        </p:nvSpPr>
        <p:spPr>
          <a:xfrm flipH="1">
            <a:off x="0" y="1589262"/>
            <a:ext cx="3406024" cy="2969936"/>
          </a:xfrm>
          <a:prstGeom prst="wedgeEllipseCallout">
            <a:avLst>
              <a:gd name="adj1" fmla="val 44400"/>
              <a:gd name="adj2" fmla="val -45970"/>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Arial" panose="020B0604020202020204" pitchFamily="34" charset="0"/>
                <a:cs typeface="Arial" panose="020B0604020202020204" pitchFamily="34" charset="0"/>
              </a:rPr>
              <a:t>“We tried to schedule </a:t>
            </a:r>
          </a:p>
          <a:p>
            <a:r>
              <a:rPr lang="en-US" dirty="0">
                <a:latin typeface="Arial" panose="020B0604020202020204" pitchFamily="34" charset="0"/>
                <a:cs typeface="Arial" panose="020B0604020202020204" pitchFamily="34" charset="0"/>
              </a:rPr>
              <a:t>in Tallahassee for my sister and they were three months out... And so we said to hell with that and went to MD Anderson”</a:t>
            </a:r>
          </a:p>
        </p:txBody>
      </p:sp>
      <p:sp>
        <p:nvSpPr>
          <p:cNvPr id="7" name="Oval Callout 6">
            <a:extLst>
              <a:ext uri="{FF2B5EF4-FFF2-40B4-BE49-F238E27FC236}">
                <a16:creationId xmlns:a16="http://schemas.microsoft.com/office/drawing/2014/main" id="{1C7B39DD-250B-8381-8ED7-4894EEE1704A}"/>
              </a:ext>
            </a:extLst>
          </p:cNvPr>
          <p:cNvSpPr/>
          <p:nvPr/>
        </p:nvSpPr>
        <p:spPr>
          <a:xfrm>
            <a:off x="3294710" y="1660279"/>
            <a:ext cx="2418082" cy="1902548"/>
          </a:xfrm>
          <a:prstGeom prst="wedgeEllipseCallout">
            <a:avLst>
              <a:gd name="adj1" fmla="val 51608"/>
              <a:gd name="adj2" fmla="val -43311"/>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“Dothan, Tallahassee, [for cancer treatment]”</a:t>
            </a:r>
          </a:p>
        </p:txBody>
      </p:sp>
      <p:sp>
        <p:nvSpPr>
          <p:cNvPr id="4" name="TextBox 3">
            <a:extLst>
              <a:ext uri="{FF2B5EF4-FFF2-40B4-BE49-F238E27FC236}">
                <a16:creationId xmlns:a16="http://schemas.microsoft.com/office/drawing/2014/main" id="{50302F03-A311-8953-E941-03F7A469669E}"/>
              </a:ext>
            </a:extLst>
          </p:cNvPr>
          <p:cNvSpPr txBox="1"/>
          <p:nvPr/>
        </p:nvSpPr>
        <p:spPr>
          <a:xfrm>
            <a:off x="6150295" y="1755113"/>
            <a:ext cx="5506764" cy="892552"/>
          </a:xfrm>
          <a:prstGeom prst="rect">
            <a:avLst/>
          </a:prstGeom>
          <a:noFill/>
        </p:spPr>
        <p:txBody>
          <a:bodyPr wrap="square" rtlCol="0">
            <a:spAutoFit/>
          </a:bodyPr>
          <a:lstStyle/>
          <a:p>
            <a:pPr algn="ctr"/>
            <a:r>
              <a:rPr lang="en-US" sz="2600" i="1" dirty="0">
                <a:solidFill>
                  <a:schemeClr val="accent2"/>
                </a:solidFill>
                <a:latin typeface="Georgia" panose="02040502050405020303" pitchFamily="18" charset="0"/>
              </a:rPr>
              <a:t>Reported Distances Traveled  for Cancer Treatment</a:t>
            </a:r>
          </a:p>
        </p:txBody>
      </p:sp>
      <p:sp>
        <p:nvSpPr>
          <p:cNvPr id="9" name="Oval Callout 8">
            <a:extLst>
              <a:ext uri="{FF2B5EF4-FFF2-40B4-BE49-F238E27FC236}">
                <a16:creationId xmlns:a16="http://schemas.microsoft.com/office/drawing/2014/main" id="{030FBF46-48AF-67C5-219F-857FCA3DD6C7}"/>
              </a:ext>
            </a:extLst>
          </p:cNvPr>
          <p:cNvSpPr/>
          <p:nvPr/>
        </p:nvSpPr>
        <p:spPr>
          <a:xfrm>
            <a:off x="0" y="4274227"/>
            <a:ext cx="2863521" cy="2574198"/>
          </a:xfrm>
          <a:prstGeom prst="wedgeEllipseCallout">
            <a:avLst>
              <a:gd name="adj1" fmla="val -42251"/>
              <a:gd name="adj2" fmla="val 49504"/>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“When Mama's daddy was going through cancer treatments, which was before Michael, we went to Panama”</a:t>
            </a:r>
          </a:p>
        </p:txBody>
      </p:sp>
      <p:sp>
        <p:nvSpPr>
          <p:cNvPr id="8" name="Oval Callout 7">
            <a:extLst>
              <a:ext uri="{FF2B5EF4-FFF2-40B4-BE49-F238E27FC236}">
                <a16:creationId xmlns:a16="http://schemas.microsoft.com/office/drawing/2014/main" id="{B86F9AC0-A042-A381-306F-A01E2F0286C6}"/>
              </a:ext>
            </a:extLst>
          </p:cNvPr>
          <p:cNvSpPr/>
          <p:nvPr/>
        </p:nvSpPr>
        <p:spPr>
          <a:xfrm>
            <a:off x="2553556" y="3474229"/>
            <a:ext cx="3057988" cy="2969936"/>
          </a:xfrm>
          <a:prstGeom prst="wedgeEllipseCallout">
            <a:avLst>
              <a:gd name="adj1" fmla="val 40031"/>
              <a:gd name="adj2" fmla="val 49233"/>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"Mayo Clinic, Moffitt, MD Anderson was the one we used, MD Anderson. And then you've got UAB [cancer treatment options].”</a:t>
            </a:r>
          </a:p>
        </p:txBody>
      </p:sp>
      <p:pic>
        <p:nvPicPr>
          <p:cNvPr id="10" name="Picture 9" descr="Map&#10;&#10;Description automatically generated ">
            <a:extLst>
              <a:ext uri="{FF2B5EF4-FFF2-40B4-BE49-F238E27FC236}">
                <a16:creationId xmlns:a16="http://schemas.microsoft.com/office/drawing/2014/main" id="{27793422-7C46-3C4D-9FDF-2061746210D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73377" y="2612360"/>
            <a:ext cx="6126523" cy="3551523"/>
          </a:xfrm>
          <a:prstGeom prst="rect">
            <a:avLst/>
          </a:prstGeom>
          <a:ln w="25400">
            <a:noFill/>
          </a:ln>
        </p:spPr>
      </p:pic>
      <p:sp>
        <p:nvSpPr>
          <p:cNvPr id="11" name="Donut 10">
            <a:extLst>
              <a:ext uri="{FF2B5EF4-FFF2-40B4-BE49-F238E27FC236}">
                <a16:creationId xmlns:a16="http://schemas.microsoft.com/office/drawing/2014/main" id="{D88C508B-855A-DB64-4DE2-A86FFDA246F8}"/>
              </a:ext>
              <a:ext uri="{C183D7F6-B498-43B3-948B-1728B52AA6E4}">
                <adec:decorative xmlns:adec="http://schemas.microsoft.com/office/drawing/2017/decorative" val="1"/>
              </a:ext>
            </a:extLst>
          </p:cNvPr>
          <p:cNvSpPr/>
          <p:nvPr/>
        </p:nvSpPr>
        <p:spPr>
          <a:xfrm>
            <a:off x="9278349" y="3746298"/>
            <a:ext cx="1035258" cy="1055859"/>
          </a:xfrm>
          <a:prstGeom prst="donut">
            <a:avLst>
              <a:gd name="adj" fmla="val 4012"/>
            </a:avLst>
          </a:prstGeom>
          <a:solidFill>
            <a:schemeClr val="accent1">
              <a:alpha val="5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Donut 11">
            <a:extLst>
              <a:ext uri="{FF2B5EF4-FFF2-40B4-BE49-F238E27FC236}">
                <a16:creationId xmlns:a16="http://schemas.microsoft.com/office/drawing/2014/main" id="{43EA1B4C-5C15-9F18-A555-03A5428ACC2B}"/>
              </a:ext>
              <a:ext uri="{C183D7F6-B498-43B3-948B-1728B52AA6E4}">
                <adec:decorative xmlns:adec="http://schemas.microsoft.com/office/drawing/2017/decorative" val="1"/>
              </a:ext>
            </a:extLst>
          </p:cNvPr>
          <p:cNvSpPr/>
          <p:nvPr/>
        </p:nvSpPr>
        <p:spPr>
          <a:xfrm>
            <a:off x="8499417" y="3031076"/>
            <a:ext cx="2541088" cy="2591652"/>
          </a:xfrm>
          <a:prstGeom prst="donut">
            <a:avLst>
              <a:gd name="adj" fmla="val 1443"/>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lock Arc 12">
            <a:extLst>
              <a:ext uri="{FF2B5EF4-FFF2-40B4-BE49-F238E27FC236}">
                <a16:creationId xmlns:a16="http://schemas.microsoft.com/office/drawing/2014/main" id="{91A73B67-345E-9567-B71A-B4FF41EA782B}"/>
              </a:ext>
              <a:ext uri="{C183D7F6-B498-43B3-948B-1728B52AA6E4}">
                <adec:decorative xmlns:adec="http://schemas.microsoft.com/office/drawing/2017/decorative" val="1"/>
              </a:ext>
            </a:extLst>
          </p:cNvPr>
          <p:cNvSpPr/>
          <p:nvPr/>
        </p:nvSpPr>
        <p:spPr>
          <a:xfrm rot="18573668">
            <a:off x="6476130" y="2531037"/>
            <a:ext cx="4127445" cy="4046918"/>
          </a:xfrm>
          <a:prstGeom prst="blockArc">
            <a:avLst>
              <a:gd name="adj1" fmla="val 10706621"/>
              <a:gd name="adj2" fmla="val 18251014"/>
              <a:gd name="adj3" fmla="val 840"/>
            </a:avLst>
          </a:prstGeom>
          <a:solidFill>
            <a:schemeClr val="accent1">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a:extLst>
              <a:ext uri="{FF2B5EF4-FFF2-40B4-BE49-F238E27FC236}">
                <a16:creationId xmlns:a16="http://schemas.microsoft.com/office/drawing/2014/main" id="{D9E6AF72-CCB5-73FE-3870-EB365746423A}"/>
              </a:ext>
            </a:extLst>
          </p:cNvPr>
          <p:cNvSpPr txBox="1"/>
          <p:nvPr/>
        </p:nvSpPr>
        <p:spPr>
          <a:xfrm>
            <a:off x="5729348" y="5453451"/>
            <a:ext cx="1128594" cy="338554"/>
          </a:xfrm>
          <a:prstGeom prst="rect">
            <a:avLst/>
          </a:prstGeom>
          <a:noFill/>
        </p:spPr>
        <p:txBody>
          <a:bodyPr wrap="square" rtlCol="0">
            <a:spAutoFit/>
          </a:bodyPr>
          <a:lstStyle/>
          <a:p>
            <a:r>
              <a:rPr lang="en-US" sz="1600" dirty="0">
                <a:solidFill>
                  <a:schemeClr val="accent1"/>
                </a:solidFill>
                <a:latin typeface="Arial" panose="020B0604020202020204" pitchFamily="34" charset="0"/>
                <a:cs typeface="Arial" panose="020B0604020202020204" pitchFamily="34" charset="0"/>
              </a:rPr>
              <a:t>650 Miles</a:t>
            </a:r>
          </a:p>
        </p:txBody>
      </p:sp>
      <p:sp>
        <p:nvSpPr>
          <p:cNvPr id="15" name="TextBox 14">
            <a:extLst>
              <a:ext uri="{FF2B5EF4-FFF2-40B4-BE49-F238E27FC236}">
                <a16:creationId xmlns:a16="http://schemas.microsoft.com/office/drawing/2014/main" id="{D165F2EE-38D0-545C-83CB-706634952760}"/>
              </a:ext>
            </a:extLst>
          </p:cNvPr>
          <p:cNvSpPr txBox="1"/>
          <p:nvPr/>
        </p:nvSpPr>
        <p:spPr>
          <a:xfrm>
            <a:off x="7752000" y="5013988"/>
            <a:ext cx="1054768" cy="338554"/>
          </a:xfrm>
          <a:prstGeom prst="rect">
            <a:avLst/>
          </a:prstGeom>
          <a:noFill/>
        </p:spPr>
        <p:txBody>
          <a:bodyPr wrap="square" rtlCol="0">
            <a:spAutoFit/>
          </a:bodyPr>
          <a:lstStyle/>
          <a:p>
            <a:r>
              <a:rPr lang="en-US" sz="1600" dirty="0">
                <a:solidFill>
                  <a:schemeClr val="accent1"/>
                </a:solidFill>
                <a:latin typeface="Arial" panose="020B0604020202020204" pitchFamily="34" charset="0"/>
                <a:cs typeface="Arial" panose="020B0604020202020204" pitchFamily="34" charset="0"/>
              </a:rPr>
              <a:t>375 Miles</a:t>
            </a:r>
          </a:p>
        </p:txBody>
      </p:sp>
      <p:sp>
        <p:nvSpPr>
          <p:cNvPr id="16" name="TextBox 15">
            <a:extLst>
              <a:ext uri="{FF2B5EF4-FFF2-40B4-BE49-F238E27FC236}">
                <a16:creationId xmlns:a16="http://schemas.microsoft.com/office/drawing/2014/main" id="{EE260734-E583-60EB-2C0B-BBD0A0ECEFFD}"/>
              </a:ext>
            </a:extLst>
          </p:cNvPr>
          <p:cNvSpPr txBox="1"/>
          <p:nvPr/>
        </p:nvSpPr>
        <p:spPr>
          <a:xfrm>
            <a:off x="9278349" y="4734180"/>
            <a:ext cx="1075097" cy="338554"/>
          </a:xfrm>
          <a:prstGeom prst="rect">
            <a:avLst/>
          </a:prstGeom>
          <a:noFill/>
        </p:spPr>
        <p:txBody>
          <a:bodyPr wrap="square" rtlCol="0">
            <a:spAutoFit/>
          </a:bodyPr>
          <a:lstStyle/>
          <a:p>
            <a:r>
              <a:rPr lang="en-US" sz="1600" dirty="0">
                <a:solidFill>
                  <a:schemeClr val="accent1"/>
                </a:solidFill>
                <a:latin typeface="Arial" panose="020B0604020202020204" pitchFamily="34" charset="0"/>
                <a:cs typeface="Arial" panose="020B0604020202020204" pitchFamily="34" charset="0"/>
              </a:rPr>
              <a:t>100 Miles</a:t>
            </a:r>
          </a:p>
        </p:txBody>
      </p:sp>
      <p:sp>
        <p:nvSpPr>
          <p:cNvPr id="17" name="Donut 16">
            <a:extLst>
              <a:ext uri="{FF2B5EF4-FFF2-40B4-BE49-F238E27FC236}">
                <a16:creationId xmlns:a16="http://schemas.microsoft.com/office/drawing/2014/main" id="{1DD91365-B7A0-68CC-B890-15393FA1974A}"/>
              </a:ext>
              <a:ext uri="{C183D7F6-B498-43B3-948B-1728B52AA6E4}">
                <adec:decorative xmlns:adec="http://schemas.microsoft.com/office/drawing/2017/decorative" val="1"/>
              </a:ext>
            </a:extLst>
          </p:cNvPr>
          <p:cNvSpPr/>
          <p:nvPr/>
        </p:nvSpPr>
        <p:spPr>
          <a:xfrm>
            <a:off x="9689841" y="4190185"/>
            <a:ext cx="245968" cy="230369"/>
          </a:xfrm>
          <a:prstGeom prst="donut">
            <a:avLst>
              <a:gd name="adj" fmla="val 4012"/>
            </a:avLst>
          </a:prstGeom>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19609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8F2FC2D-BCBA-706C-69DF-E77E2EC5A631}"/>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PHASE 3 FINDINGS</a:t>
            </a:r>
          </a:p>
        </p:txBody>
      </p:sp>
      <p:sp>
        <p:nvSpPr>
          <p:cNvPr id="13" name="Title 1">
            <a:extLst>
              <a:ext uri="{FF2B5EF4-FFF2-40B4-BE49-F238E27FC236}">
                <a16:creationId xmlns:a16="http://schemas.microsoft.com/office/drawing/2014/main" id="{2DD96DB4-01CA-618F-5834-0114CDD9FEBB}"/>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How do survivors’ accounts of post-storm health conditions and access to</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health care triangulate with excess mortality findings and the fatality count?</a:t>
            </a: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pic>
        <p:nvPicPr>
          <p:cNvPr id="3" name="Picture 2" descr="Icon of sheet of paper and light bulb">
            <a:extLst>
              <a:ext uri="{FF2B5EF4-FFF2-40B4-BE49-F238E27FC236}">
                <a16:creationId xmlns:a16="http://schemas.microsoft.com/office/drawing/2014/main" id="{8312B6B6-4E49-89A3-357B-CCDE1255F5E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91738" y="2170447"/>
            <a:ext cx="1177250" cy="1198918"/>
          </a:xfrm>
          <a:prstGeom prst="rect">
            <a:avLst/>
          </a:prstGeom>
        </p:spPr>
      </p:pic>
      <p:sp>
        <p:nvSpPr>
          <p:cNvPr id="4" name="TextBox 3">
            <a:extLst>
              <a:ext uri="{FF2B5EF4-FFF2-40B4-BE49-F238E27FC236}">
                <a16:creationId xmlns:a16="http://schemas.microsoft.com/office/drawing/2014/main" id="{08DD53FE-5734-E31E-9F47-C4204A8528C0}"/>
              </a:ext>
            </a:extLst>
          </p:cNvPr>
          <p:cNvSpPr txBox="1"/>
          <p:nvPr/>
        </p:nvSpPr>
        <p:spPr>
          <a:xfrm>
            <a:off x="1468988" y="2476813"/>
            <a:ext cx="8132212" cy="4924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rPr>
              <a:t>Multiple Barriers to Accessing Health Care</a:t>
            </a:r>
          </a:p>
        </p:txBody>
      </p:sp>
      <p:sp>
        <p:nvSpPr>
          <p:cNvPr id="7" name="TextBox 6">
            <a:extLst>
              <a:ext uri="{FF2B5EF4-FFF2-40B4-BE49-F238E27FC236}">
                <a16:creationId xmlns:a16="http://schemas.microsoft.com/office/drawing/2014/main" id="{356313FE-F2A6-B2EE-DAAA-D12C0B56F387}"/>
              </a:ext>
            </a:extLst>
          </p:cNvPr>
          <p:cNvSpPr txBox="1"/>
          <p:nvPr/>
        </p:nvSpPr>
        <p:spPr>
          <a:xfrm>
            <a:off x="1133126" y="2997134"/>
            <a:ext cx="6962659" cy="3139321"/>
          </a:xfrm>
          <a:prstGeom prst="rect">
            <a:avLst/>
          </a:prstGeom>
          <a:noFill/>
        </p:spPr>
        <p:txBody>
          <a:bodyPr wrap="square" rtlCol="0">
            <a:spAutoFit/>
          </a:bodyPr>
          <a:lstStyle/>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Nearly all healthcare infrastructure in Bay County was destroyed or damaged</a:t>
            </a:r>
          </a:p>
          <a:p>
            <a:pPr marL="12001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Gulf and Franklin Counties had relied on those resources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Barriers to routine health services, screenings, and specialized care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Some had to travel far for cancer treatment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Supports a delayed, greater impact on health than just the fatality count</a:t>
            </a:r>
          </a:p>
        </p:txBody>
      </p:sp>
      <p:sp>
        <p:nvSpPr>
          <p:cNvPr id="5" name="Slide Number Placeholder 4">
            <a:extLst>
              <a:ext uri="{FF2B5EF4-FFF2-40B4-BE49-F238E27FC236}">
                <a16:creationId xmlns:a16="http://schemas.microsoft.com/office/drawing/2014/main" id="{B21CC5C6-AEC0-C278-1C9B-09B66DF7A9EA}"/>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716722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DISCUSSION &amp; CONCLUSION</a:t>
            </a:r>
          </a:p>
        </p:txBody>
      </p:sp>
      <p:sp>
        <p:nvSpPr>
          <p:cNvPr id="6" name="TextBox 5">
            <a:extLst>
              <a:ext uri="{FF2B5EF4-FFF2-40B4-BE49-F238E27FC236}">
                <a16:creationId xmlns:a16="http://schemas.microsoft.com/office/drawing/2014/main" id="{437F478E-537D-EA07-ED73-ED745FFB31AD}"/>
              </a:ext>
            </a:extLst>
          </p:cNvPr>
          <p:cNvSpPr txBox="1"/>
          <p:nvPr/>
        </p:nvSpPr>
        <p:spPr>
          <a:xfrm>
            <a:off x="583933" y="4177364"/>
            <a:ext cx="7607166"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Overall Findings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Application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Conclusion</a:t>
            </a:r>
          </a:p>
        </p:txBody>
      </p:sp>
      <p:cxnSp>
        <p:nvCxnSpPr>
          <p:cNvPr id="8" name="Straight Connector 7">
            <a:extLst>
              <a:ext uri="{FF2B5EF4-FFF2-40B4-BE49-F238E27FC236}">
                <a16:creationId xmlns:a16="http://schemas.microsoft.com/office/drawing/2014/main" id="{AE54D974-409B-A1DF-4489-A27E8FDC141B}"/>
              </a:ext>
              <a:ext uri="{C183D7F6-B498-43B3-948B-1728B52AA6E4}">
                <adec:decorative xmlns:adec="http://schemas.microsoft.com/office/drawing/2017/decorative" val="1"/>
              </a:ext>
            </a:extLst>
          </p:cNvPr>
          <p:cNvCxnSpPr/>
          <p:nvPr/>
        </p:nvCxnSpPr>
        <p:spPr>
          <a:xfrm flipV="1">
            <a:off x="749166" y="3686476"/>
            <a:ext cx="10674417" cy="0"/>
          </a:xfrm>
          <a:prstGeom prst="line">
            <a:avLst/>
          </a:prstGeom>
          <a:ln w="38100">
            <a:solidFill>
              <a:srgbClr val="D3C49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3196CB9-3B28-CF74-7D51-DEE7A8CCC393}"/>
              </a:ext>
            </a:extLst>
          </p:cNvPr>
          <p:cNvSpPr>
            <a:spLocks noGrp="1"/>
          </p:cNvSpPr>
          <p:nvPr>
            <p:ph type="sldNum" sz="quarter" idx="12"/>
          </p:nvPr>
        </p:nvSpPr>
        <p:spPr>
          <a:xfrm>
            <a:off x="9448800" y="649287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819133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5ED0903-E5BE-FCD7-1747-E0C7B8F9331B}"/>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OVERALL FINDINGS</a:t>
            </a:r>
          </a:p>
        </p:txBody>
      </p:sp>
      <p:sp>
        <p:nvSpPr>
          <p:cNvPr id="13" name="Title 1">
            <a:extLst>
              <a:ext uri="{FF2B5EF4-FFF2-40B4-BE49-F238E27FC236}">
                <a16:creationId xmlns:a16="http://schemas.microsoft.com/office/drawing/2014/main" id="{F5BCCA88-A8DF-FCA9-97ED-FC3F9D0B2A34}"/>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Vulnerabilities and damaged infrastructure resulted in delays in health care</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and contributed to additional deaths beyond the fatality count.</a:t>
            </a: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pic>
        <p:nvPicPr>
          <p:cNvPr id="40" name="Picture 39" descr="Icon of person with germs">
            <a:extLst>
              <a:ext uri="{FF2B5EF4-FFF2-40B4-BE49-F238E27FC236}">
                <a16:creationId xmlns:a16="http://schemas.microsoft.com/office/drawing/2014/main" id="{D854EDAB-C1EE-B2E4-1DA4-3797997F1B6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59018" y="2933638"/>
            <a:ext cx="985911" cy="977714"/>
          </a:xfrm>
          <a:prstGeom prst="rect">
            <a:avLst/>
          </a:prstGeom>
        </p:spPr>
      </p:pic>
      <p:pic>
        <p:nvPicPr>
          <p:cNvPr id="39" name="Picture 38" descr="Hurricane icon">
            <a:extLst>
              <a:ext uri="{FF2B5EF4-FFF2-40B4-BE49-F238E27FC236}">
                <a16:creationId xmlns:a16="http://schemas.microsoft.com/office/drawing/2014/main" id="{5D4B81EA-2AB7-C194-17C7-677D45E2EE8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287441" y="3021903"/>
            <a:ext cx="980028" cy="888751"/>
          </a:xfrm>
          <a:prstGeom prst="rect">
            <a:avLst/>
          </a:prstGeom>
        </p:spPr>
      </p:pic>
      <p:pic>
        <p:nvPicPr>
          <p:cNvPr id="38" name="Picture 37" descr="Caduceus">
            <a:extLst>
              <a:ext uri="{FF2B5EF4-FFF2-40B4-BE49-F238E27FC236}">
                <a16:creationId xmlns:a16="http://schemas.microsoft.com/office/drawing/2014/main" id="{293D7F33-7878-8E93-688F-6FCE8FBFCE9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422066" y="2880727"/>
            <a:ext cx="1084722" cy="1043900"/>
          </a:xfrm>
          <a:prstGeom prst="rect">
            <a:avLst/>
          </a:prstGeom>
        </p:spPr>
      </p:pic>
      <p:pic>
        <p:nvPicPr>
          <p:cNvPr id="41" name="Picture 40" descr="Clock icon">
            <a:extLst>
              <a:ext uri="{FF2B5EF4-FFF2-40B4-BE49-F238E27FC236}">
                <a16:creationId xmlns:a16="http://schemas.microsoft.com/office/drawing/2014/main" id="{86EDFA38-330D-78B5-7714-4F4DB8E6640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666356" y="2933638"/>
            <a:ext cx="1018654" cy="987789"/>
          </a:xfrm>
          <a:prstGeom prst="rect">
            <a:avLst/>
          </a:prstGeom>
        </p:spPr>
      </p:pic>
      <p:graphicFrame>
        <p:nvGraphicFramePr>
          <p:cNvPr id="37" name="Diagram 36" descr="Timeline showing pre-existing vulnerabilities, hurricane Michael, damaged healthcare infrastructure, delays and barriers to treatment">
            <a:extLst>
              <a:ext uri="{FF2B5EF4-FFF2-40B4-BE49-F238E27FC236}">
                <a16:creationId xmlns:a16="http://schemas.microsoft.com/office/drawing/2014/main" id="{2E77C79F-2630-D96E-46CD-2D14280E14D0}"/>
              </a:ext>
            </a:extLst>
          </p:cNvPr>
          <p:cNvGraphicFramePr/>
          <p:nvPr>
            <p:extLst>
              <p:ext uri="{D42A27DB-BD31-4B8C-83A1-F6EECF244321}">
                <p14:modId xmlns:p14="http://schemas.microsoft.com/office/powerpoint/2010/main" val="1105035947"/>
              </p:ext>
            </p:extLst>
          </p:nvPr>
        </p:nvGraphicFramePr>
        <p:xfrm>
          <a:off x="221784" y="1710371"/>
          <a:ext cx="9276991" cy="558810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 name="Picture 2" descr="Dot graph showing 50 fatality count and 36 excess mortality count">
            <a:extLst>
              <a:ext uri="{FF2B5EF4-FFF2-40B4-BE49-F238E27FC236}">
                <a16:creationId xmlns:a16="http://schemas.microsoft.com/office/drawing/2014/main" id="{3D66D5E7-2E59-2BBA-1E79-C8CE572E5C88}"/>
              </a:ext>
            </a:extLst>
          </p:cNvPr>
          <p:cNvPicPr>
            <a:picLocks noChangeAspect="1"/>
          </p:cNvPicPr>
          <p:nvPr/>
        </p:nvPicPr>
        <p:blipFill>
          <a:blip r:embed="rId12"/>
          <a:stretch>
            <a:fillRect/>
          </a:stretch>
        </p:blipFill>
        <p:spPr>
          <a:xfrm>
            <a:off x="9550826" y="2127602"/>
            <a:ext cx="2589123" cy="3599789"/>
          </a:xfrm>
          <a:prstGeom prst="rect">
            <a:avLst/>
          </a:prstGeom>
        </p:spPr>
      </p:pic>
      <p:sp>
        <p:nvSpPr>
          <p:cNvPr id="151" name="TextBox 150">
            <a:extLst>
              <a:ext uri="{FF2B5EF4-FFF2-40B4-BE49-F238E27FC236}">
                <a16:creationId xmlns:a16="http://schemas.microsoft.com/office/drawing/2014/main" id="{81984CF8-E8C3-A129-506B-FE1CCC767A6E}"/>
              </a:ext>
            </a:extLst>
          </p:cNvPr>
          <p:cNvSpPr txBox="1"/>
          <p:nvPr/>
        </p:nvSpPr>
        <p:spPr>
          <a:xfrm>
            <a:off x="9328740" y="5702941"/>
            <a:ext cx="2802193" cy="954107"/>
          </a:xfrm>
          <a:prstGeom prst="rect">
            <a:avLst/>
          </a:prstGeom>
          <a:noFill/>
        </p:spPr>
        <p:txBody>
          <a:bodyPr wrap="square" rtlCol="0">
            <a:spAutoFit/>
          </a:bodyPr>
          <a:lstStyle/>
          <a:p>
            <a:pPr algn="ctr"/>
            <a:r>
              <a:rPr lang="en-US" sz="2800" i="1" dirty="0">
                <a:latin typeface="Georgia" panose="02040502050405020303" pitchFamily="18" charset="0"/>
              </a:rPr>
              <a:t>Total Health Impact</a:t>
            </a:r>
          </a:p>
        </p:txBody>
      </p:sp>
      <p:sp>
        <p:nvSpPr>
          <p:cNvPr id="5" name="Slide Number Placeholder 4">
            <a:extLst>
              <a:ext uri="{FF2B5EF4-FFF2-40B4-BE49-F238E27FC236}">
                <a16:creationId xmlns:a16="http://schemas.microsoft.com/office/drawing/2014/main" id="{EA3349A4-9CA2-9500-A3DA-0F00F88897D0}"/>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0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21761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DF9F102-F17C-984C-0193-B009691F211D}"/>
              </a:ext>
            </a:extLst>
          </p:cNvPr>
          <p:cNvSpPr txBox="1">
            <a:spLocks/>
          </p:cNvSpPr>
          <p:nvPr/>
        </p:nvSpPr>
        <p:spPr>
          <a:xfrm>
            <a:off x="838200" y="365126"/>
            <a:ext cx="10515600" cy="719396"/>
          </a:xfrm>
          <a:prstGeom prst="rect">
            <a:avLst/>
          </a:prstGeom>
        </p:spPr>
        <p:txBody>
          <a:bodyPr vert="horz" lIns="91440" tIns="45720" rIns="91440" bIns="45720" rtlCol="0" anchor="t">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EVOLVING DISASTERS</a:t>
            </a:r>
          </a:p>
        </p:txBody>
      </p:sp>
      <p:sp>
        <p:nvSpPr>
          <p:cNvPr id="12" name="Title 1">
            <a:extLst>
              <a:ext uri="{FF2B5EF4-FFF2-40B4-BE49-F238E27FC236}">
                <a16:creationId xmlns:a16="http://schemas.microsoft.com/office/drawing/2014/main" id="{BC22E7E8-D94A-0F23-3649-99FEB2DBFFDF}"/>
              </a:ext>
            </a:extLst>
          </p:cNvPr>
          <p:cNvSpPr>
            <a:spLocks noGrp="1"/>
          </p:cNvSpPr>
          <p:nvPr>
            <p:ph type="title"/>
          </p:nvPr>
        </p:nvSpPr>
        <p:spPr>
          <a:xfrm>
            <a:off x="838200" y="990976"/>
            <a:ext cx="10400414" cy="1133856"/>
          </a:xfrm>
        </p:spPr>
        <p:txBody>
          <a:bodyPr anchor="ctr">
            <a:noAutofit/>
          </a:bodyPr>
          <a:lstStyle/>
          <a:p>
            <a:pPr>
              <a:lnSpc>
                <a:spcPct val="100000"/>
              </a:lnSpc>
            </a:pPr>
            <a:r>
              <a:rPr lang="en-US" sz="2200" b="1" dirty="0">
                <a:solidFill>
                  <a:schemeClr val="accent3"/>
                </a:solidFill>
                <a:latin typeface="Arial" panose="020B0604020202020204" pitchFamily="34" charset="0"/>
                <a:cs typeface="Arial" panose="020B0604020202020204" pitchFamily="34" charset="0"/>
              </a:rPr>
              <a:t>Becoming stronger and causing secondary disasters</a:t>
            </a:r>
            <a:br>
              <a:rPr lang="en-US" sz="2200" b="1" dirty="0">
                <a:solidFill>
                  <a:schemeClr val="accent3"/>
                </a:solidFill>
                <a:latin typeface="Arial" panose="020B0604020202020204" pitchFamily="34" charset="0"/>
                <a:cs typeface="Arial" panose="020B0604020202020204" pitchFamily="34" charset="0"/>
              </a:rPr>
            </a:br>
            <a:r>
              <a:rPr lang="en-US" sz="800" b="1" dirty="0">
                <a:solidFill>
                  <a:schemeClr val="accent3"/>
                </a:solidFill>
                <a:latin typeface="Arial" panose="020B0604020202020204" pitchFamily="34" charset="0"/>
                <a:cs typeface="Arial" panose="020B0604020202020204" pitchFamily="34" charset="0"/>
              </a:rPr>
              <a:t> </a:t>
            </a:r>
            <a:br>
              <a:rPr lang="en-US" sz="2200" b="1" dirty="0">
                <a:solidFill>
                  <a:schemeClr val="accent3"/>
                </a:solidFill>
                <a:latin typeface="Arial" panose="020B0604020202020204" pitchFamily="34" charset="0"/>
                <a:cs typeface="Arial" panose="020B0604020202020204" pitchFamily="34" charset="0"/>
              </a:rPr>
            </a:br>
            <a:endParaRPr lang="en-US" sz="2200" b="1"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3C0C3D7-3B14-174B-D58F-C41EA34A649A}"/>
              </a:ext>
            </a:extLst>
          </p:cNvPr>
          <p:cNvSpPr txBox="1"/>
          <p:nvPr/>
        </p:nvSpPr>
        <p:spPr>
          <a:xfrm>
            <a:off x="560941" y="1908876"/>
            <a:ext cx="4936609"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FFFFFF">
                    <a:lumMod val="65000"/>
                  </a:srgbClr>
                </a:solidFill>
                <a:effectLst/>
                <a:uLnTx/>
                <a:uFillTx/>
                <a:latin typeface="Georgia" panose="02040502050405020303" pitchFamily="18" charset="0"/>
                <a:ea typeface="+mn-ea"/>
                <a:cs typeface="+mn-cs"/>
              </a:rPr>
              <a:t>Saffir-Simpson Hurricane Categories</a:t>
            </a:r>
          </a:p>
        </p:txBody>
      </p:sp>
      <p:sp>
        <p:nvSpPr>
          <p:cNvPr id="19" name="TextBox 18">
            <a:extLst>
              <a:ext uri="{FF2B5EF4-FFF2-40B4-BE49-F238E27FC236}">
                <a16:creationId xmlns:a16="http://schemas.microsoft.com/office/drawing/2014/main" id="{B67881B9-2C67-7998-B3C6-6568E6B577E6}"/>
              </a:ext>
            </a:extLst>
          </p:cNvPr>
          <p:cNvSpPr txBox="1"/>
          <p:nvPr/>
        </p:nvSpPr>
        <p:spPr>
          <a:xfrm>
            <a:off x="257175" y="5124639"/>
            <a:ext cx="145972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Major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Hurricanes</a:t>
            </a:r>
          </a:p>
        </p:txBody>
      </p:sp>
      <p:graphicFrame>
        <p:nvGraphicFramePr>
          <p:cNvPr id="28" name="Diagram 27" descr="Chart of hurricane categories, 1 to 5, with wind speeds listed, 1 Some Damage (75-95 MPH), 2 Extensive Damage (96-110 MPH), 3 Devastating Damage (111-129 MPH), 4 Catastrophic Damage (130-156 MPH), 5 Catastrophic Damage (&gt;156 MPH)">
            <a:extLst>
              <a:ext uri="{FF2B5EF4-FFF2-40B4-BE49-F238E27FC236}">
                <a16:creationId xmlns:a16="http://schemas.microsoft.com/office/drawing/2014/main" id="{3F5AA83E-CB47-2C62-9D92-0EF0A6222F9D}"/>
              </a:ext>
            </a:extLst>
          </p:cNvPr>
          <p:cNvGraphicFramePr/>
          <p:nvPr>
            <p:extLst>
              <p:ext uri="{D42A27DB-BD31-4B8C-83A1-F6EECF244321}">
                <p14:modId xmlns:p14="http://schemas.microsoft.com/office/powerpoint/2010/main" val="2117685666"/>
              </p:ext>
            </p:extLst>
          </p:nvPr>
        </p:nvGraphicFramePr>
        <p:xfrm>
          <a:off x="1935176" y="2522082"/>
          <a:ext cx="4160824" cy="4044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Right Brace 17">
            <a:extLst>
              <a:ext uri="{FF2B5EF4-FFF2-40B4-BE49-F238E27FC236}">
                <a16:creationId xmlns:a16="http://schemas.microsoft.com/office/drawing/2014/main" id="{A05C9C26-6B81-F8B8-BA99-E6A71E98E43E}"/>
              </a:ext>
              <a:ext uri="{C183D7F6-B498-43B3-948B-1728B52AA6E4}">
                <adec:decorative xmlns:adec="http://schemas.microsoft.com/office/drawing/2017/decorative" val="1"/>
              </a:ext>
            </a:extLst>
          </p:cNvPr>
          <p:cNvSpPr/>
          <p:nvPr/>
        </p:nvSpPr>
        <p:spPr>
          <a:xfrm rot="10800000">
            <a:off x="1535569" y="4329113"/>
            <a:ext cx="565894" cy="2237384"/>
          </a:xfrm>
          <a:prstGeom prst="rightBrace">
            <a:avLst>
              <a:gd name="adj1" fmla="val 8333"/>
              <a:gd name="adj2" fmla="val 4936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23" name="Picture 22" descr="Icon of people figures coming out of a half of a globe">
            <a:extLst>
              <a:ext uri="{FF2B5EF4-FFF2-40B4-BE49-F238E27FC236}">
                <a16:creationId xmlns:a16="http://schemas.microsoft.com/office/drawing/2014/main" id="{A3E5FD28-C89F-5A0F-09E1-99CF5B488667}"/>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6503951" y="2533147"/>
            <a:ext cx="961946" cy="996109"/>
          </a:xfrm>
          <a:prstGeom prst="rect">
            <a:avLst/>
          </a:prstGeom>
        </p:spPr>
      </p:pic>
      <p:sp>
        <p:nvSpPr>
          <p:cNvPr id="25" name="TextBox 24">
            <a:extLst>
              <a:ext uri="{FF2B5EF4-FFF2-40B4-BE49-F238E27FC236}">
                <a16:creationId xmlns:a16="http://schemas.microsoft.com/office/drawing/2014/main" id="{87ABFB7A-84A7-2B8D-6FD7-480766BC682C}"/>
              </a:ext>
            </a:extLst>
          </p:cNvPr>
          <p:cNvSpPr txBox="1"/>
          <p:nvPr/>
        </p:nvSpPr>
        <p:spPr>
          <a:xfrm>
            <a:off x="7834951" y="2846535"/>
            <a:ext cx="345592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Growing coastal populations</a:t>
            </a:r>
          </a:p>
        </p:txBody>
      </p:sp>
      <p:pic>
        <p:nvPicPr>
          <p:cNvPr id="20" name="Picture 19" descr="Icon of gears">
            <a:extLst>
              <a:ext uri="{FF2B5EF4-FFF2-40B4-BE49-F238E27FC236}">
                <a16:creationId xmlns:a16="http://schemas.microsoft.com/office/drawing/2014/main" id="{3DCE53C3-C784-53F3-23D7-6921D58971B5}"/>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503951" y="3802439"/>
            <a:ext cx="1063414" cy="996109"/>
          </a:xfrm>
          <a:prstGeom prst="rect">
            <a:avLst/>
          </a:prstGeom>
        </p:spPr>
      </p:pic>
      <p:sp>
        <p:nvSpPr>
          <p:cNvPr id="21" name="TextBox 20">
            <a:extLst>
              <a:ext uri="{FF2B5EF4-FFF2-40B4-BE49-F238E27FC236}">
                <a16:creationId xmlns:a16="http://schemas.microsoft.com/office/drawing/2014/main" id="{6FDE22AC-6527-7799-F19B-DC71B7BA4B99}"/>
              </a:ext>
            </a:extLst>
          </p:cNvPr>
          <p:cNvSpPr txBox="1"/>
          <p:nvPr/>
        </p:nvSpPr>
        <p:spPr>
          <a:xfrm>
            <a:off x="7834951" y="3838828"/>
            <a:ext cx="3748216"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Infrastructure systems are more connected and interdependent on one another</a:t>
            </a:r>
          </a:p>
        </p:txBody>
      </p:sp>
      <p:pic>
        <p:nvPicPr>
          <p:cNvPr id="26" name="Picture 25" descr="Icon of vertical bars being knocked over to the right">
            <a:extLst>
              <a:ext uri="{FF2B5EF4-FFF2-40B4-BE49-F238E27FC236}">
                <a16:creationId xmlns:a16="http://schemas.microsoft.com/office/drawing/2014/main" id="{7F68371E-C258-81EC-53B4-93FBA313DE92}"/>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6588975" y="5229823"/>
            <a:ext cx="978390" cy="996109"/>
          </a:xfrm>
          <a:prstGeom prst="rect">
            <a:avLst/>
          </a:prstGeom>
        </p:spPr>
      </p:pic>
      <p:sp>
        <p:nvSpPr>
          <p:cNvPr id="15" name="TextBox 14">
            <a:extLst>
              <a:ext uri="{FF2B5EF4-FFF2-40B4-BE49-F238E27FC236}">
                <a16:creationId xmlns:a16="http://schemas.microsoft.com/office/drawing/2014/main" id="{1E42D360-2F6E-1129-1049-11B156F94636}"/>
              </a:ext>
            </a:extLst>
          </p:cNvPr>
          <p:cNvSpPr txBox="1"/>
          <p:nvPr/>
        </p:nvSpPr>
        <p:spPr>
          <a:xfrm>
            <a:off x="7834951" y="5142498"/>
            <a:ext cx="364143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Secondary disasters lead to more people being impacted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Hurricane Katrina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Hurricane Maria</a:t>
            </a:r>
          </a:p>
        </p:txBody>
      </p:sp>
    </p:spTree>
    <p:extLst>
      <p:ext uri="{BB962C8B-B14F-4D97-AF65-F5344CB8AC3E}">
        <p14:creationId xmlns:p14="http://schemas.microsoft.com/office/powerpoint/2010/main" val="26601336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5ED0903-E5BE-FCD7-1747-E0C7B8F9331B}"/>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WHAT THIS STUDY ADDS</a:t>
            </a:r>
          </a:p>
        </p:txBody>
      </p:sp>
      <p:pic>
        <p:nvPicPr>
          <p:cNvPr id="14" name="Picture 13" descr="Line graph showing pre-storm, 2018, 6 months post storm, 1+ years post-storm, and 3+ years post-storm">
            <a:extLst>
              <a:ext uri="{FF2B5EF4-FFF2-40B4-BE49-F238E27FC236}">
                <a16:creationId xmlns:a16="http://schemas.microsoft.com/office/drawing/2014/main" id="{2CB42614-FE17-ED9B-E646-119777DDF622}"/>
              </a:ext>
            </a:extLst>
          </p:cNvPr>
          <p:cNvPicPr>
            <a:picLocks noChangeAspect="1"/>
          </p:cNvPicPr>
          <p:nvPr/>
        </p:nvPicPr>
        <p:blipFill>
          <a:blip r:embed="rId3"/>
          <a:stretch>
            <a:fillRect/>
          </a:stretch>
        </p:blipFill>
        <p:spPr>
          <a:xfrm>
            <a:off x="480060" y="1407870"/>
            <a:ext cx="11452860" cy="5450130"/>
          </a:xfrm>
          <a:prstGeom prst="rect">
            <a:avLst/>
          </a:prstGeom>
        </p:spPr>
      </p:pic>
    </p:spTree>
    <p:extLst>
      <p:ext uri="{BB962C8B-B14F-4D97-AF65-F5344CB8AC3E}">
        <p14:creationId xmlns:p14="http://schemas.microsoft.com/office/powerpoint/2010/main" val="20986776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F8EE411-7150-8CAB-AA83-03A84379BDFE}"/>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APPLICATION</a:t>
            </a:r>
          </a:p>
        </p:txBody>
      </p:sp>
      <p:sp>
        <p:nvSpPr>
          <p:cNvPr id="13" name="Title 1">
            <a:extLst>
              <a:ext uri="{FF2B5EF4-FFF2-40B4-BE49-F238E27FC236}">
                <a16:creationId xmlns:a16="http://schemas.microsoft.com/office/drawing/2014/main" id="{B2F75C00-E73C-856C-52A7-B049BC96F6D7}"/>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Communicating and leveraging these findings</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14" name="TextBox 13">
            <a:extLst>
              <a:ext uri="{FF2B5EF4-FFF2-40B4-BE49-F238E27FC236}">
                <a16:creationId xmlns:a16="http://schemas.microsoft.com/office/drawing/2014/main" id="{A32F83D8-A592-F31E-30F1-7093075740AC}"/>
              </a:ext>
            </a:extLst>
          </p:cNvPr>
          <p:cNvSpPr txBox="1"/>
          <p:nvPr/>
        </p:nvSpPr>
        <p:spPr>
          <a:xfrm>
            <a:off x="584199" y="1906154"/>
            <a:ext cx="5816601" cy="467820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rPr>
              <a:t>Local Agencies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Encourage health screenings during prolonged recovery periods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Build partnerships with nearby local health departments and share lessons learned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Connect with the closest facilities that offer specialized care and treatment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Conduct a post-disaster community assessment (CASPER)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Utilize telehealth services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Be mindful of burnout and tap into sources of social capital</a:t>
            </a:r>
          </a:p>
        </p:txBody>
      </p:sp>
      <p:sp>
        <p:nvSpPr>
          <p:cNvPr id="15" name="TextBox 14">
            <a:extLst>
              <a:ext uri="{FF2B5EF4-FFF2-40B4-BE49-F238E27FC236}">
                <a16:creationId xmlns:a16="http://schemas.microsoft.com/office/drawing/2014/main" id="{7351AC82-21C4-8378-A218-C8CC33DCA6C6}"/>
              </a:ext>
            </a:extLst>
          </p:cNvPr>
          <p:cNvSpPr txBox="1"/>
          <p:nvPr/>
        </p:nvSpPr>
        <p:spPr>
          <a:xfrm>
            <a:off x="6819897" y="1906154"/>
            <a:ext cx="5078187" cy="424731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rPr>
              <a:t>Research Expansion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Excess mortality modeling can be applied to small population areas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Combining mixed methods can be a strength in disaster sciences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rPr>
              <a:t>Policy Development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Considerations for long-term healthcare infrastructure rebuilding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Identify vulnerabilities to be aware of them before a disaster </a:t>
            </a:r>
          </a:p>
        </p:txBody>
      </p:sp>
      <p:sp>
        <p:nvSpPr>
          <p:cNvPr id="4" name="Slide Number Placeholder 3">
            <a:extLst>
              <a:ext uri="{FF2B5EF4-FFF2-40B4-BE49-F238E27FC236}">
                <a16:creationId xmlns:a16="http://schemas.microsoft.com/office/drawing/2014/main" id="{317E9A24-3F41-777D-5D9A-3FF365167799}"/>
              </a:ext>
            </a:extLst>
          </p:cNvPr>
          <p:cNvSpPr>
            <a:spLocks noGrp="1"/>
          </p:cNvSpPr>
          <p:nvPr>
            <p:ph type="sldNum" sz="quarter" idx="12"/>
          </p:nvPr>
        </p:nvSpPr>
        <p:spPr>
          <a:xfrm>
            <a:off x="9448800"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5EC011-0DA0-DB45-996E-85C7F379AB45}" type="slidenum">
              <a:rPr kumimoji="0" lang="en-US" sz="1000" b="0" i="0" u="none" strike="noStrike" kern="1200" cap="none" spc="0" normalizeH="0" baseline="0" noProof="0" smtClean="0">
                <a:ln>
                  <a:noFill/>
                </a:ln>
                <a:solidFill>
                  <a:srgbClr val="FFFFFF">
                    <a:lumMod val="65000"/>
                  </a:srgbClr>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000" b="0" i="0" u="none" strike="noStrike" kern="1200" cap="none" spc="0" normalizeH="0" baseline="0" noProof="0" dirty="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85701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D884316-60B9-B5A1-E1B4-C830AF686510}"/>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CONCLUSION</a:t>
            </a:r>
          </a:p>
        </p:txBody>
      </p:sp>
      <p:sp>
        <p:nvSpPr>
          <p:cNvPr id="13" name="Title 1">
            <a:extLst>
              <a:ext uri="{FF2B5EF4-FFF2-40B4-BE49-F238E27FC236}">
                <a16:creationId xmlns:a16="http://schemas.microsoft.com/office/drawing/2014/main" id="{02DB470E-3F75-2DC8-A033-385903CB2B74}"/>
              </a:ext>
            </a:extLst>
          </p:cNvPr>
          <p:cNvSpPr txBox="1">
            <a:spLocks/>
          </p:cNvSpPr>
          <p:nvPr/>
        </p:nvSpPr>
        <p:spPr>
          <a:xfrm>
            <a:off x="838199" y="990975"/>
            <a:ext cx="10515599"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A hurricane’s impacts last much longer than the</a:t>
            </a:r>
            <a:r>
              <a:rPr lang="en-US" sz="2200" b="1" dirty="0">
                <a:solidFill>
                  <a:srgbClr val="E6C169"/>
                </a:solidFill>
                <a:latin typeface="Arial" panose="020B0604020202020204" pitchFamily="34" charset="0"/>
                <a:cs typeface="Arial" panose="020B0604020202020204" pitchFamily="34" charset="0"/>
              </a:rPr>
              <a:t> storm</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16" name="TextBox 15">
            <a:extLst>
              <a:ext uri="{FF2B5EF4-FFF2-40B4-BE49-F238E27FC236}">
                <a16:creationId xmlns:a16="http://schemas.microsoft.com/office/drawing/2014/main" id="{3FBCB492-B658-D111-084D-B2DC4BBF9BA1}"/>
              </a:ext>
            </a:extLst>
          </p:cNvPr>
          <p:cNvSpPr txBox="1"/>
          <p:nvPr/>
        </p:nvSpPr>
        <p:spPr>
          <a:xfrm>
            <a:off x="1244599" y="2330573"/>
            <a:ext cx="5265057" cy="3724096"/>
          </a:xfrm>
          <a:prstGeom prst="rect">
            <a:avLst/>
          </a:prstGeom>
          <a:noFill/>
        </p:spPr>
        <p:txBody>
          <a:bodyPr wrap="square" rtlCol="0">
            <a:spAutoFit/>
          </a:bodyPr>
          <a:lstStyle/>
          <a:p>
            <a:r>
              <a:rPr lang="en-US" sz="2400" i="1" dirty="0">
                <a:solidFill>
                  <a:srgbClr val="9CCB3B"/>
                </a:solidFill>
                <a:latin typeface="Georgia" panose="02040502050405020303" pitchFamily="18" charset="0"/>
              </a:rPr>
              <a:t>Expanding how Hurricane Michael’s impact on health was measured showed the depth and breadth of how the community was affected.</a:t>
            </a:r>
            <a:endParaRPr kumimoji="0" lang="en-US" sz="24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endParaRPr>
          </a:p>
          <a:p>
            <a:endParaRPr lang="en-US" sz="2200" i="1" dirty="0">
              <a:solidFill>
                <a:srgbClr val="9CCB3B"/>
              </a:solidFill>
              <a:latin typeface="Georgia" panose="02040502050405020303" pitchFamily="18" charset="0"/>
            </a:endParaRPr>
          </a:p>
          <a:p>
            <a:endParaRPr kumimoji="0" lang="en-US" sz="22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endParaRPr>
          </a:p>
          <a:p>
            <a:r>
              <a:rPr kumimoji="0" lang="en-US" sz="2400" b="0" i="1" u="none" strike="noStrike" kern="1200" cap="none" spc="0" normalizeH="0" baseline="0" noProof="0" dirty="0">
                <a:ln>
                  <a:noFill/>
                </a:ln>
                <a:solidFill>
                  <a:srgbClr val="9CCB3B"/>
                </a:solidFill>
                <a:effectLst/>
                <a:uLnTx/>
                <a:uFillTx/>
                <a:latin typeface="Georgia" panose="02040502050405020303" pitchFamily="18" charset="0"/>
                <a:ea typeface="+mn-ea"/>
                <a:cs typeface="+mn-cs"/>
              </a:rPr>
              <a:t>By expanding the way that hurricane impacts are measured, we can better understand how to protect communities. </a:t>
            </a:r>
          </a:p>
        </p:txBody>
      </p:sp>
      <p:pic>
        <p:nvPicPr>
          <p:cNvPr id="15" name="Picture 14" descr="A picture containing text, building, outdoor, painted&#10;&#10;Description automatically generated ">
            <a:extLst>
              <a:ext uri="{FF2B5EF4-FFF2-40B4-BE49-F238E27FC236}">
                <a16:creationId xmlns:a16="http://schemas.microsoft.com/office/drawing/2014/main" id="{1BB43DD4-5D43-F0B0-1837-16F5BC47DBB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546816" y="1710371"/>
            <a:ext cx="4177097" cy="4856800"/>
          </a:xfrm>
          <a:prstGeom prst="rect">
            <a:avLst/>
          </a:prstGeom>
        </p:spPr>
      </p:pic>
      <p:sp>
        <p:nvSpPr>
          <p:cNvPr id="4" name="Slide Number Placeholder 3">
            <a:extLst>
              <a:ext uri="{FF2B5EF4-FFF2-40B4-BE49-F238E27FC236}">
                <a16:creationId xmlns:a16="http://schemas.microsoft.com/office/drawing/2014/main" id="{317E9A24-3F41-777D-5D9A-3FF365167799}"/>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42</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69949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345D28-AB0F-C240-008D-CEFC3F2AA368}"/>
              </a:ext>
            </a:extLst>
          </p:cNvPr>
          <p:cNvSpPr txBox="1">
            <a:spLocks noGrp="1"/>
          </p:cNvSpPr>
          <p:nvPr>
            <p:ph type="title" idx="4294967295"/>
          </p:nvPr>
        </p:nvSpPr>
        <p:spPr>
          <a:xfrm>
            <a:off x="4403556" y="1407919"/>
            <a:ext cx="6785811"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chemeClr val="bg1"/>
                </a:solidFill>
                <a:effectLst/>
                <a:uLnTx/>
                <a:uFillTx/>
                <a:latin typeface="Arial Narrow" panose="020B0604020202020204" pitchFamily="34" charset="0"/>
                <a:ea typeface="+mn-ea"/>
                <a:cs typeface="Arial Narrow" panose="020B0604020202020204" pitchFamily="34" charset="0"/>
              </a:rPr>
              <a:t>Questions?</a:t>
            </a:r>
          </a:p>
        </p:txBody>
      </p:sp>
      <p:sp>
        <p:nvSpPr>
          <p:cNvPr id="5" name="TextBox 4">
            <a:extLst>
              <a:ext uri="{FF2B5EF4-FFF2-40B4-BE49-F238E27FC236}">
                <a16:creationId xmlns:a16="http://schemas.microsoft.com/office/drawing/2014/main" id="{03FDEC96-D63F-807D-BC61-09133521ECCC}"/>
              </a:ext>
            </a:extLst>
          </p:cNvPr>
          <p:cNvSpPr txBox="1"/>
          <p:nvPr/>
        </p:nvSpPr>
        <p:spPr>
          <a:xfrm>
            <a:off x="6095998" y="3148072"/>
            <a:ext cx="4470402" cy="1815882"/>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Email: </a:t>
            </a:r>
            <a:r>
              <a:rPr lang="en-US" sz="2800" dirty="0" err="1">
                <a:solidFill>
                  <a:schemeClr val="accent3"/>
                </a:solidFill>
                <a:latin typeface="Arial" panose="020B0604020202020204" pitchFamily="34" charset="0"/>
                <a:cs typeface="Arial" panose="020B0604020202020204" pitchFamily="34" charset="0"/>
              </a:rPr>
              <a:t>BLScott@usf.edu</a:t>
            </a:r>
            <a:endParaRPr lang="en-US" sz="2800" dirty="0">
              <a:solidFill>
                <a:schemeClr val="accent3"/>
              </a:solidFill>
              <a:latin typeface="Arial" panose="020B0604020202020204" pitchFamily="34" charset="0"/>
              <a:cs typeface="Arial" panose="020B0604020202020204" pitchFamily="34" charset="0"/>
            </a:endParaRPr>
          </a:p>
          <a:p>
            <a:endParaRPr lang="en-US" sz="2800" dirty="0">
              <a:solidFill>
                <a:schemeClr val="accent3"/>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Blake Scott, Ph.D., MPH</a:t>
            </a:r>
          </a:p>
          <a:p>
            <a:r>
              <a:rPr lang="en-US" sz="2800" dirty="0">
                <a:solidFill>
                  <a:schemeClr val="bg1"/>
                </a:solidFill>
                <a:latin typeface="Arial" panose="020B0604020202020204" pitchFamily="34" charset="0"/>
                <a:cs typeface="Arial" panose="020B0604020202020204" pitchFamily="34" charset="0"/>
              </a:rPr>
              <a:t>University of South Florida</a:t>
            </a:r>
          </a:p>
        </p:txBody>
      </p:sp>
    </p:spTree>
    <p:extLst>
      <p:ext uri="{BB962C8B-B14F-4D97-AF65-F5344CB8AC3E}">
        <p14:creationId xmlns:p14="http://schemas.microsoft.com/office/powerpoint/2010/main" val="18885991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ACTIVITY</a:t>
            </a:r>
          </a:p>
        </p:txBody>
      </p:sp>
      <p:sp>
        <p:nvSpPr>
          <p:cNvPr id="3" name="TextBox 2">
            <a:extLst>
              <a:ext uri="{FF2B5EF4-FFF2-40B4-BE49-F238E27FC236}">
                <a16:creationId xmlns:a16="http://schemas.microsoft.com/office/drawing/2014/main" id="{70A4ACA2-C32F-E2B4-B071-1CFC6CCC8452}"/>
              </a:ext>
            </a:extLst>
          </p:cNvPr>
          <p:cNvSpPr txBox="1"/>
          <p:nvPr/>
        </p:nvSpPr>
        <p:spPr>
          <a:xfrm>
            <a:off x="760964" y="1459859"/>
            <a:ext cx="9881636"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E6C169"/>
                </a:solidFill>
                <a:effectLst/>
                <a:uLnTx/>
                <a:uFillTx/>
                <a:latin typeface="Georgia" panose="02040502050405020303" pitchFamily="18" charset="0"/>
                <a:ea typeface="+mn-ea"/>
                <a:cs typeface="Arial" panose="020B0604020202020204" pitchFamily="34" charset="0"/>
              </a:rPr>
              <a:t>How Differences in Social Vulnerabilities</a:t>
            </a:r>
            <a:r>
              <a:rPr lang="en-US" sz="2400" i="1" dirty="0">
                <a:solidFill>
                  <a:srgbClr val="E6C169"/>
                </a:solidFill>
                <a:latin typeface="Georgia" panose="02040502050405020303" pitchFamily="18" charset="0"/>
                <a:cs typeface="Arial" panose="020B0604020202020204" pitchFamily="34" charset="0"/>
              </a:rPr>
              <a:t> Change a Disaster’s Impact </a:t>
            </a:r>
            <a:endParaRPr kumimoji="0" lang="en-US" sz="2400" b="0" i="1" u="none" strike="noStrike" kern="1200" cap="none" spc="0" normalizeH="0" baseline="0" noProof="0" dirty="0">
              <a:ln>
                <a:noFill/>
              </a:ln>
              <a:solidFill>
                <a:srgbClr val="E6C169"/>
              </a:solidFill>
              <a:effectLst/>
              <a:uLnTx/>
              <a:uFillTx/>
              <a:latin typeface="Georgia" panose="02040502050405020303" pitchFamily="18" charset="0"/>
              <a:ea typeface="+mn-ea"/>
              <a:cs typeface="Arial" panose="020B0604020202020204" pitchFamily="34" charset="0"/>
            </a:endParaRPr>
          </a:p>
        </p:txBody>
      </p:sp>
      <p:sp>
        <p:nvSpPr>
          <p:cNvPr id="5" name="TextBox 4">
            <a:extLst>
              <a:ext uri="{FF2B5EF4-FFF2-40B4-BE49-F238E27FC236}">
                <a16:creationId xmlns:a16="http://schemas.microsoft.com/office/drawing/2014/main" id="{D8029787-59B9-B40A-EF63-CBC1D2C41BE0}"/>
              </a:ext>
            </a:extLst>
          </p:cNvPr>
          <p:cNvSpPr txBox="1"/>
          <p:nvPr/>
        </p:nvSpPr>
        <p:spPr>
          <a:xfrm>
            <a:off x="203200" y="2210572"/>
            <a:ext cx="11150600" cy="34163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u="sng"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rPr>
              <a:t>To Begin, Pick a Location You Are Very Familiar With:</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u="sng"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endParaRPr>
          </a:p>
          <a:p>
            <a:pPr marL="457200" indent="-457200">
              <a:buFont typeface="Arial" panose="020B0604020202020204" pitchFamily="34" charset="0"/>
              <a:buChar char="•"/>
              <a:defRPr/>
            </a:pPr>
            <a:r>
              <a:rPr lang="en-US" sz="3000" dirty="0">
                <a:solidFill>
                  <a:schemeClr val="bg1"/>
                </a:solidFill>
                <a:latin typeface="Georgia" panose="02040502050405020303" pitchFamily="18" charset="0"/>
                <a:cs typeface="Arial" panose="020B0604020202020204" pitchFamily="34" charset="0"/>
              </a:rPr>
              <a:t>What type of natural disaster might happen there?</a:t>
            </a:r>
          </a:p>
          <a:p>
            <a:pPr marL="457200" indent="-457200">
              <a:buFont typeface="Arial" panose="020B0604020202020204" pitchFamily="34" charset="0"/>
              <a:buChar char="•"/>
              <a:defRPr/>
            </a:pPr>
            <a:endParaRPr kumimoji="0" lang="en-US" sz="8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endParaRP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dirty="0">
                <a:solidFill>
                  <a:schemeClr val="bg1"/>
                </a:solidFill>
                <a:latin typeface="Georgia" panose="02040502050405020303" pitchFamily="18" charset="0"/>
                <a:cs typeface="Arial" panose="020B0604020202020204" pitchFamily="34" charset="0"/>
              </a:rPr>
              <a:t>Who are the vulnerable populations that live there?</a:t>
            </a: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solidFill>
                <a:schemeClr val="bg1"/>
              </a:solidFill>
              <a:latin typeface="Georgia" panose="02040502050405020303" pitchFamily="18" charset="0"/>
              <a:cs typeface="Arial" panose="020B0604020202020204" pitchFamily="34" charset="0"/>
            </a:endParaRP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dirty="0">
                <a:solidFill>
                  <a:schemeClr val="bg1"/>
                </a:solidFill>
                <a:latin typeface="Georgia" panose="02040502050405020303" pitchFamily="18" charset="0"/>
                <a:cs typeface="Arial" panose="020B0604020202020204" pitchFamily="34" charset="0"/>
              </a:rPr>
              <a:t>What resources are abundant there?</a:t>
            </a: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solidFill>
                <a:schemeClr val="bg1"/>
              </a:solidFill>
              <a:latin typeface="Georgia" panose="02040502050405020303" pitchFamily="18" charset="0"/>
              <a:cs typeface="Arial" panose="020B0604020202020204" pitchFamily="34" charset="0"/>
            </a:endParaRP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dirty="0">
                <a:solidFill>
                  <a:schemeClr val="bg1"/>
                </a:solidFill>
                <a:latin typeface="Georgia" panose="02040502050405020303" pitchFamily="18" charset="0"/>
                <a:cs typeface="Arial" panose="020B0604020202020204" pitchFamily="34" charset="0"/>
              </a:rPr>
              <a:t>What industries make up the workforce there?</a:t>
            </a:r>
          </a:p>
          <a:p>
            <a:pPr marR="0" lvl="0" defTabSz="457200" rtl="0" eaLnBrk="1" fontAlgn="auto" latinLnBrk="0" hangingPunct="1">
              <a:lnSpc>
                <a:spcPct val="100000"/>
              </a:lnSpc>
              <a:spcBef>
                <a:spcPts val="0"/>
              </a:spcBef>
              <a:spcAft>
                <a:spcPts val="0"/>
              </a:spcAft>
              <a:buClrTx/>
              <a:buSzTx/>
              <a:tabLst/>
              <a:defRPr/>
            </a:pPr>
            <a:endParaRPr kumimoji="0" lang="en-US" sz="30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C5EF9408-F54D-196D-276F-82553E7EB3E5}"/>
              </a:ext>
            </a:extLst>
          </p:cNvPr>
          <p:cNvSpPr>
            <a:spLocks noGrp="1"/>
          </p:cNvSpPr>
          <p:nvPr>
            <p:ph type="sldNum" sz="quarter" idx="12"/>
          </p:nvPr>
        </p:nvSpPr>
        <p:spPr>
          <a:xfrm>
            <a:off x="9448800" y="649287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38704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ACTIVITY (2)</a:t>
            </a:r>
          </a:p>
        </p:txBody>
      </p:sp>
      <p:sp>
        <p:nvSpPr>
          <p:cNvPr id="3" name="TextBox 2">
            <a:extLst>
              <a:ext uri="{FF2B5EF4-FFF2-40B4-BE49-F238E27FC236}">
                <a16:creationId xmlns:a16="http://schemas.microsoft.com/office/drawing/2014/main" id="{70A4ACA2-C32F-E2B4-B071-1CFC6CCC8452}"/>
              </a:ext>
            </a:extLst>
          </p:cNvPr>
          <p:cNvSpPr txBox="1"/>
          <p:nvPr/>
        </p:nvSpPr>
        <p:spPr>
          <a:xfrm>
            <a:off x="760964" y="1459860"/>
            <a:ext cx="10770636"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E6C169"/>
                </a:solidFill>
                <a:effectLst/>
                <a:uLnTx/>
                <a:uFillTx/>
                <a:latin typeface="Georgia" panose="02040502050405020303" pitchFamily="18" charset="0"/>
                <a:ea typeface="+mn-ea"/>
                <a:cs typeface="Arial" panose="020B0604020202020204" pitchFamily="34" charset="0"/>
              </a:rPr>
              <a:t>Go to That Location on the CDC’s Social Vulnerability Index Interactive Map</a:t>
            </a:r>
          </a:p>
        </p:txBody>
      </p:sp>
      <p:sp>
        <p:nvSpPr>
          <p:cNvPr id="5" name="TextBox 4">
            <a:extLst>
              <a:ext uri="{FF2B5EF4-FFF2-40B4-BE49-F238E27FC236}">
                <a16:creationId xmlns:a16="http://schemas.microsoft.com/office/drawing/2014/main" id="{D8029787-59B9-B40A-EF63-CBC1D2C41BE0}"/>
              </a:ext>
            </a:extLst>
          </p:cNvPr>
          <p:cNvSpPr txBox="1"/>
          <p:nvPr/>
        </p:nvSpPr>
        <p:spPr>
          <a:xfrm>
            <a:off x="0" y="2210573"/>
            <a:ext cx="12192000"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rPr>
              <a:t>https://www.atsdr.cdc.gov/placeandhealth/svi/interactive_map.html</a:t>
            </a:r>
          </a:p>
        </p:txBody>
      </p:sp>
      <p:pic>
        <p:nvPicPr>
          <p:cNvPr id="7" name="Picture 6" descr="Picture of USA with counties shaded">
            <a:extLst>
              <a:ext uri="{FF2B5EF4-FFF2-40B4-BE49-F238E27FC236}">
                <a16:creationId xmlns:a16="http://schemas.microsoft.com/office/drawing/2014/main" id="{1A6A8B38-FA98-B17D-67A0-47DF7F84C18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74959" y="3053620"/>
            <a:ext cx="6164846" cy="3324796"/>
          </a:xfrm>
          <a:prstGeom prst="rect">
            <a:avLst/>
          </a:prstGeom>
        </p:spPr>
      </p:pic>
      <p:sp>
        <p:nvSpPr>
          <p:cNvPr id="4" name="Slide Number Placeholder 3">
            <a:extLst>
              <a:ext uri="{FF2B5EF4-FFF2-40B4-BE49-F238E27FC236}">
                <a16:creationId xmlns:a16="http://schemas.microsoft.com/office/drawing/2014/main" id="{C5EF9408-F54D-196D-276F-82553E7EB3E5}"/>
              </a:ext>
            </a:extLst>
          </p:cNvPr>
          <p:cNvSpPr>
            <a:spLocks noGrp="1"/>
          </p:cNvSpPr>
          <p:nvPr>
            <p:ph type="sldNum" sz="quarter" idx="12"/>
          </p:nvPr>
        </p:nvSpPr>
        <p:spPr>
          <a:xfrm>
            <a:off x="9448800" y="649287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615598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ACTIVITY (3)</a:t>
            </a:r>
          </a:p>
        </p:txBody>
      </p:sp>
      <p:sp>
        <p:nvSpPr>
          <p:cNvPr id="3" name="TextBox 2">
            <a:extLst>
              <a:ext uri="{FF2B5EF4-FFF2-40B4-BE49-F238E27FC236}">
                <a16:creationId xmlns:a16="http://schemas.microsoft.com/office/drawing/2014/main" id="{70A4ACA2-C32F-E2B4-B071-1CFC6CCC8452}"/>
              </a:ext>
            </a:extLst>
          </p:cNvPr>
          <p:cNvSpPr txBox="1"/>
          <p:nvPr/>
        </p:nvSpPr>
        <p:spPr>
          <a:xfrm>
            <a:off x="760964" y="1459859"/>
            <a:ext cx="5925586"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E6C169"/>
                </a:solidFill>
                <a:effectLst/>
                <a:uLnTx/>
                <a:uFillTx/>
                <a:latin typeface="Georgia" panose="02040502050405020303" pitchFamily="18" charset="0"/>
                <a:ea typeface="+mn-ea"/>
                <a:cs typeface="Arial" panose="020B0604020202020204" pitchFamily="34" charset="0"/>
              </a:rPr>
              <a:t>Explore Various Vulnerability Categories</a:t>
            </a:r>
          </a:p>
        </p:txBody>
      </p:sp>
      <p:graphicFrame>
        <p:nvGraphicFramePr>
          <p:cNvPr id="11" name="Diagram 10" descr="Chart of vulnerability categories, socioeconomic status, household characteristics, racial and ethnic minority status, housing type and transportation">
            <a:extLst>
              <a:ext uri="{FF2B5EF4-FFF2-40B4-BE49-F238E27FC236}">
                <a16:creationId xmlns:a16="http://schemas.microsoft.com/office/drawing/2014/main" id="{84F3BFE7-18D0-E369-0BC5-182124FFFADB}"/>
              </a:ext>
            </a:extLst>
          </p:cNvPr>
          <p:cNvGraphicFramePr/>
          <p:nvPr>
            <p:extLst>
              <p:ext uri="{D42A27DB-BD31-4B8C-83A1-F6EECF244321}">
                <p14:modId xmlns:p14="http://schemas.microsoft.com/office/powerpoint/2010/main" val="2686531435"/>
              </p:ext>
            </p:extLst>
          </p:nvPr>
        </p:nvGraphicFramePr>
        <p:xfrm>
          <a:off x="363657" y="2043999"/>
          <a:ext cx="8358712" cy="4701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descr="Icon of money bag">
            <a:extLst>
              <a:ext uri="{FF2B5EF4-FFF2-40B4-BE49-F238E27FC236}">
                <a16:creationId xmlns:a16="http://schemas.microsoft.com/office/drawing/2014/main" id="{6BE9FF9A-57E4-2ECE-7ED4-9A98C0E4DF9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03158" y="2247903"/>
            <a:ext cx="685800" cy="685800"/>
          </a:xfrm>
          <a:prstGeom prst="rect">
            <a:avLst/>
          </a:prstGeom>
        </p:spPr>
      </p:pic>
      <p:pic>
        <p:nvPicPr>
          <p:cNvPr id="15" name="Picture 14" descr="Icon of house with people inside">
            <a:extLst>
              <a:ext uri="{FF2B5EF4-FFF2-40B4-BE49-F238E27FC236}">
                <a16:creationId xmlns:a16="http://schemas.microsoft.com/office/drawing/2014/main" id="{65AD7A39-BB88-EE66-C970-94425947B8D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920350" y="3384360"/>
            <a:ext cx="851416" cy="731520"/>
          </a:xfrm>
          <a:prstGeom prst="rect">
            <a:avLst/>
          </a:prstGeom>
        </p:spPr>
      </p:pic>
      <p:pic>
        <p:nvPicPr>
          <p:cNvPr id="13" name="Picture 12" descr="Icon of people">
            <a:extLst>
              <a:ext uri="{FF2B5EF4-FFF2-40B4-BE49-F238E27FC236}">
                <a16:creationId xmlns:a16="http://schemas.microsoft.com/office/drawing/2014/main" id="{55AC6CDD-AE1B-3848-6F12-BD4D2C392196}"/>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760964" y="4683868"/>
            <a:ext cx="1170188" cy="548640"/>
          </a:xfrm>
          <a:prstGeom prst="rect">
            <a:avLst/>
          </a:prstGeom>
        </p:spPr>
      </p:pic>
      <p:pic>
        <p:nvPicPr>
          <p:cNvPr id="14" name="Picture 13" descr="Icon of building">
            <a:extLst>
              <a:ext uri="{FF2B5EF4-FFF2-40B4-BE49-F238E27FC236}">
                <a16:creationId xmlns:a16="http://schemas.microsoft.com/office/drawing/2014/main" id="{3F94161A-6833-FEDB-2EEA-200206C61193}"/>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760964" y="5781312"/>
            <a:ext cx="737508" cy="451807"/>
          </a:xfrm>
          <a:prstGeom prst="rect">
            <a:avLst/>
          </a:prstGeom>
        </p:spPr>
      </p:pic>
      <p:pic>
        <p:nvPicPr>
          <p:cNvPr id="16" name="Picture 15" descr="Icon of car">
            <a:extLst>
              <a:ext uri="{FF2B5EF4-FFF2-40B4-BE49-F238E27FC236}">
                <a16:creationId xmlns:a16="http://schemas.microsoft.com/office/drawing/2014/main" id="{8A33B605-2C1B-675D-694D-FAE13A94BA47}"/>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1381217" y="6188791"/>
            <a:ext cx="545243" cy="344364"/>
          </a:xfrm>
          <a:prstGeom prst="rect">
            <a:avLst/>
          </a:prstGeom>
        </p:spPr>
      </p:pic>
      <p:sp>
        <p:nvSpPr>
          <p:cNvPr id="17" name="TextBox 16">
            <a:extLst>
              <a:ext uri="{FF2B5EF4-FFF2-40B4-BE49-F238E27FC236}">
                <a16:creationId xmlns:a16="http://schemas.microsoft.com/office/drawing/2014/main" id="{A58D5C8C-4F22-BD4C-A230-0E447F865498}"/>
              </a:ext>
            </a:extLst>
          </p:cNvPr>
          <p:cNvSpPr txBox="1"/>
          <p:nvPr/>
        </p:nvSpPr>
        <p:spPr>
          <a:xfrm>
            <a:off x="8864600" y="2104987"/>
            <a:ext cx="3276600" cy="13849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i="1" dirty="0">
                <a:solidFill>
                  <a:schemeClr val="bg1"/>
                </a:solidFill>
                <a:latin typeface="Georgia" panose="02040502050405020303" pitchFamily="18" charset="0"/>
                <a:cs typeface="Arial" panose="020B0604020202020204" pitchFamily="34" charset="0"/>
              </a:rPr>
              <a:t>Select Different SVI Themes at the Top of the Map</a:t>
            </a:r>
            <a:endParaRPr kumimoji="0" lang="en-US" sz="2800" b="0" i="1"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endParaRPr>
          </a:p>
        </p:txBody>
      </p:sp>
      <p:cxnSp>
        <p:nvCxnSpPr>
          <p:cNvPr id="19" name="Curved Connector 18">
            <a:extLst>
              <a:ext uri="{FF2B5EF4-FFF2-40B4-BE49-F238E27FC236}">
                <a16:creationId xmlns:a16="http://schemas.microsoft.com/office/drawing/2014/main" id="{0D703BF1-D6E3-EB92-15FF-B5C9F8F054ED}"/>
              </a:ext>
              <a:ext uri="{C183D7F6-B498-43B3-948B-1728B52AA6E4}">
                <adec:decorative xmlns:adec="http://schemas.microsoft.com/office/drawing/2017/decorative" val="1"/>
              </a:ext>
            </a:extLst>
          </p:cNvPr>
          <p:cNvCxnSpPr>
            <a:cxnSpLocks/>
          </p:cNvCxnSpPr>
          <p:nvPr/>
        </p:nvCxnSpPr>
        <p:spPr>
          <a:xfrm rot="16200000" flipH="1">
            <a:off x="9920757" y="3439646"/>
            <a:ext cx="910289" cy="888998"/>
          </a:xfrm>
          <a:prstGeom prst="curvedConnector3">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descr="Screenshot of CDC website menu">
            <a:extLst>
              <a:ext uri="{FF2B5EF4-FFF2-40B4-BE49-F238E27FC236}">
                <a16:creationId xmlns:a16="http://schemas.microsoft.com/office/drawing/2014/main" id="{FAD8205A-F183-6888-4BEA-92ED139B32E1}"/>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9119676" y="4415490"/>
            <a:ext cx="2743201" cy="1893829"/>
          </a:xfrm>
          <a:prstGeom prst="rect">
            <a:avLst/>
          </a:prstGeom>
        </p:spPr>
      </p:pic>
      <p:sp>
        <p:nvSpPr>
          <p:cNvPr id="4" name="Slide Number Placeholder 3">
            <a:extLst>
              <a:ext uri="{FF2B5EF4-FFF2-40B4-BE49-F238E27FC236}">
                <a16:creationId xmlns:a16="http://schemas.microsoft.com/office/drawing/2014/main" id="{C5EF9408-F54D-196D-276F-82553E7EB3E5}"/>
              </a:ext>
            </a:extLst>
          </p:cNvPr>
          <p:cNvSpPr>
            <a:spLocks noGrp="1"/>
          </p:cNvSpPr>
          <p:nvPr>
            <p:ph type="sldNum" sz="quarter" idx="12"/>
          </p:nvPr>
        </p:nvSpPr>
        <p:spPr>
          <a:xfrm>
            <a:off x="9448800" y="649287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570285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64A4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624C-7418-2BAA-3618-34C1C71CF721}"/>
              </a:ext>
            </a:extLst>
          </p:cNvPr>
          <p:cNvSpPr>
            <a:spLocks noGrp="1"/>
          </p:cNvSpPr>
          <p:nvPr>
            <p:ph type="title"/>
          </p:nvPr>
        </p:nvSpPr>
        <p:spPr/>
        <p:txBody>
          <a:bodyPr>
            <a:noAutofit/>
          </a:bodyPr>
          <a:lstStyle/>
          <a:p>
            <a:r>
              <a:rPr lang="en-US" sz="6000" dirty="0">
                <a:solidFill>
                  <a:schemeClr val="bg1"/>
                </a:solidFill>
                <a:latin typeface="Arial Narrow" panose="020B0604020202020204" pitchFamily="34" charset="0"/>
                <a:cs typeface="Arial Narrow" panose="020B0604020202020204" pitchFamily="34" charset="0"/>
              </a:rPr>
              <a:t>ACTIVITY (4)</a:t>
            </a:r>
          </a:p>
        </p:txBody>
      </p:sp>
      <p:sp>
        <p:nvSpPr>
          <p:cNvPr id="3" name="TextBox 2">
            <a:extLst>
              <a:ext uri="{FF2B5EF4-FFF2-40B4-BE49-F238E27FC236}">
                <a16:creationId xmlns:a16="http://schemas.microsoft.com/office/drawing/2014/main" id="{70A4ACA2-C32F-E2B4-B071-1CFC6CCC8452}"/>
              </a:ext>
            </a:extLst>
          </p:cNvPr>
          <p:cNvSpPr txBox="1"/>
          <p:nvPr/>
        </p:nvSpPr>
        <p:spPr>
          <a:xfrm>
            <a:off x="760964" y="1459860"/>
            <a:ext cx="848463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E6C169"/>
                </a:solidFill>
                <a:effectLst/>
                <a:uLnTx/>
                <a:uFillTx/>
                <a:latin typeface="Georgia" panose="02040502050405020303" pitchFamily="18" charset="0"/>
                <a:ea typeface="+mn-ea"/>
                <a:cs typeface="Arial" panose="020B0604020202020204" pitchFamily="34" charset="0"/>
              </a:rPr>
              <a:t>How Would Your Area Thrive or Struggle After a Disaster?</a:t>
            </a:r>
          </a:p>
        </p:txBody>
      </p:sp>
      <p:sp>
        <p:nvSpPr>
          <p:cNvPr id="9" name="TextBox 8">
            <a:extLst>
              <a:ext uri="{FF2B5EF4-FFF2-40B4-BE49-F238E27FC236}">
                <a16:creationId xmlns:a16="http://schemas.microsoft.com/office/drawing/2014/main" id="{9AEC8CB9-8C5D-00B6-DAAA-D77C863873E5}"/>
              </a:ext>
            </a:extLst>
          </p:cNvPr>
          <p:cNvSpPr txBox="1"/>
          <p:nvPr/>
        </p:nvSpPr>
        <p:spPr>
          <a:xfrm>
            <a:off x="228600" y="2089562"/>
            <a:ext cx="10845800" cy="3847207"/>
          </a:xfrm>
          <a:prstGeom prst="rect">
            <a:avLst/>
          </a:prstGeom>
          <a:noFill/>
        </p:spPr>
        <p:txBody>
          <a:bodyPr wrap="square" rtlCol="0">
            <a:spAutoFit/>
          </a:bodyPr>
          <a:lstStyle/>
          <a:p>
            <a:pPr marR="0" lvl="0" algn="ctr" defTabSz="457200" rtl="0" eaLnBrk="1" fontAlgn="auto" latinLnBrk="0" hangingPunct="1">
              <a:lnSpc>
                <a:spcPct val="100000"/>
              </a:lnSpc>
              <a:spcBef>
                <a:spcPts val="0"/>
              </a:spcBef>
              <a:spcAft>
                <a:spcPts val="0"/>
              </a:spcAft>
              <a:buClrTx/>
              <a:buSzTx/>
              <a:tabLst/>
              <a:defRPr/>
            </a:pPr>
            <a:r>
              <a:rPr kumimoji="0" lang="en-US" sz="28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rPr>
              <a:t>Questions to Consider:</a:t>
            </a:r>
          </a:p>
          <a:p>
            <a:pPr marR="0" lvl="0" algn="ctr" defTabSz="457200" rtl="0" eaLnBrk="1" fontAlgn="auto" latinLnBrk="0" hangingPunct="1">
              <a:lnSpc>
                <a:spcPct val="100000"/>
              </a:lnSpc>
              <a:spcBef>
                <a:spcPts val="0"/>
              </a:spcBef>
              <a:spcAft>
                <a:spcPts val="0"/>
              </a:spcAft>
              <a:buClrTx/>
              <a:buSzTx/>
              <a:tabLst/>
              <a:defRPr/>
            </a:pPr>
            <a:endParaRPr kumimoji="0" lang="en-US" sz="16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endParaRP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schemeClr val="bg1"/>
                </a:solidFill>
                <a:latin typeface="Georgia" panose="02040502050405020303" pitchFamily="18" charset="0"/>
                <a:cs typeface="Arial" panose="020B0604020202020204" pitchFamily="34" charset="0"/>
              </a:rPr>
              <a:t>Are there any resilience factors (low vulnerability)?</a:t>
            </a: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solidFill>
                <a:schemeClr val="bg1"/>
              </a:solidFill>
              <a:latin typeface="Georgia" panose="02040502050405020303" pitchFamily="18" charset="0"/>
              <a:cs typeface="Arial" panose="020B0604020202020204" pitchFamily="34" charset="0"/>
            </a:endParaRP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schemeClr val="bg1"/>
                </a:solidFill>
                <a:latin typeface="Georgia" panose="02040502050405020303" pitchFamily="18" charset="0"/>
                <a:cs typeface="Arial" panose="020B0604020202020204" pitchFamily="34" charset="0"/>
              </a:rPr>
              <a:t>Are there high vulnerability for any category?</a:t>
            </a: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solidFill>
                <a:schemeClr val="bg1"/>
              </a:solidFill>
              <a:latin typeface="Georgia" panose="02040502050405020303" pitchFamily="18" charset="0"/>
              <a:cs typeface="Arial" panose="020B0604020202020204" pitchFamily="34" charset="0"/>
            </a:endParaRP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rPr>
              <a:t>How </a:t>
            </a:r>
            <a:r>
              <a:rPr lang="en-US" sz="2800" dirty="0">
                <a:solidFill>
                  <a:schemeClr val="bg1"/>
                </a:solidFill>
                <a:latin typeface="Georgia" panose="02040502050405020303" pitchFamily="18" charset="0"/>
                <a:cs typeface="Arial" panose="020B0604020202020204" pitchFamily="34" charset="0"/>
              </a:rPr>
              <a:t>c</a:t>
            </a:r>
            <a:r>
              <a:rPr kumimoji="0" lang="en-US" sz="2800" b="0" u="none" strike="noStrike" kern="1200" cap="none" spc="0" normalizeH="0" baseline="0" noProof="0" dirty="0" err="1">
                <a:ln>
                  <a:noFill/>
                </a:ln>
                <a:solidFill>
                  <a:schemeClr val="bg1"/>
                </a:solidFill>
                <a:effectLst/>
                <a:uLnTx/>
                <a:uFillTx/>
                <a:latin typeface="Georgia" panose="02040502050405020303" pitchFamily="18" charset="0"/>
                <a:ea typeface="+mn-ea"/>
                <a:cs typeface="Arial" panose="020B0604020202020204" pitchFamily="34" charset="0"/>
              </a:rPr>
              <a:t>ould</a:t>
            </a:r>
            <a:r>
              <a:rPr kumimoji="0" lang="en-US" sz="28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rPr>
              <a:t> a natural disaster impact those local vulnerabilities?</a:t>
            </a: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endParaRP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schemeClr val="bg1"/>
                </a:solidFill>
                <a:latin typeface="Georgia" panose="02040502050405020303" pitchFamily="18" charset="0"/>
                <a:cs typeface="Arial" panose="020B0604020202020204" pitchFamily="34" charset="0"/>
              </a:rPr>
              <a:t>Is there a nearby area with an abundance of certain resources?</a:t>
            </a: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solidFill>
                <a:schemeClr val="bg1"/>
              </a:solidFill>
              <a:latin typeface="Georgia" panose="02040502050405020303" pitchFamily="18" charset="0"/>
              <a:cs typeface="Arial" panose="020B0604020202020204" pitchFamily="34" charset="0"/>
            </a:endParaRPr>
          </a:p>
          <a:p>
            <a:pPr marL="457200" marR="0" lvl="0" indent="-4572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rPr>
              <a:t>What if a disaster hit a neighboring county, </a:t>
            </a:r>
            <a:r>
              <a:rPr lang="en-US" sz="2800" dirty="0">
                <a:solidFill>
                  <a:schemeClr val="bg1"/>
                </a:solidFill>
                <a:latin typeface="Georgia" panose="02040502050405020303" pitchFamily="18" charset="0"/>
                <a:cs typeface="Arial" panose="020B0604020202020204" pitchFamily="34" charset="0"/>
              </a:rPr>
              <a:t>w</a:t>
            </a:r>
            <a:r>
              <a:rPr kumimoji="0" lang="en-US" sz="2800" b="0" u="none" strike="noStrike" kern="1200" cap="none" spc="0" normalizeH="0" baseline="0" noProof="0" dirty="0" err="1">
                <a:ln>
                  <a:noFill/>
                </a:ln>
                <a:solidFill>
                  <a:schemeClr val="bg1"/>
                </a:solidFill>
                <a:effectLst/>
                <a:uLnTx/>
                <a:uFillTx/>
                <a:latin typeface="Georgia" panose="02040502050405020303" pitchFamily="18" charset="0"/>
                <a:ea typeface="+mn-ea"/>
                <a:cs typeface="Arial" panose="020B0604020202020204" pitchFamily="34" charset="0"/>
              </a:rPr>
              <a:t>ou</a:t>
            </a:r>
            <a:r>
              <a:rPr lang="en-US" sz="2800" dirty="0" err="1">
                <a:solidFill>
                  <a:schemeClr val="bg1"/>
                </a:solidFill>
                <a:latin typeface="Georgia" panose="02040502050405020303" pitchFamily="18" charset="0"/>
                <a:cs typeface="Arial" panose="020B0604020202020204" pitchFamily="34" charset="0"/>
              </a:rPr>
              <a:t>ld</a:t>
            </a:r>
            <a:r>
              <a:rPr lang="en-US" sz="2800" dirty="0">
                <a:solidFill>
                  <a:schemeClr val="bg1"/>
                </a:solidFill>
                <a:latin typeface="Georgia" panose="02040502050405020303" pitchFamily="18" charset="0"/>
                <a:cs typeface="Arial" panose="020B0604020202020204" pitchFamily="34" charset="0"/>
              </a:rPr>
              <a:t> your area become a hub of resources for them?</a:t>
            </a:r>
            <a:endParaRPr kumimoji="0" lang="en-US" sz="2800" b="0" u="none" strike="noStrike" kern="1200" cap="none" spc="0" normalizeH="0" baseline="0" noProof="0" dirty="0">
              <a:ln>
                <a:noFill/>
              </a:ln>
              <a:solidFill>
                <a:schemeClr val="bg1"/>
              </a:solidFill>
              <a:effectLst/>
              <a:uLnTx/>
              <a:uFillTx/>
              <a:latin typeface="Georgia" panose="02040502050405020303" pitchFamily="18"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C5EF9408-F54D-196D-276F-82553E7EB3E5}"/>
              </a:ext>
            </a:extLst>
          </p:cNvPr>
          <p:cNvSpPr>
            <a:spLocks noGrp="1"/>
          </p:cNvSpPr>
          <p:nvPr>
            <p:ph type="sldNum" sz="quarter" idx="12"/>
          </p:nvPr>
        </p:nvSpPr>
        <p:spPr>
          <a:xfrm>
            <a:off x="9448800" y="649287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A6095F-2601-1642-8284-AD237A28C7FC}" type="slidenum">
              <a:rPr kumimoji="0" lang="en-US" sz="1000" b="0" i="0" u="none" strike="noStrike" kern="1200" cap="none" spc="0" normalizeH="0" baseline="0" noProof="0" smtClean="0">
                <a:ln>
                  <a:noFill/>
                </a:ln>
                <a:solidFill>
                  <a:srgbClr val="E7E6E6"/>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000" b="0" i="0" u="none" strike="noStrike" kern="1200" cap="none" spc="0" normalizeH="0" baseline="0" noProof="0" dirty="0">
              <a:ln>
                <a:noFill/>
              </a:ln>
              <a:solidFill>
                <a:srgbClr val="E7E6E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643586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345D28-AB0F-C240-008D-CEFC3F2AA368}"/>
              </a:ext>
            </a:extLst>
          </p:cNvPr>
          <p:cNvSpPr txBox="1">
            <a:spLocks noGrp="1"/>
          </p:cNvSpPr>
          <p:nvPr>
            <p:ph type="title" idx="4294967295"/>
          </p:nvPr>
        </p:nvSpPr>
        <p:spPr>
          <a:xfrm>
            <a:off x="4403556" y="1407919"/>
            <a:ext cx="6785811"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chemeClr val="bg1"/>
                </a:solidFill>
                <a:effectLst/>
                <a:uLnTx/>
                <a:uFillTx/>
                <a:latin typeface="Arial Narrow" panose="020B0604020202020204" pitchFamily="34" charset="0"/>
                <a:ea typeface="+mn-ea"/>
                <a:cs typeface="Arial Narrow" panose="020B0604020202020204" pitchFamily="34" charset="0"/>
              </a:rPr>
              <a:t>Thank you!</a:t>
            </a:r>
          </a:p>
        </p:txBody>
      </p:sp>
      <p:sp>
        <p:nvSpPr>
          <p:cNvPr id="5" name="TextBox 4">
            <a:extLst>
              <a:ext uri="{FF2B5EF4-FFF2-40B4-BE49-F238E27FC236}">
                <a16:creationId xmlns:a16="http://schemas.microsoft.com/office/drawing/2014/main" id="{03FDEC96-D63F-807D-BC61-09133521ECCC}"/>
              </a:ext>
            </a:extLst>
          </p:cNvPr>
          <p:cNvSpPr txBox="1"/>
          <p:nvPr/>
        </p:nvSpPr>
        <p:spPr>
          <a:xfrm>
            <a:off x="6095998" y="3148072"/>
            <a:ext cx="4064000"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Email: </a:t>
            </a:r>
            <a:r>
              <a:rPr lang="en-US" sz="2800" dirty="0">
                <a:solidFill>
                  <a:schemeClr val="accent3"/>
                </a:solidFill>
                <a:latin typeface="Arial" panose="020B0604020202020204" pitchFamily="34" charset="0"/>
                <a:cs typeface="Arial" panose="020B0604020202020204" pitchFamily="34" charset="0"/>
              </a:rPr>
              <a:t>BLScott@usf.edu</a:t>
            </a:r>
            <a:endParaRPr lang="en-US" sz="2800"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83D4E2E-6D2D-1F77-E674-15804357E10B}"/>
              </a:ext>
            </a:extLst>
          </p:cNvPr>
          <p:cNvSpPr txBox="1"/>
          <p:nvPr/>
        </p:nvSpPr>
        <p:spPr>
          <a:xfrm>
            <a:off x="6095998" y="3148072"/>
            <a:ext cx="4470402" cy="1815882"/>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Email: </a:t>
            </a:r>
            <a:r>
              <a:rPr lang="en-US" sz="2800" dirty="0" err="1">
                <a:solidFill>
                  <a:schemeClr val="accent3"/>
                </a:solidFill>
                <a:latin typeface="Arial" panose="020B0604020202020204" pitchFamily="34" charset="0"/>
                <a:cs typeface="Arial" panose="020B0604020202020204" pitchFamily="34" charset="0"/>
              </a:rPr>
              <a:t>BLScott@usf.edu</a:t>
            </a:r>
            <a:endParaRPr lang="en-US" sz="2800" dirty="0">
              <a:solidFill>
                <a:schemeClr val="accent3"/>
              </a:solidFill>
              <a:latin typeface="Arial" panose="020B0604020202020204" pitchFamily="34" charset="0"/>
              <a:cs typeface="Arial" panose="020B0604020202020204" pitchFamily="34" charset="0"/>
            </a:endParaRPr>
          </a:p>
          <a:p>
            <a:endParaRPr lang="en-US" sz="2800" dirty="0">
              <a:solidFill>
                <a:schemeClr val="accent3"/>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Blake Scott, Ph.D., MPH</a:t>
            </a:r>
          </a:p>
          <a:p>
            <a:r>
              <a:rPr lang="en-US" sz="2800" dirty="0">
                <a:solidFill>
                  <a:schemeClr val="bg1"/>
                </a:solidFill>
                <a:latin typeface="Arial" panose="020B0604020202020204" pitchFamily="34" charset="0"/>
                <a:cs typeface="Arial" panose="020B0604020202020204" pitchFamily="34" charset="0"/>
              </a:rPr>
              <a:t>University of South Florida</a:t>
            </a:r>
          </a:p>
        </p:txBody>
      </p:sp>
      <p:pic>
        <p:nvPicPr>
          <p:cNvPr id="3" name="Picture 2" descr="QR code">
            <a:extLst>
              <a:ext uri="{FF2B5EF4-FFF2-40B4-BE49-F238E27FC236}">
                <a16:creationId xmlns:a16="http://schemas.microsoft.com/office/drawing/2014/main" id="{4C7565B6-AA89-9B6D-1158-011FC8D4A12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V="1">
            <a:off x="4135950" y="4750839"/>
            <a:ext cx="1404168" cy="1398483"/>
          </a:xfrm>
          <a:prstGeom prst="rect">
            <a:avLst/>
          </a:prstGeom>
          <a:ln w="12700">
            <a:solidFill>
              <a:schemeClr val="accent2"/>
            </a:solidFill>
          </a:ln>
        </p:spPr>
      </p:pic>
      <p:sp>
        <p:nvSpPr>
          <p:cNvPr id="2" name="TextBox 1">
            <a:extLst>
              <a:ext uri="{FF2B5EF4-FFF2-40B4-BE49-F238E27FC236}">
                <a16:creationId xmlns:a16="http://schemas.microsoft.com/office/drawing/2014/main" id="{6553CAC2-4505-3E82-C71A-A0A9E5EA0157}"/>
              </a:ext>
            </a:extLst>
          </p:cNvPr>
          <p:cNvSpPr txBox="1"/>
          <p:nvPr/>
        </p:nvSpPr>
        <p:spPr>
          <a:xfrm>
            <a:off x="3927543" y="6143794"/>
            <a:ext cx="1820983" cy="338554"/>
          </a:xfrm>
          <a:prstGeom prst="rect">
            <a:avLst/>
          </a:prstGeom>
          <a:noFill/>
        </p:spPr>
        <p:txBody>
          <a:bodyPr wrap="square" rtlCol="0">
            <a:spAutoFit/>
          </a:bodyPr>
          <a:lstStyle/>
          <a:p>
            <a:r>
              <a:rPr lang="en-US" sz="1600" i="1" dirty="0">
                <a:solidFill>
                  <a:schemeClr val="bg1"/>
                </a:solidFill>
                <a:latin typeface="Georgia" panose="02040502050405020303" pitchFamily="18" charset="0"/>
                <a:cs typeface="Arial" panose="020B0604020202020204" pitchFamily="34" charset="0"/>
              </a:rPr>
              <a:t>List of References</a:t>
            </a:r>
          </a:p>
        </p:txBody>
      </p:sp>
    </p:spTree>
    <p:extLst>
      <p:ext uri="{BB962C8B-B14F-4D97-AF65-F5344CB8AC3E}">
        <p14:creationId xmlns:p14="http://schemas.microsoft.com/office/powerpoint/2010/main" val="433254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DF9F102-F17C-984C-0193-B009691F211D}"/>
              </a:ext>
            </a:extLst>
          </p:cNvPr>
          <p:cNvSpPr txBox="1">
            <a:spLocks/>
          </p:cNvSpPr>
          <p:nvPr/>
        </p:nvSpPr>
        <p:spPr>
          <a:xfrm>
            <a:off x="838200" y="365126"/>
            <a:ext cx="10515600" cy="719396"/>
          </a:xfrm>
          <a:prstGeom prst="rect">
            <a:avLst/>
          </a:prstGeom>
        </p:spPr>
        <p:txBody>
          <a:bodyPr vert="horz" lIns="91440" tIns="45720" rIns="91440" bIns="45720" rtlCol="0" anchor="t">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COMMUNITY FACTORS</a:t>
            </a:r>
          </a:p>
        </p:txBody>
      </p:sp>
      <p:sp>
        <p:nvSpPr>
          <p:cNvPr id="12" name="Title 1">
            <a:extLst>
              <a:ext uri="{FF2B5EF4-FFF2-40B4-BE49-F238E27FC236}">
                <a16:creationId xmlns:a16="http://schemas.microsoft.com/office/drawing/2014/main" id="{BC22E7E8-D94A-0F23-3649-99FEB2DBFFDF}"/>
              </a:ext>
            </a:extLst>
          </p:cNvPr>
          <p:cNvSpPr>
            <a:spLocks noGrp="1"/>
          </p:cNvSpPr>
          <p:nvPr>
            <p:ph type="title"/>
          </p:nvPr>
        </p:nvSpPr>
        <p:spPr>
          <a:xfrm>
            <a:off x="838200" y="990976"/>
            <a:ext cx="10789920" cy="1133856"/>
          </a:xfrm>
        </p:spPr>
        <p:txBody>
          <a:bodyPr anchor="ctr">
            <a:noAutofit/>
          </a:bodyPr>
          <a:lstStyle/>
          <a:p>
            <a:pPr>
              <a:lnSpc>
                <a:spcPct val="100000"/>
              </a:lnSpc>
            </a:pPr>
            <a:r>
              <a:rPr lang="en-US" sz="2200" b="1" dirty="0">
                <a:solidFill>
                  <a:schemeClr val="accent3"/>
                </a:solidFill>
                <a:latin typeface="Arial" panose="020B0604020202020204" pitchFamily="34" charset="0"/>
                <a:cs typeface="Arial" panose="020B0604020202020204" pitchFamily="34" charset="0"/>
              </a:rPr>
              <a:t>Secondary disasters occur in vulnerable populations</a:t>
            </a:r>
            <a:br>
              <a:rPr lang="en-US" sz="2200" b="1" dirty="0">
                <a:solidFill>
                  <a:schemeClr val="accent3"/>
                </a:solidFill>
                <a:latin typeface="Arial" panose="020B0604020202020204" pitchFamily="34" charset="0"/>
                <a:cs typeface="Arial" panose="020B0604020202020204" pitchFamily="34" charset="0"/>
              </a:rPr>
            </a:br>
            <a:r>
              <a:rPr lang="en-US" sz="800" b="1" dirty="0">
                <a:solidFill>
                  <a:schemeClr val="accent3"/>
                </a:solidFill>
                <a:latin typeface="Arial" panose="020B0604020202020204" pitchFamily="34" charset="0"/>
                <a:cs typeface="Arial" panose="020B0604020202020204" pitchFamily="34" charset="0"/>
              </a:rPr>
              <a:t> </a:t>
            </a:r>
            <a:br>
              <a:rPr lang="en-US" sz="2200" b="1" dirty="0">
                <a:solidFill>
                  <a:schemeClr val="accent3"/>
                </a:solidFill>
                <a:latin typeface="Arial" panose="020B0604020202020204" pitchFamily="34" charset="0"/>
                <a:cs typeface="Arial" panose="020B0604020202020204" pitchFamily="34" charset="0"/>
              </a:rPr>
            </a:br>
            <a:endParaRPr lang="en-US" sz="2200" b="1" dirty="0">
              <a:latin typeface="Arial" panose="020B0604020202020204" pitchFamily="34" charset="0"/>
              <a:cs typeface="Arial" panose="020B0604020202020204" pitchFamily="34" charset="0"/>
            </a:endParaRPr>
          </a:p>
        </p:txBody>
      </p:sp>
      <p:pic>
        <p:nvPicPr>
          <p:cNvPr id="29" name="Picture 28" descr="Icon of arrow pointing down into wavy black lines">
            <a:extLst>
              <a:ext uri="{FF2B5EF4-FFF2-40B4-BE49-F238E27FC236}">
                <a16:creationId xmlns:a16="http://schemas.microsoft.com/office/drawing/2014/main" id="{DAC74593-9C65-3349-9C5F-D76F1AC21E6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32885" y="2612540"/>
            <a:ext cx="1025508" cy="1016242"/>
          </a:xfrm>
          <a:prstGeom prst="rect">
            <a:avLst/>
          </a:prstGeom>
        </p:spPr>
      </p:pic>
      <p:sp>
        <p:nvSpPr>
          <p:cNvPr id="30" name="TextBox 29">
            <a:extLst>
              <a:ext uri="{FF2B5EF4-FFF2-40B4-BE49-F238E27FC236}">
                <a16:creationId xmlns:a16="http://schemas.microsoft.com/office/drawing/2014/main" id="{2164A7BB-B0B5-4583-4786-6919C46A3F9E}"/>
              </a:ext>
            </a:extLst>
          </p:cNvPr>
          <p:cNvSpPr txBox="1"/>
          <p:nvPr/>
        </p:nvSpPr>
        <p:spPr>
          <a:xfrm>
            <a:off x="1759993" y="2750682"/>
            <a:ext cx="4361407" cy="1200329"/>
          </a:xfrm>
          <a:prstGeom prst="rect">
            <a:avLst/>
          </a:prstGeom>
          <a:noFill/>
        </p:spPr>
        <p:txBody>
          <a:bodyPr wrap="square" rtlCol="0">
            <a:spAutoFit/>
          </a:bodyPr>
          <a:lstStyle/>
          <a:p>
            <a:pPr algn="ctr"/>
            <a:endParaRPr lang="en-US" sz="800" i="1" dirty="0">
              <a:solidFill>
                <a:srgbClr val="027B55"/>
              </a:solidFill>
              <a:latin typeface="Georgia" panose="02040502050405020303" pitchFamily="18" charset="0"/>
            </a:endParaRPr>
          </a:p>
          <a:p>
            <a:r>
              <a:rPr lang="en-US" sz="2800" i="1" dirty="0">
                <a:solidFill>
                  <a:srgbClr val="9CCB3B"/>
                </a:solidFill>
                <a:latin typeface="Georgia" panose="02040502050405020303" pitchFamily="18" charset="0"/>
              </a:rPr>
              <a:t>Resilience</a:t>
            </a:r>
            <a:r>
              <a:rPr lang="en-US" sz="2800" dirty="0">
                <a:latin typeface="Arial" panose="020B0604020202020204" pitchFamily="34" charset="0"/>
                <a:cs typeface="Arial" panose="020B0604020202020204" pitchFamily="34" charset="0"/>
              </a:rPr>
              <a:t> - ability to adapt or recover quickly</a:t>
            </a:r>
          </a:p>
          <a:p>
            <a:endParaRPr lang="en-US" sz="800" dirty="0">
              <a:latin typeface="Arial" panose="020B0604020202020204" pitchFamily="34" charset="0"/>
              <a:cs typeface="Arial" panose="020B0604020202020204" pitchFamily="34" charset="0"/>
            </a:endParaRPr>
          </a:p>
        </p:txBody>
      </p:sp>
      <p:pic>
        <p:nvPicPr>
          <p:cNvPr id="32" name="Picture 31" descr="Icon of person with germs around them">
            <a:extLst>
              <a:ext uri="{FF2B5EF4-FFF2-40B4-BE49-F238E27FC236}">
                <a16:creationId xmlns:a16="http://schemas.microsoft.com/office/drawing/2014/main" id="{66C3F437-08AE-5669-E61B-110D87BE265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574398" y="2816107"/>
            <a:ext cx="1024761" cy="1016242"/>
          </a:xfrm>
          <a:prstGeom prst="rect">
            <a:avLst/>
          </a:prstGeom>
        </p:spPr>
      </p:pic>
      <p:sp>
        <p:nvSpPr>
          <p:cNvPr id="31" name="TextBox 30">
            <a:extLst>
              <a:ext uri="{FF2B5EF4-FFF2-40B4-BE49-F238E27FC236}">
                <a16:creationId xmlns:a16="http://schemas.microsoft.com/office/drawing/2014/main" id="{9882DF6E-9922-CC31-8AF4-6ACAA4B3A595}"/>
              </a:ext>
            </a:extLst>
          </p:cNvPr>
          <p:cNvSpPr txBox="1"/>
          <p:nvPr/>
        </p:nvSpPr>
        <p:spPr>
          <a:xfrm>
            <a:off x="7624559" y="2750682"/>
            <a:ext cx="4155961" cy="1200329"/>
          </a:xfrm>
          <a:prstGeom prst="rect">
            <a:avLst/>
          </a:prstGeom>
          <a:noFill/>
        </p:spPr>
        <p:txBody>
          <a:bodyPr wrap="square" rtlCol="0">
            <a:spAutoFit/>
          </a:bodyPr>
          <a:lstStyle/>
          <a:p>
            <a:pPr algn="ctr"/>
            <a:endParaRPr lang="en-US" sz="800" i="1" dirty="0">
              <a:solidFill>
                <a:srgbClr val="027B55"/>
              </a:solidFill>
              <a:latin typeface="Georgia" panose="02040502050405020303" pitchFamily="18" charset="0"/>
            </a:endParaRPr>
          </a:p>
          <a:p>
            <a:r>
              <a:rPr lang="en-US" sz="2800" i="1" dirty="0">
                <a:solidFill>
                  <a:srgbClr val="9CCB3B"/>
                </a:solidFill>
                <a:latin typeface="Georgia" panose="02040502050405020303" pitchFamily="18" charset="0"/>
              </a:rPr>
              <a:t>Vulnerability </a:t>
            </a:r>
            <a:r>
              <a:rPr lang="en-US" sz="2800" dirty="0">
                <a:latin typeface="Arial" panose="020B0604020202020204" pitchFamily="34" charset="0"/>
                <a:cs typeface="Arial" panose="020B0604020202020204" pitchFamily="34" charset="0"/>
              </a:rPr>
              <a:t>- opposite or absence of resilience</a:t>
            </a:r>
          </a:p>
          <a:p>
            <a:endParaRPr lang="en-US" sz="8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B17928B-1B26-E733-DA95-8E69D90C8615}"/>
              </a:ext>
            </a:extLst>
          </p:cNvPr>
          <p:cNvSpPr txBox="1"/>
          <p:nvPr/>
        </p:nvSpPr>
        <p:spPr>
          <a:xfrm>
            <a:off x="1658393" y="4609750"/>
            <a:ext cx="9060407" cy="646331"/>
          </a:xfrm>
          <a:prstGeom prst="rect">
            <a:avLst/>
          </a:prstGeom>
          <a:noFill/>
        </p:spPr>
        <p:txBody>
          <a:bodyPr wrap="square" rtlCol="0">
            <a:spAutoFit/>
          </a:bodyPr>
          <a:lstStyle/>
          <a:p>
            <a:pPr algn="ctr"/>
            <a:r>
              <a:rPr lang="en-US" sz="3600" i="1" dirty="0">
                <a:latin typeface="Georgia" panose="02040502050405020303" pitchFamily="18" charset="0"/>
                <a:cs typeface="Arial" panose="020B0604020202020204" pitchFamily="34" charset="0"/>
              </a:rPr>
              <a:t>Risk  =  Vulnerability  x  Hazard</a:t>
            </a:r>
          </a:p>
        </p:txBody>
      </p:sp>
    </p:spTree>
    <p:extLst>
      <p:ext uri="{BB962C8B-B14F-4D97-AF65-F5344CB8AC3E}">
        <p14:creationId xmlns:p14="http://schemas.microsoft.com/office/powerpoint/2010/main" val="671014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DF9F102-F17C-984C-0193-B009691F211D}"/>
              </a:ext>
              <a:ext uri="{C183D7F6-B498-43B3-948B-1728B52AA6E4}">
                <adec:decorative xmlns:adec="http://schemas.microsoft.com/office/drawing/2017/decorative" val="1"/>
              </a:ext>
            </a:extLst>
          </p:cNvPr>
          <p:cNvSpPr txBox="1">
            <a:spLocks/>
          </p:cNvSpPr>
          <p:nvPr/>
        </p:nvSpPr>
        <p:spPr>
          <a:xfrm>
            <a:off x="838200" y="365126"/>
            <a:ext cx="10515600" cy="719396"/>
          </a:xfrm>
          <a:prstGeom prst="rect">
            <a:avLst/>
          </a:prstGeom>
        </p:spPr>
        <p:txBody>
          <a:bodyPr vert="horz" lIns="91440" tIns="45720" rIns="91440" bIns="45720" rtlCol="0" anchor="t">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endParaRPr>
          </a:p>
        </p:txBody>
      </p:sp>
      <p:sp>
        <p:nvSpPr>
          <p:cNvPr id="9" name="Title 1">
            <a:extLst>
              <a:ext uri="{FF2B5EF4-FFF2-40B4-BE49-F238E27FC236}">
                <a16:creationId xmlns:a16="http://schemas.microsoft.com/office/drawing/2014/main" id="{9C9C677B-6BDD-CD39-A558-C0241B200807}"/>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kumimoji="0" lang="en-US" sz="2200" b="1" i="0" u="none" strike="noStrike" kern="1200" cap="none" spc="0" normalizeH="0" baseline="0" dirty="0">
                <a:ln>
                  <a:noFill/>
                </a:ln>
                <a:solidFill>
                  <a:srgbClr val="E6C169"/>
                </a:solidFill>
                <a:effectLst/>
                <a:uLnTx/>
                <a:uFillTx/>
                <a:latin typeface="Arial" panose="020B0604020202020204" pitchFamily="34" charset="0"/>
                <a:ea typeface="+mj-ea"/>
                <a:cs typeface="Arial" panose="020B0604020202020204" pitchFamily="34" charset="0"/>
              </a:rPr>
              <a:t>Can </a:t>
            </a:r>
            <a:r>
              <a:rPr lang="en-US" sz="2200" b="1" dirty="0">
                <a:solidFill>
                  <a:srgbClr val="E6C169"/>
                </a:solidFill>
                <a:latin typeface="Arial" panose="020B0604020202020204" pitchFamily="34" charset="0"/>
                <a:cs typeface="Arial" panose="020B0604020202020204" pitchFamily="34" charset="0"/>
              </a:rPr>
              <a:t>detect </a:t>
            </a:r>
            <a: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what communities will be more impacted by a hurricane</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5" name="Title 4">
            <a:extLst>
              <a:ext uri="{FF2B5EF4-FFF2-40B4-BE49-F238E27FC236}">
                <a16:creationId xmlns:a16="http://schemas.microsoft.com/office/drawing/2014/main" id="{8B4F9577-A0E7-D21E-92AE-082BD477C6A5}"/>
              </a:ext>
            </a:extLst>
          </p:cNvPr>
          <p:cNvSpPr>
            <a:spLocks noGrp="1"/>
          </p:cNvSpPr>
          <p:nvPr>
            <p:ph type="title"/>
          </p:nvPr>
        </p:nvSpPr>
        <p:spPr/>
        <p:txBody>
          <a:bodyPr/>
          <a:lstStyle/>
          <a:p>
            <a:pPr rtl="0" eaLnBrk="1" fontAlgn="auto" latinLnBrk="0" hangingPunct="1"/>
            <a:r>
              <a:rPr lang="en-US" sz="4400" b="0" i="0" kern="1200" spc="0" baseline="0" dirty="0">
                <a:ln>
                  <a:noFill/>
                </a:ln>
                <a:solidFill>
                  <a:srgbClr val="006747"/>
                </a:solidFill>
                <a:effectLst/>
                <a:latin typeface="Arial Narrow" panose="020B0604020202020204" pitchFamily="34" charset="0"/>
                <a:ea typeface="+mn-ea"/>
                <a:cs typeface="Arial Narrow" panose="020B0604020202020204" pitchFamily="34" charset="0"/>
              </a:rPr>
              <a:t>MEASURING VULNERABILITY</a:t>
            </a:r>
            <a:endParaRPr lang="en-US" dirty="0">
              <a:effectLst/>
            </a:endParaRPr>
          </a:p>
          <a:p>
            <a:endParaRPr lang="en-US" dirty="0"/>
          </a:p>
        </p:txBody>
      </p:sp>
      <p:sp>
        <p:nvSpPr>
          <p:cNvPr id="6" name="TextBox 5">
            <a:extLst>
              <a:ext uri="{FF2B5EF4-FFF2-40B4-BE49-F238E27FC236}">
                <a16:creationId xmlns:a16="http://schemas.microsoft.com/office/drawing/2014/main" id="{E8086223-8AED-DED2-6077-0EB02CF8401C}"/>
              </a:ext>
            </a:extLst>
          </p:cNvPr>
          <p:cNvSpPr txBox="1"/>
          <p:nvPr/>
        </p:nvSpPr>
        <p:spPr>
          <a:xfrm>
            <a:off x="213983" y="3615100"/>
            <a:ext cx="2932254" cy="1200329"/>
          </a:xfrm>
          <a:prstGeom prst="rect">
            <a:avLst/>
          </a:prstGeom>
          <a:noFill/>
        </p:spPr>
        <p:txBody>
          <a:bodyPr wrap="square" rtlCol="0">
            <a:spAutoFit/>
          </a:bodyPr>
          <a:lstStyle/>
          <a:p>
            <a:pPr algn="ctr"/>
            <a:r>
              <a:rPr lang="en-US" sz="2400" i="1" dirty="0">
                <a:solidFill>
                  <a:srgbClr val="9CCB3B"/>
                </a:solidFill>
                <a:latin typeface="Georgia" panose="02040502050405020303" pitchFamily="18" charset="0"/>
              </a:rPr>
              <a:t>Categories within the CDC’s Social Vulnerability Index</a:t>
            </a:r>
            <a:endParaRPr lang="en-US" sz="2400" i="1" dirty="0">
              <a:solidFill>
                <a:srgbClr val="64A494"/>
              </a:solidFill>
              <a:latin typeface="Georgia" panose="02040502050405020303" pitchFamily="18" charset="0"/>
              <a:cs typeface="Arial" panose="020B0604020202020204" pitchFamily="34" charset="0"/>
            </a:endParaRPr>
          </a:p>
        </p:txBody>
      </p:sp>
      <p:graphicFrame>
        <p:nvGraphicFramePr>
          <p:cNvPr id="2" name="Diagram 1" descr="•Socioeconomic Status: &#10;•Unemployment, poverty, income, education&#10;&#10;•Household Characteristics: &#10;•Older adults, children, single parents, disability, languages spoken &#10;&#10;•Racial and Ethnic Minority Status: &#10;•Racial and ethnic group identification&#10;&#10;•Housing Type and Transportation: &#10;•Multi-units, mobile homes, group housing,     vehicle ownership&#10;">
            <a:extLst>
              <a:ext uri="{FF2B5EF4-FFF2-40B4-BE49-F238E27FC236}">
                <a16:creationId xmlns:a16="http://schemas.microsoft.com/office/drawing/2014/main" id="{C7D3BC89-F964-2DAB-079F-93C0251A3833}"/>
              </a:ext>
            </a:extLst>
          </p:cNvPr>
          <p:cNvGraphicFramePr/>
          <p:nvPr>
            <p:extLst>
              <p:ext uri="{D42A27DB-BD31-4B8C-83A1-F6EECF244321}">
                <p14:modId xmlns:p14="http://schemas.microsoft.com/office/powerpoint/2010/main" val="1130222660"/>
              </p:ext>
            </p:extLst>
          </p:nvPr>
        </p:nvGraphicFramePr>
        <p:xfrm>
          <a:off x="3479503" y="1780540"/>
          <a:ext cx="8358712" cy="4701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Brace 9">
            <a:extLst>
              <a:ext uri="{FF2B5EF4-FFF2-40B4-BE49-F238E27FC236}">
                <a16:creationId xmlns:a16="http://schemas.microsoft.com/office/drawing/2014/main" id="{FA600156-1D4E-B8AB-52B8-8922823D48BA}"/>
              </a:ext>
              <a:ext uri="{C183D7F6-B498-43B3-948B-1728B52AA6E4}">
                <adec:decorative xmlns:adec="http://schemas.microsoft.com/office/drawing/2017/decorative" val="1"/>
              </a:ext>
            </a:extLst>
          </p:cNvPr>
          <p:cNvSpPr/>
          <p:nvPr/>
        </p:nvSpPr>
        <p:spPr>
          <a:xfrm>
            <a:off x="2915596" y="1937657"/>
            <a:ext cx="461283" cy="455521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 name="Picture 2" descr="Icon with money bag">
            <a:extLst>
              <a:ext uri="{FF2B5EF4-FFF2-40B4-BE49-F238E27FC236}">
                <a16:creationId xmlns:a16="http://schemas.microsoft.com/office/drawing/2014/main" id="{0225EA1F-57D3-1623-1921-A71795C22A6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067151" y="2029844"/>
            <a:ext cx="685800" cy="685800"/>
          </a:xfrm>
          <a:prstGeom prst="rect">
            <a:avLst/>
          </a:prstGeom>
        </p:spPr>
      </p:pic>
      <p:pic>
        <p:nvPicPr>
          <p:cNvPr id="15" name="Picture 14" descr="Icon of house surrounding family icon">
            <a:extLst>
              <a:ext uri="{FF2B5EF4-FFF2-40B4-BE49-F238E27FC236}">
                <a16:creationId xmlns:a16="http://schemas.microsoft.com/office/drawing/2014/main" id="{39DB6C18-67C9-25E1-FADA-F4EAF840BAE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984343" y="3166301"/>
            <a:ext cx="851416" cy="731520"/>
          </a:xfrm>
          <a:prstGeom prst="rect">
            <a:avLst/>
          </a:prstGeom>
        </p:spPr>
      </p:pic>
      <p:pic>
        <p:nvPicPr>
          <p:cNvPr id="11" name="Picture 10" descr="Icon of people">
            <a:extLst>
              <a:ext uri="{FF2B5EF4-FFF2-40B4-BE49-F238E27FC236}">
                <a16:creationId xmlns:a16="http://schemas.microsoft.com/office/drawing/2014/main" id="{E042E01B-3797-4B2B-A748-75C9A08D988D}"/>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3824957" y="4465809"/>
            <a:ext cx="1170188" cy="548640"/>
          </a:xfrm>
          <a:prstGeom prst="rect">
            <a:avLst/>
          </a:prstGeom>
        </p:spPr>
      </p:pic>
      <p:pic>
        <p:nvPicPr>
          <p:cNvPr id="14" name="Picture 13" descr="Icon of buildings">
            <a:extLst>
              <a:ext uri="{FF2B5EF4-FFF2-40B4-BE49-F238E27FC236}">
                <a16:creationId xmlns:a16="http://schemas.microsoft.com/office/drawing/2014/main" id="{0ED0B8A6-1FDD-A1F0-9BFB-8C07E07B689B}"/>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3824957" y="5563253"/>
            <a:ext cx="737508" cy="451807"/>
          </a:xfrm>
          <a:prstGeom prst="rect">
            <a:avLst/>
          </a:prstGeom>
        </p:spPr>
      </p:pic>
      <p:pic>
        <p:nvPicPr>
          <p:cNvPr id="16" name="Picture 15" descr="Icon of car">
            <a:extLst>
              <a:ext uri="{FF2B5EF4-FFF2-40B4-BE49-F238E27FC236}">
                <a16:creationId xmlns:a16="http://schemas.microsoft.com/office/drawing/2014/main" id="{68ADF46B-5A7F-1EC6-0C9C-9C5B63402E43}"/>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4445210" y="5970732"/>
            <a:ext cx="545243" cy="344364"/>
          </a:xfrm>
          <a:prstGeom prst="rect">
            <a:avLst/>
          </a:prstGeom>
        </p:spPr>
      </p:pic>
    </p:spTree>
    <p:extLst>
      <p:ext uri="{BB962C8B-B14F-4D97-AF65-F5344CB8AC3E}">
        <p14:creationId xmlns:p14="http://schemas.microsoft.com/office/powerpoint/2010/main" val="816454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DF9F102-F17C-984C-0193-B009691F211D}"/>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HURRICANE FATALITIES</a:t>
            </a:r>
          </a:p>
        </p:txBody>
      </p:sp>
      <p:sp>
        <p:nvSpPr>
          <p:cNvPr id="16" name="Title 1">
            <a:extLst>
              <a:ext uri="{FF2B5EF4-FFF2-40B4-BE49-F238E27FC236}">
                <a16:creationId xmlns:a16="http://schemas.microsoft.com/office/drawing/2014/main" id="{0B18ED28-68EC-30F2-9D47-5FEBF8023E58}"/>
              </a:ext>
            </a:extLst>
          </p:cNvPr>
          <p:cNvSpPr txBox="1">
            <a:spLocks/>
          </p:cNvSpPr>
          <p:nvPr/>
        </p:nvSpPr>
        <p:spPr>
          <a:xfrm>
            <a:off x="838200" y="990975"/>
            <a:ext cx="10400414" cy="113662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noProof="0" dirty="0">
                <a:solidFill>
                  <a:srgbClr val="E6C169"/>
                </a:solidFill>
                <a:latin typeface="Arial" panose="020B0604020202020204" pitchFamily="34" charset="0"/>
                <a:cs typeface="Arial" panose="020B0604020202020204" pitchFamily="34" charset="0"/>
              </a:rPr>
              <a:t>A measure of a storm’s impact that can provide critical insight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r>
              <a:rPr kumimoji="0" lang="en-US" sz="8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t> </a:t>
            </a:r>
            <a:br>
              <a:rPr kumimoji="0" lang="en-US" sz="2200" b="1" i="0" u="none" strike="noStrike" kern="1200" cap="none" spc="0" normalizeH="0" baseline="0" noProof="0" dirty="0">
                <a:ln>
                  <a:noFill/>
                </a:ln>
                <a:solidFill>
                  <a:srgbClr val="E6C169"/>
                </a:solidFill>
                <a:effectLst/>
                <a:uLnTx/>
                <a:uFillTx/>
                <a:latin typeface="Arial" panose="020B0604020202020204" pitchFamily="34" charset="0"/>
                <a:ea typeface="+mj-ea"/>
                <a:cs typeface="Arial" panose="020B0604020202020204" pitchFamily="34" charset="0"/>
              </a:rPr>
            </a:b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sp>
        <p:nvSpPr>
          <p:cNvPr id="20" name="TextBox 19">
            <a:extLst>
              <a:ext uri="{FF2B5EF4-FFF2-40B4-BE49-F238E27FC236}">
                <a16:creationId xmlns:a16="http://schemas.microsoft.com/office/drawing/2014/main" id="{E58816FB-7B8B-3295-0493-6EE1CDAB8C71}"/>
              </a:ext>
            </a:extLst>
          </p:cNvPr>
          <p:cNvSpPr txBox="1"/>
          <p:nvPr/>
        </p:nvSpPr>
        <p:spPr>
          <a:xfrm>
            <a:off x="838200" y="2097084"/>
            <a:ext cx="5013964" cy="4124206"/>
          </a:xfrm>
          <a:prstGeom prst="rect">
            <a:avLst/>
          </a:prstGeom>
          <a:noFill/>
          <a:ln>
            <a:noFill/>
          </a:ln>
        </p:spPr>
        <p:txBody>
          <a:bodyPr wrap="square" rtlCol="0">
            <a:spAutoFit/>
          </a:bodyPr>
          <a:lstStyle/>
          <a:p>
            <a:pPr algn="ctr"/>
            <a:r>
              <a:rPr lang="en-US" sz="2600" i="1" dirty="0">
                <a:solidFill>
                  <a:srgbClr val="9CCB3B"/>
                </a:solidFill>
                <a:latin typeface="Georgia" panose="02040502050405020303" pitchFamily="18" charset="0"/>
              </a:rPr>
              <a:t>Fatality Count</a:t>
            </a:r>
          </a:p>
          <a:p>
            <a:pPr algn="ctr"/>
            <a:endParaRPr lang="en-US" sz="800" i="1" dirty="0">
              <a:solidFill>
                <a:srgbClr val="027B55"/>
              </a:solidFill>
              <a:latin typeface="Georgia" panose="02040502050405020303" pitchFamily="18"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Direct deaths are clearly caused by the disaster</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Example: drowning in hurricane storm surge</a:t>
            </a:r>
          </a:p>
          <a:p>
            <a:endParaRPr lang="en-US" sz="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Indirect deaths are more subjective and the “but for” principle should be used</a:t>
            </a:r>
          </a:p>
          <a:p>
            <a:pPr marL="742950" lvl="1"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Example: carbon monoxide poisoning from a generator two weeks after a hurricane</a:t>
            </a:r>
          </a:p>
        </p:txBody>
      </p:sp>
      <p:sp>
        <p:nvSpPr>
          <p:cNvPr id="21" name="TextBox 20">
            <a:extLst>
              <a:ext uri="{FF2B5EF4-FFF2-40B4-BE49-F238E27FC236}">
                <a16:creationId xmlns:a16="http://schemas.microsoft.com/office/drawing/2014/main" id="{AD02614F-2C2B-A5F9-3569-57C519CF2CC5}"/>
              </a:ext>
            </a:extLst>
          </p:cNvPr>
          <p:cNvSpPr txBox="1"/>
          <p:nvPr/>
        </p:nvSpPr>
        <p:spPr>
          <a:xfrm>
            <a:off x="6690362" y="2097084"/>
            <a:ext cx="5013964" cy="1969770"/>
          </a:xfrm>
          <a:prstGeom prst="rect">
            <a:avLst/>
          </a:prstGeom>
          <a:noFill/>
          <a:ln>
            <a:noFill/>
          </a:ln>
        </p:spPr>
        <p:txBody>
          <a:bodyPr wrap="square" rtlCol="0">
            <a:spAutoFit/>
          </a:bodyPr>
          <a:lstStyle/>
          <a:p>
            <a:pPr algn="ctr"/>
            <a:r>
              <a:rPr lang="en-US" sz="2600" i="1" dirty="0">
                <a:solidFill>
                  <a:srgbClr val="9CCB3B"/>
                </a:solidFill>
                <a:latin typeface="Georgia" panose="02040502050405020303" pitchFamily="18" charset="0"/>
              </a:rPr>
              <a:t>Excess Mortality</a:t>
            </a:r>
          </a:p>
          <a:p>
            <a:pPr algn="ctr"/>
            <a:endParaRPr lang="en-US" sz="800" i="1" dirty="0">
              <a:solidFill>
                <a:srgbClr val="027B55"/>
              </a:solidFill>
              <a:latin typeface="Georgia" panose="02040502050405020303" pitchFamily="18" charset="0"/>
            </a:endParaRP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An analysis of changes in the trends of mortality rates of a post-disaster area to determine if more deaths overall have occurred than expected</a:t>
            </a:r>
          </a:p>
        </p:txBody>
      </p:sp>
      <p:sp>
        <p:nvSpPr>
          <p:cNvPr id="33" name="TextBox 32">
            <a:extLst>
              <a:ext uri="{FF2B5EF4-FFF2-40B4-BE49-F238E27FC236}">
                <a16:creationId xmlns:a16="http://schemas.microsoft.com/office/drawing/2014/main" id="{47C81615-4F38-CDA9-9EF0-3816A19DDE8F}"/>
              </a:ext>
            </a:extLst>
          </p:cNvPr>
          <p:cNvSpPr txBox="1"/>
          <p:nvPr/>
        </p:nvSpPr>
        <p:spPr>
          <a:xfrm>
            <a:off x="6237514" y="4315866"/>
            <a:ext cx="5954486" cy="892552"/>
          </a:xfrm>
          <a:prstGeom prst="rect">
            <a:avLst/>
          </a:prstGeom>
          <a:noFill/>
          <a:ln>
            <a:noFill/>
          </a:ln>
        </p:spPr>
        <p:txBody>
          <a:bodyPr wrap="square" rtlCol="0">
            <a:spAutoFit/>
          </a:bodyPr>
          <a:lstStyle/>
          <a:p>
            <a:pPr algn="ctr"/>
            <a:r>
              <a:rPr lang="en-US" sz="2600" i="1" dirty="0">
                <a:solidFill>
                  <a:srgbClr val="9CCB3B"/>
                </a:solidFill>
                <a:latin typeface="Georgia" panose="02040502050405020303" pitchFamily="18" charset="0"/>
              </a:rPr>
              <a:t>Measuring Hurricane Maria </a:t>
            </a:r>
          </a:p>
          <a:p>
            <a:pPr algn="ctr"/>
            <a:r>
              <a:rPr lang="en-US" sz="2600" i="1" dirty="0">
                <a:solidFill>
                  <a:srgbClr val="9CCB3B"/>
                </a:solidFill>
                <a:latin typeface="Georgia" panose="02040502050405020303" pitchFamily="18" charset="0"/>
              </a:rPr>
              <a:t>Fatalities</a:t>
            </a:r>
          </a:p>
        </p:txBody>
      </p:sp>
      <p:sp>
        <p:nvSpPr>
          <p:cNvPr id="31" name="TextBox 30">
            <a:extLst>
              <a:ext uri="{FF2B5EF4-FFF2-40B4-BE49-F238E27FC236}">
                <a16:creationId xmlns:a16="http://schemas.microsoft.com/office/drawing/2014/main" id="{F55BEBC1-B41C-95CD-708A-816F8443164B}"/>
              </a:ext>
            </a:extLst>
          </p:cNvPr>
          <p:cNvSpPr txBox="1"/>
          <p:nvPr/>
        </p:nvSpPr>
        <p:spPr>
          <a:xfrm>
            <a:off x="6492240" y="4868394"/>
            <a:ext cx="855967" cy="861774"/>
          </a:xfrm>
          <a:prstGeom prst="rect">
            <a:avLst/>
          </a:prstGeom>
          <a:noFill/>
        </p:spPr>
        <p:txBody>
          <a:bodyPr wrap="square" rtlCol="0">
            <a:spAutoFit/>
          </a:bodyPr>
          <a:lstStyle/>
          <a:p>
            <a:pPr algn="ctr"/>
            <a:r>
              <a:rPr lang="en-US" sz="2200" dirty="0">
                <a:solidFill>
                  <a:schemeClr val="bg1">
                    <a:lumMod val="65000"/>
                  </a:schemeClr>
                </a:solidFill>
                <a:latin typeface="Arial" panose="020B0604020202020204" pitchFamily="34" charset="0"/>
                <a:cs typeface="Arial" panose="020B0604020202020204" pitchFamily="34" charset="0"/>
              </a:rPr>
              <a:t>64</a:t>
            </a:r>
          </a:p>
          <a:p>
            <a:pPr algn="ctr"/>
            <a:r>
              <a:rPr lang="en-US" sz="1400" dirty="0">
                <a:solidFill>
                  <a:schemeClr val="bg1">
                    <a:lumMod val="65000"/>
                  </a:schemeClr>
                </a:solidFill>
                <a:latin typeface="Arial" panose="020B0604020202020204" pitchFamily="34" charset="0"/>
                <a:cs typeface="Arial" panose="020B0604020202020204" pitchFamily="34" charset="0"/>
              </a:rPr>
              <a:t>Fatality Count</a:t>
            </a:r>
          </a:p>
        </p:txBody>
      </p:sp>
      <p:sp>
        <p:nvSpPr>
          <p:cNvPr id="32" name="TextBox 31">
            <a:extLst>
              <a:ext uri="{FF2B5EF4-FFF2-40B4-BE49-F238E27FC236}">
                <a16:creationId xmlns:a16="http://schemas.microsoft.com/office/drawing/2014/main" id="{050B1ABC-B505-07F7-2BC6-B33D09CCA6AF}"/>
              </a:ext>
            </a:extLst>
          </p:cNvPr>
          <p:cNvSpPr txBox="1"/>
          <p:nvPr/>
        </p:nvSpPr>
        <p:spPr>
          <a:xfrm>
            <a:off x="10715223" y="4926801"/>
            <a:ext cx="897657" cy="861774"/>
          </a:xfrm>
          <a:prstGeom prst="rect">
            <a:avLst/>
          </a:prstGeom>
          <a:noFill/>
        </p:spPr>
        <p:txBody>
          <a:bodyPr wrap="square" rtlCol="0">
            <a:spAutoFit/>
          </a:bodyPr>
          <a:lstStyle/>
          <a:p>
            <a:pPr algn="ctr"/>
            <a:r>
              <a:rPr lang="en-US" sz="2200" dirty="0">
                <a:solidFill>
                  <a:schemeClr val="accent1"/>
                </a:solidFill>
                <a:latin typeface="Arial" panose="020B0604020202020204" pitchFamily="34" charset="0"/>
                <a:cs typeface="Arial" panose="020B0604020202020204" pitchFamily="34" charset="0"/>
              </a:rPr>
              <a:t>2,975</a:t>
            </a:r>
          </a:p>
          <a:p>
            <a:pPr algn="ctr"/>
            <a:r>
              <a:rPr lang="en-US" sz="1400" dirty="0">
                <a:solidFill>
                  <a:schemeClr val="accent1"/>
                </a:solidFill>
                <a:latin typeface="Arial" panose="020B0604020202020204" pitchFamily="34" charset="0"/>
                <a:cs typeface="Arial" panose="020B0604020202020204" pitchFamily="34" charset="0"/>
              </a:rPr>
              <a:t>Excess Mortality</a:t>
            </a:r>
          </a:p>
        </p:txBody>
      </p:sp>
      <p:cxnSp>
        <p:nvCxnSpPr>
          <p:cNvPr id="25" name="Straight Connector 24">
            <a:extLst>
              <a:ext uri="{FF2B5EF4-FFF2-40B4-BE49-F238E27FC236}">
                <a16:creationId xmlns:a16="http://schemas.microsoft.com/office/drawing/2014/main" id="{6788E531-2C1F-FA2D-CDAF-A5314778656B}"/>
              </a:ext>
              <a:ext uri="{C183D7F6-B498-43B3-948B-1728B52AA6E4}">
                <adec:decorative xmlns:adec="http://schemas.microsoft.com/office/drawing/2017/decorative" val="1"/>
              </a:ext>
            </a:extLst>
          </p:cNvPr>
          <p:cNvCxnSpPr>
            <a:cxnSpLocks/>
          </p:cNvCxnSpPr>
          <p:nvPr/>
        </p:nvCxnSpPr>
        <p:spPr>
          <a:xfrm>
            <a:off x="6492240" y="5788575"/>
            <a:ext cx="855967" cy="0"/>
          </a:xfrm>
          <a:prstGeom prst="line">
            <a:avLst/>
          </a:prstGeom>
          <a:ln w="1905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7222E11-20CC-8A15-195A-DEA6EFFCF9CC}"/>
              </a:ext>
              <a:ext uri="{C183D7F6-B498-43B3-948B-1728B52AA6E4}">
                <adec:decorative xmlns:adec="http://schemas.microsoft.com/office/drawing/2017/decorative" val="1"/>
              </a:ext>
            </a:extLst>
          </p:cNvPr>
          <p:cNvCxnSpPr>
            <a:cxnSpLocks/>
          </p:cNvCxnSpPr>
          <p:nvPr/>
        </p:nvCxnSpPr>
        <p:spPr>
          <a:xfrm>
            <a:off x="6492240" y="5994501"/>
            <a:ext cx="5120640" cy="0"/>
          </a:xfrm>
          <a:prstGeom prst="line">
            <a:avLst/>
          </a:prstGeom>
          <a:ln w="190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81F057A-DF4E-D548-30B0-E13322C51AA5}"/>
              </a:ext>
            </a:extLst>
          </p:cNvPr>
          <p:cNvSpPr txBox="1"/>
          <p:nvPr/>
        </p:nvSpPr>
        <p:spPr>
          <a:xfrm>
            <a:off x="6492240" y="6108301"/>
            <a:ext cx="65622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Sept</a:t>
            </a:r>
          </a:p>
        </p:txBody>
      </p:sp>
      <p:sp>
        <p:nvSpPr>
          <p:cNvPr id="39" name="TextBox 38">
            <a:extLst>
              <a:ext uri="{FF2B5EF4-FFF2-40B4-BE49-F238E27FC236}">
                <a16:creationId xmlns:a16="http://schemas.microsoft.com/office/drawing/2014/main" id="{16E767F7-B199-C6BD-EE9F-F5782EAA67FA}"/>
              </a:ext>
            </a:extLst>
          </p:cNvPr>
          <p:cNvSpPr txBox="1"/>
          <p:nvPr/>
        </p:nvSpPr>
        <p:spPr>
          <a:xfrm>
            <a:off x="7288286" y="6111316"/>
            <a:ext cx="656228" cy="369332"/>
          </a:xfrm>
          <a:prstGeom prst="rect">
            <a:avLst/>
          </a:prstGeom>
          <a:noFill/>
          <a:ln>
            <a:noFill/>
          </a:ln>
        </p:spPr>
        <p:txBody>
          <a:bodyPr wrap="square" rtlCol="0">
            <a:spAutoFit/>
          </a:bodyPr>
          <a:lstStyle/>
          <a:p>
            <a:r>
              <a:rPr lang="en-US" dirty="0">
                <a:latin typeface="Arial" panose="020B0604020202020204" pitchFamily="34" charset="0"/>
                <a:cs typeface="Arial" panose="020B0604020202020204" pitchFamily="34" charset="0"/>
              </a:rPr>
              <a:t>Oct</a:t>
            </a:r>
          </a:p>
        </p:txBody>
      </p:sp>
      <p:sp>
        <p:nvSpPr>
          <p:cNvPr id="38" name="TextBox 37">
            <a:extLst>
              <a:ext uri="{FF2B5EF4-FFF2-40B4-BE49-F238E27FC236}">
                <a16:creationId xmlns:a16="http://schemas.microsoft.com/office/drawing/2014/main" id="{72EE33C0-0AC1-1207-355A-12122880F6A4}"/>
              </a:ext>
            </a:extLst>
          </p:cNvPr>
          <p:cNvSpPr txBox="1"/>
          <p:nvPr/>
        </p:nvSpPr>
        <p:spPr>
          <a:xfrm>
            <a:off x="8243024" y="6115864"/>
            <a:ext cx="656228" cy="369332"/>
          </a:xfrm>
          <a:prstGeom prst="rect">
            <a:avLst/>
          </a:prstGeom>
          <a:solidFill>
            <a:schemeClr val="bg1"/>
          </a:solidFill>
          <a:ln>
            <a:noFill/>
          </a:ln>
        </p:spPr>
        <p:txBody>
          <a:bodyPr wrap="square" rtlCol="0">
            <a:spAutoFit/>
          </a:bodyPr>
          <a:lstStyle/>
          <a:p>
            <a:r>
              <a:rPr lang="en-US" dirty="0">
                <a:latin typeface="Arial" panose="020B0604020202020204" pitchFamily="34" charset="0"/>
                <a:cs typeface="Arial" panose="020B0604020202020204" pitchFamily="34" charset="0"/>
              </a:rPr>
              <a:t>Nov</a:t>
            </a:r>
          </a:p>
        </p:txBody>
      </p:sp>
      <p:sp>
        <p:nvSpPr>
          <p:cNvPr id="37" name="TextBox 36">
            <a:extLst>
              <a:ext uri="{FF2B5EF4-FFF2-40B4-BE49-F238E27FC236}">
                <a16:creationId xmlns:a16="http://schemas.microsoft.com/office/drawing/2014/main" id="{7018CD41-8121-9FDD-7BA1-283E1C26062E}"/>
              </a:ext>
            </a:extLst>
          </p:cNvPr>
          <p:cNvSpPr txBox="1"/>
          <p:nvPr/>
        </p:nvSpPr>
        <p:spPr>
          <a:xfrm>
            <a:off x="9150258" y="6115864"/>
            <a:ext cx="656228" cy="369332"/>
          </a:xfrm>
          <a:prstGeom prst="rect">
            <a:avLst/>
          </a:prstGeom>
          <a:solidFill>
            <a:schemeClr val="bg1"/>
          </a:solidFill>
          <a:ln>
            <a:noFill/>
          </a:ln>
        </p:spPr>
        <p:txBody>
          <a:bodyPr wrap="square" rtlCol="0">
            <a:spAutoFit/>
          </a:bodyPr>
          <a:lstStyle/>
          <a:p>
            <a:r>
              <a:rPr lang="en-US" dirty="0">
                <a:latin typeface="Arial" panose="020B0604020202020204" pitchFamily="34" charset="0"/>
                <a:cs typeface="Arial" panose="020B0604020202020204" pitchFamily="34" charset="0"/>
              </a:rPr>
              <a:t>Dec</a:t>
            </a:r>
          </a:p>
        </p:txBody>
      </p:sp>
      <p:sp>
        <p:nvSpPr>
          <p:cNvPr id="40" name="TextBox 39">
            <a:extLst>
              <a:ext uri="{FF2B5EF4-FFF2-40B4-BE49-F238E27FC236}">
                <a16:creationId xmlns:a16="http://schemas.microsoft.com/office/drawing/2014/main" id="{9EACA8E9-116B-28EF-43FA-F69CC514F9FF}"/>
              </a:ext>
            </a:extLst>
          </p:cNvPr>
          <p:cNvSpPr txBox="1"/>
          <p:nvPr/>
        </p:nvSpPr>
        <p:spPr>
          <a:xfrm>
            <a:off x="10058995" y="6111316"/>
            <a:ext cx="656228" cy="369332"/>
          </a:xfrm>
          <a:prstGeom prst="rect">
            <a:avLst/>
          </a:prstGeom>
          <a:noFill/>
          <a:ln>
            <a:noFill/>
          </a:ln>
        </p:spPr>
        <p:txBody>
          <a:bodyPr wrap="square" rtlCol="0">
            <a:spAutoFit/>
          </a:bodyPr>
          <a:lstStyle/>
          <a:p>
            <a:r>
              <a:rPr lang="en-US" dirty="0">
                <a:latin typeface="Arial" panose="020B0604020202020204" pitchFamily="34" charset="0"/>
                <a:cs typeface="Arial" panose="020B0604020202020204" pitchFamily="34" charset="0"/>
              </a:rPr>
              <a:t>Jan</a:t>
            </a:r>
          </a:p>
        </p:txBody>
      </p:sp>
      <p:sp>
        <p:nvSpPr>
          <p:cNvPr id="35" name="TextBox 34">
            <a:extLst>
              <a:ext uri="{FF2B5EF4-FFF2-40B4-BE49-F238E27FC236}">
                <a16:creationId xmlns:a16="http://schemas.microsoft.com/office/drawing/2014/main" id="{C50EDA11-2A9E-BFC3-84B9-491ED04F5DEC}"/>
              </a:ext>
            </a:extLst>
          </p:cNvPr>
          <p:cNvSpPr txBox="1"/>
          <p:nvPr/>
        </p:nvSpPr>
        <p:spPr>
          <a:xfrm>
            <a:off x="10871470" y="6111316"/>
            <a:ext cx="65622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Feb</a:t>
            </a:r>
          </a:p>
        </p:txBody>
      </p:sp>
      <p:sp>
        <p:nvSpPr>
          <p:cNvPr id="4" name="Slide Number Placeholder 3">
            <a:extLst>
              <a:ext uri="{FF2B5EF4-FFF2-40B4-BE49-F238E27FC236}">
                <a16:creationId xmlns:a16="http://schemas.microsoft.com/office/drawing/2014/main" id="{A67AB516-8592-593C-DD7E-4F4E036470EB}"/>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7</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7135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F8B7593-378A-9E45-CCC6-D0B5E059A5C0}"/>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FLORIDA HURRICANES</a:t>
            </a:r>
          </a:p>
        </p:txBody>
      </p:sp>
      <p:sp>
        <p:nvSpPr>
          <p:cNvPr id="18" name="Title 1">
            <a:extLst>
              <a:ext uri="{FF2B5EF4-FFF2-40B4-BE49-F238E27FC236}">
                <a16:creationId xmlns:a16="http://schemas.microsoft.com/office/drawing/2014/main" id="{53BFAD72-E924-2BBE-60B6-BE3360ADCD1F}"/>
              </a:ext>
            </a:extLst>
          </p:cNvPr>
          <p:cNvSpPr txBox="1">
            <a:spLocks/>
          </p:cNvSpPr>
          <p:nvPr/>
        </p:nvSpPr>
        <p:spPr>
          <a:xfrm>
            <a:off x="838200" y="990976"/>
            <a:ext cx="10400414" cy="751228"/>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noProof="0" dirty="0">
                <a:solidFill>
                  <a:srgbClr val="E6C169"/>
                </a:solidFill>
                <a:latin typeface="Arial" panose="020B0604020202020204" pitchFamily="34" charset="0"/>
                <a:cs typeface="Arial" panose="020B0604020202020204" pitchFamily="34" charset="0"/>
              </a:rPr>
              <a:t>Experiences more major hurricane and has areas of high vulnerability</a:t>
            </a: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graphicFrame>
        <p:nvGraphicFramePr>
          <p:cNvPr id="49" name="Chart 48" descr="Chart of major U.S. hurricanes, with NC having 7, MS 9, TX 19, LA 21, and FL 44">
            <a:extLst>
              <a:ext uri="{FF2B5EF4-FFF2-40B4-BE49-F238E27FC236}">
                <a16:creationId xmlns:a16="http://schemas.microsoft.com/office/drawing/2014/main" id="{51C68F6F-FAFD-3A46-9487-CAD4F4BF68A6}"/>
              </a:ext>
            </a:extLst>
          </p:cNvPr>
          <p:cNvGraphicFramePr>
            <a:graphicFrameLocks/>
          </p:cNvGraphicFramePr>
          <p:nvPr>
            <p:extLst>
              <p:ext uri="{D42A27DB-BD31-4B8C-83A1-F6EECF244321}">
                <p14:modId xmlns:p14="http://schemas.microsoft.com/office/powerpoint/2010/main" val="648864463"/>
              </p:ext>
            </p:extLst>
          </p:nvPr>
        </p:nvGraphicFramePr>
        <p:xfrm>
          <a:off x="614338" y="2408895"/>
          <a:ext cx="6249586" cy="4185088"/>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22">
            <a:extLst>
              <a:ext uri="{FF2B5EF4-FFF2-40B4-BE49-F238E27FC236}">
                <a16:creationId xmlns:a16="http://schemas.microsoft.com/office/drawing/2014/main" id="{B898BFF6-F0BA-2EA3-F6E8-310BDE6CEF5C}"/>
              </a:ext>
            </a:extLst>
          </p:cNvPr>
          <p:cNvSpPr txBox="1"/>
          <p:nvPr/>
        </p:nvSpPr>
        <p:spPr>
          <a:xfrm>
            <a:off x="1011993" y="2277873"/>
            <a:ext cx="4494727" cy="492443"/>
          </a:xfrm>
          <a:prstGeom prst="rect">
            <a:avLst/>
          </a:prstGeom>
          <a:noFill/>
        </p:spPr>
        <p:txBody>
          <a:bodyPr wrap="square" rtlCol="0">
            <a:spAutoFit/>
          </a:bodyPr>
          <a:lstStyle/>
          <a:p>
            <a:pPr algn="ctr"/>
            <a:r>
              <a:rPr lang="en-US" sz="2600" i="1" dirty="0">
                <a:solidFill>
                  <a:srgbClr val="9CCB3B"/>
                </a:solidFill>
                <a:latin typeface="Georgia" panose="02040502050405020303" pitchFamily="18" charset="0"/>
              </a:rPr>
              <a:t>U.S. Major Hurricanes</a:t>
            </a:r>
            <a:endParaRPr lang="en-US" sz="2600" i="1" dirty="0">
              <a:solidFill>
                <a:srgbClr val="027B55"/>
              </a:solidFill>
              <a:latin typeface="Georgia" panose="02040502050405020303" pitchFamily="18" charset="0"/>
            </a:endParaRPr>
          </a:p>
        </p:txBody>
      </p:sp>
      <p:sp>
        <p:nvSpPr>
          <p:cNvPr id="47" name="TextBox 1">
            <a:extLst>
              <a:ext uri="{FF2B5EF4-FFF2-40B4-BE49-F238E27FC236}">
                <a16:creationId xmlns:a16="http://schemas.microsoft.com/office/drawing/2014/main" id="{1834737F-7633-C402-4905-AAD638382B05}"/>
              </a:ext>
            </a:extLst>
          </p:cNvPr>
          <p:cNvSpPr txBox="1"/>
          <p:nvPr/>
        </p:nvSpPr>
        <p:spPr>
          <a:xfrm>
            <a:off x="694208" y="3067982"/>
            <a:ext cx="981461" cy="5050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200" dirty="0">
                <a:solidFill>
                  <a:schemeClr val="bg1"/>
                </a:solidFill>
                <a:latin typeface="Arial" panose="020B0604020202020204" pitchFamily="34" charset="0"/>
                <a:cs typeface="Arial" panose="020B0604020202020204" pitchFamily="34" charset="0"/>
              </a:rPr>
              <a:t>NC</a:t>
            </a:r>
            <a:r>
              <a:rPr lang="en-US" sz="2000" dirty="0">
                <a:solidFill>
                  <a:schemeClr val="bg1"/>
                </a:solidFill>
                <a:latin typeface="Arial" panose="020B0604020202020204" pitchFamily="34" charset="0"/>
                <a:cs typeface="Arial" panose="020B0604020202020204" pitchFamily="34" charset="0"/>
              </a:rPr>
              <a:t> - 7</a:t>
            </a:r>
          </a:p>
        </p:txBody>
      </p:sp>
      <p:sp>
        <p:nvSpPr>
          <p:cNvPr id="46" name="TextBox 1">
            <a:extLst>
              <a:ext uri="{FF2B5EF4-FFF2-40B4-BE49-F238E27FC236}">
                <a16:creationId xmlns:a16="http://schemas.microsoft.com/office/drawing/2014/main" id="{ED01C874-6C14-C651-802E-68CC34C2F5E8}"/>
              </a:ext>
            </a:extLst>
          </p:cNvPr>
          <p:cNvSpPr txBox="1"/>
          <p:nvPr/>
        </p:nvSpPr>
        <p:spPr>
          <a:xfrm>
            <a:off x="694208" y="3759791"/>
            <a:ext cx="995995" cy="50004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200" dirty="0">
                <a:solidFill>
                  <a:schemeClr val="bg1"/>
                </a:solidFill>
                <a:latin typeface="Arial" panose="020B0604020202020204" pitchFamily="34" charset="0"/>
                <a:cs typeface="Arial" panose="020B0604020202020204" pitchFamily="34" charset="0"/>
              </a:rPr>
              <a:t>MS</a:t>
            </a:r>
            <a:r>
              <a:rPr lang="en-US" sz="2000" dirty="0">
                <a:solidFill>
                  <a:schemeClr val="bg1"/>
                </a:solidFill>
                <a:latin typeface="Arial" panose="020B0604020202020204" pitchFamily="34" charset="0"/>
                <a:cs typeface="Arial" panose="020B0604020202020204" pitchFamily="34" charset="0"/>
              </a:rPr>
              <a:t> -</a:t>
            </a:r>
            <a:r>
              <a:rPr lang="en-US" sz="2000" baseline="0" dirty="0">
                <a:solidFill>
                  <a:schemeClr val="bg1"/>
                </a:solidFill>
                <a:latin typeface="Arial" panose="020B0604020202020204" pitchFamily="34" charset="0"/>
                <a:cs typeface="Arial" panose="020B0604020202020204" pitchFamily="34" charset="0"/>
              </a:rPr>
              <a:t> 9</a:t>
            </a:r>
            <a:endParaRPr lang="en-US" sz="2000" dirty="0">
              <a:solidFill>
                <a:schemeClr val="bg1"/>
              </a:solidFill>
              <a:latin typeface="Arial" panose="020B0604020202020204" pitchFamily="34" charset="0"/>
              <a:cs typeface="Arial" panose="020B0604020202020204" pitchFamily="34" charset="0"/>
            </a:endParaRPr>
          </a:p>
        </p:txBody>
      </p:sp>
      <p:sp>
        <p:nvSpPr>
          <p:cNvPr id="45" name="TextBox 1">
            <a:extLst>
              <a:ext uri="{FF2B5EF4-FFF2-40B4-BE49-F238E27FC236}">
                <a16:creationId xmlns:a16="http://schemas.microsoft.com/office/drawing/2014/main" id="{387D843F-9258-5435-811C-D290892FF0F2}"/>
              </a:ext>
            </a:extLst>
          </p:cNvPr>
          <p:cNvSpPr txBox="1"/>
          <p:nvPr/>
        </p:nvSpPr>
        <p:spPr>
          <a:xfrm>
            <a:off x="715979" y="4476735"/>
            <a:ext cx="1112819" cy="54374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200" dirty="0">
                <a:solidFill>
                  <a:schemeClr val="bg1"/>
                </a:solidFill>
                <a:latin typeface="Arial" panose="020B0604020202020204" pitchFamily="34" charset="0"/>
                <a:cs typeface="Arial" panose="020B0604020202020204" pitchFamily="34" charset="0"/>
              </a:rPr>
              <a:t>TX</a:t>
            </a:r>
            <a:r>
              <a:rPr lang="en-US" sz="2000" dirty="0">
                <a:solidFill>
                  <a:schemeClr val="bg1"/>
                </a:solidFill>
                <a:latin typeface="Arial" panose="020B0604020202020204" pitchFamily="34" charset="0"/>
                <a:cs typeface="Arial" panose="020B0604020202020204" pitchFamily="34" charset="0"/>
              </a:rPr>
              <a:t> - 19</a:t>
            </a:r>
          </a:p>
        </p:txBody>
      </p:sp>
      <p:sp>
        <p:nvSpPr>
          <p:cNvPr id="44" name="TextBox 1">
            <a:extLst>
              <a:ext uri="{FF2B5EF4-FFF2-40B4-BE49-F238E27FC236}">
                <a16:creationId xmlns:a16="http://schemas.microsoft.com/office/drawing/2014/main" id="{4BA67D54-171E-8593-B00E-DCE335A435CA}"/>
              </a:ext>
            </a:extLst>
          </p:cNvPr>
          <p:cNvSpPr txBox="1"/>
          <p:nvPr/>
        </p:nvSpPr>
        <p:spPr>
          <a:xfrm>
            <a:off x="711104" y="5174337"/>
            <a:ext cx="1117695" cy="45939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200" dirty="0">
                <a:solidFill>
                  <a:schemeClr val="bg1"/>
                </a:solidFill>
                <a:latin typeface="Arial" panose="020B0604020202020204" pitchFamily="34" charset="0"/>
                <a:cs typeface="Arial" panose="020B0604020202020204" pitchFamily="34" charset="0"/>
              </a:rPr>
              <a:t>LA</a:t>
            </a:r>
            <a:r>
              <a:rPr lang="en-US" sz="2000" dirty="0">
                <a:solidFill>
                  <a:schemeClr val="bg1"/>
                </a:solidFill>
                <a:latin typeface="Arial" panose="020B0604020202020204" pitchFamily="34" charset="0"/>
                <a:cs typeface="Arial" panose="020B0604020202020204" pitchFamily="34" charset="0"/>
              </a:rPr>
              <a:t> - 21</a:t>
            </a:r>
          </a:p>
        </p:txBody>
      </p:sp>
      <p:sp>
        <p:nvSpPr>
          <p:cNvPr id="43" name="TextBox 1">
            <a:extLst>
              <a:ext uri="{FF2B5EF4-FFF2-40B4-BE49-F238E27FC236}">
                <a16:creationId xmlns:a16="http://schemas.microsoft.com/office/drawing/2014/main" id="{E0EF5F53-4900-E0C7-73D8-1C7DD8D5B691}"/>
              </a:ext>
            </a:extLst>
          </p:cNvPr>
          <p:cNvSpPr txBox="1"/>
          <p:nvPr/>
        </p:nvSpPr>
        <p:spPr>
          <a:xfrm>
            <a:off x="711104" y="5899529"/>
            <a:ext cx="1117693" cy="59334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200" dirty="0">
                <a:solidFill>
                  <a:schemeClr val="bg1"/>
                </a:solidFill>
                <a:latin typeface="Arial" panose="020B0604020202020204" pitchFamily="34" charset="0"/>
                <a:cs typeface="Arial" panose="020B0604020202020204" pitchFamily="34" charset="0"/>
              </a:rPr>
              <a:t>FL</a:t>
            </a:r>
            <a:r>
              <a:rPr lang="en-US" sz="2000" dirty="0">
                <a:solidFill>
                  <a:schemeClr val="bg1"/>
                </a:solidFill>
                <a:latin typeface="Arial" panose="020B0604020202020204" pitchFamily="34" charset="0"/>
                <a:cs typeface="Arial" panose="020B0604020202020204" pitchFamily="34" charset="0"/>
              </a:rPr>
              <a:t> - 44</a:t>
            </a:r>
          </a:p>
        </p:txBody>
      </p:sp>
      <p:sp>
        <p:nvSpPr>
          <p:cNvPr id="51" name="Rectangle 50">
            <a:extLst>
              <a:ext uri="{FF2B5EF4-FFF2-40B4-BE49-F238E27FC236}">
                <a16:creationId xmlns:a16="http://schemas.microsoft.com/office/drawing/2014/main" id="{5E88DFCA-B8AF-6CBD-66E4-D2CB5BE5DCA8}"/>
              </a:ext>
              <a:ext uri="{C183D7F6-B498-43B3-948B-1728B52AA6E4}">
                <adec:decorative xmlns:adec="http://schemas.microsoft.com/office/drawing/2017/decorative" val="1"/>
              </a:ext>
            </a:extLst>
          </p:cNvPr>
          <p:cNvSpPr/>
          <p:nvPr/>
        </p:nvSpPr>
        <p:spPr>
          <a:xfrm>
            <a:off x="7881872" y="2018584"/>
            <a:ext cx="1146219" cy="1188720"/>
          </a:xfrm>
          <a:prstGeom prst="rect">
            <a:avLst/>
          </a:prstGeom>
          <a:solidFill>
            <a:srgbClr val="C00000">
              <a:alpha val="25000"/>
            </a:srgbClr>
          </a:solidFill>
          <a:ln w="12700" cap="flat" cmpd="sng" algn="ctr">
            <a:solidFill>
              <a:srgbClr val="C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56" name="16-Point Star 55">
            <a:extLst>
              <a:ext uri="{FF2B5EF4-FFF2-40B4-BE49-F238E27FC236}">
                <a16:creationId xmlns:a16="http://schemas.microsoft.com/office/drawing/2014/main" id="{EFB922BB-831A-2AEF-4F52-AAA5581DFBDD}"/>
              </a:ext>
            </a:extLst>
          </p:cNvPr>
          <p:cNvSpPr/>
          <p:nvPr/>
        </p:nvSpPr>
        <p:spPr>
          <a:xfrm>
            <a:off x="1550127" y="3552666"/>
            <a:ext cx="914400" cy="822960"/>
          </a:xfrm>
          <a:prstGeom prst="star16">
            <a:avLst/>
          </a:prstGeom>
          <a:solidFill>
            <a:srgbClr val="C00000">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US" sz="2200" dirty="0">
                <a:solidFill>
                  <a:schemeClr val="bg1"/>
                </a:solidFill>
                <a:latin typeface="Arial" panose="020B0604020202020204" pitchFamily="34" charset="0"/>
                <a:cs typeface="Arial" panose="020B0604020202020204" pitchFamily="34" charset="0"/>
              </a:rPr>
              <a:t>5</a:t>
            </a:r>
          </a:p>
        </p:txBody>
      </p:sp>
      <p:sp>
        <p:nvSpPr>
          <p:cNvPr id="57" name="16-Point Star 56">
            <a:extLst>
              <a:ext uri="{FF2B5EF4-FFF2-40B4-BE49-F238E27FC236}">
                <a16:creationId xmlns:a16="http://schemas.microsoft.com/office/drawing/2014/main" id="{68D5E73F-757C-5DF5-A292-638B65FA4BCA}"/>
              </a:ext>
            </a:extLst>
          </p:cNvPr>
          <p:cNvSpPr/>
          <p:nvPr/>
        </p:nvSpPr>
        <p:spPr>
          <a:xfrm>
            <a:off x="3586108" y="5669914"/>
            <a:ext cx="914400" cy="822960"/>
          </a:xfrm>
          <a:prstGeom prst="star16">
            <a:avLst/>
          </a:prstGeom>
          <a:solidFill>
            <a:srgbClr val="C00000">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US" sz="2200" dirty="0">
                <a:solidFill>
                  <a:schemeClr val="bg1"/>
                </a:solidFill>
                <a:latin typeface="Arial" panose="020B0604020202020204" pitchFamily="34" charset="0"/>
                <a:cs typeface="Arial" panose="020B0604020202020204" pitchFamily="34" charset="0"/>
              </a:rPr>
              <a:t>5</a:t>
            </a:r>
          </a:p>
        </p:txBody>
      </p:sp>
      <p:sp>
        <p:nvSpPr>
          <p:cNvPr id="60" name="16-Point Star 59">
            <a:extLst>
              <a:ext uri="{FF2B5EF4-FFF2-40B4-BE49-F238E27FC236}">
                <a16:creationId xmlns:a16="http://schemas.microsoft.com/office/drawing/2014/main" id="{84CB997C-ADDC-E93F-0DC6-DBD6227B59F5}"/>
              </a:ext>
            </a:extLst>
          </p:cNvPr>
          <p:cNvSpPr/>
          <p:nvPr/>
        </p:nvSpPr>
        <p:spPr>
          <a:xfrm>
            <a:off x="4589408" y="5669914"/>
            <a:ext cx="914400" cy="822960"/>
          </a:xfrm>
          <a:prstGeom prst="star16">
            <a:avLst/>
          </a:prstGeom>
          <a:solidFill>
            <a:srgbClr val="C00000">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US" sz="2200" dirty="0">
                <a:solidFill>
                  <a:schemeClr val="bg1"/>
                </a:solidFill>
                <a:latin typeface="Arial" panose="020B0604020202020204" pitchFamily="34" charset="0"/>
                <a:cs typeface="Arial" panose="020B0604020202020204" pitchFamily="34" charset="0"/>
              </a:rPr>
              <a:t>5</a:t>
            </a:r>
          </a:p>
        </p:txBody>
      </p:sp>
      <p:sp>
        <p:nvSpPr>
          <p:cNvPr id="61" name="16-Point Star 60">
            <a:extLst>
              <a:ext uri="{FF2B5EF4-FFF2-40B4-BE49-F238E27FC236}">
                <a16:creationId xmlns:a16="http://schemas.microsoft.com/office/drawing/2014/main" id="{E38AD94C-783A-102E-D111-9B864CB141AE}"/>
              </a:ext>
            </a:extLst>
          </p:cNvPr>
          <p:cNvSpPr/>
          <p:nvPr/>
        </p:nvSpPr>
        <p:spPr>
          <a:xfrm>
            <a:off x="5556354" y="5669914"/>
            <a:ext cx="914400" cy="822960"/>
          </a:xfrm>
          <a:prstGeom prst="star16">
            <a:avLst/>
          </a:prstGeom>
          <a:solidFill>
            <a:srgbClr val="C00000">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US" sz="2200" dirty="0">
                <a:solidFill>
                  <a:schemeClr val="bg1"/>
                </a:solidFill>
                <a:latin typeface="Arial" panose="020B0604020202020204" pitchFamily="34" charset="0"/>
                <a:cs typeface="Arial" panose="020B0604020202020204" pitchFamily="34" charset="0"/>
              </a:rPr>
              <a:t>5</a:t>
            </a:r>
          </a:p>
        </p:txBody>
      </p:sp>
      <p:pic>
        <p:nvPicPr>
          <p:cNvPr id="50" name="Picture 49" descr="Map of counties in Florida shaded according to their socioeconomic vulnerability">
            <a:extLst>
              <a:ext uri="{FF2B5EF4-FFF2-40B4-BE49-F238E27FC236}">
                <a16:creationId xmlns:a16="http://schemas.microsoft.com/office/drawing/2014/main" id="{C970CF25-09D6-586D-1F7E-DA0D51CAFCB0}"/>
              </a:ext>
            </a:extLst>
          </p:cNvPr>
          <p:cNvPicPr>
            <a:picLocks noChangeAspect="1"/>
          </p:cNvPicPr>
          <p:nvPr/>
        </p:nvPicPr>
        <p:blipFill>
          <a:blip r:embed="rId4"/>
          <a:stretch>
            <a:fillRect/>
          </a:stretch>
        </p:blipFill>
        <p:spPr>
          <a:xfrm>
            <a:off x="6685282" y="2070100"/>
            <a:ext cx="5459599" cy="4696643"/>
          </a:xfrm>
          <a:prstGeom prst="rect">
            <a:avLst/>
          </a:prstGeom>
        </p:spPr>
      </p:pic>
      <p:sp>
        <p:nvSpPr>
          <p:cNvPr id="4" name="Slide Number Placeholder 3">
            <a:extLst>
              <a:ext uri="{FF2B5EF4-FFF2-40B4-BE49-F238E27FC236}">
                <a16:creationId xmlns:a16="http://schemas.microsoft.com/office/drawing/2014/main" id="{6899752A-FF8E-B801-2C16-363AE9EB2680}"/>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8</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594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655549B-A0BB-69E3-4011-EF804C497C53}"/>
              </a:ext>
            </a:extLst>
          </p:cNvPr>
          <p:cNvSpPr txBox="1">
            <a:spLocks noGrp="1"/>
          </p:cNvSpPr>
          <p:nvPr>
            <p:ph type="title" idx="4294967295"/>
          </p:nvPr>
        </p:nvSpPr>
        <p:spPr>
          <a:xfrm>
            <a:off x="838200" y="365126"/>
            <a:ext cx="10515600" cy="7193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6747"/>
                </a:solidFill>
                <a:effectLst/>
                <a:uLnTx/>
                <a:uFillTx/>
                <a:latin typeface="Arial Narrow" panose="020B0604020202020204" pitchFamily="34" charset="0"/>
                <a:ea typeface="+mj-ea"/>
                <a:cs typeface="Arial Narrow" panose="020B0604020202020204" pitchFamily="34" charset="0"/>
              </a:rPr>
              <a:t>HURRICANE MICHAEL</a:t>
            </a:r>
          </a:p>
        </p:txBody>
      </p:sp>
      <p:sp>
        <p:nvSpPr>
          <p:cNvPr id="16" name="Title 1">
            <a:extLst>
              <a:ext uri="{FF2B5EF4-FFF2-40B4-BE49-F238E27FC236}">
                <a16:creationId xmlns:a16="http://schemas.microsoft.com/office/drawing/2014/main" id="{4CFAE0C4-8166-DD19-21A0-15242DADA1EE}"/>
              </a:ext>
            </a:extLst>
          </p:cNvPr>
          <p:cNvSpPr txBox="1">
            <a:spLocks/>
          </p:cNvSpPr>
          <p:nvPr/>
        </p:nvSpPr>
        <p:spPr>
          <a:xfrm>
            <a:off x="838200" y="990975"/>
            <a:ext cx="10400414" cy="719397"/>
          </a:xfrm>
          <a:prstGeom prst="rect">
            <a:avLst/>
          </a:prstGeom>
        </p:spPr>
        <p:txBody>
          <a:bodyPr vert="horz" lIns="91440" tIns="45720" rIns="91440" bIns="45720" rtlCol="0" anchor="ctr">
            <a:noAutofit/>
          </a:bodyPr>
          <a:lstStyle>
            <a:lvl1pPr algn="l" defTabSz="914364" rtl="0" eaLnBrk="1" latinLnBrk="0" hangingPunct="1">
              <a:lnSpc>
                <a:spcPct val="90000"/>
              </a:lnSpc>
              <a:spcBef>
                <a:spcPct val="0"/>
              </a:spcBef>
              <a:buNone/>
              <a:defRPr sz="4400" kern="1200">
                <a:solidFill>
                  <a:srgbClr val="006747"/>
                </a:solidFill>
                <a:latin typeface="+mj-lt"/>
                <a:ea typeface="+mj-ea"/>
                <a:cs typeface="+mj-cs"/>
              </a:defRPr>
            </a:lvl1pPr>
          </a:lstStyle>
          <a:p>
            <a:pPr lvl="0">
              <a:lnSpc>
                <a:spcPct val="100000"/>
              </a:lnSpc>
            </a:pPr>
            <a:r>
              <a:rPr lang="en-US" sz="2200" b="1" noProof="0" dirty="0">
                <a:solidFill>
                  <a:srgbClr val="E6C169"/>
                </a:solidFill>
                <a:latin typeface="Arial" panose="020B0604020202020204" pitchFamily="34" charset="0"/>
                <a:cs typeface="Arial" panose="020B0604020202020204" pitchFamily="34" charset="0"/>
              </a:rPr>
              <a:t>A once in a </a:t>
            </a:r>
            <a:r>
              <a:rPr lang="en-US" sz="2200" b="1" dirty="0">
                <a:solidFill>
                  <a:srgbClr val="E6C169"/>
                </a:solidFill>
                <a:latin typeface="Arial" panose="020B0604020202020204" pitchFamily="34" charset="0"/>
                <a:cs typeface="Arial" panose="020B0604020202020204" pitchFamily="34" charset="0"/>
              </a:rPr>
              <a:t>hundred-year storm that devastated the Florida Panhandle</a:t>
            </a:r>
            <a:endParaRPr kumimoji="0" lang="en-US" sz="2200" b="1" i="0" u="none" strike="noStrike" kern="1200" cap="none" spc="0" normalizeH="0" baseline="0" noProof="0" dirty="0">
              <a:ln>
                <a:noFill/>
              </a:ln>
              <a:solidFill>
                <a:srgbClr val="006747"/>
              </a:solidFill>
              <a:effectLst/>
              <a:uLnTx/>
              <a:uFillTx/>
              <a:latin typeface="Arial" panose="020B0604020202020204" pitchFamily="34" charset="0"/>
              <a:ea typeface="+mj-ea"/>
              <a:cs typeface="Arial" panose="020B0604020202020204" pitchFamily="34" charset="0"/>
            </a:endParaRPr>
          </a:p>
        </p:txBody>
      </p:sp>
      <p:pic>
        <p:nvPicPr>
          <p:cNvPr id="8" name="Picture 7" descr="Map&#10;&#10;Description automatically generated ">
            <a:extLst>
              <a:ext uri="{FF2B5EF4-FFF2-40B4-BE49-F238E27FC236}">
                <a16:creationId xmlns:a16="http://schemas.microsoft.com/office/drawing/2014/main" id="{2BEF9C74-5566-5FE1-38E7-53D1095586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48545" y="4542782"/>
            <a:ext cx="2626471" cy="2232119"/>
          </a:xfrm>
          <a:prstGeom prst="rect">
            <a:avLst/>
          </a:prstGeom>
        </p:spPr>
      </p:pic>
      <p:pic>
        <p:nvPicPr>
          <p:cNvPr id="9" name="Picture 8" descr="Map&#10;&#10;Description automatically generated ">
            <a:extLst>
              <a:ext uri="{FF2B5EF4-FFF2-40B4-BE49-F238E27FC236}">
                <a16:creationId xmlns:a16="http://schemas.microsoft.com/office/drawing/2014/main" id="{F83A03ED-5277-4A5F-335F-D2D1AA7BDA9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671818" y="1718942"/>
            <a:ext cx="2992382" cy="3487645"/>
          </a:xfrm>
          <a:prstGeom prst="rect">
            <a:avLst/>
          </a:prstGeom>
          <a:ln>
            <a:noFill/>
          </a:ln>
        </p:spPr>
      </p:pic>
      <p:sp>
        <p:nvSpPr>
          <p:cNvPr id="15" name="TextBox 14">
            <a:extLst>
              <a:ext uri="{FF2B5EF4-FFF2-40B4-BE49-F238E27FC236}">
                <a16:creationId xmlns:a16="http://schemas.microsoft.com/office/drawing/2014/main" id="{6BED0215-1CE9-CCA8-E3A3-56E23837FBD0}"/>
              </a:ext>
            </a:extLst>
          </p:cNvPr>
          <p:cNvSpPr txBox="1"/>
          <p:nvPr/>
        </p:nvSpPr>
        <p:spPr>
          <a:xfrm>
            <a:off x="3319553" y="3032051"/>
            <a:ext cx="552033" cy="307777"/>
          </a:xfrm>
          <a:prstGeom prst="rect">
            <a:avLst/>
          </a:prstGeom>
          <a:noFill/>
        </p:spPr>
        <p:txBody>
          <a:bodyPr wrap="square" rtlCol="0">
            <a:spAutoFit/>
          </a:bodyPr>
          <a:lstStyle/>
          <a:p>
            <a:r>
              <a:rPr lang="en-US" sz="1400" b="1" dirty="0">
                <a:solidFill>
                  <a:schemeClr val="accent1"/>
                </a:solidFill>
                <a:latin typeface="Arial" panose="020B0604020202020204" pitchFamily="34" charset="0"/>
                <a:cs typeface="Arial" panose="020B0604020202020204" pitchFamily="34" charset="0"/>
              </a:rPr>
              <a:t>Bay</a:t>
            </a:r>
          </a:p>
        </p:txBody>
      </p:sp>
      <p:cxnSp>
        <p:nvCxnSpPr>
          <p:cNvPr id="3" name="Curved Connector 2">
            <a:extLst>
              <a:ext uri="{FF2B5EF4-FFF2-40B4-BE49-F238E27FC236}">
                <a16:creationId xmlns:a16="http://schemas.microsoft.com/office/drawing/2014/main" id="{6B7B0E7B-7597-F338-FD6F-ADA985B3A351}"/>
              </a:ext>
              <a:ext uri="{C183D7F6-B498-43B3-948B-1728B52AA6E4}">
                <adec:decorative xmlns:adec="http://schemas.microsoft.com/office/drawing/2017/decorative" val="1"/>
              </a:ext>
            </a:extLst>
          </p:cNvPr>
          <p:cNvCxnSpPr>
            <a:stCxn id="10" idx="0"/>
          </p:cNvCxnSpPr>
          <p:nvPr/>
        </p:nvCxnSpPr>
        <p:spPr>
          <a:xfrm rot="5400000" flipH="1" flipV="1">
            <a:off x="1814174" y="3666007"/>
            <a:ext cx="111815" cy="1521082"/>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8515951-3825-2953-C612-655ADE88CFA5}"/>
              </a:ext>
            </a:extLst>
          </p:cNvPr>
          <p:cNvSpPr txBox="1"/>
          <p:nvPr/>
        </p:nvSpPr>
        <p:spPr>
          <a:xfrm>
            <a:off x="3944690" y="3529817"/>
            <a:ext cx="552033" cy="307777"/>
          </a:xfrm>
          <a:prstGeom prst="rect">
            <a:avLst/>
          </a:prstGeom>
          <a:noFill/>
        </p:spPr>
        <p:txBody>
          <a:bodyPr wrap="square" rtlCol="0">
            <a:spAutoFit/>
          </a:bodyPr>
          <a:lstStyle/>
          <a:p>
            <a:r>
              <a:rPr lang="en-US" sz="1400" b="1" dirty="0">
                <a:solidFill>
                  <a:schemeClr val="accent1"/>
                </a:solidFill>
                <a:latin typeface="Arial" panose="020B0604020202020204" pitchFamily="34" charset="0"/>
                <a:cs typeface="Arial" panose="020B0604020202020204" pitchFamily="34" charset="0"/>
              </a:rPr>
              <a:t>Gulf</a:t>
            </a:r>
          </a:p>
        </p:txBody>
      </p:sp>
      <p:sp>
        <p:nvSpPr>
          <p:cNvPr id="24" name="TextBox 23">
            <a:extLst>
              <a:ext uri="{FF2B5EF4-FFF2-40B4-BE49-F238E27FC236}">
                <a16:creationId xmlns:a16="http://schemas.microsoft.com/office/drawing/2014/main" id="{E6243C99-2837-4CDA-B762-C09009E75EB4}"/>
              </a:ext>
            </a:extLst>
          </p:cNvPr>
          <p:cNvSpPr txBox="1"/>
          <p:nvPr/>
        </p:nvSpPr>
        <p:spPr>
          <a:xfrm>
            <a:off x="4470161" y="3505281"/>
            <a:ext cx="884200" cy="307777"/>
          </a:xfrm>
          <a:prstGeom prst="rect">
            <a:avLst/>
          </a:prstGeom>
          <a:noFill/>
        </p:spPr>
        <p:txBody>
          <a:bodyPr wrap="square" rtlCol="0">
            <a:spAutoFit/>
          </a:bodyPr>
          <a:lstStyle/>
          <a:p>
            <a:r>
              <a:rPr lang="en-US" sz="1400" b="1" dirty="0">
                <a:solidFill>
                  <a:schemeClr val="accent1"/>
                </a:solidFill>
                <a:latin typeface="Arial" panose="020B0604020202020204" pitchFamily="34" charset="0"/>
                <a:cs typeface="Arial" panose="020B0604020202020204" pitchFamily="34" charset="0"/>
              </a:rPr>
              <a:t>Franklin</a:t>
            </a:r>
          </a:p>
        </p:txBody>
      </p:sp>
      <p:sp>
        <p:nvSpPr>
          <p:cNvPr id="10" name="Rectangle 9">
            <a:extLst>
              <a:ext uri="{FF2B5EF4-FFF2-40B4-BE49-F238E27FC236}">
                <a16:creationId xmlns:a16="http://schemas.microsoft.com/office/drawing/2014/main" id="{75B5176E-118D-89C9-EE06-FB24B0CC750B}"/>
              </a:ext>
              <a:ext uri="{C183D7F6-B498-43B3-948B-1728B52AA6E4}">
                <adec:decorative xmlns:adec="http://schemas.microsoft.com/office/drawing/2017/decorative" val="1"/>
              </a:ext>
            </a:extLst>
          </p:cNvPr>
          <p:cNvSpPr/>
          <p:nvPr/>
        </p:nvSpPr>
        <p:spPr>
          <a:xfrm>
            <a:off x="857541" y="4482455"/>
            <a:ext cx="503998" cy="737612"/>
          </a:xfrm>
          <a:prstGeom prst="rect">
            <a:avLst/>
          </a:prstGeom>
          <a:solidFill>
            <a:schemeClr val="accent1">
              <a:alpha val="21425"/>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8" descr="Chart showing 50 direct and indirect fatalities, 25 billion in damages, 14-foot storm surge, and category 5 for Hurricane Michael">
            <a:extLst>
              <a:ext uri="{FF2B5EF4-FFF2-40B4-BE49-F238E27FC236}">
                <a16:creationId xmlns:a16="http://schemas.microsoft.com/office/drawing/2014/main" id="{DAFD7D9E-42DD-26F1-429F-793A9852F25E}"/>
              </a:ext>
            </a:extLst>
          </p:cNvPr>
          <p:cNvGraphicFramePr>
            <a:graphicFrameLocks/>
          </p:cNvGraphicFramePr>
          <p:nvPr>
            <p:extLst>
              <p:ext uri="{D42A27DB-BD31-4B8C-83A1-F6EECF244321}">
                <p14:modId xmlns:p14="http://schemas.microsoft.com/office/powerpoint/2010/main" val="348166594"/>
              </p:ext>
            </p:extLst>
          </p:nvPr>
        </p:nvGraphicFramePr>
        <p:xfrm>
          <a:off x="6260880" y="1676851"/>
          <a:ext cx="8077200" cy="8102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Slide Number Placeholder 6">
            <a:extLst>
              <a:ext uri="{FF2B5EF4-FFF2-40B4-BE49-F238E27FC236}">
                <a16:creationId xmlns:a16="http://schemas.microsoft.com/office/drawing/2014/main" id="{584A6FDC-9442-ADF9-8E8C-3ABE43DA309E}"/>
              </a:ext>
            </a:extLst>
          </p:cNvPr>
          <p:cNvSpPr>
            <a:spLocks noGrp="1"/>
          </p:cNvSpPr>
          <p:nvPr>
            <p:ph type="sldNum" sz="quarter" idx="12"/>
          </p:nvPr>
        </p:nvSpPr>
        <p:spPr>
          <a:xfrm>
            <a:off x="9448800" y="6492875"/>
            <a:ext cx="2743200" cy="365125"/>
          </a:xfrm>
        </p:spPr>
        <p:txBody>
          <a:bodyPr/>
          <a:lstStyle/>
          <a:p>
            <a:fld id="{0F5EC011-0DA0-DB45-996E-85C7F379AB45}" type="slidenum">
              <a:rPr lang="en-US" sz="1000" smtClean="0">
                <a:solidFill>
                  <a:schemeClr val="bg1">
                    <a:lumMod val="65000"/>
                  </a:schemeClr>
                </a:solidFill>
                <a:latin typeface="Arial" panose="020B0604020202020204" pitchFamily="34" charset="0"/>
                <a:cs typeface="Arial" panose="020B0604020202020204" pitchFamily="34" charset="0"/>
              </a:rPr>
              <a:t>9</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9776702"/>
      </p:ext>
    </p:extLst>
  </p:cSld>
  <p:clrMapOvr>
    <a:masterClrMapping/>
  </p:clrMapOvr>
</p:sld>
</file>

<file path=ppt/theme/theme1.xml><?xml version="1.0" encoding="utf-8"?>
<a:theme xmlns:a="http://schemas.openxmlformats.org/drawingml/2006/main" name="Office Theme">
  <a:themeElements>
    <a:clrScheme name="USF Colors">
      <a:dk1>
        <a:srgbClr val="000000"/>
      </a:dk1>
      <a:lt1>
        <a:srgbClr val="FFFFFF"/>
      </a:lt1>
      <a:dk2>
        <a:srgbClr val="44546A"/>
      </a:dk2>
      <a:lt2>
        <a:srgbClr val="E7E6E6"/>
      </a:lt2>
      <a:accent1>
        <a:srgbClr val="066545"/>
      </a:accent1>
      <a:accent2>
        <a:srgbClr val="6C936C"/>
      </a:accent2>
      <a:accent3>
        <a:srgbClr val="E6C169"/>
      </a:accent3>
      <a:accent4>
        <a:srgbClr val="FFB302"/>
      </a:accent4>
      <a:accent5>
        <a:srgbClr val="7B3F20"/>
      </a:accent5>
      <a:accent6>
        <a:srgbClr val="1167B1"/>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2_Office Theme">
  <a:themeElements>
    <a:clrScheme name="USF">
      <a:dk1>
        <a:sysClr val="windowText" lastClr="000000"/>
      </a:dk1>
      <a:lt1>
        <a:sysClr val="window" lastClr="FFFFFF"/>
      </a:lt1>
      <a:dk2>
        <a:srgbClr val="455F51"/>
      </a:dk2>
      <a:lt2>
        <a:srgbClr val="E3DED1"/>
      </a:lt2>
      <a:accent1>
        <a:srgbClr val="006747"/>
      </a:accent1>
      <a:accent2>
        <a:srgbClr val="9CCB3B"/>
      </a:accent2>
      <a:accent3>
        <a:srgbClr val="006484"/>
      </a:accent3>
      <a:accent4>
        <a:srgbClr val="009374"/>
      </a:accent4>
      <a:accent5>
        <a:srgbClr val="29AFCE"/>
      </a:accent5>
      <a:accent6>
        <a:srgbClr val="CFC493"/>
      </a:accent6>
      <a:hlink>
        <a:srgbClr val="6F2687"/>
      </a:hlink>
      <a:folHlink>
        <a:srgbClr val="6F26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SF Health Presentation.potx" id="{26B745A2-59B8-4AF1-9022-2BA25C0DAEF5}" vid="{637AB4FC-E404-4EC1-BD61-FE3F98ECB98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31020</TotalTime>
  <Words>3115</Words>
  <Application>Microsoft Macintosh PowerPoint</Application>
  <PresentationFormat>Widescreen</PresentationFormat>
  <Paragraphs>620</Paragraphs>
  <Slides>48</Slides>
  <Notes>48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48</vt:i4>
      </vt:variant>
    </vt:vector>
  </HeadingPairs>
  <TitlesOfParts>
    <vt:vector size="57" baseType="lpstr">
      <vt:lpstr>Arial</vt:lpstr>
      <vt:lpstr>Arial Narrow</vt:lpstr>
      <vt:lpstr>Calibri</vt:lpstr>
      <vt:lpstr>Calibri Light</vt:lpstr>
      <vt:lpstr>Georgia</vt:lpstr>
      <vt:lpstr>Lato Light</vt:lpstr>
      <vt:lpstr>Roboto</vt:lpstr>
      <vt:lpstr>Office Theme</vt:lpstr>
      <vt:lpstr>2_Office Theme</vt:lpstr>
      <vt:lpstr>COUNTING EVERY DEATH WHEN EVERY DEATH COUNTS</vt:lpstr>
      <vt:lpstr>SUMMARY DOCUMENT</vt:lpstr>
      <vt:lpstr>BACKGROUND</vt:lpstr>
      <vt:lpstr>Becoming stronger and causing secondary disasters   </vt:lpstr>
      <vt:lpstr>Secondary disasters occur in vulnerable populations   </vt:lpstr>
      <vt:lpstr>MEASURING VULNERABILITY </vt:lpstr>
      <vt:lpstr>HURRICANE FATALITIES</vt:lpstr>
      <vt:lpstr>FLORIDA HURRICANES</vt:lpstr>
      <vt:lpstr>HURRICANE MICHAEL</vt:lpstr>
      <vt:lpstr>THE AFTERMATH</vt:lpstr>
      <vt:lpstr>PILOT PROJECT FINDINGS</vt:lpstr>
      <vt:lpstr>STUDY DESIGN</vt:lpstr>
      <vt:lpstr>The purpose of this study was to identify if the Florida Panhandle experienced   excess mortality in the year after Hurricane Michael and investigate what   contextual factors potentially led to that increased mortality.</vt:lpstr>
      <vt:lpstr>STUDY DESIGN   A mixed-methods study in three sequential phases </vt:lpstr>
      <vt:lpstr>PHASE 1: EXCESS MORTALITY</vt:lpstr>
      <vt:lpstr>EXCESS MORTALITY MODELING</vt:lpstr>
      <vt:lpstr>METHODOLOGY</vt:lpstr>
      <vt:lpstr>TOTAL MORTALITY</vt:lpstr>
      <vt:lpstr>TOTAL MORTALITY (Cont’d)</vt:lpstr>
      <vt:lpstr>TOTAL MORTALITY (3)</vt:lpstr>
      <vt:lpstr>SENSITIVITY TESTING</vt:lpstr>
      <vt:lpstr>ADJUSTED MORTALITY</vt:lpstr>
      <vt:lpstr>CAUSE OF DEATH</vt:lpstr>
      <vt:lpstr>PHASE 1 FINDINGS</vt:lpstr>
      <vt:lpstr>PHASE 2: COMMUNITY HEALTH IMPACTS</vt:lpstr>
      <vt:lpstr>QUALITATIVE METHODS</vt:lpstr>
      <vt:lpstr>MENTAL HEALTH &amp; WELL-BEING</vt:lpstr>
      <vt:lpstr>SERVICES &amp; HOUSING</vt:lpstr>
      <vt:lpstr>SOCIAL CAPITAL</vt:lpstr>
      <vt:lpstr>PHASE 2 FINDINGS</vt:lpstr>
      <vt:lpstr>PHASE 3: ACCESS TO HEALTH CARE</vt:lpstr>
      <vt:lpstr>METHODOLOGY (2)</vt:lpstr>
      <vt:lpstr>HEALTHCARE INFRASTRUCTURE</vt:lpstr>
      <vt:lpstr>BARRIERS TO ROUTINE CARE</vt:lpstr>
      <vt:lpstr>BARRIERS TO SPECIALIZED CARE</vt:lpstr>
      <vt:lpstr>TRAVEL TO TREATMENT</vt:lpstr>
      <vt:lpstr>PHASE 3 FINDINGS</vt:lpstr>
      <vt:lpstr>DISCUSSION &amp; CONCLUSION</vt:lpstr>
      <vt:lpstr>OVERALL FINDINGS</vt:lpstr>
      <vt:lpstr>WHAT THIS STUDY ADDS</vt:lpstr>
      <vt:lpstr>APPLICATION</vt:lpstr>
      <vt:lpstr>CONCLUSION</vt:lpstr>
      <vt:lpstr>Questions?</vt:lpstr>
      <vt:lpstr>ACTIVITY</vt:lpstr>
      <vt:lpstr>ACTIVITY (2)</vt:lpstr>
      <vt:lpstr>ACTIVITY (3)</vt:lpstr>
      <vt:lpstr>ACTIVITY (4)</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Counting Every Death When Every Death Counts</dc:title>
  <dc:creator>Blake Scott</dc:creator>
  <cp:lastModifiedBy>Microsoft Office User</cp:lastModifiedBy>
  <cp:revision>199</cp:revision>
  <cp:lastPrinted>2023-07-24T17:53:06Z</cp:lastPrinted>
  <dcterms:created xsi:type="dcterms:W3CDTF">2023-05-19T14:10:14Z</dcterms:created>
  <dcterms:modified xsi:type="dcterms:W3CDTF">2024-03-06T19:31:07Z</dcterms:modified>
</cp:coreProperties>
</file>