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97" r:id="rId2"/>
  </p:sldMasterIdLst>
  <p:notesMasterIdLst>
    <p:notesMasterId r:id="rId51"/>
  </p:notesMasterIdLst>
  <p:sldIdLst>
    <p:sldId id="272" r:id="rId3"/>
    <p:sldId id="1204" r:id="rId4"/>
    <p:sldId id="1197" r:id="rId5"/>
    <p:sldId id="1205" r:id="rId6"/>
    <p:sldId id="1198" r:id="rId7"/>
    <p:sldId id="1185" r:id="rId8"/>
    <p:sldId id="1149" r:id="rId9"/>
    <p:sldId id="1150" r:id="rId10"/>
    <p:sldId id="1187" r:id="rId11"/>
    <p:sldId id="1206" r:id="rId12"/>
    <p:sldId id="1219" r:id="rId13"/>
    <p:sldId id="1207" r:id="rId14"/>
    <p:sldId id="1152" r:id="rId15"/>
    <p:sldId id="1208" r:id="rId16"/>
    <p:sldId id="1209" r:id="rId17"/>
    <p:sldId id="1194" r:id="rId18"/>
    <p:sldId id="1210" r:id="rId19"/>
    <p:sldId id="1195" r:id="rId20"/>
    <p:sldId id="1156" r:id="rId21"/>
    <p:sldId id="1188" r:id="rId22"/>
    <p:sldId id="1181" r:id="rId23"/>
    <p:sldId id="1157" r:id="rId24"/>
    <p:sldId id="1158" r:id="rId25"/>
    <p:sldId id="1211" r:id="rId26"/>
    <p:sldId id="1212" r:id="rId27"/>
    <p:sldId id="1161" r:id="rId28"/>
    <p:sldId id="1163" r:id="rId29"/>
    <p:sldId id="1164" r:id="rId30"/>
    <p:sldId id="1165" r:id="rId31"/>
    <p:sldId id="1213" r:id="rId32"/>
    <p:sldId id="1214" r:id="rId33"/>
    <p:sldId id="1215" r:id="rId34"/>
    <p:sldId id="1170" r:id="rId35"/>
    <p:sldId id="1172" r:id="rId36"/>
    <p:sldId id="1192" r:id="rId37"/>
    <p:sldId id="1171" r:id="rId38"/>
    <p:sldId id="1216" r:id="rId39"/>
    <p:sldId id="1217" r:id="rId40"/>
    <p:sldId id="1193" r:id="rId41"/>
    <p:sldId id="1191" r:id="rId42"/>
    <p:sldId id="1218" r:id="rId43"/>
    <p:sldId id="1179" r:id="rId44"/>
    <p:sldId id="273" r:id="rId45"/>
    <p:sldId id="1199" r:id="rId46"/>
    <p:sldId id="1201" r:id="rId47"/>
    <p:sldId id="1202" r:id="rId48"/>
    <p:sldId id="1200" r:id="rId49"/>
    <p:sldId id="1203"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7B55"/>
    <a:srgbClr val="64A494"/>
    <a:srgbClr val="6C946C"/>
    <a:srgbClr val="F0B50C"/>
    <a:srgbClr val="CFC093"/>
    <a:srgbClr val="D3C494"/>
    <a:srgbClr val="CABA90"/>
    <a:srgbClr val="E6C16A"/>
    <a:srgbClr val="0665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029"/>
    <p:restoredTop sz="86407"/>
  </p:normalViewPr>
  <p:slideViewPr>
    <p:cSldViewPr snapToGrid="0">
      <p:cViewPr varScale="1">
        <p:scale>
          <a:sx n="144" d="100"/>
          <a:sy n="144" d="100"/>
        </p:scale>
        <p:origin x="368" y="192"/>
      </p:cViewPr>
      <p:guideLst/>
    </p:cSldViewPr>
  </p:slideViewPr>
  <p:outlineViewPr>
    <p:cViewPr>
      <p:scale>
        <a:sx n="33" d="100"/>
        <a:sy n="33" d="100"/>
      </p:scale>
      <p:origin x="0" y="-2840"/>
    </p:cViewPr>
  </p:outlineViewPr>
  <p:notesTextViewPr>
    <p:cViewPr>
      <p:scale>
        <a:sx n="105" d="100"/>
        <a:sy n="105"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oleObject" Target="file:////Users/blscott/Desktop/USF/GA%20Work/PPRT/NHC/Presentation%20Figur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blscott/Desktop/USF/GA%20Work/PPRT/NHC/Presentation%20Figur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blscott/Desktop/USF/Committee/Dissertation/Defense/Figure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spPr>
            <a:solidFill>
              <a:schemeClr val="bg1">
                <a:lumMod val="65000"/>
                <a:alpha val="74000"/>
              </a:schemeClr>
            </a:solidFill>
            <a:ln>
              <a:noFill/>
            </a:ln>
            <a:effectLst/>
          </c:spPr>
          <c:invertIfNegative val="0"/>
          <c:cat>
            <c:strRef>
              <c:f>'Sheet6 (2)'!$A$7:$A$11</c:f>
              <c:strCache>
                <c:ptCount val="5"/>
                <c:pt idx="0">
                  <c:v>NS</c:v>
                </c:pt>
                <c:pt idx="1">
                  <c:v>MS</c:v>
                </c:pt>
                <c:pt idx="2">
                  <c:v>TX</c:v>
                </c:pt>
                <c:pt idx="3">
                  <c:v>LA</c:v>
                </c:pt>
                <c:pt idx="4">
                  <c:v>FL</c:v>
                </c:pt>
              </c:strCache>
            </c:strRef>
          </c:cat>
          <c:val>
            <c:numRef>
              <c:f>'Sheet6 (2)'!$B$7:$B$11</c:f>
              <c:numCache>
                <c:formatCode>General</c:formatCode>
                <c:ptCount val="5"/>
                <c:pt idx="0">
                  <c:v>7</c:v>
                </c:pt>
                <c:pt idx="1">
                  <c:v>9</c:v>
                </c:pt>
                <c:pt idx="2">
                  <c:v>19</c:v>
                </c:pt>
                <c:pt idx="3">
                  <c:v>21</c:v>
                </c:pt>
                <c:pt idx="4">
                  <c:v>44</c:v>
                </c:pt>
              </c:numCache>
            </c:numRef>
          </c:val>
          <c:extLst>
            <c:ext xmlns:c16="http://schemas.microsoft.com/office/drawing/2014/chart" uri="{C3380CC4-5D6E-409C-BE32-E72D297353CC}">
              <c16:uniqueId val="{00000000-3B06-9947-BD5E-348913269798}"/>
            </c:ext>
          </c:extLst>
        </c:ser>
        <c:ser>
          <c:idx val="1"/>
          <c:order val="1"/>
          <c:spPr>
            <a:solidFill>
              <a:srgbClr val="E32410"/>
            </a:solidFill>
            <a:ln>
              <a:noFill/>
            </a:ln>
            <a:effectLst/>
          </c:spPr>
          <c:invertIfNegative val="0"/>
          <c:cat>
            <c:strRef>
              <c:f>'Sheet6 (2)'!$A$7:$A$11</c:f>
              <c:strCache>
                <c:ptCount val="5"/>
                <c:pt idx="0">
                  <c:v>NS</c:v>
                </c:pt>
                <c:pt idx="1">
                  <c:v>MS</c:v>
                </c:pt>
                <c:pt idx="2">
                  <c:v>TX</c:v>
                </c:pt>
                <c:pt idx="3">
                  <c:v>LA</c:v>
                </c:pt>
                <c:pt idx="4">
                  <c:v>FL</c:v>
                </c:pt>
              </c:strCache>
            </c:strRef>
          </c:cat>
          <c:val>
            <c:numRef>
              <c:f>'Sheet6 (2)'!$C$7:$C$11</c:f>
              <c:numCache>
                <c:formatCode>General</c:formatCode>
                <c:ptCount val="5"/>
              </c:numCache>
            </c:numRef>
          </c:val>
          <c:extLst>
            <c:ext xmlns:c16="http://schemas.microsoft.com/office/drawing/2014/chart" uri="{C3380CC4-5D6E-409C-BE32-E72D297353CC}">
              <c16:uniqueId val="{00000001-3B06-9947-BD5E-348913269798}"/>
            </c:ext>
          </c:extLst>
        </c:ser>
        <c:dLbls>
          <c:showLegendKey val="0"/>
          <c:showVal val="0"/>
          <c:showCatName val="0"/>
          <c:showSerName val="0"/>
          <c:showPercent val="0"/>
          <c:showBubbleSize val="0"/>
        </c:dLbls>
        <c:gapWidth val="12"/>
        <c:overlap val="100"/>
        <c:axId val="1184977071"/>
        <c:axId val="1114461311"/>
      </c:barChart>
      <c:catAx>
        <c:axId val="1184977071"/>
        <c:scaling>
          <c:orientation val="maxMin"/>
        </c:scaling>
        <c:delete val="1"/>
        <c:axPos val="l"/>
        <c:numFmt formatCode="General" sourceLinked="1"/>
        <c:majorTickMark val="out"/>
        <c:minorTickMark val="none"/>
        <c:tickLblPos val="nextTo"/>
        <c:crossAx val="1114461311"/>
        <c:crosses val="autoZero"/>
        <c:auto val="1"/>
        <c:lblAlgn val="ctr"/>
        <c:lblOffset val="100"/>
        <c:noMultiLvlLbl val="0"/>
      </c:catAx>
      <c:valAx>
        <c:axId val="1114461311"/>
        <c:scaling>
          <c:orientation val="minMax"/>
        </c:scaling>
        <c:delete val="1"/>
        <c:axPos val="t"/>
        <c:majorGridlines>
          <c:spPr>
            <a:ln w="9525" cap="flat" cmpd="sng" algn="ctr">
              <a:noFill/>
              <a:round/>
            </a:ln>
            <a:effectLst/>
          </c:spPr>
        </c:majorGridlines>
        <c:numFmt formatCode="General" sourceLinked="1"/>
        <c:majorTickMark val="out"/>
        <c:minorTickMark val="none"/>
        <c:tickLblPos val="nextTo"/>
        <c:crossAx val="11849770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64A494">
                <a:alpha val="69000"/>
              </a:srgbClr>
            </a:solidFill>
            <a:ln>
              <a:noFill/>
            </a:ln>
            <a:effectLst/>
          </c:spPr>
          <c:invertIfNegative val="0"/>
          <c:cat>
            <c:strRef>
              <c:f>'Sheet5 (2)'!$A$11:$A$16</c:f>
              <c:strCache>
                <c:ptCount val="6"/>
                <c:pt idx="0">
                  <c:v>Jeanne (2004)</c:v>
                </c:pt>
                <c:pt idx="1">
                  <c:v>Charley (2004)</c:v>
                </c:pt>
                <c:pt idx="2">
                  <c:v>Dennis (2005)</c:v>
                </c:pt>
                <c:pt idx="3">
                  <c:v>Wilma (2005)</c:v>
                </c:pt>
                <c:pt idx="4">
                  <c:v>Irma    (2017)</c:v>
                </c:pt>
                <c:pt idx="5">
                  <c:v>Michael (2018)</c:v>
                </c:pt>
              </c:strCache>
            </c:strRef>
          </c:cat>
          <c:val>
            <c:numRef>
              <c:f>'Sheet5 (2)'!$B$11:$B$16</c:f>
              <c:numCache>
                <c:formatCode>General</c:formatCode>
                <c:ptCount val="6"/>
                <c:pt idx="0">
                  <c:v>1</c:v>
                </c:pt>
                <c:pt idx="1">
                  <c:v>1</c:v>
                </c:pt>
                <c:pt idx="2">
                  <c:v>0</c:v>
                </c:pt>
                <c:pt idx="3">
                  <c:v>0</c:v>
                </c:pt>
                <c:pt idx="4">
                  <c:v>2</c:v>
                </c:pt>
                <c:pt idx="5">
                  <c:v>12</c:v>
                </c:pt>
              </c:numCache>
            </c:numRef>
          </c:val>
          <c:extLst>
            <c:ext xmlns:c16="http://schemas.microsoft.com/office/drawing/2014/chart" uri="{C3380CC4-5D6E-409C-BE32-E72D297353CC}">
              <c16:uniqueId val="{00000000-5B3B-3940-83B9-24DA7D8AB386}"/>
            </c:ext>
          </c:extLst>
        </c:ser>
        <c:dLbls>
          <c:showLegendKey val="0"/>
          <c:showVal val="0"/>
          <c:showCatName val="0"/>
          <c:showSerName val="0"/>
          <c:showPercent val="0"/>
          <c:showBubbleSize val="0"/>
        </c:dLbls>
        <c:gapWidth val="13"/>
        <c:overlap val="-85"/>
        <c:axId val="1140010335"/>
        <c:axId val="1140011983"/>
      </c:barChart>
      <c:catAx>
        <c:axId val="1140010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40011983"/>
        <c:crosses val="autoZero"/>
        <c:auto val="1"/>
        <c:lblAlgn val="ctr"/>
        <c:lblOffset val="100"/>
        <c:noMultiLvlLbl val="0"/>
      </c:catAx>
      <c:valAx>
        <c:axId val="1140011983"/>
        <c:scaling>
          <c:orientation val="minMax"/>
        </c:scaling>
        <c:delete val="1"/>
        <c:axPos val="r"/>
        <c:majorGridlines>
          <c:spPr>
            <a:ln w="9525" cap="flat" cmpd="sng" algn="ctr">
              <a:noFill/>
              <a:round/>
            </a:ln>
            <a:effectLst/>
          </c:spPr>
        </c:majorGridlines>
        <c:numFmt formatCode="General" sourceLinked="1"/>
        <c:majorTickMark val="none"/>
        <c:minorTickMark val="none"/>
        <c:tickLblPos val="nextTo"/>
        <c:crossAx val="1140010335"/>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'Mock ARIMA'!$A$2</c:f>
              <c:strCache>
                <c:ptCount val="1"/>
                <c:pt idx="0">
                  <c:v>Sales</c:v>
                </c:pt>
              </c:strCache>
            </c:strRef>
          </c:tx>
          <c:spPr>
            <a:ln w="63500" cap="rnd">
              <a:solidFill>
                <a:schemeClr val="accent4"/>
              </a:solidFill>
              <a:round/>
            </a:ln>
            <a:effectLst/>
          </c:spPr>
          <c:marker>
            <c:symbol val="circle"/>
            <c:size val="5"/>
            <c:spPr>
              <a:solidFill>
                <a:schemeClr val="accent4"/>
              </a:solidFill>
              <a:ln w="44450">
                <a:solidFill>
                  <a:schemeClr val="accent4"/>
                </a:solidFill>
              </a:ln>
              <a:effectLst/>
            </c:spPr>
          </c:marker>
          <c:dPt>
            <c:idx val="15"/>
            <c:marker>
              <c:symbol val="circle"/>
              <c:size val="5"/>
              <c:spPr>
                <a:solidFill>
                  <a:srgbClr val="F0B50C"/>
                </a:solidFill>
                <a:ln w="44450">
                  <a:solidFill>
                    <a:srgbClr val="F0B50C"/>
                  </a:solidFill>
                </a:ln>
                <a:effectLst/>
              </c:spPr>
            </c:marker>
            <c:bubble3D val="0"/>
            <c:spPr>
              <a:ln w="63500" cap="rnd">
                <a:solidFill>
                  <a:srgbClr val="F0B50C"/>
                </a:solidFill>
                <a:round/>
              </a:ln>
              <a:effectLst/>
            </c:spPr>
            <c:extLst>
              <c:ext xmlns:c16="http://schemas.microsoft.com/office/drawing/2014/chart" uri="{C3380CC4-5D6E-409C-BE32-E72D297353CC}">
                <c16:uniqueId val="{00000001-F546-7A47-BC4A-7D6B81456779}"/>
              </c:ext>
            </c:extLst>
          </c:dPt>
          <c:dPt>
            <c:idx val="16"/>
            <c:marker>
              <c:symbol val="circle"/>
              <c:size val="5"/>
              <c:spPr>
                <a:solidFill>
                  <a:srgbClr val="F0B50C"/>
                </a:solidFill>
                <a:ln w="44450">
                  <a:solidFill>
                    <a:srgbClr val="F0B50C"/>
                  </a:solidFill>
                </a:ln>
                <a:effectLst/>
              </c:spPr>
            </c:marker>
            <c:bubble3D val="0"/>
            <c:spPr>
              <a:ln w="63500" cap="rnd">
                <a:solidFill>
                  <a:srgbClr val="F0B50C"/>
                </a:solidFill>
                <a:round/>
              </a:ln>
              <a:effectLst/>
            </c:spPr>
            <c:extLst>
              <c:ext xmlns:c16="http://schemas.microsoft.com/office/drawing/2014/chart" uri="{C3380CC4-5D6E-409C-BE32-E72D297353CC}">
                <c16:uniqueId val="{00000003-F546-7A47-BC4A-7D6B81456779}"/>
              </c:ext>
            </c:extLst>
          </c:dPt>
          <c:val>
            <c:numRef>
              <c:f>'Mock ARIMA'!$B$2:$R$2</c:f>
              <c:numCache>
                <c:formatCode>General</c:formatCode>
                <c:ptCount val="17"/>
                <c:pt idx="0">
                  <c:v>10</c:v>
                </c:pt>
                <c:pt idx="1">
                  <c:v>50</c:v>
                </c:pt>
                <c:pt idx="2">
                  <c:v>100</c:v>
                </c:pt>
                <c:pt idx="3">
                  <c:v>50</c:v>
                </c:pt>
                <c:pt idx="4">
                  <c:v>10</c:v>
                </c:pt>
                <c:pt idx="5">
                  <c:v>50</c:v>
                </c:pt>
                <c:pt idx="6">
                  <c:v>100</c:v>
                </c:pt>
                <c:pt idx="7">
                  <c:v>50</c:v>
                </c:pt>
                <c:pt idx="8">
                  <c:v>10</c:v>
                </c:pt>
                <c:pt idx="9">
                  <c:v>50</c:v>
                </c:pt>
                <c:pt idx="10">
                  <c:v>100</c:v>
                </c:pt>
                <c:pt idx="11">
                  <c:v>50</c:v>
                </c:pt>
                <c:pt idx="12">
                  <c:v>10</c:v>
                </c:pt>
                <c:pt idx="13">
                  <c:v>50</c:v>
                </c:pt>
                <c:pt idx="14">
                  <c:v>100</c:v>
                </c:pt>
                <c:pt idx="15">
                  <c:v>50</c:v>
                </c:pt>
                <c:pt idx="16">
                  <c:v>10</c:v>
                </c:pt>
              </c:numCache>
            </c:numRef>
          </c:val>
          <c:smooth val="0"/>
          <c:extLst>
            <c:ext xmlns:c16="http://schemas.microsoft.com/office/drawing/2014/chart" uri="{C3380CC4-5D6E-409C-BE32-E72D297353CC}">
              <c16:uniqueId val="{00000004-F546-7A47-BC4A-7D6B81456779}"/>
            </c:ext>
          </c:extLst>
        </c:ser>
        <c:dLbls>
          <c:showLegendKey val="0"/>
          <c:showVal val="0"/>
          <c:showCatName val="0"/>
          <c:showSerName val="0"/>
          <c:showPercent val="0"/>
          <c:showBubbleSize val="0"/>
        </c:dLbls>
        <c:marker val="1"/>
        <c:smooth val="0"/>
        <c:axId val="1653182735"/>
        <c:axId val="1653184735"/>
      </c:lineChart>
      <c:catAx>
        <c:axId val="1653182735"/>
        <c:scaling>
          <c:orientation val="minMax"/>
        </c:scaling>
        <c:delete val="1"/>
        <c:axPos val="b"/>
        <c:numFmt formatCode="General" sourceLinked="1"/>
        <c:majorTickMark val="none"/>
        <c:minorTickMark val="none"/>
        <c:tickLblPos val="nextTo"/>
        <c:crossAx val="1653184735"/>
        <c:crosses val="autoZero"/>
        <c:auto val="1"/>
        <c:lblAlgn val="ctr"/>
        <c:lblOffset val="100"/>
        <c:noMultiLvlLbl val="0"/>
      </c:catAx>
      <c:valAx>
        <c:axId val="165318473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53182735"/>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80D16A-E1B8-904A-9181-51E72322C536}" type="doc">
      <dgm:prSet loTypeId="urn:microsoft.com/office/officeart/2005/8/layout/vList3" loCatId="" qsTypeId="urn:microsoft.com/office/officeart/2005/8/quickstyle/simple1" qsCatId="simple" csTypeId="urn:microsoft.com/office/officeart/2005/8/colors/accent1_2" csCatId="accent1" phldr="1"/>
      <dgm:spPr/>
      <dgm:t>
        <a:bodyPr/>
        <a:lstStyle/>
        <a:p>
          <a:endParaRPr lang="en-US"/>
        </a:p>
      </dgm:t>
    </dgm:pt>
    <dgm:pt modelId="{C2FE82B5-7854-BC41-9C6E-4FD6E0CB2583}">
      <dgm:prSet phldrT="[Text]"/>
      <dgm:spPr>
        <a:xfrm rot="10800000">
          <a:off x="531980" y="57385"/>
          <a:ext cx="2766947" cy="652698"/>
        </a:xfrm>
        <a:prstGeom prst="homePlate">
          <a:avLst/>
        </a:prstGeom>
        <a:solidFill>
          <a:schemeClr val="accent1">
            <a:lumMod val="20000"/>
            <a:lumOff val="8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chemeClr val="tx1"/>
              </a:solidFill>
              <a:latin typeface="Arial" panose="020B0604020202020204"/>
              <a:ea typeface="+mn-ea"/>
              <a:cs typeface="+mn-cs"/>
            </a:rPr>
            <a:t>Some Damage         </a:t>
          </a:r>
          <a:r>
            <a:rPr lang="en-US" b="0" dirty="0">
              <a:solidFill>
                <a:schemeClr val="tx1"/>
              </a:solidFill>
              <a:latin typeface="Arial" panose="020B0604020202020204"/>
              <a:ea typeface="+mn-ea"/>
              <a:cs typeface="+mn-cs"/>
            </a:rPr>
            <a:t>(75-95 MPH winds)</a:t>
          </a:r>
        </a:p>
      </dgm:t>
      <dgm:extLst>
        <a:ext uri="{E40237B7-FDA0-4F09-8148-C483321AD2D9}">
          <dgm14:cNvPr xmlns:dgm14="http://schemas.microsoft.com/office/drawing/2010/diagram" id="0" name="" descr="Some Damage         (75-95 MPH winds)&#13;&#10;"/>
        </a:ext>
      </dgm:extLst>
    </dgm:pt>
    <dgm:pt modelId="{022A83DB-A5CC-8F43-8EAD-314DB9ECEE0F}" type="parTrans" cxnId="{3BC6D620-06F7-2142-83A0-4E1EB0E10881}">
      <dgm:prSet/>
      <dgm:spPr/>
      <dgm:t>
        <a:bodyPr/>
        <a:lstStyle/>
        <a:p>
          <a:endParaRPr lang="en-US">
            <a:solidFill>
              <a:schemeClr val="tx1"/>
            </a:solidFill>
          </a:endParaRPr>
        </a:p>
      </dgm:t>
    </dgm:pt>
    <dgm:pt modelId="{2511E951-8697-894D-A2A5-93A5EB8D05EE}" type="sibTrans" cxnId="{3BC6D620-06F7-2142-83A0-4E1EB0E10881}">
      <dgm:prSet/>
      <dgm:spPr/>
      <dgm:t>
        <a:bodyPr/>
        <a:lstStyle/>
        <a:p>
          <a:endParaRPr lang="en-US">
            <a:solidFill>
              <a:schemeClr val="tx1"/>
            </a:solidFill>
          </a:endParaRPr>
        </a:p>
      </dgm:t>
    </dgm:pt>
    <dgm:pt modelId="{AAE18D92-1FA4-3A48-A415-FCDD8BB6C764}">
      <dgm:prSet phldrT="[Text]"/>
      <dgm:spPr>
        <a:xfrm rot="10800000">
          <a:off x="531980" y="810147"/>
          <a:ext cx="2766947" cy="652698"/>
        </a:xfrm>
        <a:prstGeom prst="homePlate">
          <a:avLst/>
        </a:prstGeom>
        <a:solidFill>
          <a:schemeClr val="accent6">
            <a:lumMod val="20000"/>
            <a:lumOff val="8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chemeClr val="tx1"/>
              </a:solidFill>
              <a:latin typeface="Arial" panose="020B0604020202020204"/>
              <a:ea typeface="+mn-ea"/>
              <a:cs typeface="+mn-cs"/>
            </a:rPr>
            <a:t>Extensive Damage (</a:t>
          </a:r>
          <a:r>
            <a:rPr lang="en-US" b="0" dirty="0">
              <a:solidFill>
                <a:schemeClr val="tx1"/>
              </a:solidFill>
              <a:latin typeface="Arial" panose="020B0604020202020204"/>
              <a:ea typeface="+mn-ea"/>
              <a:cs typeface="+mn-cs"/>
            </a:rPr>
            <a:t>96-110 MPH winds)</a:t>
          </a:r>
        </a:p>
      </dgm:t>
    </dgm:pt>
    <dgm:pt modelId="{C67887CF-AA85-B94D-96AA-0DC986909244}" type="parTrans" cxnId="{ED5A5003-6ED8-354C-AB22-1AFFD70B4F91}">
      <dgm:prSet/>
      <dgm:spPr/>
      <dgm:t>
        <a:bodyPr/>
        <a:lstStyle/>
        <a:p>
          <a:endParaRPr lang="en-US">
            <a:solidFill>
              <a:schemeClr val="tx1"/>
            </a:solidFill>
          </a:endParaRPr>
        </a:p>
      </dgm:t>
    </dgm:pt>
    <dgm:pt modelId="{8A9C2F9D-3A28-284D-B5CE-2DD6B9C56C52}" type="sibTrans" cxnId="{ED5A5003-6ED8-354C-AB22-1AFFD70B4F91}">
      <dgm:prSet/>
      <dgm:spPr/>
      <dgm:t>
        <a:bodyPr/>
        <a:lstStyle/>
        <a:p>
          <a:endParaRPr lang="en-US">
            <a:solidFill>
              <a:schemeClr val="tx1"/>
            </a:solidFill>
          </a:endParaRPr>
        </a:p>
      </dgm:t>
    </dgm:pt>
    <dgm:pt modelId="{85C67021-E980-CE40-B5F1-CD7307BDB68A}">
      <dgm:prSet phldrT="[Text]"/>
      <dgm:spPr>
        <a:xfrm rot="10800000">
          <a:off x="531980" y="1665305"/>
          <a:ext cx="2766947" cy="652698"/>
        </a:xfrm>
        <a:prstGeom prst="homePlate">
          <a:avLst/>
        </a:prstGeom>
        <a:solidFill>
          <a:schemeClr val="accent3">
            <a:lumMod val="20000"/>
            <a:lumOff val="8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chemeClr val="tx1"/>
              </a:solidFill>
              <a:latin typeface="Arial" panose="020B0604020202020204"/>
              <a:ea typeface="+mn-ea"/>
              <a:cs typeface="+mn-cs"/>
            </a:rPr>
            <a:t>Devastating Damage </a:t>
          </a:r>
          <a:r>
            <a:rPr lang="en-US" b="0" dirty="0">
              <a:solidFill>
                <a:schemeClr val="tx1"/>
              </a:solidFill>
              <a:latin typeface="Arial" panose="020B0604020202020204"/>
              <a:ea typeface="+mn-ea"/>
              <a:cs typeface="+mn-cs"/>
            </a:rPr>
            <a:t>(111-129 MPH winds)</a:t>
          </a:r>
        </a:p>
      </dgm:t>
    </dgm:pt>
    <dgm:pt modelId="{976DBA19-CF70-7946-9496-1B1048AB5225}" type="parTrans" cxnId="{D0232964-E9E4-7045-BF0A-6E4C900E6FA7}">
      <dgm:prSet/>
      <dgm:spPr/>
      <dgm:t>
        <a:bodyPr/>
        <a:lstStyle/>
        <a:p>
          <a:endParaRPr lang="en-US">
            <a:solidFill>
              <a:schemeClr val="tx1"/>
            </a:solidFill>
          </a:endParaRPr>
        </a:p>
      </dgm:t>
    </dgm:pt>
    <dgm:pt modelId="{0E5D1BE6-698A-D340-A603-086B45E44DA8}" type="sibTrans" cxnId="{D0232964-E9E4-7045-BF0A-6E4C900E6FA7}">
      <dgm:prSet/>
      <dgm:spPr/>
      <dgm:t>
        <a:bodyPr/>
        <a:lstStyle/>
        <a:p>
          <a:endParaRPr lang="en-US">
            <a:solidFill>
              <a:schemeClr val="tx1"/>
            </a:solidFill>
          </a:endParaRPr>
        </a:p>
      </dgm:t>
    </dgm:pt>
    <dgm:pt modelId="{47F6BC60-E4B7-A948-B397-6059157B4B67}">
      <dgm:prSet/>
      <dgm:spPr>
        <a:xfrm rot="10800000">
          <a:off x="531980" y="2546166"/>
          <a:ext cx="2766947" cy="652698"/>
        </a:xfrm>
        <a:prstGeom prst="homePlate">
          <a:avLst/>
        </a:prstGeom>
        <a:solidFill>
          <a:srgbClr val="FFC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a:solidFill>
                <a:schemeClr val="tx1"/>
              </a:solidFill>
              <a:latin typeface="Arial" panose="020B0604020202020204"/>
              <a:ea typeface="+mn-ea"/>
              <a:cs typeface="+mn-cs"/>
            </a:rPr>
            <a:t>Catastrophic Damage </a:t>
          </a:r>
          <a:r>
            <a:rPr lang="en-US" b="0">
              <a:solidFill>
                <a:schemeClr val="tx1"/>
              </a:solidFill>
              <a:latin typeface="Arial" panose="020B0604020202020204"/>
              <a:ea typeface="+mn-ea"/>
              <a:cs typeface="+mn-cs"/>
            </a:rPr>
            <a:t>(130-156 MPH winds)</a:t>
          </a:r>
          <a:endParaRPr lang="en-US" b="0" dirty="0">
            <a:solidFill>
              <a:schemeClr val="tx1"/>
            </a:solidFill>
            <a:latin typeface="Arial" panose="020B0604020202020204"/>
            <a:ea typeface="+mn-ea"/>
            <a:cs typeface="+mn-cs"/>
          </a:endParaRPr>
        </a:p>
      </dgm:t>
    </dgm:pt>
    <dgm:pt modelId="{9A2C766A-ACA8-C34F-9844-0588186E0EE5}" type="parTrans" cxnId="{E22D904E-2A30-8642-88BE-94DF6E758A66}">
      <dgm:prSet/>
      <dgm:spPr/>
      <dgm:t>
        <a:bodyPr/>
        <a:lstStyle/>
        <a:p>
          <a:endParaRPr lang="en-US">
            <a:solidFill>
              <a:schemeClr val="tx1"/>
            </a:solidFill>
          </a:endParaRPr>
        </a:p>
      </dgm:t>
    </dgm:pt>
    <dgm:pt modelId="{34EA03DA-9D21-2C47-AF35-EB794DEFA333}" type="sibTrans" cxnId="{E22D904E-2A30-8642-88BE-94DF6E758A66}">
      <dgm:prSet/>
      <dgm:spPr/>
      <dgm:t>
        <a:bodyPr/>
        <a:lstStyle/>
        <a:p>
          <a:endParaRPr lang="en-US">
            <a:solidFill>
              <a:schemeClr val="tx1"/>
            </a:solidFill>
          </a:endParaRPr>
        </a:p>
      </dgm:t>
    </dgm:pt>
    <dgm:pt modelId="{A64E4E92-9C00-B04A-834C-0476E7A66794}">
      <dgm:prSet/>
      <dgm:spPr>
        <a:xfrm rot="10800000">
          <a:off x="530818" y="3391716"/>
          <a:ext cx="2766947" cy="652698"/>
        </a:xfrm>
        <a:prstGeom prst="homePlate">
          <a:avLst/>
        </a:prstGeom>
        <a:solidFill>
          <a:schemeClr val="accent5">
            <a:lumMod val="20000"/>
            <a:lumOff val="8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chemeClr val="tx1"/>
              </a:solidFill>
              <a:latin typeface="Arial" panose="020B0604020202020204"/>
              <a:ea typeface="+mn-ea"/>
              <a:cs typeface="+mn-cs"/>
            </a:rPr>
            <a:t>Catastrophic Damage </a:t>
          </a:r>
          <a:r>
            <a:rPr lang="en-US" b="0" dirty="0">
              <a:solidFill>
                <a:schemeClr val="tx1"/>
              </a:solidFill>
              <a:latin typeface="Arial" panose="020B0604020202020204"/>
              <a:ea typeface="+mn-ea"/>
              <a:cs typeface="+mn-cs"/>
            </a:rPr>
            <a:t>(&gt;156 MPH winds)</a:t>
          </a:r>
        </a:p>
      </dgm:t>
    </dgm:pt>
    <dgm:pt modelId="{3C41159D-0D0E-224B-A67C-776F3EC51DE4}" type="parTrans" cxnId="{A16345CA-F75B-974D-8276-1D8B13D55078}">
      <dgm:prSet/>
      <dgm:spPr/>
      <dgm:t>
        <a:bodyPr/>
        <a:lstStyle/>
        <a:p>
          <a:endParaRPr lang="en-US">
            <a:solidFill>
              <a:schemeClr val="tx1"/>
            </a:solidFill>
          </a:endParaRPr>
        </a:p>
      </dgm:t>
    </dgm:pt>
    <dgm:pt modelId="{B49DDE82-B38A-A740-8621-BCE41FBB59DF}" type="sibTrans" cxnId="{A16345CA-F75B-974D-8276-1D8B13D55078}">
      <dgm:prSet/>
      <dgm:spPr/>
      <dgm:t>
        <a:bodyPr/>
        <a:lstStyle/>
        <a:p>
          <a:endParaRPr lang="en-US">
            <a:solidFill>
              <a:schemeClr val="tx1"/>
            </a:solidFill>
          </a:endParaRPr>
        </a:p>
      </dgm:t>
    </dgm:pt>
    <dgm:pt modelId="{B052A449-38FB-424B-8264-50A84BA4D0C4}" type="pres">
      <dgm:prSet presAssocID="{6480D16A-E1B8-904A-9181-51E72322C536}" presName="linearFlow" presStyleCnt="0">
        <dgm:presLayoutVars>
          <dgm:dir/>
          <dgm:resizeHandles val="exact"/>
        </dgm:presLayoutVars>
      </dgm:prSet>
      <dgm:spPr/>
    </dgm:pt>
    <dgm:pt modelId="{2DE9C698-634F-2A41-BD43-04302556A254}" type="pres">
      <dgm:prSet presAssocID="{C2FE82B5-7854-BC41-9C6E-4FD6E0CB2583}" presName="composite" presStyleCnt="0"/>
      <dgm:spPr/>
    </dgm:pt>
    <dgm:pt modelId="{D085D821-DA94-8A40-8DE4-4E4CA06E551C}" type="pres">
      <dgm:prSet presAssocID="{C2FE82B5-7854-BC41-9C6E-4FD6E0CB2583}" presName="imgShp" presStyleLbl="fgImgPlace1" presStyleIdx="0" presStyleCnt="5" custLinFactNeighborX="-58654" custLinFactNeighborY="-2908"/>
      <dgm:spPr>
        <a:xfrm>
          <a:off x="150929" y="0"/>
          <a:ext cx="652698" cy="652698"/>
        </a:xfrm>
        <a:prstGeom prst="ellipse">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solidFill>
            <a:srgbClr val="9CCB3B"/>
          </a:solidFill>
          <a:prstDash val="solid"/>
          <a:miter lim="800000"/>
        </a:ln>
        <a:effectLst/>
      </dgm:spPr>
      <dgm:extLst>
        <a:ext uri="{E40237B7-FDA0-4F09-8148-C483321AD2D9}">
          <dgm14:cNvPr xmlns:dgm14="http://schemas.microsoft.com/office/drawing/2010/diagram" id="0" name="" descr="Badge 1 with solid fill"/>
        </a:ext>
      </dgm:extLst>
    </dgm:pt>
    <dgm:pt modelId="{F0060869-58F0-C54F-A946-AC4432218B3B}" type="pres">
      <dgm:prSet presAssocID="{C2FE82B5-7854-BC41-9C6E-4FD6E0CB2583}" presName="txShp" presStyleLbl="node1" presStyleIdx="0" presStyleCnt="5" custLinFactNeighborX="-11859" custLinFactNeighborY="8671">
        <dgm:presLayoutVars>
          <dgm:bulletEnabled val="1"/>
        </dgm:presLayoutVars>
      </dgm:prSet>
      <dgm:spPr/>
    </dgm:pt>
    <dgm:pt modelId="{0931C5CD-8397-FC4B-91C5-3C8FAF103B39}" type="pres">
      <dgm:prSet presAssocID="{2511E951-8697-894D-A2A5-93A5EB8D05EE}" presName="spacing" presStyleCnt="0"/>
      <dgm:spPr/>
    </dgm:pt>
    <dgm:pt modelId="{D7665EC3-F9D8-B948-85E3-E05EAD634528}" type="pres">
      <dgm:prSet presAssocID="{AAE18D92-1FA4-3A48-A415-FCDD8BB6C764}" presName="composite" presStyleCnt="0"/>
      <dgm:spPr/>
    </dgm:pt>
    <dgm:pt modelId="{27556674-646F-934F-8B8C-534B95E8E704}" type="pres">
      <dgm:prSet presAssocID="{AAE18D92-1FA4-3A48-A415-FCDD8BB6C764}" presName="imgShp" presStyleLbl="fgImgPlace1" presStyleIdx="1" presStyleCnt="5" custLinFactNeighborX="-58654" custLinFactNeighborY="-10027"/>
      <dgm:spPr>
        <a:xfrm>
          <a:off x="150929" y="782877"/>
          <a:ext cx="652698" cy="652698"/>
        </a:xfrm>
        <a:prstGeom prst="ellipse">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solidFill>
            <a:srgbClr val="29AFCE"/>
          </a:solidFill>
          <a:prstDash val="solid"/>
          <a:miter lim="800000"/>
        </a:ln>
        <a:effectLst/>
      </dgm:spPr>
      <dgm:extLst>
        <a:ext uri="{E40237B7-FDA0-4F09-8148-C483321AD2D9}">
          <dgm14:cNvPr xmlns:dgm14="http://schemas.microsoft.com/office/drawing/2010/diagram" id="0" name="" descr="Badge with solid fill"/>
        </a:ext>
      </dgm:extLst>
    </dgm:pt>
    <dgm:pt modelId="{5832F1C5-4C57-B748-8ED9-EE26C097CA44}" type="pres">
      <dgm:prSet presAssocID="{AAE18D92-1FA4-3A48-A415-FCDD8BB6C764}" presName="txShp" presStyleLbl="node1" presStyleIdx="1" presStyleCnt="5" custLinFactNeighborX="-11859" custLinFactNeighborY="-5849">
        <dgm:presLayoutVars>
          <dgm:bulletEnabled val="1"/>
        </dgm:presLayoutVars>
      </dgm:prSet>
      <dgm:spPr/>
    </dgm:pt>
    <dgm:pt modelId="{6E661A69-CC9B-D640-9030-0AF6B3A7ABB9}" type="pres">
      <dgm:prSet presAssocID="{8A9C2F9D-3A28-284D-B5CE-2DD6B9C56C52}" presName="spacing" presStyleCnt="0"/>
      <dgm:spPr/>
    </dgm:pt>
    <dgm:pt modelId="{86F8428F-CBF9-714C-8980-220BAC88738F}" type="pres">
      <dgm:prSet presAssocID="{85C67021-E980-CE40-B5F1-CD7307BDB68A}" presName="composite" presStyleCnt="0"/>
      <dgm:spPr/>
    </dgm:pt>
    <dgm:pt modelId="{0801C8F7-FDD1-9344-A391-9847C183BE55}" type="pres">
      <dgm:prSet presAssocID="{85C67021-E980-CE40-B5F1-CD7307BDB68A}" presName="imgShp" presStyleLbl="fgImgPlace1" presStyleIdx="2" presStyleCnt="5" custLinFactNeighborX="-58654"/>
      <dgm:spPr>
        <a:xfrm>
          <a:off x="150929" y="1695858"/>
          <a:ext cx="652698" cy="652698"/>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rgbClr val="D3C494"/>
          </a:solidFill>
          <a:prstDash val="solid"/>
          <a:miter lim="800000"/>
        </a:ln>
        <a:effectLst/>
      </dgm:spPr>
      <dgm:extLst>
        <a:ext uri="{E40237B7-FDA0-4F09-8148-C483321AD2D9}">
          <dgm14:cNvPr xmlns:dgm14="http://schemas.microsoft.com/office/drawing/2010/diagram" id="0" name="" descr="Badge 3 with solid fill"/>
        </a:ext>
      </dgm:extLst>
    </dgm:pt>
    <dgm:pt modelId="{1070CCB4-D684-A24B-AC9F-3E683F9C14AF}" type="pres">
      <dgm:prSet presAssocID="{85C67021-E980-CE40-B5F1-CD7307BDB68A}" presName="txShp" presStyleLbl="node1" presStyleIdx="2" presStyleCnt="5" custLinFactNeighborX="-11859" custLinFactNeighborY="-4681">
        <dgm:presLayoutVars>
          <dgm:bulletEnabled val="1"/>
        </dgm:presLayoutVars>
      </dgm:prSet>
      <dgm:spPr/>
    </dgm:pt>
    <dgm:pt modelId="{ACECECC8-CF83-6841-93FC-5A564536B0F3}" type="pres">
      <dgm:prSet presAssocID="{0E5D1BE6-698A-D340-A603-086B45E44DA8}" presName="spacing" presStyleCnt="0"/>
      <dgm:spPr/>
    </dgm:pt>
    <dgm:pt modelId="{00398E46-FB08-E649-BCC7-CCCD28A8CB2F}" type="pres">
      <dgm:prSet presAssocID="{47F6BC60-E4B7-A948-B397-6059157B4B67}" presName="composite" presStyleCnt="0"/>
      <dgm:spPr/>
    </dgm:pt>
    <dgm:pt modelId="{0685CAAB-7002-F047-B259-6EB779AAD65D}" type="pres">
      <dgm:prSet presAssocID="{47F6BC60-E4B7-A948-B397-6059157B4B67}" presName="imgShp" presStyleLbl="fgImgPlace1" presStyleIdx="3" presStyleCnt="5" custLinFactNeighborX="-58654" custLinFactNeighborY="4555"/>
      <dgm:spPr>
        <a:xfrm>
          <a:off x="150929" y="2573122"/>
          <a:ext cx="652698" cy="652698"/>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rgbClr val="027B55"/>
          </a:solidFill>
          <a:prstDash val="solid"/>
          <a:miter lim="800000"/>
        </a:ln>
        <a:effectLst/>
      </dgm:spPr>
      <dgm:extLst>
        <a:ext uri="{E40237B7-FDA0-4F09-8148-C483321AD2D9}">
          <dgm14:cNvPr xmlns:dgm14="http://schemas.microsoft.com/office/drawing/2010/diagram" id="0" name="" descr="Badge 4 with solid fill"/>
        </a:ext>
      </dgm:extLst>
    </dgm:pt>
    <dgm:pt modelId="{D764E3EF-5DB7-184C-AA0C-9AEC2DA83D05}" type="pres">
      <dgm:prSet presAssocID="{47F6BC60-E4B7-A948-B397-6059157B4B67}" presName="txShp" presStyleLbl="node1" presStyleIdx="3" presStyleCnt="5" custLinFactNeighborX="-11859" custLinFactNeighborY="425">
        <dgm:presLayoutVars>
          <dgm:bulletEnabled val="1"/>
        </dgm:presLayoutVars>
      </dgm:prSet>
      <dgm:spPr/>
    </dgm:pt>
    <dgm:pt modelId="{1153A32F-B0DF-834C-8068-F60FABBE6EC7}" type="pres">
      <dgm:prSet presAssocID="{34EA03DA-9D21-2C47-AF35-EB794DEFA333}" presName="spacing" presStyleCnt="0"/>
      <dgm:spPr/>
    </dgm:pt>
    <dgm:pt modelId="{62825D63-C331-2945-AAE1-0745845BCBE8}" type="pres">
      <dgm:prSet presAssocID="{A64E4E92-9C00-B04A-834C-0476E7A66794}" presName="composite" presStyleCnt="0"/>
      <dgm:spPr/>
    </dgm:pt>
    <dgm:pt modelId="{343A3659-8105-6E4E-A81E-0F7B3188DF46}" type="pres">
      <dgm:prSet presAssocID="{A64E4E92-9C00-B04A-834C-0476E7A66794}" presName="imgShp" presStyleLbl="fgImgPlace1" presStyleIdx="4" presStyleCnt="5" custLinFactNeighborX="-58654" custLinFactNeighborY="-2491"/>
      <dgm:spPr>
        <a:xfrm>
          <a:off x="150929" y="3374667"/>
          <a:ext cx="652698" cy="652698"/>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rgbClr val="009374"/>
          </a:solidFill>
          <a:prstDash val="solid"/>
          <a:miter lim="800000"/>
        </a:ln>
        <a:effectLst/>
      </dgm:spPr>
      <dgm:extLst>
        <a:ext uri="{E40237B7-FDA0-4F09-8148-C483321AD2D9}">
          <dgm14:cNvPr xmlns:dgm14="http://schemas.microsoft.com/office/drawing/2010/diagram" id="0" name="" descr="Badge 5 with solid fill"/>
        </a:ext>
      </dgm:extLst>
    </dgm:pt>
    <dgm:pt modelId="{1CD01729-8ECD-1348-AC30-02FC91F295EE}" type="pres">
      <dgm:prSet presAssocID="{A64E4E92-9C00-B04A-834C-0476E7A66794}" presName="txShp" presStyleLbl="node1" presStyleIdx="4" presStyleCnt="5" custLinFactNeighborX="-11901" custLinFactNeighborY="208">
        <dgm:presLayoutVars>
          <dgm:bulletEnabled val="1"/>
        </dgm:presLayoutVars>
      </dgm:prSet>
      <dgm:spPr/>
    </dgm:pt>
  </dgm:ptLst>
  <dgm:cxnLst>
    <dgm:cxn modelId="{ED5A5003-6ED8-354C-AB22-1AFFD70B4F91}" srcId="{6480D16A-E1B8-904A-9181-51E72322C536}" destId="{AAE18D92-1FA4-3A48-A415-FCDD8BB6C764}" srcOrd="1" destOrd="0" parTransId="{C67887CF-AA85-B94D-96AA-0DC986909244}" sibTransId="{8A9C2F9D-3A28-284D-B5CE-2DD6B9C56C52}"/>
    <dgm:cxn modelId="{B249521F-1ADD-BD46-994C-3DFCEE923D66}" type="presOf" srcId="{C2FE82B5-7854-BC41-9C6E-4FD6E0CB2583}" destId="{F0060869-58F0-C54F-A946-AC4432218B3B}" srcOrd="0" destOrd="0" presId="urn:microsoft.com/office/officeart/2005/8/layout/vList3"/>
    <dgm:cxn modelId="{3BC6D620-06F7-2142-83A0-4E1EB0E10881}" srcId="{6480D16A-E1B8-904A-9181-51E72322C536}" destId="{C2FE82B5-7854-BC41-9C6E-4FD6E0CB2583}" srcOrd="0" destOrd="0" parTransId="{022A83DB-A5CC-8F43-8EAD-314DB9ECEE0F}" sibTransId="{2511E951-8697-894D-A2A5-93A5EB8D05EE}"/>
    <dgm:cxn modelId="{343A8824-658C-1841-BAC7-50AC9E228D10}" type="presOf" srcId="{AAE18D92-1FA4-3A48-A415-FCDD8BB6C764}" destId="{5832F1C5-4C57-B748-8ED9-EE26C097CA44}" srcOrd="0" destOrd="0" presId="urn:microsoft.com/office/officeart/2005/8/layout/vList3"/>
    <dgm:cxn modelId="{E22D904E-2A30-8642-88BE-94DF6E758A66}" srcId="{6480D16A-E1B8-904A-9181-51E72322C536}" destId="{47F6BC60-E4B7-A948-B397-6059157B4B67}" srcOrd="3" destOrd="0" parTransId="{9A2C766A-ACA8-C34F-9844-0588186E0EE5}" sibTransId="{34EA03DA-9D21-2C47-AF35-EB794DEFA333}"/>
    <dgm:cxn modelId="{8AF4825A-7BC7-9E49-B477-7CA6E8E0B2C6}" type="presOf" srcId="{85C67021-E980-CE40-B5F1-CD7307BDB68A}" destId="{1070CCB4-D684-A24B-AC9F-3E683F9C14AF}" srcOrd="0" destOrd="0" presId="urn:microsoft.com/office/officeart/2005/8/layout/vList3"/>
    <dgm:cxn modelId="{D0232964-E9E4-7045-BF0A-6E4C900E6FA7}" srcId="{6480D16A-E1B8-904A-9181-51E72322C536}" destId="{85C67021-E980-CE40-B5F1-CD7307BDB68A}" srcOrd="2" destOrd="0" parTransId="{976DBA19-CF70-7946-9496-1B1048AB5225}" sibTransId="{0E5D1BE6-698A-D340-A603-086B45E44DA8}"/>
    <dgm:cxn modelId="{EB2873AB-CA70-5A48-90B2-3FB20E96BDA2}" type="presOf" srcId="{A64E4E92-9C00-B04A-834C-0476E7A66794}" destId="{1CD01729-8ECD-1348-AC30-02FC91F295EE}" srcOrd="0" destOrd="0" presId="urn:microsoft.com/office/officeart/2005/8/layout/vList3"/>
    <dgm:cxn modelId="{575647AE-9587-614F-AB87-8AFB2D898019}" type="presOf" srcId="{47F6BC60-E4B7-A948-B397-6059157B4B67}" destId="{D764E3EF-5DB7-184C-AA0C-9AEC2DA83D05}" srcOrd="0" destOrd="0" presId="urn:microsoft.com/office/officeart/2005/8/layout/vList3"/>
    <dgm:cxn modelId="{57C7E8B8-37AB-8546-A7E3-95DE519A478F}" type="presOf" srcId="{6480D16A-E1B8-904A-9181-51E72322C536}" destId="{B052A449-38FB-424B-8264-50A84BA4D0C4}" srcOrd="0" destOrd="0" presId="urn:microsoft.com/office/officeart/2005/8/layout/vList3"/>
    <dgm:cxn modelId="{A16345CA-F75B-974D-8276-1D8B13D55078}" srcId="{6480D16A-E1B8-904A-9181-51E72322C536}" destId="{A64E4E92-9C00-B04A-834C-0476E7A66794}" srcOrd="4" destOrd="0" parTransId="{3C41159D-0D0E-224B-A67C-776F3EC51DE4}" sibTransId="{B49DDE82-B38A-A740-8621-BCE41FBB59DF}"/>
    <dgm:cxn modelId="{67B62738-D7F3-D042-8C11-D87EC08E62B9}" type="presParOf" srcId="{B052A449-38FB-424B-8264-50A84BA4D0C4}" destId="{2DE9C698-634F-2A41-BD43-04302556A254}" srcOrd="0" destOrd="0" presId="urn:microsoft.com/office/officeart/2005/8/layout/vList3"/>
    <dgm:cxn modelId="{ECDD3FD6-4279-8749-92F3-04B443901FB8}" type="presParOf" srcId="{2DE9C698-634F-2A41-BD43-04302556A254}" destId="{D085D821-DA94-8A40-8DE4-4E4CA06E551C}" srcOrd="0" destOrd="0" presId="urn:microsoft.com/office/officeart/2005/8/layout/vList3"/>
    <dgm:cxn modelId="{2976FCFE-2C8F-B245-9A7A-B47C78A2979D}" type="presParOf" srcId="{2DE9C698-634F-2A41-BD43-04302556A254}" destId="{F0060869-58F0-C54F-A946-AC4432218B3B}" srcOrd="1" destOrd="0" presId="urn:microsoft.com/office/officeart/2005/8/layout/vList3"/>
    <dgm:cxn modelId="{AEF51119-2DF3-F24D-A3C1-2B6740C11F3F}" type="presParOf" srcId="{B052A449-38FB-424B-8264-50A84BA4D0C4}" destId="{0931C5CD-8397-FC4B-91C5-3C8FAF103B39}" srcOrd="1" destOrd="0" presId="urn:microsoft.com/office/officeart/2005/8/layout/vList3"/>
    <dgm:cxn modelId="{61D104DC-9DBA-AA4C-80EC-F05E72FC4E96}" type="presParOf" srcId="{B052A449-38FB-424B-8264-50A84BA4D0C4}" destId="{D7665EC3-F9D8-B948-85E3-E05EAD634528}" srcOrd="2" destOrd="0" presId="urn:microsoft.com/office/officeart/2005/8/layout/vList3"/>
    <dgm:cxn modelId="{A4F431F8-FE1E-D74C-AEF8-35F162CAAF54}" type="presParOf" srcId="{D7665EC3-F9D8-B948-85E3-E05EAD634528}" destId="{27556674-646F-934F-8B8C-534B95E8E704}" srcOrd="0" destOrd="0" presId="urn:microsoft.com/office/officeart/2005/8/layout/vList3"/>
    <dgm:cxn modelId="{BF0CE4A8-EE9C-7744-8696-03E7AB2294CF}" type="presParOf" srcId="{D7665EC3-F9D8-B948-85E3-E05EAD634528}" destId="{5832F1C5-4C57-B748-8ED9-EE26C097CA44}" srcOrd="1" destOrd="0" presId="urn:microsoft.com/office/officeart/2005/8/layout/vList3"/>
    <dgm:cxn modelId="{79DD2277-136A-8A4C-BD1F-0CA4F19882D8}" type="presParOf" srcId="{B052A449-38FB-424B-8264-50A84BA4D0C4}" destId="{6E661A69-CC9B-D640-9030-0AF6B3A7ABB9}" srcOrd="3" destOrd="0" presId="urn:microsoft.com/office/officeart/2005/8/layout/vList3"/>
    <dgm:cxn modelId="{896799F4-5C6B-834C-A7E1-FC10B9430938}" type="presParOf" srcId="{B052A449-38FB-424B-8264-50A84BA4D0C4}" destId="{86F8428F-CBF9-714C-8980-220BAC88738F}" srcOrd="4" destOrd="0" presId="urn:microsoft.com/office/officeart/2005/8/layout/vList3"/>
    <dgm:cxn modelId="{9C66C1FE-EE50-3E42-B967-3154025EDE8D}" type="presParOf" srcId="{86F8428F-CBF9-714C-8980-220BAC88738F}" destId="{0801C8F7-FDD1-9344-A391-9847C183BE55}" srcOrd="0" destOrd="0" presId="urn:microsoft.com/office/officeart/2005/8/layout/vList3"/>
    <dgm:cxn modelId="{21A13578-26BF-4843-ADFE-62BDFE2322C8}" type="presParOf" srcId="{86F8428F-CBF9-714C-8980-220BAC88738F}" destId="{1070CCB4-D684-A24B-AC9F-3E683F9C14AF}" srcOrd="1" destOrd="0" presId="urn:microsoft.com/office/officeart/2005/8/layout/vList3"/>
    <dgm:cxn modelId="{B476E08D-00DF-DF4D-B845-9C051C9A7186}" type="presParOf" srcId="{B052A449-38FB-424B-8264-50A84BA4D0C4}" destId="{ACECECC8-CF83-6841-93FC-5A564536B0F3}" srcOrd="5" destOrd="0" presId="urn:microsoft.com/office/officeart/2005/8/layout/vList3"/>
    <dgm:cxn modelId="{E332F0CA-06DA-8942-9BD8-8144D7E6D374}" type="presParOf" srcId="{B052A449-38FB-424B-8264-50A84BA4D0C4}" destId="{00398E46-FB08-E649-BCC7-CCCD28A8CB2F}" srcOrd="6" destOrd="0" presId="urn:microsoft.com/office/officeart/2005/8/layout/vList3"/>
    <dgm:cxn modelId="{5A9A4AA0-F8F3-9843-86A1-2B018D877BBA}" type="presParOf" srcId="{00398E46-FB08-E649-BCC7-CCCD28A8CB2F}" destId="{0685CAAB-7002-F047-B259-6EB779AAD65D}" srcOrd="0" destOrd="0" presId="urn:microsoft.com/office/officeart/2005/8/layout/vList3"/>
    <dgm:cxn modelId="{50CFF140-2955-FB4E-99ED-02E2E825AF97}" type="presParOf" srcId="{00398E46-FB08-E649-BCC7-CCCD28A8CB2F}" destId="{D764E3EF-5DB7-184C-AA0C-9AEC2DA83D05}" srcOrd="1" destOrd="0" presId="urn:microsoft.com/office/officeart/2005/8/layout/vList3"/>
    <dgm:cxn modelId="{73749408-F968-B04D-9674-D70D9FC0D96F}" type="presParOf" srcId="{B052A449-38FB-424B-8264-50A84BA4D0C4}" destId="{1153A32F-B0DF-834C-8068-F60FABBE6EC7}" srcOrd="7" destOrd="0" presId="urn:microsoft.com/office/officeart/2005/8/layout/vList3"/>
    <dgm:cxn modelId="{2A430D20-AEB9-9944-93E0-9C549618382A}" type="presParOf" srcId="{B052A449-38FB-424B-8264-50A84BA4D0C4}" destId="{62825D63-C331-2945-AAE1-0745845BCBE8}" srcOrd="8" destOrd="0" presId="urn:microsoft.com/office/officeart/2005/8/layout/vList3"/>
    <dgm:cxn modelId="{7BEE7CCC-3C94-AC46-BFF0-0D74E80C9DDF}" type="presParOf" srcId="{62825D63-C331-2945-AAE1-0745845BCBE8}" destId="{343A3659-8105-6E4E-A81E-0F7B3188DF46}" srcOrd="0" destOrd="0" presId="urn:microsoft.com/office/officeart/2005/8/layout/vList3"/>
    <dgm:cxn modelId="{2A3C90FD-BB93-4A4B-8B92-7104F7213B27}" type="presParOf" srcId="{62825D63-C331-2945-AAE1-0745845BCBE8}" destId="{1CD01729-8ECD-1348-AC30-02FC91F295E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7374CF-BF0A-A04A-A287-D655CDE70B03}" type="doc">
      <dgm:prSet loTypeId="urn:microsoft.com/office/officeart/2005/8/layout/vList4" loCatId="" qsTypeId="urn:microsoft.com/office/officeart/2005/8/quickstyle/simple1" qsCatId="simple" csTypeId="urn:microsoft.com/office/officeart/2005/8/colors/accent1_2" csCatId="accent1" phldr="1"/>
      <dgm:spPr/>
    </dgm:pt>
    <dgm:pt modelId="{408C6CE2-262D-784A-9D77-B8F81A1CDE86}">
      <dgm:prSet phldrT="[Text]" custT="1"/>
      <dgm:spPr>
        <a:solidFill>
          <a:srgbClr val="027B55">
            <a:alpha val="79000"/>
          </a:srgbClr>
        </a:solidFill>
      </dgm:spPr>
      <dgm:t>
        <a:bodyPr/>
        <a:lstStyle/>
        <a:p>
          <a:r>
            <a:rPr lang="en-US" sz="2400" u="sng" dirty="0">
              <a:latin typeface="Arial" panose="020B0604020202020204" pitchFamily="34" charset="0"/>
              <a:cs typeface="Arial" panose="020B0604020202020204" pitchFamily="34" charset="0"/>
            </a:rPr>
            <a:t>Socioeconomic Status: </a:t>
          </a:r>
        </a:p>
        <a:p>
          <a:r>
            <a:rPr lang="en-US" sz="2200" dirty="0">
              <a:latin typeface="Arial" panose="020B0604020202020204" pitchFamily="34" charset="0"/>
              <a:cs typeface="Arial" panose="020B0604020202020204" pitchFamily="34" charset="0"/>
            </a:rPr>
            <a:t>Unemployment, poverty, income, education</a:t>
          </a:r>
        </a:p>
      </dgm:t>
    </dgm:pt>
    <dgm:pt modelId="{F1949009-CEB4-B94B-8D14-413CC2FF4E6C}" type="parTrans" cxnId="{9C37BF4D-4F09-4D4A-9AF5-6896B0243F9E}">
      <dgm:prSet/>
      <dgm:spPr/>
      <dgm:t>
        <a:bodyPr/>
        <a:lstStyle/>
        <a:p>
          <a:endParaRPr lang="en-US"/>
        </a:p>
      </dgm:t>
    </dgm:pt>
    <dgm:pt modelId="{18627296-9234-5F40-84FF-C286F0BE43A7}" type="sibTrans" cxnId="{9C37BF4D-4F09-4D4A-9AF5-6896B0243F9E}">
      <dgm:prSet/>
      <dgm:spPr/>
      <dgm:t>
        <a:bodyPr/>
        <a:lstStyle/>
        <a:p>
          <a:endParaRPr lang="en-US"/>
        </a:p>
      </dgm:t>
    </dgm:pt>
    <dgm:pt modelId="{92F148EB-9C04-784B-A34F-AE7C51F80403}">
      <dgm:prSet phldrT="[Text]" custT="1"/>
      <dgm:spPr>
        <a:solidFill>
          <a:srgbClr val="027B55">
            <a:alpha val="80021"/>
          </a:srgbClr>
        </a:solidFill>
      </dgm:spPr>
      <dgm:t>
        <a:bodyPr/>
        <a:lstStyle/>
        <a:p>
          <a:r>
            <a:rPr lang="en-US" sz="2400" u="sng" dirty="0">
              <a:latin typeface="Arial" panose="020B0604020202020204" pitchFamily="34" charset="0"/>
              <a:cs typeface="Arial" panose="020B0604020202020204" pitchFamily="34" charset="0"/>
            </a:rPr>
            <a:t>Household Characteristics: </a:t>
          </a:r>
        </a:p>
        <a:p>
          <a:r>
            <a:rPr lang="en-US" sz="2200" dirty="0">
              <a:latin typeface="Arial" panose="020B0604020202020204" pitchFamily="34" charset="0"/>
              <a:cs typeface="Arial" panose="020B0604020202020204" pitchFamily="34" charset="0"/>
            </a:rPr>
            <a:t>Older adults, children, single parents, disability, languages spoken </a:t>
          </a:r>
        </a:p>
      </dgm:t>
    </dgm:pt>
    <dgm:pt modelId="{6EC8EE8C-BE5C-224C-9045-B3D6BBD66FF2}" type="parTrans" cxnId="{0F99AB0B-5EB1-804B-A531-734584A8B891}">
      <dgm:prSet/>
      <dgm:spPr/>
      <dgm:t>
        <a:bodyPr/>
        <a:lstStyle/>
        <a:p>
          <a:endParaRPr lang="en-US"/>
        </a:p>
      </dgm:t>
    </dgm:pt>
    <dgm:pt modelId="{FBD70835-8A66-5345-B86D-3603BC5CF75A}" type="sibTrans" cxnId="{0F99AB0B-5EB1-804B-A531-734584A8B891}">
      <dgm:prSet/>
      <dgm:spPr/>
      <dgm:t>
        <a:bodyPr/>
        <a:lstStyle/>
        <a:p>
          <a:endParaRPr lang="en-US"/>
        </a:p>
      </dgm:t>
    </dgm:pt>
    <dgm:pt modelId="{D56B45C4-2385-1A49-981A-F71FD0DEB142}">
      <dgm:prSet phldrT="[Text]" custT="1"/>
      <dgm:spPr>
        <a:solidFill>
          <a:srgbClr val="027B55">
            <a:alpha val="80000"/>
          </a:srgbClr>
        </a:solidFill>
      </dgm:spPr>
      <dgm:t>
        <a:bodyPr/>
        <a:lstStyle/>
        <a:p>
          <a:r>
            <a:rPr lang="en-US" sz="2400" u="sng" dirty="0">
              <a:latin typeface="Arial" panose="020B0604020202020204" pitchFamily="34" charset="0"/>
              <a:cs typeface="Arial" panose="020B0604020202020204" pitchFamily="34" charset="0"/>
            </a:rPr>
            <a:t>Racial and Ethnic Minority Status: </a:t>
          </a:r>
        </a:p>
        <a:p>
          <a:r>
            <a:rPr lang="en-US" sz="2200" dirty="0">
              <a:latin typeface="Arial" panose="020B0604020202020204" pitchFamily="34" charset="0"/>
              <a:cs typeface="Arial" panose="020B0604020202020204" pitchFamily="34" charset="0"/>
            </a:rPr>
            <a:t>Racial and ethnic group identification</a:t>
          </a:r>
        </a:p>
      </dgm:t>
    </dgm:pt>
    <dgm:pt modelId="{FF7AC4B1-ED45-FA4E-99F3-0A4B477199F1}" type="parTrans" cxnId="{969443A3-DBA1-D64D-A544-89E1C47831C7}">
      <dgm:prSet/>
      <dgm:spPr/>
      <dgm:t>
        <a:bodyPr/>
        <a:lstStyle/>
        <a:p>
          <a:endParaRPr lang="en-US"/>
        </a:p>
      </dgm:t>
    </dgm:pt>
    <dgm:pt modelId="{3F67E686-D9E9-2046-B85D-5E22CCA9E3F6}" type="sibTrans" cxnId="{969443A3-DBA1-D64D-A544-89E1C47831C7}">
      <dgm:prSet/>
      <dgm:spPr/>
      <dgm:t>
        <a:bodyPr/>
        <a:lstStyle/>
        <a:p>
          <a:endParaRPr lang="en-US"/>
        </a:p>
      </dgm:t>
    </dgm:pt>
    <dgm:pt modelId="{D03F50A3-D93C-4E42-BEE2-E7558CADF65C}">
      <dgm:prSet phldrT="[Text]" custT="1"/>
      <dgm:spPr>
        <a:solidFill>
          <a:srgbClr val="027B55">
            <a:alpha val="79000"/>
          </a:srgbClr>
        </a:solidFill>
      </dgm:spPr>
      <dgm:t>
        <a:bodyPr/>
        <a:lstStyle/>
        <a:p>
          <a:r>
            <a:rPr lang="en-US" sz="2400" u="sng" dirty="0">
              <a:latin typeface="Arial" panose="020B0604020202020204" pitchFamily="34" charset="0"/>
              <a:cs typeface="Arial" panose="020B0604020202020204" pitchFamily="34" charset="0"/>
            </a:rPr>
            <a:t>Housing Type and Transportation: </a:t>
          </a:r>
        </a:p>
        <a:p>
          <a:r>
            <a:rPr lang="en-US" sz="2200" dirty="0">
              <a:latin typeface="Arial" panose="020B0604020202020204" pitchFamily="34" charset="0"/>
              <a:cs typeface="Arial" panose="020B0604020202020204" pitchFamily="34" charset="0"/>
            </a:rPr>
            <a:t>Multi-units, mobile homes, group housing,     vehicle ownership</a:t>
          </a:r>
        </a:p>
      </dgm:t>
      <dgm:extLst>
        <a:ext uri="{E40237B7-FDA0-4F09-8148-C483321AD2D9}">
          <dgm14:cNvPr xmlns:dgm14="http://schemas.microsoft.com/office/drawing/2010/diagram" id="0" name="" descr="•Socioeconomic Status: &#10;•Unemployment, poverty, income, education&#10;&#10;•Household Characteristics: &#10;•Older adults, children, single parents, disability, languages spoken &#10;&#10;•Racial and Ethnic Minority Status: &#10;•Racial and ethnic group identification&#10;&#10;•Housing Type and Transportation: &#10;•Multi-units, mobile homes, group housing,     vehicle ownership&#10;"/>
        </a:ext>
      </dgm:extLst>
    </dgm:pt>
    <dgm:pt modelId="{E88838EF-EE4C-D34D-86E0-3145F4760A73}" type="parTrans" cxnId="{151289A1-9298-4D4E-92A7-AE49D75A81BD}">
      <dgm:prSet/>
      <dgm:spPr/>
      <dgm:t>
        <a:bodyPr/>
        <a:lstStyle/>
        <a:p>
          <a:endParaRPr lang="en-US"/>
        </a:p>
      </dgm:t>
    </dgm:pt>
    <dgm:pt modelId="{7306348A-AD93-1F43-B232-E77A69B75F72}" type="sibTrans" cxnId="{151289A1-9298-4D4E-92A7-AE49D75A81BD}">
      <dgm:prSet/>
      <dgm:spPr/>
      <dgm:t>
        <a:bodyPr/>
        <a:lstStyle/>
        <a:p>
          <a:endParaRPr lang="en-US"/>
        </a:p>
      </dgm:t>
    </dgm:pt>
    <dgm:pt modelId="{29841428-D788-D34E-8D10-143FF56F9E22}" type="pres">
      <dgm:prSet presAssocID="{827374CF-BF0A-A04A-A287-D655CDE70B03}" presName="linear" presStyleCnt="0">
        <dgm:presLayoutVars>
          <dgm:dir/>
          <dgm:resizeHandles val="exact"/>
        </dgm:presLayoutVars>
      </dgm:prSet>
      <dgm:spPr/>
    </dgm:pt>
    <dgm:pt modelId="{366FC176-8B6E-874E-B5A1-42ABFE1AA338}" type="pres">
      <dgm:prSet presAssocID="{408C6CE2-262D-784A-9D77-B8F81A1CDE86}" presName="comp" presStyleCnt="0"/>
      <dgm:spPr/>
    </dgm:pt>
    <dgm:pt modelId="{A7AE7103-1379-CA47-869C-23A88DE26FF3}" type="pres">
      <dgm:prSet presAssocID="{408C6CE2-262D-784A-9D77-B8F81A1CDE86}" presName="box" presStyleLbl="node1" presStyleIdx="0" presStyleCnt="4"/>
      <dgm:spPr/>
    </dgm:pt>
    <dgm:pt modelId="{6CE33603-AFC4-6B4F-8525-EC0F5ECD1046}" type="pres">
      <dgm:prSet presAssocID="{408C6CE2-262D-784A-9D77-B8F81A1CDE86}" presName="img" presStyleLbl="fgImgPlace1" presStyleIdx="0" presStyleCnt="4" custScaleX="84605"/>
      <dgm:spPr>
        <a:solidFill>
          <a:schemeClr val="bg1">
            <a:alpha val="50000"/>
          </a:schemeClr>
        </a:solidFill>
        <a:ln w="25400">
          <a:solidFill>
            <a:schemeClr val="bg1"/>
          </a:solidFill>
        </a:ln>
      </dgm:spPr>
    </dgm:pt>
    <dgm:pt modelId="{28B4CAB7-DF7A-5A46-82D6-CAD23E90B0BC}" type="pres">
      <dgm:prSet presAssocID="{408C6CE2-262D-784A-9D77-B8F81A1CDE86}" presName="text" presStyleLbl="node1" presStyleIdx="0" presStyleCnt="4">
        <dgm:presLayoutVars>
          <dgm:bulletEnabled val="1"/>
        </dgm:presLayoutVars>
      </dgm:prSet>
      <dgm:spPr/>
    </dgm:pt>
    <dgm:pt modelId="{5C143737-898C-D54A-AC74-FC942DD97371}" type="pres">
      <dgm:prSet presAssocID="{18627296-9234-5F40-84FF-C286F0BE43A7}" presName="spacer" presStyleCnt="0"/>
      <dgm:spPr/>
    </dgm:pt>
    <dgm:pt modelId="{25B00D98-F5E7-E744-99A5-CE22E65B2390}" type="pres">
      <dgm:prSet presAssocID="{92F148EB-9C04-784B-A34F-AE7C51F80403}" presName="comp" presStyleCnt="0"/>
      <dgm:spPr/>
    </dgm:pt>
    <dgm:pt modelId="{FE9038F8-5944-8B4E-8D0E-4C7AD2E38EC1}" type="pres">
      <dgm:prSet presAssocID="{92F148EB-9C04-784B-A34F-AE7C51F80403}" presName="box" presStyleLbl="node1" presStyleIdx="1" presStyleCnt="4"/>
      <dgm:spPr/>
    </dgm:pt>
    <dgm:pt modelId="{13EC0C86-8E35-A641-8FC5-F09E31DA6A16}" type="pres">
      <dgm:prSet presAssocID="{92F148EB-9C04-784B-A34F-AE7C51F80403}" presName="img" presStyleLbl="fgImgPlace1" presStyleIdx="1" presStyleCnt="4" custScaleX="84605"/>
      <dgm:spPr>
        <a:solidFill>
          <a:schemeClr val="bg1">
            <a:alpha val="50000"/>
          </a:schemeClr>
        </a:solidFill>
        <a:ln w="25400">
          <a:solidFill>
            <a:schemeClr val="bg1"/>
          </a:solidFill>
        </a:ln>
      </dgm:spPr>
    </dgm:pt>
    <dgm:pt modelId="{394B33FB-AFCD-EA4E-94F8-8489DDE2BE31}" type="pres">
      <dgm:prSet presAssocID="{92F148EB-9C04-784B-A34F-AE7C51F80403}" presName="text" presStyleLbl="node1" presStyleIdx="1" presStyleCnt="4">
        <dgm:presLayoutVars>
          <dgm:bulletEnabled val="1"/>
        </dgm:presLayoutVars>
      </dgm:prSet>
      <dgm:spPr/>
    </dgm:pt>
    <dgm:pt modelId="{F0FAE493-6AF7-304C-882A-7C58D5949F70}" type="pres">
      <dgm:prSet presAssocID="{FBD70835-8A66-5345-B86D-3603BC5CF75A}" presName="spacer" presStyleCnt="0"/>
      <dgm:spPr/>
    </dgm:pt>
    <dgm:pt modelId="{AF82BFE4-812A-7E4A-AD1A-A1A1C04DCE29}" type="pres">
      <dgm:prSet presAssocID="{D56B45C4-2385-1A49-981A-F71FD0DEB142}" presName="comp" presStyleCnt="0"/>
      <dgm:spPr/>
    </dgm:pt>
    <dgm:pt modelId="{7A1A8480-943E-374C-A86B-92B7325CB461}" type="pres">
      <dgm:prSet presAssocID="{D56B45C4-2385-1A49-981A-F71FD0DEB142}" presName="box" presStyleLbl="node1" presStyleIdx="2" presStyleCnt="4"/>
      <dgm:spPr/>
    </dgm:pt>
    <dgm:pt modelId="{54D567DC-3B19-4D42-9DE0-E25A47D94E1F}" type="pres">
      <dgm:prSet presAssocID="{D56B45C4-2385-1A49-981A-F71FD0DEB142}" presName="img" presStyleLbl="fgImgPlace1" presStyleIdx="2" presStyleCnt="4" custScaleX="84605"/>
      <dgm:spPr>
        <a:solidFill>
          <a:schemeClr val="bg1">
            <a:alpha val="50000"/>
          </a:schemeClr>
        </a:solidFill>
        <a:ln w="25400">
          <a:solidFill>
            <a:schemeClr val="bg1"/>
          </a:solidFill>
        </a:ln>
      </dgm:spPr>
    </dgm:pt>
    <dgm:pt modelId="{3A5AA447-844C-6C4C-B7B9-BB503A6C65DE}" type="pres">
      <dgm:prSet presAssocID="{D56B45C4-2385-1A49-981A-F71FD0DEB142}" presName="text" presStyleLbl="node1" presStyleIdx="2" presStyleCnt="4">
        <dgm:presLayoutVars>
          <dgm:bulletEnabled val="1"/>
        </dgm:presLayoutVars>
      </dgm:prSet>
      <dgm:spPr/>
    </dgm:pt>
    <dgm:pt modelId="{DB8CE323-2696-854D-AB60-96B189045237}" type="pres">
      <dgm:prSet presAssocID="{3F67E686-D9E9-2046-B85D-5E22CCA9E3F6}" presName="spacer" presStyleCnt="0"/>
      <dgm:spPr/>
    </dgm:pt>
    <dgm:pt modelId="{F9F4BC33-6A8C-9440-97C8-974A9566A34E}" type="pres">
      <dgm:prSet presAssocID="{D03F50A3-D93C-4E42-BEE2-E7558CADF65C}" presName="comp" presStyleCnt="0"/>
      <dgm:spPr/>
    </dgm:pt>
    <dgm:pt modelId="{3E030DC1-4D64-6044-8900-AE5C479218D2}" type="pres">
      <dgm:prSet presAssocID="{D03F50A3-D93C-4E42-BEE2-E7558CADF65C}" presName="box" presStyleLbl="node1" presStyleIdx="3" presStyleCnt="4"/>
      <dgm:spPr/>
    </dgm:pt>
    <dgm:pt modelId="{B927AF12-2B4B-9945-AF27-C5324C0F69D6}" type="pres">
      <dgm:prSet presAssocID="{D03F50A3-D93C-4E42-BEE2-E7558CADF65C}" presName="img" presStyleLbl="fgImgPlace1" presStyleIdx="3" presStyleCnt="4" custScaleX="84605"/>
      <dgm:spPr>
        <a:solidFill>
          <a:schemeClr val="bg1">
            <a:alpha val="50000"/>
          </a:schemeClr>
        </a:solidFill>
        <a:ln w="25400">
          <a:solidFill>
            <a:schemeClr val="bg1"/>
          </a:solidFill>
        </a:ln>
      </dgm:spPr>
    </dgm:pt>
    <dgm:pt modelId="{2D2DE93D-5E7B-FC48-859F-7702727286E0}" type="pres">
      <dgm:prSet presAssocID="{D03F50A3-D93C-4E42-BEE2-E7558CADF65C}" presName="text" presStyleLbl="node1" presStyleIdx="3" presStyleCnt="4">
        <dgm:presLayoutVars>
          <dgm:bulletEnabled val="1"/>
        </dgm:presLayoutVars>
      </dgm:prSet>
      <dgm:spPr/>
    </dgm:pt>
  </dgm:ptLst>
  <dgm:cxnLst>
    <dgm:cxn modelId="{0F99AB0B-5EB1-804B-A531-734584A8B891}" srcId="{827374CF-BF0A-A04A-A287-D655CDE70B03}" destId="{92F148EB-9C04-784B-A34F-AE7C51F80403}" srcOrd="1" destOrd="0" parTransId="{6EC8EE8C-BE5C-224C-9045-B3D6BBD66FF2}" sibTransId="{FBD70835-8A66-5345-B86D-3603BC5CF75A}"/>
    <dgm:cxn modelId="{EE657044-773C-0741-9879-59F39BF7A066}" type="presOf" srcId="{92F148EB-9C04-784B-A34F-AE7C51F80403}" destId="{394B33FB-AFCD-EA4E-94F8-8489DDE2BE31}" srcOrd="1" destOrd="0" presId="urn:microsoft.com/office/officeart/2005/8/layout/vList4"/>
    <dgm:cxn modelId="{9C37BF4D-4F09-4D4A-9AF5-6896B0243F9E}" srcId="{827374CF-BF0A-A04A-A287-D655CDE70B03}" destId="{408C6CE2-262D-784A-9D77-B8F81A1CDE86}" srcOrd="0" destOrd="0" parTransId="{F1949009-CEB4-B94B-8D14-413CC2FF4E6C}" sibTransId="{18627296-9234-5F40-84FF-C286F0BE43A7}"/>
    <dgm:cxn modelId="{2C309069-4D29-114D-AA52-F46449D9514F}" type="presOf" srcId="{92F148EB-9C04-784B-A34F-AE7C51F80403}" destId="{FE9038F8-5944-8B4E-8D0E-4C7AD2E38EC1}" srcOrd="0" destOrd="0" presId="urn:microsoft.com/office/officeart/2005/8/layout/vList4"/>
    <dgm:cxn modelId="{EE461E96-7290-6F4B-A85D-93DF3D5494A1}" type="presOf" srcId="{D56B45C4-2385-1A49-981A-F71FD0DEB142}" destId="{7A1A8480-943E-374C-A86B-92B7325CB461}" srcOrd="0" destOrd="0" presId="urn:microsoft.com/office/officeart/2005/8/layout/vList4"/>
    <dgm:cxn modelId="{34C0CF97-76CC-FD4E-BF6C-040A4C8C015F}" type="presOf" srcId="{D56B45C4-2385-1A49-981A-F71FD0DEB142}" destId="{3A5AA447-844C-6C4C-B7B9-BB503A6C65DE}" srcOrd="1" destOrd="0" presId="urn:microsoft.com/office/officeart/2005/8/layout/vList4"/>
    <dgm:cxn modelId="{2F4BF99D-8672-8745-8311-6B06E2A67C40}" type="presOf" srcId="{408C6CE2-262D-784A-9D77-B8F81A1CDE86}" destId="{28B4CAB7-DF7A-5A46-82D6-CAD23E90B0BC}" srcOrd="1" destOrd="0" presId="urn:microsoft.com/office/officeart/2005/8/layout/vList4"/>
    <dgm:cxn modelId="{151289A1-9298-4D4E-92A7-AE49D75A81BD}" srcId="{827374CF-BF0A-A04A-A287-D655CDE70B03}" destId="{D03F50A3-D93C-4E42-BEE2-E7558CADF65C}" srcOrd="3" destOrd="0" parTransId="{E88838EF-EE4C-D34D-86E0-3145F4760A73}" sibTransId="{7306348A-AD93-1F43-B232-E77A69B75F72}"/>
    <dgm:cxn modelId="{969443A3-DBA1-D64D-A544-89E1C47831C7}" srcId="{827374CF-BF0A-A04A-A287-D655CDE70B03}" destId="{D56B45C4-2385-1A49-981A-F71FD0DEB142}" srcOrd="2" destOrd="0" parTransId="{FF7AC4B1-ED45-FA4E-99F3-0A4B477199F1}" sibTransId="{3F67E686-D9E9-2046-B85D-5E22CCA9E3F6}"/>
    <dgm:cxn modelId="{338B31AB-F6D5-8148-9C7D-313329B1DB26}" type="presOf" srcId="{827374CF-BF0A-A04A-A287-D655CDE70B03}" destId="{29841428-D788-D34E-8D10-143FF56F9E22}" srcOrd="0" destOrd="0" presId="urn:microsoft.com/office/officeart/2005/8/layout/vList4"/>
    <dgm:cxn modelId="{FC542AC4-BA65-1C40-8A77-9C6006ED28F2}" type="presOf" srcId="{408C6CE2-262D-784A-9D77-B8F81A1CDE86}" destId="{A7AE7103-1379-CA47-869C-23A88DE26FF3}" srcOrd="0" destOrd="0" presId="urn:microsoft.com/office/officeart/2005/8/layout/vList4"/>
    <dgm:cxn modelId="{3DBA92DB-BAF3-5549-92D4-6553156BFEED}" type="presOf" srcId="{D03F50A3-D93C-4E42-BEE2-E7558CADF65C}" destId="{3E030DC1-4D64-6044-8900-AE5C479218D2}" srcOrd="0" destOrd="0" presId="urn:microsoft.com/office/officeart/2005/8/layout/vList4"/>
    <dgm:cxn modelId="{8F9D57EC-26EB-2640-B132-18DF09CF1676}" type="presOf" srcId="{D03F50A3-D93C-4E42-BEE2-E7558CADF65C}" destId="{2D2DE93D-5E7B-FC48-859F-7702727286E0}" srcOrd="1" destOrd="0" presId="urn:microsoft.com/office/officeart/2005/8/layout/vList4"/>
    <dgm:cxn modelId="{F10B0F79-249D-DA42-99FF-82002E7A801E}" type="presParOf" srcId="{29841428-D788-D34E-8D10-143FF56F9E22}" destId="{366FC176-8B6E-874E-B5A1-42ABFE1AA338}" srcOrd="0" destOrd="0" presId="urn:microsoft.com/office/officeart/2005/8/layout/vList4"/>
    <dgm:cxn modelId="{B5F64E88-9DB5-1541-9906-05B79317318C}" type="presParOf" srcId="{366FC176-8B6E-874E-B5A1-42ABFE1AA338}" destId="{A7AE7103-1379-CA47-869C-23A88DE26FF3}" srcOrd="0" destOrd="0" presId="urn:microsoft.com/office/officeart/2005/8/layout/vList4"/>
    <dgm:cxn modelId="{B70FCE27-A57F-0148-832E-764D38073652}" type="presParOf" srcId="{366FC176-8B6E-874E-B5A1-42ABFE1AA338}" destId="{6CE33603-AFC4-6B4F-8525-EC0F5ECD1046}" srcOrd="1" destOrd="0" presId="urn:microsoft.com/office/officeart/2005/8/layout/vList4"/>
    <dgm:cxn modelId="{1C48E435-CF86-744D-B7CA-6FCA2C82981C}" type="presParOf" srcId="{366FC176-8B6E-874E-B5A1-42ABFE1AA338}" destId="{28B4CAB7-DF7A-5A46-82D6-CAD23E90B0BC}" srcOrd="2" destOrd="0" presId="urn:microsoft.com/office/officeart/2005/8/layout/vList4"/>
    <dgm:cxn modelId="{2272C8D6-CF50-4F43-9B1B-34C66D6BB848}" type="presParOf" srcId="{29841428-D788-D34E-8D10-143FF56F9E22}" destId="{5C143737-898C-D54A-AC74-FC942DD97371}" srcOrd="1" destOrd="0" presId="urn:microsoft.com/office/officeart/2005/8/layout/vList4"/>
    <dgm:cxn modelId="{33464421-7774-CA41-9522-D6B9F7A8D40F}" type="presParOf" srcId="{29841428-D788-D34E-8D10-143FF56F9E22}" destId="{25B00D98-F5E7-E744-99A5-CE22E65B2390}" srcOrd="2" destOrd="0" presId="urn:microsoft.com/office/officeart/2005/8/layout/vList4"/>
    <dgm:cxn modelId="{DC5D14BA-88A0-EB4D-8730-50BA2464B38C}" type="presParOf" srcId="{25B00D98-F5E7-E744-99A5-CE22E65B2390}" destId="{FE9038F8-5944-8B4E-8D0E-4C7AD2E38EC1}" srcOrd="0" destOrd="0" presId="urn:microsoft.com/office/officeart/2005/8/layout/vList4"/>
    <dgm:cxn modelId="{170758F1-5AA7-5A44-A1CE-CF53A5D94D08}" type="presParOf" srcId="{25B00D98-F5E7-E744-99A5-CE22E65B2390}" destId="{13EC0C86-8E35-A641-8FC5-F09E31DA6A16}" srcOrd="1" destOrd="0" presId="urn:microsoft.com/office/officeart/2005/8/layout/vList4"/>
    <dgm:cxn modelId="{7E554531-ADA2-DD48-8264-2D7F7CC23AC7}" type="presParOf" srcId="{25B00D98-F5E7-E744-99A5-CE22E65B2390}" destId="{394B33FB-AFCD-EA4E-94F8-8489DDE2BE31}" srcOrd="2" destOrd="0" presId="urn:microsoft.com/office/officeart/2005/8/layout/vList4"/>
    <dgm:cxn modelId="{2A6959D3-A81C-CB46-A836-AA76EF4A9F92}" type="presParOf" srcId="{29841428-D788-D34E-8D10-143FF56F9E22}" destId="{F0FAE493-6AF7-304C-882A-7C58D5949F70}" srcOrd="3" destOrd="0" presId="urn:microsoft.com/office/officeart/2005/8/layout/vList4"/>
    <dgm:cxn modelId="{54D15101-E261-BE47-9483-AF6295E63309}" type="presParOf" srcId="{29841428-D788-D34E-8D10-143FF56F9E22}" destId="{AF82BFE4-812A-7E4A-AD1A-A1A1C04DCE29}" srcOrd="4" destOrd="0" presId="urn:microsoft.com/office/officeart/2005/8/layout/vList4"/>
    <dgm:cxn modelId="{04E5587C-323E-BB4F-9607-5593FF124714}" type="presParOf" srcId="{AF82BFE4-812A-7E4A-AD1A-A1A1C04DCE29}" destId="{7A1A8480-943E-374C-A86B-92B7325CB461}" srcOrd="0" destOrd="0" presId="urn:microsoft.com/office/officeart/2005/8/layout/vList4"/>
    <dgm:cxn modelId="{33313386-0E7A-B247-AC84-D07075BA6EA6}" type="presParOf" srcId="{AF82BFE4-812A-7E4A-AD1A-A1A1C04DCE29}" destId="{54D567DC-3B19-4D42-9DE0-E25A47D94E1F}" srcOrd="1" destOrd="0" presId="urn:microsoft.com/office/officeart/2005/8/layout/vList4"/>
    <dgm:cxn modelId="{5D19E636-58A9-3D45-974F-4DB5BE6EE983}" type="presParOf" srcId="{AF82BFE4-812A-7E4A-AD1A-A1A1C04DCE29}" destId="{3A5AA447-844C-6C4C-B7B9-BB503A6C65DE}" srcOrd="2" destOrd="0" presId="urn:microsoft.com/office/officeart/2005/8/layout/vList4"/>
    <dgm:cxn modelId="{E6949566-FD11-9F47-8F52-F4260ED19B47}" type="presParOf" srcId="{29841428-D788-D34E-8D10-143FF56F9E22}" destId="{DB8CE323-2696-854D-AB60-96B189045237}" srcOrd="5" destOrd="0" presId="urn:microsoft.com/office/officeart/2005/8/layout/vList4"/>
    <dgm:cxn modelId="{A5E37B96-956B-F14D-8978-03C78756967C}" type="presParOf" srcId="{29841428-D788-D34E-8D10-143FF56F9E22}" destId="{F9F4BC33-6A8C-9440-97C8-974A9566A34E}" srcOrd="6" destOrd="0" presId="urn:microsoft.com/office/officeart/2005/8/layout/vList4"/>
    <dgm:cxn modelId="{A483683A-63F5-1147-B8AB-3E2DF17D4A0E}" type="presParOf" srcId="{F9F4BC33-6A8C-9440-97C8-974A9566A34E}" destId="{3E030DC1-4D64-6044-8900-AE5C479218D2}" srcOrd="0" destOrd="0" presId="urn:microsoft.com/office/officeart/2005/8/layout/vList4"/>
    <dgm:cxn modelId="{84F75F78-0B00-7E4B-8AE6-82EDDAD45288}" type="presParOf" srcId="{F9F4BC33-6A8C-9440-97C8-974A9566A34E}" destId="{B927AF12-2B4B-9945-AF27-C5324C0F69D6}" srcOrd="1" destOrd="0" presId="urn:microsoft.com/office/officeart/2005/8/layout/vList4"/>
    <dgm:cxn modelId="{A4B047EC-7CBC-0542-B9F0-72E0913FE210}" type="presParOf" srcId="{F9F4BC33-6A8C-9440-97C8-974A9566A34E}" destId="{2D2DE93D-5E7B-FC48-859F-7702727286E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9FBAC2-A613-F147-877E-79BC00B4DFE1}" type="doc">
      <dgm:prSet loTypeId="urn:microsoft.com/office/officeart/2008/layout/AlternatingHexagons" loCatId="" qsTypeId="urn:microsoft.com/office/officeart/2005/8/quickstyle/simple1" qsCatId="simple" csTypeId="urn:microsoft.com/office/officeart/2005/8/colors/accent1_2" csCatId="accent1" phldr="1"/>
      <dgm:spPr/>
      <dgm:t>
        <a:bodyPr/>
        <a:lstStyle/>
        <a:p>
          <a:endParaRPr lang="en-US"/>
        </a:p>
      </dgm:t>
    </dgm:pt>
    <dgm:pt modelId="{A7CA98AA-F859-B84A-9C1C-8D33B0CD7B94}">
      <dgm:prSet phldrT="[Text]" custT="1"/>
      <dgm:spPr>
        <a:xfrm rot="5400000">
          <a:off x="1616998" y="426734"/>
          <a:ext cx="1998196" cy="1738431"/>
        </a:xfrm>
        <a:prstGeom prst="hexagon">
          <a:avLst>
            <a:gd name="adj" fmla="val 25000"/>
            <a:gd name="vf" fmla="val 115470"/>
          </a:avLst>
        </a:prstGeom>
        <a:noFill/>
        <a:ln w="38100" cap="flat" cmpd="sng" algn="ctr">
          <a:solidFill>
            <a:srgbClr val="29AFCE"/>
          </a:solidFill>
          <a:prstDash val="solid"/>
          <a:miter lim="800000"/>
        </a:ln>
        <a:effectLst/>
      </dgm:spPr>
      <dgm:t>
        <a:bodyPr tIns="0" bIns="0"/>
        <a:lstStyle/>
        <a:p>
          <a:pPr>
            <a:buNone/>
          </a:pPr>
          <a:r>
            <a:rPr lang="en-US" sz="2000" dirty="0">
              <a:solidFill>
                <a:srgbClr val="000000"/>
              </a:solidFill>
              <a:latin typeface="Arial" panose="020B0604020202020204" pitchFamily="34" charset="0"/>
              <a:ea typeface="+mn-ea"/>
              <a:cs typeface="Arial" panose="020B0604020202020204" pitchFamily="34" charset="0"/>
            </a:rPr>
            <a:t>50</a:t>
          </a:r>
          <a:r>
            <a:rPr lang="en-US" sz="1600" dirty="0">
              <a:solidFill>
                <a:srgbClr val="000000"/>
              </a:solidFill>
              <a:latin typeface="Arial" panose="020B0604020202020204" pitchFamily="34" charset="0"/>
              <a:ea typeface="+mn-ea"/>
              <a:cs typeface="Arial" panose="020B0604020202020204" pitchFamily="34" charset="0"/>
            </a:rPr>
            <a:t> direct and indirect fatalities</a:t>
          </a:r>
        </a:p>
      </dgm:t>
    </dgm:pt>
    <dgm:pt modelId="{CA875BFD-5515-AE4A-850C-06EF6D100927}" type="parTrans" cxnId="{E6097406-6E3B-0046-8E1D-CB9C83B7F707}">
      <dgm:prSet/>
      <dgm:spPr/>
      <dgm:t>
        <a:bodyPr/>
        <a:lstStyle/>
        <a:p>
          <a:endParaRPr lang="en-US"/>
        </a:p>
      </dgm:t>
    </dgm:pt>
    <dgm:pt modelId="{E4AE0DF7-C9B5-A04B-B772-2EF992735FEF}" type="sibTrans" cxnId="{E6097406-6E3B-0046-8E1D-CB9C83B7F707}">
      <dgm:prSet/>
      <dgm:spPr>
        <a:xfrm rot="5400000">
          <a:off x="911745" y="1017887"/>
          <a:ext cx="427434" cy="130069"/>
        </a:xfrm>
        <a:prstGeom prst="hexagon">
          <a:avLst>
            <a:gd name="adj" fmla="val 25000"/>
            <a:gd name="vf" fmla="val 115470"/>
          </a:avLst>
        </a:prstGeom>
        <a:noFill/>
        <a:ln w="12700" cap="flat" cmpd="sng" algn="ctr">
          <a:noFill/>
          <a:prstDash val="solid"/>
          <a:miter lim="800000"/>
        </a:ln>
        <a:effectLst/>
      </dgm:spPr>
      <dgm:t>
        <a:bodyPr/>
        <a:lstStyle/>
        <a:p>
          <a:pPr>
            <a:buNone/>
          </a:pPr>
          <a:endParaRPr lang="en-US">
            <a:solidFill>
              <a:srgbClr val="FFFFFF"/>
            </a:solidFill>
            <a:latin typeface="Calibri" panose="020F0502020204030204"/>
            <a:ea typeface="+mn-ea"/>
            <a:cs typeface="+mn-cs"/>
          </a:endParaRPr>
        </a:p>
      </dgm:t>
    </dgm:pt>
    <dgm:pt modelId="{3C88C386-EAE6-8B4C-9F39-AA56C8B80C63}">
      <dgm:prSet phldrT="[Text]" custT="1"/>
      <dgm:spPr>
        <a:xfrm rot="5400000">
          <a:off x="3491446" y="444578"/>
          <a:ext cx="1998196" cy="1738431"/>
        </a:xfrm>
        <a:prstGeom prst="hexagon">
          <a:avLst>
            <a:gd name="adj" fmla="val 25000"/>
            <a:gd name="vf" fmla="val 115470"/>
          </a:avLst>
        </a:prstGeom>
        <a:noFill/>
        <a:ln w="38100" cap="flat" cmpd="sng" algn="ctr">
          <a:solidFill>
            <a:srgbClr val="64A494"/>
          </a:solidFill>
          <a:prstDash val="solid"/>
          <a:miter lim="800000"/>
        </a:ln>
        <a:effectLst/>
      </dgm:spPr>
      <dgm:t>
        <a:bodyPr/>
        <a:lstStyle/>
        <a:p>
          <a:pPr>
            <a:buNone/>
          </a:pPr>
          <a:r>
            <a:rPr lang="en-US" sz="2000" dirty="0">
              <a:solidFill>
                <a:srgbClr val="000000"/>
              </a:solidFill>
              <a:latin typeface="Arial" panose="020B0604020202020204" pitchFamily="34" charset="0"/>
              <a:ea typeface="+mn-ea"/>
              <a:cs typeface="Arial" panose="020B0604020202020204" pitchFamily="34" charset="0"/>
            </a:rPr>
            <a:t>$25 </a:t>
          </a:r>
          <a:r>
            <a:rPr lang="en-US" sz="1600" dirty="0">
              <a:solidFill>
                <a:srgbClr val="000000"/>
              </a:solidFill>
              <a:latin typeface="Arial" panose="020B0604020202020204" pitchFamily="34" charset="0"/>
              <a:ea typeface="+mn-ea"/>
              <a:cs typeface="Arial" panose="020B0604020202020204" pitchFamily="34" charset="0"/>
            </a:rPr>
            <a:t>billion in damages</a:t>
          </a:r>
        </a:p>
      </dgm:t>
    </dgm:pt>
    <dgm:pt modelId="{C50D7B7B-A9F7-2142-BFAA-028B04C81A66}" type="parTrans" cxnId="{76E4484D-978A-394F-8B19-B04197A53128}">
      <dgm:prSet/>
      <dgm:spPr/>
      <dgm:t>
        <a:bodyPr/>
        <a:lstStyle/>
        <a:p>
          <a:endParaRPr lang="en-US"/>
        </a:p>
      </dgm:t>
    </dgm:pt>
    <dgm:pt modelId="{B1C9C4D4-8CE5-0D43-82C0-827387FD3EF7}" type="sibTrans" cxnId="{76E4484D-978A-394F-8B19-B04197A53128}">
      <dgm:prSet/>
      <dgm:spPr>
        <a:xfrm rot="5400000">
          <a:off x="1349299" y="895668"/>
          <a:ext cx="177399" cy="470541"/>
        </a:xfrm>
        <a:prstGeom prst="hexagon">
          <a:avLst>
            <a:gd name="adj" fmla="val 25000"/>
            <a:gd name="vf" fmla="val 115470"/>
          </a:avLst>
        </a:prstGeom>
        <a:noFill/>
        <a:ln w="12700" cap="flat" cmpd="sng" algn="ctr">
          <a:noFill/>
          <a:prstDash val="solid"/>
          <a:miter lim="800000"/>
        </a:ln>
        <a:effectLst/>
      </dgm:spPr>
      <dgm:t>
        <a:bodyPr/>
        <a:lstStyle/>
        <a:p>
          <a:pPr>
            <a:buNone/>
          </a:pPr>
          <a:endParaRPr lang="en-US">
            <a:solidFill>
              <a:srgbClr val="FFFFFF"/>
            </a:solidFill>
            <a:latin typeface="Calibri" panose="020F0502020204030204"/>
            <a:ea typeface="+mn-ea"/>
            <a:cs typeface="+mn-cs"/>
          </a:endParaRPr>
        </a:p>
      </dgm:t>
    </dgm:pt>
    <dgm:pt modelId="{3FA01E59-1B16-0144-9DC0-9F7D014FFA90}">
      <dgm:prSet phldrT="[Text]" custT="1"/>
      <dgm:spPr>
        <a:xfrm rot="5400000">
          <a:off x="660792" y="2097606"/>
          <a:ext cx="1998196" cy="1738431"/>
        </a:xfrm>
        <a:prstGeom prst="hexagon">
          <a:avLst>
            <a:gd name="adj" fmla="val 25000"/>
            <a:gd name="vf" fmla="val 115470"/>
          </a:avLst>
        </a:prstGeom>
        <a:noFill/>
        <a:ln w="38100" cap="flat" cmpd="sng" algn="ctr">
          <a:solidFill>
            <a:srgbClr val="027B55"/>
          </a:solidFill>
          <a:prstDash val="solid"/>
          <a:miter lim="800000"/>
        </a:ln>
        <a:effectLst/>
      </dgm:spPr>
      <dgm:t>
        <a:bodyPr tIns="0" bIns="0"/>
        <a:lstStyle/>
        <a:p>
          <a:pPr>
            <a:buNone/>
          </a:pPr>
          <a:r>
            <a:rPr lang="en-US" sz="2000" dirty="0">
              <a:solidFill>
                <a:srgbClr val="000000"/>
              </a:solidFill>
              <a:latin typeface="Arial" panose="020B0604020202020204" pitchFamily="34" charset="0"/>
              <a:ea typeface="+mn-ea"/>
              <a:cs typeface="Arial" panose="020B0604020202020204" pitchFamily="34" charset="0"/>
            </a:rPr>
            <a:t>14-foot</a:t>
          </a:r>
          <a:r>
            <a:rPr lang="en-US" sz="1600" dirty="0">
              <a:solidFill>
                <a:srgbClr val="000000"/>
              </a:solidFill>
              <a:latin typeface="Arial" panose="020B0604020202020204" pitchFamily="34" charset="0"/>
              <a:ea typeface="+mn-ea"/>
              <a:cs typeface="Arial" panose="020B0604020202020204" pitchFamily="34" charset="0"/>
            </a:rPr>
            <a:t> storm surge</a:t>
          </a:r>
        </a:p>
      </dgm:t>
    </dgm:pt>
    <dgm:pt modelId="{F9F28027-3B4D-DE4D-80DE-66D734A35740}" type="parTrans" cxnId="{93981B91-8A05-644C-8C10-08E58AA1229E}">
      <dgm:prSet/>
      <dgm:spPr/>
      <dgm:t>
        <a:bodyPr/>
        <a:lstStyle/>
        <a:p>
          <a:endParaRPr lang="en-US"/>
        </a:p>
      </dgm:t>
    </dgm:pt>
    <dgm:pt modelId="{56FD9AA0-CD7C-BC45-BC2E-AFAA7FC4A550}" type="sibTrans" cxnId="{93981B91-8A05-644C-8C10-08E58AA1229E}">
      <dgm:prSet/>
      <dgm:spPr>
        <a:xfrm rot="16200000" flipH="1">
          <a:off x="1394342" y="702815"/>
          <a:ext cx="146867" cy="521268"/>
        </a:xfrm>
        <a:prstGeom prst="hexagon">
          <a:avLst>
            <a:gd name="adj" fmla="val 25000"/>
            <a:gd name="vf" fmla="val 115470"/>
          </a:avLst>
        </a:prstGeom>
        <a:noFill/>
        <a:ln w="12700" cap="flat" cmpd="sng" algn="ctr">
          <a:noFill/>
          <a:prstDash val="solid"/>
          <a:miter lim="800000"/>
        </a:ln>
        <a:effectLst/>
      </dgm:spPr>
      <dgm:t>
        <a:bodyPr/>
        <a:lstStyle/>
        <a:p>
          <a:pPr>
            <a:buNone/>
          </a:pPr>
          <a:endParaRPr lang="en-US">
            <a:solidFill>
              <a:srgbClr val="FFFFFF"/>
            </a:solidFill>
            <a:latin typeface="Calibri" panose="020F0502020204030204"/>
            <a:ea typeface="+mn-ea"/>
            <a:cs typeface="+mn-cs"/>
          </a:endParaRPr>
        </a:p>
      </dgm:t>
    </dgm:pt>
    <dgm:pt modelId="{8240862C-D544-A848-A79F-A45E5DFD8617}">
      <dgm:prSet phldrT="[Text]" custT="1"/>
      <dgm:spPr>
        <a:xfrm rot="5400000">
          <a:off x="2532006" y="2117448"/>
          <a:ext cx="1998196" cy="1738431"/>
        </a:xfrm>
        <a:prstGeom prst="hexagon">
          <a:avLst>
            <a:gd name="adj" fmla="val 25000"/>
            <a:gd name="vf" fmla="val 115470"/>
          </a:avLst>
        </a:prstGeom>
        <a:noFill/>
        <a:ln w="41275" cap="flat" cmpd="sng" algn="ctr">
          <a:solidFill>
            <a:srgbClr val="D3C494"/>
          </a:solidFill>
          <a:prstDash val="solid"/>
          <a:miter lim="800000"/>
        </a:ln>
        <a:effectLst/>
      </dgm:spPr>
      <dgm:t>
        <a:bodyPr tIns="0" bIns="0"/>
        <a:lstStyle/>
        <a:p>
          <a:pPr>
            <a:buNone/>
          </a:pPr>
          <a:r>
            <a:rPr lang="en-US" sz="1800" dirty="0">
              <a:solidFill>
                <a:srgbClr val="000000"/>
              </a:solidFill>
              <a:latin typeface="Arial" panose="020B0604020202020204" pitchFamily="34" charset="0"/>
              <a:ea typeface="+mn-ea"/>
              <a:cs typeface="Arial" panose="020B0604020202020204" pitchFamily="34" charset="0"/>
            </a:rPr>
            <a:t>Category</a:t>
          </a:r>
          <a:r>
            <a:rPr lang="en-US" sz="1600" dirty="0">
              <a:solidFill>
                <a:srgbClr val="000000"/>
              </a:solidFill>
              <a:latin typeface="Arial" panose="020B0604020202020204" pitchFamily="34" charset="0"/>
              <a:ea typeface="+mn-ea"/>
              <a:cs typeface="Arial" panose="020B0604020202020204" pitchFamily="34" charset="0"/>
            </a:rPr>
            <a:t>  </a:t>
          </a:r>
          <a:r>
            <a:rPr lang="en-US" sz="2000" dirty="0">
              <a:solidFill>
                <a:srgbClr val="000000"/>
              </a:solidFill>
              <a:latin typeface="Arial" panose="020B0604020202020204" pitchFamily="34" charset="0"/>
              <a:ea typeface="+mn-ea"/>
              <a:cs typeface="Arial" panose="020B0604020202020204" pitchFamily="34" charset="0"/>
            </a:rPr>
            <a:t>5 </a:t>
          </a:r>
          <a:r>
            <a:rPr lang="en-US" sz="1600" dirty="0">
              <a:solidFill>
                <a:srgbClr val="000000"/>
              </a:solidFill>
              <a:latin typeface="Arial" panose="020B0604020202020204" pitchFamily="34" charset="0"/>
              <a:ea typeface="+mn-ea"/>
              <a:cs typeface="Arial" panose="020B0604020202020204" pitchFamily="34" charset="0"/>
            </a:rPr>
            <a:t>       </a:t>
          </a:r>
          <a:r>
            <a:rPr lang="en-US" sz="1400" dirty="0">
              <a:solidFill>
                <a:srgbClr val="000000"/>
              </a:solidFill>
              <a:latin typeface="Arial" panose="020B0604020202020204" pitchFamily="34" charset="0"/>
              <a:ea typeface="+mn-ea"/>
              <a:cs typeface="Arial" panose="020B0604020202020204" pitchFamily="34" charset="0"/>
            </a:rPr>
            <a:t>(160 mph winds)</a:t>
          </a:r>
        </a:p>
      </dgm:t>
    </dgm:pt>
    <dgm:pt modelId="{64536635-CFEC-DC41-9F9F-CD70BAEF63DE}" type="parTrans" cxnId="{4FE02D1F-7421-1B47-BE11-52E21F7ACB9C}">
      <dgm:prSet/>
      <dgm:spPr/>
      <dgm:t>
        <a:bodyPr/>
        <a:lstStyle/>
        <a:p>
          <a:endParaRPr lang="en-US"/>
        </a:p>
      </dgm:t>
    </dgm:pt>
    <dgm:pt modelId="{B3D79EC1-B8BA-674C-9520-4ED92922F315}" type="sibTrans" cxnId="{4FE02D1F-7421-1B47-BE11-52E21F7ACB9C}">
      <dgm:prSet/>
      <dgm:spPr>
        <a:xfrm rot="5400000">
          <a:off x="1397100" y="673393"/>
          <a:ext cx="88020" cy="421656"/>
        </a:xfrm>
        <a:prstGeom prst="hexagon">
          <a:avLst>
            <a:gd name="adj" fmla="val 25000"/>
            <a:gd name="vf" fmla="val 115470"/>
          </a:avLst>
        </a:prstGeom>
        <a:noFill/>
        <a:ln w="12700" cap="flat" cmpd="sng" algn="ctr">
          <a:noFill/>
          <a:prstDash val="solid"/>
          <a:miter lim="800000"/>
        </a:ln>
        <a:effectLst/>
      </dgm:spPr>
      <dgm:t>
        <a:bodyPr/>
        <a:lstStyle/>
        <a:p>
          <a:pPr>
            <a:buNone/>
          </a:pPr>
          <a:endParaRPr lang="en-US">
            <a:solidFill>
              <a:srgbClr val="FFFFFF"/>
            </a:solidFill>
            <a:latin typeface="Calibri" panose="020F0502020204030204"/>
            <a:ea typeface="+mn-ea"/>
            <a:cs typeface="+mn-cs"/>
          </a:endParaRPr>
        </a:p>
      </dgm:t>
    </dgm:pt>
    <dgm:pt modelId="{66D98AB7-51FC-114A-9F6E-55F99B11ED7D}" type="pres">
      <dgm:prSet presAssocID="{D59FBAC2-A613-F147-877E-79BC00B4DFE1}" presName="Name0" presStyleCnt="0">
        <dgm:presLayoutVars>
          <dgm:chMax/>
          <dgm:chPref/>
          <dgm:dir/>
          <dgm:animLvl val="lvl"/>
        </dgm:presLayoutVars>
      </dgm:prSet>
      <dgm:spPr/>
    </dgm:pt>
    <dgm:pt modelId="{C4677BE7-58DA-9545-A989-402E4DD03B7C}" type="pres">
      <dgm:prSet presAssocID="{A7CA98AA-F859-B84A-9C1C-8D33B0CD7B94}" presName="composite" presStyleCnt="0"/>
      <dgm:spPr/>
    </dgm:pt>
    <dgm:pt modelId="{26AC15D3-C739-154A-AA02-4232F759EEE0}" type="pres">
      <dgm:prSet presAssocID="{A7CA98AA-F859-B84A-9C1C-8D33B0CD7B94}" presName="Parent1" presStyleLbl="node1" presStyleIdx="0" presStyleCnt="8" custLinFactX="-16676" custLinFactNeighborX="-100000" custLinFactNeighborY="14737">
        <dgm:presLayoutVars>
          <dgm:chMax val="1"/>
          <dgm:chPref val="1"/>
          <dgm:bulletEnabled val="1"/>
        </dgm:presLayoutVars>
      </dgm:prSet>
      <dgm:spPr/>
    </dgm:pt>
    <dgm:pt modelId="{78F35CFE-DC97-0348-8B4C-5EA6901215D2}" type="pres">
      <dgm:prSet presAssocID="{A7CA98AA-F859-B84A-9C1C-8D33B0CD7B94}" presName="Childtext1" presStyleLbl="revTx" presStyleIdx="0" presStyleCnt="4">
        <dgm:presLayoutVars>
          <dgm:chMax val="0"/>
          <dgm:chPref val="0"/>
          <dgm:bulletEnabled val="1"/>
        </dgm:presLayoutVars>
      </dgm:prSet>
      <dgm:spPr>
        <a:xfrm>
          <a:off x="5566396" y="402016"/>
          <a:ext cx="2229987" cy="1198917"/>
        </a:xfrm>
        <a:prstGeom prst="rect">
          <a:avLst/>
        </a:prstGeom>
        <a:noFill/>
        <a:ln>
          <a:noFill/>
        </a:ln>
        <a:effectLst/>
      </dgm:spPr>
    </dgm:pt>
    <dgm:pt modelId="{D2971B95-5883-3746-8882-90D4BF764F97}" type="pres">
      <dgm:prSet presAssocID="{A7CA98AA-F859-B84A-9C1C-8D33B0CD7B94}" presName="BalanceSpacing" presStyleCnt="0"/>
      <dgm:spPr/>
    </dgm:pt>
    <dgm:pt modelId="{196D333B-0597-D24A-A499-3588F8CB7005}" type="pres">
      <dgm:prSet presAssocID="{A7CA98AA-F859-B84A-9C1C-8D33B0CD7B94}" presName="BalanceSpacing1" presStyleCnt="0"/>
      <dgm:spPr/>
    </dgm:pt>
    <dgm:pt modelId="{0850DEED-5109-CB42-8300-A29DF64BF37C}" type="pres">
      <dgm:prSet presAssocID="{E4AE0DF7-C9B5-A04B-B772-2EF992735FEF}" presName="Accent1Text" presStyleLbl="node1" presStyleIdx="1" presStyleCnt="8" custScaleX="7482" custScaleY="21391" custLinFactNeighborX="-94422" custLinFactNeighborY="4076"/>
      <dgm:spPr/>
    </dgm:pt>
    <dgm:pt modelId="{DC3A76C0-2E75-F944-93C5-2C448E7CDABB}" type="pres">
      <dgm:prSet presAssocID="{E4AE0DF7-C9B5-A04B-B772-2EF992735FEF}" presName="spaceBetweenRectangles" presStyleCnt="0"/>
      <dgm:spPr/>
    </dgm:pt>
    <dgm:pt modelId="{C4F77551-681A-A343-8B70-515307181017}" type="pres">
      <dgm:prSet presAssocID="{3C88C386-EAE6-8B4C-9F39-AA56C8B80C63}" presName="composite" presStyleCnt="0"/>
      <dgm:spPr/>
    </dgm:pt>
    <dgm:pt modelId="{4AFDB6C7-C604-2849-91F7-63983542D14F}" type="pres">
      <dgm:prSet presAssocID="{3C88C386-EAE6-8B4C-9F39-AA56C8B80C63}" presName="Parent1" presStyleLbl="node1" presStyleIdx="2" presStyleCnt="8" custLinFactNeighborX="45355" custLinFactNeighborY="-69250">
        <dgm:presLayoutVars>
          <dgm:chMax val="1"/>
          <dgm:chPref val="1"/>
          <dgm:bulletEnabled val="1"/>
        </dgm:presLayoutVars>
      </dgm:prSet>
      <dgm:spPr/>
    </dgm:pt>
    <dgm:pt modelId="{0771B66A-A489-374D-B485-0C850C943827}" type="pres">
      <dgm:prSet presAssocID="{3C88C386-EAE6-8B4C-9F39-AA56C8B80C63}" presName="Childtext1" presStyleLbl="revTx" presStyleIdx="1" presStyleCnt="4">
        <dgm:presLayoutVars>
          <dgm:chMax val="0"/>
          <dgm:chPref val="0"/>
          <dgm:bulletEnabled val="1"/>
        </dgm:presLayoutVars>
      </dgm:prSet>
      <dgm:spPr>
        <a:xfrm>
          <a:off x="602876" y="2098085"/>
          <a:ext cx="2158052" cy="1198917"/>
        </a:xfrm>
        <a:prstGeom prst="rect">
          <a:avLst/>
        </a:prstGeom>
        <a:noFill/>
        <a:ln>
          <a:noFill/>
        </a:ln>
        <a:effectLst/>
      </dgm:spPr>
    </dgm:pt>
    <dgm:pt modelId="{16EC7586-8B65-A44E-8B30-6D4257E97A04}" type="pres">
      <dgm:prSet presAssocID="{3C88C386-EAE6-8B4C-9F39-AA56C8B80C63}" presName="BalanceSpacing" presStyleCnt="0"/>
      <dgm:spPr/>
    </dgm:pt>
    <dgm:pt modelId="{D9829850-2241-7D44-BAF5-7D16E76B5FF3}" type="pres">
      <dgm:prSet presAssocID="{3C88C386-EAE6-8B4C-9F39-AA56C8B80C63}" presName="BalanceSpacing1" presStyleCnt="0"/>
      <dgm:spPr/>
    </dgm:pt>
    <dgm:pt modelId="{8C6AF136-EF9D-8745-AB60-B790CB6FA2B4}" type="pres">
      <dgm:prSet presAssocID="{B1C9C4D4-8CE5-0D43-82C0-827387FD3EF7}" presName="Accent1Text" presStyleLbl="node1" presStyleIdx="3" presStyleCnt="8" custScaleX="27067" custScaleY="8878" custLinFactX="-100000" custLinFactNeighborX="-138237" custLinFactNeighborY="-78401"/>
      <dgm:spPr/>
    </dgm:pt>
    <dgm:pt modelId="{38BBDD30-BD5C-CD4F-B32C-3E4935D53A6F}" type="pres">
      <dgm:prSet presAssocID="{B1C9C4D4-8CE5-0D43-82C0-827387FD3EF7}" presName="spaceBetweenRectangles" presStyleCnt="0"/>
      <dgm:spPr/>
    </dgm:pt>
    <dgm:pt modelId="{A74B7012-81E2-E04F-B3FB-91DDDADD7518}" type="pres">
      <dgm:prSet presAssocID="{3FA01E59-1B16-0144-9DC0-9F7D014FFA90}" presName="composite" presStyleCnt="0"/>
      <dgm:spPr/>
    </dgm:pt>
    <dgm:pt modelId="{3079521E-084D-BE44-B50B-8E919B26E3EB}" type="pres">
      <dgm:prSet presAssocID="{3FA01E59-1B16-0144-9DC0-9F7D014FFA90}" presName="Parent1" presStyleLbl="node1" presStyleIdx="4" presStyleCnt="8" custLinFactX="-71680" custLinFactNeighborX="-100000" custLinFactNeighborY="-71404">
        <dgm:presLayoutVars>
          <dgm:chMax val="1"/>
          <dgm:chPref val="1"/>
          <dgm:bulletEnabled val="1"/>
        </dgm:presLayoutVars>
      </dgm:prSet>
      <dgm:spPr/>
    </dgm:pt>
    <dgm:pt modelId="{89965172-8F9B-5F4D-AC2F-6A14669E07D6}" type="pres">
      <dgm:prSet presAssocID="{3FA01E59-1B16-0144-9DC0-9F7D014FFA90}" presName="Childtext1" presStyleLbl="revTx" presStyleIdx="2" presStyleCnt="4">
        <dgm:presLayoutVars>
          <dgm:chMax val="0"/>
          <dgm:chPref val="0"/>
          <dgm:bulletEnabled val="1"/>
        </dgm:presLayoutVars>
      </dgm:prSet>
      <dgm:spPr>
        <a:xfrm>
          <a:off x="5566396" y="3794155"/>
          <a:ext cx="2229987" cy="1198917"/>
        </a:xfrm>
        <a:prstGeom prst="rect">
          <a:avLst/>
        </a:prstGeom>
        <a:noFill/>
        <a:ln>
          <a:noFill/>
        </a:ln>
        <a:effectLst/>
      </dgm:spPr>
    </dgm:pt>
    <dgm:pt modelId="{B66F163B-CFB5-794F-8AA8-56D158416236}" type="pres">
      <dgm:prSet presAssocID="{3FA01E59-1B16-0144-9DC0-9F7D014FFA90}" presName="BalanceSpacing" presStyleCnt="0"/>
      <dgm:spPr/>
    </dgm:pt>
    <dgm:pt modelId="{9B7250E4-BDB2-9842-A0E6-EC3154841AE0}" type="pres">
      <dgm:prSet presAssocID="{3FA01E59-1B16-0144-9DC0-9F7D014FFA90}" presName="BalanceSpacing1" presStyleCnt="0"/>
      <dgm:spPr/>
    </dgm:pt>
    <dgm:pt modelId="{1C75EBA5-91DF-4C4E-B54F-62D036E9330F}" type="pres">
      <dgm:prSet presAssocID="{56FD9AA0-CD7C-BC45-BC2E-AFAA7FC4A550}" presName="Accent1Text" presStyleLbl="node1" presStyleIdx="5" presStyleCnt="8" custFlipHor="1" custScaleX="29985" custScaleY="7350" custLinFactY="-71663" custLinFactNeighborX="-74731" custLinFactNeighborY="-100000"/>
      <dgm:spPr/>
    </dgm:pt>
    <dgm:pt modelId="{A7660196-0D84-0A42-8F87-26A0922061B3}" type="pres">
      <dgm:prSet presAssocID="{56FD9AA0-CD7C-BC45-BC2E-AFAA7FC4A550}" presName="spaceBetweenRectangles" presStyleCnt="0"/>
      <dgm:spPr/>
    </dgm:pt>
    <dgm:pt modelId="{58B5D79E-56D8-314A-9D23-35D6A85245A0}" type="pres">
      <dgm:prSet presAssocID="{8240862C-D544-A848-A79F-A45E5DFD8617}" presName="composite" presStyleCnt="0"/>
      <dgm:spPr/>
    </dgm:pt>
    <dgm:pt modelId="{1FB08912-1883-4B46-ADE7-BD2E34DCE6E2}" type="pres">
      <dgm:prSet presAssocID="{8240862C-D544-A848-A79F-A45E5DFD8617}" presName="Parent1" presStyleLbl="node1" presStyleIdx="6" presStyleCnt="8" custLinFactY="-55291" custLinFactNeighborX="-9835" custLinFactNeighborY="-100000">
        <dgm:presLayoutVars>
          <dgm:chMax val="1"/>
          <dgm:chPref val="1"/>
          <dgm:bulletEnabled val="1"/>
        </dgm:presLayoutVars>
      </dgm:prSet>
      <dgm:spPr/>
    </dgm:pt>
    <dgm:pt modelId="{88C2F559-E5C8-744F-9A58-C11D19E83523}" type="pres">
      <dgm:prSet presAssocID="{8240862C-D544-A848-A79F-A45E5DFD8617}" presName="Childtext1" presStyleLbl="revTx" presStyleIdx="3" presStyleCnt="4">
        <dgm:presLayoutVars>
          <dgm:chMax val="0"/>
          <dgm:chPref val="0"/>
          <dgm:bulletEnabled val="1"/>
        </dgm:presLayoutVars>
      </dgm:prSet>
      <dgm:spPr>
        <a:xfrm>
          <a:off x="602876" y="5490224"/>
          <a:ext cx="2158052" cy="1198917"/>
        </a:xfrm>
        <a:prstGeom prst="rect">
          <a:avLst/>
        </a:prstGeom>
        <a:noFill/>
        <a:ln>
          <a:noFill/>
        </a:ln>
        <a:effectLst/>
      </dgm:spPr>
    </dgm:pt>
    <dgm:pt modelId="{911EBED5-8C01-EA4B-AAC5-83F23E76B4C0}" type="pres">
      <dgm:prSet presAssocID="{8240862C-D544-A848-A79F-A45E5DFD8617}" presName="BalanceSpacing" presStyleCnt="0"/>
      <dgm:spPr/>
    </dgm:pt>
    <dgm:pt modelId="{B686284F-C231-864A-B36A-390324882E58}" type="pres">
      <dgm:prSet presAssocID="{8240862C-D544-A848-A79F-A45E5DFD8617}" presName="BalanceSpacing1" presStyleCnt="0"/>
      <dgm:spPr/>
    </dgm:pt>
    <dgm:pt modelId="{7B3DDAD9-535C-B146-81C3-D41D99A97C31}" type="pres">
      <dgm:prSet presAssocID="{B3D79EC1-B8BA-674C-9520-4ED92922F315}" presName="Accent1Text" presStyleLbl="node1" presStyleIdx="7" presStyleCnt="8" custScaleX="24255" custScaleY="4405" custLinFactX="-100000" custLinFactY="-100000" custLinFactNeighborX="-138058" custLinFactNeighborY="-160508"/>
      <dgm:spPr/>
    </dgm:pt>
  </dgm:ptLst>
  <dgm:cxnLst>
    <dgm:cxn modelId="{E6097406-6E3B-0046-8E1D-CB9C83B7F707}" srcId="{D59FBAC2-A613-F147-877E-79BC00B4DFE1}" destId="{A7CA98AA-F859-B84A-9C1C-8D33B0CD7B94}" srcOrd="0" destOrd="0" parTransId="{CA875BFD-5515-AE4A-850C-06EF6D100927}" sibTransId="{E4AE0DF7-C9B5-A04B-B772-2EF992735FEF}"/>
    <dgm:cxn modelId="{4FE02D1F-7421-1B47-BE11-52E21F7ACB9C}" srcId="{D59FBAC2-A613-F147-877E-79BC00B4DFE1}" destId="{8240862C-D544-A848-A79F-A45E5DFD8617}" srcOrd="3" destOrd="0" parTransId="{64536635-CFEC-DC41-9F9F-CD70BAEF63DE}" sibTransId="{B3D79EC1-B8BA-674C-9520-4ED92922F315}"/>
    <dgm:cxn modelId="{56DCC82B-04EF-AB48-B71E-EC7945BF993F}" type="presOf" srcId="{E4AE0DF7-C9B5-A04B-B772-2EF992735FEF}" destId="{0850DEED-5109-CB42-8300-A29DF64BF37C}" srcOrd="0" destOrd="0" presId="urn:microsoft.com/office/officeart/2008/layout/AlternatingHexagons"/>
    <dgm:cxn modelId="{76E4484D-978A-394F-8B19-B04197A53128}" srcId="{D59FBAC2-A613-F147-877E-79BC00B4DFE1}" destId="{3C88C386-EAE6-8B4C-9F39-AA56C8B80C63}" srcOrd="1" destOrd="0" parTransId="{C50D7B7B-A9F7-2142-BFAA-028B04C81A66}" sibTransId="{B1C9C4D4-8CE5-0D43-82C0-827387FD3EF7}"/>
    <dgm:cxn modelId="{59C24B4D-2369-D44B-8F2F-B5769E950FDC}" type="presOf" srcId="{3FA01E59-1B16-0144-9DC0-9F7D014FFA90}" destId="{3079521E-084D-BE44-B50B-8E919B26E3EB}" srcOrd="0" destOrd="0" presId="urn:microsoft.com/office/officeart/2008/layout/AlternatingHexagons"/>
    <dgm:cxn modelId="{F7966E5D-A456-6941-8DC0-67F74832B669}" type="presOf" srcId="{A7CA98AA-F859-B84A-9C1C-8D33B0CD7B94}" destId="{26AC15D3-C739-154A-AA02-4232F759EEE0}" srcOrd="0" destOrd="0" presId="urn:microsoft.com/office/officeart/2008/layout/AlternatingHexagons"/>
    <dgm:cxn modelId="{93981B91-8A05-644C-8C10-08E58AA1229E}" srcId="{D59FBAC2-A613-F147-877E-79BC00B4DFE1}" destId="{3FA01E59-1B16-0144-9DC0-9F7D014FFA90}" srcOrd="2" destOrd="0" parTransId="{F9F28027-3B4D-DE4D-80DE-66D734A35740}" sibTransId="{56FD9AA0-CD7C-BC45-BC2E-AFAA7FC4A550}"/>
    <dgm:cxn modelId="{D7899199-EED2-5641-AFCB-A6351B4FF2D3}" type="presOf" srcId="{B3D79EC1-B8BA-674C-9520-4ED92922F315}" destId="{7B3DDAD9-535C-B146-81C3-D41D99A97C31}" srcOrd="0" destOrd="0" presId="urn:microsoft.com/office/officeart/2008/layout/AlternatingHexagons"/>
    <dgm:cxn modelId="{9800A8BB-8D12-9E48-A78B-151F15A5936C}" type="presOf" srcId="{B1C9C4D4-8CE5-0D43-82C0-827387FD3EF7}" destId="{8C6AF136-EF9D-8745-AB60-B790CB6FA2B4}" srcOrd="0" destOrd="0" presId="urn:microsoft.com/office/officeart/2008/layout/AlternatingHexagons"/>
    <dgm:cxn modelId="{01B17ABE-73C8-B141-9909-17FE0E7427CB}" type="presOf" srcId="{8240862C-D544-A848-A79F-A45E5DFD8617}" destId="{1FB08912-1883-4B46-ADE7-BD2E34DCE6E2}" srcOrd="0" destOrd="0" presId="urn:microsoft.com/office/officeart/2008/layout/AlternatingHexagons"/>
    <dgm:cxn modelId="{8C7C78C5-D11C-F642-AAB4-61C72DD1661C}" type="presOf" srcId="{D59FBAC2-A613-F147-877E-79BC00B4DFE1}" destId="{66D98AB7-51FC-114A-9F6E-55F99B11ED7D}" srcOrd="0" destOrd="0" presId="urn:microsoft.com/office/officeart/2008/layout/AlternatingHexagons"/>
    <dgm:cxn modelId="{9C882BCB-0AE1-0142-AE58-869FFA8D85DD}" type="presOf" srcId="{3C88C386-EAE6-8B4C-9F39-AA56C8B80C63}" destId="{4AFDB6C7-C604-2849-91F7-63983542D14F}" srcOrd="0" destOrd="0" presId="urn:microsoft.com/office/officeart/2008/layout/AlternatingHexagons"/>
    <dgm:cxn modelId="{D1F22FE0-5FBE-774A-958E-4DF957228CA2}" type="presOf" srcId="{56FD9AA0-CD7C-BC45-BC2E-AFAA7FC4A550}" destId="{1C75EBA5-91DF-4C4E-B54F-62D036E9330F}" srcOrd="0" destOrd="0" presId="urn:microsoft.com/office/officeart/2008/layout/AlternatingHexagons"/>
    <dgm:cxn modelId="{81439EF5-795D-674F-97D3-BAF87C050065}" type="presParOf" srcId="{66D98AB7-51FC-114A-9F6E-55F99B11ED7D}" destId="{C4677BE7-58DA-9545-A989-402E4DD03B7C}" srcOrd="0" destOrd="0" presId="urn:microsoft.com/office/officeart/2008/layout/AlternatingHexagons"/>
    <dgm:cxn modelId="{2F3053DA-9F96-C041-8D81-47D8AB08E8A6}" type="presParOf" srcId="{C4677BE7-58DA-9545-A989-402E4DD03B7C}" destId="{26AC15D3-C739-154A-AA02-4232F759EEE0}" srcOrd="0" destOrd="0" presId="urn:microsoft.com/office/officeart/2008/layout/AlternatingHexagons"/>
    <dgm:cxn modelId="{A7CEE9C6-BAFC-EF46-8BE7-4010234B73AD}" type="presParOf" srcId="{C4677BE7-58DA-9545-A989-402E4DD03B7C}" destId="{78F35CFE-DC97-0348-8B4C-5EA6901215D2}" srcOrd="1" destOrd="0" presId="urn:microsoft.com/office/officeart/2008/layout/AlternatingHexagons"/>
    <dgm:cxn modelId="{4A8530B8-78D6-7248-9E71-936F8F9B9535}" type="presParOf" srcId="{C4677BE7-58DA-9545-A989-402E4DD03B7C}" destId="{D2971B95-5883-3746-8882-90D4BF764F97}" srcOrd="2" destOrd="0" presId="urn:microsoft.com/office/officeart/2008/layout/AlternatingHexagons"/>
    <dgm:cxn modelId="{7B04707D-FC4A-DB49-A648-EF0A1AC1BA9B}" type="presParOf" srcId="{C4677BE7-58DA-9545-A989-402E4DD03B7C}" destId="{196D333B-0597-D24A-A499-3588F8CB7005}" srcOrd="3" destOrd="0" presId="urn:microsoft.com/office/officeart/2008/layout/AlternatingHexagons"/>
    <dgm:cxn modelId="{FAE71FBB-6182-A544-8F8A-238BDB4868E4}" type="presParOf" srcId="{C4677BE7-58DA-9545-A989-402E4DD03B7C}" destId="{0850DEED-5109-CB42-8300-A29DF64BF37C}" srcOrd="4" destOrd="0" presId="urn:microsoft.com/office/officeart/2008/layout/AlternatingHexagons"/>
    <dgm:cxn modelId="{BBD64131-2671-2C4D-9F09-F8C2ED18F7A2}" type="presParOf" srcId="{66D98AB7-51FC-114A-9F6E-55F99B11ED7D}" destId="{DC3A76C0-2E75-F944-93C5-2C448E7CDABB}" srcOrd="1" destOrd="0" presId="urn:microsoft.com/office/officeart/2008/layout/AlternatingHexagons"/>
    <dgm:cxn modelId="{50DED2FF-C47E-3C45-B9AB-6782E1C201AA}" type="presParOf" srcId="{66D98AB7-51FC-114A-9F6E-55F99B11ED7D}" destId="{C4F77551-681A-A343-8B70-515307181017}" srcOrd="2" destOrd="0" presId="urn:microsoft.com/office/officeart/2008/layout/AlternatingHexagons"/>
    <dgm:cxn modelId="{37EA8BC4-A436-2144-92AC-C62F45B40F6B}" type="presParOf" srcId="{C4F77551-681A-A343-8B70-515307181017}" destId="{4AFDB6C7-C604-2849-91F7-63983542D14F}" srcOrd="0" destOrd="0" presId="urn:microsoft.com/office/officeart/2008/layout/AlternatingHexagons"/>
    <dgm:cxn modelId="{88514503-6C7C-F549-94AE-79C289B84341}" type="presParOf" srcId="{C4F77551-681A-A343-8B70-515307181017}" destId="{0771B66A-A489-374D-B485-0C850C943827}" srcOrd="1" destOrd="0" presId="urn:microsoft.com/office/officeart/2008/layout/AlternatingHexagons"/>
    <dgm:cxn modelId="{12B0F1E8-6EEA-964F-A980-E6D305AD1EBA}" type="presParOf" srcId="{C4F77551-681A-A343-8B70-515307181017}" destId="{16EC7586-8B65-A44E-8B30-6D4257E97A04}" srcOrd="2" destOrd="0" presId="urn:microsoft.com/office/officeart/2008/layout/AlternatingHexagons"/>
    <dgm:cxn modelId="{0C7D738D-73A5-444D-B619-030455DCDE53}" type="presParOf" srcId="{C4F77551-681A-A343-8B70-515307181017}" destId="{D9829850-2241-7D44-BAF5-7D16E76B5FF3}" srcOrd="3" destOrd="0" presId="urn:microsoft.com/office/officeart/2008/layout/AlternatingHexagons"/>
    <dgm:cxn modelId="{CB3612BF-BBA6-B745-BCA5-2E30D4F5B620}" type="presParOf" srcId="{C4F77551-681A-A343-8B70-515307181017}" destId="{8C6AF136-EF9D-8745-AB60-B790CB6FA2B4}" srcOrd="4" destOrd="0" presId="urn:microsoft.com/office/officeart/2008/layout/AlternatingHexagons"/>
    <dgm:cxn modelId="{F66946BA-B7CD-BF47-81CB-35AFC9C34750}" type="presParOf" srcId="{66D98AB7-51FC-114A-9F6E-55F99B11ED7D}" destId="{38BBDD30-BD5C-CD4F-B32C-3E4935D53A6F}" srcOrd="3" destOrd="0" presId="urn:microsoft.com/office/officeart/2008/layout/AlternatingHexagons"/>
    <dgm:cxn modelId="{50487E9C-E483-EC48-BB7F-71015C313B7F}" type="presParOf" srcId="{66D98AB7-51FC-114A-9F6E-55F99B11ED7D}" destId="{A74B7012-81E2-E04F-B3FB-91DDDADD7518}" srcOrd="4" destOrd="0" presId="urn:microsoft.com/office/officeart/2008/layout/AlternatingHexagons"/>
    <dgm:cxn modelId="{FEE3D4CA-CDAE-2D44-BEE5-9C0C16F13EDC}" type="presParOf" srcId="{A74B7012-81E2-E04F-B3FB-91DDDADD7518}" destId="{3079521E-084D-BE44-B50B-8E919B26E3EB}" srcOrd="0" destOrd="0" presId="urn:microsoft.com/office/officeart/2008/layout/AlternatingHexagons"/>
    <dgm:cxn modelId="{DA81FCEB-9521-694F-974F-5F13328ABCBA}" type="presParOf" srcId="{A74B7012-81E2-E04F-B3FB-91DDDADD7518}" destId="{89965172-8F9B-5F4D-AC2F-6A14669E07D6}" srcOrd="1" destOrd="0" presId="urn:microsoft.com/office/officeart/2008/layout/AlternatingHexagons"/>
    <dgm:cxn modelId="{F9F12B17-EBF6-E745-A659-3A7CAA540198}" type="presParOf" srcId="{A74B7012-81E2-E04F-B3FB-91DDDADD7518}" destId="{B66F163B-CFB5-794F-8AA8-56D158416236}" srcOrd="2" destOrd="0" presId="urn:microsoft.com/office/officeart/2008/layout/AlternatingHexagons"/>
    <dgm:cxn modelId="{4D66E145-76DC-224D-8523-2DC45CB854C1}" type="presParOf" srcId="{A74B7012-81E2-E04F-B3FB-91DDDADD7518}" destId="{9B7250E4-BDB2-9842-A0E6-EC3154841AE0}" srcOrd="3" destOrd="0" presId="urn:microsoft.com/office/officeart/2008/layout/AlternatingHexagons"/>
    <dgm:cxn modelId="{B683979E-8950-4E41-B8FE-724A1499A8F9}" type="presParOf" srcId="{A74B7012-81E2-E04F-B3FB-91DDDADD7518}" destId="{1C75EBA5-91DF-4C4E-B54F-62D036E9330F}" srcOrd="4" destOrd="0" presId="urn:microsoft.com/office/officeart/2008/layout/AlternatingHexagons"/>
    <dgm:cxn modelId="{D0ECF66F-D47F-1A4B-910D-3CF55FBFA2B5}" type="presParOf" srcId="{66D98AB7-51FC-114A-9F6E-55F99B11ED7D}" destId="{A7660196-0D84-0A42-8F87-26A0922061B3}" srcOrd="5" destOrd="0" presId="urn:microsoft.com/office/officeart/2008/layout/AlternatingHexagons"/>
    <dgm:cxn modelId="{532E061B-27FA-564A-8D0F-21B336FF6F6D}" type="presParOf" srcId="{66D98AB7-51FC-114A-9F6E-55F99B11ED7D}" destId="{58B5D79E-56D8-314A-9D23-35D6A85245A0}" srcOrd="6" destOrd="0" presId="urn:microsoft.com/office/officeart/2008/layout/AlternatingHexagons"/>
    <dgm:cxn modelId="{E436DEBE-F6CC-0145-A9EC-69A47337AE82}" type="presParOf" srcId="{58B5D79E-56D8-314A-9D23-35D6A85245A0}" destId="{1FB08912-1883-4B46-ADE7-BD2E34DCE6E2}" srcOrd="0" destOrd="0" presId="urn:microsoft.com/office/officeart/2008/layout/AlternatingHexagons"/>
    <dgm:cxn modelId="{7508D0AA-10B3-1E4E-B9F8-D8D4EB56E5D1}" type="presParOf" srcId="{58B5D79E-56D8-314A-9D23-35D6A85245A0}" destId="{88C2F559-E5C8-744F-9A58-C11D19E83523}" srcOrd="1" destOrd="0" presId="urn:microsoft.com/office/officeart/2008/layout/AlternatingHexagons"/>
    <dgm:cxn modelId="{D6D91C59-286A-9840-BC7C-05E76E0DBD9B}" type="presParOf" srcId="{58B5D79E-56D8-314A-9D23-35D6A85245A0}" destId="{911EBED5-8C01-EA4B-AAC5-83F23E76B4C0}" srcOrd="2" destOrd="0" presId="urn:microsoft.com/office/officeart/2008/layout/AlternatingHexagons"/>
    <dgm:cxn modelId="{A56321EA-B274-464F-820E-7DA48738C6EA}" type="presParOf" srcId="{58B5D79E-56D8-314A-9D23-35D6A85245A0}" destId="{B686284F-C231-864A-B36A-390324882E58}" srcOrd="3" destOrd="0" presId="urn:microsoft.com/office/officeart/2008/layout/AlternatingHexagons"/>
    <dgm:cxn modelId="{97C0A2F2-1474-0A4F-A8AC-B7316305B4E6}" type="presParOf" srcId="{58B5D79E-56D8-314A-9D23-35D6A85245A0}" destId="{7B3DDAD9-535C-B146-81C3-D41D99A97C31}" srcOrd="4" destOrd="0" presId="urn:microsoft.com/office/officeart/2008/layout/AlternatingHexagon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42CC3B-682A-0E41-B4C3-416A3BFCC8C9}" type="doc">
      <dgm:prSet loTypeId="urn:microsoft.com/office/officeart/2005/8/layout/default" loCatId="" qsTypeId="urn:microsoft.com/office/officeart/2005/8/quickstyle/simple4" qsCatId="simple" csTypeId="urn:microsoft.com/office/officeart/2005/8/colors/accent2_2" csCatId="accent2" phldr="1"/>
      <dgm:spPr/>
      <dgm:t>
        <a:bodyPr/>
        <a:lstStyle/>
        <a:p>
          <a:endParaRPr lang="en-US"/>
        </a:p>
      </dgm:t>
    </dgm:pt>
    <dgm:pt modelId="{1A625FBA-84EB-624B-AA7D-C7B62EB7253E}">
      <dgm:prSet phldrT="[Text]" custT="1"/>
      <dgm:spPr>
        <a:solidFill>
          <a:schemeClr val="tx2">
            <a:lumMod val="20000"/>
            <a:lumOff val="80000"/>
          </a:schemeClr>
        </a:solidFill>
      </dgm:spPr>
      <dgm:t>
        <a:bodyPr/>
        <a:lstStyle/>
        <a:p>
          <a:r>
            <a:rPr lang="en-US" sz="2200" dirty="0">
              <a:solidFill>
                <a:schemeClr val="tx1"/>
              </a:solidFill>
            </a:rPr>
            <a:t>2018    (2012-2017)</a:t>
          </a:r>
        </a:p>
      </dgm:t>
    </dgm:pt>
    <dgm:pt modelId="{42E8419C-4827-6546-B7CB-EC0778FB3CE1}" type="parTrans" cxnId="{904BD2BD-1E4A-DA49-A9A9-5C194833B679}">
      <dgm:prSet/>
      <dgm:spPr/>
      <dgm:t>
        <a:bodyPr/>
        <a:lstStyle/>
        <a:p>
          <a:endParaRPr lang="en-US" sz="2200">
            <a:solidFill>
              <a:schemeClr val="tx1"/>
            </a:solidFill>
          </a:endParaRPr>
        </a:p>
      </dgm:t>
    </dgm:pt>
    <dgm:pt modelId="{FB5845B4-88FF-2C4C-850C-21E7C0F3DF7F}" type="sibTrans" cxnId="{904BD2BD-1E4A-DA49-A9A9-5C194833B679}">
      <dgm:prSet/>
      <dgm:spPr/>
      <dgm:t>
        <a:bodyPr/>
        <a:lstStyle/>
        <a:p>
          <a:endParaRPr lang="en-US" sz="2200">
            <a:solidFill>
              <a:schemeClr val="tx1"/>
            </a:solidFill>
          </a:endParaRPr>
        </a:p>
      </dgm:t>
    </dgm:pt>
    <dgm:pt modelId="{9BF15AE0-B337-3548-B6E1-187FFE0C70BD}">
      <dgm:prSet phldrT="[Text]" custT="1"/>
      <dgm:spPr>
        <a:solidFill>
          <a:schemeClr val="tx2">
            <a:lumMod val="20000"/>
            <a:lumOff val="80000"/>
          </a:schemeClr>
        </a:solidFill>
      </dgm:spPr>
      <dgm:t>
        <a:bodyPr/>
        <a:lstStyle/>
        <a:p>
          <a:r>
            <a:rPr lang="en-US" sz="2200">
              <a:solidFill>
                <a:schemeClr val="tx1"/>
              </a:solidFill>
            </a:rPr>
            <a:t>2017     (2011-2016)</a:t>
          </a:r>
        </a:p>
      </dgm:t>
    </dgm:pt>
    <dgm:pt modelId="{0E613C96-4933-AD48-A20C-62FFB9586C44}" type="parTrans" cxnId="{E820F172-1104-A04B-B15F-4258501CC7AA}">
      <dgm:prSet/>
      <dgm:spPr/>
      <dgm:t>
        <a:bodyPr/>
        <a:lstStyle/>
        <a:p>
          <a:endParaRPr lang="en-US" sz="2200">
            <a:solidFill>
              <a:schemeClr val="tx1"/>
            </a:solidFill>
          </a:endParaRPr>
        </a:p>
      </dgm:t>
    </dgm:pt>
    <dgm:pt modelId="{42E25468-685E-9C4F-A995-FB951C1D1985}" type="sibTrans" cxnId="{E820F172-1104-A04B-B15F-4258501CC7AA}">
      <dgm:prSet/>
      <dgm:spPr/>
      <dgm:t>
        <a:bodyPr/>
        <a:lstStyle/>
        <a:p>
          <a:endParaRPr lang="en-US" sz="2200">
            <a:solidFill>
              <a:schemeClr val="tx1"/>
            </a:solidFill>
          </a:endParaRPr>
        </a:p>
      </dgm:t>
    </dgm:pt>
    <dgm:pt modelId="{FFD5C990-9D15-3D4C-8B5B-9D1CE91962F2}">
      <dgm:prSet phldrT="[Text]" custT="1"/>
      <dgm:spPr>
        <a:solidFill>
          <a:schemeClr val="tx2">
            <a:lumMod val="20000"/>
            <a:lumOff val="80000"/>
          </a:schemeClr>
        </a:solidFill>
      </dgm:spPr>
      <dgm:t>
        <a:bodyPr/>
        <a:lstStyle/>
        <a:p>
          <a:r>
            <a:rPr lang="en-US" sz="2200" dirty="0">
              <a:solidFill>
                <a:schemeClr val="tx1"/>
              </a:solidFill>
            </a:rPr>
            <a:t>2016    (2010-2015)</a:t>
          </a:r>
        </a:p>
      </dgm:t>
    </dgm:pt>
    <dgm:pt modelId="{D5489946-6BC7-154C-B073-C68515077554}" type="parTrans" cxnId="{706DC40A-FDFA-F949-A91B-17AAF374ACF3}">
      <dgm:prSet/>
      <dgm:spPr/>
      <dgm:t>
        <a:bodyPr/>
        <a:lstStyle/>
        <a:p>
          <a:endParaRPr lang="en-US" sz="2200">
            <a:solidFill>
              <a:schemeClr val="tx1"/>
            </a:solidFill>
          </a:endParaRPr>
        </a:p>
      </dgm:t>
    </dgm:pt>
    <dgm:pt modelId="{112B214F-E08A-784F-B5B5-9BD211FFBB68}" type="sibTrans" cxnId="{706DC40A-FDFA-F949-A91B-17AAF374ACF3}">
      <dgm:prSet/>
      <dgm:spPr/>
      <dgm:t>
        <a:bodyPr/>
        <a:lstStyle/>
        <a:p>
          <a:endParaRPr lang="en-US" sz="2200">
            <a:solidFill>
              <a:schemeClr val="tx1"/>
            </a:solidFill>
          </a:endParaRPr>
        </a:p>
      </dgm:t>
    </dgm:pt>
    <dgm:pt modelId="{59205B43-540C-2D45-A647-0E1318E0940D}">
      <dgm:prSet phldrT="[Text]" custT="1"/>
      <dgm:spPr>
        <a:solidFill>
          <a:schemeClr val="tx2">
            <a:lumMod val="20000"/>
            <a:lumOff val="80000"/>
          </a:schemeClr>
        </a:solidFill>
      </dgm:spPr>
      <dgm:t>
        <a:bodyPr/>
        <a:lstStyle/>
        <a:p>
          <a:r>
            <a:rPr lang="en-US" sz="2200" dirty="0">
              <a:solidFill>
                <a:schemeClr val="tx1"/>
              </a:solidFill>
            </a:rPr>
            <a:t>2015    (2009-2014)</a:t>
          </a:r>
        </a:p>
      </dgm:t>
    </dgm:pt>
    <dgm:pt modelId="{9BC17E2B-08B0-0846-82F2-ED01D3261F96}" type="parTrans" cxnId="{6E2208D5-3E1F-B840-989F-E50E9FE06BAC}">
      <dgm:prSet/>
      <dgm:spPr/>
      <dgm:t>
        <a:bodyPr/>
        <a:lstStyle/>
        <a:p>
          <a:endParaRPr lang="en-US" sz="2200">
            <a:solidFill>
              <a:schemeClr val="tx1"/>
            </a:solidFill>
          </a:endParaRPr>
        </a:p>
      </dgm:t>
    </dgm:pt>
    <dgm:pt modelId="{185BAA4B-6B1E-004F-A068-9C6FE2458720}" type="sibTrans" cxnId="{6E2208D5-3E1F-B840-989F-E50E9FE06BAC}">
      <dgm:prSet/>
      <dgm:spPr/>
      <dgm:t>
        <a:bodyPr/>
        <a:lstStyle/>
        <a:p>
          <a:endParaRPr lang="en-US" sz="2200">
            <a:solidFill>
              <a:schemeClr val="tx1"/>
            </a:solidFill>
          </a:endParaRPr>
        </a:p>
      </dgm:t>
    </dgm:pt>
    <dgm:pt modelId="{7D51CF7B-F039-E34B-93DE-C6E0529CD2BA}">
      <dgm:prSet phldrT="[Text]" custT="1"/>
      <dgm:spPr>
        <a:solidFill>
          <a:schemeClr val="tx2">
            <a:lumMod val="20000"/>
            <a:lumOff val="80000"/>
          </a:schemeClr>
        </a:solidFill>
      </dgm:spPr>
      <dgm:t>
        <a:bodyPr/>
        <a:lstStyle/>
        <a:p>
          <a:r>
            <a:rPr lang="en-US" sz="2200" dirty="0">
              <a:solidFill>
                <a:schemeClr val="tx1"/>
              </a:solidFill>
            </a:rPr>
            <a:t>2014    (2008-2013)</a:t>
          </a:r>
        </a:p>
      </dgm:t>
    </dgm:pt>
    <dgm:pt modelId="{939EE887-DF25-A943-BA14-190CDF9431D1}" type="parTrans" cxnId="{AFADB3A6-7A31-C940-A014-4519FBADC780}">
      <dgm:prSet/>
      <dgm:spPr/>
      <dgm:t>
        <a:bodyPr/>
        <a:lstStyle/>
        <a:p>
          <a:endParaRPr lang="en-US" sz="2200">
            <a:solidFill>
              <a:schemeClr val="tx1"/>
            </a:solidFill>
          </a:endParaRPr>
        </a:p>
      </dgm:t>
    </dgm:pt>
    <dgm:pt modelId="{0262B199-E317-FC48-93EA-2CAEF459F87B}" type="sibTrans" cxnId="{AFADB3A6-7A31-C940-A014-4519FBADC780}">
      <dgm:prSet/>
      <dgm:spPr/>
      <dgm:t>
        <a:bodyPr/>
        <a:lstStyle/>
        <a:p>
          <a:endParaRPr lang="en-US" sz="2200">
            <a:solidFill>
              <a:schemeClr val="tx1"/>
            </a:solidFill>
          </a:endParaRPr>
        </a:p>
      </dgm:t>
    </dgm:pt>
    <dgm:pt modelId="{3443A64E-13A5-D14B-A583-8647BB9DC7FA}">
      <dgm:prSet phldrT="[Text]" custT="1"/>
      <dgm:spPr>
        <a:solidFill>
          <a:schemeClr val="tx2">
            <a:lumMod val="20000"/>
            <a:lumOff val="80000"/>
          </a:schemeClr>
        </a:solidFill>
      </dgm:spPr>
      <dgm:t>
        <a:bodyPr/>
        <a:lstStyle/>
        <a:p>
          <a:r>
            <a:rPr lang="en-US" sz="2200" dirty="0">
              <a:solidFill>
                <a:schemeClr val="tx1"/>
              </a:solidFill>
            </a:rPr>
            <a:t>2013    (2007-2012)</a:t>
          </a:r>
        </a:p>
      </dgm:t>
    </dgm:pt>
    <dgm:pt modelId="{F30AE1B0-8556-854F-B0C9-E6380EDE09E6}" type="parTrans" cxnId="{A2B1F370-7024-8D49-95C7-59225C1809A5}">
      <dgm:prSet/>
      <dgm:spPr/>
      <dgm:t>
        <a:bodyPr/>
        <a:lstStyle/>
        <a:p>
          <a:endParaRPr lang="en-US" sz="2200">
            <a:solidFill>
              <a:schemeClr val="tx1"/>
            </a:solidFill>
          </a:endParaRPr>
        </a:p>
      </dgm:t>
    </dgm:pt>
    <dgm:pt modelId="{5C6617DB-AF04-5A4B-B618-39DFF85396E9}" type="sibTrans" cxnId="{A2B1F370-7024-8D49-95C7-59225C1809A5}">
      <dgm:prSet/>
      <dgm:spPr/>
      <dgm:t>
        <a:bodyPr/>
        <a:lstStyle/>
        <a:p>
          <a:endParaRPr lang="en-US" sz="2200">
            <a:solidFill>
              <a:schemeClr val="tx1"/>
            </a:solidFill>
          </a:endParaRPr>
        </a:p>
      </dgm:t>
    </dgm:pt>
    <dgm:pt modelId="{194B933A-F6F6-1B42-83E6-3397AC7C7017}">
      <dgm:prSet phldrT="[Text]" custT="1"/>
      <dgm:spPr>
        <a:solidFill>
          <a:schemeClr val="tx2">
            <a:lumMod val="20000"/>
            <a:lumOff val="80000"/>
          </a:schemeClr>
        </a:solidFill>
      </dgm:spPr>
      <dgm:t>
        <a:bodyPr/>
        <a:lstStyle/>
        <a:p>
          <a:r>
            <a:rPr lang="en-US" sz="2200">
              <a:solidFill>
                <a:schemeClr val="tx1"/>
              </a:solidFill>
            </a:rPr>
            <a:t>2012    (2006-2011)</a:t>
          </a:r>
        </a:p>
      </dgm:t>
    </dgm:pt>
    <dgm:pt modelId="{725B63D9-64C4-3843-9B44-BE490D6A8386}" type="parTrans" cxnId="{7340DEF3-FEFB-604D-B6C6-F75685F7227C}">
      <dgm:prSet/>
      <dgm:spPr/>
      <dgm:t>
        <a:bodyPr/>
        <a:lstStyle/>
        <a:p>
          <a:endParaRPr lang="en-US" sz="2200">
            <a:solidFill>
              <a:schemeClr val="tx1"/>
            </a:solidFill>
          </a:endParaRPr>
        </a:p>
      </dgm:t>
    </dgm:pt>
    <dgm:pt modelId="{05008FC9-5E67-1C41-B052-3A85F6DC32F2}" type="sibTrans" cxnId="{7340DEF3-FEFB-604D-B6C6-F75685F7227C}">
      <dgm:prSet/>
      <dgm:spPr/>
      <dgm:t>
        <a:bodyPr/>
        <a:lstStyle/>
        <a:p>
          <a:endParaRPr lang="en-US" sz="2200">
            <a:solidFill>
              <a:schemeClr val="tx1"/>
            </a:solidFill>
          </a:endParaRPr>
        </a:p>
      </dgm:t>
    </dgm:pt>
    <dgm:pt modelId="{AFF181FB-9CAA-734A-BA8A-83B88924D090}" type="pres">
      <dgm:prSet presAssocID="{F042CC3B-682A-0E41-B4C3-416A3BFCC8C9}" presName="diagram" presStyleCnt="0">
        <dgm:presLayoutVars>
          <dgm:dir/>
          <dgm:resizeHandles val="exact"/>
        </dgm:presLayoutVars>
      </dgm:prSet>
      <dgm:spPr/>
    </dgm:pt>
    <dgm:pt modelId="{6695C686-87D2-504B-B0CF-BB7356388937}" type="pres">
      <dgm:prSet presAssocID="{1A625FBA-84EB-624B-AA7D-C7B62EB7253E}" presName="node" presStyleLbl="node1" presStyleIdx="0" presStyleCnt="7">
        <dgm:presLayoutVars>
          <dgm:bulletEnabled val="1"/>
        </dgm:presLayoutVars>
      </dgm:prSet>
      <dgm:spPr/>
    </dgm:pt>
    <dgm:pt modelId="{1E67A51C-3B61-294E-A3FE-050D46E4A5BC}" type="pres">
      <dgm:prSet presAssocID="{FB5845B4-88FF-2C4C-850C-21E7C0F3DF7F}" presName="sibTrans" presStyleCnt="0"/>
      <dgm:spPr/>
    </dgm:pt>
    <dgm:pt modelId="{4E76F6CF-844A-424B-A3D4-D02797C2E2B0}" type="pres">
      <dgm:prSet presAssocID="{9BF15AE0-B337-3548-B6E1-187FFE0C70BD}" presName="node" presStyleLbl="node1" presStyleIdx="1" presStyleCnt="7">
        <dgm:presLayoutVars>
          <dgm:bulletEnabled val="1"/>
        </dgm:presLayoutVars>
      </dgm:prSet>
      <dgm:spPr/>
    </dgm:pt>
    <dgm:pt modelId="{AEC02317-5C7C-2043-91EE-4AC8120712B3}" type="pres">
      <dgm:prSet presAssocID="{42E25468-685E-9C4F-A995-FB951C1D1985}" presName="sibTrans" presStyleCnt="0"/>
      <dgm:spPr/>
    </dgm:pt>
    <dgm:pt modelId="{249C3865-509A-8C4E-92E5-D1DD5BBDF146}" type="pres">
      <dgm:prSet presAssocID="{FFD5C990-9D15-3D4C-8B5B-9D1CE91962F2}" presName="node" presStyleLbl="node1" presStyleIdx="2" presStyleCnt="7">
        <dgm:presLayoutVars>
          <dgm:bulletEnabled val="1"/>
        </dgm:presLayoutVars>
      </dgm:prSet>
      <dgm:spPr/>
    </dgm:pt>
    <dgm:pt modelId="{E01B6A4C-03AE-9547-847C-DB4640FB02F1}" type="pres">
      <dgm:prSet presAssocID="{112B214F-E08A-784F-B5B5-9BD211FFBB68}" presName="sibTrans" presStyleCnt="0"/>
      <dgm:spPr/>
    </dgm:pt>
    <dgm:pt modelId="{9401791B-B119-ED48-8B35-CFC9F94D18B8}" type="pres">
      <dgm:prSet presAssocID="{59205B43-540C-2D45-A647-0E1318E0940D}" presName="node" presStyleLbl="node1" presStyleIdx="3" presStyleCnt="7">
        <dgm:presLayoutVars>
          <dgm:bulletEnabled val="1"/>
        </dgm:presLayoutVars>
      </dgm:prSet>
      <dgm:spPr/>
    </dgm:pt>
    <dgm:pt modelId="{F828D05E-F984-B149-A923-98D68A61129B}" type="pres">
      <dgm:prSet presAssocID="{185BAA4B-6B1E-004F-A068-9C6FE2458720}" presName="sibTrans" presStyleCnt="0"/>
      <dgm:spPr/>
    </dgm:pt>
    <dgm:pt modelId="{5122A2F0-24F3-4848-8FA2-C842CDDF2499}" type="pres">
      <dgm:prSet presAssocID="{7D51CF7B-F039-E34B-93DE-C6E0529CD2BA}" presName="node" presStyleLbl="node1" presStyleIdx="4" presStyleCnt="7">
        <dgm:presLayoutVars>
          <dgm:bulletEnabled val="1"/>
        </dgm:presLayoutVars>
      </dgm:prSet>
      <dgm:spPr/>
    </dgm:pt>
    <dgm:pt modelId="{AAD30E84-FA85-A547-9749-003333BD4FD9}" type="pres">
      <dgm:prSet presAssocID="{0262B199-E317-FC48-93EA-2CAEF459F87B}" presName="sibTrans" presStyleCnt="0"/>
      <dgm:spPr/>
    </dgm:pt>
    <dgm:pt modelId="{B94A3675-1E99-F84F-8A8A-1F9805A40D9E}" type="pres">
      <dgm:prSet presAssocID="{3443A64E-13A5-D14B-A583-8647BB9DC7FA}" presName="node" presStyleLbl="node1" presStyleIdx="5" presStyleCnt="7">
        <dgm:presLayoutVars>
          <dgm:bulletEnabled val="1"/>
        </dgm:presLayoutVars>
      </dgm:prSet>
      <dgm:spPr/>
    </dgm:pt>
    <dgm:pt modelId="{C480A30A-C678-F14B-9511-6401A376FCC1}" type="pres">
      <dgm:prSet presAssocID="{5C6617DB-AF04-5A4B-B618-39DFF85396E9}" presName="sibTrans" presStyleCnt="0"/>
      <dgm:spPr/>
    </dgm:pt>
    <dgm:pt modelId="{80858CEA-09F1-3E4D-9A1C-643A2968C2ED}" type="pres">
      <dgm:prSet presAssocID="{194B933A-F6F6-1B42-83E6-3397AC7C7017}" presName="node" presStyleLbl="node1" presStyleIdx="6" presStyleCnt="7">
        <dgm:presLayoutVars>
          <dgm:bulletEnabled val="1"/>
        </dgm:presLayoutVars>
      </dgm:prSet>
      <dgm:spPr/>
    </dgm:pt>
  </dgm:ptLst>
  <dgm:cxnLst>
    <dgm:cxn modelId="{75E90100-C08A-764D-8213-5734C81F87EE}" type="presOf" srcId="{3443A64E-13A5-D14B-A583-8647BB9DC7FA}" destId="{B94A3675-1E99-F84F-8A8A-1F9805A40D9E}" srcOrd="0" destOrd="0" presId="urn:microsoft.com/office/officeart/2005/8/layout/default"/>
    <dgm:cxn modelId="{706DC40A-FDFA-F949-A91B-17AAF374ACF3}" srcId="{F042CC3B-682A-0E41-B4C3-416A3BFCC8C9}" destId="{FFD5C990-9D15-3D4C-8B5B-9D1CE91962F2}" srcOrd="2" destOrd="0" parTransId="{D5489946-6BC7-154C-B073-C68515077554}" sibTransId="{112B214F-E08A-784F-B5B5-9BD211FFBB68}"/>
    <dgm:cxn modelId="{CEC2C612-242C-E646-9095-F35B2C7BEB97}" type="presOf" srcId="{9BF15AE0-B337-3548-B6E1-187FFE0C70BD}" destId="{4E76F6CF-844A-424B-A3D4-D02797C2E2B0}" srcOrd="0" destOrd="0" presId="urn:microsoft.com/office/officeart/2005/8/layout/default"/>
    <dgm:cxn modelId="{9DA56C17-FA82-AC49-AE3B-9D2E2866B682}" type="presOf" srcId="{59205B43-540C-2D45-A647-0E1318E0940D}" destId="{9401791B-B119-ED48-8B35-CFC9F94D18B8}" srcOrd="0" destOrd="0" presId="urn:microsoft.com/office/officeart/2005/8/layout/default"/>
    <dgm:cxn modelId="{FEB8EB1E-6047-9346-A05C-F07867B9E850}" type="presOf" srcId="{1A625FBA-84EB-624B-AA7D-C7B62EB7253E}" destId="{6695C686-87D2-504B-B0CF-BB7356388937}" srcOrd="0" destOrd="0" presId="urn:microsoft.com/office/officeart/2005/8/layout/default"/>
    <dgm:cxn modelId="{ECD12140-8C98-2F4A-AA13-103DE8744D4B}" type="presOf" srcId="{7D51CF7B-F039-E34B-93DE-C6E0529CD2BA}" destId="{5122A2F0-24F3-4848-8FA2-C842CDDF2499}" srcOrd="0" destOrd="0" presId="urn:microsoft.com/office/officeart/2005/8/layout/default"/>
    <dgm:cxn modelId="{A2B1F370-7024-8D49-95C7-59225C1809A5}" srcId="{F042CC3B-682A-0E41-B4C3-416A3BFCC8C9}" destId="{3443A64E-13A5-D14B-A583-8647BB9DC7FA}" srcOrd="5" destOrd="0" parTransId="{F30AE1B0-8556-854F-B0C9-E6380EDE09E6}" sibTransId="{5C6617DB-AF04-5A4B-B618-39DFF85396E9}"/>
    <dgm:cxn modelId="{E820F172-1104-A04B-B15F-4258501CC7AA}" srcId="{F042CC3B-682A-0E41-B4C3-416A3BFCC8C9}" destId="{9BF15AE0-B337-3548-B6E1-187FFE0C70BD}" srcOrd="1" destOrd="0" parTransId="{0E613C96-4933-AD48-A20C-62FFB9586C44}" sibTransId="{42E25468-685E-9C4F-A995-FB951C1D1985}"/>
    <dgm:cxn modelId="{67305A7D-3FDA-E04F-A602-E3448EBFF4D5}" type="presOf" srcId="{194B933A-F6F6-1B42-83E6-3397AC7C7017}" destId="{80858CEA-09F1-3E4D-9A1C-643A2968C2ED}" srcOrd="0" destOrd="0" presId="urn:microsoft.com/office/officeart/2005/8/layout/default"/>
    <dgm:cxn modelId="{973A4786-A5BD-0946-B655-A18A5B7368C8}" type="presOf" srcId="{FFD5C990-9D15-3D4C-8B5B-9D1CE91962F2}" destId="{249C3865-509A-8C4E-92E5-D1DD5BBDF146}" srcOrd="0" destOrd="0" presId="urn:microsoft.com/office/officeart/2005/8/layout/default"/>
    <dgm:cxn modelId="{AFADB3A6-7A31-C940-A014-4519FBADC780}" srcId="{F042CC3B-682A-0E41-B4C3-416A3BFCC8C9}" destId="{7D51CF7B-F039-E34B-93DE-C6E0529CD2BA}" srcOrd="4" destOrd="0" parTransId="{939EE887-DF25-A943-BA14-190CDF9431D1}" sibTransId="{0262B199-E317-FC48-93EA-2CAEF459F87B}"/>
    <dgm:cxn modelId="{F5633DAC-6457-D84B-B458-8BD36F2C7EC8}" type="presOf" srcId="{F042CC3B-682A-0E41-B4C3-416A3BFCC8C9}" destId="{AFF181FB-9CAA-734A-BA8A-83B88924D090}" srcOrd="0" destOrd="0" presId="urn:microsoft.com/office/officeart/2005/8/layout/default"/>
    <dgm:cxn modelId="{904BD2BD-1E4A-DA49-A9A9-5C194833B679}" srcId="{F042CC3B-682A-0E41-B4C3-416A3BFCC8C9}" destId="{1A625FBA-84EB-624B-AA7D-C7B62EB7253E}" srcOrd="0" destOrd="0" parTransId="{42E8419C-4827-6546-B7CB-EC0778FB3CE1}" sibTransId="{FB5845B4-88FF-2C4C-850C-21E7C0F3DF7F}"/>
    <dgm:cxn modelId="{6E2208D5-3E1F-B840-989F-E50E9FE06BAC}" srcId="{F042CC3B-682A-0E41-B4C3-416A3BFCC8C9}" destId="{59205B43-540C-2D45-A647-0E1318E0940D}" srcOrd="3" destOrd="0" parTransId="{9BC17E2B-08B0-0846-82F2-ED01D3261F96}" sibTransId="{185BAA4B-6B1E-004F-A068-9C6FE2458720}"/>
    <dgm:cxn modelId="{7340DEF3-FEFB-604D-B6C6-F75685F7227C}" srcId="{F042CC3B-682A-0E41-B4C3-416A3BFCC8C9}" destId="{194B933A-F6F6-1B42-83E6-3397AC7C7017}" srcOrd="6" destOrd="0" parTransId="{725B63D9-64C4-3843-9B44-BE490D6A8386}" sibTransId="{05008FC9-5E67-1C41-B052-3A85F6DC32F2}"/>
    <dgm:cxn modelId="{5835E67A-DF8A-9743-B6B1-CC7E602FFB3F}" type="presParOf" srcId="{AFF181FB-9CAA-734A-BA8A-83B88924D090}" destId="{6695C686-87D2-504B-B0CF-BB7356388937}" srcOrd="0" destOrd="0" presId="urn:microsoft.com/office/officeart/2005/8/layout/default"/>
    <dgm:cxn modelId="{F4694FCA-C0FD-1044-BF26-C3443FFDAE85}" type="presParOf" srcId="{AFF181FB-9CAA-734A-BA8A-83B88924D090}" destId="{1E67A51C-3B61-294E-A3FE-050D46E4A5BC}" srcOrd="1" destOrd="0" presId="urn:microsoft.com/office/officeart/2005/8/layout/default"/>
    <dgm:cxn modelId="{4F59483C-728F-3340-B31F-E0370FC7930A}" type="presParOf" srcId="{AFF181FB-9CAA-734A-BA8A-83B88924D090}" destId="{4E76F6CF-844A-424B-A3D4-D02797C2E2B0}" srcOrd="2" destOrd="0" presId="urn:microsoft.com/office/officeart/2005/8/layout/default"/>
    <dgm:cxn modelId="{5460A262-A3E6-AE43-BECA-8740068002F8}" type="presParOf" srcId="{AFF181FB-9CAA-734A-BA8A-83B88924D090}" destId="{AEC02317-5C7C-2043-91EE-4AC8120712B3}" srcOrd="3" destOrd="0" presId="urn:microsoft.com/office/officeart/2005/8/layout/default"/>
    <dgm:cxn modelId="{D7E4E91E-14CE-2543-A0ED-E48478BB4280}" type="presParOf" srcId="{AFF181FB-9CAA-734A-BA8A-83B88924D090}" destId="{249C3865-509A-8C4E-92E5-D1DD5BBDF146}" srcOrd="4" destOrd="0" presId="urn:microsoft.com/office/officeart/2005/8/layout/default"/>
    <dgm:cxn modelId="{55F26332-B219-0A40-9245-E4F3F49CC204}" type="presParOf" srcId="{AFF181FB-9CAA-734A-BA8A-83B88924D090}" destId="{E01B6A4C-03AE-9547-847C-DB4640FB02F1}" srcOrd="5" destOrd="0" presId="urn:microsoft.com/office/officeart/2005/8/layout/default"/>
    <dgm:cxn modelId="{3EA8C716-F803-4342-870C-6EAD05689F70}" type="presParOf" srcId="{AFF181FB-9CAA-734A-BA8A-83B88924D090}" destId="{9401791B-B119-ED48-8B35-CFC9F94D18B8}" srcOrd="6" destOrd="0" presId="urn:microsoft.com/office/officeart/2005/8/layout/default"/>
    <dgm:cxn modelId="{41A2A268-C9C6-6140-94B1-13E574248FC8}" type="presParOf" srcId="{AFF181FB-9CAA-734A-BA8A-83B88924D090}" destId="{F828D05E-F984-B149-A923-98D68A61129B}" srcOrd="7" destOrd="0" presId="urn:microsoft.com/office/officeart/2005/8/layout/default"/>
    <dgm:cxn modelId="{5DF3F958-0723-2446-8C18-D4923D5E1FB1}" type="presParOf" srcId="{AFF181FB-9CAA-734A-BA8A-83B88924D090}" destId="{5122A2F0-24F3-4848-8FA2-C842CDDF2499}" srcOrd="8" destOrd="0" presId="urn:microsoft.com/office/officeart/2005/8/layout/default"/>
    <dgm:cxn modelId="{5D2A4337-9D3E-CE4E-A1B0-C20A165ABDD2}" type="presParOf" srcId="{AFF181FB-9CAA-734A-BA8A-83B88924D090}" destId="{AAD30E84-FA85-A547-9749-003333BD4FD9}" srcOrd="9" destOrd="0" presId="urn:microsoft.com/office/officeart/2005/8/layout/default"/>
    <dgm:cxn modelId="{3457BD8E-ADE3-FB4D-96A1-36755D9FC520}" type="presParOf" srcId="{AFF181FB-9CAA-734A-BA8A-83B88924D090}" destId="{B94A3675-1E99-F84F-8A8A-1F9805A40D9E}" srcOrd="10" destOrd="0" presId="urn:microsoft.com/office/officeart/2005/8/layout/default"/>
    <dgm:cxn modelId="{D29EEFD1-DBB7-2F49-9A13-C3C51E6088AD}" type="presParOf" srcId="{AFF181FB-9CAA-734A-BA8A-83B88924D090}" destId="{C480A30A-C678-F14B-9511-6401A376FCC1}" srcOrd="11" destOrd="0" presId="urn:microsoft.com/office/officeart/2005/8/layout/default"/>
    <dgm:cxn modelId="{995AA612-8DE0-F44B-BCD4-A3B131453243}" type="presParOf" srcId="{AFF181FB-9CAA-734A-BA8A-83B88924D090}" destId="{80858CEA-09F1-3E4D-9A1C-643A2968C2ED}" srcOrd="12"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9FBAC2-A613-F147-877E-79BC00B4DFE1}" type="doc">
      <dgm:prSet loTypeId="urn:microsoft.com/office/officeart/2008/layout/AlternatingHexagons" loCatId="" qsTypeId="urn:microsoft.com/office/officeart/2005/8/quickstyle/simple1" qsCatId="simple" csTypeId="urn:microsoft.com/office/officeart/2005/8/colors/accent1_2" csCatId="accent1" phldr="1"/>
      <dgm:spPr/>
      <dgm:t>
        <a:bodyPr/>
        <a:lstStyle/>
        <a:p>
          <a:endParaRPr lang="en-US"/>
        </a:p>
      </dgm:t>
    </dgm:pt>
    <dgm:pt modelId="{A7CA98AA-F859-B84A-9C1C-8D33B0CD7B94}">
      <dgm:prSet phldrT="[Text]" custT="1"/>
      <dgm:spPr>
        <a:noFill/>
        <a:ln w="38100">
          <a:solidFill>
            <a:schemeClr val="bg1">
              <a:lumMod val="75000"/>
            </a:schemeClr>
          </a:solidFill>
        </a:ln>
      </dgm:spPr>
      <dgm:t>
        <a:bodyPr/>
        <a:lstStyle/>
        <a:p>
          <a:r>
            <a:rPr lang="en-US" sz="1800" dirty="0">
              <a:solidFill>
                <a:schemeClr val="tx1"/>
              </a:solidFill>
              <a:latin typeface="Arial" panose="020B0604020202020204" pitchFamily="34" charset="0"/>
              <a:cs typeface="Arial" panose="020B0604020202020204" pitchFamily="34" charset="0"/>
            </a:rPr>
            <a:t>Cardiac</a:t>
          </a:r>
        </a:p>
      </dgm:t>
    </dgm:pt>
    <dgm:pt modelId="{CA875BFD-5515-AE4A-850C-06EF6D100927}" type="parTrans" cxnId="{E6097406-6E3B-0046-8E1D-CB9C83B7F707}">
      <dgm:prSet/>
      <dgm:spPr/>
      <dgm:t>
        <a:bodyPr/>
        <a:lstStyle/>
        <a:p>
          <a:endParaRPr lang="en-US"/>
        </a:p>
      </dgm:t>
    </dgm:pt>
    <dgm:pt modelId="{E4AE0DF7-C9B5-A04B-B772-2EF992735FEF}" type="sibTrans" cxnId="{E6097406-6E3B-0046-8E1D-CB9C83B7F707}">
      <dgm:prSet/>
      <dgm:spPr>
        <a:noFill/>
        <a:ln>
          <a:noFill/>
        </a:ln>
      </dgm:spPr>
      <dgm:t>
        <a:bodyPr/>
        <a:lstStyle/>
        <a:p>
          <a:endParaRPr lang="en-US"/>
        </a:p>
      </dgm:t>
    </dgm:pt>
    <dgm:pt modelId="{3C88C386-EAE6-8B4C-9F39-AA56C8B80C63}">
      <dgm:prSet phldrT="[Text]" custT="1"/>
      <dgm:spPr>
        <a:noFill/>
        <a:ln w="38100">
          <a:solidFill>
            <a:schemeClr val="bg1">
              <a:lumMod val="75000"/>
            </a:schemeClr>
          </a:solidFill>
        </a:ln>
      </dgm:spPr>
      <dgm:t>
        <a:bodyPr/>
        <a:lstStyle/>
        <a:p>
          <a:r>
            <a:rPr lang="en-US" sz="1800" dirty="0">
              <a:solidFill>
                <a:schemeClr val="tx1"/>
              </a:solidFill>
              <a:latin typeface="Arial" panose="020B0604020202020204" pitchFamily="34" charset="0"/>
              <a:cs typeface="Arial" panose="020B0604020202020204" pitchFamily="34" charset="0"/>
            </a:rPr>
            <a:t>Cancer</a:t>
          </a:r>
        </a:p>
      </dgm:t>
    </dgm:pt>
    <dgm:pt modelId="{C50D7B7B-A9F7-2142-BFAA-028B04C81A66}" type="parTrans" cxnId="{76E4484D-978A-394F-8B19-B04197A53128}">
      <dgm:prSet/>
      <dgm:spPr/>
      <dgm:t>
        <a:bodyPr/>
        <a:lstStyle/>
        <a:p>
          <a:endParaRPr lang="en-US"/>
        </a:p>
      </dgm:t>
    </dgm:pt>
    <dgm:pt modelId="{B1C9C4D4-8CE5-0D43-82C0-827387FD3EF7}" type="sibTrans" cxnId="{76E4484D-978A-394F-8B19-B04197A53128}">
      <dgm:prSet/>
      <dgm:spPr>
        <a:noFill/>
        <a:ln>
          <a:noFill/>
        </a:ln>
      </dgm:spPr>
      <dgm:t>
        <a:bodyPr/>
        <a:lstStyle/>
        <a:p>
          <a:endParaRPr lang="en-US"/>
        </a:p>
      </dgm:t>
    </dgm:pt>
    <dgm:pt modelId="{3FA01E59-1B16-0144-9DC0-9F7D014FFA90}">
      <dgm:prSet phldrT="[Text]" custT="1"/>
      <dgm:spPr>
        <a:noFill/>
        <a:ln w="38100">
          <a:solidFill>
            <a:schemeClr val="bg1">
              <a:lumMod val="75000"/>
            </a:schemeClr>
          </a:solidFill>
        </a:ln>
      </dgm:spPr>
      <dgm:t>
        <a:bodyPr/>
        <a:lstStyle/>
        <a:p>
          <a:r>
            <a:rPr lang="en-US" sz="1800" dirty="0">
              <a:solidFill>
                <a:schemeClr val="tx1"/>
              </a:solidFill>
              <a:latin typeface="Arial" panose="020B0604020202020204" pitchFamily="34" charset="0"/>
              <a:cs typeface="Arial" panose="020B0604020202020204" pitchFamily="34" charset="0"/>
            </a:rPr>
            <a:t>Pulmonary</a:t>
          </a:r>
        </a:p>
      </dgm:t>
    </dgm:pt>
    <dgm:pt modelId="{F9F28027-3B4D-DE4D-80DE-66D734A35740}" type="parTrans" cxnId="{93981B91-8A05-644C-8C10-08E58AA1229E}">
      <dgm:prSet/>
      <dgm:spPr/>
      <dgm:t>
        <a:bodyPr/>
        <a:lstStyle/>
        <a:p>
          <a:endParaRPr lang="en-US"/>
        </a:p>
      </dgm:t>
    </dgm:pt>
    <dgm:pt modelId="{56FD9AA0-CD7C-BC45-BC2E-AFAA7FC4A550}" type="sibTrans" cxnId="{93981B91-8A05-644C-8C10-08E58AA1229E}">
      <dgm:prSet/>
      <dgm:spPr>
        <a:noFill/>
        <a:ln>
          <a:noFill/>
        </a:ln>
      </dgm:spPr>
      <dgm:t>
        <a:bodyPr/>
        <a:lstStyle/>
        <a:p>
          <a:endParaRPr lang="en-US"/>
        </a:p>
      </dgm:t>
    </dgm:pt>
    <dgm:pt modelId="{8240862C-D544-A848-A79F-A45E5DFD8617}">
      <dgm:prSet phldrT="[Text]" custT="1"/>
      <dgm:spPr>
        <a:noFill/>
        <a:ln w="38100">
          <a:solidFill>
            <a:schemeClr val="bg1">
              <a:lumMod val="75000"/>
            </a:schemeClr>
          </a:solidFill>
        </a:ln>
      </dgm:spPr>
      <dgm:t>
        <a:bodyPr/>
        <a:lstStyle/>
        <a:p>
          <a:r>
            <a:rPr lang="en-US" sz="1800" dirty="0">
              <a:solidFill>
                <a:schemeClr val="tx1"/>
              </a:solidFill>
              <a:latin typeface="Arial" panose="020B0604020202020204" pitchFamily="34" charset="0"/>
              <a:cs typeface="Arial" panose="020B0604020202020204" pitchFamily="34" charset="0"/>
            </a:rPr>
            <a:t>Natural Causes</a:t>
          </a:r>
        </a:p>
      </dgm:t>
    </dgm:pt>
    <dgm:pt modelId="{64536635-CFEC-DC41-9F9F-CD70BAEF63DE}" type="parTrans" cxnId="{4FE02D1F-7421-1B47-BE11-52E21F7ACB9C}">
      <dgm:prSet/>
      <dgm:spPr/>
      <dgm:t>
        <a:bodyPr/>
        <a:lstStyle/>
        <a:p>
          <a:endParaRPr lang="en-US"/>
        </a:p>
      </dgm:t>
    </dgm:pt>
    <dgm:pt modelId="{B3D79EC1-B8BA-674C-9520-4ED92922F315}" type="sibTrans" cxnId="{4FE02D1F-7421-1B47-BE11-52E21F7ACB9C}">
      <dgm:prSet/>
      <dgm:spPr>
        <a:noFill/>
        <a:ln>
          <a:noFill/>
        </a:ln>
      </dgm:spPr>
      <dgm:t>
        <a:bodyPr/>
        <a:lstStyle/>
        <a:p>
          <a:endParaRPr lang="en-US"/>
        </a:p>
      </dgm:t>
    </dgm:pt>
    <dgm:pt modelId="{66D98AB7-51FC-114A-9F6E-55F99B11ED7D}" type="pres">
      <dgm:prSet presAssocID="{D59FBAC2-A613-F147-877E-79BC00B4DFE1}" presName="Name0" presStyleCnt="0">
        <dgm:presLayoutVars>
          <dgm:chMax/>
          <dgm:chPref/>
          <dgm:dir/>
          <dgm:animLvl val="lvl"/>
        </dgm:presLayoutVars>
      </dgm:prSet>
      <dgm:spPr/>
    </dgm:pt>
    <dgm:pt modelId="{C4677BE7-58DA-9545-A989-402E4DD03B7C}" type="pres">
      <dgm:prSet presAssocID="{A7CA98AA-F859-B84A-9C1C-8D33B0CD7B94}" presName="composite" presStyleCnt="0"/>
      <dgm:spPr/>
    </dgm:pt>
    <dgm:pt modelId="{26AC15D3-C739-154A-AA02-4232F759EEE0}" type="pres">
      <dgm:prSet presAssocID="{A7CA98AA-F859-B84A-9C1C-8D33B0CD7B94}" presName="Parent1" presStyleLbl="node1" presStyleIdx="0" presStyleCnt="8" custLinFactX="-16676" custLinFactNeighborX="-100000" custLinFactNeighborY="14737">
        <dgm:presLayoutVars>
          <dgm:chMax val="1"/>
          <dgm:chPref val="1"/>
          <dgm:bulletEnabled val="1"/>
        </dgm:presLayoutVars>
      </dgm:prSet>
      <dgm:spPr/>
    </dgm:pt>
    <dgm:pt modelId="{78F35CFE-DC97-0348-8B4C-5EA6901215D2}" type="pres">
      <dgm:prSet presAssocID="{A7CA98AA-F859-B84A-9C1C-8D33B0CD7B94}" presName="Childtext1" presStyleLbl="revTx" presStyleIdx="0" presStyleCnt="4">
        <dgm:presLayoutVars>
          <dgm:chMax val="0"/>
          <dgm:chPref val="0"/>
          <dgm:bulletEnabled val="1"/>
        </dgm:presLayoutVars>
      </dgm:prSet>
      <dgm:spPr/>
    </dgm:pt>
    <dgm:pt modelId="{D2971B95-5883-3746-8882-90D4BF764F97}" type="pres">
      <dgm:prSet presAssocID="{A7CA98AA-F859-B84A-9C1C-8D33B0CD7B94}" presName="BalanceSpacing" presStyleCnt="0"/>
      <dgm:spPr/>
    </dgm:pt>
    <dgm:pt modelId="{196D333B-0597-D24A-A499-3588F8CB7005}" type="pres">
      <dgm:prSet presAssocID="{A7CA98AA-F859-B84A-9C1C-8D33B0CD7B94}" presName="BalanceSpacing1" presStyleCnt="0"/>
      <dgm:spPr/>
    </dgm:pt>
    <dgm:pt modelId="{0850DEED-5109-CB42-8300-A29DF64BF37C}" type="pres">
      <dgm:prSet presAssocID="{E4AE0DF7-C9B5-A04B-B772-2EF992735FEF}" presName="Accent1Text" presStyleLbl="node1" presStyleIdx="1" presStyleCnt="8" custScaleX="7482" custScaleY="21391" custLinFactNeighborX="-94422" custLinFactNeighborY="4076"/>
      <dgm:spPr/>
    </dgm:pt>
    <dgm:pt modelId="{DC3A76C0-2E75-F944-93C5-2C448E7CDABB}" type="pres">
      <dgm:prSet presAssocID="{E4AE0DF7-C9B5-A04B-B772-2EF992735FEF}" presName="spaceBetweenRectangles" presStyleCnt="0"/>
      <dgm:spPr/>
    </dgm:pt>
    <dgm:pt modelId="{C4F77551-681A-A343-8B70-515307181017}" type="pres">
      <dgm:prSet presAssocID="{3C88C386-EAE6-8B4C-9F39-AA56C8B80C63}" presName="composite" presStyleCnt="0"/>
      <dgm:spPr/>
    </dgm:pt>
    <dgm:pt modelId="{4AFDB6C7-C604-2849-91F7-63983542D14F}" type="pres">
      <dgm:prSet presAssocID="{3C88C386-EAE6-8B4C-9F39-AA56C8B80C63}" presName="Parent1" presStyleLbl="node1" presStyleIdx="2" presStyleCnt="8" custLinFactNeighborX="45355" custLinFactNeighborY="-69250">
        <dgm:presLayoutVars>
          <dgm:chMax val="1"/>
          <dgm:chPref val="1"/>
          <dgm:bulletEnabled val="1"/>
        </dgm:presLayoutVars>
      </dgm:prSet>
      <dgm:spPr/>
    </dgm:pt>
    <dgm:pt modelId="{0771B66A-A489-374D-B485-0C850C943827}" type="pres">
      <dgm:prSet presAssocID="{3C88C386-EAE6-8B4C-9F39-AA56C8B80C63}" presName="Childtext1" presStyleLbl="revTx" presStyleIdx="1" presStyleCnt="4">
        <dgm:presLayoutVars>
          <dgm:chMax val="0"/>
          <dgm:chPref val="0"/>
          <dgm:bulletEnabled val="1"/>
        </dgm:presLayoutVars>
      </dgm:prSet>
      <dgm:spPr/>
    </dgm:pt>
    <dgm:pt modelId="{16EC7586-8B65-A44E-8B30-6D4257E97A04}" type="pres">
      <dgm:prSet presAssocID="{3C88C386-EAE6-8B4C-9F39-AA56C8B80C63}" presName="BalanceSpacing" presStyleCnt="0"/>
      <dgm:spPr/>
    </dgm:pt>
    <dgm:pt modelId="{D9829850-2241-7D44-BAF5-7D16E76B5FF3}" type="pres">
      <dgm:prSet presAssocID="{3C88C386-EAE6-8B4C-9F39-AA56C8B80C63}" presName="BalanceSpacing1" presStyleCnt="0"/>
      <dgm:spPr/>
    </dgm:pt>
    <dgm:pt modelId="{8C6AF136-EF9D-8745-AB60-B790CB6FA2B4}" type="pres">
      <dgm:prSet presAssocID="{B1C9C4D4-8CE5-0D43-82C0-827387FD3EF7}" presName="Accent1Text" presStyleLbl="node1" presStyleIdx="3" presStyleCnt="8" custScaleX="27067" custScaleY="8878" custLinFactX="-100000" custLinFactNeighborX="-138237" custLinFactNeighborY="-78401"/>
      <dgm:spPr/>
    </dgm:pt>
    <dgm:pt modelId="{38BBDD30-BD5C-CD4F-B32C-3E4935D53A6F}" type="pres">
      <dgm:prSet presAssocID="{B1C9C4D4-8CE5-0D43-82C0-827387FD3EF7}" presName="spaceBetweenRectangles" presStyleCnt="0"/>
      <dgm:spPr/>
    </dgm:pt>
    <dgm:pt modelId="{A74B7012-81E2-E04F-B3FB-91DDDADD7518}" type="pres">
      <dgm:prSet presAssocID="{3FA01E59-1B16-0144-9DC0-9F7D014FFA90}" presName="composite" presStyleCnt="0"/>
      <dgm:spPr/>
    </dgm:pt>
    <dgm:pt modelId="{3079521E-084D-BE44-B50B-8E919B26E3EB}" type="pres">
      <dgm:prSet presAssocID="{3FA01E59-1B16-0144-9DC0-9F7D014FFA90}" presName="Parent1" presStyleLbl="node1" presStyleIdx="4" presStyleCnt="8" custLinFactX="-71680" custLinFactNeighborX="-100000" custLinFactNeighborY="-71404">
        <dgm:presLayoutVars>
          <dgm:chMax val="1"/>
          <dgm:chPref val="1"/>
          <dgm:bulletEnabled val="1"/>
        </dgm:presLayoutVars>
      </dgm:prSet>
      <dgm:spPr/>
    </dgm:pt>
    <dgm:pt modelId="{89965172-8F9B-5F4D-AC2F-6A14669E07D6}" type="pres">
      <dgm:prSet presAssocID="{3FA01E59-1B16-0144-9DC0-9F7D014FFA90}" presName="Childtext1" presStyleLbl="revTx" presStyleIdx="2" presStyleCnt="4">
        <dgm:presLayoutVars>
          <dgm:chMax val="0"/>
          <dgm:chPref val="0"/>
          <dgm:bulletEnabled val="1"/>
        </dgm:presLayoutVars>
      </dgm:prSet>
      <dgm:spPr/>
    </dgm:pt>
    <dgm:pt modelId="{B66F163B-CFB5-794F-8AA8-56D158416236}" type="pres">
      <dgm:prSet presAssocID="{3FA01E59-1B16-0144-9DC0-9F7D014FFA90}" presName="BalanceSpacing" presStyleCnt="0"/>
      <dgm:spPr/>
    </dgm:pt>
    <dgm:pt modelId="{9B7250E4-BDB2-9842-A0E6-EC3154841AE0}" type="pres">
      <dgm:prSet presAssocID="{3FA01E59-1B16-0144-9DC0-9F7D014FFA90}" presName="BalanceSpacing1" presStyleCnt="0"/>
      <dgm:spPr/>
    </dgm:pt>
    <dgm:pt modelId="{1C75EBA5-91DF-4C4E-B54F-62D036E9330F}" type="pres">
      <dgm:prSet presAssocID="{56FD9AA0-CD7C-BC45-BC2E-AFAA7FC4A550}" presName="Accent1Text" presStyleLbl="node1" presStyleIdx="5" presStyleCnt="8" custFlipHor="1" custScaleX="29985" custScaleY="7350" custLinFactY="-71663" custLinFactNeighborX="-74731" custLinFactNeighborY="-100000"/>
      <dgm:spPr/>
    </dgm:pt>
    <dgm:pt modelId="{A7660196-0D84-0A42-8F87-26A0922061B3}" type="pres">
      <dgm:prSet presAssocID="{56FD9AA0-CD7C-BC45-BC2E-AFAA7FC4A550}" presName="spaceBetweenRectangles" presStyleCnt="0"/>
      <dgm:spPr/>
    </dgm:pt>
    <dgm:pt modelId="{58B5D79E-56D8-314A-9D23-35D6A85245A0}" type="pres">
      <dgm:prSet presAssocID="{8240862C-D544-A848-A79F-A45E5DFD8617}" presName="composite" presStyleCnt="0"/>
      <dgm:spPr/>
    </dgm:pt>
    <dgm:pt modelId="{1FB08912-1883-4B46-ADE7-BD2E34DCE6E2}" type="pres">
      <dgm:prSet presAssocID="{8240862C-D544-A848-A79F-A45E5DFD8617}" presName="Parent1" presStyleLbl="node1" presStyleIdx="6" presStyleCnt="8" custLinFactY="-55291" custLinFactNeighborX="-9835" custLinFactNeighborY="-100000">
        <dgm:presLayoutVars>
          <dgm:chMax val="1"/>
          <dgm:chPref val="1"/>
          <dgm:bulletEnabled val="1"/>
        </dgm:presLayoutVars>
      </dgm:prSet>
      <dgm:spPr/>
    </dgm:pt>
    <dgm:pt modelId="{88C2F559-E5C8-744F-9A58-C11D19E83523}" type="pres">
      <dgm:prSet presAssocID="{8240862C-D544-A848-A79F-A45E5DFD8617}" presName="Childtext1" presStyleLbl="revTx" presStyleIdx="3" presStyleCnt="4">
        <dgm:presLayoutVars>
          <dgm:chMax val="0"/>
          <dgm:chPref val="0"/>
          <dgm:bulletEnabled val="1"/>
        </dgm:presLayoutVars>
      </dgm:prSet>
      <dgm:spPr/>
    </dgm:pt>
    <dgm:pt modelId="{911EBED5-8C01-EA4B-AAC5-83F23E76B4C0}" type="pres">
      <dgm:prSet presAssocID="{8240862C-D544-A848-A79F-A45E5DFD8617}" presName="BalanceSpacing" presStyleCnt="0"/>
      <dgm:spPr/>
    </dgm:pt>
    <dgm:pt modelId="{B686284F-C231-864A-B36A-390324882E58}" type="pres">
      <dgm:prSet presAssocID="{8240862C-D544-A848-A79F-A45E5DFD8617}" presName="BalanceSpacing1" presStyleCnt="0"/>
      <dgm:spPr/>
    </dgm:pt>
    <dgm:pt modelId="{7B3DDAD9-535C-B146-81C3-D41D99A97C31}" type="pres">
      <dgm:prSet presAssocID="{B3D79EC1-B8BA-674C-9520-4ED92922F315}" presName="Accent1Text" presStyleLbl="node1" presStyleIdx="7" presStyleCnt="8" custScaleX="24255" custScaleY="4405" custLinFactX="-100000" custLinFactY="-100000" custLinFactNeighborX="-138058" custLinFactNeighborY="-160508"/>
      <dgm:spPr/>
    </dgm:pt>
  </dgm:ptLst>
  <dgm:cxnLst>
    <dgm:cxn modelId="{E6097406-6E3B-0046-8E1D-CB9C83B7F707}" srcId="{D59FBAC2-A613-F147-877E-79BC00B4DFE1}" destId="{A7CA98AA-F859-B84A-9C1C-8D33B0CD7B94}" srcOrd="0" destOrd="0" parTransId="{CA875BFD-5515-AE4A-850C-06EF6D100927}" sibTransId="{E4AE0DF7-C9B5-A04B-B772-2EF992735FEF}"/>
    <dgm:cxn modelId="{4FE02D1F-7421-1B47-BE11-52E21F7ACB9C}" srcId="{D59FBAC2-A613-F147-877E-79BC00B4DFE1}" destId="{8240862C-D544-A848-A79F-A45E5DFD8617}" srcOrd="3" destOrd="0" parTransId="{64536635-CFEC-DC41-9F9F-CD70BAEF63DE}" sibTransId="{B3D79EC1-B8BA-674C-9520-4ED92922F315}"/>
    <dgm:cxn modelId="{56DCC82B-04EF-AB48-B71E-EC7945BF993F}" type="presOf" srcId="{E4AE0DF7-C9B5-A04B-B772-2EF992735FEF}" destId="{0850DEED-5109-CB42-8300-A29DF64BF37C}" srcOrd="0" destOrd="0" presId="urn:microsoft.com/office/officeart/2008/layout/AlternatingHexagons"/>
    <dgm:cxn modelId="{76E4484D-978A-394F-8B19-B04197A53128}" srcId="{D59FBAC2-A613-F147-877E-79BC00B4DFE1}" destId="{3C88C386-EAE6-8B4C-9F39-AA56C8B80C63}" srcOrd="1" destOrd="0" parTransId="{C50D7B7B-A9F7-2142-BFAA-028B04C81A66}" sibTransId="{B1C9C4D4-8CE5-0D43-82C0-827387FD3EF7}"/>
    <dgm:cxn modelId="{59C24B4D-2369-D44B-8F2F-B5769E950FDC}" type="presOf" srcId="{3FA01E59-1B16-0144-9DC0-9F7D014FFA90}" destId="{3079521E-084D-BE44-B50B-8E919B26E3EB}" srcOrd="0" destOrd="0" presId="urn:microsoft.com/office/officeart/2008/layout/AlternatingHexagons"/>
    <dgm:cxn modelId="{F7966E5D-A456-6941-8DC0-67F74832B669}" type="presOf" srcId="{A7CA98AA-F859-B84A-9C1C-8D33B0CD7B94}" destId="{26AC15D3-C739-154A-AA02-4232F759EEE0}" srcOrd="0" destOrd="0" presId="urn:microsoft.com/office/officeart/2008/layout/AlternatingHexagons"/>
    <dgm:cxn modelId="{93981B91-8A05-644C-8C10-08E58AA1229E}" srcId="{D59FBAC2-A613-F147-877E-79BC00B4DFE1}" destId="{3FA01E59-1B16-0144-9DC0-9F7D014FFA90}" srcOrd="2" destOrd="0" parTransId="{F9F28027-3B4D-DE4D-80DE-66D734A35740}" sibTransId="{56FD9AA0-CD7C-BC45-BC2E-AFAA7FC4A550}"/>
    <dgm:cxn modelId="{D7899199-EED2-5641-AFCB-A6351B4FF2D3}" type="presOf" srcId="{B3D79EC1-B8BA-674C-9520-4ED92922F315}" destId="{7B3DDAD9-535C-B146-81C3-D41D99A97C31}" srcOrd="0" destOrd="0" presId="urn:microsoft.com/office/officeart/2008/layout/AlternatingHexagons"/>
    <dgm:cxn modelId="{9800A8BB-8D12-9E48-A78B-151F15A5936C}" type="presOf" srcId="{B1C9C4D4-8CE5-0D43-82C0-827387FD3EF7}" destId="{8C6AF136-EF9D-8745-AB60-B790CB6FA2B4}" srcOrd="0" destOrd="0" presId="urn:microsoft.com/office/officeart/2008/layout/AlternatingHexagons"/>
    <dgm:cxn modelId="{01B17ABE-73C8-B141-9909-17FE0E7427CB}" type="presOf" srcId="{8240862C-D544-A848-A79F-A45E5DFD8617}" destId="{1FB08912-1883-4B46-ADE7-BD2E34DCE6E2}" srcOrd="0" destOrd="0" presId="urn:microsoft.com/office/officeart/2008/layout/AlternatingHexagons"/>
    <dgm:cxn modelId="{8C7C78C5-D11C-F642-AAB4-61C72DD1661C}" type="presOf" srcId="{D59FBAC2-A613-F147-877E-79BC00B4DFE1}" destId="{66D98AB7-51FC-114A-9F6E-55F99B11ED7D}" srcOrd="0" destOrd="0" presId="urn:microsoft.com/office/officeart/2008/layout/AlternatingHexagons"/>
    <dgm:cxn modelId="{9C882BCB-0AE1-0142-AE58-869FFA8D85DD}" type="presOf" srcId="{3C88C386-EAE6-8B4C-9F39-AA56C8B80C63}" destId="{4AFDB6C7-C604-2849-91F7-63983542D14F}" srcOrd="0" destOrd="0" presId="urn:microsoft.com/office/officeart/2008/layout/AlternatingHexagons"/>
    <dgm:cxn modelId="{D1F22FE0-5FBE-774A-958E-4DF957228CA2}" type="presOf" srcId="{56FD9AA0-CD7C-BC45-BC2E-AFAA7FC4A550}" destId="{1C75EBA5-91DF-4C4E-B54F-62D036E9330F}" srcOrd="0" destOrd="0" presId="urn:microsoft.com/office/officeart/2008/layout/AlternatingHexagons"/>
    <dgm:cxn modelId="{81439EF5-795D-674F-97D3-BAF87C050065}" type="presParOf" srcId="{66D98AB7-51FC-114A-9F6E-55F99B11ED7D}" destId="{C4677BE7-58DA-9545-A989-402E4DD03B7C}" srcOrd="0" destOrd="0" presId="urn:microsoft.com/office/officeart/2008/layout/AlternatingHexagons"/>
    <dgm:cxn modelId="{2F3053DA-9F96-C041-8D81-47D8AB08E8A6}" type="presParOf" srcId="{C4677BE7-58DA-9545-A989-402E4DD03B7C}" destId="{26AC15D3-C739-154A-AA02-4232F759EEE0}" srcOrd="0" destOrd="0" presId="urn:microsoft.com/office/officeart/2008/layout/AlternatingHexagons"/>
    <dgm:cxn modelId="{A7CEE9C6-BAFC-EF46-8BE7-4010234B73AD}" type="presParOf" srcId="{C4677BE7-58DA-9545-A989-402E4DD03B7C}" destId="{78F35CFE-DC97-0348-8B4C-5EA6901215D2}" srcOrd="1" destOrd="0" presId="urn:microsoft.com/office/officeart/2008/layout/AlternatingHexagons"/>
    <dgm:cxn modelId="{4A8530B8-78D6-7248-9E71-936F8F9B9535}" type="presParOf" srcId="{C4677BE7-58DA-9545-A989-402E4DD03B7C}" destId="{D2971B95-5883-3746-8882-90D4BF764F97}" srcOrd="2" destOrd="0" presId="urn:microsoft.com/office/officeart/2008/layout/AlternatingHexagons"/>
    <dgm:cxn modelId="{7B04707D-FC4A-DB49-A648-EF0A1AC1BA9B}" type="presParOf" srcId="{C4677BE7-58DA-9545-A989-402E4DD03B7C}" destId="{196D333B-0597-D24A-A499-3588F8CB7005}" srcOrd="3" destOrd="0" presId="urn:microsoft.com/office/officeart/2008/layout/AlternatingHexagons"/>
    <dgm:cxn modelId="{FAE71FBB-6182-A544-8F8A-238BDB4868E4}" type="presParOf" srcId="{C4677BE7-58DA-9545-A989-402E4DD03B7C}" destId="{0850DEED-5109-CB42-8300-A29DF64BF37C}" srcOrd="4" destOrd="0" presId="urn:microsoft.com/office/officeart/2008/layout/AlternatingHexagons"/>
    <dgm:cxn modelId="{BBD64131-2671-2C4D-9F09-F8C2ED18F7A2}" type="presParOf" srcId="{66D98AB7-51FC-114A-9F6E-55F99B11ED7D}" destId="{DC3A76C0-2E75-F944-93C5-2C448E7CDABB}" srcOrd="1" destOrd="0" presId="urn:microsoft.com/office/officeart/2008/layout/AlternatingHexagons"/>
    <dgm:cxn modelId="{50DED2FF-C47E-3C45-B9AB-6782E1C201AA}" type="presParOf" srcId="{66D98AB7-51FC-114A-9F6E-55F99B11ED7D}" destId="{C4F77551-681A-A343-8B70-515307181017}" srcOrd="2" destOrd="0" presId="urn:microsoft.com/office/officeart/2008/layout/AlternatingHexagons"/>
    <dgm:cxn modelId="{37EA8BC4-A436-2144-92AC-C62F45B40F6B}" type="presParOf" srcId="{C4F77551-681A-A343-8B70-515307181017}" destId="{4AFDB6C7-C604-2849-91F7-63983542D14F}" srcOrd="0" destOrd="0" presId="urn:microsoft.com/office/officeart/2008/layout/AlternatingHexagons"/>
    <dgm:cxn modelId="{88514503-6C7C-F549-94AE-79C289B84341}" type="presParOf" srcId="{C4F77551-681A-A343-8B70-515307181017}" destId="{0771B66A-A489-374D-B485-0C850C943827}" srcOrd="1" destOrd="0" presId="urn:microsoft.com/office/officeart/2008/layout/AlternatingHexagons"/>
    <dgm:cxn modelId="{12B0F1E8-6EEA-964F-A980-E6D305AD1EBA}" type="presParOf" srcId="{C4F77551-681A-A343-8B70-515307181017}" destId="{16EC7586-8B65-A44E-8B30-6D4257E97A04}" srcOrd="2" destOrd="0" presId="urn:microsoft.com/office/officeart/2008/layout/AlternatingHexagons"/>
    <dgm:cxn modelId="{0C7D738D-73A5-444D-B619-030455DCDE53}" type="presParOf" srcId="{C4F77551-681A-A343-8B70-515307181017}" destId="{D9829850-2241-7D44-BAF5-7D16E76B5FF3}" srcOrd="3" destOrd="0" presId="urn:microsoft.com/office/officeart/2008/layout/AlternatingHexagons"/>
    <dgm:cxn modelId="{CB3612BF-BBA6-B745-BCA5-2E30D4F5B620}" type="presParOf" srcId="{C4F77551-681A-A343-8B70-515307181017}" destId="{8C6AF136-EF9D-8745-AB60-B790CB6FA2B4}" srcOrd="4" destOrd="0" presId="urn:microsoft.com/office/officeart/2008/layout/AlternatingHexagons"/>
    <dgm:cxn modelId="{F66946BA-B7CD-BF47-81CB-35AFC9C34750}" type="presParOf" srcId="{66D98AB7-51FC-114A-9F6E-55F99B11ED7D}" destId="{38BBDD30-BD5C-CD4F-B32C-3E4935D53A6F}" srcOrd="3" destOrd="0" presId="urn:microsoft.com/office/officeart/2008/layout/AlternatingHexagons"/>
    <dgm:cxn modelId="{50487E9C-E483-EC48-BB7F-71015C313B7F}" type="presParOf" srcId="{66D98AB7-51FC-114A-9F6E-55F99B11ED7D}" destId="{A74B7012-81E2-E04F-B3FB-91DDDADD7518}" srcOrd="4" destOrd="0" presId="urn:microsoft.com/office/officeart/2008/layout/AlternatingHexagons"/>
    <dgm:cxn modelId="{FEE3D4CA-CDAE-2D44-BEE5-9C0C16F13EDC}" type="presParOf" srcId="{A74B7012-81E2-E04F-B3FB-91DDDADD7518}" destId="{3079521E-084D-BE44-B50B-8E919B26E3EB}" srcOrd="0" destOrd="0" presId="urn:microsoft.com/office/officeart/2008/layout/AlternatingHexagons"/>
    <dgm:cxn modelId="{DA81FCEB-9521-694F-974F-5F13328ABCBA}" type="presParOf" srcId="{A74B7012-81E2-E04F-B3FB-91DDDADD7518}" destId="{89965172-8F9B-5F4D-AC2F-6A14669E07D6}" srcOrd="1" destOrd="0" presId="urn:microsoft.com/office/officeart/2008/layout/AlternatingHexagons"/>
    <dgm:cxn modelId="{F9F12B17-EBF6-E745-A659-3A7CAA540198}" type="presParOf" srcId="{A74B7012-81E2-E04F-B3FB-91DDDADD7518}" destId="{B66F163B-CFB5-794F-8AA8-56D158416236}" srcOrd="2" destOrd="0" presId="urn:microsoft.com/office/officeart/2008/layout/AlternatingHexagons"/>
    <dgm:cxn modelId="{4D66E145-76DC-224D-8523-2DC45CB854C1}" type="presParOf" srcId="{A74B7012-81E2-E04F-B3FB-91DDDADD7518}" destId="{9B7250E4-BDB2-9842-A0E6-EC3154841AE0}" srcOrd="3" destOrd="0" presId="urn:microsoft.com/office/officeart/2008/layout/AlternatingHexagons"/>
    <dgm:cxn modelId="{B683979E-8950-4E41-B8FE-724A1499A8F9}" type="presParOf" srcId="{A74B7012-81E2-E04F-B3FB-91DDDADD7518}" destId="{1C75EBA5-91DF-4C4E-B54F-62D036E9330F}" srcOrd="4" destOrd="0" presId="urn:microsoft.com/office/officeart/2008/layout/AlternatingHexagons"/>
    <dgm:cxn modelId="{D0ECF66F-D47F-1A4B-910D-3CF55FBFA2B5}" type="presParOf" srcId="{66D98AB7-51FC-114A-9F6E-55F99B11ED7D}" destId="{A7660196-0D84-0A42-8F87-26A0922061B3}" srcOrd="5" destOrd="0" presId="urn:microsoft.com/office/officeart/2008/layout/AlternatingHexagons"/>
    <dgm:cxn modelId="{532E061B-27FA-564A-8D0F-21B336FF6F6D}" type="presParOf" srcId="{66D98AB7-51FC-114A-9F6E-55F99B11ED7D}" destId="{58B5D79E-56D8-314A-9D23-35D6A85245A0}" srcOrd="6" destOrd="0" presId="urn:microsoft.com/office/officeart/2008/layout/AlternatingHexagons"/>
    <dgm:cxn modelId="{E436DEBE-F6CC-0145-A9EC-69A47337AE82}" type="presParOf" srcId="{58B5D79E-56D8-314A-9D23-35D6A85245A0}" destId="{1FB08912-1883-4B46-ADE7-BD2E34DCE6E2}" srcOrd="0" destOrd="0" presId="urn:microsoft.com/office/officeart/2008/layout/AlternatingHexagons"/>
    <dgm:cxn modelId="{7508D0AA-10B3-1E4E-B9F8-D8D4EB56E5D1}" type="presParOf" srcId="{58B5D79E-56D8-314A-9D23-35D6A85245A0}" destId="{88C2F559-E5C8-744F-9A58-C11D19E83523}" srcOrd="1" destOrd="0" presId="urn:microsoft.com/office/officeart/2008/layout/AlternatingHexagons"/>
    <dgm:cxn modelId="{D6D91C59-286A-9840-BC7C-05E76E0DBD9B}" type="presParOf" srcId="{58B5D79E-56D8-314A-9D23-35D6A85245A0}" destId="{911EBED5-8C01-EA4B-AAC5-83F23E76B4C0}" srcOrd="2" destOrd="0" presId="urn:microsoft.com/office/officeart/2008/layout/AlternatingHexagons"/>
    <dgm:cxn modelId="{A56321EA-B274-464F-820E-7DA48738C6EA}" type="presParOf" srcId="{58B5D79E-56D8-314A-9D23-35D6A85245A0}" destId="{B686284F-C231-864A-B36A-390324882E58}" srcOrd="3" destOrd="0" presId="urn:microsoft.com/office/officeart/2008/layout/AlternatingHexagons"/>
    <dgm:cxn modelId="{97C0A2F2-1474-0A4F-A8AC-B7316305B4E6}" type="presParOf" srcId="{58B5D79E-56D8-314A-9D23-35D6A85245A0}" destId="{7B3DDAD9-535C-B146-81C3-D41D99A97C31}"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F0987C-6902-E64B-8021-45AC45608550}" type="doc">
      <dgm:prSet loTypeId="urn:microsoft.com/office/officeart/2008/layout/RadialCluster" loCatId="" qsTypeId="urn:microsoft.com/office/officeart/2005/8/quickstyle/simple2" qsCatId="simple" csTypeId="urn:microsoft.com/office/officeart/2005/8/colors/accent1_2" csCatId="accent1" phldr="1"/>
      <dgm:spPr/>
      <dgm:t>
        <a:bodyPr/>
        <a:lstStyle/>
        <a:p>
          <a:endParaRPr lang="en-US"/>
        </a:p>
      </dgm:t>
    </dgm:pt>
    <dgm:pt modelId="{51144B31-735C-C24C-A711-F9FABB463DA6}">
      <dgm:prSet phldrT="[Text]" custT="1"/>
      <dgm:spPr>
        <a:solidFill>
          <a:srgbClr val="027B55"/>
        </a:solidFill>
      </dgm:spPr>
      <dgm:t>
        <a:bodyPr/>
        <a:lstStyle/>
        <a:p>
          <a:r>
            <a:rPr lang="en-US" sz="1800" dirty="0"/>
            <a:t>Analyzing key findings on health and health care</a:t>
          </a:r>
        </a:p>
      </dgm:t>
    </dgm:pt>
    <dgm:pt modelId="{65C16468-EC15-E843-A9F0-1A93B8C04BDC}" type="parTrans" cxnId="{136B7380-FB05-F347-BDB5-F675CA71094F}">
      <dgm:prSet/>
      <dgm:spPr/>
      <dgm:t>
        <a:bodyPr/>
        <a:lstStyle/>
        <a:p>
          <a:endParaRPr lang="en-US"/>
        </a:p>
      </dgm:t>
    </dgm:pt>
    <dgm:pt modelId="{3440D284-28A9-0142-8DAE-B62C62CB801B}" type="sibTrans" cxnId="{136B7380-FB05-F347-BDB5-F675CA71094F}">
      <dgm:prSet/>
      <dgm:spPr/>
      <dgm:t>
        <a:bodyPr/>
        <a:lstStyle/>
        <a:p>
          <a:endParaRPr lang="en-US"/>
        </a:p>
      </dgm:t>
    </dgm:pt>
    <dgm:pt modelId="{FEE479F4-13D2-A343-81D9-4D2F60E4373E}">
      <dgm:prSet phldrT="[Text]" custT="1"/>
      <dgm:spPr>
        <a:solidFill>
          <a:srgbClr val="027B55"/>
        </a:solidFill>
      </dgm:spPr>
      <dgm:t>
        <a:bodyPr/>
        <a:lstStyle/>
        <a:p>
          <a:r>
            <a:rPr lang="en-US" sz="1800" dirty="0"/>
            <a:t>Qualitative Data</a:t>
          </a:r>
        </a:p>
      </dgm:t>
    </dgm:pt>
    <dgm:pt modelId="{D692238E-D76B-3347-A6C4-DFD15417B085}" type="parTrans" cxnId="{15B364B1-3BC7-154E-9DAC-2A40FFDF8067}">
      <dgm:prSet/>
      <dgm:spPr/>
      <dgm:t>
        <a:bodyPr/>
        <a:lstStyle/>
        <a:p>
          <a:endParaRPr lang="en-US"/>
        </a:p>
      </dgm:t>
    </dgm:pt>
    <dgm:pt modelId="{D558A620-127E-6944-B0CC-F5B554602490}" type="sibTrans" cxnId="{15B364B1-3BC7-154E-9DAC-2A40FFDF8067}">
      <dgm:prSet/>
      <dgm:spPr/>
      <dgm:t>
        <a:bodyPr/>
        <a:lstStyle/>
        <a:p>
          <a:endParaRPr lang="en-US"/>
        </a:p>
      </dgm:t>
    </dgm:pt>
    <dgm:pt modelId="{4C630D0F-8D6C-EF41-B896-C7629DA4CEA8}">
      <dgm:prSet phldrT="[Text]" custT="1"/>
      <dgm:spPr>
        <a:solidFill>
          <a:srgbClr val="027B55"/>
        </a:solidFill>
      </dgm:spPr>
      <dgm:t>
        <a:bodyPr/>
        <a:lstStyle/>
        <a:p>
          <a:r>
            <a:rPr lang="en-US" sz="1800" dirty="0"/>
            <a:t>Official Fatality Count</a:t>
          </a:r>
        </a:p>
      </dgm:t>
    </dgm:pt>
    <dgm:pt modelId="{AE5EC2A7-3D54-6545-BBC4-765A4C41BFA8}" type="parTrans" cxnId="{C3B22D8D-78A2-C14B-BDEA-1394C902A9B9}">
      <dgm:prSet/>
      <dgm:spPr/>
      <dgm:t>
        <a:bodyPr/>
        <a:lstStyle/>
        <a:p>
          <a:endParaRPr lang="en-US"/>
        </a:p>
      </dgm:t>
    </dgm:pt>
    <dgm:pt modelId="{E6B5393B-4486-7340-8799-1BE3C0EADAF1}" type="sibTrans" cxnId="{C3B22D8D-78A2-C14B-BDEA-1394C902A9B9}">
      <dgm:prSet/>
      <dgm:spPr/>
      <dgm:t>
        <a:bodyPr/>
        <a:lstStyle/>
        <a:p>
          <a:endParaRPr lang="en-US"/>
        </a:p>
      </dgm:t>
    </dgm:pt>
    <dgm:pt modelId="{C21FB32B-65C6-964C-9C7A-40FB8BED1EEA}">
      <dgm:prSet phldrT="[Text]" custT="1"/>
      <dgm:spPr>
        <a:solidFill>
          <a:srgbClr val="027B55"/>
        </a:solidFill>
      </dgm:spPr>
      <dgm:t>
        <a:bodyPr/>
        <a:lstStyle/>
        <a:p>
          <a:r>
            <a:rPr lang="en-US" sz="1800" dirty="0"/>
            <a:t>Excess Mortality Results</a:t>
          </a:r>
        </a:p>
      </dgm:t>
    </dgm:pt>
    <dgm:pt modelId="{7FEFB813-5DD1-E949-BE3A-0C3EC644A4EA}" type="parTrans" cxnId="{843B24E9-882F-F141-A21E-528A29815784}">
      <dgm:prSet/>
      <dgm:spPr/>
      <dgm:t>
        <a:bodyPr/>
        <a:lstStyle/>
        <a:p>
          <a:endParaRPr lang="en-US"/>
        </a:p>
      </dgm:t>
    </dgm:pt>
    <dgm:pt modelId="{0C718B72-19FF-3442-9D9E-0CA84E801274}" type="sibTrans" cxnId="{843B24E9-882F-F141-A21E-528A29815784}">
      <dgm:prSet/>
      <dgm:spPr/>
      <dgm:t>
        <a:bodyPr/>
        <a:lstStyle/>
        <a:p>
          <a:endParaRPr lang="en-US"/>
        </a:p>
      </dgm:t>
    </dgm:pt>
    <dgm:pt modelId="{91140501-E758-8243-9A2D-98019F82B379}" type="pres">
      <dgm:prSet presAssocID="{97F0987C-6902-E64B-8021-45AC45608550}" presName="Name0" presStyleCnt="0">
        <dgm:presLayoutVars>
          <dgm:chMax val="1"/>
          <dgm:chPref val="1"/>
          <dgm:dir/>
          <dgm:animOne val="branch"/>
          <dgm:animLvl val="lvl"/>
        </dgm:presLayoutVars>
      </dgm:prSet>
      <dgm:spPr/>
    </dgm:pt>
    <dgm:pt modelId="{0EA5EBD8-2D3E-574D-ADAA-0B122721075D}" type="pres">
      <dgm:prSet presAssocID="{51144B31-735C-C24C-A711-F9FABB463DA6}" presName="singleCycle" presStyleCnt="0"/>
      <dgm:spPr/>
    </dgm:pt>
    <dgm:pt modelId="{E81B7464-6C2B-984E-89BE-2D0A120FD69F}" type="pres">
      <dgm:prSet presAssocID="{51144B31-735C-C24C-A711-F9FABB463DA6}" presName="singleCenter" presStyleLbl="node1" presStyleIdx="0" presStyleCnt="4" custScaleX="148138" custScaleY="122375" custLinFactNeighborX="-291" custLinFactNeighborY="-12766">
        <dgm:presLayoutVars>
          <dgm:chMax val="7"/>
          <dgm:chPref val="7"/>
        </dgm:presLayoutVars>
      </dgm:prSet>
      <dgm:spPr/>
    </dgm:pt>
    <dgm:pt modelId="{AFE9734C-BFD4-D040-A2B1-79B1E27F5B51}" type="pres">
      <dgm:prSet presAssocID="{D692238E-D76B-3347-A6C4-DFD15417B085}" presName="Name56" presStyleLbl="parChTrans1D2" presStyleIdx="0" presStyleCnt="3"/>
      <dgm:spPr/>
    </dgm:pt>
    <dgm:pt modelId="{C6BEDD14-1489-314D-9FB6-1A09A01A6557}" type="pres">
      <dgm:prSet presAssocID="{FEE479F4-13D2-A343-81D9-4D2F60E4373E}" presName="text0" presStyleLbl="node1" presStyleIdx="1" presStyleCnt="4" custScaleX="183229" custScaleY="105744" custRadScaleRad="114191" custRadScaleInc="-464">
        <dgm:presLayoutVars>
          <dgm:bulletEnabled val="1"/>
        </dgm:presLayoutVars>
      </dgm:prSet>
      <dgm:spPr/>
    </dgm:pt>
    <dgm:pt modelId="{B85CA0BB-143F-7F4A-935E-D0DB822A1C58}" type="pres">
      <dgm:prSet presAssocID="{AE5EC2A7-3D54-6545-BBC4-765A4C41BFA8}" presName="Name56" presStyleLbl="parChTrans1D2" presStyleIdx="1" presStyleCnt="3"/>
      <dgm:spPr/>
    </dgm:pt>
    <dgm:pt modelId="{1057F183-261A-2840-97F3-26756A257E24}" type="pres">
      <dgm:prSet presAssocID="{4C630D0F-8D6C-EF41-B896-C7629DA4CEA8}" presName="text0" presStyleLbl="node1" presStyleIdx="2" presStyleCnt="4" custScaleX="202630" custScaleY="105744" custRadScaleRad="103218" custRadScaleInc="5874">
        <dgm:presLayoutVars>
          <dgm:bulletEnabled val="1"/>
        </dgm:presLayoutVars>
      </dgm:prSet>
      <dgm:spPr/>
    </dgm:pt>
    <dgm:pt modelId="{20BAF314-0A36-654E-ADEA-64798A1F7CA7}" type="pres">
      <dgm:prSet presAssocID="{7FEFB813-5DD1-E949-BE3A-0C3EC644A4EA}" presName="Name56" presStyleLbl="parChTrans1D2" presStyleIdx="2" presStyleCnt="3"/>
      <dgm:spPr/>
    </dgm:pt>
    <dgm:pt modelId="{A728B416-54B8-3840-AC41-7AC6EE690251}" type="pres">
      <dgm:prSet presAssocID="{C21FB32B-65C6-964C-9C7A-40FB8BED1EEA}" presName="text0" presStyleLbl="node1" presStyleIdx="3" presStyleCnt="4" custScaleX="201576" custScaleY="105744" custRadScaleRad="104735" custRadScaleInc="-5210">
        <dgm:presLayoutVars>
          <dgm:bulletEnabled val="1"/>
        </dgm:presLayoutVars>
      </dgm:prSet>
      <dgm:spPr/>
    </dgm:pt>
  </dgm:ptLst>
  <dgm:cxnLst>
    <dgm:cxn modelId="{B3D61B2E-E967-7E4B-B8ED-90A71D551D08}" type="presOf" srcId="{FEE479F4-13D2-A343-81D9-4D2F60E4373E}" destId="{C6BEDD14-1489-314D-9FB6-1A09A01A6557}" srcOrd="0" destOrd="0" presId="urn:microsoft.com/office/officeart/2008/layout/RadialCluster"/>
    <dgm:cxn modelId="{E2298447-1E56-554E-93E0-EFDEBDECA0C3}" type="presOf" srcId="{97F0987C-6902-E64B-8021-45AC45608550}" destId="{91140501-E758-8243-9A2D-98019F82B379}" srcOrd="0" destOrd="0" presId="urn:microsoft.com/office/officeart/2008/layout/RadialCluster"/>
    <dgm:cxn modelId="{ED15C478-E7F9-254D-8A61-05CA6BE184C0}" type="presOf" srcId="{D692238E-D76B-3347-A6C4-DFD15417B085}" destId="{AFE9734C-BFD4-D040-A2B1-79B1E27F5B51}" srcOrd="0" destOrd="0" presId="urn:microsoft.com/office/officeart/2008/layout/RadialCluster"/>
    <dgm:cxn modelId="{F565227D-1FAE-7345-B021-299BF561EE25}" type="presOf" srcId="{C21FB32B-65C6-964C-9C7A-40FB8BED1EEA}" destId="{A728B416-54B8-3840-AC41-7AC6EE690251}" srcOrd="0" destOrd="0" presId="urn:microsoft.com/office/officeart/2008/layout/RadialCluster"/>
    <dgm:cxn modelId="{136B7380-FB05-F347-BDB5-F675CA71094F}" srcId="{97F0987C-6902-E64B-8021-45AC45608550}" destId="{51144B31-735C-C24C-A711-F9FABB463DA6}" srcOrd="0" destOrd="0" parTransId="{65C16468-EC15-E843-A9F0-1A93B8C04BDC}" sibTransId="{3440D284-28A9-0142-8DAE-B62C62CB801B}"/>
    <dgm:cxn modelId="{C3B22D8D-78A2-C14B-BDEA-1394C902A9B9}" srcId="{51144B31-735C-C24C-A711-F9FABB463DA6}" destId="{4C630D0F-8D6C-EF41-B896-C7629DA4CEA8}" srcOrd="1" destOrd="0" parTransId="{AE5EC2A7-3D54-6545-BBC4-765A4C41BFA8}" sibTransId="{E6B5393B-4486-7340-8799-1BE3C0EADAF1}"/>
    <dgm:cxn modelId="{15B364B1-3BC7-154E-9DAC-2A40FFDF8067}" srcId="{51144B31-735C-C24C-A711-F9FABB463DA6}" destId="{FEE479F4-13D2-A343-81D9-4D2F60E4373E}" srcOrd="0" destOrd="0" parTransId="{D692238E-D76B-3347-A6C4-DFD15417B085}" sibTransId="{D558A620-127E-6944-B0CC-F5B554602490}"/>
    <dgm:cxn modelId="{607DA7B8-DE08-1349-81A7-A7534795CFA7}" type="presOf" srcId="{7FEFB813-5DD1-E949-BE3A-0C3EC644A4EA}" destId="{20BAF314-0A36-654E-ADEA-64798A1F7CA7}" srcOrd="0" destOrd="0" presId="urn:microsoft.com/office/officeart/2008/layout/RadialCluster"/>
    <dgm:cxn modelId="{DE8701C6-9259-1A45-A42F-DA375494BB6F}" type="presOf" srcId="{51144B31-735C-C24C-A711-F9FABB463DA6}" destId="{E81B7464-6C2B-984E-89BE-2D0A120FD69F}" srcOrd="0" destOrd="0" presId="urn:microsoft.com/office/officeart/2008/layout/RadialCluster"/>
    <dgm:cxn modelId="{BC4798DC-FA4F-3344-B8D7-0D2B9300B6E1}" type="presOf" srcId="{4C630D0F-8D6C-EF41-B896-C7629DA4CEA8}" destId="{1057F183-261A-2840-97F3-26756A257E24}" srcOrd="0" destOrd="0" presId="urn:microsoft.com/office/officeart/2008/layout/RadialCluster"/>
    <dgm:cxn modelId="{843B24E9-882F-F141-A21E-528A29815784}" srcId="{51144B31-735C-C24C-A711-F9FABB463DA6}" destId="{C21FB32B-65C6-964C-9C7A-40FB8BED1EEA}" srcOrd="2" destOrd="0" parTransId="{7FEFB813-5DD1-E949-BE3A-0C3EC644A4EA}" sibTransId="{0C718B72-19FF-3442-9D9E-0CA84E801274}"/>
    <dgm:cxn modelId="{5BA5A8FD-A28B-784D-AC43-E11D9800FB17}" type="presOf" srcId="{AE5EC2A7-3D54-6545-BBC4-765A4C41BFA8}" destId="{B85CA0BB-143F-7F4A-935E-D0DB822A1C58}" srcOrd="0" destOrd="0" presId="urn:microsoft.com/office/officeart/2008/layout/RadialCluster"/>
    <dgm:cxn modelId="{809F4C69-A36B-3946-93F0-ABCA8274FDF6}" type="presParOf" srcId="{91140501-E758-8243-9A2D-98019F82B379}" destId="{0EA5EBD8-2D3E-574D-ADAA-0B122721075D}" srcOrd="0" destOrd="0" presId="urn:microsoft.com/office/officeart/2008/layout/RadialCluster"/>
    <dgm:cxn modelId="{0A94C617-A6C2-684A-A442-4381B2C52663}" type="presParOf" srcId="{0EA5EBD8-2D3E-574D-ADAA-0B122721075D}" destId="{E81B7464-6C2B-984E-89BE-2D0A120FD69F}" srcOrd="0" destOrd="0" presId="urn:microsoft.com/office/officeart/2008/layout/RadialCluster"/>
    <dgm:cxn modelId="{9E54D069-7990-8C44-9659-839EDF56ADA5}" type="presParOf" srcId="{0EA5EBD8-2D3E-574D-ADAA-0B122721075D}" destId="{AFE9734C-BFD4-D040-A2B1-79B1E27F5B51}" srcOrd="1" destOrd="0" presId="urn:microsoft.com/office/officeart/2008/layout/RadialCluster"/>
    <dgm:cxn modelId="{272018D7-55A7-A443-A499-BCB0D62DE38F}" type="presParOf" srcId="{0EA5EBD8-2D3E-574D-ADAA-0B122721075D}" destId="{C6BEDD14-1489-314D-9FB6-1A09A01A6557}" srcOrd="2" destOrd="0" presId="urn:microsoft.com/office/officeart/2008/layout/RadialCluster"/>
    <dgm:cxn modelId="{89D9071A-6E20-C046-926E-DE02DBBC6499}" type="presParOf" srcId="{0EA5EBD8-2D3E-574D-ADAA-0B122721075D}" destId="{B85CA0BB-143F-7F4A-935E-D0DB822A1C58}" srcOrd="3" destOrd="0" presId="urn:microsoft.com/office/officeart/2008/layout/RadialCluster"/>
    <dgm:cxn modelId="{81BBF671-F679-244D-BBBF-96AE57C21C91}" type="presParOf" srcId="{0EA5EBD8-2D3E-574D-ADAA-0B122721075D}" destId="{1057F183-261A-2840-97F3-26756A257E24}" srcOrd="4" destOrd="0" presId="urn:microsoft.com/office/officeart/2008/layout/RadialCluster"/>
    <dgm:cxn modelId="{7D64EB20-D778-0E41-AC1F-B14722C264E8}" type="presParOf" srcId="{0EA5EBD8-2D3E-574D-ADAA-0B122721075D}" destId="{20BAF314-0A36-654E-ADEA-64798A1F7CA7}" srcOrd="5" destOrd="0" presId="urn:microsoft.com/office/officeart/2008/layout/RadialCluster"/>
    <dgm:cxn modelId="{B84E6951-63BE-7F45-BE95-F34846954268}" type="presParOf" srcId="{0EA5EBD8-2D3E-574D-ADAA-0B122721075D}" destId="{A728B416-54B8-3840-AC41-7AC6EE690251}"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23BFD9-F3A2-B345-8079-026823C923AD}" type="doc">
      <dgm:prSet loTypeId="urn:microsoft.com/office/officeart/2005/8/layout/hChevron3" loCatId="" qsTypeId="urn:microsoft.com/office/officeart/2005/8/quickstyle/simple1" qsCatId="simple" csTypeId="urn:microsoft.com/office/officeart/2005/8/colors/accent1_2" csCatId="accent1" phldr="1"/>
      <dgm:spPr/>
    </dgm:pt>
    <dgm:pt modelId="{D23041A5-0761-9A49-B427-71F168A5E089}">
      <dgm:prSet phldrT="[Text]"/>
      <dgm:spPr/>
      <dgm:t>
        <a:bodyPr/>
        <a:lstStyle/>
        <a:p>
          <a:r>
            <a:rPr lang="en-US" dirty="0"/>
            <a:t>Pre-Existing Vulnerabilities</a:t>
          </a:r>
        </a:p>
      </dgm:t>
    </dgm:pt>
    <dgm:pt modelId="{341FC685-E9C9-DE46-8D16-68F62566AC20}" type="parTrans" cxnId="{71B37E68-5F14-1249-A608-02595AAA767B}">
      <dgm:prSet/>
      <dgm:spPr/>
      <dgm:t>
        <a:bodyPr/>
        <a:lstStyle/>
        <a:p>
          <a:endParaRPr lang="en-US"/>
        </a:p>
      </dgm:t>
    </dgm:pt>
    <dgm:pt modelId="{CAC784A1-073A-A445-9268-DAEFE71FABFD}" type="sibTrans" cxnId="{71B37E68-5F14-1249-A608-02595AAA767B}">
      <dgm:prSet/>
      <dgm:spPr/>
      <dgm:t>
        <a:bodyPr/>
        <a:lstStyle/>
        <a:p>
          <a:endParaRPr lang="en-US"/>
        </a:p>
      </dgm:t>
    </dgm:pt>
    <dgm:pt modelId="{7823E7D9-E3BB-F64D-8B18-EF4EFCA3E4D1}">
      <dgm:prSet phldrT="[Text]"/>
      <dgm:spPr/>
      <dgm:t>
        <a:bodyPr/>
        <a:lstStyle/>
        <a:p>
          <a:r>
            <a:rPr lang="en-US" dirty="0"/>
            <a:t>Hurricane Michael</a:t>
          </a:r>
        </a:p>
      </dgm:t>
    </dgm:pt>
    <dgm:pt modelId="{7A0C34A3-C05B-BF45-A73C-5D7471ACB29E}" type="parTrans" cxnId="{C33451CA-1AEC-8E41-B627-9DC243EF00AA}">
      <dgm:prSet/>
      <dgm:spPr/>
      <dgm:t>
        <a:bodyPr/>
        <a:lstStyle/>
        <a:p>
          <a:endParaRPr lang="en-US"/>
        </a:p>
      </dgm:t>
    </dgm:pt>
    <dgm:pt modelId="{2F070678-0523-0D4E-A4A1-DE2564CA0B6F}" type="sibTrans" cxnId="{C33451CA-1AEC-8E41-B627-9DC243EF00AA}">
      <dgm:prSet/>
      <dgm:spPr/>
      <dgm:t>
        <a:bodyPr/>
        <a:lstStyle/>
        <a:p>
          <a:endParaRPr lang="en-US"/>
        </a:p>
      </dgm:t>
    </dgm:pt>
    <dgm:pt modelId="{E8D6C6E0-491F-914B-BE69-223014A0963C}">
      <dgm:prSet phldrT="[Text]"/>
      <dgm:spPr/>
      <dgm:t>
        <a:bodyPr/>
        <a:lstStyle/>
        <a:p>
          <a:r>
            <a:rPr lang="en-US" dirty="0"/>
            <a:t>Damaged Healthcare Infrastructure</a:t>
          </a:r>
        </a:p>
      </dgm:t>
    </dgm:pt>
    <dgm:pt modelId="{CE44FF3D-47FB-EE49-8257-C8B2A21F1A68}" type="parTrans" cxnId="{7B6A010D-F558-5746-8F7B-F5C0772B8DB2}">
      <dgm:prSet/>
      <dgm:spPr/>
      <dgm:t>
        <a:bodyPr/>
        <a:lstStyle/>
        <a:p>
          <a:endParaRPr lang="en-US"/>
        </a:p>
      </dgm:t>
    </dgm:pt>
    <dgm:pt modelId="{50B04F32-69B6-A149-BB91-220D1E4015E0}" type="sibTrans" cxnId="{7B6A010D-F558-5746-8F7B-F5C0772B8DB2}">
      <dgm:prSet/>
      <dgm:spPr/>
      <dgm:t>
        <a:bodyPr/>
        <a:lstStyle/>
        <a:p>
          <a:endParaRPr lang="en-US"/>
        </a:p>
      </dgm:t>
    </dgm:pt>
    <dgm:pt modelId="{1548E47E-1BCA-4C42-B84F-5C49849D1210}">
      <dgm:prSet phldrT="[Text]"/>
      <dgm:spPr/>
      <dgm:t>
        <a:bodyPr/>
        <a:lstStyle/>
        <a:p>
          <a:r>
            <a:rPr lang="en-US" dirty="0"/>
            <a:t>Delays and Barriers to Treatment</a:t>
          </a:r>
        </a:p>
      </dgm:t>
    </dgm:pt>
    <dgm:pt modelId="{D7DE58C6-921E-2D46-A490-BC1A58EB7E20}" type="parTrans" cxnId="{7AEBF08D-2DAA-D44C-B7F2-EBF3F36D9B3D}">
      <dgm:prSet/>
      <dgm:spPr/>
      <dgm:t>
        <a:bodyPr/>
        <a:lstStyle/>
        <a:p>
          <a:endParaRPr lang="en-US"/>
        </a:p>
      </dgm:t>
    </dgm:pt>
    <dgm:pt modelId="{5650DAB2-7A9B-9D41-9212-50A304975F17}" type="sibTrans" cxnId="{7AEBF08D-2DAA-D44C-B7F2-EBF3F36D9B3D}">
      <dgm:prSet/>
      <dgm:spPr/>
      <dgm:t>
        <a:bodyPr/>
        <a:lstStyle/>
        <a:p>
          <a:endParaRPr lang="en-US"/>
        </a:p>
      </dgm:t>
    </dgm:pt>
    <dgm:pt modelId="{98E70A2D-65E8-474F-8B59-BFBB653EA234}" type="pres">
      <dgm:prSet presAssocID="{5323BFD9-F3A2-B345-8079-026823C923AD}" presName="Name0" presStyleCnt="0">
        <dgm:presLayoutVars>
          <dgm:dir/>
          <dgm:resizeHandles val="exact"/>
        </dgm:presLayoutVars>
      </dgm:prSet>
      <dgm:spPr/>
    </dgm:pt>
    <dgm:pt modelId="{8426E687-1F0F-3947-912A-CC6B153F3B9F}" type="pres">
      <dgm:prSet presAssocID="{D23041A5-0761-9A49-B427-71F168A5E089}" presName="parTxOnly" presStyleLbl="node1" presStyleIdx="0" presStyleCnt="4">
        <dgm:presLayoutVars>
          <dgm:bulletEnabled val="1"/>
        </dgm:presLayoutVars>
      </dgm:prSet>
      <dgm:spPr/>
    </dgm:pt>
    <dgm:pt modelId="{7E7AA704-66E4-BC48-BCE1-206815B52AA5}" type="pres">
      <dgm:prSet presAssocID="{CAC784A1-073A-A445-9268-DAEFE71FABFD}" presName="parSpace" presStyleCnt="0"/>
      <dgm:spPr/>
    </dgm:pt>
    <dgm:pt modelId="{9EA5DAE4-4574-8C46-A205-8A45A5C5CD8E}" type="pres">
      <dgm:prSet presAssocID="{7823E7D9-E3BB-F64D-8B18-EF4EFCA3E4D1}" presName="parTxOnly" presStyleLbl="node1" presStyleIdx="1" presStyleCnt="4">
        <dgm:presLayoutVars>
          <dgm:bulletEnabled val="1"/>
        </dgm:presLayoutVars>
      </dgm:prSet>
      <dgm:spPr/>
    </dgm:pt>
    <dgm:pt modelId="{5B5A5720-598F-7B47-AAF0-78DF830E631D}" type="pres">
      <dgm:prSet presAssocID="{2F070678-0523-0D4E-A4A1-DE2564CA0B6F}" presName="parSpace" presStyleCnt="0"/>
      <dgm:spPr/>
    </dgm:pt>
    <dgm:pt modelId="{91028522-8710-4A4D-BAA0-638AF2B55D59}" type="pres">
      <dgm:prSet presAssocID="{E8D6C6E0-491F-914B-BE69-223014A0963C}" presName="parTxOnly" presStyleLbl="node1" presStyleIdx="2" presStyleCnt="4">
        <dgm:presLayoutVars>
          <dgm:bulletEnabled val="1"/>
        </dgm:presLayoutVars>
      </dgm:prSet>
      <dgm:spPr/>
    </dgm:pt>
    <dgm:pt modelId="{358EDCC3-9E34-B845-A029-6921B004EABD}" type="pres">
      <dgm:prSet presAssocID="{50B04F32-69B6-A149-BB91-220D1E4015E0}" presName="parSpace" presStyleCnt="0"/>
      <dgm:spPr/>
    </dgm:pt>
    <dgm:pt modelId="{877D69C9-3E43-F247-8F03-ECD13DD51DCA}" type="pres">
      <dgm:prSet presAssocID="{1548E47E-1BCA-4C42-B84F-5C49849D1210}" presName="parTxOnly" presStyleLbl="node1" presStyleIdx="3" presStyleCnt="4">
        <dgm:presLayoutVars>
          <dgm:bulletEnabled val="1"/>
        </dgm:presLayoutVars>
      </dgm:prSet>
      <dgm:spPr/>
    </dgm:pt>
  </dgm:ptLst>
  <dgm:cxnLst>
    <dgm:cxn modelId="{7B6A010D-F558-5746-8F7B-F5C0772B8DB2}" srcId="{5323BFD9-F3A2-B345-8079-026823C923AD}" destId="{E8D6C6E0-491F-914B-BE69-223014A0963C}" srcOrd="2" destOrd="0" parTransId="{CE44FF3D-47FB-EE49-8257-C8B2A21F1A68}" sibTransId="{50B04F32-69B6-A149-BB91-220D1E4015E0}"/>
    <dgm:cxn modelId="{61612B18-C09F-D941-B114-7967D0509860}" type="presOf" srcId="{1548E47E-1BCA-4C42-B84F-5C49849D1210}" destId="{877D69C9-3E43-F247-8F03-ECD13DD51DCA}" srcOrd="0" destOrd="0" presId="urn:microsoft.com/office/officeart/2005/8/layout/hChevron3"/>
    <dgm:cxn modelId="{417D6148-67B5-6A42-943A-B6238E652AD8}" type="presOf" srcId="{D23041A5-0761-9A49-B427-71F168A5E089}" destId="{8426E687-1F0F-3947-912A-CC6B153F3B9F}" srcOrd="0" destOrd="0" presId="urn:microsoft.com/office/officeart/2005/8/layout/hChevron3"/>
    <dgm:cxn modelId="{71B37E68-5F14-1249-A608-02595AAA767B}" srcId="{5323BFD9-F3A2-B345-8079-026823C923AD}" destId="{D23041A5-0761-9A49-B427-71F168A5E089}" srcOrd="0" destOrd="0" parTransId="{341FC685-E9C9-DE46-8D16-68F62566AC20}" sibTransId="{CAC784A1-073A-A445-9268-DAEFE71FABFD}"/>
    <dgm:cxn modelId="{7AEBF08D-2DAA-D44C-B7F2-EBF3F36D9B3D}" srcId="{5323BFD9-F3A2-B345-8079-026823C923AD}" destId="{1548E47E-1BCA-4C42-B84F-5C49849D1210}" srcOrd="3" destOrd="0" parTransId="{D7DE58C6-921E-2D46-A490-BC1A58EB7E20}" sibTransId="{5650DAB2-7A9B-9D41-9212-50A304975F17}"/>
    <dgm:cxn modelId="{A90123A1-4D68-234D-928B-6A22382D5094}" type="presOf" srcId="{E8D6C6E0-491F-914B-BE69-223014A0963C}" destId="{91028522-8710-4A4D-BAA0-638AF2B55D59}" srcOrd="0" destOrd="0" presId="urn:microsoft.com/office/officeart/2005/8/layout/hChevron3"/>
    <dgm:cxn modelId="{401BEBA4-532E-BB43-931A-3FF712FDE40C}" type="presOf" srcId="{5323BFD9-F3A2-B345-8079-026823C923AD}" destId="{98E70A2D-65E8-474F-8B59-BFBB653EA234}" srcOrd="0" destOrd="0" presId="urn:microsoft.com/office/officeart/2005/8/layout/hChevron3"/>
    <dgm:cxn modelId="{C33451CA-1AEC-8E41-B627-9DC243EF00AA}" srcId="{5323BFD9-F3A2-B345-8079-026823C923AD}" destId="{7823E7D9-E3BB-F64D-8B18-EF4EFCA3E4D1}" srcOrd="1" destOrd="0" parTransId="{7A0C34A3-C05B-BF45-A73C-5D7471ACB29E}" sibTransId="{2F070678-0523-0D4E-A4A1-DE2564CA0B6F}"/>
    <dgm:cxn modelId="{62E4B9D6-1BB9-244B-99CF-258DC41C2E53}" type="presOf" srcId="{7823E7D9-E3BB-F64D-8B18-EF4EFCA3E4D1}" destId="{9EA5DAE4-4574-8C46-A205-8A45A5C5CD8E}" srcOrd="0" destOrd="0" presId="urn:microsoft.com/office/officeart/2005/8/layout/hChevron3"/>
    <dgm:cxn modelId="{2D47FAE6-295F-AC49-AE7D-AE2CBFEA2116}" type="presParOf" srcId="{98E70A2D-65E8-474F-8B59-BFBB653EA234}" destId="{8426E687-1F0F-3947-912A-CC6B153F3B9F}" srcOrd="0" destOrd="0" presId="urn:microsoft.com/office/officeart/2005/8/layout/hChevron3"/>
    <dgm:cxn modelId="{347D545B-C9D9-D64B-AE0A-BBEB249A672C}" type="presParOf" srcId="{98E70A2D-65E8-474F-8B59-BFBB653EA234}" destId="{7E7AA704-66E4-BC48-BCE1-206815B52AA5}" srcOrd="1" destOrd="0" presId="urn:microsoft.com/office/officeart/2005/8/layout/hChevron3"/>
    <dgm:cxn modelId="{D6526D0D-E761-234B-B1DE-63BB6EB7A7FD}" type="presParOf" srcId="{98E70A2D-65E8-474F-8B59-BFBB653EA234}" destId="{9EA5DAE4-4574-8C46-A205-8A45A5C5CD8E}" srcOrd="2" destOrd="0" presId="urn:microsoft.com/office/officeart/2005/8/layout/hChevron3"/>
    <dgm:cxn modelId="{E60518BF-1432-6F4B-9DCB-DE59D4CEE3AF}" type="presParOf" srcId="{98E70A2D-65E8-474F-8B59-BFBB653EA234}" destId="{5B5A5720-598F-7B47-AAF0-78DF830E631D}" srcOrd="3" destOrd="0" presId="urn:microsoft.com/office/officeart/2005/8/layout/hChevron3"/>
    <dgm:cxn modelId="{AB16FBC3-E81E-094A-90B0-41F9C26E5072}" type="presParOf" srcId="{98E70A2D-65E8-474F-8B59-BFBB653EA234}" destId="{91028522-8710-4A4D-BAA0-638AF2B55D59}" srcOrd="4" destOrd="0" presId="urn:microsoft.com/office/officeart/2005/8/layout/hChevron3"/>
    <dgm:cxn modelId="{AAC4B39F-CBCD-4A4F-B648-3957513F1A20}" type="presParOf" srcId="{98E70A2D-65E8-474F-8B59-BFBB653EA234}" destId="{358EDCC3-9E34-B845-A029-6921B004EABD}" srcOrd="5" destOrd="0" presId="urn:microsoft.com/office/officeart/2005/8/layout/hChevron3"/>
    <dgm:cxn modelId="{1F9EB563-FD90-6D4D-A7E4-0B04F61F2FC5}" type="presParOf" srcId="{98E70A2D-65E8-474F-8B59-BFBB653EA234}" destId="{877D69C9-3E43-F247-8F03-ECD13DD51DCA}" srcOrd="6"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7374CF-BF0A-A04A-A287-D655CDE70B03}" type="doc">
      <dgm:prSet loTypeId="urn:microsoft.com/office/officeart/2005/8/layout/vList4" loCatId="" qsTypeId="urn:microsoft.com/office/officeart/2005/8/quickstyle/simple1" qsCatId="simple" csTypeId="urn:microsoft.com/office/officeart/2005/8/colors/accent1_2" csCatId="accent1" phldr="1"/>
      <dgm:spPr/>
    </dgm:pt>
    <dgm:pt modelId="{408C6CE2-262D-784A-9D77-B8F81A1CDE86}">
      <dgm:prSet phldrT="[Text]" custT="1"/>
      <dgm:spPr>
        <a:solidFill>
          <a:srgbClr val="027B55">
            <a:alpha val="79000"/>
          </a:srgbClr>
        </a:solidFill>
      </dgm:spPr>
      <dgm:t>
        <a:bodyPr/>
        <a:lstStyle/>
        <a:p>
          <a:r>
            <a:rPr lang="en-US" sz="2400" u="sng" dirty="0">
              <a:latin typeface="Arial" panose="020B0604020202020204" pitchFamily="34" charset="0"/>
              <a:cs typeface="Arial" panose="020B0604020202020204" pitchFamily="34" charset="0"/>
            </a:rPr>
            <a:t>Socioeconomic Status: </a:t>
          </a:r>
        </a:p>
        <a:p>
          <a:r>
            <a:rPr lang="en-US" sz="2200" dirty="0">
              <a:latin typeface="Arial" panose="020B0604020202020204" pitchFamily="34" charset="0"/>
              <a:cs typeface="Arial" panose="020B0604020202020204" pitchFamily="34" charset="0"/>
            </a:rPr>
            <a:t>Unemployment, poverty, income, education</a:t>
          </a:r>
        </a:p>
      </dgm:t>
    </dgm:pt>
    <dgm:pt modelId="{F1949009-CEB4-B94B-8D14-413CC2FF4E6C}" type="parTrans" cxnId="{9C37BF4D-4F09-4D4A-9AF5-6896B0243F9E}">
      <dgm:prSet/>
      <dgm:spPr/>
      <dgm:t>
        <a:bodyPr/>
        <a:lstStyle/>
        <a:p>
          <a:endParaRPr lang="en-US"/>
        </a:p>
      </dgm:t>
    </dgm:pt>
    <dgm:pt modelId="{18627296-9234-5F40-84FF-C286F0BE43A7}" type="sibTrans" cxnId="{9C37BF4D-4F09-4D4A-9AF5-6896B0243F9E}">
      <dgm:prSet/>
      <dgm:spPr/>
      <dgm:t>
        <a:bodyPr/>
        <a:lstStyle/>
        <a:p>
          <a:endParaRPr lang="en-US"/>
        </a:p>
      </dgm:t>
    </dgm:pt>
    <dgm:pt modelId="{92F148EB-9C04-784B-A34F-AE7C51F80403}">
      <dgm:prSet phldrT="[Text]" custT="1"/>
      <dgm:spPr>
        <a:solidFill>
          <a:srgbClr val="027B55">
            <a:alpha val="80021"/>
          </a:srgbClr>
        </a:solidFill>
      </dgm:spPr>
      <dgm:t>
        <a:bodyPr/>
        <a:lstStyle/>
        <a:p>
          <a:r>
            <a:rPr lang="en-US" sz="2400" u="sng" dirty="0">
              <a:latin typeface="Arial" panose="020B0604020202020204" pitchFamily="34" charset="0"/>
              <a:cs typeface="Arial" panose="020B0604020202020204" pitchFamily="34" charset="0"/>
            </a:rPr>
            <a:t>Household Characteristics: </a:t>
          </a:r>
        </a:p>
        <a:p>
          <a:r>
            <a:rPr lang="en-US" sz="2200" dirty="0">
              <a:latin typeface="Arial" panose="020B0604020202020204" pitchFamily="34" charset="0"/>
              <a:cs typeface="Arial" panose="020B0604020202020204" pitchFamily="34" charset="0"/>
            </a:rPr>
            <a:t>Older adults, children, single parents, disability, languages spoken </a:t>
          </a:r>
        </a:p>
      </dgm:t>
    </dgm:pt>
    <dgm:pt modelId="{6EC8EE8C-BE5C-224C-9045-B3D6BBD66FF2}" type="parTrans" cxnId="{0F99AB0B-5EB1-804B-A531-734584A8B891}">
      <dgm:prSet/>
      <dgm:spPr/>
      <dgm:t>
        <a:bodyPr/>
        <a:lstStyle/>
        <a:p>
          <a:endParaRPr lang="en-US"/>
        </a:p>
      </dgm:t>
    </dgm:pt>
    <dgm:pt modelId="{FBD70835-8A66-5345-B86D-3603BC5CF75A}" type="sibTrans" cxnId="{0F99AB0B-5EB1-804B-A531-734584A8B891}">
      <dgm:prSet/>
      <dgm:spPr/>
      <dgm:t>
        <a:bodyPr/>
        <a:lstStyle/>
        <a:p>
          <a:endParaRPr lang="en-US"/>
        </a:p>
      </dgm:t>
    </dgm:pt>
    <dgm:pt modelId="{D56B45C4-2385-1A49-981A-F71FD0DEB142}">
      <dgm:prSet phldrT="[Text]" custT="1"/>
      <dgm:spPr>
        <a:solidFill>
          <a:srgbClr val="027B55">
            <a:alpha val="80000"/>
          </a:srgbClr>
        </a:solidFill>
      </dgm:spPr>
      <dgm:t>
        <a:bodyPr/>
        <a:lstStyle/>
        <a:p>
          <a:r>
            <a:rPr lang="en-US" sz="2400" u="sng" dirty="0">
              <a:latin typeface="Arial" panose="020B0604020202020204" pitchFamily="34" charset="0"/>
              <a:cs typeface="Arial" panose="020B0604020202020204" pitchFamily="34" charset="0"/>
            </a:rPr>
            <a:t>Racial and Ethnic Minority Status: </a:t>
          </a:r>
        </a:p>
        <a:p>
          <a:r>
            <a:rPr lang="en-US" sz="2200" dirty="0">
              <a:latin typeface="Arial" panose="020B0604020202020204" pitchFamily="34" charset="0"/>
              <a:cs typeface="Arial" panose="020B0604020202020204" pitchFamily="34" charset="0"/>
            </a:rPr>
            <a:t>Racial and ethnic group identification</a:t>
          </a:r>
        </a:p>
      </dgm:t>
    </dgm:pt>
    <dgm:pt modelId="{FF7AC4B1-ED45-FA4E-99F3-0A4B477199F1}" type="parTrans" cxnId="{969443A3-DBA1-D64D-A544-89E1C47831C7}">
      <dgm:prSet/>
      <dgm:spPr/>
      <dgm:t>
        <a:bodyPr/>
        <a:lstStyle/>
        <a:p>
          <a:endParaRPr lang="en-US"/>
        </a:p>
      </dgm:t>
    </dgm:pt>
    <dgm:pt modelId="{3F67E686-D9E9-2046-B85D-5E22CCA9E3F6}" type="sibTrans" cxnId="{969443A3-DBA1-D64D-A544-89E1C47831C7}">
      <dgm:prSet/>
      <dgm:spPr/>
      <dgm:t>
        <a:bodyPr/>
        <a:lstStyle/>
        <a:p>
          <a:endParaRPr lang="en-US"/>
        </a:p>
      </dgm:t>
    </dgm:pt>
    <dgm:pt modelId="{D03F50A3-D93C-4E42-BEE2-E7558CADF65C}">
      <dgm:prSet phldrT="[Text]" custT="1"/>
      <dgm:spPr>
        <a:solidFill>
          <a:srgbClr val="027B55">
            <a:alpha val="79000"/>
          </a:srgbClr>
        </a:solidFill>
      </dgm:spPr>
      <dgm:t>
        <a:bodyPr/>
        <a:lstStyle/>
        <a:p>
          <a:r>
            <a:rPr lang="en-US" sz="2400" u="sng" dirty="0">
              <a:latin typeface="Arial" panose="020B0604020202020204" pitchFamily="34" charset="0"/>
              <a:cs typeface="Arial" panose="020B0604020202020204" pitchFamily="34" charset="0"/>
            </a:rPr>
            <a:t>Housing Type and Transportation: </a:t>
          </a:r>
        </a:p>
        <a:p>
          <a:r>
            <a:rPr lang="en-US" sz="2200" dirty="0">
              <a:latin typeface="Arial" panose="020B0604020202020204" pitchFamily="34" charset="0"/>
              <a:cs typeface="Arial" panose="020B0604020202020204" pitchFamily="34" charset="0"/>
            </a:rPr>
            <a:t>Multi-units, mobile homes, group housing,     vehicle ownership</a:t>
          </a:r>
        </a:p>
      </dgm:t>
    </dgm:pt>
    <dgm:pt modelId="{E88838EF-EE4C-D34D-86E0-3145F4760A73}" type="parTrans" cxnId="{151289A1-9298-4D4E-92A7-AE49D75A81BD}">
      <dgm:prSet/>
      <dgm:spPr/>
      <dgm:t>
        <a:bodyPr/>
        <a:lstStyle/>
        <a:p>
          <a:endParaRPr lang="en-US"/>
        </a:p>
      </dgm:t>
    </dgm:pt>
    <dgm:pt modelId="{7306348A-AD93-1F43-B232-E77A69B75F72}" type="sibTrans" cxnId="{151289A1-9298-4D4E-92A7-AE49D75A81BD}">
      <dgm:prSet/>
      <dgm:spPr/>
      <dgm:t>
        <a:bodyPr/>
        <a:lstStyle/>
        <a:p>
          <a:endParaRPr lang="en-US"/>
        </a:p>
      </dgm:t>
    </dgm:pt>
    <dgm:pt modelId="{29841428-D788-D34E-8D10-143FF56F9E22}" type="pres">
      <dgm:prSet presAssocID="{827374CF-BF0A-A04A-A287-D655CDE70B03}" presName="linear" presStyleCnt="0">
        <dgm:presLayoutVars>
          <dgm:dir/>
          <dgm:resizeHandles val="exact"/>
        </dgm:presLayoutVars>
      </dgm:prSet>
      <dgm:spPr/>
    </dgm:pt>
    <dgm:pt modelId="{366FC176-8B6E-874E-B5A1-42ABFE1AA338}" type="pres">
      <dgm:prSet presAssocID="{408C6CE2-262D-784A-9D77-B8F81A1CDE86}" presName="comp" presStyleCnt="0"/>
      <dgm:spPr/>
    </dgm:pt>
    <dgm:pt modelId="{A7AE7103-1379-CA47-869C-23A88DE26FF3}" type="pres">
      <dgm:prSet presAssocID="{408C6CE2-262D-784A-9D77-B8F81A1CDE86}" presName="box" presStyleLbl="node1" presStyleIdx="0" presStyleCnt="4" custLinFactNeighborX="-20809" custLinFactNeighborY="191"/>
      <dgm:spPr/>
    </dgm:pt>
    <dgm:pt modelId="{6CE33603-AFC4-6B4F-8525-EC0F5ECD1046}" type="pres">
      <dgm:prSet presAssocID="{408C6CE2-262D-784A-9D77-B8F81A1CDE86}" presName="img" presStyleLbl="fgImgPlace1" presStyleIdx="0" presStyleCnt="4" custScaleX="84605"/>
      <dgm:spPr>
        <a:solidFill>
          <a:schemeClr val="bg1">
            <a:alpha val="50000"/>
          </a:schemeClr>
        </a:solidFill>
        <a:ln w="25400">
          <a:solidFill>
            <a:schemeClr val="bg1"/>
          </a:solidFill>
        </a:ln>
      </dgm:spPr>
    </dgm:pt>
    <dgm:pt modelId="{28B4CAB7-DF7A-5A46-82D6-CAD23E90B0BC}" type="pres">
      <dgm:prSet presAssocID="{408C6CE2-262D-784A-9D77-B8F81A1CDE86}" presName="text" presStyleLbl="node1" presStyleIdx="0" presStyleCnt="4">
        <dgm:presLayoutVars>
          <dgm:bulletEnabled val="1"/>
        </dgm:presLayoutVars>
      </dgm:prSet>
      <dgm:spPr/>
    </dgm:pt>
    <dgm:pt modelId="{5C143737-898C-D54A-AC74-FC942DD97371}" type="pres">
      <dgm:prSet presAssocID="{18627296-9234-5F40-84FF-C286F0BE43A7}" presName="spacer" presStyleCnt="0"/>
      <dgm:spPr/>
    </dgm:pt>
    <dgm:pt modelId="{25B00D98-F5E7-E744-99A5-CE22E65B2390}" type="pres">
      <dgm:prSet presAssocID="{92F148EB-9C04-784B-A34F-AE7C51F80403}" presName="comp" presStyleCnt="0"/>
      <dgm:spPr/>
    </dgm:pt>
    <dgm:pt modelId="{FE9038F8-5944-8B4E-8D0E-4C7AD2E38EC1}" type="pres">
      <dgm:prSet presAssocID="{92F148EB-9C04-784B-A34F-AE7C51F80403}" presName="box" presStyleLbl="node1" presStyleIdx="1" presStyleCnt="4"/>
      <dgm:spPr/>
    </dgm:pt>
    <dgm:pt modelId="{13EC0C86-8E35-A641-8FC5-F09E31DA6A16}" type="pres">
      <dgm:prSet presAssocID="{92F148EB-9C04-784B-A34F-AE7C51F80403}" presName="img" presStyleLbl="fgImgPlace1" presStyleIdx="1" presStyleCnt="4" custScaleX="84605"/>
      <dgm:spPr>
        <a:solidFill>
          <a:schemeClr val="bg1">
            <a:alpha val="50000"/>
          </a:schemeClr>
        </a:solidFill>
        <a:ln w="25400">
          <a:solidFill>
            <a:schemeClr val="bg1"/>
          </a:solidFill>
        </a:ln>
      </dgm:spPr>
    </dgm:pt>
    <dgm:pt modelId="{394B33FB-AFCD-EA4E-94F8-8489DDE2BE31}" type="pres">
      <dgm:prSet presAssocID="{92F148EB-9C04-784B-A34F-AE7C51F80403}" presName="text" presStyleLbl="node1" presStyleIdx="1" presStyleCnt="4">
        <dgm:presLayoutVars>
          <dgm:bulletEnabled val="1"/>
        </dgm:presLayoutVars>
      </dgm:prSet>
      <dgm:spPr/>
    </dgm:pt>
    <dgm:pt modelId="{F0FAE493-6AF7-304C-882A-7C58D5949F70}" type="pres">
      <dgm:prSet presAssocID="{FBD70835-8A66-5345-B86D-3603BC5CF75A}" presName="spacer" presStyleCnt="0"/>
      <dgm:spPr/>
    </dgm:pt>
    <dgm:pt modelId="{AF82BFE4-812A-7E4A-AD1A-A1A1C04DCE29}" type="pres">
      <dgm:prSet presAssocID="{D56B45C4-2385-1A49-981A-F71FD0DEB142}" presName="comp" presStyleCnt="0"/>
      <dgm:spPr/>
    </dgm:pt>
    <dgm:pt modelId="{7A1A8480-943E-374C-A86B-92B7325CB461}" type="pres">
      <dgm:prSet presAssocID="{D56B45C4-2385-1A49-981A-F71FD0DEB142}" presName="box" presStyleLbl="node1" presStyleIdx="2" presStyleCnt="4"/>
      <dgm:spPr/>
    </dgm:pt>
    <dgm:pt modelId="{54D567DC-3B19-4D42-9DE0-E25A47D94E1F}" type="pres">
      <dgm:prSet presAssocID="{D56B45C4-2385-1A49-981A-F71FD0DEB142}" presName="img" presStyleLbl="fgImgPlace1" presStyleIdx="2" presStyleCnt="4" custScaleX="84605"/>
      <dgm:spPr>
        <a:solidFill>
          <a:schemeClr val="bg1">
            <a:alpha val="50000"/>
          </a:schemeClr>
        </a:solidFill>
        <a:ln w="25400">
          <a:solidFill>
            <a:schemeClr val="bg1"/>
          </a:solidFill>
        </a:ln>
      </dgm:spPr>
    </dgm:pt>
    <dgm:pt modelId="{3A5AA447-844C-6C4C-B7B9-BB503A6C65DE}" type="pres">
      <dgm:prSet presAssocID="{D56B45C4-2385-1A49-981A-F71FD0DEB142}" presName="text" presStyleLbl="node1" presStyleIdx="2" presStyleCnt="4">
        <dgm:presLayoutVars>
          <dgm:bulletEnabled val="1"/>
        </dgm:presLayoutVars>
      </dgm:prSet>
      <dgm:spPr/>
    </dgm:pt>
    <dgm:pt modelId="{DB8CE323-2696-854D-AB60-96B189045237}" type="pres">
      <dgm:prSet presAssocID="{3F67E686-D9E9-2046-B85D-5E22CCA9E3F6}" presName="spacer" presStyleCnt="0"/>
      <dgm:spPr/>
    </dgm:pt>
    <dgm:pt modelId="{F9F4BC33-6A8C-9440-97C8-974A9566A34E}" type="pres">
      <dgm:prSet presAssocID="{D03F50A3-D93C-4E42-BEE2-E7558CADF65C}" presName="comp" presStyleCnt="0"/>
      <dgm:spPr/>
    </dgm:pt>
    <dgm:pt modelId="{3E030DC1-4D64-6044-8900-AE5C479218D2}" type="pres">
      <dgm:prSet presAssocID="{D03F50A3-D93C-4E42-BEE2-E7558CADF65C}" presName="box" presStyleLbl="node1" presStyleIdx="3" presStyleCnt="4"/>
      <dgm:spPr/>
    </dgm:pt>
    <dgm:pt modelId="{B927AF12-2B4B-9945-AF27-C5324C0F69D6}" type="pres">
      <dgm:prSet presAssocID="{D03F50A3-D93C-4E42-BEE2-E7558CADF65C}" presName="img" presStyleLbl="fgImgPlace1" presStyleIdx="3" presStyleCnt="4" custScaleX="84605"/>
      <dgm:spPr>
        <a:solidFill>
          <a:schemeClr val="bg1">
            <a:alpha val="50000"/>
          </a:schemeClr>
        </a:solidFill>
        <a:ln w="25400">
          <a:solidFill>
            <a:schemeClr val="bg1"/>
          </a:solidFill>
        </a:ln>
      </dgm:spPr>
    </dgm:pt>
    <dgm:pt modelId="{2D2DE93D-5E7B-FC48-859F-7702727286E0}" type="pres">
      <dgm:prSet presAssocID="{D03F50A3-D93C-4E42-BEE2-E7558CADF65C}" presName="text" presStyleLbl="node1" presStyleIdx="3" presStyleCnt="4">
        <dgm:presLayoutVars>
          <dgm:bulletEnabled val="1"/>
        </dgm:presLayoutVars>
      </dgm:prSet>
      <dgm:spPr/>
    </dgm:pt>
  </dgm:ptLst>
  <dgm:cxnLst>
    <dgm:cxn modelId="{0F99AB0B-5EB1-804B-A531-734584A8B891}" srcId="{827374CF-BF0A-A04A-A287-D655CDE70B03}" destId="{92F148EB-9C04-784B-A34F-AE7C51F80403}" srcOrd="1" destOrd="0" parTransId="{6EC8EE8C-BE5C-224C-9045-B3D6BBD66FF2}" sibTransId="{FBD70835-8A66-5345-B86D-3603BC5CF75A}"/>
    <dgm:cxn modelId="{EE657044-773C-0741-9879-59F39BF7A066}" type="presOf" srcId="{92F148EB-9C04-784B-A34F-AE7C51F80403}" destId="{394B33FB-AFCD-EA4E-94F8-8489DDE2BE31}" srcOrd="1" destOrd="0" presId="urn:microsoft.com/office/officeart/2005/8/layout/vList4"/>
    <dgm:cxn modelId="{9C37BF4D-4F09-4D4A-9AF5-6896B0243F9E}" srcId="{827374CF-BF0A-A04A-A287-D655CDE70B03}" destId="{408C6CE2-262D-784A-9D77-B8F81A1CDE86}" srcOrd="0" destOrd="0" parTransId="{F1949009-CEB4-B94B-8D14-413CC2FF4E6C}" sibTransId="{18627296-9234-5F40-84FF-C286F0BE43A7}"/>
    <dgm:cxn modelId="{2C309069-4D29-114D-AA52-F46449D9514F}" type="presOf" srcId="{92F148EB-9C04-784B-A34F-AE7C51F80403}" destId="{FE9038F8-5944-8B4E-8D0E-4C7AD2E38EC1}" srcOrd="0" destOrd="0" presId="urn:microsoft.com/office/officeart/2005/8/layout/vList4"/>
    <dgm:cxn modelId="{EE461E96-7290-6F4B-A85D-93DF3D5494A1}" type="presOf" srcId="{D56B45C4-2385-1A49-981A-F71FD0DEB142}" destId="{7A1A8480-943E-374C-A86B-92B7325CB461}" srcOrd="0" destOrd="0" presId="urn:microsoft.com/office/officeart/2005/8/layout/vList4"/>
    <dgm:cxn modelId="{34C0CF97-76CC-FD4E-BF6C-040A4C8C015F}" type="presOf" srcId="{D56B45C4-2385-1A49-981A-F71FD0DEB142}" destId="{3A5AA447-844C-6C4C-B7B9-BB503A6C65DE}" srcOrd="1" destOrd="0" presId="urn:microsoft.com/office/officeart/2005/8/layout/vList4"/>
    <dgm:cxn modelId="{2F4BF99D-8672-8745-8311-6B06E2A67C40}" type="presOf" srcId="{408C6CE2-262D-784A-9D77-B8F81A1CDE86}" destId="{28B4CAB7-DF7A-5A46-82D6-CAD23E90B0BC}" srcOrd="1" destOrd="0" presId="urn:microsoft.com/office/officeart/2005/8/layout/vList4"/>
    <dgm:cxn modelId="{151289A1-9298-4D4E-92A7-AE49D75A81BD}" srcId="{827374CF-BF0A-A04A-A287-D655CDE70B03}" destId="{D03F50A3-D93C-4E42-BEE2-E7558CADF65C}" srcOrd="3" destOrd="0" parTransId="{E88838EF-EE4C-D34D-86E0-3145F4760A73}" sibTransId="{7306348A-AD93-1F43-B232-E77A69B75F72}"/>
    <dgm:cxn modelId="{969443A3-DBA1-D64D-A544-89E1C47831C7}" srcId="{827374CF-BF0A-A04A-A287-D655CDE70B03}" destId="{D56B45C4-2385-1A49-981A-F71FD0DEB142}" srcOrd="2" destOrd="0" parTransId="{FF7AC4B1-ED45-FA4E-99F3-0A4B477199F1}" sibTransId="{3F67E686-D9E9-2046-B85D-5E22CCA9E3F6}"/>
    <dgm:cxn modelId="{338B31AB-F6D5-8148-9C7D-313329B1DB26}" type="presOf" srcId="{827374CF-BF0A-A04A-A287-D655CDE70B03}" destId="{29841428-D788-D34E-8D10-143FF56F9E22}" srcOrd="0" destOrd="0" presId="urn:microsoft.com/office/officeart/2005/8/layout/vList4"/>
    <dgm:cxn modelId="{FC542AC4-BA65-1C40-8A77-9C6006ED28F2}" type="presOf" srcId="{408C6CE2-262D-784A-9D77-B8F81A1CDE86}" destId="{A7AE7103-1379-CA47-869C-23A88DE26FF3}" srcOrd="0" destOrd="0" presId="urn:microsoft.com/office/officeart/2005/8/layout/vList4"/>
    <dgm:cxn modelId="{3DBA92DB-BAF3-5549-92D4-6553156BFEED}" type="presOf" srcId="{D03F50A3-D93C-4E42-BEE2-E7558CADF65C}" destId="{3E030DC1-4D64-6044-8900-AE5C479218D2}" srcOrd="0" destOrd="0" presId="urn:microsoft.com/office/officeart/2005/8/layout/vList4"/>
    <dgm:cxn modelId="{8F9D57EC-26EB-2640-B132-18DF09CF1676}" type="presOf" srcId="{D03F50A3-D93C-4E42-BEE2-E7558CADF65C}" destId="{2D2DE93D-5E7B-FC48-859F-7702727286E0}" srcOrd="1" destOrd="0" presId="urn:microsoft.com/office/officeart/2005/8/layout/vList4"/>
    <dgm:cxn modelId="{F10B0F79-249D-DA42-99FF-82002E7A801E}" type="presParOf" srcId="{29841428-D788-D34E-8D10-143FF56F9E22}" destId="{366FC176-8B6E-874E-B5A1-42ABFE1AA338}" srcOrd="0" destOrd="0" presId="urn:microsoft.com/office/officeart/2005/8/layout/vList4"/>
    <dgm:cxn modelId="{B5F64E88-9DB5-1541-9906-05B79317318C}" type="presParOf" srcId="{366FC176-8B6E-874E-B5A1-42ABFE1AA338}" destId="{A7AE7103-1379-CA47-869C-23A88DE26FF3}" srcOrd="0" destOrd="0" presId="urn:microsoft.com/office/officeart/2005/8/layout/vList4"/>
    <dgm:cxn modelId="{B70FCE27-A57F-0148-832E-764D38073652}" type="presParOf" srcId="{366FC176-8B6E-874E-B5A1-42ABFE1AA338}" destId="{6CE33603-AFC4-6B4F-8525-EC0F5ECD1046}" srcOrd="1" destOrd="0" presId="urn:microsoft.com/office/officeart/2005/8/layout/vList4"/>
    <dgm:cxn modelId="{1C48E435-CF86-744D-B7CA-6FCA2C82981C}" type="presParOf" srcId="{366FC176-8B6E-874E-B5A1-42ABFE1AA338}" destId="{28B4CAB7-DF7A-5A46-82D6-CAD23E90B0BC}" srcOrd="2" destOrd="0" presId="urn:microsoft.com/office/officeart/2005/8/layout/vList4"/>
    <dgm:cxn modelId="{2272C8D6-CF50-4F43-9B1B-34C66D6BB848}" type="presParOf" srcId="{29841428-D788-D34E-8D10-143FF56F9E22}" destId="{5C143737-898C-D54A-AC74-FC942DD97371}" srcOrd="1" destOrd="0" presId="urn:microsoft.com/office/officeart/2005/8/layout/vList4"/>
    <dgm:cxn modelId="{33464421-7774-CA41-9522-D6B9F7A8D40F}" type="presParOf" srcId="{29841428-D788-D34E-8D10-143FF56F9E22}" destId="{25B00D98-F5E7-E744-99A5-CE22E65B2390}" srcOrd="2" destOrd="0" presId="urn:microsoft.com/office/officeart/2005/8/layout/vList4"/>
    <dgm:cxn modelId="{DC5D14BA-88A0-EB4D-8730-50BA2464B38C}" type="presParOf" srcId="{25B00D98-F5E7-E744-99A5-CE22E65B2390}" destId="{FE9038F8-5944-8B4E-8D0E-4C7AD2E38EC1}" srcOrd="0" destOrd="0" presId="urn:microsoft.com/office/officeart/2005/8/layout/vList4"/>
    <dgm:cxn modelId="{170758F1-5AA7-5A44-A1CE-CF53A5D94D08}" type="presParOf" srcId="{25B00D98-F5E7-E744-99A5-CE22E65B2390}" destId="{13EC0C86-8E35-A641-8FC5-F09E31DA6A16}" srcOrd="1" destOrd="0" presId="urn:microsoft.com/office/officeart/2005/8/layout/vList4"/>
    <dgm:cxn modelId="{7E554531-ADA2-DD48-8264-2D7F7CC23AC7}" type="presParOf" srcId="{25B00D98-F5E7-E744-99A5-CE22E65B2390}" destId="{394B33FB-AFCD-EA4E-94F8-8489DDE2BE31}" srcOrd="2" destOrd="0" presId="urn:microsoft.com/office/officeart/2005/8/layout/vList4"/>
    <dgm:cxn modelId="{2A6959D3-A81C-CB46-A836-AA76EF4A9F92}" type="presParOf" srcId="{29841428-D788-D34E-8D10-143FF56F9E22}" destId="{F0FAE493-6AF7-304C-882A-7C58D5949F70}" srcOrd="3" destOrd="0" presId="urn:microsoft.com/office/officeart/2005/8/layout/vList4"/>
    <dgm:cxn modelId="{54D15101-E261-BE47-9483-AF6295E63309}" type="presParOf" srcId="{29841428-D788-D34E-8D10-143FF56F9E22}" destId="{AF82BFE4-812A-7E4A-AD1A-A1A1C04DCE29}" srcOrd="4" destOrd="0" presId="urn:microsoft.com/office/officeart/2005/8/layout/vList4"/>
    <dgm:cxn modelId="{04E5587C-323E-BB4F-9607-5593FF124714}" type="presParOf" srcId="{AF82BFE4-812A-7E4A-AD1A-A1A1C04DCE29}" destId="{7A1A8480-943E-374C-A86B-92B7325CB461}" srcOrd="0" destOrd="0" presId="urn:microsoft.com/office/officeart/2005/8/layout/vList4"/>
    <dgm:cxn modelId="{33313386-0E7A-B247-AC84-D07075BA6EA6}" type="presParOf" srcId="{AF82BFE4-812A-7E4A-AD1A-A1A1C04DCE29}" destId="{54D567DC-3B19-4D42-9DE0-E25A47D94E1F}" srcOrd="1" destOrd="0" presId="urn:microsoft.com/office/officeart/2005/8/layout/vList4"/>
    <dgm:cxn modelId="{5D19E636-58A9-3D45-974F-4DB5BE6EE983}" type="presParOf" srcId="{AF82BFE4-812A-7E4A-AD1A-A1A1C04DCE29}" destId="{3A5AA447-844C-6C4C-B7B9-BB503A6C65DE}" srcOrd="2" destOrd="0" presId="urn:microsoft.com/office/officeart/2005/8/layout/vList4"/>
    <dgm:cxn modelId="{E6949566-FD11-9F47-8F52-F4260ED19B47}" type="presParOf" srcId="{29841428-D788-D34E-8D10-143FF56F9E22}" destId="{DB8CE323-2696-854D-AB60-96B189045237}" srcOrd="5" destOrd="0" presId="urn:microsoft.com/office/officeart/2005/8/layout/vList4"/>
    <dgm:cxn modelId="{A5E37B96-956B-F14D-8978-03C78756967C}" type="presParOf" srcId="{29841428-D788-D34E-8D10-143FF56F9E22}" destId="{F9F4BC33-6A8C-9440-97C8-974A9566A34E}" srcOrd="6" destOrd="0" presId="urn:microsoft.com/office/officeart/2005/8/layout/vList4"/>
    <dgm:cxn modelId="{A483683A-63F5-1147-B8AB-3E2DF17D4A0E}" type="presParOf" srcId="{F9F4BC33-6A8C-9440-97C8-974A9566A34E}" destId="{3E030DC1-4D64-6044-8900-AE5C479218D2}" srcOrd="0" destOrd="0" presId="urn:microsoft.com/office/officeart/2005/8/layout/vList4"/>
    <dgm:cxn modelId="{84F75F78-0B00-7E4B-8AE6-82EDDAD45288}" type="presParOf" srcId="{F9F4BC33-6A8C-9440-97C8-974A9566A34E}" destId="{B927AF12-2B4B-9945-AF27-C5324C0F69D6}" srcOrd="1" destOrd="0" presId="urn:microsoft.com/office/officeart/2005/8/layout/vList4"/>
    <dgm:cxn modelId="{A4B047EC-7CBC-0542-B9F0-72E0913FE210}" type="presParOf" srcId="{F9F4BC33-6A8C-9440-97C8-974A9566A34E}" destId="{2D2DE93D-5E7B-FC48-859F-7702727286E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60869-58F0-C54F-A946-AC4432218B3B}">
      <dsp:nvSpPr>
        <dsp:cNvPr id="0" name=""/>
        <dsp:cNvSpPr/>
      </dsp:nvSpPr>
      <dsp:spPr>
        <a:xfrm rot="10800000">
          <a:off x="531980" y="57385"/>
          <a:ext cx="2766947" cy="652698"/>
        </a:xfrm>
        <a:prstGeom prst="homePlate">
          <a:avLst/>
        </a:prstGeom>
        <a:solidFill>
          <a:schemeClr val="accent1">
            <a:lumMod val="20000"/>
            <a:lumOff val="8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822"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Arial" panose="020B0604020202020204"/>
              <a:ea typeface="+mn-ea"/>
              <a:cs typeface="+mn-cs"/>
            </a:rPr>
            <a:t>Some Damage         </a:t>
          </a:r>
          <a:r>
            <a:rPr lang="en-US" sz="1600" b="0" kern="1200" dirty="0">
              <a:solidFill>
                <a:schemeClr val="tx1"/>
              </a:solidFill>
              <a:latin typeface="Arial" panose="020B0604020202020204"/>
              <a:ea typeface="+mn-ea"/>
              <a:cs typeface="+mn-cs"/>
            </a:rPr>
            <a:t>(75-95 MPH winds)</a:t>
          </a:r>
        </a:p>
      </dsp:txBody>
      <dsp:txXfrm rot="10800000">
        <a:off x="695154" y="57385"/>
        <a:ext cx="2603773" cy="652698"/>
      </dsp:txXfrm>
    </dsp:sp>
    <dsp:sp modelId="{D085D821-DA94-8A40-8DE4-4E4CA06E551C}">
      <dsp:nvSpPr>
        <dsp:cNvPr id="0" name=""/>
        <dsp:cNvSpPr/>
      </dsp:nvSpPr>
      <dsp:spPr>
        <a:xfrm>
          <a:off x="150929" y="0"/>
          <a:ext cx="652698" cy="652698"/>
        </a:xfrm>
        <a:prstGeom prst="ellipse">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solidFill>
            <a:srgbClr val="9CCB3B"/>
          </a:solidFill>
          <a:prstDash val="solid"/>
          <a:miter lim="800000"/>
        </a:ln>
        <a:effectLst/>
      </dsp:spPr>
      <dsp:style>
        <a:lnRef idx="2">
          <a:scrgbClr r="0" g="0" b="0"/>
        </a:lnRef>
        <a:fillRef idx="1">
          <a:scrgbClr r="0" g="0" b="0"/>
        </a:fillRef>
        <a:effectRef idx="0">
          <a:scrgbClr r="0" g="0" b="0"/>
        </a:effectRef>
        <a:fontRef idx="minor"/>
      </dsp:style>
    </dsp:sp>
    <dsp:sp modelId="{5832F1C5-4C57-B748-8ED9-EE26C097CA44}">
      <dsp:nvSpPr>
        <dsp:cNvPr id="0" name=""/>
        <dsp:cNvSpPr/>
      </dsp:nvSpPr>
      <dsp:spPr>
        <a:xfrm rot="10800000">
          <a:off x="531980" y="810147"/>
          <a:ext cx="2766947" cy="652698"/>
        </a:xfrm>
        <a:prstGeom prst="homePlate">
          <a:avLst/>
        </a:prstGeom>
        <a:solidFill>
          <a:schemeClr val="accent6">
            <a:lumMod val="20000"/>
            <a:lumOff val="8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822"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Arial" panose="020B0604020202020204"/>
              <a:ea typeface="+mn-ea"/>
              <a:cs typeface="+mn-cs"/>
            </a:rPr>
            <a:t>Extensive Damage (</a:t>
          </a:r>
          <a:r>
            <a:rPr lang="en-US" sz="1600" b="0" kern="1200" dirty="0">
              <a:solidFill>
                <a:schemeClr val="tx1"/>
              </a:solidFill>
              <a:latin typeface="Arial" panose="020B0604020202020204"/>
              <a:ea typeface="+mn-ea"/>
              <a:cs typeface="+mn-cs"/>
            </a:rPr>
            <a:t>96-110 MPH winds)</a:t>
          </a:r>
        </a:p>
      </dsp:txBody>
      <dsp:txXfrm rot="10800000">
        <a:off x="695154" y="810147"/>
        <a:ext cx="2603773" cy="652698"/>
      </dsp:txXfrm>
    </dsp:sp>
    <dsp:sp modelId="{27556674-646F-934F-8B8C-534B95E8E704}">
      <dsp:nvSpPr>
        <dsp:cNvPr id="0" name=""/>
        <dsp:cNvSpPr/>
      </dsp:nvSpPr>
      <dsp:spPr>
        <a:xfrm>
          <a:off x="150929" y="782877"/>
          <a:ext cx="652698" cy="652698"/>
        </a:xfrm>
        <a:prstGeom prst="ellipse">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solidFill>
            <a:srgbClr val="29AFCE"/>
          </a:solidFill>
          <a:prstDash val="solid"/>
          <a:miter lim="800000"/>
        </a:ln>
        <a:effectLst/>
      </dsp:spPr>
      <dsp:style>
        <a:lnRef idx="2">
          <a:scrgbClr r="0" g="0" b="0"/>
        </a:lnRef>
        <a:fillRef idx="1">
          <a:scrgbClr r="0" g="0" b="0"/>
        </a:fillRef>
        <a:effectRef idx="0">
          <a:scrgbClr r="0" g="0" b="0"/>
        </a:effectRef>
        <a:fontRef idx="minor"/>
      </dsp:style>
    </dsp:sp>
    <dsp:sp modelId="{1070CCB4-D684-A24B-AC9F-3E683F9C14AF}">
      <dsp:nvSpPr>
        <dsp:cNvPr id="0" name=""/>
        <dsp:cNvSpPr/>
      </dsp:nvSpPr>
      <dsp:spPr>
        <a:xfrm rot="10800000">
          <a:off x="531980" y="1665305"/>
          <a:ext cx="2766947" cy="652698"/>
        </a:xfrm>
        <a:prstGeom prst="homePlate">
          <a:avLst/>
        </a:prstGeom>
        <a:solidFill>
          <a:schemeClr val="accent3">
            <a:lumMod val="20000"/>
            <a:lumOff val="8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822"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Arial" panose="020B0604020202020204"/>
              <a:ea typeface="+mn-ea"/>
              <a:cs typeface="+mn-cs"/>
            </a:rPr>
            <a:t>Devastating Damage </a:t>
          </a:r>
          <a:r>
            <a:rPr lang="en-US" sz="1600" b="0" kern="1200" dirty="0">
              <a:solidFill>
                <a:schemeClr val="tx1"/>
              </a:solidFill>
              <a:latin typeface="Arial" panose="020B0604020202020204"/>
              <a:ea typeface="+mn-ea"/>
              <a:cs typeface="+mn-cs"/>
            </a:rPr>
            <a:t>(111-129 MPH winds)</a:t>
          </a:r>
        </a:p>
      </dsp:txBody>
      <dsp:txXfrm rot="10800000">
        <a:off x="695154" y="1665305"/>
        <a:ext cx="2603773" cy="652698"/>
      </dsp:txXfrm>
    </dsp:sp>
    <dsp:sp modelId="{0801C8F7-FDD1-9344-A391-9847C183BE55}">
      <dsp:nvSpPr>
        <dsp:cNvPr id="0" name=""/>
        <dsp:cNvSpPr/>
      </dsp:nvSpPr>
      <dsp:spPr>
        <a:xfrm>
          <a:off x="150929" y="1695858"/>
          <a:ext cx="652698" cy="652698"/>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rgbClr val="D3C494"/>
          </a:solidFill>
          <a:prstDash val="solid"/>
          <a:miter lim="800000"/>
        </a:ln>
        <a:effectLst/>
      </dsp:spPr>
      <dsp:style>
        <a:lnRef idx="2">
          <a:scrgbClr r="0" g="0" b="0"/>
        </a:lnRef>
        <a:fillRef idx="1">
          <a:scrgbClr r="0" g="0" b="0"/>
        </a:fillRef>
        <a:effectRef idx="0">
          <a:scrgbClr r="0" g="0" b="0"/>
        </a:effectRef>
        <a:fontRef idx="minor"/>
      </dsp:style>
    </dsp:sp>
    <dsp:sp modelId="{D764E3EF-5DB7-184C-AA0C-9AEC2DA83D05}">
      <dsp:nvSpPr>
        <dsp:cNvPr id="0" name=""/>
        <dsp:cNvSpPr/>
      </dsp:nvSpPr>
      <dsp:spPr>
        <a:xfrm rot="10800000">
          <a:off x="531980" y="2546166"/>
          <a:ext cx="2766947" cy="652698"/>
        </a:xfrm>
        <a:prstGeom prst="homePlate">
          <a:avLst/>
        </a:prstGeom>
        <a:solidFill>
          <a:srgbClr val="FFC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822"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latin typeface="Arial" panose="020B0604020202020204"/>
              <a:ea typeface="+mn-ea"/>
              <a:cs typeface="+mn-cs"/>
            </a:rPr>
            <a:t>Catastrophic Damage </a:t>
          </a:r>
          <a:r>
            <a:rPr lang="en-US" sz="1600" b="0" kern="1200">
              <a:solidFill>
                <a:schemeClr val="tx1"/>
              </a:solidFill>
              <a:latin typeface="Arial" panose="020B0604020202020204"/>
              <a:ea typeface="+mn-ea"/>
              <a:cs typeface="+mn-cs"/>
            </a:rPr>
            <a:t>(130-156 MPH winds)</a:t>
          </a:r>
          <a:endParaRPr lang="en-US" sz="1600" b="0" kern="1200" dirty="0">
            <a:solidFill>
              <a:schemeClr val="tx1"/>
            </a:solidFill>
            <a:latin typeface="Arial" panose="020B0604020202020204"/>
            <a:ea typeface="+mn-ea"/>
            <a:cs typeface="+mn-cs"/>
          </a:endParaRPr>
        </a:p>
      </dsp:txBody>
      <dsp:txXfrm rot="10800000">
        <a:off x="695154" y="2546166"/>
        <a:ext cx="2603773" cy="652698"/>
      </dsp:txXfrm>
    </dsp:sp>
    <dsp:sp modelId="{0685CAAB-7002-F047-B259-6EB779AAD65D}">
      <dsp:nvSpPr>
        <dsp:cNvPr id="0" name=""/>
        <dsp:cNvSpPr/>
      </dsp:nvSpPr>
      <dsp:spPr>
        <a:xfrm>
          <a:off x="150929" y="2573122"/>
          <a:ext cx="652698" cy="652698"/>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rgbClr val="027B55"/>
          </a:solidFill>
          <a:prstDash val="solid"/>
          <a:miter lim="800000"/>
        </a:ln>
        <a:effectLst/>
      </dsp:spPr>
      <dsp:style>
        <a:lnRef idx="2">
          <a:scrgbClr r="0" g="0" b="0"/>
        </a:lnRef>
        <a:fillRef idx="1">
          <a:scrgbClr r="0" g="0" b="0"/>
        </a:fillRef>
        <a:effectRef idx="0">
          <a:scrgbClr r="0" g="0" b="0"/>
        </a:effectRef>
        <a:fontRef idx="minor"/>
      </dsp:style>
    </dsp:sp>
    <dsp:sp modelId="{1CD01729-8ECD-1348-AC30-02FC91F295EE}">
      <dsp:nvSpPr>
        <dsp:cNvPr id="0" name=""/>
        <dsp:cNvSpPr/>
      </dsp:nvSpPr>
      <dsp:spPr>
        <a:xfrm rot="10800000">
          <a:off x="530818" y="3391716"/>
          <a:ext cx="2766947" cy="652698"/>
        </a:xfrm>
        <a:prstGeom prst="homePlate">
          <a:avLst/>
        </a:prstGeom>
        <a:solidFill>
          <a:schemeClr val="accent5">
            <a:lumMod val="20000"/>
            <a:lumOff val="8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822"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Arial" panose="020B0604020202020204"/>
              <a:ea typeface="+mn-ea"/>
              <a:cs typeface="+mn-cs"/>
            </a:rPr>
            <a:t>Catastrophic Damage </a:t>
          </a:r>
          <a:r>
            <a:rPr lang="en-US" sz="1600" b="0" kern="1200" dirty="0">
              <a:solidFill>
                <a:schemeClr val="tx1"/>
              </a:solidFill>
              <a:latin typeface="Arial" panose="020B0604020202020204"/>
              <a:ea typeface="+mn-ea"/>
              <a:cs typeface="+mn-cs"/>
            </a:rPr>
            <a:t>(&gt;156 MPH winds)</a:t>
          </a:r>
        </a:p>
      </dsp:txBody>
      <dsp:txXfrm rot="10800000">
        <a:off x="693992" y="3391716"/>
        <a:ext cx="2603773" cy="652698"/>
      </dsp:txXfrm>
    </dsp:sp>
    <dsp:sp modelId="{343A3659-8105-6E4E-A81E-0F7B3188DF46}">
      <dsp:nvSpPr>
        <dsp:cNvPr id="0" name=""/>
        <dsp:cNvSpPr/>
      </dsp:nvSpPr>
      <dsp:spPr>
        <a:xfrm>
          <a:off x="150929" y="3374667"/>
          <a:ext cx="652698" cy="652698"/>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rgbClr val="009374"/>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E7103-1379-CA47-869C-23A88DE26FF3}">
      <dsp:nvSpPr>
        <dsp:cNvPr id="0" name=""/>
        <dsp:cNvSpPr/>
      </dsp:nvSpPr>
      <dsp:spPr>
        <a:xfrm>
          <a:off x="0" y="0"/>
          <a:ext cx="8358712" cy="1092648"/>
        </a:xfrm>
        <a:prstGeom prst="roundRect">
          <a:avLst>
            <a:gd name="adj" fmla="val 10000"/>
          </a:avLst>
        </a:prstGeom>
        <a:solidFill>
          <a:srgbClr val="027B55">
            <a:alpha val="79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u="sng" kern="1200" dirty="0">
              <a:latin typeface="Arial" panose="020B0604020202020204" pitchFamily="34" charset="0"/>
              <a:cs typeface="Arial" panose="020B0604020202020204" pitchFamily="34" charset="0"/>
            </a:rPr>
            <a:t>Socioeconomic Status: </a:t>
          </a:r>
        </a:p>
        <a:p>
          <a:pPr marL="0" lvl="0" indent="0" algn="l" defTabSz="10668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Unemployment, poverty, income, education</a:t>
          </a:r>
        </a:p>
      </dsp:txBody>
      <dsp:txXfrm>
        <a:off x="1781007" y="0"/>
        <a:ext cx="6577704" cy="1092648"/>
      </dsp:txXfrm>
    </dsp:sp>
    <dsp:sp modelId="{6CE33603-AFC4-6B4F-8525-EC0F5ECD1046}">
      <dsp:nvSpPr>
        <dsp:cNvPr id="0" name=""/>
        <dsp:cNvSpPr/>
      </dsp:nvSpPr>
      <dsp:spPr>
        <a:xfrm>
          <a:off x="237947" y="109264"/>
          <a:ext cx="1414377" cy="874118"/>
        </a:xfrm>
        <a:prstGeom prst="roundRect">
          <a:avLst>
            <a:gd name="adj" fmla="val 10000"/>
          </a:avLst>
        </a:prstGeom>
        <a:solidFill>
          <a:schemeClr val="bg1">
            <a:alpha val="50000"/>
          </a:schemeClr>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FE9038F8-5944-8B4E-8D0E-4C7AD2E38EC1}">
      <dsp:nvSpPr>
        <dsp:cNvPr id="0" name=""/>
        <dsp:cNvSpPr/>
      </dsp:nvSpPr>
      <dsp:spPr>
        <a:xfrm>
          <a:off x="0" y="1201912"/>
          <a:ext cx="8358712" cy="1092648"/>
        </a:xfrm>
        <a:prstGeom prst="roundRect">
          <a:avLst>
            <a:gd name="adj" fmla="val 10000"/>
          </a:avLst>
        </a:prstGeom>
        <a:solidFill>
          <a:srgbClr val="027B55">
            <a:alpha val="80021"/>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u="sng" kern="1200" dirty="0">
              <a:latin typeface="Arial" panose="020B0604020202020204" pitchFamily="34" charset="0"/>
              <a:cs typeface="Arial" panose="020B0604020202020204" pitchFamily="34" charset="0"/>
            </a:rPr>
            <a:t>Household Characteristics: </a:t>
          </a:r>
        </a:p>
        <a:p>
          <a:pPr marL="0" lvl="0" indent="0" algn="l" defTabSz="10668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Older adults, children, single parents, disability, languages spoken </a:t>
          </a:r>
        </a:p>
      </dsp:txBody>
      <dsp:txXfrm>
        <a:off x="1781007" y="1201912"/>
        <a:ext cx="6577704" cy="1092648"/>
      </dsp:txXfrm>
    </dsp:sp>
    <dsp:sp modelId="{13EC0C86-8E35-A641-8FC5-F09E31DA6A16}">
      <dsp:nvSpPr>
        <dsp:cNvPr id="0" name=""/>
        <dsp:cNvSpPr/>
      </dsp:nvSpPr>
      <dsp:spPr>
        <a:xfrm>
          <a:off x="237947" y="1311177"/>
          <a:ext cx="1414377" cy="874118"/>
        </a:xfrm>
        <a:prstGeom prst="roundRect">
          <a:avLst>
            <a:gd name="adj" fmla="val 10000"/>
          </a:avLst>
        </a:prstGeom>
        <a:solidFill>
          <a:schemeClr val="bg1">
            <a:alpha val="50000"/>
          </a:schemeClr>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7A1A8480-943E-374C-A86B-92B7325CB461}">
      <dsp:nvSpPr>
        <dsp:cNvPr id="0" name=""/>
        <dsp:cNvSpPr/>
      </dsp:nvSpPr>
      <dsp:spPr>
        <a:xfrm>
          <a:off x="0" y="2403825"/>
          <a:ext cx="8358712" cy="1092648"/>
        </a:xfrm>
        <a:prstGeom prst="roundRect">
          <a:avLst>
            <a:gd name="adj" fmla="val 10000"/>
          </a:avLst>
        </a:prstGeom>
        <a:solidFill>
          <a:srgbClr val="027B55">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u="sng" kern="1200" dirty="0">
              <a:latin typeface="Arial" panose="020B0604020202020204" pitchFamily="34" charset="0"/>
              <a:cs typeface="Arial" panose="020B0604020202020204" pitchFamily="34" charset="0"/>
            </a:rPr>
            <a:t>Racial and Ethnic Minority Status: </a:t>
          </a:r>
        </a:p>
        <a:p>
          <a:pPr marL="0" lvl="0" indent="0" algn="l" defTabSz="10668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Racial and ethnic group identification</a:t>
          </a:r>
        </a:p>
      </dsp:txBody>
      <dsp:txXfrm>
        <a:off x="1781007" y="2403825"/>
        <a:ext cx="6577704" cy="1092648"/>
      </dsp:txXfrm>
    </dsp:sp>
    <dsp:sp modelId="{54D567DC-3B19-4D42-9DE0-E25A47D94E1F}">
      <dsp:nvSpPr>
        <dsp:cNvPr id="0" name=""/>
        <dsp:cNvSpPr/>
      </dsp:nvSpPr>
      <dsp:spPr>
        <a:xfrm>
          <a:off x="237947" y="2513090"/>
          <a:ext cx="1414377" cy="874118"/>
        </a:xfrm>
        <a:prstGeom prst="roundRect">
          <a:avLst>
            <a:gd name="adj" fmla="val 10000"/>
          </a:avLst>
        </a:prstGeom>
        <a:solidFill>
          <a:schemeClr val="bg1">
            <a:alpha val="50000"/>
          </a:schemeClr>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3E030DC1-4D64-6044-8900-AE5C479218D2}">
      <dsp:nvSpPr>
        <dsp:cNvPr id="0" name=""/>
        <dsp:cNvSpPr/>
      </dsp:nvSpPr>
      <dsp:spPr>
        <a:xfrm>
          <a:off x="0" y="3605738"/>
          <a:ext cx="8358712" cy="1092648"/>
        </a:xfrm>
        <a:prstGeom prst="roundRect">
          <a:avLst>
            <a:gd name="adj" fmla="val 10000"/>
          </a:avLst>
        </a:prstGeom>
        <a:solidFill>
          <a:srgbClr val="027B55">
            <a:alpha val="79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u="sng" kern="1200" dirty="0">
              <a:latin typeface="Arial" panose="020B0604020202020204" pitchFamily="34" charset="0"/>
              <a:cs typeface="Arial" panose="020B0604020202020204" pitchFamily="34" charset="0"/>
            </a:rPr>
            <a:t>Housing Type and Transportation: </a:t>
          </a:r>
        </a:p>
        <a:p>
          <a:pPr marL="0" lvl="0" indent="0" algn="l" defTabSz="10668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Multi-units, mobile homes, group housing,     vehicle ownership</a:t>
          </a:r>
        </a:p>
      </dsp:txBody>
      <dsp:txXfrm>
        <a:off x="1781007" y="3605738"/>
        <a:ext cx="6577704" cy="1092648"/>
      </dsp:txXfrm>
    </dsp:sp>
    <dsp:sp modelId="{B927AF12-2B4B-9945-AF27-C5324C0F69D6}">
      <dsp:nvSpPr>
        <dsp:cNvPr id="0" name=""/>
        <dsp:cNvSpPr/>
      </dsp:nvSpPr>
      <dsp:spPr>
        <a:xfrm>
          <a:off x="237947" y="3715003"/>
          <a:ext cx="1414377" cy="874118"/>
        </a:xfrm>
        <a:prstGeom prst="roundRect">
          <a:avLst>
            <a:gd name="adj" fmla="val 10000"/>
          </a:avLst>
        </a:prstGeom>
        <a:solidFill>
          <a:schemeClr val="bg1">
            <a:alpha val="50000"/>
          </a:schemeClr>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C15D3-C739-154A-AA02-4232F759EEE0}">
      <dsp:nvSpPr>
        <dsp:cNvPr id="0" name=""/>
        <dsp:cNvSpPr/>
      </dsp:nvSpPr>
      <dsp:spPr>
        <a:xfrm rot="5400000">
          <a:off x="1138703" y="549317"/>
          <a:ext cx="2243666" cy="1951990"/>
        </a:xfrm>
        <a:prstGeom prst="hexagon">
          <a:avLst>
            <a:gd name="adj" fmla="val 25000"/>
            <a:gd name="vf" fmla="val 115470"/>
          </a:avLst>
        </a:prstGeom>
        <a:noFill/>
        <a:ln w="38100" cap="flat" cmpd="sng" algn="ctr">
          <a:solidFill>
            <a:srgbClr val="29AFC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000"/>
              </a:solidFill>
              <a:latin typeface="Arial" panose="020B0604020202020204" pitchFamily="34" charset="0"/>
              <a:ea typeface="+mn-ea"/>
              <a:cs typeface="Arial" panose="020B0604020202020204" pitchFamily="34" charset="0"/>
            </a:rPr>
            <a:t>50</a:t>
          </a:r>
          <a:r>
            <a:rPr lang="en-US" sz="1600" kern="1200" dirty="0">
              <a:solidFill>
                <a:srgbClr val="000000"/>
              </a:solidFill>
              <a:latin typeface="Arial" panose="020B0604020202020204" pitchFamily="34" charset="0"/>
              <a:ea typeface="+mn-ea"/>
              <a:cs typeface="Arial" panose="020B0604020202020204" pitchFamily="34" charset="0"/>
            </a:rPr>
            <a:t> direct and indirect fatalities</a:t>
          </a:r>
        </a:p>
      </dsp:txBody>
      <dsp:txXfrm rot="-5400000">
        <a:off x="1588726" y="753117"/>
        <a:ext cx="1343620" cy="1544390"/>
      </dsp:txXfrm>
    </dsp:sp>
    <dsp:sp modelId="{78F35CFE-DC97-0348-8B4C-5EA6901215D2}">
      <dsp:nvSpPr>
        <dsp:cNvPr id="0" name=""/>
        <dsp:cNvSpPr/>
      </dsp:nvSpPr>
      <dsp:spPr>
        <a:xfrm>
          <a:off x="5573267" y="521563"/>
          <a:ext cx="2503932" cy="1346200"/>
        </a:xfrm>
        <a:prstGeom prst="rect">
          <a:avLst/>
        </a:prstGeom>
        <a:noFill/>
        <a:ln>
          <a:noFill/>
        </a:ln>
        <a:effectLst/>
      </dsp:spPr>
      <dsp:style>
        <a:lnRef idx="0">
          <a:scrgbClr r="0" g="0" b="0"/>
        </a:lnRef>
        <a:fillRef idx="0">
          <a:scrgbClr r="0" g="0" b="0"/>
        </a:fillRef>
        <a:effectRef idx="0">
          <a:scrgbClr r="0" g="0" b="0"/>
        </a:effectRef>
        <a:fontRef idx="minor"/>
      </dsp:style>
    </dsp:sp>
    <dsp:sp modelId="{0850DEED-5109-CB42-8300-A29DF64BF37C}">
      <dsp:nvSpPr>
        <dsp:cNvPr id="0" name=""/>
        <dsp:cNvSpPr/>
      </dsp:nvSpPr>
      <dsp:spPr>
        <a:xfrm rot="5400000">
          <a:off x="346811" y="1213091"/>
          <a:ext cx="479942" cy="146047"/>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solidFill>
              <a:srgbClr val="FFFFFF"/>
            </a:solidFill>
            <a:latin typeface="Calibri" panose="020F0502020204030204"/>
            <a:ea typeface="+mn-ea"/>
            <a:cs typeface="+mn-cs"/>
          </a:endParaRPr>
        </a:p>
      </dsp:txBody>
      <dsp:txXfrm rot="-5400000">
        <a:off x="529632" y="1098310"/>
        <a:ext cx="114299" cy="375610"/>
      </dsp:txXfrm>
    </dsp:sp>
    <dsp:sp modelId="{4AFDB6C7-C604-2849-91F7-63983542D14F}">
      <dsp:nvSpPr>
        <dsp:cNvPr id="0" name=""/>
        <dsp:cNvSpPr/>
      </dsp:nvSpPr>
      <dsp:spPr>
        <a:xfrm rot="5400000">
          <a:off x="3243418" y="569353"/>
          <a:ext cx="2243666" cy="1951990"/>
        </a:xfrm>
        <a:prstGeom prst="hexagon">
          <a:avLst>
            <a:gd name="adj" fmla="val 25000"/>
            <a:gd name="vf" fmla="val 115470"/>
          </a:avLst>
        </a:prstGeom>
        <a:noFill/>
        <a:ln w="38100" cap="flat" cmpd="sng" algn="ctr">
          <a:solidFill>
            <a:srgbClr val="64A49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000"/>
              </a:solidFill>
              <a:latin typeface="Arial" panose="020B0604020202020204" pitchFamily="34" charset="0"/>
              <a:ea typeface="+mn-ea"/>
              <a:cs typeface="Arial" panose="020B0604020202020204" pitchFamily="34" charset="0"/>
            </a:rPr>
            <a:t>$25 </a:t>
          </a:r>
          <a:r>
            <a:rPr lang="en-US" sz="1600" kern="1200" dirty="0">
              <a:solidFill>
                <a:srgbClr val="000000"/>
              </a:solidFill>
              <a:latin typeface="Arial" panose="020B0604020202020204" pitchFamily="34" charset="0"/>
              <a:ea typeface="+mn-ea"/>
              <a:cs typeface="Arial" panose="020B0604020202020204" pitchFamily="34" charset="0"/>
            </a:rPr>
            <a:t>billion in damages</a:t>
          </a:r>
        </a:p>
      </dsp:txBody>
      <dsp:txXfrm rot="-5400000">
        <a:off x="3693441" y="773153"/>
        <a:ext cx="1343620" cy="1544390"/>
      </dsp:txXfrm>
    </dsp:sp>
    <dsp:sp modelId="{0771B66A-A489-374D-B485-0C850C943827}">
      <dsp:nvSpPr>
        <dsp:cNvPr id="0" name=""/>
        <dsp:cNvSpPr/>
      </dsp:nvSpPr>
      <dsp:spPr>
        <a:xfrm>
          <a:off x="0" y="2425987"/>
          <a:ext cx="2423160" cy="1346200"/>
        </a:xfrm>
        <a:prstGeom prst="rect">
          <a:avLst/>
        </a:prstGeom>
        <a:noFill/>
        <a:ln>
          <a:noFill/>
        </a:ln>
        <a:effectLst/>
      </dsp:spPr>
      <dsp:style>
        <a:lnRef idx="0">
          <a:scrgbClr r="0" g="0" b="0"/>
        </a:lnRef>
        <a:fillRef idx="0">
          <a:scrgbClr r="0" g="0" b="0"/>
        </a:fillRef>
        <a:effectRef idx="0">
          <a:scrgbClr r="0" g="0" b="0"/>
        </a:effectRef>
        <a:fontRef idx="minor"/>
      </dsp:style>
    </dsp:sp>
    <dsp:sp modelId="{8C6AF136-EF9D-8745-AB60-B790CB6FA2B4}">
      <dsp:nvSpPr>
        <dsp:cNvPr id="0" name=""/>
        <dsp:cNvSpPr/>
      </dsp:nvSpPr>
      <dsp:spPr>
        <a:xfrm rot="5400000">
          <a:off x="838117" y="1075858"/>
          <a:ext cx="199192" cy="528345"/>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solidFill>
              <a:srgbClr val="FFFFFF"/>
            </a:solidFill>
            <a:latin typeface="Calibri" panose="020F0502020204030204"/>
            <a:ea typeface="+mn-ea"/>
            <a:cs typeface="+mn-cs"/>
          </a:endParaRPr>
        </a:p>
      </dsp:txBody>
      <dsp:txXfrm rot="-5400000">
        <a:off x="761598" y="1273634"/>
        <a:ext cx="352230" cy="132794"/>
      </dsp:txXfrm>
    </dsp:sp>
    <dsp:sp modelId="{3079521E-084D-BE44-B50B-8E919B26E3EB}">
      <dsp:nvSpPr>
        <dsp:cNvPr id="0" name=""/>
        <dsp:cNvSpPr/>
      </dsp:nvSpPr>
      <dsp:spPr>
        <a:xfrm rot="5400000">
          <a:off x="65030" y="2425449"/>
          <a:ext cx="2243666" cy="1951990"/>
        </a:xfrm>
        <a:prstGeom prst="hexagon">
          <a:avLst>
            <a:gd name="adj" fmla="val 25000"/>
            <a:gd name="vf" fmla="val 115470"/>
          </a:avLst>
        </a:prstGeom>
        <a:noFill/>
        <a:ln w="38100" cap="flat" cmpd="sng" algn="ctr">
          <a:solidFill>
            <a:srgbClr val="027B5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000"/>
              </a:solidFill>
              <a:latin typeface="Arial" panose="020B0604020202020204" pitchFamily="34" charset="0"/>
              <a:ea typeface="+mn-ea"/>
              <a:cs typeface="Arial" panose="020B0604020202020204" pitchFamily="34" charset="0"/>
            </a:rPr>
            <a:t>14-foot</a:t>
          </a:r>
          <a:r>
            <a:rPr lang="en-US" sz="1600" kern="1200" dirty="0">
              <a:solidFill>
                <a:srgbClr val="000000"/>
              </a:solidFill>
              <a:latin typeface="Arial" panose="020B0604020202020204" pitchFamily="34" charset="0"/>
              <a:ea typeface="+mn-ea"/>
              <a:cs typeface="Arial" panose="020B0604020202020204" pitchFamily="34" charset="0"/>
            </a:rPr>
            <a:t> storm surge</a:t>
          </a:r>
        </a:p>
      </dsp:txBody>
      <dsp:txXfrm rot="-5400000">
        <a:off x="515053" y="2629249"/>
        <a:ext cx="1343620" cy="1544390"/>
      </dsp:txXfrm>
    </dsp:sp>
    <dsp:sp modelId="{89965172-8F9B-5F4D-AC2F-6A14669E07D6}">
      <dsp:nvSpPr>
        <dsp:cNvPr id="0" name=""/>
        <dsp:cNvSpPr/>
      </dsp:nvSpPr>
      <dsp:spPr>
        <a:xfrm>
          <a:off x="5573267" y="4330412"/>
          <a:ext cx="2503932" cy="1346200"/>
        </a:xfrm>
        <a:prstGeom prst="rect">
          <a:avLst/>
        </a:prstGeom>
        <a:noFill/>
        <a:ln>
          <a:noFill/>
        </a:ln>
        <a:effectLst/>
      </dsp:spPr>
      <dsp:style>
        <a:lnRef idx="0">
          <a:scrgbClr r="0" g="0" b="0"/>
        </a:lnRef>
        <a:fillRef idx="0">
          <a:scrgbClr r="0" g="0" b="0"/>
        </a:fillRef>
        <a:effectRef idx="0">
          <a:scrgbClr r="0" g="0" b="0"/>
        </a:effectRef>
        <a:fontRef idx="minor"/>
      </dsp:style>
    </dsp:sp>
    <dsp:sp modelId="{1C75EBA5-91DF-4C4E-B54F-62D036E9330F}">
      <dsp:nvSpPr>
        <dsp:cNvPr id="0" name=""/>
        <dsp:cNvSpPr/>
      </dsp:nvSpPr>
      <dsp:spPr>
        <a:xfrm rot="16200000" flipH="1">
          <a:off x="888694" y="859314"/>
          <a:ext cx="164909" cy="585304"/>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rgbClr val="FFFFFF"/>
            </a:solidFill>
            <a:latin typeface="Calibri" panose="020F0502020204030204"/>
            <a:ea typeface="+mn-ea"/>
            <a:cs typeface="+mn-cs"/>
          </a:endParaRPr>
        </a:p>
      </dsp:txBody>
      <dsp:txXfrm rot="-5400000">
        <a:off x="776048" y="1096996"/>
        <a:ext cx="390202" cy="109939"/>
      </dsp:txXfrm>
    </dsp:sp>
    <dsp:sp modelId="{1FB08912-1883-4B46-ADE7-BD2E34DCE6E2}">
      <dsp:nvSpPr>
        <dsp:cNvPr id="0" name=""/>
        <dsp:cNvSpPr/>
      </dsp:nvSpPr>
      <dsp:spPr>
        <a:xfrm rot="5400000">
          <a:off x="2166115" y="2447728"/>
          <a:ext cx="2243666" cy="1951990"/>
        </a:xfrm>
        <a:prstGeom prst="hexagon">
          <a:avLst>
            <a:gd name="adj" fmla="val 25000"/>
            <a:gd name="vf" fmla="val 115470"/>
          </a:avLst>
        </a:prstGeom>
        <a:noFill/>
        <a:ln w="41275" cap="flat" cmpd="sng" algn="ctr">
          <a:solidFill>
            <a:srgbClr val="D3C49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68580"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latin typeface="Arial" panose="020B0604020202020204" pitchFamily="34" charset="0"/>
              <a:ea typeface="+mn-ea"/>
              <a:cs typeface="Arial" panose="020B0604020202020204" pitchFamily="34" charset="0"/>
            </a:rPr>
            <a:t>Category</a:t>
          </a:r>
          <a:r>
            <a:rPr lang="en-US" sz="1600" kern="1200" dirty="0">
              <a:solidFill>
                <a:srgbClr val="000000"/>
              </a:solidFill>
              <a:latin typeface="Arial" panose="020B0604020202020204" pitchFamily="34" charset="0"/>
              <a:ea typeface="+mn-ea"/>
              <a:cs typeface="Arial" panose="020B0604020202020204" pitchFamily="34" charset="0"/>
            </a:rPr>
            <a:t>  </a:t>
          </a:r>
          <a:r>
            <a:rPr lang="en-US" sz="2000" kern="1200" dirty="0">
              <a:solidFill>
                <a:srgbClr val="000000"/>
              </a:solidFill>
              <a:latin typeface="Arial" panose="020B0604020202020204" pitchFamily="34" charset="0"/>
              <a:ea typeface="+mn-ea"/>
              <a:cs typeface="Arial" panose="020B0604020202020204" pitchFamily="34" charset="0"/>
            </a:rPr>
            <a:t>5 </a:t>
          </a:r>
          <a:r>
            <a:rPr lang="en-US" sz="1600" kern="1200" dirty="0">
              <a:solidFill>
                <a:srgbClr val="000000"/>
              </a:solidFill>
              <a:latin typeface="Arial" panose="020B0604020202020204" pitchFamily="34" charset="0"/>
              <a:ea typeface="+mn-ea"/>
              <a:cs typeface="Arial" panose="020B0604020202020204" pitchFamily="34" charset="0"/>
            </a:rPr>
            <a:t>       </a:t>
          </a:r>
          <a:r>
            <a:rPr lang="en-US" sz="1400" kern="1200" dirty="0">
              <a:solidFill>
                <a:srgbClr val="000000"/>
              </a:solidFill>
              <a:latin typeface="Arial" panose="020B0604020202020204" pitchFamily="34" charset="0"/>
              <a:ea typeface="+mn-ea"/>
              <a:cs typeface="Arial" panose="020B0604020202020204" pitchFamily="34" charset="0"/>
            </a:rPr>
            <a:t>(160 mph winds)</a:t>
          </a:r>
        </a:p>
      </dsp:txBody>
      <dsp:txXfrm rot="-5400000">
        <a:off x="2616138" y="2651528"/>
        <a:ext cx="1343620" cy="1544390"/>
      </dsp:txXfrm>
    </dsp:sp>
    <dsp:sp modelId="{88C2F559-E5C8-744F-9A58-C11D19E83523}">
      <dsp:nvSpPr>
        <dsp:cNvPr id="0" name=""/>
        <dsp:cNvSpPr/>
      </dsp:nvSpPr>
      <dsp:spPr>
        <a:xfrm>
          <a:off x="0" y="6234836"/>
          <a:ext cx="2423160" cy="1346200"/>
        </a:xfrm>
        <a:prstGeom prst="rect">
          <a:avLst/>
        </a:prstGeom>
        <a:noFill/>
        <a:ln>
          <a:noFill/>
        </a:ln>
        <a:effectLst/>
      </dsp:spPr>
      <dsp:style>
        <a:lnRef idx="0">
          <a:scrgbClr r="0" g="0" b="0"/>
        </a:lnRef>
        <a:fillRef idx="0">
          <a:scrgbClr r="0" g="0" b="0"/>
        </a:fillRef>
        <a:effectRef idx="0">
          <a:scrgbClr r="0" g="0" b="0"/>
        </a:effectRef>
        <a:fontRef idx="minor"/>
      </dsp:style>
    </dsp:sp>
    <dsp:sp modelId="{7B3DDAD9-535C-B146-81C3-D41D99A97C31}">
      <dsp:nvSpPr>
        <dsp:cNvPr id="0" name=""/>
        <dsp:cNvSpPr/>
      </dsp:nvSpPr>
      <dsp:spPr>
        <a:xfrm rot="5400000">
          <a:off x="891791" y="826277"/>
          <a:ext cx="98833" cy="473455"/>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FFFFFF"/>
            </a:solidFill>
            <a:latin typeface="Calibri" panose="020F0502020204030204"/>
            <a:ea typeface="+mn-ea"/>
            <a:cs typeface="+mn-cs"/>
          </a:endParaRPr>
        </a:p>
      </dsp:txBody>
      <dsp:txXfrm rot="-5400000">
        <a:off x="783389" y="1030060"/>
        <a:ext cx="315637" cy="658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5C686-87D2-504B-B0CF-BB7356388937}">
      <dsp:nvSpPr>
        <dsp:cNvPr id="0" name=""/>
        <dsp:cNvSpPr/>
      </dsp:nvSpPr>
      <dsp:spPr>
        <a:xfrm>
          <a:off x="0" y="530677"/>
          <a:ext cx="1802946" cy="1081767"/>
        </a:xfrm>
        <a:prstGeom prst="rect">
          <a:avLst/>
        </a:prstGeom>
        <a:solidFill>
          <a:schemeClr val="tx2">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2018    (2012-2017)</a:t>
          </a:r>
        </a:p>
      </dsp:txBody>
      <dsp:txXfrm>
        <a:off x="0" y="530677"/>
        <a:ext cx="1802946" cy="1081767"/>
      </dsp:txXfrm>
    </dsp:sp>
    <dsp:sp modelId="{4E76F6CF-844A-424B-A3D4-D02797C2E2B0}">
      <dsp:nvSpPr>
        <dsp:cNvPr id="0" name=""/>
        <dsp:cNvSpPr/>
      </dsp:nvSpPr>
      <dsp:spPr>
        <a:xfrm>
          <a:off x="1983241" y="530677"/>
          <a:ext cx="1802946" cy="1081767"/>
        </a:xfrm>
        <a:prstGeom prst="rect">
          <a:avLst/>
        </a:prstGeom>
        <a:solidFill>
          <a:schemeClr val="tx2">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2017     (2011-2016)</a:t>
          </a:r>
        </a:p>
      </dsp:txBody>
      <dsp:txXfrm>
        <a:off x="1983241" y="530677"/>
        <a:ext cx="1802946" cy="1081767"/>
      </dsp:txXfrm>
    </dsp:sp>
    <dsp:sp modelId="{249C3865-509A-8C4E-92E5-D1DD5BBDF146}">
      <dsp:nvSpPr>
        <dsp:cNvPr id="0" name=""/>
        <dsp:cNvSpPr/>
      </dsp:nvSpPr>
      <dsp:spPr>
        <a:xfrm>
          <a:off x="3966482" y="530677"/>
          <a:ext cx="1802946" cy="1081767"/>
        </a:xfrm>
        <a:prstGeom prst="rect">
          <a:avLst/>
        </a:prstGeom>
        <a:solidFill>
          <a:schemeClr val="tx2">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2016    (2010-2015)</a:t>
          </a:r>
        </a:p>
      </dsp:txBody>
      <dsp:txXfrm>
        <a:off x="3966482" y="530677"/>
        <a:ext cx="1802946" cy="1081767"/>
      </dsp:txXfrm>
    </dsp:sp>
    <dsp:sp modelId="{9401791B-B119-ED48-8B35-CFC9F94D18B8}">
      <dsp:nvSpPr>
        <dsp:cNvPr id="0" name=""/>
        <dsp:cNvSpPr/>
      </dsp:nvSpPr>
      <dsp:spPr>
        <a:xfrm>
          <a:off x="0" y="1792740"/>
          <a:ext cx="1802946" cy="1081767"/>
        </a:xfrm>
        <a:prstGeom prst="rect">
          <a:avLst/>
        </a:prstGeom>
        <a:solidFill>
          <a:schemeClr val="tx2">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2015    (2009-2014)</a:t>
          </a:r>
        </a:p>
      </dsp:txBody>
      <dsp:txXfrm>
        <a:off x="0" y="1792740"/>
        <a:ext cx="1802946" cy="1081767"/>
      </dsp:txXfrm>
    </dsp:sp>
    <dsp:sp modelId="{5122A2F0-24F3-4848-8FA2-C842CDDF2499}">
      <dsp:nvSpPr>
        <dsp:cNvPr id="0" name=""/>
        <dsp:cNvSpPr/>
      </dsp:nvSpPr>
      <dsp:spPr>
        <a:xfrm>
          <a:off x="1983241" y="1792740"/>
          <a:ext cx="1802946" cy="1081767"/>
        </a:xfrm>
        <a:prstGeom prst="rect">
          <a:avLst/>
        </a:prstGeom>
        <a:solidFill>
          <a:schemeClr val="tx2">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2014    (2008-2013)</a:t>
          </a:r>
        </a:p>
      </dsp:txBody>
      <dsp:txXfrm>
        <a:off x="1983241" y="1792740"/>
        <a:ext cx="1802946" cy="1081767"/>
      </dsp:txXfrm>
    </dsp:sp>
    <dsp:sp modelId="{B94A3675-1E99-F84F-8A8A-1F9805A40D9E}">
      <dsp:nvSpPr>
        <dsp:cNvPr id="0" name=""/>
        <dsp:cNvSpPr/>
      </dsp:nvSpPr>
      <dsp:spPr>
        <a:xfrm>
          <a:off x="3966482" y="1792740"/>
          <a:ext cx="1802946" cy="1081767"/>
        </a:xfrm>
        <a:prstGeom prst="rect">
          <a:avLst/>
        </a:prstGeom>
        <a:solidFill>
          <a:schemeClr val="tx2">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2013    (2007-2012)</a:t>
          </a:r>
        </a:p>
      </dsp:txBody>
      <dsp:txXfrm>
        <a:off x="3966482" y="1792740"/>
        <a:ext cx="1802946" cy="1081767"/>
      </dsp:txXfrm>
    </dsp:sp>
    <dsp:sp modelId="{80858CEA-09F1-3E4D-9A1C-643A2968C2ED}">
      <dsp:nvSpPr>
        <dsp:cNvPr id="0" name=""/>
        <dsp:cNvSpPr/>
      </dsp:nvSpPr>
      <dsp:spPr>
        <a:xfrm>
          <a:off x="1983241" y="3054803"/>
          <a:ext cx="1802946" cy="1081767"/>
        </a:xfrm>
        <a:prstGeom prst="rect">
          <a:avLst/>
        </a:prstGeom>
        <a:solidFill>
          <a:schemeClr val="tx2">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2012    (2006-2011)</a:t>
          </a:r>
        </a:p>
      </dsp:txBody>
      <dsp:txXfrm>
        <a:off x="1983241" y="3054803"/>
        <a:ext cx="1802946" cy="10817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C15D3-C739-154A-AA02-4232F759EEE0}">
      <dsp:nvSpPr>
        <dsp:cNvPr id="0" name=""/>
        <dsp:cNvSpPr/>
      </dsp:nvSpPr>
      <dsp:spPr>
        <a:xfrm rot="5400000">
          <a:off x="1873442" y="442655"/>
          <a:ext cx="2077437" cy="1807371"/>
        </a:xfrm>
        <a:prstGeom prst="hexagon">
          <a:avLst>
            <a:gd name="adj" fmla="val 25000"/>
            <a:gd name="vf" fmla="val 115470"/>
          </a:avLst>
        </a:prstGeom>
        <a:noFill/>
        <a:ln w="381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Arial" panose="020B0604020202020204" pitchFamily="34" charset="0"/>
              <a:cs typeface="Arial" panose="020B0604020202020204" pitchFamily="34" charset="0"/>
            </a:rPr>
            <a:t>Cardiac</a:t>
          </a:r>
        </a:p>
      </dsp:txBody>
      <dsp:txXfrm rot="-5400000">
        <a:off x="2290124" y="631356"/>
        <a:ext cx="1244073" cy="1429969"/>
      </dsp:txXfrm>
    </dsp:sp>
    <dsp:sp modelId="{78F35CFE-DC97-0348-8B4C-5EA6901215D2}">
      <dsp:nvSpPr>
        <dsp:cNvPr id="0" name=""/>
        <dsp:cNvSpPr/>
      </dsp:nvSpPr>
      <dsp:spPr>
        <a:xfrm>
          <a:off x="5979460" y="416958"/>
          <a:ext cx="2318420" cy="1246462"/>
        </a:xfrm>
        <a:prstGeom prst="rect">
          <a:avLst/>
        </a:prstGeom>
        <a:noFill/>
        <a:ln>
          <a:noFill/>
        </a:ln>
        <a:effectLst/>
      </dsp:spPr>
      <dsp:style>
        <a:lnRef idx="0">
          <a:scrgbClr r="0" g="0" b="0"/>
        </a:lnRef>
        <a:fillRef idx="0">
          <a:scrgbClr r="0" g="0" b="0"/>
        </a:fillRef>
        <a:effectRef idx="0">
          <a:scrgbClr r="0" g="0" b="0"/>
        </a:effectRef>
        <a:fontRef idx="minor"/>
      </dsp:style>
    </dsp:sp>
    <dsp:sp modelId="{0850DEED-5109-CB42-8300-A29DF64BF37C}">
      <dsp:nvSpPr>
        <dsp:cNvPr id="0" name=""/>
        <dsp:cNvSpPr/>
      </dsp:nvSpPr>
      <dsp:spPr>
        <a:xfrm rot="5400000">
          <a:off x="1140221" y="1057252"/>
          <a:ext cx="444384" cy="135227"/>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rot="-5400000">
        <a:off x="1309497" y="950975"/>
        <a:ext cx="105831" cy="347782"/>
      </dsp:txXfrm>
    </dsp:sp>
    <dsp:sp modelId="{4AFDB6C7-C604-2849-91F7-63983542D14F}">
      <dsp:nvSpPr>
        <dsp:cNvPr id="0" name=""/>
        <dsp:cNvSpPr/>
      </dsp:nvSpPr>
      <dsp:spPr>
        <a:xfrm rot="5400000">
          <a:off x="3822224" y="461207"/>
          <a:ext cx="2077437" cy="1807371"/>
        </a:xfrm>
        <a:prstGeom prst="hexagon">
          <a:avLst>
            <a:gd name="adj" fmla="val 25000"/>
            <a:gd name="vf" fmla="val 115470"/>
          </a:avLst>
        </a:prstGeom>
        <a:noFill/>
        <a:ln w="381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Arial" panose="020B0604020202020204" pitchFamily="34" charset="0"/>
              <a:cs typeface="Arial" panose="020B0604020202020204" pitchFamily="34" charset="0"/>
            </a:rPr>
            <a:t>Cancer</a:t>
          </a:r>
        </a:p>
      </dsp:txBody>
      <dsp:txXfrm rot="-5400000">
        <a:off x="4238906" y="649908"/>
        <a:ext cx="1244073" cy="1429969"/>
      </dsp:txXfrm>
    </dsp:sp>
    <dsp:sp modelId="{0771B66A-A489-374D-B485-0C850C943827}">
      <dsp:nvSpPr>
        <dsp:cNvPr id="0" name=""/>
        <dsp:cNvSpPr/>
      </dsp:nvSpPr>
      <dsp:spPr>
        <a:xfrm>
          <a:off x="819104" y="2180287"/>
          <a:ext cx="2243633" cy="1246462"/>
        </a:xfrm>
        <a:prstGeom prst="rect">
          <a:avLst/>
        </a:prstGeom>
        <a:noFill/>
        <a:ln>
          <a:noFill/>
        </a:ln>
        <a:effectLst/>
      </dsp:spPr>
      <dsp:style>
        <a:lnRef idx="0">
          <a:scrgbClr r="0" g="0" b="0"/>
        </a:lnRef>
        <a:fillRef idx="0">
          <a:scrgbClr r="0" g="0" b="0"/>
        </a:fillRef>
        <a:effectRef idx="0">
          <a:scrgbClr r="0" g="0" b="0"/>
        </a:effectRef>
        <a:fontRef idx="minor"/>
      </dsp:style>
    </dsp:sp>
    <dsp:sp modelId="{8C6AF136-EF9D-8745-AB60-B790CB6FA2B4}">
      <dsp:nvSpPr>
        <dsp:cNvPr id="0" name=""/>
        <dsp:cNvSpPr/>
      </dsp:nvSpPr>
      <dsp:spPr>
        <a:xfrm rot="5400000">
          <a:off x="1595127" y="930186"/>
          <a:ext cx="184434" cy="48920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1524277" y="1113309"/>
        <a:ext cx="326134" cy="122956"/>
      </dsp:txXfrm>
    </dsp:sp>
    <dsp:sp modelId="{3079521E-084D-BE44-B50B-8E919B26E3EB}">
      <dsp:nvSpPr>
        <dsp:cNvPr id="0" name=""/>
        <dsp:cNvSpPr/>
      </dsp:nvSpPr>
      <dsp:spPr>
        <a:xfrm rot="5400000">
          <a:off x="879316" y="2179788"/>
          <a:ext cx="2077437" cy="1807371"/>
        </a:xfrm>
        <a:prstGeom prst="hexagon">
          <a:avLst>
            <a:gd name="adj" fmla="val 25000"/>
            <a:gd name="vf" fmla="val 115470"/>
          </a:avLst>
        </a:prstGeom>
        <a:noFill/>
        <a:ln w="381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Arial" panose="020B0604020202020204" pitchFamily="34" charset="0"/>
              <a:cs typeface="Arial" panose="020B0604020202020204" pitchFamily="34" charset="0"/>
            </a:rPr>
            <a:t>Pulmonary</a:t>
          </a:r>
        </a:p>
      </dsp:txBody>
      <dsp:txXfrm rot="-5400000">
        <a:off x="1295998" y="2368489"/>
        <a:ext cx="1244073" cy="1429969"/>
      </dsp:txXfrm>
    </dsp:sp>
    <dsp:sp modelId="{89965172-8F9B-5F4D-AC2F-6A14669E07D6}">
      <dsp:nvSpPr>
        <dsp:cNvPr id="0" name=""/>
        <dsp:cNvSpPr/>
      </dsp:nvSpPr>
      <dsp:spPr>
        <a:xfrm>
          <a:off x="5979460" y="3943616"/>
          <a:ext cx="2318420" cy="1246462"/>
        </a:xfrm>
        <a:prstGeom prst="rect">
          <a:avLst/>
        </a:prstGeom>
        <a:noFill/>
        <a:ln>
          <a:noFill/>
        </a:ln>
        <a:effectLst/>
      </dsp:spPr>
      <dsp:style>
        <a:lnRef idx="0">
          <a:scrgbClr r="0" g="0" b="0"/>
        </a:lnRef>
        <a:fillRef idx="0">
          <a:scrgbClr r="0" g="0" b="0"/>
        </a:fillRef>
        <a:effectRef idx="0">
          <a:scrgbClr r="0" g="0" b="0"/>
        </a:effectRef>
        <a:fontRef idx="minor"/>
      </dsp:style>
    </dsp:sp>
    <dsp:sp modelId="{1C75EBA5-91DF-4C4E-B54F-62D036E9330F}">
      <dsp:nvSpPr>
        <dsp:cNvPr id="0" name=""/>
        <dsp:cNvSpPr/>
      </dsp:nvSpPr>
      <dsp:spPr>
        <a:xfrm rot="16200000" flipH="1">
          <a:off x="1641957" y="729685"/>
          <a:ext cx="152691" cy="541940"/>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1537656" y="949759"/>
        <a:ext cx="361294" cy="101794"/>
      </dsp:txXfrm>
    </dsp:sp>
    <dsp:sp modelId="{1FB08912-1883-4B46-ADE7-BD2E34DCE6E2}">
      <dsp:nvSpPr>
        <dsp:cNvPr id="0" name=""/>
        <dsp:cNvSpPr/>
      </dsp:nvSpPr>
      <dsp:spPr>
        <a:xfrm rot="5400000">
          <a:off x="2824736" y="2200417"/>
          <a:ext cx="2077437" cy="1807371"/>
        </a:xfrm>
        <a:prstGeom prst="hexagon">
          <a:avLst>
            <a:gd name="adj" fmla="val 25000"/>
            <a:gd name="vf" fmla="val 115470"/>
          </a:avLst>
        </a:prstGeom>
        <a:noFill/>
        <a:ln w="381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Arial" panose="020B0604020202020204" pitchFamily="34" charset="0"/>
              <a:cs typeface="Arial" panose="020B0604020202020204" pitchFamily="34" charset="0"/>
            </a:rPr>
            <a:t>Natural Causes</a:t>
          </a:r>
        </a:p>
      </dsp:txBody>
      <dsp:txXfrm rot="-5400000">
        <a:off x="3241418" y="2389118"/>
        <a:ext cx="1244073" cy="1429969"/>
      </dsp:txXfrm>
    </dsp:sp>
    <dsp:sp modelId="{88C2F559-E5C8-744F-9A58-C11D19E83523}">
      <dsp:nvSpPr>
        <dsp:cNvPr id="0" name=""/>
        <dsp:cNvSpPr/>
      </dsp:nvSpPr>
      <dsp:spPr>
        <a:xfrm>
          <a:off x="819104" y="5706946"/>
          <a:ext cx="2243633" cy="1246462"/>
        </a:xfrm>
        <a:prstGeom prst="rect">
          <a:avLst/>
        </a:prstGeom>
        <a:noFill/>
        <a:ln>
          <a:noFill/>
        </a:ln>
        <a:effectLst/>
      </dsp:spPr>
      <dsp:style>
        <a:lnRef idx="0">
          <a:scrgbClr r="0" g="0" b="0"/>
        </a:lnRef>
        <a:fillRef idx="0">
          <a:scrgbClr r="0" g="0" b="0"/>
        </a:fillRef>
        <a:effectRef idx="0">
          <a:scrgbClr r="0" g="0" b="0"/>
        </a:effectRef>
        <a:fontRef idx="minor"/>
      </dsp:style>
    </dsp:sp>
    <dsp:sp modelId="{7B3DDAD9-535C-B146-81C3-D41D99A97C31}">
      <dsp:nvSpPr>
        <dsp:cNvPr id="0" name=""/>
        <dsp:cNvSpPr/>
      </dsp:nvSpPr>
      <dsp:spPr>
        <a:xfrm rot="5400000">
          <a:off x="1644824" y="699096"/>
          <a:ext cx="91511" cy="438377"/>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5400000">
        <a:off x="1544454" y="887781"/>
        <a:ext cx="292251" cy="610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B7464-6C2B-984E-89BE-2D0A120FD69F}">
      <dsp:nvSpPr>
        <dsp:cNvPr id="0" name=""/>
        <dsp:cNvSpPr/>
      </dsp:nvSpPr>
      <dsp:spPr>
        <a:xfrm>
          <a:off x="1720889" y="1485884"/>
          <a:ext cx="2103116" cy="1737359"/>
        </a:xfrm>
        <a:prstGeom prst="roundRect">
          <a:avLst/>
        </a:prstGeom>
        <a:solidFill>
          <a:srgbClr val="027B5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Analyzing key findings on health and health care</a:t>
          </a:r>
        </a:p>
      </dsp:txBody>
      <dsp:txXfrm>
        <a:off x="1805700" y="1570695"/>
        <a:ext cx="1933494" cy="1567737"/>
      </dsp:txXfrm>
    </dsp:sp>
    <dsp:sp modelId="{AFE9734C-BFD4-D040-A2B1-79B1E27F5B51}">
      <dsp:nvSpPr>
        <dsp:cNvPr id="0" name=""/>
        <dsp:cNvSpPr/>
      </dsp:nvSpPr>
      <dsp:spPr>
        <a:xfrm rot="16201099">
          <a:off x="2532778" y="1245860"/>
          <a:ext cx="480047" cy="0"/>
        </a:xfrm>
        <a:custGeom>
          <a:avLst/>
          <a:gdLst/>
          <a:ahLst/>
          <a:cxnLst/>
          <a:rect l="0" t="0" r="0" b="0"/>
          <a:pathLst>
            <a:path>
              <a:moveTo>
                <a:pt x="0" y="0"/>
              </a:moveTo>
              <a:lnTo>
                <a:pt x="48004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BEDD14-1489-314D-9FB6-1A09A01A6557}">
      <dsp:nvSpPr>
        <dsp:cNvPr id="0" name=""/>
        <dsp:cNvSpPr/>
      </dsp:nvSpPr>
      <dsp:spPr>
        <a:xfrm>
          <a:off x="1901603" y="0"/>
          <a:ext cx="1742873" cy="1005836"/>
        </a:xfrm>
        <a:prstGeom prst="roundRect">
          <a:avLst/>
        </a:prstGeom>
        <a:solidFill>
          <a:srgbClr val="027B5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Qualitative Data</a:t>
          </a:r>
        </a:p>
      </dsp:txBody>
      <dsp:txXfrm>
        <a:off x="1950704" y="49101"/>
        <a:ext cx="1644671" cy="907634"/>
      </dsp:txXfrm>
    </dsp:sp>
    <dsp:sp modelId="{B85CA0BB-143F-7F4A-935E-D0DB822A1C58}">
      <dsp:nvSpPr>
        <dsp:cNvPr id="0" name=""/>
        <dsp:cNvSpPr/>
      </dsp:nvSpPr>
      <dsp:spPr>
        <a:xfrm rot="2616875">
          <a:off x="3598396" y="3437655"/>
          <a:ext cx="621660" cy="0"/>
        </a:xfrm>
        <a:custGeom>
          <a:avLst/>
          <a:gdLst/>
          <a:ahLst/>
          <a:cxnLst/>
          <a:rect l="0" t="0" r="0" b="0"/>
          <a:pathLst>
            <a:path>
              <a:moveTo>
                <a:pt x="0" y="0"/>
              </a:moveTo>
              <a:lnTo>
                <a:pt x="62166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57F183-261A-2840-97F3-26756A257E24}">
      <dsp:nvSpPr>
        <dsp:cNvPr id="0" name=""/>
        <dsp:cNvSpPr/>
      </dsp:nvSpPr>
      <dsp:spPr>
        <a:xfrm>
          <a:off x="3698404" y="3652067"/>
          <a:ext cx="1927416" cy="1005836"/>
        </a:xfrm>
        <a:prstGeom prst="roundRect">
          <a:avLst/>
        </a:prstGeom>
        <a:solidFill>
          <a:srgbClr val="027B5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Official Fatality Count</a:t>
          </a:r>
        </a:p>
      </dsp:txBody>
      <dsp:txXfrm>
        <a:off x="3747505" y="3701168"/>
        <a:ext cx="1829214" cy="907634"/>
      </dsp:txXfrm>
    </dsp:sp>
    <dsp:sp modelId="{20BAF314-0A36-654E-ADEA-64798A1F7CA7}">
      <dsp:nvSpPr>
        <dsp:cNvPr id="0" name=""/>
        <dsp:cNvSpPr/>
      </dsp:nvSpPr>
      <dsp:spPr>
        <a:xfrm rot="8166241">
          <a:off x="1331345" y="3440156"/>
          <a:ext cx="625693" cy="0"/>
        </a:xfrm>
        <a:custGeom>
          <a:avLst/>
          <a:gdLst/>
          <a:ahLst/>
          <a:cxnLst/>
          <a:rect l="0" t="0" r="0" b="0"/>
          <a:pathLst>
            <a:path>
              <a:moveTo>
                <a:pt x="0" y="0"/>
              </a:moveTo>
              <a:lnTo>
                <a:pt x="62569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28B416-54B8-3840-AC41-7AC6EE690251}">
      <dsp:nvSpPr>
        <dsp:cNvPr id="0" name=""/>
        <dsp:cNvSpPr/>
      </dsp:nvSpPr>
      <dsp:spPr>
        <a:xfrm>
          <a:off x="-62623" y="3657069"/>
          <a:ext cx="1917390" cy="1005836"/>
        </a:xfrm>
        <a:prstGeom prst="roundRect">
          <a:avLst/>
        </a:prstGeom>
        <a:solidFill>
          <a:srgbClr val="027B5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Excess Mortality Results</a:t>
          </a:r>
        </a:p>
      </dsp:txBody>
      <dsp:txXfrm>
        <a:off x="-13522" y="3706170"/>
        <a:ext cx="1819188" cy="9076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6E687-1F0F-3947-912A-CC6B153F3B9F}">
      <dsp:nvSpPr>
        <dsp:cNvPr id="0" name=""/>
        <dsp:cNvSpPr/>
      </dsp:nvSpPr>
      <dsp:spPr>
        <a:xfrm>
          <a:off x="2717" y="2248666"/>
          <a:ext cx="2726928" cy="109077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Pre-Existing Vulnerabilities</a:t>
          </a:r>
        </a:p>
      </dsp:txBody>
      <dsp:txXfrm>
        <a:off x="2717" y="2248666"/>
        <a:ext cx="2454235" cy="1090771"/>
      </dsp:txXfrm>
    </dsp:sp>
    <dsp:sp modelId="{9EA5DAE4-4574-8C46-A205-8A45A5C5CD8E}">
      <dsp:nvSpPr>
        <dsp:cNvPr id="0" name=""/>
        <dsp:cNvSpPr/>
      </dsp:nvSpPr>
      <dsp:spPr>
        <a:xfrm>
          <a:off x="2184260" y="2248666"/>
          <a:ext cx="2726928" cy="109077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Hurricane Michael</a:t>
          </a:r>
        </a:p>
      </dsp:txBody>
      <dsp:txXfrm>
        <a:off x="2729646" y="2248666"/>
        <a:ext cx="1636157" cy="1090771"/>
      </dsp:txXfrm>
    </dsp:sp>
    <dsp:sp modelId="{91028522-8710-4A4D-BAA0-638AF2B55D59}">
      <dsp:nvSpPr>
        <dsp:cNvPr id="0" name=""/>
        <dsp:cNvSpPr/>
      </dsp:nvSpPr>
      <dsp:spPr>
        <a:xfrm>
          <a:off x="4365802" y="2248666"/>
          <a:ext cx="2726928" cy="109077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Damaged Healthcare Infrastructure</a:t>
          </a:r>
        </a:p>
      </dsp:txBody>
      <dsp:txXfrm>
        <a:off x="4911188" y="2248666"/>
        <a:ext cx="1636157" cy="1090771"/>
      </dsp:txXfrm>
    </dsp:sp>
    <dsp:sp modelId="{877D69C9-3E43-F247-8F03-ECD13DD51DCA}">
      <dsp:nvSpPr>
        <dsp:cNvPr id="0" name=""/>
        <dsp:cNvSpPr/>
      </dsp:nvSpPr>
      <dsp:spPr>
        <a:xfrm>
          <a:off x="6547345" y="2248666"/>
          <a:ext cx="2726928" cy="109077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Delays and Barriers to Treatment</a:t>
          </a:r>
        </a:p>
      </dsp:txBody>
      <dsp:txXfrm>
        <a:off x="7092731" y="2248666"/>
        <a:ext cx="1636157" cy="10907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E7103-1379-CA47-869C-23A88DE26FF3}">
      <dsp:nvSpPr>
        <dsp:cNvPr id="0" name=""/>
        <dsp:cNvSpPr/>
      </dsp:nvSpPr>
      <dsp:spPr>
        <a:xfrm>
          <a:off x="0" y="2086"/>
          <a:ext cx="8358712" cy="1092648"/>
        </a:xfrm>
        <a:prstGeom prst="roundRect">
          <a:avLst>
            <a:gd name="adj" fmla="val 10000"/>
          </a:avLst>
        </a:prstGeom>
        <a:solidFill>
          <a:srgbClr val="027B55">
            <a:alpha val="79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u="sng" kern="1200" dirty="0">
              <a:latin typeface="Arial" panose="020B0604020202020204" pitchFamily="34" charset="0"/>
              <a:cs typeface="Arial" panose="020B0604020202020204" pitchFamily="34" charset="0"/>
            </a:rPr>
            <a:t>Socioeconomic Status: </a:t>
          </a:r>
        </a:p>
        <a:p>
          <a:pPr marL="0" lvl="0" indent="0" algn="l" defTabSz="10668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Unemployment, poverty, income, education</a:t>
          </a:r>
        </a:p>
      </dsp:txBody>
      <dsp:txXfrm>
        <a:off x="1781007" y="2086"/>
        <a:ext cx="6577704" cy="1092648"/>
      </dsp:txXfrm>
    </dsp:sp>
    <dsp:sp modelId="{6CE33603-AFC4-6B4F-8525-EC0F5ECD1046}">
      <dsp:nvSpPr>
        <dsp:cNvPr id="0" name=""/>
        <dsp:cNvSpPr/>
      </dsp:nvSpPr>
      <dsp:spPr>
        <a:xfrm>
          <a:off x="237947" y="109264"/>
          <a:ext cx="1414377" cy="874118"/>
        </a:xfrm>
        <a:prstGeom prst="roundRect">
          <a:avLst>
            <a:gd name="adj" fmla="val 10000"/>
          </a:avLst>
        </a:prstGeom>
        <a:solidFill>
          <a:schemeClr val="bg1">
            <a:alpha val="50000"/>
          </a:schemeClr>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FE9038F8-5944-8B4E-8D0E-4C7AD2E38EC1}">
      <dsp:nvSpPr>
        <dsp:cNvPr id="0" name=""/>
        <dsp:cNvSpPr/>
      </dsp:nvSpPr>
      <dsp:spPr>
        <a:xfrm>
          <a:off x="0" y="1201912"/>
          <a:ext cx="8358712" cy="1092648"/>
        </a:xfrm>
        <a:prstGeom prst="roundRect">
          <a:avLst>
            <a:gd name="adj" fmla="val 10000"/>
          </a:avLst>
        </a:prstGeom>
        <a:solidFill>
          <a:srgbClr val="027B55">
            <a:alpha val="80021"/>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u="sng" kern="1200" dirty="0">
              <a:latin typeface="Arial" panose="020B0604020202020204" pitchFamily="34" charset="0"/>
              <a:cs typeface="Arial" panose="020B0604020202020204" pitchFamily="34" charset="0"/>
            </a:rPr>
            <a:t>Household Characteristics: </a:t>
          </a:r>
        </a:p>
        <a:p>
          <a:pPr marL="0" lvl="0" indent="0" algn="l" defTabSz="10668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Older adults, children, single parents, disability, languages spoken </a:t>
          </a:r>
        </a:p>
      </dsp:txBody>
      <dsp:txXfrm>
        <a:off x="1781007" y="1201912"/>
        <a:ext cx="6577704" cy="1092648"/>
      </dsp:txXfrm>
    </dsp:sp>
    <dsp:sp modelId="{13EC0C86-8E35-A641-8FC5-F09E31DA6A16}">
      <dsp:nvSpPr>
        <dsp:cNvPr id="0" name=""/>
        <dsp:cNvSpPr/>
      </dsp:nvSpPr>
      <dsp:spPr>
        <a:xfrm>
          <a:off x="237947" y="1311177"/>
          <a:ext cx="1414377" cy="874118"/>
        </a:xfrm>
        <a:prstGeom prst="roundRect">
          <a:avLst>
            <a:gd name="adj" fmla="val 10000"/>
          </a:avLst>
        </a:prstGeom>
        <a:solidFill>
          <a:schemeClr val="bg1">
            <a:alpha val="50000"/>
          </a:schemeClr>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7A1A8480-943E-374C-A86B-92B7325CB461}">
      <dsp:nvSpPr>
        <dsp:cNvPr id="0" name=""/>
        <dsp:cNvSpPr/>
      </dsp:nvSpPr>
      <dsp:spPr>
        <a:xfrm>
          <a:off x="0" y="2403825"/>
          <a:ext cx="8358712" cy="1092648"/>
        </a:xfrm>
        <a:prstGeom prst="roundRect">
          <a:avLst>
            <a:gd name="adj" fmla="val 10000"/>
          </a:avLst>
        </a:prstGeom>
        <a:solidFill>
          <a:srgbClr val="027B55">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u="sng" kern="1200" dirty="0">
              <a:latin typeface="Arial" panose="020B0604020202020204" pitchFamily="34" charset="0"/>
              <a:cs typeface="Arial" panose="020B0604020202020204" pitchFamily="34" charset="0"/>
            </a:rPr>
            <a:t>Racial and Ethnic Minority Status: </a:t>
          </a:r>
        </a:p>
        <a:p>
          <a:pPr marL="0" lvl="0" indent="0" algn="l" defTabSz="10668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Racial and ethnic group identification</a:t>
          </a:r>
        </a:p>
      </dsp:txBody>
      <dsp:txXfrm>
        <a:off x="1781007" y="2403825"/>
        <a:ext cx="6577704" cy="1092648"/>
      </dsp:txXfrm>
    </dsp:sp>
    <dsp:sp modelId="{54D567DC-3B19-4D42-9DE0-E25A47D94E1F}">
      <dsp:nvSpPr>
        <dsp:cNvPr id="0" name=""/>
        <dsp:cNvSpPr/>
      </dsp:nvSpPr>
      <dsp:spPr>
        <a:xfrm>
          <a:off x="237947" y="2513090"/>
          <a:ext cx="1414377" cy="874118"/>
        </a:xfrm>
        <a:prstGeom prst="roundRect">
          <a:avLst>
            <a:gd name="adj" fmla="val 10000"/>
          </a:avLst>
        </a:prstGeom>
        <a:solidFill>
          <a:schemeClr val="bg1">
            <a:alpha val="50000"/>
          </a:schemeClr>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3E030DC1-4D64-6044-8900-AE5C479218D2}">
      <dsp:nvSpPr>
        <dsp:cNvPr id="0" name=""/>
        <dsp:cNvSpPr/>
      </dsp:nvSpPr>
      <dsp:spPr>
        <a:xfrm>
          <a:off x="0" y="3605738"/>
          <a:ext cx="8358712" cy="1092648"/>
        </a:xfrm>
        <a:prstGeom prst="roundRect">
          <a:avLst>
            <a:gd name="adj" fmla="val 10000"/>
          </a:avLst>
        </a:prstGeom>
        <a:solidFill>
          <a:srgbClr val="027B55">
            <a:alpha val="79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u="sng" kern="1200" dirty="0">
              <a:latin typeface="Arial" panose="020B0604020202020204" pitchFamily="34" charset="0"/>
              <a:cs typeface="Arial" panose="020B0604020202020204" pitchFamily="34" charset="0"/>
            </a:rPr>
            <a:t>Housing Type and Transportation: </a:t>
          </a:r>
        </a:p>
        <a:p>
          <a:pPr marL="0" lvl="0" indent="0" algn="l" defTabSz="10668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Multi-units, mobile homes, group housing,     vehicle ownership</a:t>
          </a:r>
        </a:p>
      </dsp:txBody>
      <dsp:txXfrm>
        <a:off x="1781007" y="3605738"/>
        <a:ext cx="6577704" cy="1092648"/>
      </dsp:txXfrm>
    </dsp:sp>
    <dsp:sp modelId="{B927AF12-2B4B-9945-AF27-C5324C0F69D6}">
      <dsp:nvSpPr>
        <dsp:cNvPr id="0" name=""/>
        <dsp:cNvSpPr/>
      </dsp:nvSpPr>
      <dsp:spPr>
        <a:xfrm>
          <a:off x="237947" y="3715003"/>
          <a:ext cx="1414377" cy="874118"/>
        </a:xfrm>
        <a:prstGeom prst="roundRect">
          <a:avLst>
            <a:gd name="adj" fmla="val 10000"/>
          </a:avLst>
        </a:prstGeom>
        <a:solidFill>
          <a:schemeClr val="bg1">
            <a:alpha val="50000"/>
          </a:schemeClr>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8187FBA-78ED-6643-B321-BEDF26D1714E}" type="datetimeFigureOut">
              <a:rPr lang="en-US" smtClean="0"/>
              <a:t>3/6/24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741E5-1958-BC45-AE0E-67CDEB1651BF}" type="slidenum">
              <a:rPr lang="en-US" smtClean="0"/>
              <a:t>‹#›</a:t>
            </a:fld>
            <a:endParaRPr lang="en-US"/>
          </a:p>
        </p:txBody>
      </p:sp>
    </p:spTree>
    <p:extLst>
      <p:ext uri="{BB962C8B-B14F-4D97-AF65-F5344CB8AC3E}">
        <p14:creationId xmlns:p14="http://schemas.microsoft.com/office/powerpoint/2010/main" val="2883355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E9741E5-1958-BC45-AE0E-67CDEB1651BF}" type="slidenum">
              <a:rPr lang="en-US" smtClean="0"/>
              <a:t>1</a:t>
            </a:fld>
            <a:endParaRPr lang="en-US"/>
          </a:p>
        </p:txBody>
      </p:sp>
    </p:spTree>
    <p:extLst>
      <p:ext uri="{BB962C8B-B14F-4D97-AF65-F5344CB8AC3E}">
        <p14:creationId xmlns:p14="http://schemas.microsoft.com/office/powerpoint/2010/main" val="988402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9741E5-1958-BC45-AE0E-67CDEB1651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999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9741E5-1958-BC45-AE0E-67CDEB1651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606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9741E5-1958-BC45-AE0E-67CDEB1651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296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E9741E5-1958-BC45-AE0E-67CDEB1651BF}" type="slidenum">
              <a:rPr lang="en-US" smtClean="0"/>
              <a:t>13</a:t>
            </a:fld>
            <a:endParaRPr lang="en-US"/>
          </a:p>
        </p:txBody>
      </p:sp>
    </p:spTree>
    <p:extLst>
      <p:ext uri="{BB962C8B-B14F-4D97-AF65-F5344CB8AC3E}">
        <p14:creationId xmlns:p14="http://schemas.microsoft.com/office/powerpoint/2010/main" val="3826217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9741E5-1958-BC45-AE0E-67CDEB1651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375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9741E5-1958-BC45-AE0E-67CDEB1651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1884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E9741E5-1958-BC45-AE0E-67CDEB1651BF}" type="slidenum">
              <a:rPr lang="en-US" smtClean="0"/>
              <a:t>16</a:t>
            </a:fld>
            <a:endParaRPr lang="en-US"/>
          </a:p>
        </p:txBody>
      </p:sp>
    </p:spTree>
    <p:extLst>
      <p:ext uri="{BB962C8B-B14F-4D97-AF65-F5344CB8AC3E}">
        <p14:creationId xmlns:p14="http://schemas.microsoft.com/office/powerpoint/2010/main" val="3754556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9741E5-1958-BC45-AE0E-67CDEB1651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9193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E9741E5-1958-BC45-AE0E-67CDEB1651BF}" type="slidenum">
              <a:rPr lang="en-US" smtClean="0"/>
              <a:t>18</a:t>
            </a:fld>
            <a:endParaRPr lang="en-US"/>
          </a:p>
        </p:txBody>
      </p:sp>
    </p:spTree>
    <p:extLst>
      <p:ext uri="{BB962C8B-B14F-4D97-AF65-F5344CB8AC3E}">
        <p14:creationId xmlns:p14="http://schemas.microsoft.com/office/powerpoint/2010/main" val="242058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E9741E5-1958-BC45-AE0E-67CDEB1651BF}" type="slidenum">
              <a:rPr lang="en-US" smtClean="0"/>
              <a:t>19</a:t>
            </a:fld>
            <a:endParaRPr lang="en-US"/>
          </a:p>
        </p:txBody>
      </p:sp>
    </p:spTree>
    <p:extLst>
      <p:ext uri="{BB962C8B-B14F-4D97-AF65-F5344CB8AC3E}">
        <p14:creationId xmlns:p14="http://schemas.microsoft.com/office/powerpoint/2010/main" val="1866100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9741E5-1958-BC45-AE0E-67CDEB1651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14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E9741E5-1958-BC45-AE0E-67CDEB1651BF}" type="slidenum">
              <a:rPr lang="en-US" smtClean="0"/>
              <a:t>20</a:t>
            </a:fld>
            <a:endParaRPr lang="en-US"/>
          </a:p>
        </p:txBody>
      </p:sp>
    </p:spTree>
    <p:extLst>
      <p:ext uri="{BB962C8B-B14F-4D97-AF65-F5344CB8AC3E}">
        <p14:creationId xmlns:p14="http://schemas.microsoft.com/office/powerpoint/2010/main" val="650521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3E9741E5-1958-BC45-AE0E-67CDEB1651BF}" type="slidenum">
              <a:rPr lang="en-US" smtClean="0"/>
              <a:t>21</a:t>
            </a:fld>
            <a:endParaRPr lang="en-US"/>
          </a:p>
        </p:txBody>
      </p:sp>
    </p:spTree>
    <p:extLst>
      <p:ext uri="{BB962C8B-B14F-4D97-AF65-F5344CB8AC3E}">
        <p14:creationId xmlns:p14="http://schemas.microsoft.com/office/powerpoint/2010/main" val="2139810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E9741E5-1958-BC45-AE0E-67CDEB1651BF}" type="slidenum">
              <a:rPr lang="en-US" smtClean="0"/>
              <a:t>22</a:t>
            </a:fld>
            <a:endParaRPr lang="en-US"/>
          </a:p>
        </p:txBody>
      </p:sp>
    </p:spTree>
    <p:extLst>
      <p:ext uri="{BB962C8B-B14F-4D97-AF65-F5344CB8AC3E}">
        <p14:creationId xmlns:p14="http://schemas.microsoft.com/office/powerpoint/2010/main" val="1023638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E9741E5-1958-BC45-AE0E-67CDEB1651BF}" type="slidenum">
              <a:rPr lang="en-US" smtClean="0"/>
              <a:t>23</a:t>
            </a:fld>
            <a:endParaRPr lang="en-US"/>
          </a:p>
        </p:txBody>
      </p:sp>
    </p:spTree>
    <p:extLst>
      <p:ext uri="{BB962C8B-B14F-4D97-AF65-F5344CB8AC3E}">
        <p14:creationId xmlns:p14="http://schemas.microsoft.com/office/powerpoint/2010/main" val="748963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E9741E5-1958-BC45-AE0E-67CDEB1651BF}" type="slidenum">
              <a:rPr lang="en-US" smtClean="0"/>
              <a:t>24</a:t>
            </a:fld>
            <a:endParaRPr lang="en-US"/>
          </a:p>
        </p:txBody>
      </p:sp>
    </p:spTree>
    <p:extLst>
      <p:ext uri="{BB962C8B-B14F-4D97-AF65-F5344CB8AC3E}">
        <p14:creationId xmlns:p14="http://schemas.microsoft.com/office/powerpoint/2010/main" val="3900315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9741E5-1958-BC45-AE0E-67CDEB1651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773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E9741E5-1958-BC45-AE0E-67CDEB1651BF}" type="slidenum">
              <a:rPr lang="en-US" smtClean="0"/>
              <a:t>26</a:t>
            </a:fld>
            <a:endParaRPr lang="en-US"/>
          </a:p>
        </p:txBody>
      </p:sp>
    </p:spTree>
    <p:extLst>
      <p:ext uri="{BB962C8B-B14F-4D97-AF65-F5344CB8AC3E}">
        <p14:creationId xmlns:p14="http://schemas.microsoft.com/office/powerpoint/2010/main" val="4035379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E9741E5-1958-BC45-AE0E-67CDEB1651BF}" type="slidenum">
              <a:rPr lang="en-US" smtClean="0"/>
              <a:t>27</a:t>
            </a:fld>
            <a:endParaRPr lang="en-US"/>
          </a:p>
        </p:txBody>
      </p:sp>
    </p:spTree>
    <p:extLst>
      <p:ext uri="{BB962C8B-B14F-4D97-AF65-F5344CB8AC3E}">
        <p14:creationId xmlns:p14="http://schemas.microsoft.com/office/powerpoint/2010/main" val="1918866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E9741E5-1958-BC45-AE0E-67CDEB1651BF}" type="slidenum">
              <a:rPr lang="en-US" smtClean="0"/>
              <a:t>28</a:t>
            </a:fld>
            <a:endParaRPr lang="en-US"/>
          </a:p>
        </p:txBody>
      </p:sp>
    </p:spTree>
    <p:extLst>
      <p:ext uri="{BB962C8B-B14F-4D97-AF65-F5344CB8AC3E}">
        <p14:creationId xmlns:p14="http://schemas.microsoft.com/office/powerpoint/2010/main" val="2299346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E9741E5-1958-BC45-AE0E-67CDEB1651BF}" type="slidenum">
              <a:rPr lang="en-US" smtClean="0"/>
              <a:t>29</a:t>
            </a:fld>
            <a:endParaRPr lang="en-US"/>
          </a:p>
        </p:txBody>
      </p:sp>
    </p:spTree>
    <p:extLst>
      <p:ext uri="{BB962C8B-B14F-4D97-AF65-F5344CB8AC3E}">
        <p14:creationId xmlns:p14="http://schemas.microsoft.com/office/powerpoint/2010/main" val="3165905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9741E5-1958-BC45-AE0E-67CDEB1651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5684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9741E5-1958-BC45-AE0E-67CDEB1651BF}" type="slidenum">
              <a:rPr lang="en-US" smtClean="0"/>
              <a:t>30</a:t>
            </a:fld>
            <a:endParaRPr lang="en-US"/>
          </a:p>
        </p:txBody>
      </p:sp>
    </p:spTree>
    <p:extLst>
      <p:ext uri="{BB962C8B-B14F-4D97-AF65-F5344CB8AC3E}">
        <p14:creationId xmlns:p14="http://schemas.microsoft.com/office/powerpoint/2010/main" val="2801232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9741E5-1958-BC45-AE0E-67CDEB1651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701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9741E5-1958-BC45-AE0E-67CDEB1651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179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E9741E5-1958-BC45-AE0E-67CDEB1651BF}" type="slidenum">
              <a:rPr lang="en-US" smtClean="0"/>
              <a:t>33</a:t>
            </a:fld>
            <a:endParaRPr lang="en-US"/>
          </a:p>
        </p:txBody>
      </p:sp>
    </p:spTree>
    <p:extLst>
      <p:ext uri="{BB962C8B-B14F-4D97-AF65-F5344CB8AC3E}">
        <p14:creationId xmlns:p14="http://schemas.microsoft.com/office/powerpoint/2010/main" val="1078220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E9741E5-1958-BC45-AE0E-67CDEB1651BF}" type="slidenum">
              <a:rPr lang="en-US" smtClean="0"/>
              <a:t>34</a:t>
            </a:fld>
            <a:endParaRPr lang="en-US"/>
          </a:p>
        </p:txBody>
      </p:sp>
    </p:spTree>
    <p:extLst>
      <p:ext uri="{BB962C8B-B14F-4D97-AF65-F5344CB8AC3E}">
        <p14:creationId xmlns:p14="http://schemas.microsoft.com/office/powerpoint/2010/main" val="19582409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E9741E5-1958-BC45-AE0E-67CDEB1651BF}" type="slidenum">
              <a:rPr lang="en-US" smtClean="0"/>
              <a:t>35</a:t>
            </a:fld>
            <a:endParaRPr lang="en-US"/>
          </a:p>
        </p:txBody>
      </p:sp>
    </p:spTree>
    <p:extLst>
      <p:ext uri="{BB962C8B-B14F-4D97-AF65-F5344CB8AC3E}">
        <p14:creationId xmlns:p14="http://schemas.microsoft.com/office/powerpoint/2010/main" val="2933036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E9741E5-1958-BC45-AE0E-67CDEB1651BF}" type="slidenum">
              <a:rPr lang="en-US" smtClean="0"/>
              <a:t>36</a:t>
            </a:fld>
            <a:endParaRPr lang="en-US"/>
          </a:p>
        </p:txBody>
      </p:sp>
    </p:spTree>
    <p:extLst>
      <p:ext uri="{BB962C8B-B14F-4D97-AF65-F5344CB8AC3E}">
        <p14:creationId xmlns:p14="http://schemas.microsoft.com/office/powerpoint/2010/main" val="39790915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9741E5-1958-BC45-AE0E-67CDEB1651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77974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9741E5-1958-BC45-AE0E-67CDEB1651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75760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E9741E5-1958-BC45-AE0E-67CDEB1651BF}" type="slidenum">
              <a:rPr lang="en-US" smtClean="0"/>
              <a:t>39</a:t>
            </a:fld>
            <a:endParaRPr lang="en-US"/>
          </a:p>
        </p:txBody>
      </p:sp>
    </p:spTree>
    <p:extLst>
      <p:ext uri="{BB962C8B-B14F-4D97-AF65-F5344CB8AC3E}">
        <p14:creationId xmlns:p14="http://schemas.microsoft.com/office/powerpoint/2010/main" val="4152985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rtl="0" fontAlgn="ctr">
              <a:spcBef>
                <a:spcPts val="0"/>
              </a:spcBef>
              <a:spcAft>
                <a:spcPts val="0"/>
              </a:spcAft>
              <a:buFont typeface="Arial" panose="020B0604020202020204" pitchFamily="34" charset="0"/>
              <a:buChar char="•"/>
            </a:pPr>
            <a:endParaRPr lang="en-US" sz="1100" dirty="0">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9741E5-1958-BC45-AE0E-67CDEB1651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104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E9741E5-1958-BC45-AE0E-67CDEB1651BF}" type="slidenum">
              <a:rPr lang="en-US" smtClean="0"/>
              <a:t>40</a:t>
            </a:fld>
            <a:endParaRPr lang="en-US"/>
          </a:p>
        </p:txBody>
      </p:sp>
    </p:spTree>
    <p:extLst>
      <p:ext uri="{BB962C8B-B14F-4D97-AF65-F5344CB8AC3E}">
        <p14:creationId xmlns:p14="http://schemas.microsoft.com/office/powerpoint/2010/main" val="1174176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9741E5-1958-BC45-AE0E-67CDEB1651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252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E9741E5-1958-BC45-AE0E-67CDEB1651BF}" type="slidenum">
              <a:rPr lang="en-US" smtClean="0"/>
              <a:t>42</a:t>
            </a:fld>
            <a:endParaRPr lang="en-US"/>
          </a:p>
        </p:txBody>
      </p:sp>
    </p:spTree>
    <p:extLst>
      <p:ext uri="{BB962C8B-B14F-4D97-AF65-F5344CB8AC3E}">
        <p14:creationId xmlns:p14="http://schemas.microsoft.com/office/powerpoint/2010/main" val="33126285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E9741E5-1958-BC45-AE0E-67CDEB1651BF}" type="slidenum">
              <a:rPr lang="en-US" smtClean="0"/>
              <a:t>43</a:t>
            </a:fld>
            <a:endParaRPr lang="en-US"/>
          </a:p>
        </p:txBody>
      </p:sp>
    </p:spTree>
    <p:extLst>
      <p:ext uri="{BB962C8B-B14F-4D97-AF65-F5344CB8AC3E}">
        <p14:creationId xmlns:p14="http://schemas.microsoft.com/office/powerpoint/2010/main" val="3078161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9741E5-1958-BC45-AE0E-67CDEB1651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2794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9741E5-1958-BC45-AE0E-67CDEB1651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28916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9741E5-1958-BC45-AE0E-67CDEB1651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2289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9741E5-1958-BC45-AE0E-67CDEB1651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82847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E9741E5-1958-BC45-AE0E-67CDEB1651BF}" type="slidenum">
              <a:rPr lang="en-US" smtClean="0"/>
              <a:t>48</a:t>
            </a:fld>
            <a:endParaRPr lang="en-US"/>
          </a:p>
        </p:txBody>
      </p:sp>
    </p:spTree>
    <p:extLst>
      <p:ext uri="{BB962C8B-B14F-4D97-AF65-F5344CB8AC3E}">
        <p14:creationId xmlns:p14="http://schemas.microsoft.com/office/powerpoint/2010/main" val="3451618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9741E5-1958-BC45-AE0E-67CDEB1651BF}" type="slidenum">
              <a:rPr lang="en-US" smtClean="0"/>
              <a:t>5</a:t>
            </a:fld>
            <a:endParaRPr lang="en-US"/>
          </a:p>
        </p:txBody>
      </p:sp>
    </p:spTree>
    <p:extLst>
      <p:ext uri="{BB962C8B-B14F-4D97-AF65-F5344CB8AC3E}">
        <p14:creationId xmlns:p14="http://schemas.microsoft.com/office/powerpoint/2010/main" val="868175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E9741E5-1958-BC45-AE0E-67CDEB1651BF}" type="slidenum">
              <a:rPr lang="en-US" smtClean="0"/>
              <a:t>6</a:t>
            </a:fld>
            <a:endParaRPr lang="en-US"/>
          </a:p>
        </p:txBody>
      </p:sp>
    </p:spTree>
    <p:extLst>
      <p:ext uri="{BB962C8B-B14F-4D97-AF65-F5344CB8AC3E}">
        <p14:creationId xmlns:p14="http://schemas.microsoft.com/office/powerpoint/2010/main" val="1432238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spcBef>
                <a:spcPts val="0"/>
              </a:spcBef>
              <a:spcAft>
                <a:spcPts val="0"/>
              </a:spcAft>
              <a:buFont typeface="Arial" panose="020B0604020202020204" pitchFamily="34" charset="0"/>
              <a:buChar char="•"/>
            </a:pPr>
            <a:endParaRPr lang="en-US" sz="18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E9741E5-1958-BC45-AE0E-67CDEB1651BF}" type="slidenum">
              <a:rPr lang="en-US" smtClean="0"/>
              <a:t>7</a:t>
            </a:fld>
            <a:endParaRPr lang="en-US"/>
          </a:p>
        </p:txBody>
      </p:sp>
    </p:spTree>
    <p:extLst>
      <p:ext uri="{BB962C8B-B14F-4D97-AF65-F5344CB8AC3E}">
        <p14:creationId xmlns:p14="http://schemas.microsoft.com/office/powerpoint/2010/main" val="470702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ctr">
              <a:spcBef>
                <a:spcPts val="0"/>
              </a:spcBef>
              <a:spcAft>
                <a:spcPts val="0"/>
              </a:spcAft>
              <a:buFont typeface="Arial" panose="020B0604020202020204" pitchFamily="34" charset="0"/>
              <a:buChar char="•"/>
            </a:pPr>
            <a:endParaRPr lang="en-US" sz="11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E9741E5-1958-BC45-AE0E-67CDEB1651BF}" type="slidenum">
              <a:rPr lang="en-US" smtClean="0"/>
              <a:t>8</a:t>
            </a:fld>
            <a:endParaRPr lang="en-US"/>
          </a:p>
        </p:txBody>
      </p:sp>
    </p:spTree>
    <p:extLst>
      <p:ext uri="{BB962C8B-B14F-4D97-AF65-F5344CB8AC3E}">
        <p14:creationId xmlns:p14="http://schemas.microsoft.com/office/powerpoint/2010/main" val="514605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E9741E5-1958-BC45-AE0E-67CDEB1651BF}" type="slidenum">
              <a:rPr lang="en-US" smtClean="0"/>
              <a:t>9</a:t>
            </a:fld>
            <a:endParaRPr lang="en-US"/>
          </a:p>
        </p:txBody>
      </p:sp>
    </p:spTree>
    <p:extLst>
      <p:ext uri="{BB962C8B-B14F-4D97-AF65-F5344CB8AC3E}">
        <p14:creationId xmlns:p14="http://schemas.microsoft.com/office/powerpoint/2010/main" val="1988899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2" indent="0" algn="ctr">
              <a:buNone/>
              <a:defRPr sz="2000"/>
            </a:lvl2pPr>
            <a:lvl3pPr marL="914364" indent="0" algn="ctr">
              <a:buNone/>
              <a:defRPr sz="1800"/>
            </a:lvl3pPr>
            <a:lvl4pPr marL="1371545" indent="0" algn="ctr">
              <a:buNone/>
              <a:defRPr sz="1600"/>
            </a:lvl4pPr>
            <a:lvl5pPr marL="1828727" indent="0" algn="ctr">
              <a:buNone/>
              <a:defRPr sz="1600"/>
            </a:lvl5pPr>
            <a:lvl6pPr marL="2285909" indent="0" algn="ctr">
              <a:buNone/>
              <a:defRPr sz="1600"/>
            </a:lvl6pPr>
            <a:lvl7pPr marL="2743091" indent="0" algn="ctr">
              <a:buNone/>
              <a:defRPr sz="1600"/>
            </a:lvl7pPr>
            <a:lvl8pPr marL="3200272" indent="0" algn="ctr">
              <a:buNone/>
              <a:defRPr sz="1600"/>
            </a:lvl8pPr>
            <a:lvl9pPr marL="3657454"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6095F-2601-1642-8284-AD237A28C7FC}" type="slidenum">
              <a:rPr lang="en-US" smtClean="0"/>
              <a:t>‹#›</a:t>
            </a:fld>
            <a:endParaRPr lang="en-US"/>
          </a:p>
        </p:txBody>
      </p:sp>
    </p:spTree>
    <p:extLst>
      <p:ext uri="{BB962C8B-B14F-4D97-AF65-F5344CB8AC3E}">
        <p14:creationId xmlns:p14="http://schemas.microsoft.com/office/powerpoint/2010/main" val="3018556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6095F-2601-1642-8284-AD237A28C7FC}" type="slidenum">
              <a:rPr lang="en-US" smtClean="0"/>
              <a:t>‹#›</a:t>
            </a:fld>
            <a:endParaRPr lang="en-US"/>
          </a:p>
        </p:txBody>
      </p:sp>
    </p:spTree>
    <p:extLst>
      <p:ext uri="{BB962C8B-B14F-4D97-AF65-F5344CB8AC3E}">
        <p14:creationId xmlns:p14="http://schemas.microsoft.com/office/powerpoint/2010/main" val="3624721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7"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6095F-2601-1642-8284-AD237A28C7FC}" type="slidenum">
              <a:rPr lang="en-US" smtClean="0"/>
              <a:t>‹#›</a:t>
            </a:fld>
            <a:endParaRPr lang="en-US"/>
          </a:p>
        </p:txBody>
      </p:sp>
    </p:spTree>
    <p:extLst>
      <p:ext uri="{BB962C8B-B14F-4D97-AF65-F5344CB8AC3E}">
        <p14:creationId xmlns:p14="http://schemas.microsoft.com/office/powerpoint/2010/main" val="4152457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Full Logo-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62436F-7E1C-4543-917F-2DB7AF9C0AEB}"/>
              </a:ext>
            </a:extLst>
          </p:cNvPr>
          <p:cNvSpPr>
            <a:spLocks noGrp="1"/>
          </p:cNvSpPr>
          <p:nvPr>
            <p:ph type="title" hasCustomPrompt="1"/>
          </p:nvPr>
        </p:nvSpPr>
        <p:spPr>
          <a:xfrm>
            <a:off x="831851" y="626675"/>
            <a:ext cx="10515600" cy="2016051"/>
          </a:xfrm>
        </p:spPr>
        <p:txBody>
          <a:bodyPr anchor="b"/>
          <a:lstStyle>
            <a:lvl1pPr>
              <a:defRPr sz="6000">
                <a:solidFill>
                  <a:schemeClr val="bg1"/>
                </a:solidFill>
              </a:defRPr>
            </a:lvl1pPr>
          </a:lstStyle>
          <a:p>
            <a:r>
              <a:rPr lang="en-US" dirty="0"/>
              <a:t>Title Goes Here</a:t>
            </a:r>
          </a:p>
        </p:txBody>
      </p:sp>
      <p:sp>
        <p:nvSpPr>
          <p:cNvPr id="8" name="Text Placeholder 2">
            <a:extLst>
              <a:ext uri="{FF2B5EF4-FFF2-40B4-BE49-F238E27FC236}">
                <a16:creationId xmlns:a16="http://schemas.microsoft.com/office/drawing/2014/main" id="{8707FAF2-9310-E64A-BF65-F16E6CD04232}"/>
              </a:ext>
            </a:extLst>
          </p:cNvPr>
          <p:cNvSpPr>
            <a:spLocks noGrp="1"/>
          </p:cNvSpPr>
          <p:nvPr>
            <p:ph type="body" idx="1" hasCustomPrompt="1"/>
          </p:nvPr>
        </p:nvSpPr>
        <p:spPr>
          <a:xfrm>
            <a:off x="831851" y="2669714"/>
            <a:ext cx="10515600" cy="750093"/>
          </a:xfrm>
        </p:spPr>
        <p:txBody>
          <a:bodyPr>
            <a:normAutofit/>
          </a:bodyPr>
          <a:lstStyle>
            <a:lvl1pPr marL="0" indent="0">
              <a:buNone/>
              <a:defRPr sz="2133" b="1" spc="133" baseline="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SUBTITLE GOES HERE</a:t>
            </a:r>
          </a:p>
        </p:txBody>
      </p:sp>
      <p:sp>
        <p:nvSpPr>
          <p:cNvPr id="9" name="Text Placeholder 2">
            <a:extLst>
              <a:ext uri="{FF2B5EF4-FFF2-40B4-BE49-F238E27FC236}">
                <a16:creationId xmlns:a16="http://schemas.microsoft.com/office/drawing/2014/main" id="{8D488C8C-1B01-554E-ACC6-8C39DB14C6A2}"/>
              </a:ext>
            </a:extLst>
          </p:cNvPr>
          <p:cNvSpPr>
            <a:spLocks noGrp="1"/>
          </p:cNvSpPr>
          <p:nvPr>
            <p:ph type="body" idx="11" hasCustomPrompt="1"/>
          </p:nvPr>
        </p:nvSpPr>
        <p:spPr>
          <a:xfrm>
            <a:off x="831851" y="5879508"/>
            <a:ext cx="10515600" cy="396443"/>
          </a:xfrm>
        </p:spPr>
        <p:txBody>
          <a:bodyPr>
            <a:normAutofit/>
          </a:bodyPr>
          <a:lstStyle>
            <a:lvl1pPr marL="0" indent="0">
              <a:buNone/>
              <a:defRPr sz="1867" b="0">
                <a:solidFill>
                  <a:srgbClr val="ECEAD1"/>
                </a:solidFill>
                <a:effectLs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19357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892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p:spPr>
        <p:txBody>
          <a:bodyPr/>
          <a:lstStyle>
            <a:lvl1pPr>
              <a:defRPr>
                <a:solidFill>
                  <a:srgbClr val="006747"/>
                </a:solidFill>
              </a:defRPr>
            </a:lvl1pPr>
          </a:lstStyle>
          <a:p>
            <a:r>
              <a:rPr lang="en-US" dirty="0"/>
              <a:t>Header Goes Here</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1" y="0"/>
            <a:ext cx="239283" cy="685800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
        <p:nvSpPr>
          <p:cNvPr id="7" name="Content Placeholder 3">
            <a:extLst>
              <a:ext uri="{FF2B5EF4-FFF2-40B4-BE49-F238E27FC236}">
                <a16:creationId xmlns:a16="http://schemas.microsoft.com/office/drawing/2014/main" id="{5BB23591-16BE-954D-B59B-91BFDA6632C9}"/>
              </a:ext>
            </a:extLst>
          </p:cNvPr>
          <p:cNvSpPr>
            <a:spLocks noGrp="1"/>
          </p:cNvSpPr>
          <p:nvPr>
            <p:ph sz="half" idx="2"/>
          </p:nvPr>
        </p:nvSpPr>
        <p:spPr>
          <a:xfrm>
            <a:off x="6172200" y="1825625"/>
            <a:ext cx="5181600" cy="4351339"/>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4">
            <a:extLst>
              <a:ext uri="{FF2B5EF4-FFF2-40B4-BE49-F238E27FC236}">
                <a16:creationId xmlns:a16="http://schemas.microsoft.com/office/drawing/2014/main" id="{BE2CF947-D569-5840-90FE-2AE8871A80C0}"/>
              </a:ext>
            </a:extLst>
          </p:cNvPr>
          <p:cNvSpPr>
            <a:spLocks noGrp="1"/>
          </p:cNvSpPr>
          <p:nvPr>
            <p:ph type="pic" sz="quarter" idx="13"/>
          </p:nvPr>
        </p:nvSpPr>
        <p:spPr>
          <a:xfrm>
            <a:off x="838200" y="1825625"/>
            <a:ext cx="5166645" cy="4351339"/>
          </a:xfrm>
        </p:spPr>
        <p:txBody>
          <a:bodyPr/>
          <a:lstStyle/>
          <a:p>
            <a:endParaRPr lang="en-US"/>
          </a:p>
        </p:txBody>
      </p:sp>
    </p:spTree>
    <p:extLst>
      <p:ext uri="{BB962C8B-B14F-4D97-AF65-F5344CB8AC3E}">
        <p14:creationId xmlns:p14="http://schemas.microsoft.com/office/powerpoint/2010/main" val="393458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Full Logo-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62436F-7E1C-4543-917F-2DB7AF9C0AEB}"/>
              </a:ext>
            </a:extLst>
          </p:cNvPr>
          <p:cNvSpPr>
            <a:spLocks noGrp="1"/>
          </p:cNvSpPr>
          <p:nvPr>
            <p:ph type="title" hasCustomPrompt="1"/>
          </p:nvPr>
        </p:nvSpPr>
        <p:spPr>
          <a:xfrm>
            <a:off x="831851" y="626675"/>
            <a:ext cx="10515600" cy="2016051"/>
          </a:xfrm>
        </p:spPr>
        <p:txBody>
          <a:bodyPr anchor="b"/>
          <a:lstStyle>
            <a:lvl1pPr>
              <a:defRPr sz="6000">
                <a:solidFill>
                  <a:schemeClr val="bg1"/>
                </a:solidFill>
              </a:defRPr>
            </a:lvl1pPr>
          </a:lstStyle>
          <a:p>
            <a:r>
              <a:rPr lang="en-US" dirty="0"/>
              <a:t>Title Goes Here</a:t>
            </a:r>
          </a:p>
        </p:txBody>
      </p:sp>
      <p:sp>
        <p:nvSpPr>
          <p:cNvPr id="8" name="Text Placeholder 2">
            <a:extLst>
              <a:ext uri="{FF2B5EF4-FFF2-40B4-BE49-F238E27FC236}">
                <a16:creationId xmlns:a16="http://schemas.microsoft.com/office/drawing/2014/main" id="{8707FAF2-9310-E64A-BF65-F16E6CD04232}"/>
              </a:ext>
            </a:extLst>
          </p:cNvPr>
          <p:cNvSpPr>
            <a:spLocks noGrp="1"/>
          </p:cNvSpPr>
          <p:nvPr>
            <p:ph type="body" idx="1" hasCustomPrompt="1"/>
          </p:nvPr>
        </p:nvSpPr>
        <p:spPr>
          <a:xfrm>
            <a:off x="831851" y="2669714"/>
            <a:ext cx="10515600" cy="750093"/>
          </a:xfrm>
        </p:spPr>
        <p:txBody>
          <a:bodyPr>
            <a:normAutofit/>
          </a:bodyPr>
          <a:lstStyle>
            <a:lvl1pPr marL="0" indent="0">
              <a:buNone/>
              <a:defRPr sz="2133" b="1" spc="133" baseline="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SUBTITLE GOES HERE</a:t>
            </a:r>
          </a:p>
        </p:txBody>
      </p:sp>
      <p:sp>
        <p:nvSpPr>
          <p:cNvPr id="9" name="Text Placeholder 2">
            <a:extLst>
              <a:ext uri="{FF2B5EF4-FFF2-40B4-BE49-F238E27FC236}">
                <a16:creationId xmlns:a16="http://schemas.microsoft.com/office/drawing/2014/main" id="{8D488C8C-1B01-554E-ACC6-8C39DB14C6A2}"/>
              </a:ext>
            </a:extLst>
          </p:cNvPr>
          <p:cNvSpPr>
            <a:spLocks noGrp="1"/>
          </p:cNvSpPr>
          <p:nvPr>
            <p:ph type="body" idx="11" hasCustomPrompt="1"/>
          </p:nvPr>
        </p:nvSpPr>
        <p:spPr>
          <a:xfrm>
            <a:off x="831851" y="5879508"/>
            <a:ext cx="10515600" cy="396443"/>
          </a:xfrm>
        </p:spPr>
        <p:txBody>
          <a:bodyPr>
            <a:normAutofit/>
          </a:bodyPr>
          <a:lstStyle>
            <a:lvl1pPr marL="0" indent="0">
              <a:buNone/>
              <a:defRPr sz="1867" b="0">
                <a:solidFill>
                  <a:srgbClr val="ECEAD1"/>
                </a:solidFill>
                <a:effectLs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4138731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Full Logo-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ED12-1E52-6C4E-9F94-C31ED28A5BD2}"/>
              </a:ext>
            </a:extLst>
          </p:cNvPr>
          <p:cNvSpPr>
            <a:spLocks noGrp="1"/>
          </p:cNvSpPr>
          <p:nvPr>
            <p:ph type="title" hasCustomPrompt="1"/>
          </p:nvPr>
        </p:nvSpPr>
        <p:spPr>
          <a:xfrm>
            <a:off x="831851" y="623147"/>
            <a:ext cx="10515600" cy="1450619"/>
          </a:xfrm>
        </p:spPr>
        <p:txBody>
          <a:bodyPr anchor="b"/>
          <a:lstStyle>
            <a:lvl1pPr algn="r">
              <a:defRPr sz="6000">
                <a:solidFill>
                  <a:schemeClr val="bg1"/>
                </a:solidFill>
              </a:defRPr>
            </a:lvl1pPr>
          </a:lstStyle>
          <a:p>
            <a:r>
              <a:rPr lang="en-US" dirty="0"/>
              <a:t>Title Goes Here</a:t>
            </a:r>
          </a:p>
        </p:txBody>
      </p:sp>
      <p:sp>
        <p:nvSpPr>
          <p:cNvPr id="3" name="Text Placeholder 2">
            <a:extLst>
              <a:ext uri="{FF2B5EF4-FFF2-40B4-BE49-F238E27FC236}">
                <a16:creationId xmlns:a16="http://schemas.microsoft.com/office/drawing/2014/main" id="{8ADF4F18-B776-DD4E-AAD8-649F4A38F1E6}"/>
              </a:ext>
            </a:extLst>
          </p:cNvPr>
          <p:cNvSpPr>
            <a:spLocks noGrp="1"/>
          </p:cNvSpPr>
          <p:nvPr>
            <p:ph type="body" idx="1" hasCustomPrompt="1"/>
          </p:nvPr>
        </p:nvSpPr>
        <p:spPr>
          <a:xfrm>
            <a:off x="831851" y="2100754"/>
            <a:ext cx="10515600" cy="750093"/>
          </a:xfrm>
        </p:spPr>
        <p:txBody>
          <a:bodyPr>
            <a:normAutofit/>
          </a:bodyPr>
          <a:lstStyle>
            <a:lvl1pPr marL="0" indent="0" algn="r">
              <a:buNone/>
              <a:defRPr sz="2133" b="1" spc="133" baseline="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SUBTITLE GOES HERE</a:t>
            </a:r>
          </a:p>
        </p:txBody>
      </p:sp>
      <p:sp>
        <p:nvSpPr>
          <p:cNvPr id="4" name="Text Placeholder 2">
            <a:extLst>
              <a:ext uri="{FF2B5EF4-FFF2-40B4-BE49-F238E27FC236}">
                <a16:creationId xmlns:a16="http://schemas.microsoft.com/office/drawing/2014/main" id="{8C5BBF53-4D71-3C4A-B4D0-13621C769C28}"/>
              </a:ext>
            </a:extLst>
          </p:cNvPr>
          <p:cNvSpPr>
            <a:spLocks noGrp="1"/>
          </p:cNvSpPr>
          <p:nvPr>
            <p:ph type="body" idx="11" hasCustomPrompt="1"/>
          </p:nvPr>
        </p:nvSpPr>
        <p:spPr>
          <a:xfrm>
            <a:off x="831851" y="3061801"/>
            <a:ext cx="10515600" cy="396443"/>
          </a:xfrm>
        </p:spPr>
        <p:txBody>
          <a:bodyPr>
            <a:normAutofit/>
          </a:bodyPr>
          <a:lstStyle>
            <a:lvl1pPr marL="0" indent="0" algn="r">
              <a:buNone/>
              <a:defRPr sz="1867" b="0">
                <a:solidFill>
                  <a:srgbClr val="ECEAD1"/>
                </a:solidFill>
                <a:effectLs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2591843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Logo-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62436F-7E1C-4543-917F-2DB7AF9C0AEB}"/>
              </a:ext>
            </a:extLst>
          </p:cNvPr>
          <p:cNvSpPr>
            <a:spLocks noGrp="1"/>
          </p:cNvSpPr>
          <p:nvPr>
            <p:ph type="title" hasCustomPrompt="1"/>
          </p:nvPr>
        </p:nvSpPr>
        <p:spPr>
          <a:xfrm>
            <a:off x="831851" y="626675"/>
            <a:ext cx="10515600" cy="2016051"/>
          </a:xfrm>
        </p:spPr>
        <p:txBody>
          <a:bodyPr anchor="b"/>
          <a:lstStyle>
            <a:lvl1pPr>
              <a:defRPr sz="6000">
                <a:solidFill>
                  <a:schemeClr val="bg1"/>
                </a:solidFill>
              </a:defRPr>
            </a:lvl1pPr>
          </a:lstStyle>
          <a:p>
            <a:r>
              <a:rPr lang="en-US" dirty="0"/>
              <a:t>Title Goes Here</a:t>
            </a:r>
          </a:p>
        </p:txBody>
      </p:sp>
      <p:sp>
        <p:nvSpPr>
          <p:cNvPr id="8" name="Text Placeholder 2">
            <a:extLst>
              <a:ext uri="{FF2B5EF4-FFF2-40B4-BE49-F238E27FC236}">
                <a16:creationId xmlns:a16="http://schemas.microsoft.com/office/drawing/2014/main" id="{8707FAF2-9310-E64A-BF65-F16E6CD04232}"/>
              </a:ext>
            </a:extLst>
          </p:cNvPr>
          <p:cNvSpPr>
            <a:spLocks noGrp="1"/>
          </p:cNvSpPr>
          <p:nvPr>
            <p:ph type="body" idx="1" hasCustomPrompt="1"/>
          </p:nvPr>
        </p:nvSpPr>
        <p:spPr>
          <a:xfrm>
            <a:off x="831851" y="2669714"/>
            <a:ext cx="10515600" cy="750093"/>
          </a:xfrm>
        </p:spPr>
        <p:txBody>
          <a:bodyPr>
            <a:normAutofit/>
          </a:bodyPr>
          <a:lstStyle>
            <a:lvl1pPr marL="0" indent="0">
              <a:buNone/>
              <a:defRPr sz="2133" b="1" spc="133" baseline="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SUBTITLE GOES HERE</a:t>
            </a:r>
          </a:p>
        </p:txBody>
      </p:sp>
      <p:sp>
        <p:nvSpPr>
          <p:cNvPr id="9" name="Text Placeholder 2">
            <a:extLst>
              <a:ext uri="{FF2B5EF4-FFF2-40B4-BE49-F238E27FC236}">
                <a16:creationId xmlns:a16="http://schemas.microsoft.com/office/drawing/2014/main" id="{8D488C8C-1B01-554E-ACC6-8C39DB14C6A2}"/>
              </a:ext>
            </a:extLst>
          </p:cNvPr>
          <p:cNvSpPr>
            <a:spLocks noGrp="1"/>
          </p:cNvSpPr>
          <p:nvPr>
            <p:ph type="body" idx="11" hasCustomPrompt="1"/>
          </p:nvPr>
        </p:nvSpPr>
        <p:spPr>
          <a:xfrm>
            <a:off x="831851" y="5879508"/>
            <a:ext cx="10515600" cy="396443"/>
          </a:xfrm>
        </p:spPr>
        <p:txBody>
          <a:bodyPr>
            <a:normAutofit/>
          </a:bodyPr>
          <a:lstStyle>
            <a:lvl1pPr marL="0" indent="0">
              <a:buNone/>
              <a:defRPr sz="1867" b="0">
                <a:solidFill>
                  <a:srgbClr val="ECEAD1"/>
                </a:solidFill>
                <a:effectLs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3188162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Logo-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ED12-1E52-6C4E-9F94-C31ED28A5BD2}"/>
              </a:ext>
            </a:extLst>
          </p:cNvPr>
          <p:cNvSpPr>
            <a:spLocks noGrp="1"/>
          </p:cNvSpPr>
          <p:nvPr>
            <p:ph type="title" hasCustomPrompt="1"/>
          </p:nvPr>
        </p:nvSpPr>
        <p:spPr>
          <a:xfrm>
            <a:off x="831851" y="623147"/>
            <a:ext cx="10515600" cy="1450619"/>
          </a:xfrm>
        </p:spPr>
        <p:txBody>
          <a:bodyPr anchor="b"/>
          <a:lstStyle>
            <a:lvl1pPr algn="r">
              <a:defRPr sz="6000">
                <a:solidFill>
                  <a:schemeClr val="bg1"/>
                </a:solidFill>
              </a:defRPr>
            </a:lvl1pPr>
          </a:lstStyle>
          <a:p>
            <a:r>
              <a:rPr lang="en-US" dirty="0"/>
              <a:t>Title Goes Here</a:t>
            </a:r>
          </a:p>
        </p:txBody>
      </p:sp>
      <p:sp>
        <p:nvSpPr>
          <p:cNvPr id="3" name="Text Placeholder 2">
            <a:extLst>
              <a:ext uri="{FF2B5EF4-FFF2-40B4-BE49-F238E27FC236}">
                <a16:creationId xmlns:a16="http://schemas.microsoft.com/office/drawing/2014/main" id="{8ADF4F18-B776-DD4E-AAD8-649F4A38F1E6}"/>
              </a:ext>
            </a:extLst>
          </p:cNvPr>
          <p:cNvSpPr>
            <a:spLocks noGrp="1"/>
          </p:cNvSpPr>
          <p:nvPr>
            <p:ph type="body" idx="1" hasCustomPrompt="1"/>
          </p:nvPr>
        </p:nvSpPr>
        <p:spPr>
          <a:xfrm>
            <a:off x="831851" y="2100754"/>
            <a:ext cx="10515600" cy="750093"/>
          </a:xfrm>
        </p:spPr>
        <p:txBody>
          <a:bodyPr>
            <a:normAutofit/>
          </a:bodyPr>
          <a:lstStyle>
            <a:lvl1pPr marL="0" indent="0" algn="r">
              <a:buNone/>
              <a:defRPr sz="2133" b="1" spc="133" baseline="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SUBTITLE GOES HERE</a:t>
            </a:r>
          </a:p>
        </p:txBody>
      </p:sp>
      <p:sp>
        <p:nvSpPr>
          <p:cNvPr id="4" name="Text Placeholder 2">
            <a:extLst>
              <a:ext uri="{FF2B5EF4-FFF2-40B4-BE49-F238E27FC236}">
                <a16:creationId xmlns:a16="http://schemas.microsoft.com/office/drawing/2014/main" id="{8C5BBF53-4D71-3C4A-B4D0-13621C769C28}"/>
              </a:ext>
            </a:extLst>
          </p:cNvPr>
          <p:cNvSpPr>
            <a:spLocks noGrp="1"/>
          </p:cNvSpPr>
          <p:nvPr>
            <p:ph type="body" idx="11" hasCustomPrompt="1"/>
          </p:nvPr>
        </p:nvSpPr>
        <p:spPr>
          <a:xfrm>
            <a:off x="831851" y="3061801"/>
            <a:ext cx="10515600" cy="396443"/>
          </a:xfrm>
        </p:spPr>
        <p:txBody>
          <a:bodyPr>
            <a:normAutofit/>
          </a:bodyPr>
          <a:lstStyle>
            <a:lvl1pPr marL="0" indent="0" algn="r">
              <a:buNone/>
              <a:defRPr sz="1867" b="0">
                <a:solidFill>
                  <a:srgbClr val="ECEAD1"/>
                </a:solidFill>
                <a:effectLs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3204678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Logo-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67137"/>
            <a:ext cx="10515600" cy="923551"/>
          </a:xfrm>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2637380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6095F-2601-1642-8284-AD237A28C7FC}" type="slidenum">
              <a:rPr lang="en-US" smtClean="0"/>
              <a:t>‹#›</a:t>
            </a:fld>
            <a:endParaRPr lang="en-US"/>
          </a:p>
        </p:txBody>
      </p:sp>
    </p:spTree>
    <p:extLst>
      <p:ext uri="{BB962C8B-B14F-4D97-AF65-F5344CB8AC3E}">
        <p14:creationId xmlns:p14="http://schemas.microsoft.com/office/powerpoint/2010/main" val="516573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Logo-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dirty="0"/>
          </a:p>
        </p:txBody>
      </p:sp>
    </p:spTree>
    <p:extLst>
      <p:ext uri="{BB962C8B-B14F-4D97-AF65-F5344CB8AC3E}">
        <p14:creationId xmlns:p14="http://schemas.microsoft.com/office/powerpoint/2010/main" val="3079216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0" y="0"/>
            <a:ext cx="12192000" cy="185739"/>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524037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sz="half" idx="1"/>
          </p:nvPr>
        </p:nvSpPr>
        <p:spPr>
          <a:xfrm>
            <a:off x="838200" y="1825625"/>
            <a:ext cx="5181600" cy="4351339"/>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9"/>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0"/>
            <a:ext cx="12192000" cy="185739"/>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6199932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p:spPr>
        <p:txBody>
          <a:bodyPr/>
          <a:lstStyle>
            <a:lvl1pPr>
              <a:defRPr>
                <a:solidFill>
                  <a:srgbClr val="006747"/>
                </a:solidFill>
              </a:defRPr>
            </a:lvl1pPr>
          </a:lstStyle>
          <a:p>
            <a:r>
              <a:rPr lang="en-US" dirty="0"/>
              <a:t>Header Goes Here</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1" y="0"/>
            <a:ext cx="239283" cy="685800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
        <p:nvSpPr>
          <p:cNvPr id="7" name="Content Placeholder 3">
            <a:extLst>
              <a:ext uri="{FF2B5EF4-FFF2-40B4-BE49-F238E27FC236}">
                <a16:creationId xmlns:a16="http://schemas.microsoft.com/office/drawing/2014/main" id="{5BB23591-16BE-954D-B59B-91BFDA6632C9}"/>
              </a:ext>
            </a:extLst>
          </p:cNvPr>
          <p:cNvSpPr>
            <a:spLocks noGrp="1"/>
          </p:cNvSpPr>
          <p:nvPr>
            <p:ph sz="half" idx="2"/>
          </p:nvPr>
        </p:nvSpPr>
        <p:spPr>
          <a:xfrm>
            <a:off x="6172200" y="1825625"/>
            <a:ext cx="5181600" cy="4351339"/>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4">
            <a:extLst>
              <a:ext uri="{FF2B5EF4-FFF2-40B4-BE49-F238E27FC236}">
                <a16:creationId xmlns:a16="http://schemas.microsoft.com/office/drawing/2014/main" id="{BE2CF947-D569-5840-90FE-2AE8871A80C0}"/>
              </a:ext>
            </a:extLst>
          </p:cNvPr>
          <p:cNvSpPr>
            <a:spLocks noGrp="1"/>
          </p:cNvSpPr>
          <p:nvPr>
            <p:ph type="pic" sz="quarter" idx="13"/>
          </p:nvPr>
        </p:nvSpPr>
        <p:spPr>
          <a:xfrm>
            <a:off x="838200" y="1825625"/>
            <a:ext cx="5166645" cy="4351339"/>
          </a:xfrm>
        </p:spPr>
        <p:txBody>
          <a:bodyPr/>
          <a:lstStyle/>
          <a:p>
            <a:endParaRPr lang="en-US"/>
          </a:p>
        </p:txBody>
      </p:sp>
    </p:spTree>
    <p:extLst>
      <p:ext uri="{BB962C8B-B14F-4D97-AF65-F5344CB8AC3E}">
        <p14:creationId xmlns:p14="http://schemas.microsoft.com/office/powerpoint/2010/main" val="2066131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3">
    <p:bg>
      <p:bgPr>
        <a:solidFill>
          <a:srgbClr val="ECEA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sz="half" idx="1"/>
          </p:nvPr>
        </p:nvSpPr>
        <p:spPr>
          <a:xfrm>
            <a:off x="838200" y="1825625"/>
            <a:ext cx="5181600" cy="4351339"/>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9"/>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0"/>
            <a:ext cx="12192000" cy="185739"/>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277810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a:solidFill>
                  <a:srgbClr val="006747"/>
                </a:solidFill>
              </a:defRPr>
            </a:lvl1pPr>
          </a:lstStyle>
          <a:p>
            <a:r>
              <a:rPr lang="en-US" dirty="0"/>
              <a:t>Header Goes Here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006747"/>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endParaRPr lang="en-US" dirty="0"/>
          </a:p>
        </p:txBody>
      </p:sp>
      <p:sp>
        <p:nvSpPr>
          <p:cNvPr id="4" name="Content Placeholder 3"/>
          <p:cNvSpPr>
            <a:spLocks noGrp="1"/>
          </p:cNvSpPr>
          <p:nvPr>
            <p:ph sz="half" idx="2"/>
          </p:nvPr>
        </p:nvSpPr>
        <p:spPr>
          <a:xfrm>
            <a:off x="839789" y="2505075"/>
            <a:ext cx="5157787" cy="3684588"/>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006747"/>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endParaRPr lang="en-US" dirty="0"/>
          </a:p>
        </p:txBody>
      </p:sp>
      <p:sp>
        <p:nvSpPr>
          <p:cNvPr id="6" name="Content Placeholder 5"/>
          <p:cNvSpPr>
            <a:spLocks noGrp="1"/>
          </p:cNvSpPr>
          <p:nvPr>
            <p:ph sz="quarter" idx="4"/>
          </p:nvPr>
        </p:nvSpPr>
        <p:spPr>
          <a:xfrm>
            <a:off x="6172201" y="2505075"/>
            <a:ext cx="5183188" cy="3684588"/>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0F5EC011-0DA0-DB45-996E-85C7F379AB45}" type="slidenum">
              <a:rPr lang="en-US" smtClean="0"/>
              <a:t>‹#›</a:t>
            </a:fld>
            <a:endParaRPr lang="en-US" dirty="0"/>
          </a:p>
        </p:txBody>
      </p:sp>
      <p:sp>
        <p:nvSpPr>
          <p:cNvPr id="10" name="Rectangle 9">
            <a:extLst>
              <a:ext uri="{FF2B5EF4-FFF2-40B4-BE49-F238E27FC236}">
                <a16:creationId xmlns:a16="http://schemas.microsoft.com/office/drawing/2014/main" id="{DEE8CF8B-D494-CC47-8E2D-52DC8E8EF28F}"/>
              </a:ext>
            </a:extLst>
          </p:cNvPr>
          <p:cNvSpPr/>
          <p:nvPr userDrawn="1"/>
        </p:nvSpPr>
        <p:spPr>
          <a:xfrm>
            <a:off x="0" y="0"/>
            <a:ext cx="12192000" cy="185739"/>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105192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ection Header-Green">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681605"/>
            <a:ext cx="10515600" cy="1325563"/>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990345138"/>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ection Header-Gray">
    <p:bg>
      <p:bgPr>
        <a:solidFill>
          <a:srgbClr val="7E96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681605"/>
            <a:ext cx="10515600" cy="1325563"/>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273287086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Phot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3B7135-3D78-0E4B-9C26-9E7303734618}"/>
              </a:ext>
            </a:extLst>
          </p:cNvPr>
          <p:cNvSpPr/>
          <p:nvPr userDrawn="1"/>
        </p:nvSpPr>
        <p:spPr>
          <a:xfrm>
            <a:off x="243840" y="292608"/>
            <a:ext cx="11667744" cy="6339840"/>
          </a:xfrm>
          <a:prstGeom prst="rect">
            <a:avLst/>
          </a:prstGeom>
          <a:solidFill>
            <a:srgbClr val="00674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5" name="Title 1">
            <a:extLst>
              <a:ext uri="{FF2B5EF4-FFF2-40B4-BE49-F238E27FC236}">
                <a16:creationId xmlns:a16="http://schemas.microsoft.com/office/drawing/2014/main" id="{252DF257-01E2-CC4F-84E8-92951174BDE6}"/>
              </a:ext>
            </a:extLst>
          </p:cNvPr>
          <p:cNvSpPr>
            <a:spLocks noGrp="1"/>
          </p:cNvSpPr>
          <p:nvPr>
            <p:ph type="title" hasCustomPrompt="1"/>
          </p:nvPr>
        </p:nvSpPr>
        <p:spPr>
          <a:xfrm>
            <a:off x="838200" y="2681605"/>
            <a:ext cx="10515600" cy="1325563"/>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7009505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Photo-2">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681605"/>
            <a:ext cx="4193419" cy="3646623"/>
          </a:xfrm>
        </p:spPr>
        <p:txBody>
          <a:bodyPr anchor="t"/>
          <a:lstStyle>
            <a:lvl1pPr algn="l">
              <a:defRPr>
                <a:solidFill>
                  <a:schemeClr val="bg1"/>
                </a:solidFill>
              </a:defRPr>
            </a:lvl1pPr>
          </a:lstStyle>
          <a:p>
            <a:r>
              <a:rPr lang="en-US" dirty="0"/>
              <a:t>Simple Break Section</a:t>
            </a:r>
          </a:p>
        </p:txBody>
      </p:sp>
      <p:sp>
        <p:nvSpPr>
          <p:cNvPr id="7" name="Picture Placeholder 2">
            <a:extLst>
              <a:ext uri="{FF2B5EF4-FFF2-40B4-BE49-F238E27FC236}">
                <a16:creationId xmlns:a16="http://schemas.microsoft.com/office/drawing/2014/main" id="{5D0E8F77-71F3-F946-9D23-CC819E7051D6}"/>
              </a:ext>
            </a:extLst>
          </p:cNvPr>
          <p:cNvSpPr>
            <a:spLocks noGrp="1" noChangeAspect="1"/>
          </p:cNvSpPr>
          <p:nvPr>
            <p:ph type="pic" idx="1"/>
          </p:nvPr>
        </p:nvSpPr>
        <p:spPr>
          <a:xfrm>
            <a:off x="6096000" y="0"/>
            <a:ext cx="6096000" cy="6858000"/>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Tree>
    <p:extLst>
      <p:ext uri="{BB962C8B-B14F-4D97-AF65-F5344CB8AC3E}">
        <p14:creationId xmlns:p14="http://schemas.microsoft.com/office/powerpoint/2010/main" val="29595624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5"/>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solidFill>
              </a:defRPr>
            </a:lvl1pPr>
            <a:lvl2pPr marL="457182" indent="0">
              <a:buNone/>
              <a:defRPr sz="2000">
                <a:solidFill>
                  <a:schemeClr val="tx1">
                    <a:tint val="75000"/>
                  </a:schemeClr>
                </a:solidFill>
              </a:defRPr>
            </a:lvl2pPr>
            <a:lvl3pPr marL="914364" indent="0">
              <a:buNone/>
              <a:defRPr sz="1800">
                <a:solidFill>
                  <a:schemeClr val="tx1">
                    <a:tint val="75000"/>
                  </a:schemeClr>
                </a:solidFill>
              </a:defRPr>
            </a:lvl3pPr>
            <a:lvl4pPr marL="1371545" indent="0">
              <a:buNone/>
              <a:defRPr sz="1600">
                <a:solidFill>
                  <a:schemeClr val="tx1">
                    <a:tint val="75000"/>
                  </a:schemeClr>
                </a:solidFill>
              </a:defRPr>
            </a:lvl4pPr>
            <a:lvl5pPr marL="1828727" indent="0">
              <a:buNone/>
              <a:defRPr sz="1600">
                <a:solidFill>
                  <a:schemeClr val="tx1">
                    <a:tint val="75000"/>
                  </a:schemeClr>
                </a:solidFill>
              </a:defRPr>
            </a:lvl5pPr>
            <a:lvl6pPr marL="2285909" indent="0">
              <a:buNone/>
              <a:defRPr sz="1600">
                <a:solidFill>
                  <a:schemeClr val="tx1">
                    <a:tint val="75000"/>
                  </a:schemeClr>
                </a:solidFill>
              </a:defRPr>
            </a:lvl6pPr>
            <a:lvl7pPr marL="2743091" indent="0">
              <a:buNone/>
              <a:defRPr sz="1600">
                <a:solidFill>
                  <a:schemeClr val="tx1">
                    <a:tint val="75000"/>
                  </a:schemeClr>
                </a:solidFill>
              </a:defRPr>
            </a:lvl7pPr>
            <a:lvl8pPr marL="3200272" indent="0">
              <a:buNone/>
              <a:defRPr sz="1600">
                <a:solidFill>
                  <a:schemeClr val="tx1">
                    <a:tint val="75000"/>
                  </a:schemeClr>
                </a:solidFill>
              </a:defRPr>
            </a:lvl8pPr>
            <a:lvl9pPr marL="365745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6095F-2601-1642-8284-AD237A28C7FC}" type="slidenum">
              <a:rPr lang="en-US" smtClean="0"/>
              <a:t>‹#›</a:t>
            </a:fld>
            <a:endParaRPr lang="en-US"/>
          </a:p>
        </p:txBody>
      </p:sp>
    </p:spTree>
    <p:extLst>
      <p:ext uri="{BB962C8B-B14F-4D97-AF65-F5344CB8AC3E}">
        <p14:creationId xmlns:p14="http://schemas.microsoft.com/office/powerpoint/2010/main" val="11478542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1" y="-45355"/>
            <a:ext cx="5183188" cy="6939185"/>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839788" y="457200"/>
            <a:ext cx="3932237" cy="1600200"/>
          </a:xfrm>
        </p:spPr>
        <p:txBody>
          <a:bodyPr anchor="b"/>
          <a:lstStyle>
            <a:lvl1pPr>
              <a:defRPr sz="3200">
                <a:solidFill>
                  <a:schemeClr val="bg1"/>
                </a:solidFill>
              </a:defRPr>
            </a:lvl1pPr>
          </a:lstStyle>
          <a:p>
            <a:r>
              <a:rPr lang="en-US" dirty="0"/>
              <a:t>Header Goes Here</a:t>
            </a:r>
          </a:p>
        </p:txBody>
      </p:sp>
      <p:sp>
        <p:nvSpPr>
          <p:cNvPr id="3" name="Content Placeholder 2"/>
          <p:cNvSpPr>
            <a:spLocks noGrp="1"/>
          </p:cNvSpPr>
          <p:nvPr>
            <p:ph idx="1"/>
          </p:nvPr>
        </p:nvSpPr>
        <p:spPr>
          <a:xfrm>
            <a:off x="5526279" y="987426"/>
            <a:ext cx="5829108" cy="4873625"/>
          </a:xfrm>
        </p:spPr>
        <p:txBody>
          <a:bodyPr/>
          <a:lstStyle>
            <a:lvl1pPr>
              <a:defRPr sz="3200">
                <a:solidFill>
                  <a:srgbClr val="006747"/>
                </a:solidFill>
              </a:defRPr>
            </a:lvl1pPr>
            <a:lvl2pPr>
              <a:defRPr sz="2800">
                <a:solidFill>
                  <a:srgbClr val="006747"/>
                </a:solidFill>
              </a:defRPr>
            </a:lvl2pPr>
            <a:lvl3pPr>
              <a:defRPr sz="2400">
                <a:solidFill>
                  <a:srgbClr val="006747"/>
                </a:solidFill>
              </a:defRPr>
            </a:lvl3pPr>
            <a:lvl4pPr>
              <a:defRPr sz="2000">
                <a:solidFill>
                  <a:srgbClr val="006747"/>
                </a:solidFill>
              </a:defRPr>
            </a:lvl4pPr>
            <a:lvl5pPr>
              <a:defRPr sz="2000">
                <a:solidFill>
                  <a:srgbClr val="006747"/>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3471047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0" y="-45355"/>
            <a:ext cx="12192000" cy="292212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839788" y="457200"/>
            <a:ext cx="4132905" cy="1600200"/>
          </a:xfrm>
        </p:spPr>
        <p:txBody>
          <a:bodyPr anchor="b"/>
          <a:lstStyle>
            <a:lvl1pPr>
              <a:defRPr sz="3200">
                <a:solidFill>
                  <a:schemeClr val="bg1"/>
                </a:solidFill>
              </a:defRPr>
            </a:lvl1pPr>
          </a:lstStyle>
          <a:p>
            <a:r>
              <a:rPr lang="en-US" dirty="0"/>
              <a:t>Header Goes Here</a:t>
            </a:r>
          </a:p>
        </p:txBody>
      </p:sp>
      <p:sp>
        <p:nvSpPr>
          <p:cNvPr id="4" name="Text Placeholder 3"/>
          <p:cNvSpPr>
            <a:spLocks noGrp="1"/>
          </p:cNvSpPr>
          <p:nvPr>
            <p:ph type="body" sz="half" idx="2"/>
          </p:nvPr>
        </p:nvSpPr>
        <p:spPr>
          <a:xfrm>
            <a:off x="839788" y="3178139"/>
            <a:ext cx="5379501" cy="2945259"/>
          </a:xfrm>
        </p:spPr>
        <p:txBody>
          <a:bodyPr>
            <a:normAutofit/>
          </a:bodyPr>
          <a:lstStyle>
            <a:lvl1pPr marL="0" indent="0">
              <a:buNone/>
              <a:defRPr sz="2400">
                <a:solidFill>
                  <a:srgbClr val="466069"/>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9" name="Picture Placeholder 5">
            <a:extLst>
              <a:ext uri="{FF2B5EF4-FFF2-40B4-BE49-F238E27FC236}">
                <a16:creationId xmlns:a16="http://schemas.microsoft.com/office/drawing/2014/main" id="{C83AE0ED-DAFE-6347-ACD6-B8BA2CC2DB67}"/>
              </a:ext>
            </a:extLst>
          </p:cNvPr>
          <p:cNvSpPr>
            <a:spLocks noGrp="1"/>
          </p:cNvSpPr>
          <p:nvPr>
            <p:ph type="pic" sz="quarter" idx="13"/>
          </p:nvPr>
        </p:nvSpPr>
        <p:spPr>
          <a:xfrm>
            <a:off x="6711951" y="-44450"/>
            <a:ext cx="4809067" cy="4976284"/>
          </a:xfrm>
        </p:spPr>
        <p:txBody>
          <a:bodyPr/>
          <a:lstStyle/>
          <a:p>
            <a:endParaRPr lang="en-US"/>
          </a:p>
        </p:txBody>
      </p:sp>
      <p:sp>
        <p:nvSpPr>
          <p:cNvPr id="10" name="Text Placeholder 3">
            <a:extLst>
              <a:ext uri="{FF2B5EF4-FFF2-40B4-BE49-F238E27FC236}">
                <a16:creationId xmlns:a16="http://schemas.microsoft.com/office/drawing/2014/main" id="{B51888F3-4D41-1847-B79F-091A153FEBA7}"/>
              </a:ext>
            </a:extLst>
          </p:cNvPr>
          <p:cNvSpPr>
            <a:spLocks noGrp="1"/>
          </p:cNvSpPr>
          <p:nvPr>
            <p:ph type="body" sz="half" idx="14"/>
          </p:nvPr>
        </p:nvSpPr>
        <p:spPr>
          <a:xfrm>
            <a:off x="6711951" y="5162192"/>
            <a:ext cx="4809067" cy="605035"/>
          </a:xfrm>
        </p:spPr>
        <p:txBody>
          <a:bodyPr/>
          <a:lstStyle>
            <a:lvl1pPr marL="0" indent="0" algn="ctr">
              <a:buNone/>
              <a:defRPr sz="1600">
                <a:solidFill>
                  <a:srgbClr val="466069"/>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endParaRPr lang="en-US" dirty="0"/>
          </a:p>
        </p:txBody>
      </p:sp>
    </p:spTree>
    <p:extLst>
      <p:ext uri="{BB962C8B-B14F-4D97-AF65-F5344CB8AC3E}">
        <p14:creationId xmlns:p14="http://schemas.microsoft.com/office/powerpoint/2010/main" val="1912880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solidFill>
                  <a:srgbClr val="006747"/>
                </a:solidFill>
              </a:defRPr>
            </a:lvl1pPr>
          </a:lstStyle>
          <a:p>
            <a:r>
              <a:rPr lang="en-US" dirty="0"/>
              <a:t>Header Goes Here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solidFill>
                  <a:srgbClr val="466069"/>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89BF4C2C-1ED6-0F47-810A-EE823A1E98D4}"/>
              </a:ext>
            </a:extLst>
          </p:cNvPr>
          <p:cNvSpPr/>
          <p:nvPr userDrawn="1"/>
        </p:nvSpPr>
        <p:spPr>
          <a:xfrm>
            <a:off x="0" y="0"/>
            <a:ext cx="12192000" cy="185739"/>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7116686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log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21563" y="987426"/>
            <a:ext cx="3932237" cy="1069973"/>
          </a:xfrm>
        </p:spPr>
        <p:txBody>
          <a:bodyPr anchor="b"/>
          <a:lstStyle>
            <a:lvl1pPr>
              <a:defRPr sz="3200">
                <a:solidFill>
                  <a:srgbClr val="006747"/>
                </a:solidFill>
              </a:defRPr>
            </a:lvl1pPr>
          </a:lstStyle>
          <a:p>
            <a:r>
              <a:rPr lang="en-US" dirty="0"/>
              <a:t>Header Goes Here</a:t>
            </a:r>
          </a:p>
        </p:txBody>
      </p:sp>
      <p:sp>
        <p:nvSpPr>
          <p:cNvPr id="4" name="Text Placeholder 3"/>
          <p:cNvSpPr>
            <a:spLocks noGrp="1"/>
          </p:cNvSpPr>
          <p:nvPr>
            <p:ph type="body" sz="half" idx="2"/>
          </p:nvPr>
        </p:nvSpPr>
        <p:spPr>
          <a:xfrm>
            <a:off x="7421563" y="2057401"/>
            <a:ext cx="3932237" cy="3811588"/>
          </a:xfrm>
        </p:spPr>
        <p:txBody>
          <a:bodyPr/>
          <a:lstStyle>
            <a:lvl1pPr marL="0" indent="0">
              <a:buNone/>
              <a:defRPr sz="1600">
                <a:solidFill>
                  <a:srgbClr val="466069"/>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11" name="Chart Placeholder 5">
            <a:extLst>
              <a:ext uri="{FF2B5EF4-FFF2-40B4-BE49-F238E27FC236}">
                <a16:creationId xmlns:a16="http://schemas.microsoft.com/office/drawing/2014/main" id="{88B55E94-566B-064E-82B6-C977F84F7C65}"/>
              </a:ext>
            </a:extLst>
          </p:cNvPr>
          <p:cNvSpPr>
            <a:spLocks noGrp="1"/>
          </p:cNvSpPr>
          <p:nvPr>
            <p:ph type="chart" sz="quarter" idx="14"/>
          </p:nvPr>
        </p:nvSpPr>
        <p:spPr>
          <a:xfrm>
            <a:off x="880884" y="987426"/>
            <a:ext cx="6170083" cy="4872567"/>
          </a:xfrm>
        </p:spPr>
        <p:txBody>
          <a:bodyPr/>
          <a:lstStyle/>
          <a:p>
            <a:endParaRPr lang="en-US" dirty="0"/>
          </a:p>
        </p:txBody>
      </p:sp>
    </p:spTree>
    <p:extLst>
      <p:ext uri="{BB962C8B-B14F-4D97-AF65-F5344CB8AC3E}">
        <p14:creationId xmlns:p14="http://schemas.microsoft.com/office/powerpoint/2010/main" val="15412110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062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636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6095F-2601-1642-8284-AD237A28C7FC}" type="slidenum">
              <a:rPr lang="en-US" smtClean="0"/>
              <a:t>‹#›</a:t>
            </a:fld>
            <a:endParaRPr lang="en-US"/>
          </a:p>
        </p:txBody>
      </p:sp>
    </p:spTree>
    <p:extLst>
      <p:ext uri="{BB962C8B-B14F-4D97-AF65-F5344CB8AC3E}">
        <p14:creationId xmlns:p14="http://schemas.microsoft.com/office/powerpoint/2010/main" val="358069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7" y="1681163"/>
            <a:ext cx="5183188" cy="823912"/>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7"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A6095F-2601-1642-8284-AD237A28C7FC}" type="slidenum">
              <a:rPr lang="en-US" smtClean="0"/>
              <a:t>‹#›</a:t>
            </a:fld>
            <a:endParaRPr lang="en-US"/>
          </a:p>
        </p:txBody>
      </p:sp>
    </p:spTree>
    <p:extLst>
      <p:ext uri="{BB962C8B-B14F-4D97-AF65-F5344CB8AC3E}">
        <p14:creationId xmlns:p14="http://schemas.microsoft.com/office/powerpoint/2010/main" val="1341596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A6095F-2601-1642-8284-AD237A28C7FC}" type="slidenum">
              <a:rPr lang="en-US" smtClean="0"/>
              <a:t>‹#›</a:t>
            </a:fld>
            <a:endParaRPr lang="en-US"/>
          </a:p>
        </p:txBody>
      </p:sp>
    </p:spTree>
    <p:extLst>
      <p:ext uri="{BB962C8B-B14F-4D97-AF65-F5344CB8AC3E}">
        <p14:creationId xmlns:p14="http://schemas.microsoft.com/office/powerpoint/2010/main" val="3015525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A6095F-2601-1642-8284-AD237A28C7FC}" type="slidenum">
              <a:rPr lang="en-US" smtClean="0"/>
              <a:t>‹#›</a:t>
            </a:fld>
            <a:endParaRPr lang="en-US"/>
          </a:p>
        </p:txBody>
      </p:sp>
    </p:spTree>
    <p:extLst>
      <p:ext uri="{BB962C8B-B14F-4D97-AF65-F5344CB8AC3E}">
        <p14:creationId xmlns:p14="http://schemas.microsoft.com/office/powerpoint/2010/main" val="2793866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3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2" indent="0">
              <a:buNone/>
              <a:defRPr sz="1400"/>
            </a:lvl2pPr>
            <a:lvl3pPr marL="914364" indent="0">
              <a:buNone/>
              <a:defRPr sz="1200"/>
            </a:lvl3pPr>
            <a:lvl4pPr marL="1371545" indent="0">
              <a:buNone/>
              <a:defRPr sz="1000"/>
            </a:lvl4pPr>
            <a:lvl5pPr marL="1828727" indent="0">
              <a:buNone/>
              <a:defRPr sz="1000"/>
            </a:lvl5pPr>
            <a:lvl6pPr marL="2285909" indent="0">
              <a:buNone/>
              <a:defRPr sz="1000"/>
            </a:lvl6pPr>
            <a:lvl7pPr marL="2743091"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6095F-2601-1642-8284-AD237A28C7FC}" type="slidenum">
              <a:rPr lang="en-US" smtClean="0"/>
              <a:t>‹#›</a:t>
            </a:fld>
            <a:endParaRPr lang="en-US"/>
          </a:p>
        </p:txBody>
      </p:sp>
    </p:spTree>
    <p:extLst>
      <p:ext uri="{BB962C8B-B14F-4D97-AF65-F5344CB8AC3E}">
        <p14:creationId xmlns:p14="http://schemas.microsoft.com/office/powerpoint/2010/main" val="3066083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0"/>
            <a:ext cx="6172200" cy="4873625"/>
          </a:xfrm>
        </p:spPr>
        <p:txBody>
          <a:bodyPr anchor="t"/>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2" indent="0">
              <a:buNone/>
              <a:defRPr sz="1400"/>
            </a:lvl2pPr>
            <a:lvl3pPr marL="914364" indent="0">
              <a:buNone/>
              <a:defRPr sz="1200"/>
            </a:lvl3pPr>
            <a:lvl4pPr marL="1371545" indent="0">
              <a:buNone/>
              <a:defRPr sz="1000"/>
            </a:lvl4pPr>
            <a:lvl5pPr marL="1828727" indent="0">
              <a:buNone/>
              <a:defRPr sz="1000"/>
            </a:lvl5pPr>
            <a:lvl6pPr marL="2285909" indent="0">
              <a:buNone/>
              <a:defRPr sz="1000"/>
            </a:lvl6pPr>
            <a:lvl7pPr marL="2743091"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6095F-2601-1642-8284-AD237A28C7FC}" type="slidenum">
              <a:rPr lang="en-US" smtClean="0"/>
              <a:t>‹#›</a:t>
            </a:fld>
            <a:endParaRPr lang="en-US"/>
          </a:p>
        </p:txBody>
      </p:sp>
    </p:spTree>
    <p:extLst>
      <p:ext uri="{BB962C8B-B14F-4D97-AF65-F5344CB8AC3E}">
        <p14:creationId xmlns:p14="http://schemas.microsoft.com/office/powerpoint/2010/main" val="89695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A6095F-2601-1642-8284-AD237A28C7FC}" type="slidenum">
              <a:rPr lang="en-US" smtClean="0"/>
              <a:t>‹#›</a:t>
            </a:fld>
            <a:endParaRPr lang="en-US"/>
          </a:p>
        </p:txBody>
      </p:sp>
    </p:spTree>
    <p:extLst>
      <p:ext uri="{BB962C8B-B14F-4D97-AF65-F5344CB8AC3E}">
        <p14:creationId xmlns:p14="http://schemas.microsoft.com/office/powerpoint/2010/main" val="2453013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96" r:id="rId14"/>
  </p:sldLayoutIdLst>
  <p:hf hdr="0" ftr="0" dt="0"/>
  <p:txStyles>
    <p:titleStyle>
      <a:lvl1pPr algn="l" defTabSz="91436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0" indent="-228590" algn="l" defTabSz="91436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0" algn="l" defTabSz="91436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0" algn="l" defTabSz="91436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7"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4"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4" rtl="0" eaLnBrk="1" latinLnBrk="0" hangingPunct="1">
        <a:defRPr sz="18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5" algn="l" defTabSz="914364" rtl="0" eaLnBrk="1" latinLnBrk="0" hangingPunct="1">
        <a:defRPr sz="1800" kern="1200">
          <a:solidFill>
            <a:schemeClr val="tx1"/>
          </a:solidFill>
          <a:latin typeface="+mn-lt"/>
          <a:ea typeface="+mn-ea"/>
          <a:cs typeface="+mn-cs"/>
        </a:defRPr>
      </a:lvl4pPr>
      <a:lvl5pPr marL="1828727" algn="l" defTabSz="914364" rtl="0" eaLnBrk="1" latinLnBrk="0" hangingPunct="1">
        <a:defRPr sz="1800" kern="1200">
          <a:solidFill>
            <a:schemeClr val="tx1"/>
          </a:solidFill>
          <a:latin typeface="+mn-lt"/>
          <a:ea typeface="+mn-ea"/>
          <a:cs typeface="+mn-cs"/>
        </a:defRPr>
      </a:lvl5pPr>
      <a:lvl6pPr marL="2285909" algn="l" defTabSz="914364" rtl="0" eaLnBrk="1" latinLnBrk="0" hangingPunct="1">
        <a:defRPr sz="1800" kern="1200">
          <a:solidFill>
            <a:schemeClr val="tx1"/>
          </a:solidFill>
          <a:latin typeface="+mn-lt"/>
          <a:ea typeface="+mn-ea"/>
          <a:cs typeface="+mn-cs"/>
        </a:defRPr>
      </a:lvl6pPr>
      <a:lvl7pPr marL="2743091" algn="l" defTabSz="914364" rtl="0" eaLnBrk="1" latinLnBrk="0" hangingPunct="1">
        <a:defRPr sz="1800" kern="1200">
          <a:solidFill>
            <a:schemeClr val="tx1"/>
          </a:solidFill>
          <a:latin typeface="+mn-lt"/>
          <a:ea typeface="+mn-ea"/>
          <a:cs typeface="+mn-cs"/>
        </a:defRPr>
      </a:lvl7pPr>
      <a:lvl8pPr marL="3200272" algn="l" defTabSz="914364" rtl="0" eaLnBrk="1" latinLnBrk="0" hangingPunct="1">
        <a:defRPr sz="1800" kern="1200">
          <a:solidFill>
            <a:schemeClr val="tx1"/>
          </a:solidFill>
          <a:latin typeface="+mn-lt"/>
          <a:ea typeface="+mn-ea"/>
          <a:cs typeface="+mn-cs"/>
        </a:defRPr>
      </a:lvl8pPr>
      <a:lvl9pPr marL="3657454" algn="l" defTabSz="91436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5EC011-0DA0-DB45-996E-85C7F379AB45}" type="slidenum">
              <a:rPr lang="en-US" smtClean="0"/>
              <a:t>‹#›</a:t>
            </a:fld>
            <a:endParaRPr lang="en-US"/>
          </a:p>
        </p:txBody>
      </p:sp>
    </p:spTree>
    <p:extLst>
      <p:ext uri="{BB962C8B-B14F-4D97-AF65-F5344CB8AC3E}">
        <p14:creationId xmlns:p14="http://schemas.microsoft.com/office/powerpoint/2010/main" val="107597950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Lst>
  <p:hf hdr="0" ftr="0" dt="0"/>
  <p:txStyles>
    <p:titleStyle>
      <a:lvl1pPr algn="l" defTabSz="914377"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 Id="rId9"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chart" Target="../charts/chart2.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0.png"/><Relationship Id="rId7" Type="http://schemas.openxmlformats.org/officeDocument/2006/relationships/diagramColors" Target="../diagrams/colors5.xml"/><Relationship Id="rId2" Type="http://schemas.openxmlformats.org/officeDocument/2006/relationships/notesSlide" Target="../notesSlides/notesSlide23.xml"/><Relationship Id="rId1" Type="http://schemas.openxmlformats.org/officeDocument/2006/relationships/slideLayout" Target="../slideLayouts/slideLayout2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2.xml"/><Relationship Id="rId1" Type="http://schemas.openxmlformats.org/officeDocument/2006/relationships/slideLayout" Target="../slideLayouts/slideLayout2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image" Target="../media/image56.png"/><Relationship Id="rId7" Type="http://schemas.openxmlformats.org/officeDocument/2006/relationships/diagramData" Target="../diagrams/data7.xml"/><Relationship Id="rId12"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22.xml"/><Relationship Id="rId6" Type="http://schemas.openxmlformats.org/officeDocument/2006/relationships/image" Target="../media/image59.png"/><Relationship Id="rId11" Type="http://schemas.microsoft.com/office/2007/relationships/diagramDrawing" Target="../diagrams/drawing7.xml"/><Relationship Id="rId5" Type="http://schemas.openxmlformats.org/officeDocument/2006/relationships/image" Target="../media/image58.png"/><Relationship Id="rId10" Type="http://schemas.openxmlformats.org/officeDocument/2006/relationships/diagramColors" Target="../diagrams/colors7.xml"/><Relationship Id="rId4" Type="http://schemas.openxmlformats.org/officeDocument/2006/relationships/image" Target="../media/image57.png"/><Relationship Id="rId9"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2.png"/><Relationship Id="rId4" Type="http://schemas.openxmlformats.org/officeDocument/2006/relationships/diagramLayout" Target="../diagrams/layout1.xml"/><Relationship Id="rId9" Type="http://schemas.openxmlformats.org/officeDocument/2006/relationships/image" Target="../media/image21.png"/></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64.pn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diagramColors" Target="../diagrams/colors8.xml"/><Relationship Id="rId11" Type="http://schemas.openxmlformats.org/officeDocument/2006/relationships/image" Target="../media/image28.png"/><Relationship Id="rId5" Type="http://schemas.openxmlformats.org/officeDocument/2006/relationships/diagramQuickStyle" Target="../diagrams/quickStyle8.xml"/><Relationship Id="rId10" Type="http://schemas.openxmlformats.org/officeDocument/2006/relationships/image" Target="../media/image27.png"/><Relationship Id="rId4" Type="http://schemas.openxmlformats.org/officeDocument/2006/relationships/diagramLayout" Target="../diagrams/layout8.xml"/><Relationship Id="rId9" Type="http://schemas.openxmlformats.org/officeDocument/2006/relationships/image" Target="../media/image2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2.xml"/><Relationship Id="rId11" Type="http://schemas.openxmlformats.org/officeDocument/2006/relationships/image" Target="../media/image28.png"/><Relationship Id="rId5" Type="http://schemas.openxmlformats.org/officeDocument/2006/relationships/diagramQuickStyle" Target="../diagrams/quickStyle2.xml"/><Relationship Id="rId10" Type="http://schemas.openxmlformats.org/officeDocument/2006/relationships/image" Target="../media/image27.png"/><Relationship Id="rId4" Type="http://schemas.openxmlformats.org/officeDocument/2006/relationships/diagramLayout" Target="../diagrams/layout2.xml"/><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1.jpeg"/><Relationship Id="rId7"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2.jpe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B23CFD6-7AEE-4E0B-0C0F-47639E34870C}"/>
              </a:ext>
            </a:extLst>
          </p:cNvPr>
          <p:cNvSpPr>
            <a:spLocks noGrp="1"/>
          </p:cNvSpPr>
          <p:nvPr>
            <p:ph type="title"/>
          </p:nvPr>
        </p:nvSpPr>
        <p:spPr>
          <a:xfrm>
            <a:off x="492803" y="469187"/>
            <a:ext cx="4161389" cy="3124200"/>
          </a:xfrm>
        </p:spPr>
        <p:txBody>
          <a:bodyPr anchor="t">
            <a:normAutofit/>
          </a:bodyPr>
          <a:lstStyle/>
          <a:p>
            <a:r>
              <a:rPr lang="en-US" sz="4800" dirty="0">
                <a:latin typeface="Arial Narrow" panose="020B0604020202020204" pitchFamily="34" charset="0"/>
                <a:cs typeface="Arial Narrow" panose="020B0604020202020204" pitchFamily="34" charset="0"/>
              </a:rPr>
              <a:t>COUNTING EVERY DEATH WHEN EVERY DEATH COUNTS</a:t>
            </a:r>
          </a:p>
        </p:txBody>
      </p:sp>
      <p:sp>
        <p:nvSpPr>
          <p:cNvPr id="9" name="Text Placeholder 2">
            <a:extLst>
              <a:ext uri="{FF2B5EF4-FFF2-40B4-BE49-F238E27FC236}">
                <a16:creationId xmlns:a16="http://schemas.microsoft.com/office/drawing/2014/main" id="{A2D172FD-A4D2-8AA6-2C48-DE2220E5F7C7}"/>
              </a:ext>
            </a:extLst>
          </p:cNvPr>
          <p:cNvSpPr>
            <a:spLocks noGrp="1"/>
          </p:cNvSpPr>
          <p:nvPr>
            <p:ph type="body" idx="1"/>
          </p:nvPr>
        </p:nvSpPr>
        <p:spPr>
          <a:xfrm>
            <a:off x="492803" y="3726950"/>
            <a:ext cx="4161389" cy="1101903"/>
          </a:xfrm>
        </p:spPr>
        <p:txBody>
          <a:bodyPr>
            <a:normAutofit/>
          </a:bodyPr>
          <a:lstStyle/>
          <a:p>
            <a:pPr>
              <a:spcBef>
                <a:spcPts val="0"/>
              </a:spcBef>
            </a:pPr>
            <a:r>
              <a:rPr lang="en-US" sz="2400" dirty="0">
                <a:latin typeface="Arial" panose="020B0604020202020204" pitchFamily="34" charset="0"/>
                <a:cs typeface="Arial" panose="020B0604020202020204" pitchFamily="34" charset="0"/>
              </a:rPr>
              <a:t>A Mixed-Methods Study </a:t>
            </a:r>
          </a:p>
          <a:p>
            <a:pPr>
              <a:spcBef>
                <a:spcPts val="0"/>
              </a:spcBef>
            </a:pPr>
            <a:r>
              <a:rPr lang="en-US" sz="2400" dirty="0">
                <a:latin typeface="Arial" panose="020B0604020202020204" pitchFamily="34" charset="0"/>
                <a:cs typeface="Arial" panose="020B0604020202020204" pitchFamily="34" charset="0"/>
              </a:rPr>
              <a:t>of Hurricane Michael Excess Mortality</a:t>
            </a:r>
          </a:p>
        </p:txBody>
      </p:sp>
      <p:pic>
        <p:nvPicPr>
          <p:cNvPr id="7" name="Content Placeholder 6" descr="A picture containing tree, outdoor, grass&#10;&#10;Description automatically generated ">
            <a:extLst>
              <a:ext uri="{FF2B5EF4-FFF2-40B4-BE49-F238E27FC236}">
                <a16:creationId xmlns:a16="http://schemas.microsoft.com/office/drawing/2014/main" id="{4338D2AC-F69A-731E-64E6-2E006FD6F3F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saturation sat="33000"/>
                    </a14:imgEffect>
                  </a14:imgLayer>
                </a14:imgProps>
              </a:ext>
              <a:ext uri="{28A0092B-C50C-407E-A947-70E740481C1C}">
                <a14:useLocalDpi xmlns:a14="http://schemas.microsoft.com/office/drawing/2010/main"/>
              </a:ext>
            </a:extLst>
          </a:blip>
          <a:srcRect l="7963" r="12759" b="-2"/>
          <a:stretch/>
        </p:blipFill>
        <p:spPr>
          <a:xfrm>
            <a:off x="5272119" y="380012"/>
            <a:ext cx="6683879" cy="4426325"/>
          </a:xfrm>
          <a:prstGeom prst="rect">
            <a:avLst/>
          </a:prstGeom>
        </p:spPr>
      </p:pic>
      <p:sp>
        <p:nvSpPr>
          <p:cNvPr id="4" name="Text Placeholder 3">
            <a:extLst>
              <a:ext uri="{FF2B5EF4-FFF2-40B4-BE49-F238E27FC236}">
                <a16:creationId xmlns:a16="http://schemas.microsoft.com/office/drawing/2014/main" id="{35D079D4-3811-654B-8920-EA4E99BE895B}"/>
              </a:ext>
            </a:extLst>
          </p:cNvPr>
          <p:cNvSpPr>
            <a:spLocks noGrp="1"/>
          </p:cNvSpPr>
          <p:nvPr>
            <p:ph type="body" idx="11"/>
          </p:nvPr>
        </p:nvSpPr>
        <p:spPr>
          <a:xfrm>
            <a:off x="492803" y="5878501"/>
            <a:ext cx="10515600" cy="396443"/>
          </a:xfrm>
        </p:spPr>
        <p:txBody>
          <a:bodyPr>
            <a:noAutofit/>
          </a:bodyPr>
          <a:lstStyle/>
          <a:p>
            <a:r>
              <a:rPr lang="en-US" sz="2400" dirty="0">
                <a:latin typeface="Arial" panose="020B0604020202020204" pitchFamily="34" charset="0"/>
                <a:cs typeface="Arial" panose="020B0604020202020204" pitchFamily="34" charset="0"/>
              </a:rPr>
              <a:t>Blake L. Scott, Ph.D., MPH   |  March 6, 2024</a:t>
            </a:r>
          </a:p>
        </p:txBody>
      </p:sp>
      <p:sp>
        <p:nvSpPr>
          <p:cNvPr id="6" name="Rectangle 5">
            <a:extLst>
              <a:ext uri="{FF2B5EF4-FFF2-40B4-BE49-F238E27FC236}">
                <a16:creationId xmlns:a16="http://schemas.microsoft.com/office/drawing/2014/main" id="{0D4F4213-9640-16E9-27A1-9C29CF594009}"/>
              </a:ext>
              <a:ext uri="{C183D7F6-B498-43B3-948B-1728B52AA6E4}">
                <adec:decorative xmlns:adec="http://schemas.microsoft.com/office/drawing/2017/decorative" val="1"/>
              </a:ext>
            </a:extLst>
          </p:cNvPr>
          <p:cNvSpPr/>
          <p:nvPr/>
        </p:nvSpPr>
        <p:spPr>
          <a:xfrm>
            <a:off x="5181599" y="227488"/>
            <a:ext cx="6864921" cy="4731374"/>
          </a:xfrm>
          <a:prstGeom prst="rect">
            <a:avLst/>
          </a:prstGeom>
          <a:noFill/>
          <a:ln w="25400">
            <a:solidFill>
              <a:srgbClr val="D3C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508126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655549B-A0BB-69E3-4011-EF804C497C53}"/>
              </a:ext>
            </a:extLst>
          </p:cNvPr>
          <p:cNvSpPr txBox="1">
            <a:spLocks noGrp="1"/>
          </p:cNvSpPr>
          <p:nvPr>
            <p:ph type="title" idx="4294967295"/>
          </p:nvPr>
        </p:nvSpPr>
        <p:spPr>
          <a:xfrm>
            <a:off x="838200" y="365126"/>
            <a:ext cx="10515600" cy="7193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747"/>
                </a:solidFill>
                <a:effectLst/>
                <a:uLnTx/>
                <a:uFillTx/>
                <a:latin typeface="Arial Narrow" panose="020B0604020202020204" pitchFamily="34" charset="0"/>
                <a:ea typeface="+mj-ea"/>
                <a:cs typeface="Arial Narrow" panose="020B0604020202020204" pitchFamily="34" charset="0"/>
              </a:rPr>
              <a:t>THE AFTERMATH</a:t>
            </a:r>
          </a:p>
        </p:txBody>
      </p:sp>
      <p:sp>
        <p:nvSpPr>
          <p:cNvPr id="16" name="Title 1">
            <a:extLst>
              <a:ext uri="{FF2B5EF4-FFF2-40B4-BE49-F238E27FC236}">
                <a16:creationId xmlns:a16="http://schemas.microsoft.com/office/drawing/2014/main" id="{4CFAE0C4-8166-DD19-21A0-15242DADA1EE}"/>
              </a:ext>
            </a:extLst>
          </p:cNvPr>
          <p:cNvSpPr txBox="1">
            <a:spLocks/>
          </p:cNvSpPr>
          <p:nvPr/>
        </p:nvSpPr>
        <p:spPr>
          <a:xfrm>
            <a:off x="838200" y="990975"/>
            <a:ext cx="10400414" cy="719397"/>
          </a:xfrm>
          <a:prstGeom prst="rect">
            <a:avLst/>
          </a:prstGeom>
        </p:spPr>
        <p:txBody>
          <a:bodyPr vert="horz" lIns="91440" tIns="45720" rIns="91440" bIns="45720" rtlCol="0" anchor="ctr">
            <a:no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A long, stagnant recovery</a:t>
            </a:r>
            <a:endParaRPr kumimoji="0" lang="en-US" sz="2200" b="1" i="0" u="none" strike="noStrike" kern="1200" cap="none" spc="0" normalizeH="0" baseline="0" noProof="0" dirty="0">
              <a:ln>
                <a:noFill/>
              </a:ln>
              <a:solidFill>
                <a:srgbClr val="006747"/>
              </a:solidFill>
              <a:effectLst/>
              <a:uLnTx/>
              <a:uFillTx/>
              <a:latin typeface="Arial" panose="020B0604020202020204" pitchFamily="34" charset="0"/>
              <a:ea typeface="+mj-ea"/>
              <a:cs typeface="Arial" panose="020B0604020202020204" pitchFamily="34" charset="0"/>
            </a:endParaRPr>
          </a:p>
        </p:txBody>
      </p:sp>
      <p:sp>
        <p:nvSpPr>
          <p:cNvPr id="27" name="TextBox 26">
            <a:extLst>
              <a:ext uri="{FF2B5EF4-FFF2-40B4-BE49-F238E27FC236}">
                <a16:creationId xmlns:a16="http://schemas.microsoft.com/office/drawing/2014/main" id="{85D2FBE8-5591-6DF3-754E-BC5F5B2E1F6C}"/>
              </a:ext>
            </a:extLst>
          </p:cNvPr>
          <p:cNvSpPr txBox="1"/>
          <p:nvPr/>
        </p:nvSpPr>
        <p:spPr>
          <a:xfrm>
            <a:off x="954899" y="2271451"/>
            <a:ext cx="5187672" cy="38472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9CCB3B"/>
                </a:solidFill>
                <a:effectLst/>
                <a:uLnTx/>
                <a:uFillTx/>
                <a:latin typeface="Georgia" panose="02040502050405020303" pitchFamily="18" charset="0"/>
                <a:ea typeface="+mn-ea"/>
                <a:cs typeface="+mn-cs"/>
              </a:rPr>
              <a:t>Damage and Impacts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Environmental changes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Basic necessities and services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Trauma Center destroyed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Delays in prenatal care and increase in small for gestational age births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Population changes one year later</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Bay County decreased by over 2,300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Community assessment found prolong impacts on mental health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Economic Aid in 2021</a:t>
            </a:r>
          </a:p>
        </p:txBody>
      </p:sp>
      <p:pic>
        <p:nvPicPr>
          <p:cNvPr id="20" name="Picture 19" descr="A picture containing text, outdoor, sky, tree&#10;&#10;Description automatically generated ">
            <a:extLst>
              <a:ext uri="{FF2B5EF4-FFF2-40B4-BE49-F238E27FC236}">
                <a16:creationId xmlns:a16="http://schemas.microsoft.com/office/drawing/2014/main" id="{9439CCA9-7F05-1ED9-722C-366A27B0A51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967998" y="742620"/>
            <a:ext cx="2434932" cy="1567554"/>
          </a:xfrm>
          <a:prstGeom prst="rect">
            <a:avLst/>
          </a:prstGeom>
        </p:spPr>
      </p:pic>
      <p:pic>
        <p:nvPicPr>
          <p:cNvPr id="19" name="Picture 18" descr="Picture of store front">
            <a:extLst>
              <a:ext uri="{FF2B5EF4-FFF2-40B4-BE49-F238E27FC236}">
                <a16:creationId xmlns:a16="http://schemas.microsoft.com/office/drawing/2014/main" id="{FC2F73CE-D0AF-8983-0512-63687962B89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552409" y="779594"/>
            <a:ext cx="2434932" cy="1778450"/>
          </a:xfrm>
          <a:prstGeom prst="rect">
            <a:avLst/>
          </a:prstGeom>
        </p:spPr>
      </p:pic>
      <p:pic>
        <p:nvPicPr>
          <p:cNvPr id="21" name="Picture 20" descr="A picture containing tree, road, outdoor, sky&#10;&#10;Description automatically generated ">
            <a:extLst>
              <a:ext uri="{FF2B5EF4-FFF2-40B4-BE49-F238E27FC236}">
                <a16:creationId xmlns:a16="http://schemas.microsoft.com/office/drawing/2014/main" id="{0AF6AD05-33BC-DD26-BF61-6DE1F5B1B33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777992" y="2470262"/>
            <a:ext cx="1912615" cy="1665582"/>
          </a:xfrm>
          <a:prstGeom prst="rect">
            <a:avLst/>
          </a:prstGeom>
        </p:spPr>
      </p:pic>
      <p:pic>
        <p:nvPicPr>
          <p:cNvPr id="24" name="Picture 23" descr="A building with garage doors&#10;&#10;Description automatically generated with low confidence ">
            <a:extLst>
              <a:ext uri="{FF2B5EF4-FFF2-40B4-BE49-F238E27FC236}">
                <a16:creationId xmlns:a16="http://schemas.microsoft.com/office/drawing/2014/main" id="{70460591-9E7D-9B2A-DA7C-62B9E43AE58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861755" y="2720232"/>
            <a:ext cx="3170961" cy="1693514"/>
          </a:xfrm>
          <a:prstGeom prst="rect">
            <a:avLst/>
          </a:prstGeom>
        </p:spPr>
      </p:pic>
      <p:pic>
        <p:nvPicPr>
          <p:cNvPr id="17" name="Picture 16" descr="A sign on a wall&#10;&#10;Description automatically generated with low confidence ">
            <a:extLst>
              <a:ext uri="{FF2B5EF4-FFF2-40B4-BE49-F238E27FC236}">
                <a16:creationId xmlns:a16="http://schemas.microsoft.com/office/drawing/2014/main" id="{DE7418D0-DDC9-9997-9E03-9B251A2630C5}"/>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rcRect/>
          <a:stretch/>
        </p:blipFill>
        <p:spPr>
          <a:xfrm>
            <a:off x="6575379" y="4489947"/>
            <a:ext cx="2286376" cy="1864655"/>
          </a:xfrm>
          <a:prstGeom prst="rect">
            <a:avLst/>
          </a:prstGeom>
        </p:spPr>
      </p:pic>
      <p:pic>
        <p:nvPicPr>
          <p:cNvPr id="23" name="Picture 22" descr="A picture containing tree, grass, outdoor, sky&#10;&#10;Description automatically generated ">
            <a:extLst>
              <a:ext uri="{FF2B5EF4-FFF2-40B4-BE49-F238E27FC236}">
                <a16:creationId xmlns:a16="http://schemas.microsoft.com/office/drawing/2014/main" id="{7EA7A0F1-15D0-770F-5110-8647424B26D9}"/>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9017001" y="4733922"/>
            <a:ext cx="3015716" cy="1682752"/>
          </a:xfrm>
          <a:prstGeom prst="rect">
            <a:avLst/>
          </a:prstGeom>
        </p:spPr>
      </p:pic>
      <p:sp>
        <p:nvSpPr>
          <p:cNvPr id="7" name="Slide Number Placeholder 6">
            <a:extLst>
              <a:ext uri="{FF2B5EF4-FFF2-40B4-BE49-F238E27FC236}">
                <a16:creationId xmlns:a16="http://schemas.microsoft.com/office/drawing/2014/main" id="{584A6FDC-9442-ADF9-8E8C-3ABE43DA309E}"/>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5EC011-0DA0-DB45-996E-85C7F379AB45}" type="slidenum">
              <a:rPr kumimoji="0" lang="en-US" sz="1000" b="0" i="0" u="none" strike="noStrike" kern="1200" cap="none" spc="0" normalizeH="0" baseline="0" noProof="0" smtClean="0">
                <a:ln>
                  <a:noFill/>
                </a:ln>
                <a:solidFill>
                  <a:srgbClr val="FFFFFF">
                    <a:lumMod val="65000"/>
                  </a:srgb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4067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655549B-A0BB-69E3-4011-EF804C497C53}"/>
              </a:ext>
            </a:extLst>
          </p:cNvPr>
          <p:cNvSpPr txBox="1">
            <a:spLocks noGrp="1"/>
          </p:cNvSpPr>
          <p:nvPr>
            <p:ph type="title" idx="4294967295"/>
          </p:nvPr>
        </p:nvSpPr>
        <p:spPr>
          <a:xfrm>
            <a:off x="838200" y="365126"/>
            <a:ext cx="10515600" cy="7193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747"/>
                </a:solidFill>
                <a:effectLst/>
                <a:uLnTx/>
                <a:uFillTx/>
                <a:latin typeface="Arial Narrow" panose="020B0604020202020204" pitchFamily="34" charset="0"/>
                <a:ea typeface="+mj-ea"/>
                <a:cs typeface="Arial Narrow" panose="020B0604020202020204" pitchFamily="34" charset="0"/>
              </a:rPr>
              <a:t>PILOT PROJECT FINDINGS</a:t>
            </a:r>
          </a:p>
        </p:txBody>
      </p:sp>
      <p:sp>
        <p:nvSpPr>
          <p:cNvPr id="4" name="Title 1">
            <a:extLst>
              <a:ext uri="{FF2B5EF4-FFF2-40B4-BE49-F238E27FC236}">
                <a16:creationId xmlns:a16="http://schemas.microsoft.com/office/drawing/2014/main" id="{9CC148B4-ED77-CD98-E826-9B8885BBC4C9}"/>
              </a:ext>
            </a:extLst>
          </p:cNvPr>
          <p:cNvSpPr txBox="1">
            <a:spLocks/>
          </p:cNvSpPr>
          <p:nvPr/>
        </p:nvSpPr>
        <p:spPr>
          <a:xfrm>
            <a:off x="838200" y="990975"/>
            <a:ext cx="10400414" cy="1136627"/>
          </a:xfrm>
          <a:prstGeom prst="rect">
            <a:avLst/>
          </a:prstGeom>
        </p:spPr>
        <p:txBody>
          <a:bodyPr vert="horz" lIns="91440" tIns="45720" rIns="91440" bIns="45720" rtlCol="0" anchor="ctr">
            <a:no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Prolonged period of high unemployment in Bay, Gulf, and Franklin Counties</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r>
              <a:rPr kumimoji="0" lang="en-US" sz="8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 </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 </a:t>
            </a:r>
            <a:endParaRPr kumimoji="0" lang="en-US" sz="2200" b="1" i="0" u="none" strike="noStrike" kern="1200" cap="none" spc="0" normalizeH="0" baseline="0" noProof="0" dirty="0">
              <a:ln>
                <a:noFill/>
              </a:ln>
              <a:solidFill>
                <a:srgbClr val="006747"/>
              </a:solidFill>
              <a:effectLst/>
              <a:uLnTx/>
              <a:uFillTx/>
              <a:latin typeface="Arial" panose="020B0604020202020204" pitchFamily="34" charset="0"/>
              <a:ea typeface="+mj-ea"/>
              <a:cs typeface="Arial" panose="020B0604020202020204" pitchFamily="34" charset="0"/>
            </a:endParaRPr>
          </a:p>
        </p:txBody>
      </p:sp>
      <p:sp>
        <p:nvSpPr>
          <p:cNvPr id="30" name="Rectangle 29">
            <a:extLst>
              <a:ext uri="{FF2B5EF4-FFF2-40B4-BE49-F238E27FC236}">
                <a16:creationId xmlns:a16="http://schemas.microsoft.com/office/drawing/2014/main" id="{2ACDDC3B-A0C6-17CE-6AF3-179D0F143D50}"/>
              </a:ext>
              <a:ext uri="{C183D7F6-B498-43B3-948B-1728B52AA6E4}">
                <adec:decorative xmlns:adec="http://schemas.microsoft.com/office/drawing/2017/decorative" val="1"/>
              </a:ext>
            </a:extLst>
          </p:cNvPr>
          <p:cNvSpPr/>
          <p:nvPr/>
        </p:nvSpPr>
        <p:spPr>
          <a:xfrm>
            <a:off x="916122" y="2523625"/>
            <a:ext cx="3134455" cy="2782471"/>
          </a:xfrm>
          <a:prstGeom prst="rect">
            <a:avLst/>
          </a:prstGeom>
          <a:solidFill>
            <a:schemeClr val="bg1">
              <a:lumMod val="75000"/>
              <a:alpha val="8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B97F991B-2800-5A9C-EF49-52C6E5EAC404}"/>
              </a:ext>
            </a:extLst>
          </p:cNvPr>
          <p:cNvSpPr txBox="1"/>
          <p:nvPr/>
        </p:nvSpPr>
        <p:spPr>
          <a:xfrm>
            <a:off x="1231329" y="2536248"/>
            <a:ext cx="2504039"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Georgia" panose="02040502050405020303" pitchFamily="18" charset="0"/>
                <a:ea typeface="+mn-ea"/>
                <a:cs typeface="Arial" panose="020B0604020202020204" pitchFamily="34" charset="0"/>
              </a:rPr>
              <a:t>Industry Shifts</a:t>
            </a:r>
          </a:p>
        </p:txBody>
      </p:sp>
      <p:sp>
        <p:nvSpPr>
          <p:cNvPr id="19" name="Right Arrow 18" descr="Arrow">
            <a:extLst>
              <a:ext uri="{FF2B5EF4-FFF2-40B4-BE49-F238E27FC236}">
                <a16:creationId xmlns:a16="http://schemas.microsoft.com/office/drawing/2014/main" id="{D7EB9217-50FE-B724-B1EA-4E25621E0453}"/>
              </a:ext>
            </a:extLst>
          </p:cNvPr>
          <p:cNvSpPr/>
          <p:nvPr/>
        </p:nvSpPr>
        <p:spPr>
          <a:xfrm rot="16200000">
            <a:off x="832342" y="3178818"/>
            <a:ext cx="997207" cy="533775"/>
          </a:xfrm>
          <a:prstGeom prst="rightArrow">
            <a:avLst/>
          </a:prstGeom>
          <a:solidFill>
            <a:srgbClr val="0070C0">
              <a:alpha val="48458"/>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0" name="Picture 9" descr="Icon of construction equipment">
            <a:extLst>
              <a:ext uri="{FF2B5EF4-FFF2-40B4-BE49-F238E27FC236}">
                <a16:creationId xmlns:a16="http://schemas.microsoft.com/office/drawing/2014/main" id="{0C59582B-5A48-6917-5ECA-33DEBDD0572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02083" y="2947102"/>
            <a:ext cx="1011665" cy="1215332"/>
          </a:xfrm>
          <a:prstGeom prst="rect">
            <a:avLst/>
          </a:prstGeom>
        </p:spPr>
      </p:pic>
      <p:sp>
        <p:nvSpPr>
          <p:cNvPr id="18" name="Right Arrow 17" descr="Arrow">
            <a:extLst>
              <a:ext uri="{FF2B5EF4-FFF2-40B4-BE49-F238E27FC236}">
                <a16:creationId xmlns:a16="http://schemas.microsoft.com/office/drawing/2014/main" id="{DA4EED07-6585-833C-4D98-4634BC9CD347}"/>
              </a:ext>
            </a:extLst>
          </p:cNvPr>
          <p:cNvSpPr/>
          <p:nvPr/>
        </p:nvSpPr>
        <p:spPr>
          <a:xfrm rot="5400000">
            <a:off x="840891" y="4236338"/>
            <a:ext cx="997207" cy="533775"/>
          </a:xfrm>
          <a:prstGeom prst="rightArrow">
            <a:avLst/>
          </a:prstGeom>
          <a:solidFill>
            <a:srgbClr val="0070C0">
              <a:alpha val="48458"/>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1" name="Picture 10" descr="Icon of dinner plate">
            <a:extLst>
              <a:ext uri="{FF2B5EF4-FFF2-40B4-BE49-F238E27FC236}">
                <a16:creationId xmlns:a16="http://schemas.microsoft.com/office/drawing/2014/main" id="{F7A80E66-584F-3EF1-8A2A-F62F0B18189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610161" y="4004622"/>
            <a:ext cx="1110478" cy="1188720"/>
          </a:xfrm>
          <a:prstGeom prst="rect">
            <a:avLst/>
          </a:prstGeom>
        </p:spPr>
      </p:pic>
      <p:pic>
        <p:nvPicPr>
          <p:cNvPr id="9" name="Picture 8" descr="Icon of heart">
            <a:extLst>
              <a:ext uri="{FF2B5EF4-FFF2-40B4-BE49-F238E27FC236}">
                <a16:creationId xmlns:a16="http://schemas.microsoft.com/office/drawing/2014/main" id="{C45535C4-169A-D545-4EBE-9C84695BB71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686082" y="4004622"/>
            <a:ext cx="1100016" cy="1188720"/>
          </a:xfrm>
          <a:prstGeom prst="rect">
            <a:avLst/>
          </a:prstGeom>
        </p:spPr>
      </p:pic>
      <p:sp>
        <p:nvSpPr>
          <p:cNvPr id="23" name="TextBox 22">
            <a:extLst>
              <a:ext uri="{FF2B5EF4-FFF2-40B4-BE49-F238E27FC236}">
                <a16:creationId xmlns:a16="http://schemas.microsoft.com/office/drawing/2014/main" id="{2EAE7343-FB95-894D-5539-64D0E9B5A609}"/>
              </a:ext>
            </a:extLst>
          </p:cNvPr>
          <p:cNvSpPr txBox="1"/>
          <p:nvPr/>
        </p:nvSpPr>
        <p:spPr>
          <a:xfrm>
            <a:off x="2254291" y="5629772"/>
            <a:ext cx="553792"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22" name="TextBox 21">
            <a:extLst>
              <a:ext uri="{FF2B5EF4-FFF2-40B4-BE49-F238E27FC236}">
                <a16:creationId xmlns:a16="http://schemas.microsoft.com/office/drawing/2014/main" id="{7347448D-E96F-148E-D730-28367FA4A412}"/>
              </a:ext>
            </a:extLst>
          </p:cNvPr>
          <p:cNvSpPr txBox="1"/>
          <p:nvPr/>
        </p:nvSpPr>
        <p:spPr>
          <a:xfrm>
            <a:off x="3014305" y="5621055"/>
            <a:ext cx="553792"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24" name="TextBox 23">
            <a:extLst>
              <a:ext uri="{FF2B5EF4-FFF2-40B4-BE49-F238E27FC236}">
                <a16:creationId xmlns:a16="http://schemas.microsoft.com/office/drawing/2014/main" id="{D28E4B0C-7D07-CD55-DC94-5D859C9D9143}"/>
              </a:ext>
            </a:extLst>
          </p:cNvPr>
          <p:cNvSpPr txBox="1"/>
          <p:nvPr/>
        </p:nvSpPr>
        <p:spPr>
          <a:xfrm>
            <a:off x="3793792" y="5811084"/>
            <a:ext cx="553792"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25" name="TextBox 24">
            <a:extLst>
              <a:ext uri="{FF2B5EF4-FFF2-40B4-BE49-F238E27FC236}">
                <a16:creationId xmlns:a16="http://schemas.microsoft.com/office/drawing/2014/main" id="{2FFD383F-CDC4-C019-837F-0F84B5368C26}"/>
              </a:ext>
            </a:extLst>
          </p:cNvPr>
          <p:cNvSpPr txBox="1"/>
          <p:nvPr/>
        </p:nvSpPr>
        <p:spPr>
          <a:xfrm>
            <a:off x="4533584" y="5814477"/>
            <a:ext cx="553792"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21" name="TextBox 20">
            <a:extLst>
              <a:ext uri="{FF2B5EF4-FFF2-40B4-BE49-F238E27FC236}">
                <a16:creationId xmlns:a16="http://schemas.microsoft.com/office/drawing/2014/main" id="{2AAEFFA8-E972-B3D2-8904-AA5A296065F7}"/>
              </a:ext>
            </a:extLst>
          </p:cNvPr>
          <p:cNvSpPr txBox="1"/>
          <p:nvPr/>
        </p:nvSpPr>
        <p:spPr>
          <a:xfrm>
            <a:off x="5334649" y="5414329"/>
            <a:ext cx="553792"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20" name="TextBox 19">
            <a:extLst>
              <a:ext uri="{FF2B5EF4-FFF2-40B4-BE49-F238E27FC236}">
                <a16:creationId xmlns:a16="http://schemas.microsoft.com/office/drawing/2014/main" id="{DDCCF1CB-00BF-FF31-CBE3-4364BBE2DB53}"/>
              </a:ext>
            </a:extLst>
          </p:cNvPr>
          <p:cNvSpPr txBox="1"/>
          <p:nvPr/>
        </p:nvSpPr>
        <p:spPr>
          <a:xfrm>
            <a:off x="6109796" y="3407371"/>
            <a:ext cx="553792"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a:t>
            </a:r>
          </a:p>
        </p:txBody>
      </p:sp>
      <p:graphicFrame>
        <p:nvGraphicFramePr>
          <p:cNvPr id="28" name="Chart 27" descr="Bar chart of months of high unemployment following hurricanes, Jeanne 1, Charley 1, Dennis 0, Wilma 0, Irma 2, Michael 12">
            <a:extLst>
              <a:ext uri="{FF2B5EF4-FFF2-40B4-BE49-F238E27FC236}">
                <a16:creationId xmlns:a16="http://schemas.microsoft.com/office/drawing/2014/main" id="{8755E76D-A335-978F-E7AF-ECE1D6FDFC2E}"/>
              </a:ext>
            </a:extLst>
          </p:cNvPr>
          <p:cNvGraphicFramePr>
            <a:graphicFrameLocks/>
          </p:cNvGraphicFramePr>
          <p:nvPr>
            <p:extLst>
              <p:ext uri="{D42A27DB-BD31-4B8C-83A1-F6EECF244321}">
                <p14:modId xmlns:p14="http://schemas.microsoft.com/office/powerpoint/2010/main" val="3029410104"/>
              </p:ext>
            </p:extLst>
          </p:nvPr>
        </p:nvGraphicFramePr>
        <p:xfrm>
          <a:off x="1991692" y="3278385"/>
          <a:ext cx="4901931" cy="3527798"/>
        </p:xfrm>
        <a:graphic>
          <a:graphicData uri="http://schemas.openxmlformats.org/drawingml/2006/chart">
            <c:chart xmlns:c="http://schemas.openxmlformats.org/drawingml/2006/chart" xmlns:r="http://schemas.openxmlformats.org/officeDocument/2006/relationships" r:id="rId6"/>
          </a:graphicData>
        </a:graphic>
      </p:graphicFrame>
      <p:sp>
        <p:nvSpPr>
          <p:cNvPr id="31" name="TextBox 30">
            <a:extLst>
              <a:ext uri="{FF2B5EF4-FFF2-40B4-BE49-F238E27FC236}">
                <a16:creationId xmlns:a16="http://schemas.microsoft.com/office/drawing/2014/main" id="{66C0175F-E045-2723-A4F8-EC96ACE8BD2C}"/>
              </a:ext>
            </a:extLst>
          </p:cNvPr>
          <p:cNvSpPr txBox="1"/>
          <p:nvPr/>
        </p:nvSpPr>
        <p:spPr>
          <a:xfrm>
            <a:off x="6130913" y="3381971"/>
            <a:ext cx="532675" cy="430887"/>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a:t>
            </a:r>
          </a:p>
        </p:txBody>
      </p:sp>
      <p:pic>
        <p:nvPicPr>
          <p:cNvPr id="5" name="Picture 4" descr="Diagram&#10;&#10;Description automatically generated with medium confidence ">
            <a:extLst>
              <a:ext uri="{FF2B5EF4-FFF2-40B4-BE49-F238E27FC236}">
                <a16:creationId xmlns:a16="http://schemas.microsoft.com/office/drawing/2014/main" id="{808D6FDD-115B-7916-FA3D-F1A483DBEC0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993389" y="2475109"/>
            <a:ext cx="5098845" cy="4382891"/>
          </a:xfrm>
          <a:prstGeom prst="rect">
            <a:avLst/>
          </a:prstGeom>
        </p:spPr>
      </p:pic>
      <p:sp>
        <p:nvSpPr>
          <p:cNvPr id="7" name="Slide Number Placeholder 6">
            <a:extLst>
              <a:ext uri="{FF2B5EF4-FFF2-40B4-BE49-F238E27FC236}">
                <a16:creationId xmlns:a16="http://schemas.microsoft.com/office/drawing/2014/main" id="{584A6FDC-9442-ADF9-8E8C-3ABE43DA309E}"/>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5EC011-0DA0-DB45-996E-85C7F379AB45}" type="slidenum">
              <a:rPr kumimoji="0" lang="en-US" sz="10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78946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4A4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5624C-7418-2BAA-3618-34C1C71CF721}"/>
              </a:ext>
            </a:extLst>
          </p:cNvPr>
          <p:cNvSpPr>
            <a:spLocks noGrp="1"/>
          </p:cNvSpPr>
          <p:nvPr>
            <p:ph type="title"/>
          </p:nvPr>
        </p:nvSpPr>
        <p:spPr/>
        <p:txBody>
          <a:bodyPr>
            <a:noAutofit/>
          </a:bodyPr>
          <a:lstStyle/>
          <a:p>
            <a:r>
              <a:rPr lang="en-US" sz="6000" dirty="0">
                <a:solidFill>
                  <a:schemeClr val="bg1"/>
                </a:solidFill>
                <a:latin typeface="Arial Narrow" panose="020B0604020202020204" pitchFamily="34" charset="0"/>
                <a:cs typeface="Arial Narrow" panose="020B0604020202020204" pitchFamily="34" charset="0"/>
              </a:rPr>
              <a:t>STUDY DESIGN</a:t>
            </a:r>
          </a:p>
        </p:txBody>
      </p:sp>
      <p:sp>
        <p:nvSpPr>
          <p:cNvPr id="6" name="TextBox 5">
            <a:extLst>
              <a:ext uri="{FF2B5EF4-FFF2-40B4-BE49-F238E27FC236}">
                <a16:creationId xmlns:a16="http://schemas.microsoft.com/office/drawing/2014/main" id="{437F478E-537D-EA07-ED73-ED745FFB31AD}"/>
              </a:ext>
            </a:extLst>
          </p:cNvPr>
          <p:cNvSpPr txBox="1"/>
          <p:nvPr/>
        </p:nvSpPr>
        <p:spPr>
          <a:xfrm>
            <a:off x="583933" y="4177364"/>
            <a:ext cx="7607166" cy="120032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Purpose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Research Questions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Mixed-Methods</a:t>
            </a:r>
          </a:p>
        </p:txBody>
      </p:sp>
      <p:cxnSp>
        <p:nvCxnSpPr>
          <p:cNvPr id="8" name="Straight Connector 7">
            <a:extLst>
              <a:ext uri="{FF2B5EF4-FFF2-40B4-BE49-F238E27FC236}">
                <a16:creationId xmlns:a16="http://schemas.microsoft.com/office/drawing/2014/main" id="{AE54D974-409B-A1DF-4489-A27E8FDC141B}"/>
              </a:ext>
              <a:ext uri="{C183D7F6-B498-43B3-948B-1728B52AA6E4}">
                <adec:decorative xmlns:adec="http://schemas.microsoft.com/office/drawing/2017/decorative" val="1"/>
              </a:ext>
            </a:extLst>
          </p:cNvPr>
          <p:cNvCxnSpPr/>
          <p:nvPr/>
        </p:nvCxnSpPr>
        <p:spPr>
          <a:xfrm flipV="1">
            <a:off x="749166" y="3686476"/>
            <a:ext cx="10674417" cy="0"/>
          </a:xfrm>
          <a:prstGeom prst="line">
            <a:avLst/>
          </a:prstGeom>
          <a:ln w="38100">
            <a:solidFill>
              <a:srgbClr val="D3C49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43EC6D9-0984-46C5-DC24-3DEACD653706}"/>
              </a:ext>
            </a:extLst>
          </p:cNvPr>
          <p:cNvSpPr>
            <a:spLocks noGrp="1"/>
          </p:cNvSpPr>
          <p:nvPr>
            <p:ph type="sldNum" sz="quarter" idx="12"/>
          </p:nvPr>
        </p:nvSpPr>
        <p:spPr>
          <a:xfrm>
            <a:off x="9448800" y="649287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A6095F-2601-1642-8284-AD237A28C7FC}" type="slidenum">
              <a:rPr kumimoji="0" lang="en-US" sz="1000" b="0" i="0" u="none" strike="noStrike" kern="1200" cap="none" spc="0" normalizeH="0" baseline="0" noProof="0" smtClean="0">
                <a:ln>
                  <a:noFill/>
                </a:ln>
                <a:solidFill>
                  <a:srgbClr val="E7E6E6"/>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E7E6E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98412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6E34A884-C616-EFD9-0F6D-64DC54EBD429}"/>
              </a:ext>
            </a:extLst>
          </p:cNvPr>
          <p:cNvSpPr txBox="1">
            <a:spLocks/>
          </p:cNvSpPr>
          <p:nvPr/>
        </p:nvSpPr>
        <p:spPr>
          <a:xfrm>
            <a:off x="838200" y="365126"/>
            <a:ext cx="10515600" cy="719396"/>
          </a:xfrm>
          <a:prstGeom prst="rect">
            <a:avLst/>
          </a:prstGeom>
        </p:spPr>
        <p:txBody>
          <a:bodyPr vert="horz" lIns="91440" tIns="45720" rIns="91440" bIns="45720" rtlCol="0" anchor="t">
            <a:norm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r>
              <a:rPr lang="en-US" dirty="0">
                <a:latin typeface="Arial Narrow" panose="020B0604020202020204" pitchFamily="34" charset="0"/>
                <a:cs typeface="Arial Narrow" panose="020B0604020202020204" pitchFamily="34" charset="0"/>
              </a:rPr>
              <a:t>STUDY PURPOSE &amp; RESEARCH QUESTIONS</a:t>
            </a:r>
          </a:p>
        </p:txBody>
      </p:sp>
      <p:sp>
        <p:nvSpPr>
          <p:cNvPr id="2" name="Title 1">
            <a:extLst>
              <a:ext uri="{FF2B5EF4-FFF2-40B4-BE49-F238E27FC236}">
                <a16:creationId xmlns:a16="http://schemas.microsoft.com/office/drawing/2014/main" id="{91224998-8175-4248-BD8C-B7F4E58D1965}"/>
              </a:ext>
            </a:extLst>
          </p:cNvPr>
          <p:cNvSpPr>
            <a:spLocks noGrp="1"/>
          </p:cNvSpPr>
          <p:nvPr>
            <p:ph type="title"/>
          </p:nvPr>
        </p:nvSpPr>
        <p:spPr>
          <a:xfrm>
            <a:off x="838200" y="990975"/>
            <a:ext cx="10607040" cy="1633795"/>
          </a:xfrm>
        </p:spPr>
        <p:txBody>
          <a:bodyPr anchor="ctr">
            <a:noAutofit/>
          </a:bodyPr>
          <a:lstStyle/>
          <a:p>
            <a:pPr>
              <a:lnSpc>
                <a:spcPct val="100000"/>
              </a:lnSpc>
            </a:pPr>
            <a:r>
              <a:rPr lang="en-US" sz="2200" b="1" dirty="0">
                <a:solidFill>
                  <a:schemeClr val="accent3"/>
                </a:solidFill>
                <a:latin typeface="Arial" panose="020B0604020202020204" pitchFamily="34" charset="0"/>
                <a:cs typeface="Arial" panose="020B0604020202020204" pitchFamily="34" charset="0"/>
              </a:rPr>
              <a:t>The purpose of this study was to identify if the Florida Panhandle experienced</a:t>
            </a:r>
            <a:br>
              <a:rPr lang="en-US" sz="2200" b="1" dirty="0">
                <a:solidFill>
                  <a:schemeClr val="accent3"/>
                </a:solidFill>
                <a:latin typeface="Arial" panose="020B0604020202020204" pitchFamily="34" charset="0"/>
                <a:cs typeface="Arial" panose="020B0604020202020204" pitchFamily="34" charset="0"/>
              </a:rPr>
            </a:br>
            <a:r>
              <a:rPr lang="en-US" sz="800" b="1" dirty="0">
                <a:solidFill>
                  <a:schemeClr val="accent3"/>
                </a:solidFill>
                <a:latin typeface="Arial" panose="020B0604020202020204" pitchFamily="34" charset="0"/>
                <a:cs typeface="Arial" panose="020B0604020202020204" pitchFamily="34" charset="0"/>
              </a:rPr>
              <a:t> </a:t>
            </a:r>
            <a:br>
              <a:rPr lang="en-US" sz="2200" b="1" dirty="0">
                <a:solidFill>
                  <a:schemeClr val="accent3"/>
                </a:solidFill>
                <a:latin typeface="Arial" panose="020B0604020202020204" pitchFamily="34" charset="0"/>
                <a:cs typeface="Arial" panose="020B0604020202020204" pitchFamily="34" charset="0"/>
              </a:rPr>
            </a:br>
            <a:r>
              <a:rPr lang="en-US" sz="2200" b="1" dirty="0">
                <a:solidFill>
                  <a:schemeClr val="accent3"/>
                </a:solidFill>
                <a:latin typeface="Arial" panose="020B0604020202020204" pitchFamily="34" charset="0"/>
                <a:cs typeface="Arial" panose="020B0604020202020204" pitchFamily="34" charset="0"/>
              </a:rPr>
              <a:t>excess mortality in the year after Hurricane Michael and investigate what</a:t>
            </a:r>
            <a:br>
              <a:rPr lang="en-US" sz="2200" b="1" dirty="0">
                <a:solidFill>
                  <a:schemeClr val="accent3"/>
                </a:solidFill>
                <a:latin typeface="Arial" panose="020B0604020202020204" pitchFamily="34" charset="0"/>
                <a:cs typeface="Arial" panose="020B0604020202020204" pitchFamily="34" charset="0"/>
              </a:rPr>
            </a:br>
            <a:r>
              <a:rPr lang="en-US" sz="800" b="1" dirty="0">
                <a:solidFill>
                  <a:schemeClr val="accent3"/>
                </a:solidFill>
                <a:latin typeface="Arial" panose="020B0604020202020204" pitchFamily="34" charset="0"/>
                <a:cs typeface="Arial" panose="020B0604020202020204" pitchFamily="34" charset="0"/>
              </a:rPr>
              <a:t> </a:t>
            </a:r>
            <a:br>
              <a:rPr lang="en-US" sz="2200" b="1" dirty="0">
                <a:solidFill>
                  <a:schemeClr val="accent3"/>
                </a:solidFill>
                <a:latin typeface="Arial" panose="020B0604020202020204" pitchFamily="34" charset="0"/>
                <a:cs typeface="Arial" panose="020B0604020202020204" pitchFamily="34" charset="0"/>
              </a:rPr>
            </a:br>
            <a:r>
              <a:rPr lang="en-US" sz="2200" b="1" dirty="0">
                <a:solidFill>
                  <a:schemeClr val="accent3"/>
                </a:solidFill>
                <a:latin typeface="Arial" panose="020B0604020202020204" pitchFamily="34" charset="0"/>
                <a:cs typeface="Arial" panose="020B0604020202020204" pitchFamily="34" charset="0"/>
              </a:rPr>
              <a:t>contextual factors potentially led to that increased mortality.</a:t>
            </a:r>
            <a:endParaRPr lang="en-US" sz="2200" b="1" dirty="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DC53D7C3-481E-DF5C-CAFF-5B120AB4170A}"/>
              </a:ext>
              <a:ext uri="{C183D7F6-B498-43B3-948B-1728B52AA6E4}">
                <adec:decorative xmlns:adec="http://schemas.microsoft.com/office/drawing/2017/decorative" val="1"/>
              </a:ext>
            </a:extLst>
          </p:cNvPr>
          <p:cNvSpPr/>
          <p:nvPr/>
        </p:nvSpPr>
        <p:spPr>
          <a:xfrm rot="10800000">
            <a:off x="1065179" y="3143614"/>
            <a:ext cx="3200400" cy="3200400"/>
          </a:xfrm>
          <a:prstGeom prst="ellipse">
            <a:avLst/>
          </a:prstGeom>
          <a:solidFill>
            <a:schemeClr val="accent1"/>
          </a:solidFill>
          <a:ln w="254000">
            <a:solidFill>
              <a:schemeClr val="accent1">
                <a:alpha val="40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Roboto" panose="02000000000000000000" pitchFamily="2" charset="0"/>
            </a:endParaRPr>
          </a:p>
        </p:txBody>
      </p:sp>
      <p:sp>
        <p:nvSpPr>
          <p:cNvPr id="18" name="Rectangle 17">
            <a:extLst>
              <a:ext uri="{FF2B5EF4-FFF2-40B4-BE49-F238E27FC236}">
                <a16:creationId xmlns:a16="http://schemas.microsoft.com/office/drawing/2014/main" id="{4C02839F-88F8-15D2-7E28-857817C580E5}"/>
              </a:ext>
            </a:extLst>
          </p:cNvPr>
          <p:cNvSpPr/>
          <p:nvPr/>
        </p:nvSpPr>
        <p:spPr>
          <a:xfrm>
            <a:off x="1359459" y="3566261"/>
            <a:ext cx="2651760" cy="1500732"/>
          </a:xfrm>
          <a:prstGeom prst="rect">
            <a:avLst/>
          </a:prstGeom>
        </p:spPr>
        <p:txBody>
          <a:bodyPr wrap="square" lIns="0" tIns="0" rIns="0" bIns="0">
            <a:spAutoFit/>
          </a:bodyPr>
          <a:lstStyle/>
          <a:p>
            <a:pPr algn="ctr">
              <a:lnSpc>
                <a:spcPct val="110000"/>
              </a:lnSpc>
              <a:spcAft>
                <a:spcPts val="900"/>
              </a:spcAft>
              <a:defRPr/>
            </a:pPr>
            <a:r>
              <a:rPr lang="en-US" sz="1800" i="1" dirty="0">
                <a:solidFill>
                  <a:schemeClr val="bg1"/>
                </a:solidFill>
                <a:latin typeface="Georgia" panose="02040502050405020303" pitchFamily="18" charset="0"/>
                <a:cs typeface="Arial" panose="020B0604020202020204" pitchFamily="34" charset="0"/>
              </a:rPr>
              <a:t>What place, </a:t>
            </a:r>
            <a:r>
              <a:rPr lang="en-US" i="1" dirty="0">
                <a:solidFill>
                  <a:schemeClr val="bg1"/>
                </a:solidFill>
                <a:latin typeface="Georgia" panose="02040502050405020303" pitchFamily="18" charset="0"/>
                <a:cs typeface="Arial" panose="020B0604020202020204" pitchFamily="34" charset="0"/>
              </a:rPr>
              <a:t>sex</a:t>
            </a:r>
            <a:r>
              <a:rPr lang="en-US" sz="1800" i="1" dirty="0">
                <a:solidFill>
                  <a:schemeClr val="bg1"/>
                </a:solidFill>
                <a:latin typeface="Georgia" panose="02040502050405020303" pitchFamily="18" charset="0"/>
                <a:cs typeface="Arial" panose="020B0604020202020204" pitchFamily="34" charset="0"/>
              </a:rPr>
              <a:t>, race,  age group, or causes of death experienced mortality trend changes in the year post-storm?</a:t>
            </a:r>
            <a:endParaRPr lang="pt-BR" sz="1200" i="1" dirty="0">
              <a:solidFill>
                <a:schemeClr val="bg1"/>
              </a:solidFill>
              <a:latin typeface="Georgia" panose="02040502050405020303" pitchFamily="18" charset="0"/>
              <a:ea typeface="Open Sans" panose="020B0606030504020204" pitchFamily="34" charset="0"/>
              <a:cs typeface="Arial" panose="020B0604020202020204" pitchFamily="34" charset="0"/>
            </a:endParaRPr>
          </a:p>
        </p:txBody>
      </p:sp>
      <p:sp>
        <p:nvSpPr>
          <p:cNvPr id="15" name="Oval 14">
            <a:extLst>
              <a:ext uri="{FF2B5EF4-FFF2-40B4-BE49-F238E27FC236}">
                <a16:creationId xmlns:a16="http://schemas.microsoft.com/office/drawing/2014/main" id="{F6B26CDA-C250-8D8F-557D-8428CD849FC0}"/>
              </a:ext>
              <a:ext uri="{C183D7F6-B498-43B3-948B-1728B52AA6E4}">
                <adec:decorative xmlns:adec="http://schemas.microsoft.com/office/drawing/2017/decorative" val="1"/>
              </a:ext>
            </a:extLst>
          </p:cNvPr>
          <p:cNvSpPr/>
          <p:nvPr/>
        </p:nvSpPr>
        <p:spPr>
          <a:xfrm rot="10800000">
            <a:off x="4787155" y="3145536"/>
            <a:ext cx="3200400" cy="3200400"/>
          </a:xfrm>
          <a:prstGeom prst="ellipse">
            <a:avLst/>
          </a:prstGeom>
          <a:solidFill>
            <a:schemeClr val="accent2"/>
          </a:solidFill>
          <a:ln w="254000">
            <a:solidFill>
              <a:schemeClr val="accent2">
                <a:alpha val="40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Roboto" panose="02000000000000000000" pitchFamily="2" charset="0"/>
            </a:endParaRPr>
          </a:p>
        </p:txBody>
      </p:sp>
      <p:sp>
        <p:nvSpPr>
          <p:cNvPr id="20" name="Rectangle 19">
            <a:extLst>
              <a:ext uri="{FF2B5EF4-FFF2-40B4-BE49-F238E27FC236}">
                <a16:creationId xmlns:a16="http://schemas.microsoft.com/office/drawing/2014/main" id="{EA9A0221-D892-9D5A-9884-0B28066DF954}"/>
              </a:ext>
            </a:extLst>
          </p:cNvPr>
          <p:cNvSpPr/>
          <p:nvPr/>
        </p:nvSpPr>
        <p:spPr>
          <a:xfrm>
            <a:off x="5081436" y="3566261"/>
            <a:ext cx="2651760" cy="1500732"/>
          </a:xfrm>
          <a:prstGeom prst="rect">
            <a:avLst/>
          </a:prstGeom>
        </p:spPr>
        <p:txBody>
          <a:bodyPr wrap="square" lIns="0" tIns="0" rIns="0" bIns="0">
            <a:spAutoFit/>
          </a:bodyPr>
          <a:lstStyle/>
          <a:p>
            <a:pPr algn="ctr">
              <a:lnSpc>
                <a:spcPct val="110000"/>
              </a:lnSpc>
              <a:spcAft>
                <a:spcPts val="900"/>
              </a:spcAft>
              <a:defRPr/>
            </a:pPr>
            <a:r>
              <a:rPr lang="en-US" sz="1800" i="1" dirty="0">
                <a:solidFill>
                  <a:schemeClr val="bg1"/>
                </a:solidFill>
                <a:latin typeface="Georgia" panose="02040502050405020303" pitchFamily="18" charset="0"/>
                <a:cs typeface="Arial" panose="020B0604020202020204" pitchFamily="34" charset="0"/>
              </a:rPr>
              <a:t>How do survivors describe changes to health and health care services in the year   post-storm?</a:t>
            </a:r>
            <a:endParaRPr lang="pt-BR" sz="1200" i="1" dirty="0">
              <a:solidFill>
                <a:schemeClr val="bg1"/>
              </a:solidFill>
              <a:latin typeface="Georgia" panose="02040502050405020303" pitchFamily="18" charset="0"/>
              <a:ea typeface="Open Sans" panose="020B0606030504020204" pitchFamily="34" charset="0"/>
              <a:cs typeface="Arial" panose="020B0604020202020204" pitchFamily="34" charset="0"/>
            </a:endParaRPr>
          </a:p>
        </p:txBody>
      </p:sp>
      <p:sp>
        <p:nvSpPr>
          <p:cNvPr id="16" name="Oval 15">
            <a:extLst>
              <a:ext uri="{FF2B5EF4-FFF2-40B4-BE49-F238E27FC236}">
                <a16:creationId xmlns:a16="http://schemas.microsoft.com/office/drawing/2014/main" id="{F8ED96C4-A0B0-9772-C86F-9C3EB8F7C12A}"/>
              </a:ext>
              <a:ext uri="{C183D7F6-B498-43B3-948B-1728B52AA6E4}">
                <adec:decorative xmlns:adec="http://schemas.microsoft.com/office/drawing/2017/decorative" val="1"/>
              </a:ext>
            </a:extLst>
          </p:cNvPr>
          <p:cNvSpPr/>
          <p:nvPr/>
        </p:nvSpPr>
        <p:spPr>
          <a:xfrm rot="10800000">
            <a:off x="8509130" y="3143614"/>
            <a:ext cx="3200400" cy="3200400"/>
          </a:xfrm>
          <a:prstGeom prst="ellipse">
            <a:avLst/>
          </a:prstGeom>
          <a:solidFill>
            <a:schemeClr val="accent3"/>
          </a:solidFill>
          <a:ln w="254000">
            <a:solidFill>
              <a:schemeClr val="accent3">
                <a:alpha val="40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Roboto" panose="02000000000000000000" pitchFamily="2" charset="0"/>
            </a:endParaRPr>
          </a:p>
        </p:txBody>
      </p:sp>
      <p:sp>
        <p:nvSpPr>
          <p:cNvPr id="22" name="Rectangle 21">
            <a:extLst>
              <a:ext uri="{FF2B5EF4-FFF2-40B4-BE49-F238E27FC236}">
                <a16:creationId xmlns:a16="http://schemas.microsoft.com/office/drawing/2014/main" id="{7B3592CF-3F54-7367-5287-F5CE941122CB}"/>
              </a:ext>
            </a:extLst>
          </p:cNvPr>
          <p:cNvSpPr/>
          <p:nvPr/>
        </p:nvSpPr>
        <p:spPr>
          <a:xfrm>
            <a:off x="8803411" y="3572462"/>
            <a:ext cx="2651760" cy="2110129"/>
          </a:xfrm>
          <a:prstGeom prst="rect">
            <a:avLst/>
          </a:prstGeom>
        </p:spPr>
        <p:txBody>
          <a:bodyPr wrap="square" lIns="0" tIns="0" rIns="0" bIns="0">
            <a:spAutoFit/>
          </a:bodyPr>
          <a:lstStyle/>
          <a:p>
            <a:pPr algn="ctr">
              <a:lnSpc>
                <a:spcPct val="110000"/>
              </a:lnSpc>
              <a:spcAft>
                <a:spcPts val="900"/>
              </a:spcAft>
              <a:defRPr/>
            </a:pPr>
            <a:r>
              <a:rPr lang="en-US" sz="1800" i="1" dirty="0">
                <a:solidFill>
                  <a:schemeClr val="bg1"/>
                </a:solidFill>
                <a:latin typeface="Georgia" panose="02040502050405020303" pitchFamily="18" charset="0"/>
                <a:cs typeface="Arial" panose="020B0604020202020204" pitchFamily="34" charset="0"/>
              </a:rPr>
              <a:t>How do survivors’ accounts of post-storm health conditions and access to health care triangulate with excess mortality findings and the official fatality count?</a:t>
            </a:r>
            <a:endParaRPr lang="pt-BR" sz="1200" i="1" dirty="0">
              <a:solidFill>
                <a:schemeClr val="bg1"/>
              </a:solidFill>
              <a:latin typeface="Georgia" panose="02040502050405020303" pitchFamily="18" charset="0"/>
              <a:ea typeface="Open Sans" panose="020B0606030504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43454DE-A81E-88CA-0CC5-26CE2717B909}"/>
              </a:ext>
            </a:extLst>
          </p:cNvPr>
          <p:cNvSpPr txBox="1"/>
          <p:nvPr/>
        </p:nvSpPr>
        <p:spPr>
          <a:xfrm>
            <a:off x="1670015" y="5494004"/>
            <a:ext cx="1990725" cy="1543821"/>
          </a:xfrm>
          <a:prstGeom prst="rect">
            <a:avLst/>
          </a:prstGeom>
          <a:ln>
            <a:noFill/>
          </a:ln>
        </p:spPr>
        <p:txBody>
          <a:bodyPr vert="horz" wrap="square" lIns="0" tIns="0" rIns="0" bIns="0" rtlCol="0">
            <a:spAutoFit/>
          </a:bodyPr>
          <a:lstStyle/>
          <a:p>
            <a:pPr algn="ctr">
              <a:lnSpc>
                <a:spcPct val="110000"/>
              </a:lnSpc>
              <a:spcAft>
                <a:spcPts val="900"/>
              </a:spcAft>
              <a:buFont typeface="Arial" panose="020B0604020202020204" pitchFamily="34" charset="0"/>
              <a:buChar char="​"/>
            </a:pPr>
            <a:r>
              <a:rPr lang="en-US" sz="9600" dirty="0">
                <a:solidFill>
                  <a:schemeClr val="bg1">
                    <a:lumMod val="85000"/>
                  </a:schemeClr>
                </a:solidFill>
                <a:latin typeface="Arial" panose="020B0604020202020204" pitchFamily="34" charset="0"/>
                <a:cs typeface="Arial" panose="020B0604020202020204" pitchFamily="34" charset="0"/>
              </a:rPr>
              <a:t>1</a:t>
            </a:r>
          </a:p>
        </p:txBody>
      </p:sp>
      <p:sp>
        <p:nvSpPr>
          <p:cNvPr id="19" name="TextBox 18">
            <a:extLst>
              <a:ext uri="{FF2B5EF4-FFF2-40B4-BE49-F238E27FC236}">
                <a16:creationId xmlns:a16="http://schemas.microsoft.com/office/drawing/2014/main" id="{83D7889A-EDFE-4781-2555-7DB18955B27E}"/>
              </a:ext>
            </a:extLst>
          </p:cNvPr>
          <p:cNvSpPr txBox="1"/>
          <p:nvPr/>
        </p:nvSpPr>
        <p:spPr>
          <a:xfrm>
            <a:off x="5385642" y="5453800"/>
            <a:ext cx="1990725" cy="1543821"/>
          </a:xfrm>
          <a:prstGeom prst="rect">
            <a:avLst/>
          </a:prstGeom>
        </p:spPr>
        <p:txBody>
          <a:bodyPr vert="horz" wrap="square" lIns="0" tIns="0" rIns="0" bIns="0" rtlCol="0">
            <a:spAutoFit/>
          </a:bodyPr>
          <a:lstStyle/>
          <a:p>
            <a:pPr algn="ctr">
              <a:lnSpc>
                <a:spcPct val="110000"/>
              </a:lnSpc>
              <a:spcAft>
                <a:spcPts val="900"/>
              </a:spcAft>
              <a:buFont typeface="Arial" panose="020B0604020202020204" pitchFamily="34" charset="0"/>
              <a:buChar char="​"/>
            </a:pPr>
            <a:r>
              <a:rPr lang="en-US" sz="9600" dirty="0">
                <a:solidFill>
                  <a:schemeClr val="bg1">
                    <a:lumMod val="85000"/>
                  </a:schemeClr>
                </a:solidFill>
                <a:latin typeface="Arial" panose="020B0604020202020204" pitchFamily="34" charset="0"/>
                <a:cs typeface="Arial" panose="020B0604020202020204" pitchFamily="34" charset="0"/>
              </a:rPr>
              <a:t>2</a:t>
            </a:r>
          </a:p>
        </p:txBody>
      </p:sp>
      <p:sp>
        <p:nvSpPr>
          <p:cNvPr id="21" name="TextBox 20">
            <a:extLst>
              <a:ext uri="{FF2B5EF4-FFF2-40B4-BE49-F238E27FC236}">
                <a16:creationId xmlns:a16="http://schemas.microsoft.com/office/drawing/2014/main" id="{019ABB16-F896-8641-7FED-34ED42B18360}"/>
              </a:ext>
            </a:extLst>
          </p:cNvPr>
          <p:cNvSpPr txBox="1"/>
          <p:nvPr/>
        </p:nvSpPr>
        <p:spPr>
          <a:xfrm>
            <a:off x="9113967" y="5520996"/>
            <a:ext cx="1990725" cy="1543821"/>
          </a:xfrm>
          <a:prstGeom prst="rect">
            <a:avLst/>
          </a:prstGeom>
        </p:spPr>
        <p:txBody>
          <a:bodyPr vert="horz" wrap="square" lIns="0" tIns="0" rIns="0" bIns="0" rtlCol="0">
            <a:spAutoFit/>
          </a:bodyPr>
          <a:lstStyle/>
          <a:p>
            <a:pPr algn="ctr">
              <a:lnSpc>
                <a:spcPct val="110000"/>
              </a:lnSpc>
              <a:spcAft>
                <a:spcPts val="900"/>
              </a:spcAft>
              <a:buFont typeface="Arial" panose="020B0604020202020204" pitchFamily="34" charset="0"/>
              <a:buChar char="​"/>
            </a:pPr>
            <a:r>
              <a:rPr lang="en-US" sz="9600" dirty="0">
                <a:solidFill>
                  <a:schemeClr val="bg1">
                    <a:lumMod val="85000"/>
                  </a:schemeClr>
                </a:solidFill>
                <a:latin typeface="Arial" panose="020B0604020202020204" pitchFamily="34" charset="0"/>
                <a:cs typeface="Arial" panose="020B0604020202020204" pitchFamily="34" charset="0"/>
              </a:rPr>
              <a:t>3</a:t>
            </a:r>
          </a:p>
        </p:txBody>
      </p:sp>
      <p:sp>
        <p:nvSpPr>
          <p:cNvPr id="4" name="Slide Number Placeholder 3">
            <a:extLst>
              <a:ext uri="{FF2B5EF4-FFF2-40B4-BE49-F238E27FC236}">
                <a16:creationId xmlns:a16="http://schemas.microsoft.com/office/drawing/2014/main" id="{9088FB86-7A0B-44AF-6A84-354C12ACC506}"/>
              </a:ext>
            </a:extLst>
          </p:cNvPr>
          <p:cNvSpPr>
            <a:spLocks noGrp="1"/>
          </p:cNvSpPr>
          <p:nvPr>
            <p:ph type="sldNum" sz="quarter" idx="12"/>
          </p:nvPr>
        </p:nvSpPr>
        <p:spPr>
          <a:xfrm>
            <a:off x="9448800" y="6492875"/>
            <a:ext cx="2743200" cy="365125"/>
          </a:xfrm>
        </p:spPr>
        <p:txBody>
          <a:bodyPr/>
          <a:lstStyle/>
          <a:p>
            <a:fld id="{0F5EC011-0DA0-DB45-996E-85C7F379AB45}" type="slidenum">
              <a:rPr lang="en-US" sz="1000" smtClean="0">
                <a:solidFill>
                  <a:schemeClr val="bg1">
                    <a:lumMod val="65000"/>
                  </a:schemeClr>
                </a:solidFill>
                <a:latin typeface="Arial" panose="020B0604020202020204" pitchFamily="34" charset="0"/>
                <a:cs typeface="Arial" panose="020B0604020202020204" pitchFamily="34" charset="0"/>
              </a:rPr>
              <a:t>13</a:t>
            </a:fld>
            <a:endParaRPr lang="en-US" sz="10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7258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24998-8175-4248-BD8C-B7F4E58D1965}"/>
              </a:ext>
            </a:extLst>
          </p:cNvPr>
          <p:cNvSpPr>
            <a:spLocks noGrp="1"/>
          </p:cNvSpPr>
          <p:nvPr>
            <p:ph type="title"/>
          </p:nvPr>
        </p:nvSpPr>
        <p:spPr/>
        <p:txBody>
          <a:bodyPr anchor="t">
            <a:normAutofit/>
          </a:bodyPr>
          <a:lstStyle/>
          <a:p>
            <a:r>
              <a:rPr lang="en-US" dirty="0">
                <a:latin typeface="Arial Narrow" panose="020B0604020202020204" pitchFamily="34" charset="0"/>
                <a:cs typeface="Arial Narrow" panose="020B0604020202020204" pitchFamily="34" charset="0"/>
              </a:rPr>
              <a:t>STUDY DESIGN</a:t>
            </a:r>
            <a:br>
              <a:rPr lang="en-US" sz="1100" dirty="0">
                <a:latin typeface="Arial Narrow" panose="020B0604020202020204" pitchFamily="34" charset="0"/>
                <a:cs typeface="Arial Narrow" panose="020B0604020202020204" pitchFamily="34" charset="0"/>
              </a:rPr>
            </a:br>
            <a:r>
              <a:rPr lang="en-US" sz="1400" dirty="0">
                <a:latin typeface="Arial Narrow" panose="020B0604020202020204" pitchFamily="34" charset="0"/>
                <a:cs typeface="Arial Narrow" panose="020B0604020202020204" pitchFamily="34" charset="0"/>
              </a:rPr>
              <a:t> </a:t>
            </a:r>
            <a:br>
              <a:rPr lang="en-US" sz="1100" dirty="0">
                <a:latin typeface="Arial Narrow" panose="020B0604020202020204" pitchFamily="34" charset="0"/>
                <a:cs typeface="Arial Narrow" panose="020B0604020202020204" pitchFamily="34" charset="0"/>
              </a:rPr>
            </a:br>
            <a:r>
              <a:rPr lang="en-US" sz="2200" b="1" dirty="0">
                <a:solidFill>
                  <a:schemeClr val="accent3"/>
                </a:solidFill>
                <a:latin typeface="Arial" panose="020B0604020202020204" pitchFamily="34" charset="0"/>
                <a:cs typeface="Arial" panose="020B0604020202020204" pitchFamily="34" charset="0"/>
              </a:rPr>
              <a:t>A mixed-methods study in three sequential phases </a:t>
            </a:r>
            <a:endParaRPr lang="en-US" sz="2200" b="1" dirty="0">
              <a:latin typeface="Arial" panose="020B0604020202020204" pitchFamily="34" charset="0"/>
              <a:cs typeface="Arial" panose="020B0604020202020204" pitchFamily="34" charset="0"/>
            </a:endParaRPr>
          </a:p>
        </p:txBody>
      </p:sp>
      <p:pic>
        <p:nvPicPr>
          <p:cNvPr id="10" name="Picture 9" descr="Icon of arrows pointing up from icons for charts, speech bubbles, and dots/lines, all pointing to an icon of a page of analysis">
            <a:extLst>
              <a:ext uri="{FF2B5EF4-FFF2-40B4-BE49-F238E27FC236}">
                <a16:creationId xmlns:a16="http://schemas.microsoft.com/office/drawing/2014/main" id="{455F19CF-FE64-AD34-4592-C4A5C24158DB}"/>
              </a:ext>
            </a:extLst>
          </p:cNvPr>
          <p:cNvPicPr>
            <a:picLocks noChangeAspect="1"/>
          </p:cNvPicPr>
          <p:nvPr/>
        </p:nvPicPr>
        <p:blipFill>
          <a:blip r:embed="rId3"/>
          <a:stretch>
            <a:fillRect/>
          </a:stretch>
        </p:blipFill>
        <p:spPr>
          <a:xfrm>
            <a:off x="2252830" y="1415716"/>
            <a:ext cx="7686340" cy="3886321"/>
          </a:xfrm>
          <a:prstGeom prst="rect">
            <a:avLst/>
          </a:prstGeom>
        </p:spPr>
      </p:pic>
      <p:grpSp>
        <p:nvGrpSpPr>
          <p:cNvPr id="11" name="Group 5" descr="Icon of a page of analysis">
            <a:extLst>
              <a:ext uri="{FF2B5EF4-FFF2-40B4-BE49-F238E27FC236}">
                <a16:creationId xmlns:a16="http://schemas.microsoft.com/office/drawing/2014/main" id="{3D1C24D2-3691-E70C-5D34-6CF334087544}"/>
              </a:ext>
            </a:extLst>
          </p:cNvPr>
          <p:cNvGrpSpPr>
            <a:grpSpLocks noChangeAspect="1"/>
          </p:cNvGrpSpPr>
          <p:nvPr/>
        </p:nvGrpSpPr>
        <p:grpSpPr bwMode="gray">
          <a:xfrm>
            <a:off x="5494361" y="2033224"/>
            <a:ext cx="1203278" cy="904776"/>
            <a:chOff x="1905" y="1239"/>
            <a:chExt cx="1947" cy="1464"/>
          </a:xfrm>
          <a:solidFill>
            <a:schemeClr val="bg1">
              <a:lumMod val="65000"/>
            </a:schemeClr>
          </a:solidFill>
        </p:grpSpPr>
        <p:sp>
          <p:nvSpPr>
            <p:cNvPr id="12" name="Freeform 6">
              <a:extLst>
                <a:ext uri="{FF2B5EF4-FFF2-40B4-BE49-F238E27FC236}">
                  <a16:creationId xmlns:a16="http://schemas.microsoft.com/office/drawing/2014/main" id="{6F84BA1B-7752-90D2-B633-17BCBF6B8200}"/>
                </a:ext>
              </a:extLst>
            </p:cNvPr>
            <p:cNvSpPr>
              <a:spLocks noEditPoints="1"/>
            </p:cNvSpPr>
            <p:nvPr/>
          </p:nvSpPr>
          <p:spPr bwMode="gray">
            <a:xfrm>
              <a:off x="1905" y="1239"/>
              <a:ext cx="1947" cy="1464"/>
            </a:xfrm>
            <a:custGeom>
              <a:avLst/>
              <a:gdLst>
                <a:gd name="T0" fmla="*/ 0 w 824"/>
                <a:gd name="T1" fmla="*/ 16 h 620"/>
                <a:gd name="T2" fmla="*/ 808 w 824"/>
                <a:gd name="T3" fmla="*/ 620 h 620"/>
                <a:gd name="T4" fmla="*/ 808 w 824"/>
                <a:gd name="T5" fmla="*/ 0 h 620"/>
                <a:gd name="T6" fmla="*/ 71 w 824"/>
                <a:gd name="T7" fmla="*/ 546 h 620"/>
                <a:gd name="T8" fmla="*/ 267 w 824"/>
                <a:gd name="T9" fmla="*/ 546 h 620"/>
                <a:gd name="T10" fmla="*/ 76 w 824"/>
                <a:gd name="T11" fmla="*/ 504 h 620"/>
                <a:gd name="T12" fmla="*/ 262 w 824"/>
                <a:gd name="T13" fmla="*/ 492 h 620"/>
                <a:gd name="T14" fmla="*/ 262 w 824"/>
                <a:gd name="T15" fmla="*/ 460 h 620"/>
                <a:gd name="T16" fmla="*/ 76 w 824"/>
                <a:gd name="T17" fmla="*/ 448 h 620"/>
                <a:gd name="T18" fmla="*/ 262 w 824"/>
                <a:gd name="T19" fmla="*/ 460 h 620"/>
                <a:gd name="T20" fmla="*/ 71 w 824"/>
                <a:gd name="T21" fmla="*/ 410 h 620"/>
                <a:gd name="T22" fmla="*/ 267 w 824"/>
                <a:gd name="T23" fmla="*/ 410 h 620"/>
                <a:gd name="T24" fmla="*/ 76 w 824"/>
                <a:gd name="T25" fmla="*/ 368 h 620"/>
                <a:gd name="T26" fmla="*/ 262 w 824"/>
                <a:gd name="T27" fmla="*/ 356 h 620"/>
                <a:gd name="T28" fmla="*/ 262 w 824"/>
                <a:gd name="T29" fmla="*/ 324 h 620"/>
                <a:gd name="T30" fmla="*/ 76 w 824"/>
                <a:gd name="T31" fmla="*/ 312 h 620"/>
                <a:gd name="T32" fmla="*/ 262 w 824"/>
                <a:gd name="T33" fmla="*/ 324 h 620"/>
                <a:gd name="T34" fmla="*/ 303 w 824"/>
                <a:gd name="T35" fmla="*/ 546 h 620"/>
                <a:gd name="T36" fmla="*/ 499 w 824"/>
                <a:gd name="T37" fmla="*/ 546 h 620"/>
                <a:gd name="T38" fmla="*/ 308 w 824"/>
                <a:gd name="T39" fmla="*/ 504 h 620"/>
                <a:gd name="T40" fmla="*/ 494 w 824"/>
                <a:gd name="T41" fmla="*/ 492 h 620"/>
                <a:gd name="T42" fmla="*/ 494 w 824"/>
                <a:gd name="T43" fmla="*/ 460 h 620"/>
                <a:gd name="T44" fmla="*/ 308 w 824"/>
                <a:gd name="T45" fmla="*/ 448 h 620"/>
                <a:gd name="T46" fmla="*/ 494 w 824"/>
                <a:gd name="T47" fmla="*/ 460 h 620"/>
                <a:gd name="T48" fmla="*/ 303 w 824"/>
                <a:gd name="T49" fmla="*/ 410 h 620"/>
                <a:gd name="T50" fmla="*/ 499 w 824"/>
                <a:gd name="T51" fmla="*/ 410 h 620"/>
                <a:gd name="T52" fmla="*/ 308 w 824"/>
                <a:gd name="T53" fmla="*/ 368 h 620"/>
                <a:gd name="T54" fmla="*/ 494 w 824"/>
                <a:gd name="T55" fmla="*/ 356 h 620"/>
                <a:gd name="T56" fmla="*/ 494 w 824"/>
                <a:gd name="T57" fmla="*/ 324 h 620"/>
                <a:gd name="T58" fmla="*/ 308 w 824"/>
                <a:gd name="T59" fmla="*/ 312 h 620"/>
                <a:gd name="T60" fmla="*/ 494 w 824"/>
                <a:gd name="T61" fmla="*/ 324 h 620"/>
                <a:gd name="T62" fmla="*/ 71 w 824"/>
                <a:gd name="T63" fmla="*/ 274 h 620"/>
                <a:gd name="T64" fmla="*/ 499 w 824"/>
                <a:gd name="T65" fmla="*/ 274 h 620"/>
                <a:gd name="T66" fmla="*/ 76 w 824"/>
                <a:gd name="T67" fmla="*/ 232 h 620"/>
                <a:gd name="T68" fmla="*/ 494 w 824"/>
                <a:gd name="T69" fmla="*/ 220 h 620"/>
                <a:gd name="T70" fmla="*/ 500 w 824"/>
                <a:gd name="T71" fmla="*/ 114 h 620"/>
                <a:gd name="T72" fmla="*/ 64 w 824"/>
                <a:gd name="T73" fmla="*/ 114 h 620"/>
                <a:gd name="T74" fmla="*/ 478 w 824"/>
                <a:gd name="T75" fmla="*/ 76 h 620"/>
                <a:gd name="T76" fmla="*/ 672 w 824"/>
                <a:gd name="T77" fmla="*/ 540 h 620"/>
                <a:gd name="T78" fmla="*/ 779 w 824"/>
                <a:gd name="T79" fmla="*/ 433 h 620"/>
                <a:gd name="T80" fmla="*/ 553 w 824"/>
                <a:gd name="T81" fmla="*/ 268 h 620"/>
                <a:gd name="T82" fmla="*/ 568 w 824"/>
                <a:gd name="T83" fmla="*/ 256 h 620"/>
                <a:gd name="T84" fmla="*/ 582 w 824"/>
                <a:gd name="T85" fmla="*/ 184 h 620"/>
                <a:gd name="T86" fmla="*/ 624 w 824"/>
                <a:gd name="T87" fmla="*/ 256 h 620"/>
                <a:gd name="T88" fmla="*/ 640 w 824"/>
                <a:gd name="T89" fmla="*/ 64 h 620"/>
                <a:gd name="T90" fmla="*/ 680 w 824"/>
                <a:gd name="T91" fmla="*/ 256 h 620"/>
                <a:gd name="T92" fmla="*/ 697 w 824"/>
                <a:gd name="T93" fmla="*/ 152 h 620"/>
                <a:gd name="T94" fmla="*/ 740 w 824"/>
                <a:gd name="T95" fmla="*/ 256 h 620"/>
                <a:gd name="T96" fmla="*/ 755 w 824"/>
                <a:gd name="T97" fmla="*/ 108 h 620"/>
                <a:gd name="T98" fmla="*/ 780 w 824"/>
                <a:gd name="T99" fmla="*/ 256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4" h="620">
                  <a:moveTo>
                    <a:pt x="808" y="0"/>
                  </a:moveTo>
                  <a:cubicBezTo>
                    <a:pt x="16" y="0"/>
                    <a:pt x="16" y="0"/>
                    <a:pt x="16" y="0"/>
                  </a:cubicBezTo>
                  <a:cubicBezTo>
                    <a:pt x="7" y="0"/>
                    <a:pt x="0" y="7"/>
                    <a:pt x="0" y="16"/>
                  </a:cubicBezTo>
                  <a:cubicBezTo>
                    <a:pt x="0" y="604"/>
                    <a:pt x="0" y="604"/>
                    <a:pt x="0" y="604"/>
                  </a:cubicBezTo>
                  <a:cubicBezTo>
                    <a:pt x="0" y="613"/>
                    <a:pt x="7" y="620"/>
                    <a:pt x="16" y="620"/>
                  </a:cubicBezTo>
                  <a:cubicBezTo>
                    <a:pt x="808" y="620"/>
                    <a:pt x="808" y="620"/>
                    <a:pt x="808" y="620"/>
                  </a:cubicBezTo>
                  <a:cubicBezTo>
                    <a:pt x="817" y="620"/>
                    <a:pt x="824" y="613"/>
                    <a:pt x="824" y="604"/>
                  </a:cubicBezTo>
                  <a:cubicBezTo>
                    <a:pt x="824" y="16"/>
                    <a:pt x="824" y="16"/>
                    <a:pt x="824" y="16"/>
                  </a:cubicBezTo>
                  <a:cubicBezTo>
                    <a:pt x="824" y="7"/>
                    <a:pt x="817" y="0"/>
                    <a:pt x="808" y="0"/>
                  </a:cubicBezTo>
                  <a:close/>
                  <a:moveTo>
                    <a:pt x="262" y="552"/>
                  </a:moveTo>
                  <a:cubicBezTo>
                    <a:pt x="76" y="552"/>
                    <a:pt x="76" y="552"/>
                    <a:pt x="76" y="552"/>
                  </a:cubicBezTo>
                  <a:cubicBezTo>
                    <a:pt x="73" y="552"/>
                    <a:pt x="71" y="549"/>
                    <a:pt x="71" y="546"/>
                  </a:cubicBezTo>
                  <a:cubicBezTo>
                    <a:pt x="71" y="543"/>
                    <a:pt x="73" y="540"/>
                    <a:pt x="76" y="540"/>
                  </a:cubicBezTo>
                  <a:cubicBezTo>
                    <a:pt x="262" y="540"/>
                    <a:pt x="262" y="540"/>
                    <a:pt x="262" y="540"/>
                  </a:cubicBezTo>
                  <a:cubicBezTo>
                    <a:pt x="265" y="540"/>
                    <a:pt x="267" y="543"/>
                    <a:pt x="267" y="546"/>
                  </a:cubicBezTo>
                  <a:cubicBezTo>
                    <a:pt x="267" y="549"/>
                    <a:pt x="265" y="552"/>
                    <a:pt x="262" y="552"/>
                  </a:cubicBezTo>
                  <a:close/>
                  <a:moveTo>
                    <a:pt x="262" y="504"/>
                  </a:moveTo>
                  <a:cubicBezTo>
                    <a:pt x="76" y="504"/>
                    <a:pt x="76" y="504"/>
                    <a:pt x="76" y="504"/>
                  </a:cubicBezTo>
                  <a:cubicBezTo>
                    <a:pt x="73" y="504"/>
                    <a:pt x="71" y="501"/>
                    <a:pt x="71" y="498"/>
                  </a:cubicBezTo>
                  <a:cubicBezTo>
                    <a:pt x="71" y="495"/>
                    <a:pt x="73" y="492"/>
                    <a:pt x="76" y="492"/>
                  </a:cubicBezTo>
                  <a:cubicBezTo>
                    <a:pt x="262" y="492"/>
                    <a:pt x="262" y="492"/>
                    <a:pt x="262" y="492"/>
                  </a:cubicBezTo>
                  <a:cubicBezTo>
                    <a:pt x="265" y="492"/>
                    <a:pt x="267" y="495"/>
                    <a:pt x="267" y="498"/>
                  </a:cubicBezTo>
                  <a:cubicBezTo>
                    <a:pt x="267" y="501"/>
                    <a:pt x="265" y="504"/>
                    <a:pt x="262" y="504"/>
                  </a:cubicBezTo>
                  <a:close/>
                  <a:moveTo>
                    <a:pt x="262" y="460"/>
                  </a:moveTo>
                  <a:cubicBezTo>
                    <a:pt x="76" y="460"/>
                    <a:pt x="76" y="460"/>
                    <a:pt x="76" y="460"/>
                  </a:cubicBezTo>
                  <a:cubicBezTo>
                    <a:pt x="73" y="460"/>
                    <a:pt x="71" y="457"/>
                    <a:pt x="71" y="454"/>
                  </a:cubicBezTo>
                  <a:cubicBezTo>
                    <a:pt x="71" y="451"/>
                    <a:pt x="73" y="448"/>
                    <a:pt x="76" y="448"/>
                  </a:cubicBezTo>
                  <a:cubicBezTo>
                    <a:pt x="262" y="448"/>
                    <a:pt x="262" y="448"/>
                    <a:pt x="262" y="448"/>
                  </a:cubicBezTo>
                  <a:cubicBezTo>
                    <a:pt x="265" y="448"/>
                    <a:pt x="267" y="451"/>
                    <a:pt x="267" y="454"/>
                  </a:cubicBezTo>
                  <a:cubicBezTo>
                    <a:pt x="267" y="457"/>
                    <a:pt x="265" y="460"/>
                    <a:pt x="262" y="460"/>
                  </a:cubicBezTo>
                  <a:close/>
                  <a:moveTo>
                    <a:pt x="262" y="416"/>
                  </a:moveTo>
                  <a:cubicBezTo>
                    <a:pt x="76" y="416"/>
                    <a:pt x="76" y="416"/>
                    <a:pt x="76" y="416"/>
                  </a:cubicBezTo>
                  <a:cubicBezTo>
                    <a:pt x="73" y="416"/>
                    <a:pt x="71" y="413"/>
                    <a:pt x="71" y="410"/>
                  </a:cubicBezTo>
                  <a:cubicBezTo>
                    <a:pt x="71" y="407"/>
                    <a:pt x="73" y="404"/>
                    <a:pt x="76" y="404"/>
                  </a:cubicBezTo>
                  <a:cubicBezTo>
                    <a:pt x="262" y="404"/>
                    <a:pt x="262" y="404"/>
                    <a:pt x="262" y="404"/>
                  </a:cubicBezTo>
                  <a:cubicBezTo>
                    <a:pt x="265" y="404"/>
                    <a:pt x="267" y="407"/>
                    <a:pt x="267" y="410"/>
                  </a:cubicBezTo>
                  <a:cubicBezTo>
                    <a:pt x="267" y="413"/>
                    <a:pt x="265" y="416"/>
                    <a:pt x="262" y="416"/>
                  </a:cubicBezTo>
                  <a:close/>
                  <a:moveTo>
                    <a:pt x="262" y="368"/>
                  </a:moveTo>
                  <a:cubicBezTo>
                    <a:pt x="76" y="368"/>
                    <a:pt x="76" y="368"/>
                    <a:pt x="76" y="368"/>
                  </a:cubicBezTo>
                  <a:cubicBezTo>
                    <a:pt x="73" y="368"/>
                    <a:pt x="71" y="365"/>
                    <a:pt x="71" y="362"/>
                  </a:cubicBezTo>
                  <a:cubicBezTo>
                    <a:pt x="71" y="359"/>
                    <a:pt x="73" y="356"/>
                    <a:pt x="76" y="356"/>
                  </a:cubicBezTo>
                  <a:cubicBezTo>
                    <a:pt x="262" y="356"/>
                    <a:pt x="262" y="356"/>
                    <a:pt x="262" y="356"/>
                  </a:cubicBezTo>
                  <a:cubicBezTo>
                    <a:pt x="265" y="356"/>
                    <a:pt x="267" y="359"/>
                    <a:pt x="267" y="362"/>
                  </a:cubicBezTo>
                  <a:cubicBezTo>
                    <a:pt x="267" y="365"/>
                    <a:pt x="265" y="368"/>
                    <a:pt x="262" y="368"/>
                  </a:cubicBezTo>
                  <a:close/>
                  <a:moveTo>
                    <a:pt x="262" y="324"/>
                  </a:moveTo>
                  <a:cubicBezTo>
                    <a:pt x="76" y="324"/>
                    <a:pt x="76" y="324"/>
                    <a:pt x="76" y="324"/>
                  </a:cubicBezTo>
                  <a:cubicBezTo>
                    <a:pt x="73" y="324"/>
                    <a:pt x="71" y="321"/>
                    <a:pt x="71" y="318"/>
                  </a:cubicBezTo>
                  <a:cubicBezTo>
                    <a:pt x="71" y="315"/>
                    <a:pt x="73" y="312"/>
                    <a:pt x="76" y="312"/>
                  </a:cubicBezTo>
                  <a:cubicBezTo>
                    <a:pt x="262" y="312"/>
                    <a:pt x="262" y="312"/>
                    <a:pt x="262" y="312"/>
                  </a:cubicBezTo>
                  <a:cubicBezTo>
                    <a:pt x="265" y="312"/>
                    <a:pt x="267" y="315"/>
                    <a:pt x="267" y="318"/>
                  </a:cubicBezTo>
                  <a:cubicBezTo>
                    <a:pt x="267" y="321"/>
                    <a:pt x="265" y="324"/>
                    <a:pt x="262" y="324"/>
                  </a:cubicBezTo>
                  <a:close/>
                  <a:moveTo>
                    <a:pt x="494" y="552"/>
                  </a:moveTo>
                  <a:cubicBezTo>
                    <a:pt x="308" y="552"/>
                    <a:pt x="308" y="552"/>
                    <a:pt x="308" y="552"/>
                  </a:cubicBezTo>
                  <a:cubicBezTo>
                    <a:pt x="305" y="552"/>
                    <a:pt x="303" y="549"/>
                    <a:pt x="303" y="546"/>
                  </a:cubicBezTo>
                  <a:cubicBezTo>
                    <a:pt x="303" y="543"/>
                    <a:pt x="305" y="540"/>
                    <a:pt x="308" y="540"/>
                  </a:cubicBezTo>
                  <a:cubicBezTo>
                    <a:pt x="494" y="540"/>
                    <a:pt x="494" y="540"/>
                    <a:pt x="494" y="540"/>
                  </a:cubicBezTo>
                  <a:cubicBezTo>
                    <a:pt x="497" y="540"/>
                    <a:pt x="499" y="543"/>
                    <a:pt x="499" y="546"/>
                  </a:cubicBezTo>
                  <a:cubicBezTo>
                    <a:pt x="499" y="549"/>
                    <a:pt x="497" y="552"/>
                    <a:pt x="494" y="552"/>
                  </a:cubicBezTo>
                  <a:close/>
                  <a:moveTo>
                    <a:pt x="494" y="504"/>
                  </a:moveTo>
                  <a:cubicBezTo>
                    <a:pt x="308" y="504"/>
                    <a:pt x="308" y="504"/>
                    <a:pt x="308" y="504"/>
                  </a:cubicBezTo>
                  <a:cubicBezTo>
                    <a:pt x="305" y="504"/>
                    <a:pt x="303" y="501"/>
                    <a:pt x="303" y="498"/>
                  </a:cubicBezTo>
                  <a:cubicBezTo>
                    <a:pt x="303" y="495"/>
                    <a:pt x="305" y="492"/>
                    <a:pt x="308" y="492"/>
                  </a:cubicBezTo>
                  <a:cubicBezTo>
                    <a:pt x="494" y="492"/>
                    <a:pt x="494" y="492"/>
                    <a:pt x="494" y="492"/>
                  </a:cubicBezTo>
                  <a:cubicBezTo>
                    <a:pt x="497" y="492"/>
                    <a:pt x="499" y="495"/>
                    <a:pt x="499" y="498"/>
                  </a:cubicBezTo>
                  <a:cubicBezTo>
                    <a:pt x="499" y="501"/>
                    <a:pt x="497" y="504"/>
                    <a:pt x="494" y="504"/>
                  </a:cubicBezTo>
                  <a:close/>
                  <a:moveTo>
                    <a:pt x="494" y="460"/>
                  </a:moveTo>
                  <a:cubicBezTo>
                    <a:pt x="308" y="460"/>
                    <a:pt x="308" y="460"/>
                    <a:pt x="308" y="460"/>
                  </a:cubicBezTo>
                  <a:cubicBezTo>
                    <a:pt x="305" y="460"/>
                    <a:pt x="303" y="457"/>
                    <a:pt x="303" y="454"/>
                  </a:cubicBezTo>
                  <a:cubicBezTo>
                    <a:pt x="303" y="451"/>
                    <a:pt x="305" y="448"/>
                    <a:pt x="308" y="448"/>
                  </a:cubicBezTo>
                  <a:cubicBezTo>
                    <a:pt x="494" y="448"/>
                    <a:pt x="494" y="448"/>
                    <a:pt x="494" y="448"/>
                  </a:cubicBezTo>
                  <a:cubicBezTo>
                    <a:pt x="497" y="448"/>
                    <a:pt x="499" y="451"/>
                    <a:pt x="499" y="454"/>
                  </a:cubicBezTo>
                  <a:cubicBezTo>
                    <a:pt x="499" y="457"/>
                    <a:pt x="497" y="460"/>
                    <a:pt x="494" y="460"/>
                  </a:cubicBezTo>
                  <a:close/>
                  <a:moveTo>
                    <a:pt x="494" y="416"/>
                  </a:moveTo>
                  <a:cubicBezTo>
                    <a:pt x="308" y="416"/>
                    <a:pt x="308" y="416"/>
                    <a:pt x="308" y="416"/>
                  </a:cubicBezTo>
                  <a:cubicBezTo>
                    <a:pt x="305" y="416"/>
                    <a:pt x="303" y="413"/>
                    <a:pt x="303" y="410"/>
                  </a:cubicBezTo>
                  <a:cubicBezTo>
                    <a:pt x="303" y="407"/>
                    <a:pt x="305" y="404"/>
                    <a:pt x="308" y="404"/>
                  </a:cubicBezTo>
                  <a:cubicBezTo>
                    <a:pt x="494" y="404"/>
                    <a:pt x="494" y="404"/>
                    <a:pt x="494" y="404"/>
                  </a:cubicBezTo>
                  <a:cubicBezTo>
                    <a:pt x="497" y="404"/>
                    <a:pt x="499" y="407"/>
                    <a:pt x="499" y="410"/>
                  </a:cubicBezTo>
                  <a:cubicBezTo>
                    <a:pt x="499" y="413"/>
                    <a:pt x="497" y="416"/>
                    <a:pt x="494" y="416"/>
                  </a:cubicBezTo>
                  <a:close/>
                  <a:moveTo>
                    <a:pt x="494" y="368"/>
                  </a:moveTo>
                  <a:cubicBezTo>
                    <a:pt x="308" y="368"/>
                    <a:pt x="308" y="368"/>
                    <a:pt x="308" y="368"/>
                  </a:cubicBezTo>
                  <a:cubicBezTo>
                    <a:pt x="305" y="368"/>
                    <a:pt x="303" y="365"/>
                    <a:pt x="303" y="362"/>
                  </a:cubicBezTo>
                  <a:cubicBezTo>
                    <a:pt x="303" y="359"/>
                    <a:pt x="305" y="356"/>
                    <a:pt x="308" y="356"/>
                  </a:cubicBezTo>
                  <a:cubicBezTo>
                    <a:pt x="494" y="356"/>
                    <a:pt x="494" y="356"/>
                    <a:pt x="494" y="356"/>
                  </a:cubicBezTo>
                  <a:cubicBezTo>
                    <a:pt x="497" y="356"/>
                    <a:pt x="499" y="359"/>
                    <a:pt x="499" y="362"/>
                  </a:cubicBezTo>
                  <a:cubicBezTo>
                    <a:pt x="499" y="365"/>
                    <a:pt x="497" y="368"/>
                    <a:pt x="494" y="368"/>
                  </a:cubicBezTo>
                  <a:close/>
                  <a:moveTo>
                    <a:pt x="494" y="324"/>
                  </a:moveTo>
                  <a:cubicBezTo>
                    <a:pt x="308" y="324"/>
                    <a:pt x="308" y="324"/>
                    <a:pt x="308" y="324"/>
                  </a:cubicBezTo>
                  <a:cubicBezTo>
                    <a:pt x="305" y="324"/>
                    <a:pt x="303" y="321"/>
                    <a:pt x="303" y="318"/>
                  </a:cubicBezTo>
                  <a:cubicBezTo>
                    <a:pt x="303" y="315"/>
                    <a:pt x="305" y="312"/>
                    <a:pt x="308" y="312"/>
                  </a:cubicBezTo>
                  <a:cubicBezTo>
                    <a:pt x="494" y="312"/>
                    <a:pt x="494" y="312"/>
                    <a:pt x="494" y="312"/>
                  </a:cubicBezTo>
                  <a:cubicBezTo>
                    <a:pt x="497" y="312"/>
                    <a:pt x="499" y="315"/>
                    <a:pt x="499" y="318"/>
                  </a:cubicBezTo>
                  <a:cubicBezTo>
                    <a:pt x="499" y="321"/>
                    <a:pt x="497" y="324"/>
                    <a:pt x="494" y="324"/>
                  </a:cubicBezTo>
                  <a:close/>
                  <a:moveTo>
                    <a:pt x="494" y="280"/>
                  </a:moveTo>
                  <a:cubicBezTo>
                    <a:pt x="76" y="280"/>
                    <a:pt x="76" y="280"/>
                    <a:pt x="76" y="280"/>
                  </a:cubicBezTo>
                  <a:cubicBezTo>
                    <a:pt x="73" y="280"/>
                    <a:pt x="71" y="277"/>
                    <a:pt x="71" y="274"/>
                  </a:cubicBezTo>
                  <a:cubicBezTo>
                    <a:pt x="71" y="271"/>
                    <a:pt x="73" y="268"/>
                    <a:pt x="76" y="268"/>
                  </a:cubicBezTo>
                  <a:cubicBezTo>
                    <a:pt x="494" y="268"/>
                    <a:pt x="494" y="268"/>
                    <a:pt x="494" y="268"/>
                  </a:cubicBezTo>
                  <a:cubicBezTo>
                    <a:pt x="497" y="268"/>
                    <a:pt x="499" y="271"/>
                    <a:pt x="499" y="274"/>
                  </a:cubicBezTo>
                  <a:cubicBezTo>
                    <a:pt x="499" y="277"/>
                    <a:pt x="497" y="280"/>
                    <a:pt x="494" y="280"/>
                  </a:cubicBezTo>
                  <a:close/>
                  <a:moveTo>
                    <a:pt x="494" y="232"/>
                  </a:moveTo>
                  <a:cubicBezTo>
                    <a:pt x="76" y="232"/>
                    <a:pt x="76" y="232"/>
                    <a:pt x="76" y="232"/>
                  </a:cubicBezTo>
                  <a:cubicBezTo>
                    <a:pt x="73" y="232"/>
                    <a:pt x="71" y="229"/>
                    <a:pt x="71" y="226"/>
                  </a:cubicBezTo>
                  <a:cubicBezTo>
                    <a:pt x="71" y="223"/>
                    <a:pt x="73" y="220"/>
                    <a:pt x="76" y="220"/>
                  </a:cubicBezTo>
                  <a:cubicBezTo>
                    <a:pt x="494" y="220"/>
                    <a:pt x="494" y="220"/>
                    <a:pt x="494" y="220"/>
                  </a:cubicBezTo>
                  <a:cubicBezTo>
                    <a:pt x="497" y="220"/>
                    <a:pt x="499" y="223"/>
                    <a:pt x="499" y="226"/>
                  </a:cubicBezTo>
                  <a:cubicBezTo>
                    <a:pt x="499" y="229"/>
                    <a:pt x="497" y="232"/>
                    <a:pt x="494" y="232"/>
                  </a:cubicBezTo>
                  <a:close/>
                  <a:moveTo>
                    <a:pt x="500" y="114"/>
                  </a:moveTo>
                  <a:cubicBezTo>
                    <a:pt x="500" y="130"/>
                    <a:pt x="490" y="144"/>
                    <a:pt x="478" y="144"/>
                  </a:cubicBezTo>
                  <a:cubicBezTo>
                    <a:pt x="85" y="144"/>
                    <a:pt x="85" y="144"/>
                    <a:pt x="85" y="144"/>
                  </a:cubicBezTo>
                  <a:cubicBezTo>
                    <a:pt x="73" y="144"/>
                    <a:pt x="64" y="130"/>
                    <a:pt x="64" y="114"/>
                  </a:cubicBezTo>
                  <a:cubicBezTo>
                    <a:pt x="64" y="106"/>
                    <a:pt x="64" y="106"/>
                    <a:pt x="64" y="106"/>
                  </a:cubicBezTo>
                  <a:cubicBezTo>
                    <a:pt x="64" y="90"/>
                    <a:pt x="73" y="76"/>
                    <a:pt x="85" y="76"/>
                  </a:cubicBezTo>
                  <a:cubicBezTo>
                    <a:pt x="478" y="76"/>
                    <a:pt x="478" y="76"/>
                    <a:pt x="478" y="76"/>
                  </a:cubicBezTo>
                  <a:cubicBezTo>
                    <a:pt x="490" y="76"/>
                    <a:pt x="500" y="90"/>
                    <a:pt x="500" y="106"/>
                  </a:cubicBezTo>
                  <a:lnTo>
                    <a:pt x="500" y="114"/>
                  </a:lnTo>
                  <a:close/>
                  <a:moveTo>
                    <a:pt x="672" y="540"/>
                  </a:moveTo>
                  <a:cubicBezTo>
                    <a:pt x="613" y="540"/>
                    <a:pt x="565" y="492"/>
                    <a:pt x="565" y="433"/>
                  </a:cubicBezTo>
                  <a:cubicBezTo>
                    <a:pt x="565" y="374"/>
                    <a:pt x="613" y="326"/>
                    <a:pt x="672" y="326"/>
                  </a:cubicBezTo>
                  <a:cubicBezTo>
                    <a:pt x="731" y="326"/>
                    <a:pt x="779" y="374"/>
                    <a:pt x="779" y="433"/>
                  </a:cubicBezTo>
                  <a:cubicBezTo>
                    <a:pt x="779" y="492"/>
                    <a:pt x="731" y="540"/>
                    <a:pt x="672" y="540"/>
                  </a:cubicBezTo>
                  <a:close/>
                  <a:moveTo>
                    <a:pt x="780" y="268"/>
                  </a:moveTo>
                  <a:cubicBezTo>
                    <a:pt x="553" y="268"/>
                    <a:pt x="553" y="268"/>
                    <a:pt x="553" y="268"/>
                  </a:cubicBezTo>
                  <a:cubicBezTo>
                    <a:pt x="551" y="268"/>
                    <a:pt x="548" y="265"/>
                    <a:pt x="548" y="262"/>
                  </a:cubicBezTo>
                  <a:cubicBezTo>
                    <a:pt x="548" y="259"/>
                    <a:pt x="551" y="256"/>
                    <a:pt x="553" y="256"/>
                  </a:cubicBezTo>
                  <a:cubicBezTo>
                    <a:pt x="568" y="256"/>
                    <a:pt x="568" y="256"/>
                    <a:pt x="568" y="256"/>
                  </a:cubicBezTo>
                  <a:cubicBezTo>
                    <a:pt x="568" y="192"/>
                    <a:pt x="568" y="192"/>
                    <a:pt x="568" y="192"/>
                  </a:cubicBezTo>
                  <a:cubicBezTo>
                    <a:pt x="568" y="187"/>
                    <a:pt x="572" y="184"/>
                    <a:pt x="579" y="184"/>
                  </a:cubicBezTo>
                  <a:cubicBezTo>
                    <a:pt x="582" y="184"/>
                    <a:pt x="582" y="184"/>
                    <a:pt x="582" y="184"/>
                  </a:cubicBezTo>
                  <a:cubicBezTo>
                    <a:pt x="589" y="184"/>
                    <a:pt x="596" y="187"/>
                    <a:pt x="596" y="192"/>
                  </a:cubicBezTo>
                  <a:cubicBezTo>
                    <a:pt x="596" y="256"/>
                    <a:pt x="596" y="256"/>
                    <a:pt x="596" y="256"/>
                  </a:cubicBezTo>
                  <a:cubicBezTo>
                    <a:pt x="624" y="256"/>
                    <a:pt x="624" y="256"/>
                    <a:pt x="624" y="256"/>
                  </a:cubicBezTo>
                  <a:cubicBezTo>
                    <a:pt x="624" y="74"/>
                    <a:pt x="624" y="74"/>
                    <a:pt x="624" y="74"/>
                  </a:cubicBezTo>
                  <a:cubicBezTo>
                    <a:pt x="624" y="69"/>
                    <a:pt x="630" y="64"/>
                    <a:pt x="637" y="64"/>
                  </a:cubicBezTo>
                  <a:cubicBezTo>
                    <a:pt x="640" y="64"/>
                    <a:pt x="640" y="64"/>
                    <a:pt x="640" y="64"/>
                  </a:cubicBezTo>
                  <a:cubicBezTo>
                    <a:pt x="647" y="64"/>
                    <a:pt x="652" y="69"/>
                    <a:pt x="652" y="74"/>
                  </a:cubicBezTo>
                  <a:cubicBezTo>
                    <a:pt x="652" y="256"/>
                    <a:pt x="652" y="256"/>
                    <a:pt x="652" y="256"/>
                  </a:cubicBezTo>
                  <a:cubicBezTo>
                    <a:pt x="680" y="256"/>
                    <a:pt x="680" y="256"/>
                    <a:pt x="680" y="256"/>
                  </a:cubicBezTo>
                  <a:cubicBezTo>
                    <a:pt x="680" y="160"/>
                    <a:pt x="680" y="160"/>
                    <a:pt x="680" y="160"/>
                  </a:cubicBezTo>
                  <a:cubicBezTo>
                    <a:pt x="680" y="155"/>
                    <a:pt x="687" y="152"/>
                    <a:pt x="694" y="152"/>
                  </a:cubicBezTo>
                  <a:cubicBezTo>
                    <a:pt x="697" y="152"/>
                    <a:pt x="697" y="152"/>
                    <a:pt x="697" y="152"/>
                  </a:cubicBezTo>
                  <a:cubicBezTo>
                    <a:pt x="704" y="152"/>
                    <a:pt x="712" y="155"/>
                    <a:pt x="712" y="160"/>
                  </a:cubicBezTo>
                  <a:cubicBezTo>
                    <a:pt x="712" y="256"/>
                    <a:pt x="712" y="256"/>
                    <a:pt x="712" y="256"/>
                  </a:cubicBezTo>
                  <a:cubicBezTo>
                    <a:pt x="740" y="256"/>
                    <a:pt x="740" y="256"/>
                    <a:pt x="740" y="256"/>
                  </a:cubicBezTo>
                  <a:cubicBezTo>
                    <a:pt x="740" y="118"/>
                    <a:pt x="740" y="118"/>
                    <a:pt x="740" y="118"/>
                  </a:cubicBezTo>
                  <a:cubicBezTo>
                    <a:pt x="740" y="113"/>
                    <a:pt x="744" y="108"/>
                    <a:pt x="751" y="108"/>
                  </a:cubicBezTo>
                  <a:cubicBezTo>
                    <a:pt x="755" y="108"/>
                    <a:pt x="755" y="108"/>
                    <a:pt x="755" y="108"/>
                  </a:cubicBezTo>
                  <a:cubicBezTo>
                    <a:pt x="762" y="108"/>
                    <a:pt x="768" y="113"/>
                    <a:pt x="768" y="118"/>
                  </a:cubicBezTo>
                  <a:cubicBezTo>
                    <a:pt x="768" y="256"/>
                    <a:pt x="768" y="256"/>
                    <a:pt x="768" y="256"/>
                  </a:cubicBezTo>
                  <a:cubicBezTo>
                    <a:pt x="780" y="256"/>
                    <a:pt x="780" y="256"/>
                    <a:pt x="780" y="256"/>
                  </a:cubicBezTo>
                  <a:cubicBezTo>
                    <a:pt x="782" y="256"/>
                    <a:pt x="785" y="259"/>
                    <a:pt x="785" y="262"/>
                  </a:cubicBezTo>
                  <a:cubicBezTo>
                    <a:pt x="785" y="265"/>
                    <a:pt x="782" y="268"/>
                    <a:pt x="780" y="2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 name="Freeform 7">
              <a:extLst>
                <a:ext uri="{FF2B5EF4-FFF2-40B4-BE49-F238E27FC236}">
                  <a16:creationId xmlns:a16="http://schemas.microsoft.com/office/drawing/2014/main" id="{61D23500-5ABD-B04B-54F7-D07E0F929E92}"/>
                </a:ext>
              </a:extLst>
            </p:cNvPr>
            <p:cNvSpPr>
              <a:spLocks/>
            </p:cNvSpPr>
            <p:nvPr/>
          </p:nvSpPr>
          <p:spPr bwMode="gray">
            <a:xfrm>
              <a:off x="3303" y="2245"/>
              <a:ext cx="395" cy="414"/>
            </a:xfrm>
            <a:custGeom>
              <a:avLst/>
              <a:gdLst>
                <a:gd name="T0" fmla="*/ 80 w 167"/>
                <a:gd name="T1" fmla="*/ 0 h 175"/>
                <a:gd name="T2" fmla="*/ 1 w 167"/>
                <a:gd name="T3" fmla="*/ 50 h 175"/>
                <a:gd name="T4" fmla="*/ 80 w 167"/>
                <a:gd name="T5" fmla="*/ 92 h 175"/>
                <a:gd name="T6" fmla="*/ 0 w 167"/>
                <a:gd name="T7" fmla="*/ 122 h 175"/>
                <a:gd name="T8" fmla="*/ 80 w 167"/>
                <a:gd name="T9" fmla="*/ 175 h 175"/>
                <a:gd name="T10" fmla="*/ 167 w 167"/>
                <a:gd name="T11" fmla="*/ 87 h 175"/>
                <a:gd name="T12" fmla="*/ 80 w 167"/>
                <a:gd name="T13" fmla="*/ 0 h 175"/>
              </a:gdLst>
              <a:ahLst/>
              <a:cxnLst>
                <a:cxn ang="0">
                  <a:pos x="T0" y="T1"/>
                </a:cxn>
                <a:cxn ang="0">
                  <a:pos x="T2" y="T3"/>
                </a:cxn>
                <a:cxn ang="0">
                  <a:pos x="T4" y="T5"/>
                </a:cxn>
                <a:cxn ang="0">
                  <a:pos x="T6" y="T7"/>
                </a:cxn>
                <a:cxn ang="0">
                  <a:pos x="T8" y="T9"/>
                </a:cxn>
                <a:cxn ang="0">
                  <a:pos x="T10" y="T11"/>
                </a:cxn>
                <a:cxn ang="0">
                  <a:pos x="T12" y="T13"/>
                </a:cxn>
              </a:cxnLst>
              <a:rect l="0" t="0" r="r" b="b"/>
              <a:pathLst>
                <a:path w="167" h="175">
                  <a:moveTo>
                    <a:pt x="80" y="0"/>
                  </a:moveTo>
                  <a:cubicBezTo>
                    <a:pt x="45" y="0"/>
                    <a:pt x="15" y="20"/>
                    <a:pt x="1" y="50"/>
                  </a:cubicBezTo>
                  <a:cubicBezTo>
                    <a:pt x="80" y="92"/>
                    <a:pt x="80" y="92"/>
                    <a:pt x="80" y="92"/>
                  </a:cubicBezTo>
                  <a:cubicBezTo>
                    <a:pt x="0" y="122"/>
                    <a:pt x="0" y="122"/>
                    <a:pt x="0" y="122"/>
                  </a:cubicBezTo>
                  <a:cubicBezTo>
                    <a:pt x="13" y="153"/>
                    <a:pt x="44" y="175"/>
                    <a:pt x="80" y="175"/>
                  </a:cubicBezTo>
                  <a:cubicBezTo>
                    <a:pt x="128" y="175"/>
                    <a:pt x="167" y="136"/>
                    <a:pt x="167" y="87"/>
                  </a:cubicBezTo>
                  <a:cubicBezTo>
                    <a:pt x="167" y="39"/>
                    <a:pt x="128"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pic>
        <p:nvPicPr>
          <p:cNvPr id="16" name="Picture 15" descr="Chart with arrow going up">
            <a:extLst>
              <a:ext uri="{FF2B5EF4-FFF2-40B4-BE49-F238E27FC236}">
                <a16:creationId xmlns:a16="http://schemas.microsoft.com/office/drawing/2014/main" id="{8E57CB03-97E4-03A8-E163-B3290379FEC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489270" y="4497992"/>
            <a:ext cx="670557" cy="573193"/>
          </a:xfrm>
          <a:prstGeom prst="rect">
            <a:avLst/>
          </a:prstGeom>
          <a:solidFill>
            <a:schemeClr val="bg1"/>
          </a:solidFill>
        </p:spPr>
      </p:pic>
      <p:pic>
        <p:nvPicPr>
          <p:cNvPr id="15" name="Picture 14" descr="Speech bubbles">
            <a:extLst>
              <a:ext uri="{FF2B5EF4-FFF2-40B4-BE49-F238E27FC236}">
                <a16:creationId xmlns:a16="http://schemas.microsoft.com/office/drawing/2014/main" id="{7C3299E0-820A-079E-93C0-299CCC24FAB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771298" y="4420931"/>
            <a:ext cx="709108" cy="689158"/>
          </a:xfrm>
          <a:prstGeom prst="rect">
            <a:avLst/>
          </a:prstGeom>
        </p:spPr>
      </p:pic>
      <p:pic>
        <p:nvPicPr>
          <p:cNvPr id="14" name="Picture 13" descr="Dots and lines">
            <a:extLst>
              <a:ext uri="{FF2B5EF4-FFF2-40B4-BE49-F238E27FC236}">
                <a16:creationId xmlns:a16="http://schemas.microsoft.com/office/drawing/2014/main" id="{BEB28A75-AD92-96CC-D56D-2B686B43C4C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flipV="1">
            <a:off x="9014776" y="4445470"/>
            <a:ext cx="641792" cy="640080"/>
          </a:xfrm>
          <a:prstGeom prst="rect">
            <a:avLst/>
          </a:prstGeom>
        </p:spPr>
      </p:pic>
      <p:sp>
        <p:nvSpPr>
          <p:cNvPr id="17" name="Content Placeholder 7">
            <a:extLst>
              <a:ext uri="{FF2B5EF4-FFF2-40B4-BE49-F238E27FC236}">
                <a16:creationId xmlns:a16="http://schemas.microsoft.com/office/drawing/2014/main" id="{6DE51D9E-EA86-FBA7-65CB-7BCC9AA29ECA}"/>
              </a:ext>
            </a:extLst>
          </p:cNvPr>
          <p:cNvSpPr txBox="1">
            <a:spLocks/>
          </p:cNvSpPr>
          <p:nvPr/>
        </p:nvSpPr>
        <p:spPr>
          <a:xfrm>
            <a:off x="283030" y="5375739"/>
            <a:ext cx="3758148" cy="1166569"/>
          </a:xfrm>
          <a:prstGeom prst="rect">
            <a:avLst/>
          </a:prstGeom>
          <a:ln>
            <a:noFill/>
          </a:ln>
        </p:spPr>
        <p:txBody>
          <a:bodyPr vert="horz" lIns="45720" tIns="0" rIns="45720" bIns="0" rtlCol="0">
            <a:noAutofit/>
          </a:bodyPr>
          <a:lst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sz="1500" i="1" kern="120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60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srgbClr val="6C936C"/>
                </a:solidFill>
                <a:effectLst/>
                <a:uLnTx/>
                <a:uFillTx/>
                <a:latin typeface="Arial" panose="020B0604020202020204" pitchFamily="34" charset="0"/>
                <a:ea typeface="+mn-ea"/>
                <a:cs typeface="Arial" panose="020B0604020202020204" pitchFamily="34" charset="0"/>
              </a:rPr>
              <a:t>Phase 1: Excess Mortality</a:t>
            </a:r>
          </a:p>
          <a:p>
            <a:pPr marL="0" marR="0" lvl="1" indent="0" algn="l" defTabSz="914400" rtl="0" eaLnBrk="1" fontAlgn="auto" latinLnBrk="0" hangingPunct="1">
              <a:lnSpc>
                <a:spcPct val="100000"/>
              </a:lnSpc>
              <a:spcBef>
                <a:spcPts val="0"/>
              </a:spcBef>
              <a:spcAft>
                <a:spcPts val="600"/>
              </a:spcAft>
              <a:buClrTx/>
              <a:buSzTx/>
              <a:buFont typeface="Calibri" panose="020F0502020204030204" pitchFamily="34" charset="0"/>
              <a:buChar char="​"/>
              <a:tabLst/>
              <a:defRPr/>
            </a:pPr>
            <a:r>
              <a:rPr kumimoji="0" lang="en-US" sz="2200" b="0" i="1" u="none" strike="noStrike" kern="1200" cap="none" spc="0" normalizeH="0" baseline="0" noProof="0" dirty="0">
                <a:ln>
                  <a:noFill/>
                </a:ln>
                <a:solidFill>
                  <a:srgbClr val="000000"/>
                </a:solidFill>
                <a:effectLst/>
                <a:uLnTx/>
                <a:uFillTx/>
                <a:latin typeface="Georgia" panose="02040502050405020303" pitchFamily="18" charset="0"/>
                <a:ea typeface="+mn-ea"/>
                <a:cs typeface="Arial" panose="020B0604020202020204" pitchFamily="34" charset="0"/>
              </a:rPr>
              <a:t>Statistical analysis of changes in mortality trends</a:t>
            </a:r>
          </a:p>
        </p:txBody>
      </p:sp>
      <p:sp>
        <p:nvSpPr>
          <p:cNvPr id="18" name="Content Placeholder 9">
            <a:extLst>
              <a:ext uri="{FF2B5EF4-FFF2-40B4-BE49-F238E27FC236}">
                <a16:creationId xmlns:a16="http://schemas.microsoft.com/office/drawing/2014/main" id="{AC1374E2-8887-880E-9BB0-6143F695695B}"/>
              </a:ext>
            </a:extLst>
          </p:cNvPr>
          <p:cNvSpPr txBox="1">
            <a:spLocks/>
          </p:cNvSpPr>
          <p:nvPr/>
        </p:nvSpPr>
        <p:spPr>
          <a:xfrm>
            <a:off x="4377406" y="5377284"/>
            <a:ext cx="3758148" cy="976888"/>
          </a:xfrm>
          <a:prstGeom prst="rect">
            <a:avLst/>
          </a:prstGeom>
          <a:ln>
            <a:noFill/>
          </a:ln>
        </p:spPr>
        <p:txBody>
          <a:bodyPr vert="horz" lIns="45720" tIns="0" rIns="45720" bIns="0" rtlCol="0">
            <a:noAutofit/>
          </a:bodyPr>
          <a:lst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sz="1500" i="1" kern="120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60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srgbClr val="1167B1"/>
                </a:solidFill>
                <a:effectLst/>
                <a:uLnTx/>
                <a:uFillTx/>
                <a:latin typeface="Arial" panose="020B0604020202020204" pitchFamily="34" charset="0"/>
                <a:ea typeface="+mn-ea"/>
                <a:cs typeface="Arial" panose="020B0604020202020204" pitchFamily="34" charset="0"/>
              </a:rPr>
              <a:t>Phase 2: Qualitative</a:t>
            </a:r>
          </a:p>
          <a:p>
            <a:pPr marL="0" marR="0" lvl="1" indent="0" algn="ctr" defTabSz="914400" rtl="0" eaLnBrk="1" fontAlgn="auto" latinLnBrk="0" hangingPunct="1">
              <a:lnSpc>
                <a:spcPct val="100000"/>
              </a:lnSpc>
              <a:spcBef>
                <a:spcPts val="0"/>
              </a:spcBef>
              <a:spcAft>
                <a:spcPts val="600"/>
              </a:spcAft>
              <a:buClrTx/>
              <a:buSzTx/>
              <a:buFont typeface="Calibri" panose="020F0502020204030204" pitchFamily="34" charset="0"/>
              <a:buChar char="​"/>
              <a:tabLst/>
              <a:defRPr/>
            </a:pPr>
            <a:r>
              <a:rPr kumimoji="0" lang="en-US" sz="2200" b="0" i="1" u="none" strike="noStrike" kern="1200" cap="none" spc="0" normalizeH="0" baseline="0" noProof="0" dirty="0">
                <a:ln>
                  <a:noFill/>
                </a:ln>
                <a:solidFill>
                  <a:srgbClr val="000000"/>
                </a:solidFill>
                <a:effectLst/>
                <a:uLnTx/>
                <a:uFillTx/>
                <a:latin typeface="Georgia" panose="02040502050405020303" pitchFamily="18" charset="0"/>
                <a:ea typeface="+mn-ea"/>
                <a:cs typeface="Arial" panose="020B0604020202020204" pitchFamily="34" charset="0"/>
              </a:rPr>
              <a:t>Focus groups and interviews on hurricane impacts</a:t>
            </a:r>
          </a:p>
          <a:p>
            <a:pPr marL="0" marR="0" lvl="1" indent="0" algn="ctr" defTabSz="914400" rtl="0" eaLnBrk="1" fontAlgn="auto" latinLnBrk="0" hangingPunct="1">
              <a:lnSpc>
                <a:spcPct val="100000"/>
              </a:lnSpc>
              <a:spcBef>
                <a:spcPts val="0"/>
              </a:spcBef>
              <a:spcAft>
                <a:spcPts val="600"/>
              </a:spcAft>
              <a:buClrTx/>
              <a:buSzTx/>
              <a:buFont typeface="Calibri" panose="020F0502020204030204" pitchFamily="34" charset="0"/>
              <a:buChar char="​"/>
              <a:tabLst/>
              <a:defRPr/>
            </a:pPr>
            <a:endParaRPr kumimoji="0" lang="en-US" sz="1800" b="0" i="0" u="none" strike="noStrike" kern="1200" cap="none" spc="0" normalizeH="0" baseline="0" noProof="0" dirty="0">
              <a:ln>
                <a:noFill/>
              </a:ln>
              <a:solidFill>
                <a:srgbClr val="1167B1"/>
              </a:solidFill>
              <a:effectLst/>
              <a:uLnTx/>
              <a:uFillTx/>
              <a:latin typeface="Arial" panose="020B0604020202020204" pitchFamily="34" charset="0"/>
              <a:ea typeface="+mn-ea"/>
              <a:cs typeface="Arial" panose="020B0604020202020204" pitchFamily="34" charset="0"/>
            </a:endParaRPr>
          </a:p>
        </p:txBody>
      </p:sp>
      <p:sp>
        <p:nvSpPr>
          <p:cNvPr id="19" name="Content Placeholder 10">
            <a:extLst>
              <a:ext uri="{FF2B5EF4-FFF2-40B4-BE49-F238E27FC236}">
                <a16:creationId xmlns:a16="http://schemas.microsoft.com/office/drawing/2014/main" id="{905BF8E9-2256-4319-05F1-8680A0AB6EC7}"/>
              </a:ext>
            </a:extLst>
          </p:cNvPr>
          <p:cNvSpPr txBox="1">
            <a:spLocks/>
          </p:cNvSpPr>
          <p:nvPr/>
        </p:nvSpPr>
        <p:spPr>
          <a:xfrm>
            <a:off x="8850086" y="5357310"/>
            <a:ext cx="3233056" cy="1402719"/>
          </a:xfrm>
          <a:prstGeom prst="rect">
            <a:avLst/>
          </a:prstGeom>
          <a:ln>
            <a:noFill/>
          </a:ln>
        </p:spPr>
        <p:txBody>
          <a:bodyPr vert="horz" lIns="45720" tIns="0" rIns="45720" bIns="0" rtlCol="0">
            <a:noAutofit/>
          </a:bodyPr>
          <a:lst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sz="1500" i="1" kern="120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kumimoji="0" lang="en-US" sz="2400" b="0" i="0" u="none" strike="noStrike" kern="1200" cap="none" spc="0" normalizeH="0" baseline="0" noProof="0" dirty="0">
                <a:ln>
                  <a:noFill/>
                </a:ln>
                <a:solidFill>
                  <a:srgbClr val="E6C169"/>
                </a:solidFill>
                <a:effectLst/>
                <a:uLnTx/>
                <a:uFillTx/>
                <a:latin typeface="Arial" panose="020B0604020202020204" pitchFamily="34" charset="0"/>
                <a:ea typeface="+mn-ea"/>
                <a:cs typeface="Arial" panose="020B0604020202020204" pitchFamily="34" charset="0"/>
              </a:rPr>
              <a:t>Phase 3: Triangulation</a:t>
            </a:r>
          </a:p>
          <a:p>
            <a:pPr marL="0" marR="0" lvl="1"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kumimoji="0" lang="en-US" sz="2200" b="0" i="1" u="none" strike="noStrike" kern="1200" cap="none" spc="0" normalizeH="0" baseline="0" noProof="0" dirty="0">
                <a:ln>
                  <a:noFill/>
                </a:ln>
                <a:solidFill>
                  <a:srgbClr val="000000"/>
                </a:solidFill>
                <a:effectLst/>
                <a:uLnTx/>
                <a:uFillTx/>
                <a:latin typeface="Georgia" panose="02040502050405020303" pitchFamily="18" charset="0"/>
                <a:ea typeface="+mn-ea"/>
                <a:cs typeface="Arial" panose="020B0604020202020204" pitchFamily="34" charset="0"/>
              </a:rPr>
              <a:t>Ground-truthing and changes to accessing health care</a:t>
            </a:r>
          </a:p>
        </p:txBody>
      </p:sp>
      <p:sp>
        <p:nvSpPr>
          <p:cNvPr id="4" name="Slide Number Placeholder 3">
            <a:extLst>
              <a:ext uri="{FF2B5EF4-FFF2-40B4-BE49-F238E27FC236}">
                <a16:creationId xmlns:a16="http://schemas.microsoft.com/office/drawing/2014/main" id="{317E9A24-3F41-777D-5D9A-3FF365167799}"/>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5EC011-0DA0-DB45-996E-85C7F379AB45}" type="slidenum">
              <a:rPr kumimoji="0" lang="en-US" sz="1000" b="0" i="0" u="none" strike="noStrike" kern="1200" cap="none" spc="0" normalizeH="0" baseline="0" noProof="0" smtClean="0">
                <a:ln>
                  <a:noFill/>
                </a:ln>
                <a:solidFill>
                  <a:srgbClr val="FFFFFF">
                    <a:lumMod val="65000"/>
                  </a:srgb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24317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4A4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5624C-7418-2BAA-3618-34C1C71CF721}"/>
              </a:ext>
            </a:extLst>
          </p:cNvPr>
          <p:cNvSpPr>
            <a:spLocks noGrp="1"/>
          </p:cNvSpPr>
          <p:nvPr>
            <p:ph type="title"/>
          </p:nvPr>
        </p:nvSpPr>
        <p:spPr/>
        <p:txBody>
          <a:bodyPr>
            <a:noAutofit/>
          </a:bodyPr>
          <a:lstStyle/>
          <a:p>
            <a:r>
              <a:rPr lang="en-US" sz="6000" dirty="0">
                <a:solidFill>
                  <a:schemeClr val="bg1"/>
                </a:solidFill>
                <a:latin typeface="Arial Narrow" panose="020B0604020202020204" pitchFamily="34" charset="0"/>
                <a:cs typeface="Arial Narrow" panose="020B0604020202020204" pitchFamily="34" charset="0"/>
              </a:rPr>
              <a:t>PHASE 1: EXCESS MORTALITY</a:t>
            </a:r>
          </a:p>
        </p:txBody>
      </p:sp>
      <p:sp>
        <p:nvSpPr>
          <p:cNvPr id="6" name="TextBox 5">
            <a:extLst>
              <a:ext uri="{FF2B5EF4-FFF2-40B4-BE49-F238E27FC236}">
                <a16:creationId xmlns:a16="http://schemas.microsoft.com/office/drawing/2014/main" id="{437F478E-537D-EA07-ED73-ED745FFB31AD}"/>
              </a:ext>
            </a:extLst>
          </p:cNvPr>
          <p:cNvSpPr txBox="1"/>
          <p:nvPr/>
        </p:nvSpPr>
        <p:spPr>
          <a:xfrm>
            <a:off x="583933" y="4177364"/>
            <a:ext cx="7607166" cy="156966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Methodology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Total mortality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Demographic groups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Cause of death</a:t>
            </a:r>
          </a:p>
        </p:txBody>
      </p:sp>
      <p:cxnSp>
        <p:nvCxnSpPr>
          <p:cNvPr id="8" name="Straight Connector 7">
            <a:extLst>
              <a:ext uri="{FF2B5EF4-FFF2-40B4-BE49-F238E27FC236}">
                <a16:creationId xmlns:a16="http://schemas.microsoft.com/office/drawing/2014/main" id="{AE54D974-409B-A1DF-4489-A27E8FDC141B}"/>
              </a:ext>
              <a:ext uri="{C183D7F6-B498-43B3-948B-1728B52AA6E4}">
                <adec:decorative xmlns:adec="http://schemas.microsoft.com/office/drawing/2017/decorative" val="1"/>
              </a:ext>
            </a:extLst>
          </p:cNvPr>
          <p:cNvCxnSpPr/>
          <p:nvPr/>
        </p:nvCxnSpPr>
        <p:spPr>
          <a:xfrm flipV="1">
            <a:off x="749166" y="3686476"/>
            <a:ext cx="10674417" cy="0"/>
          </a:xfrm>
          <a:prstGeom prst="line">
            <a:avLst/>
          </a:prstGeom>
          <a:ln w="38100">
            <a:solidFill>
              <a:srgbClr val="D3C49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7FD4D84-AC02-417C-A941-002C33B8FBB3}"/>
              </a:ext>
            </a:extLst>
          </p:cNvPr>
          <p:cNvSpPr>
            <a:spLocks noGrp="1"/>
          </p:cNvSpPr>
          <p:nvPr>
            <p:ph type="sldNum" sz="quarter" idx="12"/>
          </p:nvPr>
        </p:nvSpPr>
        <p:spPr>
          <a:xfrm>
            <a:off x="9448800" y="649287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A6095F-2601-1642-8284-AD237A28C7FC}" type="slidenum">
              <a:rPr kumimoji="0" lang="en-US" sz="1000" b="0" i="0" u="none" strike="noStrike" kern="1200" cap="none" spc="0" normalizeH="0" baseline="0" noProof="0" smtClean="0">
                <a:ln>
                  <a:noFill/>
                </a:ln>
                <a:solidFill>
                  <a:srgbClr val="E7E6E6"/>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E7E6E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6132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8034D6-5384-8EFC-EC58-65FAD432E514}"/>
              </a:ext>
            </a:extLst>
          </p:cNvPr>
          <p:cNvSpPr txBox="1">
            <a:spLocks noGrp="1"/>
          </p:cNvSpPr>
          <p:nvPr>
            <p:ph type="title" idx="4294967295"/>
          </p:nvPr>
        </p:nvSpPr>
        <p:spPr>
          <a:xfrm>
            <a:off x="838200" y="365126"/>
            <a:ext cx="10515600" cy="7193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747"/>
                </a:solidFill>
                <a:effectLst/>
                <a:uLnTx/>
                <a:uFillTx/>
                <a:latin typeface="Arial Narrow" panose="020B0604020202020204" pitchFamily="34" charset="0"/>
                <a:ea typeface="+mj-ea"/>
                <a:cs typeface="Arial Narrow" panose="020B0604020202020204" pitchFamily="34" charset="0"/>
              </a:rPr>
              <a:t>EXCESS MORTALITY MODELING</a:t>
            </a:r>
          </a:p>
        </p:txBody>
      </p:sp>
      <p:sp>
        <p:nvSpPr>
          <p:cNvPr id="9" name="Title 1">
            <a:extLst>
              <a:ext uri="{FF2B5EF4-FFF2-40B4-BE49-F238E27FC236}">
                <a16:creationId xmlns:a16="http://schemas.microsoft.com/office/drawing/2014/main" id="{4D66FD14-3E07-79C9-4789-54471A1EE83F}"/>
              </a:ext>
            </a:extLst>
          </p:cNvPr>
          <p:cNvSpPr txBox="1">
            <a:spLocks/>
          </p:cNvSpPr>
          <p:nvPr/>
        </p:nvSpPr>
        <p:spPr>
          <a:xfrm>
            <a:off x="838200" y="990975"/>
            <a:ext cx="10515600" cy="1136627"/>
          </a:xfrm>
          <a:prstGeom prst="rect">
            <a:avLst/>
          </a:prstGeom>
        </p:spPr>
        <p:txBody>
          <a:bodyPr vert="horz" lIns="91440" tIns="45720" rIns="91440" bIns="45720" rtlCol="0" anchor="ctr">
            <a:no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lvl="0">
              <a:lnSpc>
                <a:spcPct val="100000"/>
              </a:lnSpc>
            </a:pPr>
            <a:r>
              <a:rPr lang="en-US" sz="2200" b="1" noProof="0" dirty="0">
                <a:solidFill>
                  <a:srgbClr val="E6C169"/>
                </a:solidFill>
                <a:latin typeface="Arial" panose="020B0604020202020204" pitchFamily="34" charset="0"/>
                <a:cs typeface="Arial" panose="020B0604020202020204" pitchFamily="34" charset="0"/>
              </a:rPr>
              <a:t>Using death records of coastal counties for three seasonal ARIMA analyses</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r>
              <a:rPr kumimoji="0" lang="en-US" sz="8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 </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endParaRPr kumimoji="0" lang="en-US" sz="2200" b="1" i="0" u="none" strike="noStrike" kern="1200" cap="none" spc="0" normalizeH="0" baseline="0" noProof="0" dirty="0">
              <a:ln>
                <a:noFill/>
              </a:ln>
              <a:solidFill>
                <a:srgbClr val="006747"/>
              </a:solidFill>
              <a:effectLst/>
              <a:uLnTx/>
              <a:uFillTx/>
              <a:latin typeface="Arial" panose="020B0604020202020204" pitchFamily="34" charset="0"/>
              <a:ea typeface="+mj-ea"/>
              <a:cs typeface="Arial" panose="020B0604020202020204" pitchFamily="34" charset="0"/>
            </a:endParaRPr>
          </a:p>
        </p:txBody>
      </p:sp>
      <p:sp>
        <p:nvSpPr>
          <p:cNvPr id="26" name="TextBox 25">
            <a:extLst>
              <a:ext uri="{FF2B5EF4-FFF2-40B4-BE49-F238E27FC236}">
                <a16:creationId xmlns:a16="http://schemas.microsoft.com/office/drawing/2014/main" id="{1427218A-45D4-70F0-D3C6-B31923663192}"/>
              </a:ext>
            </a:extLst>
          </p:cNvPr>
          <p:cNvSpPr txBox="1"/>
          <p:nvPr/>
        </p:nvSpPr>
        <p:spPr>
          <a:xfrm>
            <a:off x="134829" y="2067324"/>
            <a:ext cx="1084193" cy="492443"/>
          </a:xfrm>
          <a:prstGeom prst="rect">
            <a:avLst/>
          </a:prstGeom>
          <a:noFill/>
        </p:spPr>
        <p:txBody>
          <a:bodyPr wrap="square" rtlCol="0" anchor="b" anchorCtr="0">
            <a:spAutoFit/>
          </a:bodyPr>
          <a:lstStyle/>
          <a:p>
            <a:r>
              <a:rPr lang="en-US" sz="2600" i="1" dirty="0">
                <a:solidFill>
                  <a:schemeClr val="accent2"/>
                </a:solidFill>
                <a:latin typeface="Georgia" panose="02040502050405020303" pitchFamily="18" charset="0"/>
                <a:ea typeface="League Spartan" charset="0"/>
                <a:cs typeface="Poppins" pitchFamily="2" charset="77"/>
              </a:rPr>
              <a:t>Data</a:t>
            </a:r>
          </a:p>
        </p:txBody>
      </p:sp>
      <p:pic>
        <p:nvPicPr>
          <p:cNvPr id="10" name="Picture 9" descr="Map&#10;&#10;Description automatically generated ">
            <a:extLst>
              <a:ext uri="{FF2B5EF4-FFF2-40B4-BE49-F238E27FC236}">
                <a16:creationId xmlns:a16="http://schemas.microsoft.com/office/drawing/2014/main" id="{9F7841E8-4A26-BF4E-CAAA-5B6E7F67984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041881" y="1632632"/>
            <a:ext cx="2850362" cy="1679018"/>
          </a:xfrm>
          <a:prstGeom prst="rect">
            <a:avLst/>
          </a:prstGeom>
          <a:ln>
            <a:noFill/>
          </a:ln>
        </p:spPr>
      </p:pic>
      <p:sp>
        <p:nvSpPr>
          <p:cNvPr id="31" name="TextBox 30">
            <a:extLst>
              <a:ext uri="{FF2B5EF4-FFF2-40B4-BE49-F238E27FC236}">
                <a16:creationId xmlns:a16="http://schemas.microsoft.com/office/drawing/2014/main" id="{B73A6000-6270-8F8B-1CD2-2FEC99AD9F24}"/>
              </a:ext>
            </a:extLst>
          </p:cNvPr>
          <p:cNvSpPr txBox="1"/>
          <p:nvPr/>
        </p:nvSpPr>
        <p:spPr>
          <a:xfrm>
            <a:off x="255379" y="2548649"/>
            <a:ext cx="5285450" cy="1954381"/>
          </a:xfrm>
          <a:prstGeom prst="rect">
            <a:avLst/>
          </a:prstGeom>
          <a:noFill/>
        </p:spPr>
        <p:txBody>
          <a:bodyPr wrap="square" lIns="91440" rIns="91440" rtlCol="0">
            <a:spAutoFit/>
          </a:bodyPr>
          <a:lstStyle/>
          <a:p>
            <a:pPr marL="171450" indent="-171450">
              <a:buFont typeface="Arial" panose="020B0604020202020204" pitchFamily="34" charset="0"/>
              <a:buChar char="•"/>
            </a:pPr>
            <a:r>
              <a:rPr lang="en-US" sz="2200" dirty="0">
                <a:latin typeface="Arial" panose="020B0604020202020204" pitchFamily="34" charset="0"/>
                <a:cs typeface="Arial" panose="020B0604020202020204" pitchFamily="34" charset="0"/>
              </a:rPr>
              <a:t>Florida Department of Health vital statistics death records</a:t>
            </a:r>
          </a:p>
          <a:p>
            <a:pPr marL="171450" indent="-17145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2013-2019</a:t>
            </a:r>
          </a:p>
          <a:p>
            <a:pPr marL="581025" lvl="1" indent="-190500">
              <a:buFont typeface="Arial" panose="020B0604020202020204" pitchFamily="34" charset="0"/>
              <a:buChar char="•"/>
            </a:pPr>
            <a:r>
              <a:rPr lang="en-US" sz="2200" dirty="0">
                <a:latin typeface="Arial" panose="020B0604020202020204" pitchFamily="34" charset="0"/>
                <a:cs typeface="Arial" panose="020B0604020202020204" pitchFamily="34" charset="0"/>
              </a:rPr>
              <a:t>5 years pre-Hurricane Michael</a:t>
            </a:r>
          </a:p>
          <a:p>
            <a:pPr marL="581025" lvl="1" indent="-190500">
              <a:buFont typeface="Arial" panose="020B0604020202020204" pitchFamily="34" charset="0"/>
              <a:buChar char="•"/>
            </a:pPr>
            <a:r>
              <a:rPr lang="en-US" sz="2200" dirty="0">
                <a:latin typeface="Arial" panose="020B0604020202020204" pitchFamily="34" charset="0"/>
                <a:cs typeface="Arial" panose="020B0604020202020204" pitchFamily="34" charset="0"/>
              </a:rPr>
              <a:t>1 year post-Hurricane Michael</a:t>
            </a:r>
          </a:p>
        </p:txBody>
      </p:sp>
      <p:sp>
        <p:nvSpPr>
          <p:cNvPr id="64" name="TextBox 63">
            <a:extLst>
              <a:ext uri="{FF2B5EF4-FFF2-40B4-BE49-F238E27FC236}">
                <a16:creationId xmlns:a16="http://schemas.microsoft.com/office/drawing/2014/main" id="{CECBE9A2-FDDC-4DF9-05A9-713910171665}"/>
              </a:ext>
            </a:extLst>
          </p:cNvPr>
          <p:cNvSpPr txBox="1"/>
          <p:nvPr/>
        </p:nvSpPr>
        <p:spPr>
          <a:xfrm>
            <a:off x="6017575" y="2935333"/>
            <a:ext cx="2397376" cy="492443"/>
          </a:xfrm>
          <a:prstGeom prst="rect">
            <a:avLst/>
          </a:prstGeom>
          <a:noFill/>
        </p:spPr>
        <p:txBody>
          <a:bodyPr wrap="square" rtlCol="0" anchor="b" anchorCtr="0">
            <a:spAutoFit/>
          </a:bodyPr>
          <a:lstStyle/>
          <a:p>
            <a:r>
              <a:rPr lang="en-US" sz="2600" i="1" dirty="0">
                <a:solidFill>
                  <a:schemeClr val="accent2"/>
                </a:solidFill>
                <a:latin typeface="Georgia" panose="02040502050405020303" pitchFamily="18" charset="0"/>
                <a:ea typeface="League Spartan" charset="0"/>
                <a:cs typeface="Poppins" pitchFamily="2" charset="77"/>
              </a:rPr>
              <a:t>Time Interval</a:t>
            </a:r>
          </a:p>
        </p:txBody>
      </p:sp>
      <p:sp>
        <p:nvSpPr>
          <p:cNvPr id="67" name="TextBox 66">
            <a:extLst>
              <a:ext uri="{FF2B5EF4-FFF2-40B4-BE49-F238E27FC236}">
                <a16:creationId xmlns:a16="http://schemas.microsoft.com/office/drawing/2014/main" id="{40A3931C-C108-D107-4778-2AABB0F06721}"/>
              </a:ext>
            </a:extLst>
          </p:cNvPr>
          <p:cNvSpPr txBox="1"/>
          <p:nvPr/>
        </p:nvSpPr>
        <p:spPr>
          <a:xfrm>
            <a:off x="6045927" y="3405296"/>
            <a:ext cx="5543349" cy="430887"/>
          </a:xfrm>
          <a:prstGeom prst="rect">
            <a:avLst/>
          </a:prstGeom>
          <a:noFill/>
        </p:spPr>
        <p:txBody>
          <a:bodyPr wrap="square" lIns="91440" rIns="91440" rtlCol="0">
            <a:spAutoFit/>
          </a:bodyPr>
          <a:lstStyle/>
          <a:p>
            <a:pPr marL="171450" indent="-171450">
              <a:buFont typeface="Arial" panose="020B0604020202020204" pitchFamily="34" charset="0"/>
              <a:buChar char="•"/>
            </a:pPr>
            <a:r>
              <a:rPr lang="en-US" sz="2200" dirty="0">
                <a:latin typeface="Arial" panose="020B0604020202020204" pitchFamily="34" charset="0"/>
                <a:cs typeface="Arial" panose="020B0604020202020204" pitchFamily="34" charset="0"/>
              </a:rPr>
              <a:t>Annual quarter</a:t>
            </a:r>
          </a:p>
        </p:txBody>
      </p:sp>
      <p:sp>
        <p:nvSpPr>
          <p:cNvPr id="60" name="TextBox 59">
            <a:extLst>
              <a:ext uri="{FF2B5EF4-FFF2-40B4-BE49-F238E27FC236}">
                <a16:creationId xmlns:a16="http://schemas.microsoft.com/office/drawing/2014/main" id="{818E48D8-87F8-2DA5-F642-7D8A87021257}"/>
              </a:ext>
            </a:extLst>
          </p:cNvPr>
          <p:cNvSpPr txBox="1"/>
          <p:nvPr/>
        </p:nvSpPr>
        <p:spPr>
          <a:xfrm>
            <a:off x="134829" y="4874564"/>
            <a:ext cx="1857913" cy="492443"/>
          </a:xfrm>
          <a:prstGeom prst="rect">
            <a:avLst/>
          </a:prstGeom>
          <a:noFill/>
        </p:spPr>
        <p:txBody>
          <a:bodyPr wrap="square" rtlCol="0" anchor="b" anchorCtr="0">
            <a:spAutoFit/>
          </a:bodyPr>
          <a:lstStyle/>
          <a:p>
            <a:r>
              <a:rPr lang="en-US" sz="2600" i="1" dirty="0">
                <a:solidFill>
                  <a:schemeClr val="accent2"/>
                </a:solidFill>
                <a:latin typeface="Georgia" panose="02040502050405020303" pitchFamily="18" charset="0"/>
                <a:ea typeface="League Spartan" charset="0"/>
                <a:cs typeface="Poppins" pitchFamily="2" charset="77"/>
              </a:rPr>
              <a:t>Two Areas</a:t>
            </a:r>
          </a:p>
        </p:txBody>
      </p:sp>
      <p:sp>
        <p:nvSpPr>
          <p:cNvPr id="62" name="TextBox 61">
            <a:extLst>
              <a:ext uri="{FF2B5EF4-FFF2-40B4-BE49-F238E27FC236}">
                <a16:creationId xmlns:a16="http://schemas.microsoft.com/office/drawing/2014/main" id="{DB0FCDBD-2332-DA7F-0997-17C48B0C8EFA}"/>
              </a:ext>
            </a:extLst>
          </p:cNvPr>
          <p:cNvSpPr txBox="1"/>
          <p:nvPr/>
        </p:nvSpPr>
        <p:spPr>
          <a:xfrm>
            <a:off x="260769" y="5288010"/>
            <a:ext cx="4800898" cy="769441"/>
          </a:xfrm>
          <a:prstGeom prst="rect">
            <a:avLst/>
          </a:prstGeom>
          <a:noFill/>
        </p:spPr>
        <p:txBody>
          <a:bodyPr wrap="square" lIns="91440" rIns="91440" rtlCol="0">
            <a:spAutoFit/>
          </a:bodyPr>
          <a:lstStyle/>
          <a:p>
            <a:pPr marL="171450" indent="-171450">
              <a:buFont typeface="Arial" panose="020B0604020202020204" pitchFamily="34" charset="0"/>
              <a:buChar char="•"/>
            </a:pPr>
            <a:r>
              <a:rPr lang="en-US" sz="2200" dirty="0">
                <a:latin typeface="Arial" panose="020B0604020202020204" pitchFamily="34" charset="0"/>
                <a:cs typeface="Arial" panose="020B0604020202020204" pitchFamily="34" charset="0"/>
              </a:rPr>
              <a:t>Bay County (182,218)</a:t>
            </a:r>
          </a:p>
          <a:p>
            <a:pPr marL="171450" indent="-171450">
              <a:buFont typeface="Arial" panose="020B0604020202020204" pitchFamily="34" charset="0"/>
              <a:buChar char="•"/>
            </a:pPr>
            <a:r>
              <a:rPr lang="en-US" sz="2200" dirty="0">
                <a:latin typeface="Arial" panose="020B0604020202020204" pitchFamily="34" charset="0"/>
                <a:cs typeface="Arial" panose="020B0604020202020204" pitchFamily="34" charset="0"/>
              </a:rPr>
              <a:t>Gulf and Franklin Counties (28,595)</a:t>
            </a:r>
          </a:p>
        </p:txBody>
      </p:sp>
      <p:sp>
        <p:nvSpPr>
          <p:cNvPr id="11" name="TextBox 10">
            <a:extLst>
              <a:ext uri="{FF2B5EF4-FFF2-40B4-BE49-F238E27FC236}">
                <a16:creationId xmlns:a16="http://schemas.microsoft.com/office/drawing/2014/main" id="{7FB1E4CC-51AA-6C91-7E56-CD2223C72169}"/>
              </a:ext>
            </a:extLst>
          </p:cNvPr>
          <p:cNvSpPr txBox="1"/>
          <p:nvPr/>
        </p:nvSpPr>
        <p:spPr>
          <a:xfrm>
            <a:off x="9532311" y="1939876"/>
            <a:ext cx="4826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Bay</a:t>
            </a:r>
          </a:p>
        </p:txBody>
      </p:sp>
      <p:sp>
        <p:nvSpPr>
          <p:cNvPr id="12" name="TextBox 11">
            <a:extLst>
              <a:ext uri="{FF2B5EF4-FFF2-40B4-BE49-F238E27FC236}">
                <a16:creationId xmlns:a16="http://schemas.microsoft.com/office/drawing/2014/main" id="{57521103-9A03-9AAE-6567-4DFC5A2FE579}"/>
              </a:ext>
            </a:extLst>
          </p:cNvPr>
          <p:cNvSpPr txBox="1"/>
          <p:nvPr/>
        </p:nvSpPr>
        <p:spPr>
          <a:xfrm>
            <a:off x="10148315" y="2449550"/>
            <a:ext cx="4826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Gulf</a:t>
            </a:r>
          </a:p>
        </p:txBody>
      </p:sp>
      <p:sp>
        <p:nvSpPr>
          <p:cNvPr id="13" name="TextBox 12">
            <a:extLst>
              <a:ext uri="{FF2B5EF4-FFF2-40B4-BE49-F238E27FC236}">
                <a16:creationId xmlns:a16="http://schemas.microsoft.com/office/drawing/2014/main" id="{633271F3-AD5F-6EA8-37BC-983BEDB21500}"/>
              </a:ext>
            </a:extLst>
          </p:cNvPr>
          <p:cNvSpPr txBox="1"/>
          <p:nvPr/>
        </p:nvSpPr>
        <p:spPr>
          <a:xfrm>
            <a:off x="10641801" y="2465566"/>
            <a:ext cx="77298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Franklin</a:t>
            </a:r>
          </a:p>
        </p:txBody>
      </p:sp>
      <p:sp>
        <p:nvSpPr>
          <p:cNvPr id="14" name="TextBox 13">
            <a:extLst>
              <a:ext uri="{FF2B5EF4-FFF2-40B4-BE49-F238E27FC236}">
                <a16:creationId xmlns:a16="http://schemas.microsoft.com/office/drawing/2014/main" id="{6616F7BC-F613-A24B-ABD1-D384847C05E3}"/>
              </a:ext>
            </a:extLst>
          </p:cNvPr>
          <p:cNvSpPr txBox="1"/>
          <p:nvPr/>
        </p:nvSpPr>
        <p:spPr>
          <a:xfrm>
            <a:off x="6045927" y="4172194"/>
            <a:ext cx="1750486" cy="492443"/>
          </a:xfrm>
          <a:prstGeom prst="rect">
            <a:avLst/>
          </a:prstGeom>
          <a:noFill/>
        </p:spPr>
        <p:txBody>
          <a:bodyPr wrap="square" rtlCol="0" anchor="b" anchorCtr="0">
            <a:spAutoFit/>
          </a:bodyPr>
          <a:lstStyle/>
          <a:p>
            <a:r>
              <a:rPr lang="en-US" sz="2600" i="1" dirty="0">
                <a:solidFill>
                  <a:schemeClr val="accent2"/>
                </a:solidFill>
                <a:latin typeface="Georgia" panose="02040502050405020303" pitchFamily="18" charset="0"/>
                <a:ea typeface="League Spartan" charset="0"/>
                <a:cs typeface="Poppins" pitchFamily="2" charset="77"/>
              </a:rPr>
              <a:t>Analysis</a:t>
            </a:r>
          </a:p>
        </p:txBody>
      </p:sp>
      <p:sp>
        <p:nvSpPr>
          <p:cNvPr id="15" name="TextBox 14">
            <a:extLst>
              <a:ext uri="{FF2B5EF4-FFF2-40B4-BE49-F238E27FC236}">
                <a16:creationId xmlns:a16="http://schemas.microsoft.com/office/drawing/2014/main" id="{68D2CD98-9CE1-F46A-F92F-1AB807C5D965}"/>
              </a:ext>
            </a:extLst>
          </p:cNvPr>
          <p:cNvSpPr txBox="1"/>
          <p:nvPr/>
        </p:nvSpPr>
        <p:spPr>
          <a:xfrm>
            <a:off x="6045926" y="4698148"/>
            <a:ext cx="5819507" cy="1785104"/>
          </a:xfrm>
          <a:prstGeom prst="rect">
            <a:avLst/>
          </a:prstGeom>
          <a:noFill/>
        </p:spPr>
        <p:txBody>
          <a:bodyPr wrap="square" lIns="91440" rIns="91440" rtlCol="0">
            <a:spAutoFit/>
          </a:bodyPr>
          <a:lstStyle/>
          <a:p>
            <a:pPr marL="171450" indent="-171450">
              <a:buFont typeface="Arial" panose="020B0604020202020204" pitchFamily="34" charset="0"/>
              <a:buChar char="•"/>
            </a:pPr>
            <a:r>
              <a:rPr lang="en-US" sz="2200" dirty="0">
                <a:latin typeface="Arial" panose="020B0604020202020204" pitchFamily="34" charset="0"/>
                <a:cs typeface="Arial" panose="020B0604020202020204" pitchFamily="34" charset="0"/>
              </a:rPr>
              <a:t>Seasonally adjusted ARIMA (auto-regressive integrated moving average)</a:t>
            </a:r>
          </a:p>
          <a:p>
            <a:pPr marL="171450" indent="-171450">
              <a:buFont typeface="Arial" panose="020B0604020202020204" pitchFamily="34" charset="0"/>
              <a:buChar char="•"/>
            </a:pPr>
            <a:r>
              <a:rPr lang="en-US" sz="2200" dirty="0">
                <a:latin typeface="Arial" panose="020B0604020202020204" pitchFamily="34" charset="0"/>
                <a:cs typeface="Arial" panose="020B0604020202020204" pitchFamily="34" charset="0"/>
              </a:rPr>
              <a:t>All-cause rate of mortality</a:t>
            </a:r>
          </a:p>
          <a:p>
            <a:pPr marL="171450" indent="-171450">
              <a:buFont typeface="Arial" panose="020B0604020202020204" pitchFamily="34" charset="0"/>
              <a:buChar char="•"/>
            </a:pPr>
            <a:r>
              <a:rPr lang="en-US" sz="2200" dirty="0">
                <a:latin typeface="Arial" panose="020B0604020202020204" pitchFamily="34" charset="0"/>
                <a:cs typeface="Arial" panose="020B0604020202020204" pitchFamily="34" charset="0"/>
              </a:rPr>
              <a:t>Mortality rates by age group, race, and sex</a:t>
            </a:r>
          </a:p>
          <a:p>
            <a:pPr marL="171450" indent="-171450">
              <a:buFont typeface="Arial" panose="020B0604020202020204" pitchFamily="34" charset="0"/>
              <a:buChar char="•"/>
            </a:pPr>
            <a:r>
              <a:rPr lang="en-US" sz="2200" dirty="0">
                <a:latin typeface="Arial" panose="020B0604020202020204" pitchFamily="34" charset="0"/>
                <a:cs typeface="Arial" panose="020B0604020202020204" pitchFamily="34" charset="0"/>
              </a:rPr>
              <a:t>Cause of death</a:t>
            </a:r>
          </a:p>
        </p:txBody>
      </p:sp>
      <p:sp>
        <p:nvSpPr>
          <p:cNvPr id="5" name="Slide Number Placeholder 4">
            <a:extLst>
              <a:ext uri="{FF2B5EF4-FFF2-40B4-BE49-F238E27FC236}">
                <a16:creationId xmlns:a16="http://schemas.microsoft.com/office/drawing/2014/main" id="{4A9093FE-BA5E-CF2F-0F84-F4273125A661}"/>
              </a:ext>
            </a:extLst>
          </p:cNvPr>
          <p:cNvSpPr>
            <a:spLocks noGrp="1"/>
          </p:cNvSpPr>
          <p:nvPr>
            <p:ph type="sldNum" sz="quarter" idx="12"/>
          </p:nvPr>
        </p:nvSpPr>
        <p:spPr>
          <a:xfrm>
            <a:off x="9448800" y="6492875"/>
            <a:ext cx="2743200" cy="365125"/>
          </a:xfrm>
        </p:spPr>
        <p:txBody>
          <a:bodyPr/>
          <a:lstStyle/>
          <a:p>
            <a:fld id="{0F5EC011-0DA0-DB45-996E-85C7F379AB45}" type="slidenum">
              <a:rPr lang="en-US" sz="1000" smtClean="0">
                <a:solidFill>
                  <a:schemeClr val="bg1">
                    <a:lumMod val="65000"/>
                  </a:schemeClr>
                </a:solidFill>
                <a:latin typeface="Arial" panose="020B0604020202020204" pitchFamily="34" charset="0"/>
                <a:cs typeface="Arial" panose="020B0604020202020204" pitchFamily="34" charset="0"/>
              </a:rPr>
              <a:t>16</a:t>
            </a:fld>
            <a:endParaRPr lang="en-US" sz="10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071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id="{AA5ADB91-D07B-1249-3E2D-43D269C386C7}"/>
              </a:ext>
            </a:extLst>
          </p:cNvPr>
          <p:cNvSpPr txBox="1">
            <a:spLocks/>
          </p:cNvSpPr>
          <p:nvPr/>
        </p:nvSpPr>
        <p:spPr>
          <a:xfrm>
            <a:off x="838199" y="990975"/>
            <a:ext cx="10632311" cy="1136627"/>
          </a:xfrm>
          <a:prstGeom prst="rect">
            <a:avLst/>
          </a:prstGeom>
        </p:spPr>
        <p:txBody>
          <a:bodyPr vert="horz" lIns="91440" tIns="45720" rIns="91440" bIns="45720" rtlCol="0" anchor="ctr">
            <a:no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A time-series analysis using a seasonally adjusted ARIMA</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r>
              <a:rPr kumimoji="0" lang="en-US" sz="8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 </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a:t>
            </a:r>
            <a:r>
              <a:rPr kumimoji="0" lang="en-US" sz="2200" b="1" i="0" u="sng"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A</a:t>
            </a:r>
            <a: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uto-</a:t>
            </a:r>
            <a:r>
              <a:rPr kumimoji="0" lang="en-US" sz="2200" b="1" i="0" u="sng"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R</a:t>
            </a:r>
            <a: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egressive </a:t>
            </a:r>
            <a:r>
              <a:rPr kumimoji="0" lang="en-US" sz="2200" b="1" i="0" u="sng"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I</a:t>
            </a:r>
            <a: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ntegrated </a:t>
            </a:r>
            <a:r>
              <a:rPr kumimoji="0" lang="en-US" sz="2200" b="1" i="0" u="sng"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M</a:t>
            </a:r>
            <a: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oving </a:t>
            </a:r>
            <a:r>
              <a:rPr kumimoji="0" lang="en-US" sz="2200" b="1" i="0" u="sng"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A</a:t>
            </a:r>
            <a: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verage)</a:t>
            </a:r>
            <a:endParaRPr kumimoji="0" lang="en-US" sz="2200" b="1" i="0" u="none" strike="noStrike" kern="1200" cap="none" spc="0" normalizeH="0" baseline="0" noProof="0" dirty="0">
              <a:ln>
                <a:noFill/>
              </a:ln>
              <a:solidFill>
                <a:srgbClr val="006747"/>
              </a:solidFill>
              <a:effectLst/>
              <a:uLnTx/>
              <a:uFillTx/>
              <a:latin typeface="Arial" panose="020B0604020202020204" pitchFamily="34" charset="0"/>
              <a:ea typeface="+mj-ea"/>
              <a:cs typeface="Arial" panose="020B0604020202020204" pitchFamily="34" charset="0"/>
            </a:endParaRPr>
          </a:p>
        </p:txBody>
      </p:sp>
      <p:sp>
        <p:nvSpPr>
          <p:cNvPr id="12" name="Title 1">
            <a:extLst>
              <a:ext uri="{FF2B5EF4-FFF2-40B4-BE49-F238E27FC236}">
                <a16:creationId xmlns:a16="http://schemas.microsoft.com/office/drawing/2014/main" id="{9EC29F5A-C50C-440F-9B66-188C5FAFC752}"/>
              </a:ext>
            </a:extLst>
          </p:cNvPr>
          <p:cNvSpPr txBox="1">
            <a:spLocks noGrp="1"/>
          </p:cNvSpPr>
          <p:nvPr>
            <p:ph type="title" idx="4294967295"/>
          </p:nvPr>
        </p:nvSpPr>
        <p:spPr>
          <a:xfrm>
            <a:off x="838200" y="365126"/>
            <a:ext cx="10515600" cy="7193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747"/>
                </a:solidFill>
                <a:effectLst/>
                <a:uLnTx/>
                <a:uFillTx/>
                <a:latin typeface="Arial Narrow" panose="020B0604020202020204" pitchFamily="34" charset="0"/>
                <a:ea typeface="+mj-ea"/>
                <a:cs typeface="Arial Narrow" panose="020B0604020202020204" pitchFamily="34" charset="0"/>
              </a:rPr>
              <a:t>METHODOLOGY</a:t>
            </a:r>
          </a:p>
        </p:txBody>
      </p:sp>
      <p:sp>
        <p:nvSpPr>
          <p:cNvPr id="5" name="Slide Number Placeholder 4">
            <a:extLst>
              <a:ext uri="{FF2B5EF4-FFF2-40B4-BE49-F238E27FC236}">
                <a16:creationId xmlns:a16="http://schemas.microsoft.com/office/drawing/2014/main" id="{E0240CCF-B03C-836E-084D-D53EAF29F737}"/>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5EC011-0DA0-DB45-996E-85C7F379AB45}" type="slidenum">
              <a:rPr kumimoji="0" lang="en-US" sz="10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graphicFrame>
        <p:nvGraphicFramePr>
          <p:cNvPr id="19" name="Chart 18" descr="Chart of seasonality and trends of mortality">
            <a:extLst>
              <a:ext uri="{FF2B5EF4-FFF2-40B4-BE49-F238E27FC236}">
                <a16:creationId xmlns:a16="http://schemas.microsoft.com/office/drawing/2014/main" id="{646ED728-812C-45C7-AE5B-218515896FB9}"/>
              </a:ext>
            </a:extLst>
          </p:cNvPr>
          <p:cNvGraphicFramePr>
            <a:graphicFrameLocks/>
          </p:cNvGraphicFramePr>
          <p:nvPr>
            <p:extLst>
              <p:ext uri="{D42A27DB-BD31-4B8C-83A1-F6EECF244321}">
                <p14:modId xmlns:p14="http://schemas.microsoft.com/office/powerpoint/2010/main" val="414161531"/>
              </p:ext>
            </p:extLst>
          </p:nvPr>
        </p:nvGraphicFramePr>
        <p:xfrm>
          <a:off x="2030532" y="2468080"/>
          <a:ext cx="5889982" cy="3560341"/>
        </p:xfrm>
        <a:graphic>
          <a:graphicData uri="http://schemas.openxmlformats.org/drawingml/2006/chart">
            <c:chart xmlns:c="http://schemas.openxmlformats.org/drawingml/2006/chart" xmlns:r="http://schemas.openxmlformats.org/officeDocument/2006/relationships" r:id="rId3"/>
          </a:graphicData>
        </a:graphic>
      </p:graphicFrame>
      <p:sp>
        <p:nvSpPr>
          <p:cNvPr id="23" name="Rounded Rectangle 22">
            <a:extLst>
              <a:ext uri="{FF2B5EF4-FFF2-40B4-BE49-F238E27FC236}">
                <a16:creationId xmlns:a16="http://schemas.microsoft.com/office/drawing/2014/main" id="{45F4E588-DA7D-0CC0-74AA-DE0208FD5C88}"/>
              </a:ext>
              <a:ext uri="{C183D7F6-B498-43B3-948B-1728B52AA6E4}">
                <adec:decorative xmlns:adec="http://schemas.microsoft.com/office/drawing/2017/decorative" val="1"/>
              </a:ext>
            </a:extLst>
          </p:cNvPr>
          <p:cNvSpPr/>
          <p:nvPr/>
        </p:nvSpPr>
        <p:spPr>
          <a:xfrm rot="20838470">
            <a:off x="7037424" y="3271982"/>
            <a:ext cx="652400" cy="2561196"/>
          </a:xfrm>
          <a:prstGeom prst="roundRect">
            <a:avLst>
              <a:gd name="adj" fmla="val 50000"/>
            </a:avLst>
          </a:prstGeom>
          <a:solidFill>
            <a:schemeClr val="bg1">
              <a:lumMod val="75000"/>
              <a:alpha val="48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Left Brace 23">
            <a:extLst>
              <a:ext uri="{FF2B5EF4-FFF2-40B4-BE49-F238E27FC236}">
                <a16:creationId xmlns:a16="http://schemas.microsoft.com/office/drawing/2014/main" id="{A06885CA-A7E3-DE5E-4F5C-73A33C0514E8}"/>
              </a:ext>
              <a:ext uri="{C183D7F6-B498-43B3-948B-1728B52AA6E4}">
                <adec:decorative xmlns:adec="http://schemas.microsoft.com/office/drawing/2017/decorative" val="1"/>
              </a:ext>
            </a:extLst>
          </p:cNvPr>
          <p:cNvSpPr/>
          <p:nvPr/>
        </p:nvSpPr>
        <p:spPr>
          <a:xfrm>
            <a:off x="1376356" y="2854884"/>
            <a:ext cx="542261" cy="261560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4041DDCC-D7E2-A062-3DFD-BFCC23846D2C}"/>
              </a:ext>
            </a:extLst>
          </p:cNvPr>
          <p:cNvSpPr txBox="1"/>
          <p:nvPr/>
        </p:nvSpPr>
        <p:spPr>
          <a:xfrm>
            <a:off x="24764" y="4063584"/>
            <a:ext cx="13716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Seasonality</a:t>
            </a:r>
          </a:p>
        </p:txBody>
      </p:sp>
      <p:sp>
        <p:nvSpPr>
          <p:cNvPr id="27" name="TextBox 26">
            <a:extLst>
              <a:ext uri="{FF2B5EF4-FFF2-40B4-BE49-F238E27FC236}">
                <a16:creationId xmlns:a16="http://schemas.microsoft.com/office/drawing/2014/main" id="{79DBD873-264A-36E4-A28A-EB57EE68FBED}"/>
              </a:ext>
            </a:extLst>
          </p:cNvPr>
          <p:cNvSpPr txBox="1"/>
          <p:nvPr/>
        </p:nvSpPr>
        <p:spPr>
          <a:xfrm>
            <a:off x="2265883" y="6356513"/>
            <a:ext cx="448694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9374"/>
                </a:solidFill>
                <a:effectLst/>
                <a:uLnTx/>
                <a:uFillTx/>
                <a:latin typeface="Arial" panose="020B0604020202020204"/>
                <a:ea typeface="+mn-ea"/>
                <a:cs typeface="+mn-cs"/>
              </a:rPr>
              <a:t>Previous Trend of Regular Interval Points</a:t>
            </a:r>
          </a:p>
        </p:txBody>
      </p:sp>
      <p:sp>
        <p:nvSpPr>
          <p:cNvPr id="34" name="TextBox 33">
            <a:extLst>
              <a:ext uri="{FF2B5EF4-FFF2-40B4-BE49-F238E27FC236}">
                <a16:creationId xmlns:a16="http://schemas.microsoft.com/office/drawing/2014/main" id="{C4377253-3D7F-C8FF-2881-CAD60EC882EA}"/>
              </a:ext>
            </a:extLst>
          </p:cNvPr>
          <p:cNvSpPr txBox="1"/>
          <p:nvPr/>
        </p:nvSpPr>
        <p:spPr>
          <a:xfrm>
            <a:off x="6603974" y="6367550"/>
            <a:ext cx="206625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0B50C"/>
                </a:solidFill>
                <a:effectLst/>
                <a:uLnTx/>
                <a:uFillTx/>
                <a:latin typeface="Arial" panose="020B0604020202020204"/>
                <a:ea typeface="+mn-ea"/>
                <a:cs typeface="+mn-cs"/>
              </a:rPr>
              <a:t>Forecasted Trend</a:t>
            </a:r>
          </a:p>
        </p:txBody>
      </p:sp>
      <p:sp>
        <p:nvSpPr>
          <p:cNvPr id="35" name="TextBox 34">
            <a:extLst>
              <a:ext uri="{FF2B5EF4-FFF2-40B4-BE49-F238E27FC236}">
                <a16:creationId xmlns:a16="http://schemas.microsoft.com/office/drawing/2014/main" id="{63E9C77B-0E24-62CA-2D18-9683A70D1C7C}"/>
              </a:ext>
            </a:extLst>
          </p:cNvPr>
          <p:cNvSpPr txBox="1"/>
          <p:nvPr/>
        </p:nvSpPr>
        <p:spPr>
          <a:xfrm rot="4717393">
            <a:off x="6445266" y="4262191"/>
            <a:ext cx="216195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Confidence Interval</a:t>
            </a:r>
          </a:p>
        </p:txBody>
      </p:sp>
      <p:sp>
        <p:nvSpPr>
          <p:cNvPr id="40" name="Rectangle 39">
            <a:extLst>
              <a:ext uri="{FF2B5EF4-FFF2-40B4-BE49-F238E27FC236}">
                <a16:creationId xmlns:a16="http://schemas.microsoft.com/office/drawing/2014/main" id="{4ABC3D44-4B49-9CFA-1D0B-8B8E0006E601}"/>
              </a:ext>
              <a:ext uri="{C183D7F6-B498-43B3-948B-1728B52AA6E4}">
                <adec:decorative xmlns:adec="http://schemas.microsoft.com/office/drawing/2017/decorative" val="1"/>
              </a:ext>
            </a:extLst>
          </p:cNvPr>
          <p:cNvSpPr/>
          <p:nvPr/>
        </p:nvSpPr>
        <p:spPr>
          <a:xfrm>
            <a:off x="953385" y="2213303"/>
            <a:ext cx="7937537" cy="120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1" name="Rectangle 40">
            <a:extLst>
              <a:ext uri="{FF2B5EF4-FFF2-40B4-BE49-F238E27FC236}">
                <a16:creationId xmlns:a16="http://schemas.microsoft.com/office/drawing/2014/main" id="{2E2BD373-754A-4369-1835-549DA7485FA6}"/>
              </a:ext>
              <a:ext uri="{C183D7F6-B498-43B3-948B-1728B52AA6E4}">
                <adec:decorative xmlns:adec="http://schemas.microsoft.com/office/drawing/2017/decorative" val="1"/>
              </a:ext>
            </a:extLst>
          </p:cNvPr>
          <p:cNvSpPr/>
          <p:nvPr/>
        </p:nvSpPr>
        <p:spPr>
          <a:xfrm>
            <a:off x="1180213" y="5835747"/>
            <a:ext cx="7937537" cy="120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Left Brace 31">
            <a:extLst>
              <a:ext uri="{FF2B5EF4-FFF2-40B4-BE49-F238E27FC236}">
                <a16:creationId xmlns:a16="http://schemas.microsoft.com/office/drawing/2014/main" id="{9C479BCA-D4F2-6104-FBE9-7205B06B17A3}"/>
              </a:ext>
              <a:ext uri="{C183D7F6-B498-43B3-948B-1728B52AA6E4}">
                <adec:decorative xmlns:adec="http://schemas.microsoft.com/office/drawing/2017/decorative" val="1"/>
              </a:ext>
            </a:extLst>
          </p:cNvPr>
          <p:cNvSpPr/>
          <p:nvPr/>
        </p:nvSpPr>
        <p:spPr>
          <a:xfrm rot="16200000">
            <a:off x="7224786" y="5618059"/>
            <a:ext cx="542261" cy="928086"/>
          </a:xfrm>
          <a:prstGeom prst="leftBrace">
            <a:avLst/>
          </a:prstGeom>
          <a:ln>
            <a:solidFill>
              <a:srgbClr val="F0B50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a:t>
            </a:r>
          </a:p>
        </p:txBody>
      </p:sp>
      <p:sp>
        <p:nvSpPr>
          <p:cNvPr id="26" name="Left Brace 25">
            <a:extLst>
              <a:ext uri="{FF2B5EF4-FFF2-40B4-BE49-F238E27FC236}">
                <a16:creationId xmlns:a16="http://schemas.microsoft.com/office/drawing/2014/main" id="{50590311-B08E-6540-A5CC-7F4F357B7820}"/>
              </a:ext>
              <a:ext uri="{C183D7F6-B498-43B3-948B-1728B52AA6E4}">
                <adec:decorative xmlns:adec="http://schemas.microsoft.com/office/drawing/2017/decorative" val="1"/>
              </a:ext>
            </a:extLst>
          </p:cNvPr>
          <p:cNvSpPr/>
          <p:nvPr/>
        </p:nvSpPr>
        <p:spPr>
          <a:xfrm rot="16200000">
            <a:off x="4256703" y="3674257"/>
            <a:ext cx="542261" cy="48103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a:t>
            </a:r>
          </a:p>
        </p:txBody>
      </p:sp>
      <p:sp>
        <p:nvSpPr>
          <p:cNvPr id="3" name="TextBox 2">
            <a:extLst>
              <a:ext uri="{FF2B5EF4-FFF2-40B4-BE49-F238E27FC236}">
                <a16:creationId xmlns:a16="http://schemas.microsoft.com/office/drawing/2014/main" id="{712E1B16-3606-382D-4A7C-61D4EC061708}"/>
              </a:ext>
            </a:extLst>
          </p:cNvPr>
          <p:cNvSpPr txBox="1"/>
          <p:nvPr/>
        </p:nvSpPr>
        <p:spPr>
          <a:xfrm>
            <a:off x="9013783" y="3919407"/>
            <a:ext cx="2911117"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9CCB3B"/>
                </a:solidFill>
                <a:effectLst/>
                <a:uLnTx/>
                <a:uFillTx/>
                <a:latin typeface="Georgia" panose="02040502050405020303" pitchFamily="18" charset="0"/>
                <a:ea typeface="+mn-ea"/>
                <a:cs typeface="+mn-cs"/>
              </a:rPr>
              <a:t>Excess Mortality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1" u="none" strike="noStrike" kern="1200" cap="none" spc="0" normalizeH="0" baseline="0" noProof="0" dirty="0">
              <a:ln>
                <a:noFill/>
              </a:ln>
              <a:solidFill>
                <a:srgbClr val="027B55"/>
              </a:solidFill>
              <a:effectLst/>
              <a:uLnTx/>
              <a:uFillTx/>
              <a:latin typeface="Georgia" panose="020405020504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the real world, observed mortality is beyond the range of the confidence interval, that is evidence of excess mortality </a:t>
            </a:r>
          </a:p>
        </p:txBody>
      </p:sp>
      <p:sp>
        <p:nvSpPr>
          <p:cNvPr id="4" name="TextBox 3">
            <a:extLst>
              <a:ext uri="{FF2B5EF4-FFF2-40B4-BE49-F238E27FC236}">
                <a16:creationId xmlns:a16="http://schemas.microsoft.com/office/drawing/2014/main" id="{E833C395-CD59-91F6-DBB9-755F763D46B2}"/>
              </a:ext>
            </a:extLst>
          </p:cNvPr>
          <p:cNvSpPr txBox="1"/>
          <p:nvPr/>
        </p:nvSpPr>
        <p:spPr>
          <a:xfrm>
            <a:off x="8998196" y="2361024"/>
            <a:ext cx="2911118"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9CCB3B"/>
                </a:solidFill>
                <a:effectLst/>
                <a:uLnTx/>
                <a:uFillTx/>
                <a:latin typeface="Georgia" panose="02040502050405020303" pitchFamily="18" charset="0"/>
                <a:ea typeface="+mn-ea"/>
                <a:cs typeface="+mn-cs"/>
              </a:rPr>
              <a:t>Seasonality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1" u="none" strike="noStrike" kern="1200" cap="none" spc="0" normalizeH="0" baseline="0" noProof="0" dirty="0">
              <a:ln>
                <a:noFill/>
              </a:ln>
              <a:solidFill>
                <a:srgbClr val="027B55"/>
              </a:solidFill>
              <a:effectLst/>
              <a:uLnTx/>
              <a:uFillTx/>
              <a:latin typeface="Georgia" panose="020405020504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for more accurate predicted forecasts</a:t>
            </a:r>
          </a:p>
        </p:txBody>
      </p:sp>
    </p:spTree>
    <p:extLst>
      <p:ext uri="{BB962C8B-B14F-4D97-AF65-F5344CB8AC3E}">
        <p14:creationId xmlns:p14="http://schemas.microsoft.com/office/powerpoint/2010/main" val="251483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23" grpId="0" animBg="1"/>
      <p:bldP spid="24" grpId="0" animBg="1"/>
      <p:bldP spid="25" grpId="0"/>
      <p:bldP spid="27" grpId="0"/>
      <p:bldP spid="34" grpId="0"/>
      <p:bldP spid="35" grpId="0"/>
      <p:bldP spid="32"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356705B-56A1-1959-784C-3331C83A63A4}"/>
              </a:ext>
            </a:extLst>
          </p:cNvPr>
          <p:cNvSpPr txBox="1">
            <a:spLocks noGrp="1"/>
          </p:cNvSpPr>
          <p:nvPr>
            <p:ph type="title" idx="4294967295"/>
          </p:nvPr>
        </p:nvSpPr>
        <p:spPr>
          <a:xfrm>
            <a:off x="838200" y="365126"/>
            <a:ext cx="10515600" cy="7193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747"/>
                </a:solidFill>
                <a:effectLst/>
                <a:uLnTx/>
                <a:uFillTx/>
                <a:latin typeface="Arial Narrow" panose="020B0604020202020204" pitchFamily="34" charset="0"/>
                <a:ea typeface="+mj-ea"/>
                <a:cs typeface="Arial Narrow" panose="020B0604020202020204" pitchFamily="34" charset="0"/>
              </a:rPr>
              <a:t>TOTAL MORTALITY</a:t>
            </a:r>
          </a:p>
        </p:txBody>
      </p:sp>
      <p:sp>
        <p:nvSpPr>
          <p:cNvPr id="4" name="Title 1">
            <a:extLst>
              <a:ext uri="{FF2B5EF4-FFF2-40B4-BE49-F238E27FC236}">
                <a16:creationId xmlns:a16="http://schemas.microsoft.com/office/drawing/2014/main" id="{D791A92D-5433-DDF9-65AC-08983DF2F8EC}"/>
              </a:ext>
            </a:extLst>
          </p:cNvPr>
          <p:cNvSpPr txBox="1">
            <a:spLocks/>
          </p:cNvSpPr>
          <p:nvPr/>
        </p:nvSpPr>
        <p:spPr>
          <a:xfrm>
            <a:off x="838200" y="990975"/>
            <a:ext cx="10400414" cy="1136627"/>
          </a:xfrm>
          <a:prstGeom prst="rect">
            <a:avLst/>
          </a:prstGeom>
        </p:spPr>
        <p:txBody>
          <a:bodyPr vert="horz" lIns="91440" tIns="45720" rIns="91440" bIns="45720" rtlCol="0" anchor="ctr">
            <a:no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lvl="0">
              <a:lnSpc>
                <a:spcPct val="100000"/>
              </a:lnSpc>
            </a:pPr>
            <a:r>
              <a:rPr lang="en-US" sz="2200" b="1" noProof="0" dirty="0">
                <a:solidFill>
                  <a:srgbClr val="E6C169"/>
                </a:solidFill>
                <a:latin typeface="Arial" panose="020B0604020202020204" pitchFamily="34" charset="0"/>
                <a:cs typeface="Arial" panose="020B0604020202020204" pitchFamily="34" charset="0"/>
              </a:rPr>
              <a:t>Excess mortality in Gulf and Franklin </a:t>
            </a:r>
            <a:r>
              <a:rPr lang="en-US" sz="2200" b="1" dirty="0">
                <a:solidFill>
                  <a:srgbClr val="E6C169"/>
                </a:solidFill>
                <a:latin typeface="Arial" panose="020B0604020202020204" pitchFamily="34" charset="0"/>
                <a:cs typeface="Arial" panose="020B0604020202020204" pitchFamily="34" charset="0"/>
              </a:rPr>
              <a:t>Counties</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r>
              <a:rPr kumimoji="0" lang="en-US" sz="8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 </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endParaRPr kumimoji="0" lang="en-US" sz="2200" b="1" i="0" u="none" strike="noStrike" kern="1200" cap="none" spc="0" normalizeH="0" baseline="0" noProof="0" dirty="0">
              <a:ln>
                <a:noFill/>
              </a:ln>
              <a:solidFill>
                <a:srgbClr val="006747"/>
              </a:solidFill>
              <a:effectLst/>
              <a:uLnTx/>
              <a:uFillTx/>
              <a:latin typeface="Arial" panose="020B0604020202020204" pitchFamily="34" charset="0"/>
              <a:ea typeface="+mj-ea"/>
              <a:cs typeface="Arial" panose="020B0604020202020204" pitchFamily="34" charset="0"/>
            </a:endParaRPr>
          </a:p>
        </p:txBody>
      </p:sp>
      <p:sp>
        <p:nvSpPr>
          <p:cNvPr id="7" name="TextBox 6">
            <a:extLst>
              <a:ext uri="{FF2B5EF4-FFF2-40B4-BE49-F238E27FC236}">
                <a16:creationId xmlns:a16="http://schemas.microsoft.com/office/drawing/2014/main" id="{C38D9818-15EA-91AA-44B5-075C8AA7240C}"/>
              </a:ext>
            </a:extLst>
          </p:cNvPr>
          <p:cNvSpPr txBox="1"/>
          <p:nvPr/>
        </p:nvSpPr>
        <p:spPr>
          <a:xfrm>
            <a:off x="2119546" y="2127602"/>
            <a:ext cx="5165963" cy="492443"/>
          </a:xfrm>
          <a:prstGeom prst="rect">
            <a:avLst/>
          </a:prstGeom>
          <a:noFill/>
        </p:spPr>
        <p:txBody>
          <a:bodyPr wrap="square" rtlCol="0">
            <a:spAutoFit/>
          </a:bodyPr>
          <a:lstStyle/>
          <a:p>
            <a:pPr algn="ctr"/>
            <a:r>
              <a:rPr lang="en-US" sz="2600" i="1" dirty="0">
                <a:solidFill>
                  <a:schemeClr val="accent2"/>
                </a:solidFill>
                <a:latin typeface="Georgia" panose="02040502050405020303" pitchFamily="18" charset="0"/>
              </a:rPr>
              <a:t>Gulf and Franklin County Results</a:t>
            </a:r>
          </a:p>
        </p:txBody>
      </p:sp>
      <p:pic>
        <p:nvPicPr>
          <p:cNvPr id="16" name="Picture 15" descr="Map&#10;&#10;Description automatically generated ">
            <a:extLst>
              <a:ext uri="{FF2B5EF4-FFF2-40B4-BE49-F238E27FC236}">
                <a16:creationId xmlns:a16="http://schemas.microsoft.com/office/drawing/2014/main" id="{B032B4D7-FA8B-867F-00CD-15D5131A387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614229" y="1386984"/>
            <a:ext cx="2838282" cy="1671902"/>
          </a:xfrm>
          <a:prstGeom prst="rect">
            <a:avLst/>
          </a:prstGeom>
          <a:ln>
            <a:noFill/>
          </a:ln>
        </p:spPr>
      </p:pic>
      <p:graphicFrame>
        <p:nvGraphicFramePr>
          <p:cNvPr id="6" name="Table 53">
            <a:extLst>
              <a:ext uri="{FF2B5EF4-FFF2-40B4-BE49-F238E27FC236}">
                <a16:creationId xmlns:a16="http://schemas.microsoft.com/office/drawing/2014/main" id="{1B25F645-0417-6645-278D-2F3052656596}"/>
              </a:ext>
            </a:extLst>
          </p:cNvPr>
          <p:cNvGraphicFramePr>
            <a:graphicFrameLocks noGrp="1"/>
          </p:cNvGraphicFramePr>
          <p:nvPr>
            <p:extLst>
              <p:ext uri="{D42A27DB-BD31-4B8C-83A1-F6EECF244321}">
                <p14:modId xmlns:p14="http://schemas.microsoft.com/office/powerpoint/2010/main" val="3937415852"/>
              </p:ext>
            </p:extLst>
          </p:nvPr>
        </p:nvGraphicFramePr>
        <p:xfrm>
          <a:off x="587626" y="2753451"/>
          <a:ext cx="8229804" cy="3505200"/>
        </p:xfrm>
        <a:graphic>
          <a:graphicData uri="http://schemas.openxmlformats.org/drawingml/2006/table">
            <a:tbl>
              <a:tblPr firstRow="1" bandRow="1">
                <a:tableStyleId>{5940675A-B579-460E-94D1-54222C63F5DA}</a:tableStyleId>
              </a:tblPr>
              <a:tblGrid>
                <a:gridCol w="2408584">
                  <a:extLst>
                    <a:ext uri="{9D8B030D-6E8A-4147-A177-3AD203B41FA5}">
                      <a16:colId xmlns:a16="http://schemas.microsoft.com/office/drawing/2014/main" val="2263594978"/>
                    </a:ext>
                  </a:extLst>
                </a:gridCol>
                <a:gridCol w="3490157">
                  <a:extLst>
                    <a:ext uri="{9D8B030D-6E8A-4147-A177-3AD203B41FA5}">
                      <a16:colId xmlns:a16="http://schemas.microsoft.com/office/drawing/2014/main" val="3157842416"/>
                    </a:ext>
                  </a:extLst>
                </a:gridCol>
                <a:gridCol w="2331063">
                  <a:extLst>
                    <a:ext uri="{9D8B030D-6E8A-4147-A177-3AD203B41FA5}">
                      <a16:colId xmlns:a16="http://schemas.microsoft.com/office/drawing/2014/main" val="1576536825"/>
                    </a:ext>
                  </a:extLst>
                </a:gridCol>
              </a:tblGrid>
              <a:tr h="529132">
                <a:tc>
                  <a:txBody>
                    <a:bodyPr/>
                    <a:lstStyle/>
                    <a:p>
                      <a:pPr algn="ctr"/>
                      <a:r>
                        <a:rPr lang="en-US" sz="2000" b="1" dirty="0">
                          <a:latin typeface="Arial" panose="020B0604020202020204" pitchFamily="34" charset="0"/>
                          <a:cs typeface="Arial" panose="020B0604020202020204" pitchFamily="34" charset="0"/>
                        </a:rPr>
                        <a:t>Quarter</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2000" b="1" dirty="0">
                          <a:latin typeface="Arial" panose="020B0604020202020204" pitchFamily="34" charset="0"/>
                          <a:cs typeface="Arial" panose="020B0604020202020204" pitchFamily="34" charset="0"/>
                        </a:rPr>
                        <a:t>Forecasted </a:t>
                      </a:r>
                    </a:p>
                    <a:p>
                      <a:pPr algn="ctr"/>
                      <a:r>
                        <a:rPr lang="en-US" sz="2000" b="1" dirty="0">
                          <a:latin typeface="Arial" panose="020B0604020202020204" pitchFamily="34" charset="0"/>
                          <a:cs typeface="Arial" panose="020B0604020202020204" pitchFamily="34" charset="0"/>
                        </a:rPr>
                        <a:t>Mortality Rate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2000" b="1" dirty="0">
                          <a:latin typeface="Arial" panose="020B0604020202020204" pitchFamily="34" charset="0"/>
                          <a:cs typeface="Arial" panose="020B0604020202020204" pitchFamily="34" charset="0"/>
                        </a:rPr>
                        <a:t>Observed </a:t>
                      </a:r>
                    </a:p>
                    <a:p>
                      <a:pPr algn="ctr"/>
                      <a:r>
                        <a:rPr lang="en-US" sz="2000" b="1" dirty="0">
                          <a:latin typeface="Arial" panose="020B0604020202020204" pitchFamily="34" charset="0"/>
                          <a:cs typeface="Arial" panose="020B0604020202020204" pitchFamily="34" charset="0"/>
                        </a:rPr>
                        <a:t>Mortality Rate</a:t>
                      </a: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68902016"/>
                  </a:ext>
                </a:extLst>
              </a:tr>
              <a:tr h="539171">
                <a:tc>
                  <a:txBody>
                    <a:bodyPr/>
                    <a:lstStyle/>
                    <a:p>
                      <a:pPr algn="ctr"/>
                      <a:r>
                        <a:rPr lang="en-US" sz="2000" dirty="0">
                          <a:latin typeface="Arial" panose="020B0604020202020204" pitchFamily="34" charset="0"/>
                          <a:cs typeface="Arial" panose="020B0604020202020204" pitchFamily="34" charset="0"/>
                        </a:rPr>
                        <a:t>2018, Quarter 4</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254.8</a:t>
                      </a:r>
                    </a:p>
                    <a:p>
                      <a:pPr algn="ctr"/>
                      <a:r>
                        <a:rPr lang="en-US" sz="2000" dirty="0">
                          <a:latin typeface="Arial" panose="020B0604020202020204" pitchFamily="34" charset="0"/>
                          <a:cs typeface="Arial" panose="020B0604020202020204" pitchFamily="34" charset="0"/>
                        </a:rPr>
                        <a:t>(95% CI, 181.7 – 347.6)</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262.3</a:t>
                      </a: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738366316"/>
                  </a:ext>
                </a:extLst>
              </a:tr>
              <a:tr h="539171">
                <a:tc>
                  <a:txBody>
                    <a:bodyPr/>
                    <a:lstStyle/>
                    <a:p>
                      <a:pPr algn="ctr"/>
                      <a:r>
                        <a:rPr lang="en-US" sz="2000" dirty="0">
                          <a:latin typeface="Arial" panose="020B0604020202020204" pitchFamily="34" charset="0"/>
                          <a:cs typeface="Arial" panose="020B0604020202020204" pitchFamily="34" charset="0"/>
                        </a:rPr>
                        <a:t>2019, Quarter 1</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293.0</a:t>
                      </a:r>
                    </a:p>
                    <a:p>
                      <a:pPr algn="ctr"/>
                      <a:r>
                        <a:rPr lang="en-US" sz="2000" dirty="0">
                          <a:latin typeface="Arial" panose="020B0604020202020204" pitchFamily="34" charset="0"/>
                          <a:cs typeface="Arial" panose="020B0604020202020204" pitchFamily="34" charset="0"/>
                        </a:rPr>
                        <a:t>(95% CI, 207.2 – 403.2)</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273.3</a:t>
                      </a: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555646837"/>
                  </a:ext>
                </a:extLst>
              </a:tr>
              <a:tr h="539171">
                <a:tc>
                  <a:txBody>
                    <a:bodyPr/>
                    <a:lstStyle/>
                    <a:p>
                      <a:pPr algn="ctr"/>
                      <a:r>
                        <a:rPr lang="en-US" sz="2000" dirty="0">
                          <a:latin typeface="Arial" panose="020B0604020202020204" pitchFamily="34" charset="0"/>
                          <a:cs typeface="Arial" panose="020B0604020202020204" pitchFamily="34" charset="0"/>
                        </a:rPr>
                        <a:t>2019, Quarter 2</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alpha val="35460"/>
                      </a:schemeClr>
                    </a:solidFill>
                  </a:tcPr>
                </a:tc>
                <a:tc>
                  <a:txBody>
                    <a:bodyPr/>
                    <a:lstStyle/>
                    <a:p>
                      <a:pPr algn="ctr"/>
                      <a:r>
                        <a:rPr lang="en-US" sz="2000" dirty="0">
                          <a:latin typeface="Arial" panose="020B0604020202020204" pitchFamily="34" charset="0"/>
                          <a:cs typeface="Arial" panose="020B0604020202020204" pitchFamily="34" charset="0"/>
                        </a:rPr>
                        <a:t>227.8</a:t>
                      </a:r>
                    </a:p>
                    <a:p>
                      <a:pPr algn="ctr"/>
                      <a:r>
                        <a:rPr lang="en-US" sz="2000" dirty="0">
                          <a:latin typeface="Arial" panose="020B0604020202020204" pitchFamily="34" charset="0"/>
                          <a:cs typeface="Arial" panose="020B0604020202020204" pitchFamily="34" charset="0"/>
                        </a:rPr>
                        <a:t>(95% CI, 159.8 – 316.0)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alpha val="35460"/>
                      </a:schemeClr>
                    </a:solidFill>
                  </a:tcPr>
                </a:tc>
                <a:tc>
                  <a:txBody>
                    <a:bodyPr/>
                    <a:lstStyle/>
                    <a:p>
                      <a:pPr algn="ctr"/>
                      <a:r>
                        <a:rPr lang="en-US" sz="2000" dirty="0">
                          <a:latin typeface="Arial" panose="020B0604020202020204" pitchFamily="34" charset="0"/>
                          <a:cs typeface="Arial" panose="020B0604020202020204" pitchFamily="34" charset="0"/>
                        </a:rPr>
                        <a:t>322.5</a:t>
                      </a: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alpha val="35460"/>
                      </a:schemeClr>
                    </a:solidFill>
                  </a:tcPr>
                </a:tc>
                <a:extLst>
                  <a:ext uri="{0D108BD9-81ED-4DB2-BD59-A6C34878D82A}">
                    <a16:rowId xmlns:a16="http://schemas.microsoft.com/office/drawing/2014/main" val="153172717"/>
                  </a:ext>
                </a:extLst>
              </a:tr>
              <a:tr h="539171">
                <a:tc>
                  <a:txBody>
                    <a:bodyPr/>
                    <a:lstStyle/>
                    <a:p>
                      <a:pPr algn="ctr"/>
                      <a:r>
                        <a:rPr lang="en-US" sz="2000" dirty="0">
                          <a:latin typeface="Arial" panose="020B0604020202020204" pitchFamily="34" charset="0"/>
                          <a:cs typeface="Arial" panose="020B0604020202020204" pitchFamily="34" charset="0"/>
                        </a:rPr>
                        <a:t>2019, Quarter 3</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249.8</a:t>
                      </a:r>
                    </a:p>
                    <a:p>
                      <a:pPr algn="ctr"/>
                      <a:r>
                        <a:rPr lang="en-US" sz="2000" dirty="0">
                          <a:latin typeface="Arial" panose="020B0604020202020204" pitchFamily="34" charset="0"/>
                          <a:cs typeface="Arial" panose="020B0604020202020204" pitchFamily="34" charset="0"/>
                        </a:rPr>
                        <a:t>(95% CI, 173.5 – 348.7)</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245.4</a:t>
                      </a: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74539457"/>
                  </a:ext>
                </a:extLst>
              </a:tr>
            </a:tbl>
          </a:graphicData>
        </a:graphic>
      </p:graphicFrame>
      <p:sp>
        <p:nvSpPr>
          <p:cNvPr id="18" name="TextBox 17">
            <a:extLst>
              <a:ext uri="{FF2B5EF4-FFF2-40B4-BE49-F238E27FC236}">
                <a16:creationId xmlns:a16="http://schemas.microsoft.com/office/drawing/2014/main" id="{72E94027-DD1B-66A4-D001-55F805864332}"/>
              </a:ext>
            </a:extLst>
          </p:cNvPr>
          <p:cNvSpPr txBox="1"/>
          <p:nvPr/>
        </p:nvSpPr>
        <p:spPr>
          <a:xfrm>
            <a:off x="9724615" y="2177745"/>
            <a:ext cx="482600" cy="276999"/>
          </a:xfrm>
          <a:prstGeom prst="rect">
            <a:avLst/>
          </a:prstGeom>
          <a:noFill/>
        </p:spPr>
        <p:txBody>
          <a:bodyPr wrap="square" rtlCol="0">
            <a:spAutoFit/>
          </a:bodyPr>
          <a:lstStyle/>
          <a:p>
            <a:r>
              <a:rPr lang="en-US" sz="1200" dirty="0">
                <a:solidFill>
                  <a:schemeClr val="accent5"/>
                </a:solidFill>
                <a:latin typeface="Arial" panose="020B0604020202020204" pitchFamily="34" charset="0"/>
                <a:cs typeface="Arial" panose="020B0604020202020204" pitchFamily="34" charset="0"/>
              </a:rPr>
              <a:t>Gulf</a:t>
            </a:r>
          </a:p>
        </p:txBody>
      </p:sp>
      <p:sp>
        <p:nvSpPr>
          <p:cNvPr id="19" name="TextBox 18">
            <a:extLst>
              <a:ext uri="{FF2B5EF4-FFF2-40B4-BE49-F238E27FC236}">
                <a16:creationId xmlns:a16="http://schemas.microsoft.com/office/drawing/2014/main" id="{9C423164-0C99-9DF8-F657-796FE19C3A12}"/>
              </a:ext>
            </a:extLst>
          </p:cNvPr>
          <p:cNvSpPr txBox="1"/>
          <p:nvPr/>
        </p:nvSpPr>
        <p:spPr>
          <a:xfrm>
            <a:off x="10207215" y="2208032"/>
            <a:ext cx="772988" cy="276999"/>
          </a:xfrm>
          <a:prstGeom prst="rect">
            <a:avLst/>
          </a:prstGeom>
          <a:noFill/>
        </p:spPr>
        <p:txBody>
          <a:bodyPr wrap="square" rtlCol="0">
            <a:spAutoFit/>
          </a:bodyPr>
          <a:lstStyle/>
          <a:p>
            <a:r>
              <a:rPr lang="en-US" sz="1200" dirty="0">
                <a:solidFill>
                  <a:schemeClr val="accent5"/>
                </a:solidFill>
                <a:latin typeface="Arial" panose="020B0604020202020204" pitchFamily="34" charset="0"/>
                <a:cs typeface="Arial" panose="020B0604020202020204" pitchFamily="34" charset="0"/>
              </a:rPr>
              <a:t>Franklin</a:t>
            </a:r>
          </a:p>
        </p:txBody>
      </p:sp>
      <p:sp>
        <p:nvSpPr>
          <p:cNvPr id="2" name="TextBox 1">
            <a:extLst>
              <a:ext uri="{FF2B5EF4-FFF2-40B4-BE49-F238E27FC236}">
                <a16:creationId xmlns:a16="http://schemas.microsoft.com/office/drawing/2014/main" id="{50298E5D-5A45-00BA-FF76-1F6B649C3149}"/>
              </a:ext>
            </a:extLst>
          </p:cNvPr>
          <p:cNvSpPr txBox="1"/>
          <p:nvPr/>
        </p:nvSpPr>
        <p:spPr>
          <a:xfrm>
            <a:off x="9110558" y="4824685"/>
            <a:ext cx="2487827" cy="646331"/>
          </a:xfrm>
          <a:prstGeom prst="rect">
            <a:avLst/>
          </a:prstGeom>
          <a:noFill/>
        </p:spPr>
        <p:txBody>
          <a:bodyPr wrap="square" rtlCol="0">
            <a:spAutoFit/>
          </a:bodyPr>
          <a:lstStyle/>
          <a:p>
            <a:pPr algn="ctr"/>
            <a:r>
              <a:rPr lang="en-US" i="1" dirty="0">
                <a:solidFill>
                  <a:schemeClr val="accent5"/>
                </a:solidFill>
                <a:latin typeface="Georgia" panose="02040502050405020303" pitchFamily="18" charset="0"/>
              </a:rPr>
              <a:t>Estimated 27 additional deaths</a:t>
            </a:r>
          </a:p>
        </p:txBody>
      </p:sp>
      <p:sp>
        <p:nvSpPr>
          <p:cNvPr id="14" name="TextBox 13">
            <a:extLst>
              <a:ext uri="{FF2B5EF4-FFF2-40B4-BE49-F238E27FC236}">
                <a16:creationId xmlns:a16="http://schemas.microsoft.com/office/drawing/2014/main" id="{3863D45F-0CC8-4078-EC4B-9C9D048EDCEF}"/>
              </a:ext>
            </a:extLst>
          </p:cNvPr>
          <p:cNvSpPr txBox="1"/>
          <p:nvPr/>
        </p:nvSpPr>
        <p:spPr>
          <a:xfrm>
            <a:off x="8614229" y="6334034"/>
            <a:ext cx="3480486" cy="369332"/>
          </a:xfrm>
          <a:prstGeom prst="rect">
            <a:avLst/>
          </a:prstGeom>
          <a:noFill/>
        </p:spPr>
        <p:txBody>
          <a:bodyPr wrap="square" rtlCol="0">
            <a:spAutoFit/>
          </a:bodyPr>
          <a:lstStyle/>
          <a:p>
            <a:r>
              <a:rPr lang="en-US" i="1" dirty="0">
                <a:latin typeface="Georgia" panose="02040502050405020303" pitchFamily="18" charset="0"/>
              </a:rPr>
              <a:t>*Mortality Rates per 100,000</a:t>
            </a:r>
          </a:p>
        </p:txBody>
      </p:sp>
      <p:sp>
        <p:nvSpPr>
          <p:cNvPr id="5" name="Slide Number Placeholder 4">
            <a:extLst>
              <a:ext uri="{FF2B5EF4-FFF2-40B4-BE49-F238E27FC236}">
                <a16:creationId xmlns:a16="http://schemas.microsoft.com/office/drawing/2014/main" id="{A11076A8-B353-6F22-10E9-B182FD5B2970}"/>
              </a:ext>
            </a:extLst>
          </p:cNvPr>
          <p:cNvSpPr>
            <a:spLocks noGrp="1"/>
          </p:cNvSpPr>
          <p:nvPr>
            <p:ph type="sldNum" sz="quarter" idx="12"/>
          </p:nvPr>
        </p:nvSpPr>
        <p:spPr>
          <a:xfrm>
            <a:off x="9448800" y="6492875"/>
            <a:ext cx="2743200" cy="365125"/>
          </a:xfrm>
        </p:spPr>
        <p:txBody>
          <a:bodyPr/>
          <a:lstStyle/>
          <a:p>
            <a:fld id="{0F5EC011-0DA0-DB45-996E-85C7F379AB45}" type="slidenum">
              <a:rPr lang="en-US" sz="1000" smtClean="0">
                <a:solidFill>
                  <a:schemeClr val="bg1">
                    <a:lumMod val="65000"/>
                  </a:schemeClr>
                </a:solidFill>
                <a:latin typeface="Arial" panose="020B0604020202020204" pitchFamily="34" charset="0"/>
                <a:cs typeface="Arial" panose="020B0604020202020204" pitchFamily="34" charset="0"/>
              </a:rPr>
              <a:t>18</a:t>
            </a:fld>
            <a:endParaRPr lang="en-US" sz="10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9688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356705B-56A1-1959-784C-3331C83A63A4}"/>
              </a:ext>
            </a:extLst>
          </p:cNvPr>
          <p:cNvSpPr txBox="1">
            <a:spLocks noGrp="1"/>
          </p:cNvSpPr>
          <p:nvPr>
            <p:ph type="title" idx="4294967295"/>
          </p:nvPr>
        </p:nvSpPr>
        <p:spPr>
          <a:xfrm>
            <a:off x="838200" y="365126"/>
            <a:ext cx="10515600" cy="7193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747"/>
                </a:solidFill>
                <a:effectLst/>
                <a:uLnTx/>
                <a:uFillTx/>
                <a:latin typeface="Arial Narrow" panose="020B0604020202020204" pitchFamily="34" charset="0"/>
                <a:ea typeface="+mj-ea"/>
                <a:cs typeface="Arial Narrow" panose="020B0604020202020204" pitchFamily="34" charset="0"/>
              </a:rPr>
              <a:t>TOTAL MORTALITY (Cont’d)</a:t>
            </a:r>
          </a:p>
        </p:txBody>
      </p:sp>
      <p:sp>
        <p:nvSpPr>
          <p:cNvPr id="4" name="Title 1">
            <a:extLst>
              <a:ext uri="{FF2B5EF4-FFF2-40B4-BE49-F238E27FC236}">
                <a16:creationId xmlns:a16="http://schemas.microsoft.com/office/drawing/2014/main" id="{D791A92D-5433-DDF9-65AC-08983DF2F8EC}"/>
              </a:ext>
            </a:extLst>
          </p:cNvPr>
          <p:cNvSpPr txBox="1">
            <a:spLocks/>
          </p:cNvSpPr>
          <p:nvPr/>
        </p:nvSpPr>
        <p:spPr>
          <a:xfrm>
            <a:off x="838200" y="990975"/>
            <a:ext cx="10400414" cy="1136627"/>
          </a:xfrm>
          <a:prstGeom prst="rect">
            <a:avLst/>
          </a:prstGeom>
        </p:spPr>
        <p:txBody>
          <a:bodyPr vert="horz" lIns="91440" tIns="45720" rIns="91440" bIns="45720" rtlCol="0" anchor="ctr">
            <a:no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lvl="0">
              <a:lnSpc>
                <a:spcPct val="100000"/>
              </a:lnSpc>
            </a:pPr>
            <a:r>
              <a:rPr lang="en-US" sz="2200" b="1" noProof="0" dirty="0">
                <a:solidFill>
                  <a:srgbClr val="E6C169"/>
                </a:solidFill>
                <a:latin typeface="Arial" panose="020B0604020202020204" pitchFamily="34" charset="0"/>
                <a:cs typeface="Arial" panose="020B0604020202020204" pitchFamily="34" charset="0"/>
              </a:rPr>
              <a:t>No excess mortality in </a:t>
            </a:r>
            <a:r>
              <a:rPr lang="en-US" sz="2200" b="1" dirty="0">
                <a:solidFill>
                  <a:srgbClr val="E6C169"/>
                </a:solidFill>
                <a:latin typeface="Arial" panose="020B0604020202020204" pitchFamily="34" charset="0"/>
                <a:cs typeface="Arial" panose="020B0604020202020204" pitchFamily="34" charset="0"/>
              </a:rPr>
              <a:t>Bay County </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r>
              <a:rPr kumimoji="0" lang="en-US" sz="8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 </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endParaRPr kumimoji="0" lang="en-US" sz="2200" b="1" i="0" u="none" strike="noStrike" kern="1200" cap="none" spc="0" normalizeH="0" baseline="0" noProof="0" dirty="0">
              <a:ln>
                <a:noFill/>
              </a:ln>
              <a:solidFill>
                <a:srgbClr val="006747"/>
              </a:solidFill>
              <a:effectLst/>
              <a:uLnTx/>
              <a:uFillTx/>
              <a:latin typeface="Arial" panose="020B0604020202020204" pitchFamily="34" charset="0"/>
              <a:ea typeface="+mj-ea"/>
              <a:cs typeface="Arial" panose="020B0604020202020204" pitchFamily="34" charset="0"/>
            </a:endParaRPr>
          </a:p>
        </p:txBody>
      </p:sp>
      <p:sp>
        <p:nvSpPr>
          <p:cNvPr id="10" name="TextBox 9">
            <a:extLst>
              <a:ext uri="{FF2B5EF4-FFF2-40B4-BE49-F238E27FC236}">
                <a16:creationId xmlns:a16="http://schemas.microsoft.com/office/drawing/2014/main" id="{1CD22EE0-3832-9914-E045-F8CC123D39F6}"/>
              </a:ext>
            </a:extLst>
          </p:cNvPr>
          <p:cNvSpPr txBox="1"/>
          <p:nvPr/>
        </p:nvSpPr>
        <p:spPr>
          <a:xfrm>
            <a:off x="3106833" y="1938419"/>
            <a:ext cx="3252272" cy="492443"/>
          </a:xfrm>
          <a:prstGeom prst="rect">
            <a:avLst/>
          </a:prstGeom>
          <a:noFill/>
        </p:spPr>
        <p:txBody>
          <a:bodyPr wrap="square" rtlCol="0">
            <a:spAutoFit/>
          </a:bodyPr>
          <a:lstStyle/>
          <a:p>
            <a:pPr algn="ctr"/>
            <a:r>
              <a:rPr lang="en-US" sz="2600" i="1" dirty="0">
                <a:solidFill>
                  <a:schemeClr val="accent2"/>
                </a:solidFill>
                <a:latin typeface="Georgia" panose="02040502050405020303" pitchFamily="18" charset="0"/>
              </a:rPr>
              <a:t>Bay County Results</a:t>
            </a:r>
          </a:p>
        </p:txBody>
      </p:sp>
      <p:graphicFrame>
        <p:nvGraphicFramePr>
          <p:cNvPr id="9" name="Table 53">
            <a:extLst>
              <a:ext uri="{FF2B5EF4-FFF2-40B4-BE49-F238E27FC236}">
                <a16:creationId xmlns:a16="http://schemas.microsoft.com/office/drawing/2014/main" id="{ED4AC66C-5951-A892-F9F5-0381892B1C54}"/>
              </a:ext>
            </a:extLst>
          </p:cNvPr>
          <p:cNvGraphicFramePr>
            <a:graphicFrameLocks noGrp="1"/>
          </p:cNvGraphicFramePr>
          <p:nvPr>
            <p:extLst>
              <p:ext uri="{D42A27DB-BD31-4B8C-83A1-F6EECF244321}">
                <p14:modId xmlns:p14="http://schemas.microsoft.com/office/powerpoint/2010/main" val="1420969907"/>
              </p:ext>
            </p:extLst>
          </p:nvPr>
        </p:nvGraphicFramePr>
        <p:xfrm>
          <a:off x="729341" y="2655873"/>
          <a:ext cx="7694386" cy="3505200"/>
        </p:xfrm>
        <a:graphic>
          <a:graphicData uri="http://schemas.openxmlformats.org/drawingml/2006/table">
            <a:tbl>
              <a:tblPr firstRow="1" bandRow="1">
                <a:tableStyleId>{5940675A-B579-460E-94D1-54222C63F5DA}</a:tableStyleId>
              </a:tblPr>
              <a:tblGrid>
                <a:gridCol w="2251885">
                  <a:extLst>
                    <a:ext uri="{9D8B030D-6E8A-4147-A177-3AD203B41FA5}">
                      <a16:colId xmlns:a16="http://schemas.microsoft.com/office/drawing/2014/main" val="2263594978"/>
                    </a:ext>
                  </a:extLst>
                </a:gridCol>
                <a:gridCol w="3536338">
                  <a:extLst>
                    <a:ext uri="{9D8B030D-6E8A-4147-A177-3AD203B41FA5}">
                      <a16:colId xmlns:a16="http://schemas.microsoft.com/office/drawing/2014/main" val="3157842416"/>
                    </a:ext>
                  </a:extLst>
                </a:gridCol>
                <a:gridCol w="1906163">
                  <a:extLst>
                    <a:ext uri="{9D8B030D-6E8A-4147-A177-3AD203B41FA5}">
                      <a16:colId xmlns:a16="http://schemas.microsoft.com/office/drawing/2014/main" val="1576536825"/>
                    </a:ext>
                  </a:extLst>
                </a:gridCol>
              </a:tblGrid>
              <a:tr h="529132">
                <a:tc>
                  <a:txBody>
                    <a:bodyPr/>
                    <a:lstStyle/>
                    <a:p>
                      <a:pPr algn="ctr"/>
                      <a:r>
                        <a:rPr lang="en-US" sz="2000" b="1" dirty="0">
                          <a:latin typeface="Arial" panose="020B0604020202020204" pitchFamily="34" charset="0"/>
                          <a:cs typeface="Arial" panose="020B0604020202020204" pitchFamily="34" charset="0"/>
                        </a:rPr>
                        <a:t>Quarter</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2000" b="1" dirty="0">
                          <a:latin typeface="Arial" panose="020B0604020202020204" pitchFamily="34" charset="0"/>
                          <a:cs typeface="Arial" panose="020B0604020202020204" pitchFamily="34" charset="0"/>
                        </a:rPr>
                        <a:t>Forecasted </a:t>
                      </a:r>
                    </a:p>
                    <a:p>
                      <a:pPr algn="ctr"/>
                      <a:r>
                        <a:rPr lang="en-US" sz="2000" b="1" dirty="0">
                          <a:latin typeface="Arial" panose="020B0604020202020204" pitchFamily="34" charset="0"/>
                          <a:cs typeface="Arial" panose="020B0604020202020204" pitchFamily="34" charset="0"/>
                        </a:rPr>
                        <a:t>Mortality Rate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2000" b="1" dirty="0">
                          <a:latin typeface="Arial" panose="020B0604020202020204" pitchFamily="34" charset="0"/>
                          <a:cs typeface="Arial" panose="020B0604020202020204" pitchFamily="34" charset="0"/>
                        </a:rPr>
                        <a:t>Observed </a:t>
                      </a:r>
                    </a:p>
                    <a:p>
                      <a:pPr algn="ctr"/>
                      <a:r>
                        <a:rPr lang="en-US" sz="2000" b="1" dirty="0">
                          <a:latin typeface="Arial" panose="020B0604020202020204" pitchFamily="34" charset="0"/>
                          <a:cs typeface="Arial" panose="020B0604020202020204" pitchFamily="34" charset="0"/>
                        </a:rPr>
                        <a:t>Mortality Rate</a:t>
                      </a: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68902016"/>
                  </a:ext>
                </a:extLst>
              </a:tr>
              <a:tr h="539171">
                <a:tc>
                  <a:txBody>
                    <a:bodyPr/>
                    <a:lstStyle/>
                    <a:p>
                      <a:pPr algn="ctr"/>
                      <a:r>
                        <a:rPr lang="en-US" sz="2000" dirty="0">
                          <a:latin typeface="Arial" panose="020B0604020202020204" pitchFamily="34" charset="0"/>
                          <a:cs typeface="Arial" panose="020B0604020202020204" pitchFamily="34" charset="0"/>
                        </a:rPr>
                        <a:t>2018, Quarter 4</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275.9</a:t>
                      </a:r>
                    </a:p>
                    <a:p>
                      <a:pPr algn="ctr"/>
                      <a:r>
                        <a:rPr lang="en-US" sz="2000" dirty="0">
                          <a:latin typeface="Arial" panose="020B0604020202020204" pitchFamily="34" charset="0"/>
                          <a:cs typeface="Arial" panose="020B0604020202020204" pitchFamily="34" charset="0"/>
                        </a:rPr>
                        <a:t>(95% CI, 241.2 – 314.3)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249.2</a:t>
                      </a: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738366316"/>
                  </a:ext>
                </a:extLst>
              </a:tr>
              <a:tr h="539171">
                <a:tc>
                  <a:txBody>
                    <a:bodyPr/>
                    <a:lstStyle/>
                    <a:p>
                      <a:pPr algn="ctr"/>
                      <a:r>
                        <a:rPr lang="en-US" sz="2000" dirty="0">
                          <a:latin typeface="Arial" panose="020B0604020202020204" pitchFamily="34" charset="0"/>
                          <a:cs typeface="Arial" panose="020B0604020202020204" pitchFamily="34" charset="0"/>
                        </a:rPr>
                        <a:t>2019, Quarter 1</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293.7</a:t>
                      </a:r>
                    </a:p>
                    <a:p>
                      <a:pPr algn="ctr"/>
                      <a:r>
                        <a:rPr lang="en-US" sz="2000" dirty="0">
                          <a:latin typeface="Arial" panose="020B0604020202020204" pitchFamily="34" charset="0"/>
                          <a:cs typeface="Arial" panose="020B0604020202020204" pitchFamily="34" charset="0"/>
                        </a:rPr>
                        <a:t>(95% CI, 255.8 – 333.8)</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252.4</a:t>
                      </a: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555646837"/>
                  </a:ext>
                </a:extLst>
              </a:tr>
              <a:tr h="539171">
                <a:tc>
                  <a:txBody>
                    <a:bodyPr/>
                    <a:lstStyle/>
                    <a:p>
                      <a:pPr algn="ctr"/>
                      <a:r>
                        <a:rPr lang="en-US" sz="2000" dirty="0">
                          <a:latin typeface="Arial" panose="020B0604020202020204" pitchFamily="34" charset="0"/>
                          <a:cs typeface="Arial" panose="020B0604020202020204" pitchFamily="34" charset="0"/>
                        </a:rPr>
                        <a:t>2019, Quarter 2</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2000" dirty="0">
                          <a:latin typeface="Arial" panose="020B0604020202020204" pitchFamily="34" charset="0"/>
                          <a:cs typeface="Arial" panose="020B0604020202020204" pitchFamily="34" charset="0"/>
                        </a:rPr>
                        <a:t>277.7</a:t>
                      </a:r>
                    </a:p>
                    <a:p>
                      <a:pPr algn="ctr"/>
                      <a:r>
                        <a:rPr lang="en-US" sz="2000" dirty="0">
                          <a:latin typeface="Arial" panose="020B0604020202020204" pitchFamily="34" charset="0"/>
                          <a:cs typeface="Arial" panose="020B0604020202020204" pitchFamily="34" charset="0"/>
                        </a:rPr>
                        <a:t>(95% CI, 242.7 – 316.7)</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2000" dirty="0">
                          <a:latin typeface="Arial" panose="020B0604020202020204" pitchFamily="34" charset="0"/>
                          <a:cs typeface="Arial" panose="020B0604020202020204" pitchFamily="34" charset="0"/>
                        </a:rPr>
                        <a:t>227.9</a:t>
                      </a: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53172717"/>
                  </a:ext>
                </a:extLst>
              </a:tr>
              <a:tr h="539171">
                <a:tc>
                  <a:txBody>
                    <a:bodyPr/>
                    <a:lstStyle/>
                    <a:p>
                      <a:pPr algn="ctr"/>
                      <a:r>
                        <a:rPr lang="en-US" sz="2000" dirty="0">
                          <a:latin typeface="Arial" panose="020B0604020202020204" pitchFamily="34" charset="0"/>
                          <a:cs typeface="Arial" panose="020B0604020202020204" pitchFamily="34" charset="0"/>
                        </a:rPr>
                        <a:t>2019, Quarter 3</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259.1</a:t>
                      </a:r>
                    </a:p>
                    <a:p>
                      <a:pPr algn="ctr"/>
                      <a:r>
                        <a:rPr lang="en-US" sz="2000" dirty="0">
                          <a:latin typeface="Arial" panose="020B0604020202020204" pitchFamily="34" charset="0"/>
                          <a:cs typeface="Arial" panose="020B0604020202020204" pitchFamily="34" charset="0"/>
                        </a:rPr>
                        <a:t>(95% CI, 226.5 – 295.5)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234.0</a:t>
                      </a: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74539457"/>
                  </a:ext>
                </a:extLst>
              </a:tr>
            </a:tbl>
          </a:graphicData>
        </a:graphic>
      </p:graphicFrame>
      <p:sp>
        <p:nvSpPr>
          <p:cNvPr id="21" name="TextBox 20">
            <a:extLst>
              <a:ext uri="{FF2B5EF4-FFF2-40B4-BE49-F238E27FC236}">
                <a16:creationId xmlns:a16="http://schemas.microsoft.com/office/drawing/2014/main" id="{803D43AE-E021-82B1-8FBC-4CE3A54C10E3}"/>
              </a:ext>
            </a:extLst>
          </p:cNvPr>
          <p:cNvSpPr txBox="1"/>
          <p:nvPr/>
        </p:nvSpPr>
        <p:spPr>
          <a:xfrm>
            <a:off x="9207500" y="1799920"/>
            <a:ext cx="482600" cy="276999"/>
          </a:xfrm>
          <a:prstGeom prst="rect">
            <a:avLst/>
          </a:prstGeom>
          <a:noFill/>
        </p:spPr>
        <p:txBody>
          <a:bodyPr wrap="square" rtlCol="0">
            <a:spAutoFit/>
          </a:bodyPr>
          <a:lstStyle/>
          <a:p>
            <a:r>
              <a:rPr lang="en-US" sz="1200" dirty="0">
                <a:solidFill>
                  <a:schemeClr val="accent5"/>
                </a:solidFill>
                <a:latin typeface="Arial" panose="020B0604020202020204" pitchFamily="34" charset="0"/>
                <a:cs typeface="Arial" panose="020B0604020202020204" pitchFamily="34" charset="0"/>
              </a:rPr>
              <a:t>Bay</a:t>
            </a:r>
          </a:p>
        </p:txBody>
      </p:sp>
      <p:pic>
        <p:nvPicPr>
          <p:cNvPr id="20" name="Picture 19" descr="Map&#10;&#10;Description automatically generated ">
            <a:extLst>
              <a:ext uri="{FF2B5EF4-FFF2-40B4-BE49-F238E27FC236}">
                <a16:creationId xmlns:a16="http://schemas.microsoft.com/office/drawing/2014/main" id="{AA16F0A1-4B24-DF3D-94F5-A034B3CE40D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627737" y="1368684"/>
            <a:ext cx="2869349" cy="1690202"/>
          </a:xfrm>
          <a:prstGeom prst="rect">
            <a:avLst/>
          </a:prstGeom>
          <a:ln>
            <a:noFill/>
          </a:ln>
        </p:spPr>
      </p:pic>
      <p:sp>
        <p:nvSpPr>
          <p:cNvPr id="2" name="TextBox 1">
            <a:extLst>
              <a:ext uri="{FF2B5EF4-FFF2-40B4-BE49-F238E27FC236}">
                <a16:creationId xmlns:a16="http://schemas.microsoft.com/office/drawing/2014/main" id="{32D118D5-1543-924E-3F91-2603CD813C18}"/>
              </a:ext>
            </a:extLst>
          </p:cNvPr>
          <p:cNvSpPr txBox="1"/>
          <p:nvPr/>
        </p:nvSpPr>
        <p:spPr>
          <a:xfrm>
            <a:off x="8614229" y="6334034"/>
            <a:ext cx="3480486" cy="369332"/>
          </a:xfrm>
          <a:prstGeom prst="rect">
            <a:avLst/>
          </a:prstGeom>
          <a:noFill/>
        </p:spPr>
        <p:txBody>
          <a:bodyPr wrap="square" rtlCol="0">
            <a:spAutoFit/>
          </a:bodyPr>
          <a:lstStyle/>
          <a:p>
            <a:r>
              <a:rPr lang="en-US" i="1" dirty="0">
                <a:latin typeface="Georgia" panose="02040502050405020303" pitchFamily="18" charset="0"/>
              </a:rPr>
              <a:t>*Mortality Rates per 100,000</a:t>
            </a:r>
          </a:p>
        </p:txBody>
      </p:sp>
      <p:sp>
        <p:nvSpPr>
          <p:cNvPr id="5" name="Slide Number Placeholder 4">
            <a:extLst>
              <a:ext uri="{FF2B5EF4-FFF2-40B4-BE49-F238E27FC236}">
                <a16:creationId xmlns:a16="http://schemas.microsoft.com/office/drawing/2014/main" id="{A11076A8-B353-6F22-10E9-B182FD5B2970}"/>
              </a:ext>
            </a:extLst>
          </p:cNvPr>
          <p:cNvSpPr>
            <a:spLocks noGrp="1"/>
          </p:cNvSpPr>
          <p:nvPr>
            <p:ph type="sldNum" sz="quarter" idx="12"/>
          </p:nvPr>
        </p:nvSpPr>
        <p:spPr>
          <a:xfrm>
            <a:off x="9448800" y="6492875"/>
            <a:ext cx="2743200" cy="365125"/>
          </a:xfrm>
        </p:spPr>
        <p:txBody>
          <a:bodyPr/>
          <a:lstStyle/>
          <a:p>
            <a:fld id="{0F5EC011-0DA0-DB45-996E-85C7F379AB45}" type="slidenum">
              <a:rPr lang="en-US" sz="1000" smtClean="0">
                <a:solidFill>
                  <a:schemeClr val="bg1">
                    <a:lumMod val="65000"/>
                  </a:schemeClr>
                </a:solidFill>
                <a:latin typeface="Arial" panose="020B0604020202020204" pitchFamily="34" charset="0"/>
                <a:cs typeface="Arial" panose="020B0604020202020204" pitchFamily="34" charset="0"/>
              </a:rPr>
              <a:t>19</a:t>
            </a:fld>
            <a:endParaRPr lang="en-US" sz="10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34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4A4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5624C-7418-2BAA-3618-34C1C71CF721}"/>
              </a:ext>
            </a:extLst>
          </p:cNvPr>
          <p:cNvSpPr>
            <a:spLocks noGrp="1"/>
          </p:cNvSpPr>
          <p:nvPr>
            <p:ph type="title"/>
          </p:nvPr>
        </p:nvSpPr>
        <p:spPr/>
        <p:txBody>
          <a:bodyPr>
            <a:noAutofit/>
          </a:bodyPr>
          <a:lstStyle/>
          <a:p>
            <a:r>
              <a:rPr lang="en-US" sz="6000" dirty="0">
                <a:solidFill>
                  <a:schemeClr val="bg1"/>
                </a:solidFill>
                <a:latin typeface="Arial Narrow" panose="020B0604020202020204" pitchFamily="34" charset="0"/>
                <a:cs typeface="Arial Narrow" panose="020B0604020202020204" pitchFamily="34" charset="0"/>
              </a:rPr>
              <a:t>SUMMARY DOCUMENT</a:t>
            </a:r>
          </a:p>
        </p:txBody>
      </p:sp>
      <p:pic>
        <p:nvPicPr>
          <p:cNvPr id="7" name="Picture 6" descr="QR code">
            <a:extLst>
              <a:ext uri="{FF2B5EF4-FFF2-40B4-BE49-F238E27FC236}">
                <a16:creationId xmlns:a16="http://schemas.microsoft.com/office/drawing/2014/main" id="{7A718359-44DB-6427-2677-2698F9FCEAB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74124" y="2230998"/>
            <a:ext cx="3518876" cy="3506375"/>
          </a:xfrm>
          <a:prstGeom prst="rect">
            <a:avLst/>
          </a:prstGeom>
        </p:spPr>
      </p:pic>
      <p:sp>
        <p:nvSpPr>
          <p:cNvPr id="3" name="TextBox 2">
            <a:extLst>
              <a:ext uri="{FF2B5EF4-FFF2-40B4-BE49-F238E27FC236}">
                <a16:creationId xmlns:a16="http://schemas.microsoft.com/office/drawing/2014/main" id="{70A4ACA2-C32F-E2B4-B071-1CFC6CCC8452}"/>
              </a:ext>
            </a:extLst>
          </p:cNvPr>
          <p:cNvSpPr txBox="1"/>
          <p:nvPr/>
        </p:nvSpPr>
        <p:spPr>
          <a:xfrm>
            <a:off x="760965" y="1459859"/>
            <a:ext cx="751217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E6C169"/>
                </a:solidFill>
                <a:effectLst/>
                <a:uLnTx/>
                <a:uFillTx/>
                <a:latin typeface="Georgia" panose="02040502050405020303" pitchFamily="18" charset="0"/>
                <a:ea typeface="+mn-ea"/>
                <a:cs typeface="Arial" panose="020B0604020202020204" pitchFamily="34" charset="0"/>
              </a:rPr>
              <a:t>Point Your Phone’s Camera and Follow the QR Code</a:t>
            </a:r>
          </a:p>
        </p:txBody>
      </p:sp>
      <p:sp>
        <p:nvSpPr>
          <p:cNvPr id="4" name="Slide Number Placeholder 3">
            <a:extLst>
              <a:ext uri="{FF2B5EF4-FFF2-40B4-BE49-F238E27FC236}">
                <a16:creationId xmlns:a16="http://schemas.microsoft.com/office/drawing/2014/main" id="{C5EF9408-F54D-196D-276F-82553E7EB3E5}"/>
              </a:ext>
            </a:extLst>
          </p:cNvPr>
          <p:cNvSpPr>
            <a:spLocks noGrp="1"/>
          </p:cNvSpPr>
          <p:nvPr>
            <p:ph type="sldNum" sz="quarter" idx="12"/>
          </p:nvPr>
        </p:nvSpPr>
        <p:spPr>
          <a:xfrm>
            <a:off x="9448800" y="649287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A6095F-2601-1642-8284-AD237A28C7FC}" type="slidenum">
              <a:rPr kumimoji="0" lang="en-US" sz="1000" b="0" i="0" u="none" strike="noStrike" kern="1200" cap="none" spc="0" normalizeH="0" baseline="0" noProof="0" smtClean="0">
                <a:ln>
                  <a:noFill/>
                </a:ln>
                <a:solidFill>
                  <a:srgbClr val="E7E6E6"/>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E7E6E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27576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356705B-56A1-1959-784C-3331C83A63A4}"/>
              </a:ext>
            </a:extLst>
          </p:cNvPr>
          <p:cNvSpPr txBox="1">
            <a:spLocks noGrp="1"/>
          </p:cNvSpPr>
          <p:nvPr>
            <p:ph type="title" idx="4294967295"/>
          </p:nvPr>
        </p:nvSpPr>
        <p:spPr>
          <a:xfrm>
            <a:off x="723900" y="314293"/>
            <a:ext cx="10515600" cy="7193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747"/>
                </a:solidFill>
                <a:effectLst/>
                <a:uLnTx/>
                <a:uFillTx/>
                <a:latin typeface="Arial Narrow" panose="020B0604020202020204" pitchFamily="34" charset="0"/>
                <a:ea typeface="+mj-ea"/>
                <a:cs typeface="Arial Narrow" panose="020B0604020202020204" pitchFamily="34" charset="0"/>
              </a:rPr>
              <a:t>TOTAL MORTALITY (3)</a:t>
            </a:r>
          </a:p>
        </p:txBody>
      </p:sp>
      <p:sp>
        <p:nvSpPr>
          <p:cNvPr id="4" name="Title 1">
            <a:extLst>
              <a:ext uri="{FF2B5EF4-FFF2-40B4-BE49-F238E27FC236}">
                <a16:creationId xmlns:a16="http://schemas.microsoft.com/office/drawing/2014/main" id="{D791A92D-5433-DDF9-65AC-08983DF2F8EC}"/>
              </a:ext>
            </a:extLst>
          </p:cNvPr>
          <p:cNvSpPr txBox="1">
            <a:spLocks/>
          </p:cNvSpPr>
          <p:nvPr/>
        </p:nvSpPr>
        <p:spPr>
          <a:xfrm>
            <a:off x="723900" y="940142"/>
            <a:ext cx="10400414" cy="1136627"/>
          </a:xfrm>
          <a:prstGeom prst="rect">
            <a:avLst/>
          </a:prstGeom>
        </p:spPr>
        <p:txBody>
          <a:bodyPr vert="horz" lIns="91440" tIns="45720" rIns="91440" bIns="45720" rtlCol="0" anchor="ctr">
            <a:no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lvl="0">
              <a:lnSpc>
                <a:spcPct val="100000"/>
              </a:lnSpc>
            </a:pPr>
            <a:r>
              <a:rPr lang="en-US" sz="2200" b="1" noProof="0" dirty="0">
                <a:solidFill>
                  <a:srgbClr val="E6C169"/>
                </a:solidFill>
                <a:latin typeface="Arial" panose="020B0604020202020204" pitchFamily="34" charset="0"/>
                <a:cs typeface="Arial" panose="020B0604020202020204" pitchFamily="34" charset="0"/>
              </a:rPr>
              <a:t>Noticeable spike of mortality in Gulf and Franklin Counties</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r>
              <a:rPr kumimoji="0" lang="en-US" sz="8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 </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endParaRPr kumimoji="0" lang="en-US" sz="2200" b="1" i="0" u="none" strike="noStrike" kern="1200" cap="none" spc="0" normalizeH="0" baseline="0" noProof="0" dirty="0">
              <a:ln>
                <a:noFill/>
              </a:ln>
              <a:solidFill>
                <a:srgbClr val="006747"/>
              </a:solidFill>
              <a:effectLst/>
              <a:uLnTx/>
              <a:uFillTx/>
              <a:latin typeface="Arial" panose="020B0604020202020204" pitchFamily="34" charset="0"/>
              <a:ea typeface="+mj-ea"/>
              <a:cs typeface="Arial" panose="020B0604020202020204" pitchFamily="34" charset="0"/>
            </a:endParaRPr>
          </a:p>
        </p:txBody>
      </p:sp>
      <p:pic>
        <p:nvPicPr>
          <p:cNvPr id="22" name="Picture 21" descr="Line chart showing spikes in mortality in Gulf and Franklin Counties">
            <a:extLst>
              <a:ext uri="{FF2B5EF4-FFF2-40B4-BE49-F238E27FC236}">
                <a16:creationId xmlns:a16="http://schemas.microsoft.com/office/drawing/2014/main" id="{9DAAC207-4805-B5B0-E3F9-B56C20AB7C7B}"/>
              </a:ext>
            </a:extLst>
          </p:cNvPr>
          <p:cNvPicPr>
            <a:picLocks noChangeAspect="1"/>
          </p:cNvPicPr>
          <p:nvPr/>
        </p:nvPicPr>
        <p:blipFill>
          <a:blip r:embed="rId3"/>
          <a:stretch>
            <a:fillRect/>
          </a:stretch>
        </p:blipFill>
        <p:spPr>
          <a:xfrm>
            <a:off x="1526540" y="1520190"/>
            <a:ext cx="10223500" cy="5337810"/>
          </a:xfrm>
          <a:prstGeom prst="rect">
            <a:avLst/>
          </a:prstGeom>
        </p:spPr>
      </p:pic>
      <p:sp>
        <p:nvSpPr>
          <p:cNvPr id="5" name="Slide Number Placeholder 4">
            <a:extLst>
              <a:ext uri="{FF2B5EF4-FFF2-40B4-BE49-F238E27FC236}">
                <a16:creationId xmlns:a16="http://schemas.microsoft.com/office/drawing/2014/main" id="{A11076A8-B353-6F22-10E9-B182FD5B2970}"/>
              </a:ext>
            </a:extLst>
          </p:cNvPr>
          <p:cNvSpPr>
            <a:spLocks noGrp="1"/>
          </p:cNvSpPr>
          <p:nvPr>
            <p:ph type="sldNum" sz="quarter" idx="12"/>
          </p:nvPr>
        </p:nvSpPr>
        <p:spPr>
          <a:xfrm>
            <a:off x="9448800" y="6492875"/>
            <a:ext cx="2743200" cy="365125"/>
          </a:xfrm>
        </p:spPr>
        <p:txBody>
          <a:bodyPr/>
          <a:lstStyle/>
          <a:p>
            <a:fld id="{0F5EC011-0DA0-DB45-996E-85C7F379AB45}" type="slidenum">
              <a:rPr lang="en-US" sz="1000" smtClean="0">
                <a:solidFill>
                  <a:schemeClr val="bg1">
                    <a:lumMod val="65000"/>
                  </a:schemeClr>
                </a:solidFill>
                <a:latin typeface="Arial" panose="020B0604020202020204" pitchFamily="34" charset="0"/>
                <a:cs typeface="Arial" panose="020B0604020202020204" pitchFamily="34" charset="0"/>
              </a:rPr>
              <a:t>20</a:t>
            </a:fld>
            <a:endParaRPr lang="en-US" sz="10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6960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3C38AAE9-AD2F-E7B0-2EB3-F087CCA24898}"/>
              </a:ext>
            </a:extLst>
          </p:cNvPr>
          <p:cNvSpPr txBox="1">
            <a:spLocks noGrp="1"/>
          </p:cNvSpPr>
          <p:nvPr>
            <p:ph type="title" idx="4294967295"/>
          </p:nvPr>
        </p:nvSpPr>
        <p:spPr>
          <a:xfrm>
            <a:off x="838200" y="365126"/>
            <a:ext cx="10515600" cy="7193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747"/>
                </a:solidFill>
                <a:effectLst/>
                <a:uLnTx/>
                <a:uFillTx/>
                <a:latin typeface="Arial Narrow" panose="020B0604020202020204" pitchFamily="34" charset="0"/>
                <a:ea typeface="+mj-ea"/>
                <a:cs typeface="Arial Narrow" panose="020B0604020202020204" pitchFamily="34" charset="0"/>
              </a:rPr>
              <a:t>SENSITIVITY TESTING</a:t>
            </a:r>
          </a:p>
        </p:txBody>
      </p:sp>
      <p:sp>
        <p:nvSpPr>
          <p:cNvPr id="30" name="Title 1">
            <a:extLst>
              <a:ext uri="{FF2B5EF4-FFF2-40B4-BE49-F238E27FC236}">
                <a16:creationId xmlns:a16="http://schemas.microsoft.com/office/drawing/2014/main" id="{48CB9F36-0D35-FE61-4105-CC0EBD154B00}"/>
              </a:ext>
            </a:extLst>
          </p:cNvPr>
          <p:cNvSpPr txBox="1">
            <a:spLocks/>
          </p:cNvSpPr>
          <p:nvPr/>
        </p:nvSpPr>
        <p:spPr>
          <a:xfrm>
            <a:off x="838200" y="990975"/>
            <a:ext cx="10688392" cy="1136627"/>
          </a:xfrm>
          <a:prstGeom prst="rect">
            <a:avLst/>
          </a:prstGeom>
        </p:spPr>
        <p:txBody>
          <a:bodyPr vert="horz" lIns="91440" tIns="45720" rIns="91440" bIns="45720" rtlCol="0" anchor="ctr">
            <a:no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lvl="0">
              <a:lnSpc>
                <a:spcPct val="100000"/>
              </a:lnSpc>
            </a:pPr>
            <a:r>
              <a:rPr kumimoji="0" lang="en-US" sz="2200" b="1" i="0" u="none" strike="noStrike" kern="1200" cap="none" spc="0" normalizeH="0" baseline="0" dirty="0">
                <a:ln>
                  <a:noFill/>
                </a:ln>
                <a:solidFill>
                  <a:srgbClr val="E6C169"/>
                </a:solidFill>
                <a:effectLst/>
                <a:uLnTx/>
                <a:uFillTx/>
                <a:latin typeface="Arial" panose="020B0604020202020204" pitchFamily="34" charset="0"/>
                <a:ea typeface="+mj-ea"/>
                <a:cs typeface="Arial" panose="020B0604020202020204" pitchFamily="34" charset="0"/>
              </a:rPr>
              <a:t>No anomalies found in the mortality trend from 2012 to 2018 </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r>
              <a:rPr kumimoji="0" lang="en-US" sz="8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 </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endParaRPr kumimoji="0" lang="en-US" sz="2200" b="1" i="0" u="none" strike="noStrike" kern="1200" cap="none" spc="0" normalizeH="0" baseline="0" noProof="0" dirty="0">
              <a:ln>
                <a:noFill/>
              </a:ln>
              <a:solidFill>
                <a:srgbClr val="006747"/>
              </a:solidFill>
              <a:effectLst/>
              <a:uLnTx/>
              <a:uFillTx/>
              <a:latin typeface="Arial" panose="020B0604020202020204" pitchFamily="34" charset="0"/>
              <a:ea typeface="+mj-ea"/>
              <a:cs typeface="Arial" panose="020B0604020202020204" pitchFamily="34" charset="0"/>
            </a:endParaRPr>
          </a:p>
        </p:txBody>
      </p:sp>
      <p:graphicFrame>
        <p:nvGraphicFramePr>
          <p:cNvPr id="28" name="Diagram 27" descr="Boxes representing sensitivity testing for years 2012-2018">
            <a:extLst>
              <a:ext uri="{FF2B5EF4-FFF2-40B4-BE49-F238E27FC236}">
                <a16:creationId xmlns:a16="http://schemas.microsoft.com/office/drawing/2014/main" id="{D274C7FD-8B49-C915-3A6E-DA69127FD454}"/>
              </a:ext>
            </a:extLst>
          </p:cNvPr>
          <p:cNvGraphicFramePr/>
          <p:nvPr>
            <p:extLst>
              <p:ext uri="{D42A27DB-BD31-4B8C-83A1-F6EECF244321}">
                <p14:modId xmlns:p14="http://schemas.microsoft.com/office/powerpoint/2010/main" val="3724498795"/>
              </p:ext>
            </p:extLst>
          </p:nvPr>
        </p:nvGraphicFramePr>
        <p:xfrm>
          <a:off x="488477" y="1825625"/>
          <a:ext cx="5769429" cy="4667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TextBox 31">
            <a:extLst>
              <a:ext uri="{FF2B5EF4-FFF2-40B4-BE49-F238E27FC236}">
                <a16:creationId xmlns:a16="http://schemas.microsoft.com/office/drawing/2014/main" id="{A049F170-7383-ACF2-D896-2F0EF10EC890}"/>
              </a:ext>
            </a:extLst>
          </p:cNvPr>
          <p:cNvSpPr txBox="1"/>
          <p:nvPr/>
        </p:nvSpPr>
        <p:spPr>
          <a:xfrm>
            <a:off x="6770914" y="2020062"/>
            <a:ext cx="5268686" cy="3908762"/>
          </a:xfrm>
          <a:prstGeom prst="rect">
            <a:avLst/>
          </a:prstGeom>
          <a:noFill/>
        </p:spPr>
        <p:txBody>
          <a:bodyPr wrap="square" rtlCol="0">
            <a:spAutoFit/>
          </a:bodyPr>
          <a:lstStyle/>
          <a:p>
            <a:pPr algn="ctr"/>
            <a:r>
              <a:rPr lang="en-US" sz="2600" i="1" dirty="0">
                <a:solidFill>
                  <a:schemeClr val="accent2"/>
                </a:solidFill>
                <a:latin typeface="Georgia" panose="02040502050405020303" pitchFamily="18" charset="0"/>
              </a:rPr>
              <a:t>Analysis</a:t>
            </a:r>
          </a:p>
          <a:p>
            <a:pPr algn="ctr"/>
            <a:endParaRPr lang="en-US" sz="600" dirty="0"/>
          </a:p>
          <a:p>
            <a:pPr marL="285750" indent="-285750">
              <a:buFont typeface="Arial" panose="020B0604020202020204" pitchFamily="34" charset="0"/>
              <a:buChar char="•"/>
            </a:pPr>
            <a:r>
              <a:rPr lang="en-US" sz="2200" dirty="0"/>
              <a:t>Same analysis as for total mortality</a:t>
            </a:r>
          </a:p>
          <a:p>
            <a:pPr marL="285750" indent="-285750">
              <a:buFont typeface="Arial" panose="020B0604020202020204" pitchFamily="34" charset="0"/>
              <a:buChar char="•"/>
            </a:pPr>
            <a:endParaRPr lang="en-US" sz="600" dirty="0"/>
          </a:p>
          <a:p>
            <a:pPr marL="285750" indent="-285750">
              <a:buFont typeface="Arial" panose="020B0604020202020204" pitchFamily="34" charset="0"/>
              <a:buChar char="•"/>
            </a:pPr>
            <a:r>
              <a:rPr lang="en-US" sz="2200" dirty="0"/>
              <a:t>Used 5 years of data to forecast the following four quarters </a:t>
            </a:r>
          </a:p>
          <a:p>
            <a:endParaRPr lang="en-US" sz="600" dirty="0"/>
          </a:p>
          <a:p>
            <a:pPr marL="285750" indent="-285750">
              <a:buFont typeface="Arial" panose="020B0604020202020204" pitchFamily="34" charset="0"/>
              <a:buChar char="•"/>
            </a:pPr>
            <a:r>
              <a:rPr lang="en-US" sz="2200" dirty="0"/>
              <a:t>Every quarter from 2012 up to Hurricane Michael had an observed mortality that was not above the range of the forecasted mortality</a:t>
            </a:r>
          </a:p>
          <a:p>
            <a:endParaRPr lang="en-US" sz="600" dirty="0"/>
          </a:p>
          <a:p>
            <a:pPr marL="285750" indent="-285750">
              <a:buFont typeface="Arial" panose="020B0604020202020204" pitchFamily="34" charset="0"/>
              <a:buChar char="•"/>
            </a:pPr>
            <a:r>
              <a:rPr lang="en-US" sz="2200" dirty="0"/>
              <a:t>Evidence that strengthens the validity of the model</a:t>
            </a:r>
          </a:p>
        </p:txBody>
      </p:sp>
      <p:sp>
        <p:nvSpPr>
          <p:cNvPr id="5" name="Slide Number Placeholder 4">
            <a:extLst>
              <a:ext uri="{FF2B5EF4-FFF2-40B4-BE49-F238E27FC236}">
                <a16:creationId xmlns:a16="http://schemas.microsoft.com/office/drawing/2014/main" id="{A11076A8-B353-6F22-10E9-B182FD5B2970}"/>
              </a:ext>
            </a:extLst>
          </p:cNvPr>
          <p:cNvSpPr>
            <a:spLocks noGrp="1"/>
          </p:cNvSpPr>
          <p:nvPr>
            <p:ph type="sldNum" sz="quarter" idx="12"/>
          </p:nvPr>
        </p:nvSpPr>
        <p:spPr>
          <a:xfrm>
            <a:off x="8610600" y="6356351"/>
            <a:ext cx="2743200" cy="365125"/>
          </a:xfrm>
        </p:spPr>
        <p:txBody>
          <a:bodyPr vert="horz" lIns="91440" tIns="45720" rIns="91440" bIns="45720" rtlCol="0" anchor="ctr">
            <a:normAutofit/>
          </a:bodyPr>
          <a:lstStyle/>
          <a:p>
            <a:pPr>
              <a:spcAft>
                <a:spcPts val="600"/>
              </a:spcAft>
            </a:pPr>
            <a:fld id="{0F5EC011-0DA0-DB45-996E-85C7F379AB45}" type="slidenum">
              <a:rPr lang="en-US" smtClean="0"/>
              <a:pPr>
                <a:spcAft>
                  <a:spcPts val="600"/>
                </a:spcAft>
              </a:pPr>
              <a:t>21</a:t>
            </a:fld>
            <a:endParaRPr lang="en-US" dirty="0"/>
          </a:p>
        </p:txBody>
      </p:sp>
    </p:spTree>
    <p:extLst>
      <p:ext uri="{BB962C8B-B14F-4D97-AF65-F5344CB8AC3E}">
        <p14:creationId xmlns:p14="http://schemas.microsoft.com/office/powerpoint/2010/main" val="546890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B3A8B2F-B560-3FEF-EFF4-5EDEC5C676AF}"/>
              </a:ext>
            </a:extLst>
          </p:cNvPr>
          <p:cNvSpPr txBox="1">
            <a:spLocks noGrp="1"/>
          </p:cNvSpPr>
          <p:nvPr>
            <p:ph type="title" idx="4294967295"/>
          </p:nvPr>
        </p:nvSpPr>
        <p:spPr>
          <a:xfrm>
            <a:off x="838200" y="365126"/>
            <a:ext cx="10515600" cy="7193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747"/>
                </a:solidFill>
                <a:effectLst/>
                <a:uLnTx/>
                <a:uFillTx/>
                <a:latin typeface="Arial Narrow" panose="020B0604020202020204" pitchFamily="34" charset="0"/>
                <a:ea typeface="+mj-ea"/>
                <a:cs typeface="Arial Narrow" panose="020B0604020202020204" pitchFamily="34" charset="0"/>
              </a:rPr>
              <a:t>ADJUSTED MORTALITY</a:t>
            </a:r>
          </a:p>
        </p:txBody>
      </p:sp>
      <p:sp>
        <p:nvSpPr>
          <p:cNvPr id="13" name="Title 1">
            <a:extLst>
              <a:ext uri="{FF2B5EF4-FFF2-40B4-BE49-F238E27FC236}">
                <a16:creationId xmlns:a16="http://schemas.microsoft.com/office/drawing/2014/main" id="{848F7EC9-CAED-D34B-7DD9-002C528EEF92}"/>
              </a:ext>
            </a:extLst>
          </p:cNvPr>
          <p:cNvSpPr txBox="1">
            <a:spLocks/>
          </p:cNvSpPr>
          <p:nvPr/>
        </p:nvSpPr>
        <p:spPr>
          <a:xfrm>
            <a:off x="838200" y="990975"/>
            <a:ext cx="10400414" cy="1136627"/>
          </a:xfrm>
          <a:prstGeom prst="rect">
            <a:avLst/>
          </a:prstGeom>
        </p:spPr>
        <p:txBody>
          <a:bodyPr vert="horz" lIns="91440" tIns="45720" rIns="91440" bIns="45720" rtlCol="0" anchor="ctr">
            <a:no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lvl="0">
              <a:lnSpc>
                <a:spcPct val="100000"/>
              </a:lnSpc>
            </a:pPr>
            <a:r>
              <a:rPr lang="en-US" sz="2200" b="1" dirty="0">
                <a:solidFill>
                  <a:srgbClr val="E6C169"/>
                </a:solidFill>
                <a:latin typeface="Arial" panose="020B0604020202020204" pitchFamily="34" charset="0"/>
                <a:cs typeface="Arial" panose="020B0604020202020204" pitchFamily="34" charset="0"/>
              </a:rPr>
              <a:t>Excess mortality in older and White residents</a:t>
            </a:r>
            <a:r>
              <a:rPr lang="en-US" sz="2200" b="1" noProof="0" dirty="0">
                <a:solidFill>
                  <a:srgbClr val="E6C169"/>
                </a:solidFill>
                <a:latin typeface="Arial" panose="020B0604020202020204" pitchFamily="34" charset="0"/>
                <a:cs typeface="Arial" panose="020B0604020202020204" pitchFamily="34" charset="0"/>
              </a:rPr>
              <a:t> in Gulf and Franklin Counties</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r>
              <a:rPr kumimoji="0" lang="en-US" sz="8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 </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endParaRPr kumimoji="0" lang="en-US" sz="2200" b="1" i="0" u="none" strike="noStrike" kern="1200" cap="none" spc="0" normalizeH="0" baseline="0" noProof="0" dirty="0">
              <a:ln>
                <a:noFill/>
              </a:ln>
              <a:solidFill>
                <a:srgbClr val="006747"/>
              </a:solidFill>
              <a:effectLst/>
              <a:uLnTx/>
              <a:uFillTx/>
              <a:latin typeface="Arial" panose="020B0604020202020204" pitchFamily="34" charset="0"/>
              <a:ea typeface="+mj-ea"/>
              <a:cs typeface="Arial" panose="020B0604020202020204" pitchFamily="34" charset="0"/>
            </a:endParaRPr>
          </a:p>
        </p:txBody>
      </p:sp>
      <p:pic>
        <p:nvPicPr>
          <p:cNvPr id="3" name="Picture 2" descr="Chart showing comparisons of age, race, and sex for older and white residents in Gulf and Franklin Counties">
            <a:extLst>
              <a:ext uri="{FF2B5EF4-FFF2-40B4-BE49-F238E27FC236}">
                <a16:creationId xmlns:a16="http://schemas.microsoft.com/office/drawing/2014/main" id="{3B6EFA1B-E9A0-E14F-AD28-173F3A8FF17A}"/>
              </a:ext>
            </a:extLst>
          </p:cNvPr>
          <p:cNvPicPr>
            <a:picLocks noChangeAspect="1"/>
          </p:cNvPicPr>
          <p:nvPr/>
        </p:nvPicPr>
        <p:blipFill>
          <a:blip r:embed="rId3"/>
          <a:stretch>
            <a:fillRect/>
          </a:stretch>
        </p:blipFill>
        <p:spPr>
          <a:xfrm>
            <a:off x="614872" y="1853752"/>
            <a:ext cx="10847070" cy="4850992"/>
          </a:xfrm>
          <a:prstGeom prst="rect">
            <a:avLst/>
          </a:prstGeom>
        </p:spPr>
      </p:pic>
    </p:spTree>
    <p:extLst>
      <p:ext uri="{BB962C8B-B14F-4D97-AF65-F5344CB8AC3E}">
        <p14:creationId xmlns:p14="http://schemas.microsoft.com/office/powerpoint/2010/main" val="3955965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12ADDB0-0510-528A-5C17-2CD8E22BC205}"/>
              </a:ext>
            </a:extLst>
          </p:cNvPr>
          <p:cNvSpPr txBox="1">
            <a:spLocks noGrp="1"/>
          </p:cNvSpPr>
          <p:nvPr>
            <p:ph type="title" idx="4294967295"/>
          </p:nvPr>
        </p:nvSpPr>
        <p:spPr>
          <a:xfrm>
            <a:off x="838200" y="365126"/>
            <a:ext cx="10515600" cy="7193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747"/>
                </a:solidFill>
                <a:effectLst/>
                <a:uLnTx/>
                <a:uFillTx/>
                <a:latin typeface="Arial Narrow" panose="020B0604020202020204" pitchFamily="34" charset="0"/>
                <a:ea typeface="+mj-ea"/>
                <a:cs typeface="Arial Narrow" panose="020B0604020202020204" pitchFamily="34" charset="0"/>
              </a:rPr>
              <a:t>CAUSE OF DEATH</a:t>
            </a:r>
          </a:p>
        </p:txBody>
      </p:sp>
      <p:sp>
        <p:nvSpPr>
          <p:cNvPr id="13" name="Title 1">
            <a:extLst>
              <a:ext uri="{FF2B5EF4-FFF2-40B4-BE49-F238E27FC236}">
                <a16:creationId xmlns:a16="http://schemas.microsoft.com/office/drawing/2014/main" id="{94EC8C34-DE45-4D29-F67E-6935BBDC093A}"/>
              </a:ext>
            </a:extLst>
          </p:cNvPr>
          <p:cNvSpPr txBox="1">
            <a:spLocks/>
          </p:cNvSpPr>
          <p:nvPr/>
        </p:nvSpPr>
        <p:spPr>
          <a:xfrm>
            <a:off x="838200" y="990975"/>
            <a:ext cx="10400414" cy="1136627"/>
          </a:xfrm>
          <a:prstGeom prst="rect">
            <a:avLst/>
          </a:prstGeom>
        </p:spPr>
        <p:txBody>
          <a:bodyPr vert="horz" lIns="91440" tIns="45720" rIns="91440" bIns="45720" rtlCol="0" anchor="ctr">
            <a:no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lvl="0">
              <a:lnSpc>
                <a:spcPct val="100000"/>
              </a:lnSpc>
            </a:pPr>
            <a:r>
              <a:rPr lang="en-US" sz="2200" b="1" dirty="0">
                <a:solidFill>
                  <a:srgbClr val="E6C169"/>
                </a:solidFill>
                <a:latin typeface="Arial" panose="020B0604020202020204" pitchFamily="34" charset="0"/>
                <a:cs typeface="Arial" panose="020B0604020202020204" pitchFamily="34" charset="0"/>
              </a:rPr>
              <a:t>Excess mortality in cancer-related deaths</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r>
              <a:rPr kumimoji="0" lang="en-US" sz="8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 </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endParaRPr kumimoji="0" lang="en-US" sz="2200" b="1" i="0" u="none" strike="noStrike" kern="1200" cap="none" spc="0" normalizeH="0" baseline="0" noProof="0" dirty="0">
              <a:ln>
                <a:noFill/>
              </a:ln>
              <a:solidFill>
                <a:srgbClr val="006747"/>
              </a:solidFill>
              <a:effectLst/>
              <a:uLnTx/>
              <a:uFillTx/>
              <a:latin typeface="Arial" panose="020B0604020202020204" pitchFamily="34" charset="0"/>
              <a:ea typeface="+mj-ea"/>
              <a:cs typeface="Arial" panose="020B0604020202020204" pitchFamily="34" charset="0"/>
            </a:endParaRPr>
          </a:p>
        </p:txBody>
      </p:sp>
      <p:sp>
        <p:nvSpPr>
          <p:cNvPr id="16" name="Freeform 67" descr="Germ icon">
            <a:extLst>
              <a:ext uri="{FF2B5EF4-FFF2-40B4-BE49-F238E27FC236}">
                <a16:creationId xmlns:a16="http://schemas.microsoft.com/office/drawing/2014/main" id="{7E4C240C-D0E5-A6AD-9FF0-464184083F15}"/>
              </a:ext>
            </a:extLst>
          </p:cNvPr>
          <p:cNvSpPr>
            <a:spLocks noChangeArrowheads="1"/>
          </p:cNvSpPr>
          <p:nvPr/>
        </p:nvSpPr>
        <p:spPr bwMode="auto">
          <a:xfrm>
            <a:off x="7586383" y="913600"/>
            <a:ext cx="1013579" cy="948962"/>
          </a:xfrm>
          <a:custGeom>
            <a:avLst/>
            <a:gdLst>
              <a:gd name="T0" fmla="*/ 637 w 1274"/>
              <a:gd name="T1" fmla="*/ 0 h 1275"/>
              <a:gd name="T2" fmla="*/ 637 w 1274"/>
              <a:gd name="T3" fmla="*/ 0 h 1275"/>
              <a:gd name="T4" fmla="*/ 1273 w 1274"/>
              <a:gd name="T5" fmla="*/ 637 h 1275"/>
              <a:gd name="T6" fmla="*/ 1273 w 1274"/>
              <a:gd name="T7" fmla="*/ 637 h 1275"/>
              <a:gd name="T8" fmla="*/ 637 w 1274"/>
              <a:gd name="T9" fmla="*/ 1274 h 1275"/>
              <a:gd name="T10" fmla="*/ 637 w 1274"/>
              <a:gd name="T11" fmla="*/ 1274 h 1275"/>
              <a:gd name="T12" fmla="*/ 0 w 1274"/>
              <a:gd name="T13" fmla="*/ 637 h 1275"/>
              <a:gd name="T14" fmla="*/ 0 w 1274"/>
              <a:gd name="T15" fmla="*/ 637 h 1275"/>
              <a:gd name="T16" fmla="*/ 637 w 1274"/>
              <a:gd name="T1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4" h="1275">
                <a:moveTo>
                  <a:pt x="637" y="0"/>
                </a:moveTo>
                <a:lnTo>
                  <a:pt x="637" y="0"/>
                </a:lnTo>
                <a:cubicBezTo>
                  <a:pt x="988" y="0"/>
                  <a:pt x="1273" y="285"/>
                  <a:pt x="1273" y="637"/>
                </a:cubicBezTo>
                <a:lnTo>
                  <a:pt x="1273" y="637"/>
                </a:lnTo>
                <a:cubicBezTo>
                  <a:pt x="1273" y="988"/>
                  <a:pt x="988" y="1274"/>
                  <a:pt x="637" y="1274"/>
                </a:cubicBezTo>
                <a:lnTo>
                  <a:pt x="637" y="1274"/>
                </a:lnTo>
                <a:cubicBezTo>
                  <a:pt x="284" y="1274"/>
                  <a:pt x="0" y="988"/>
                  <a:pt x="0" y="637"/>
                </a:cubicBezTo>
                <a:lnTo>
                  <a:pt x="0" y="637"/>
                </a:lnTo>
                <a:cubicBezTo>
                  <a:pt x="0" y="285"/>
                  <a:pt x="284" y="0"/>
                  <a:pt x="637" y="0"/>
                </a:cubicBezTo>
              </a:path>
            </a:pathLst>
          </a:custGeom>
          <a:solidFill>
            <a:schemeClr val="bg1"/>
          </a:solidFill>
          <a:ln w="22225">
            <a:solidFill>
              <a:schemeClr val="accent4"/>
            </a:solidFill>
          </a:ln>
          <a:effectLst/>
        </p:spPr>
        <p:txBody>
          <a:bodyPr wrap="none" anchor="ctr"/>
          <a:lstStyle/>
          <a:p>
            <a:endParaRPr lang="en-US" sz="6530" dirty="0">
              <a:latin typeface="Lato Light" panose="020F0502020204030203" pitchFamily="34" charset="0"/>
            </a:endParaRPr>
          </a:p>
        </p:txBody>
      </p:sp>
      <p:pic>
        <p:nvPicPr>
          <p:cNvPr id="20" name="Picture 19" descr="Icon of germ">
            <a:extLst>
              <a:ext uri="{FF2B5EF4-FFF2-40B4-BE49-F238E27FC236}">
                <a16:creationId xmlns:a16="http://schemas.microsoft.com/office/drawing/2014/main" id="{5ADBBA29-C4B1-E957-F89F-C207F4089E3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752493" y="1051118"/>
            <a:ext cx="681360" cy="640521"/>
          </a:xfrm>
          <a:prstGeom prst="rect">
            <a:avLst/>
          </a:prstGeom>
        </p:spPr>
      </p:pic>
      <p:sp>
        <p:nvSpPr>
          <p:cNvPr id="21" name="TextBox 20">
            <a:extLst>
              <a:ext uri="{FF2B5EF4-FFF2-40B4-BE49-F238E27FC236}">
                <a16:creationId xmlns:a16="http://schemas.microsoft.com/office/drawing/2014/main" id="{B80E2E50-1704-5546-EC8F-E2559756CF9A}"/>
              </a:ext>
            </a:extLst>
          </p:cNvPr>
          <p:cNvSpPr txBox="1"/>
          <p:nvPr/>
        </p:nvSpPr>
        <p:spPr>
          <a:xfrm>
            <a:off x="375801" y="1811591"/>
            <a:ext cx="4937760" cy="492443"/>
          </a:xfrm>
          <a:prstGeom prst="rect">
            <a:avLst/>
          </a:prstGeom>
          <a:noFill/>
        </p:spPr>
        <p:txBody>
          <a:bodyPr wrap="square" rtlCol="0">
            <a:spAutoFit/>
          </a:bodyPr>
          <a:lstStyle/>
          <a:p>
            <a:pPr algn="ctr"/>
            <a:r>
              <a:rPr lang="en-US" sz="2600" dirty="0">
                <a:solidFill>
                  <a:schemeClr val="bg1">
                    <a:lumMod val="65000"/>
                  </a:schemeClr>
                </a:solidFill>
              </a:rPr>
              <a:t>Most Common Causes of Death</a:t>
            </a:r>
          </a:p>
        </p:txBody>
      </p:sp>
      <p:sp>
        <p:nvSpPr>
          <p:cNvPr id="15" name="Freeform 2">
            <a:extLst>
              <a:ext uri="{FF2B5EF4-FFF2-40B4-BE49-F238E27FC236}">
                <a16:creationId xmlns:a16="http://schemas.microsoft.com/office/drawing/2014/main" id="{92FA0A72-C089-B8AE-2898-636E51C9B348}"/>
              </a:ext>
              <a:ext uri="{C183D7F6-B498-43B3-948B-1728B52AA6E4}">
                <adec:decorative xmlns:adec="http://schemas.microsoft.com/office/drawing/2017/decorative" val="1"/>
              </a:ext>
            </a:extLst>
          </p:cNvPr>
          <p:cNvSpPr>
            <a:spLocks noChangeArrowheads="1"/>
          </p:cNvSpPr>
          <p:nvPr/>
        </p:nvSpPr>
        <p:spPr bwMode="auto">
          <a:xfrm>
            <a:off x="6691726" y="2248707"/>
            <a:ext cx="4937760" cy="4063189"/>
          </a:xfrm>
          <a:custGeom>
            <a:avLst/>
            <a:gdLst>
              <a:gd name="T0" fmla="*/ 204 w 3773"/>
              <a:gd name="T1" fmla="*/ 51 h 5351"/>
              <a:gd name="T2" fmla="*/ 204 w 3773"/>
              <a:gd name="T3" fmla="*/ 51 h 5351"/>
              <a:gd name="T4" fmla="*/ 51 w 3773"/>
              <a:gd name="T5" fmla="*/ 203 h 5351"/>
              <a:gd name="T6" fmla="*/ 51 w 3773"/>
              <a:gd name="T7" fmla="*/ 5146 h 5351"/>
              <a:gd name="T8" fmla="*/ 51 w 3773"/>
              <a:gd name="T9" fmla="*/ 5146 h 5351"/>
              <a:gd name="T10" fmla="*/ 204 w 3773"/>
              <a:gd name="T11" fmla="*/ 5299 h 5351"/>
              <a:gd name="T12" fmla="*/ 3568 w 3773"/>
              <a:gd name="T13" fmla="*/ 5299 h 5351"/>
              <a:gd name="T14" fmla="*/ 3568 w 3773"/>
              <a:gd name="T15" fmla="*/ 5299 h 5351"/>
              <a:gd name="T16" fmla="*/ 3721 w 3773"/>
              <a:gd name="T17" fmla="*/ 5146 h 5351"/>
              <a:gd name="T18" fmla="*/ 3721 w 3773"/>
              <a:gd name="T19" fmla="*/ 203 h 5351"/>
              <a:gd name="T20" fmla="*/ 3721 w 3773"/>
              <a:gd name="T21" fmla="*/ 203 h 5351"/>
              <a:gd name="T22" fmla="*/ 3568 w 3773"/>
              <a:gd name="T23" fmla="*/ 51 h 5351"/>
              <a:gd name="T24" fmla="*/ 204 w 3773"/>
              <a:gd name="T25" fmla="*/ 51 h 5351"/>
              <a:gd name="T26" fmla="*/ 3568 w 3773"/>
              <a:gd name="T27" fmla="*/ 5350 h 5351"/>
              <a:gd name="T28" fmla="*/ 204 w 3773"/>
              <a:gd name="T29" fmla="*/ 5350 h 5351"/>
              <a:gd name="T30" fmla="*/ 204 w 3773"/>
              <a:gd name="T31" fmla="*/ 5350 h 5351"/>
              <a:gd name="T32" fmla="*/ 0 w 3773"/>
              <a:gd name="T33" fmla="*/ 5146 h 5351"/>
              <a:gd name="T34" fmla="*/ 0 w 3773"/>
              <a:gd name="T35" fmla="*/ 203 h 5351"/>
              <a:gd name="T36" fmla="*/ 0 w 3773"/>
              <a:gd name="T37" fmla="*/ 203 h 5351"/>
              <a:gd name="T38" fmla="*/ 204 w 3773"/>
              <a:gd name="T39" fmla="*/ 0 h 5351"/>
              <a:gd name="T40" fmla="*/ 3568 w 3773"/>
              <a:gd name="T41" fmla="*/ 0 h 5351"/>
              <a:gd name="T42" fmla="*/ 3568 w 3773"/>
              <a:gd name="T43" fmla="*/ 0 h 5351"/>
              <a:gd name="T44" fmla="*/ 3772 w 3773"/>
              <a:gd name="T45" fmla="*/ 203 h 5351"/>
              <a:gd name="T46" fmla="*/ 3772 w 3773"/>
              <a:gd name="T47" fmla="*/ 5146 h 5351"/>
              <a:gd name="T48" fmla="*/ 3772 w 3773"/>
              <a:gd name="T49" fmla="*/ 5146 h 5351"/>
              <a:gd name="T50" fmla="*/ 3568 w 3773"/>
              <a:gd name="T51" fmla="*/ 5350 h 5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73" h="5351">
                <a:moveTo>
                  <a:pt x="204" y="51"/>
                </a:moveTo>
                <a:lnTo>
                  <a:pt x="204" y="51"/>
                </a:lnTo>
                <a:cubicBezTo>
                  <a:pt x="120" y="51"/>
                  <a:pt x="51" y="119"/>
                  <a:pt x="51" y="203"/>
                </a:cubicBezTo>
                <a:lnTo>
                  <a:pt x="51" y="5146"/>
                </a:lnTo>
                <a:lnTo>
                  <a:pt x="51" y="5146"/>
                </a:lnTo>
                <a:cubicBezTo>
                  <a:pt x="51" y="5231"/>
                  <a:pt x="120" y="5299"/>
                  <a:pt x="204" y="5299"/>
                </a:cubicBezTo>
                <a:lnTo>
                  <a:pt x="3568" y="5299"/>
                </a:lnTo>
                <a:lnTo>
                  <a:pt x="3568" y="5299"/>
                </a:lnTo>
                <a:cubicBezTo>
                  <a:pt x="3652" y="5299"/>
                  <a:pt x="3721" y="5231"/>
                  <a:pt x="3721" y="5146"/>
                </a:cubicBezTo>
                <a:lnTo>
                  <a:pt x="3721" y="203"/>
                </a:lnTo>
                <a:lnTo>
                  <a:pt x="3721" y="203"/>
                </a:lnTo>
                <a:cubicBezTo>
                  <a:pt x="3721" y="119"/>
                  <a:pt x="3652" y="51"/>
                  <a:pt x="3568" y="51"/>
                </a:cubicBezTo>
                <a:lnTo>
                  <a:pt x="204" y="51"/>
                </a:lnTo>
                <a:close/>
                <a:moveTo>
                  <a:pt x="3568" y="5350"/>
                </a:moveTo>
                <a:lnTo>
                  <a:pt x="204" y="5350"/>
                </a:lnTo>
                <a:lnTo>
                  <a:pt x="204" y="5350"/>
                </a:lnTo>
                <a:cubicBezTo>
                  <a:pt x="92" y="5350"/>
                  <a:pt x="0" y="5258"/>
                  <a:pt x="0" y="5146"/>
                </a:cubicBezTo>
                <a:lnTo>
                  <a:pt x="0" y="203"/>
                </a:lnTo>
                <a:lnTo>
                  <a:pt x="0" y="203"/>
                </a:lnTo>
                <a:cubicBezTo>
                  <a:pt x="0" y="92"/>
                  <a:pt x="92" y="0"/>
                  <a:pt x="204" y="0"/>
                </a:cubicBezTo>
                <a:lnTo>
                  <a:pt x="3568" y="0"/>
                </a:lnTo>
                <a:lnTo>
                  <a:pt x="3568" y="0"/>
                </a:lnTo>
                <a:cubicBezTo>
                  <a:pt x="3680" y="0"/>
                  <a:pt x="3772" y="92"/>
                  <a:pt x="3772" y="203"/>
                </a:cubicBezTo>
                <a:lnTo>
                  <a:pt x="3772" y="5146"/>
                </a:lnTo>
                <a:lnTo>
                  <a:pt x="3772" y="5146"/>
                </a:lnTo>
                <a:cubicBezTo>
                  <a:pt x="3772" y="5258"/>
                  <a:pt x="3680" y="5350"/>
                  <a:pt x="3568" y="5350"/>
                </a:cubicBezTo>
                <a:close/>
              </a:path>
            </a:pathLst>
          </a:custGeom>
          <a:solidFill>
            <a:schemeClr val="bg1">
              <a:lumMod val="85000"/>
            </a:schemeClr>
          </a:solidFill>
          <a:ln>
            <a:noFill/>
          </a:ln>
          <a:effectLst/>
        </p:spPr>
        <p:txBody>
          <a:bodyPr wrap="none" anchor="ctr"/>
          <a:lstStyle/>
          <a:p>
            <a:r>
              <a:rPr lang="en-US" sz="6530" dirty="0">
                <a:latin typeface="Lato Light" panose="020F0502020204030203" pitchFamily="34" charset="0"/>
              </a:rPr>
              <a:t>   </a:t>
            </a:r>
          </a:p>
        </p:txBody>
      </p:sp>
      <p:graphicFrame>
        <p:nvGraphicFramePr>
          <p:cNvPr id="14" name="Content Placeholder 8" descr="Grid showing common causes of death: Cardiac, Cancer, Pulmonary, Natural Causes">
            <a:extLst>
              <a:ext uri="{FF2B5EF4-FFF2-40B4-BE49-F238E27FC236}">
                <a16:creationId xmlns:a16="http://schemas.microsoft.com/office/drawing/2014/main" id="{708505C8-6B38-41CF-B987-5A30325215AA}"/>
              </a:ext>
            </a:extLst>
          </p:cNvPr>
          <p:cNvGraphicFramePr>
            <a:graphicFrameLocks/>
          </p:cNvGraphicFramePr>
          <p:nvPr>
            <p:extLst>
              <p:ext uri="{D42A27DB-BD31-4B8C-83A1-F6EECF244321}">
                <p14:modId xmlns:p14="http://schemas.microsoft.com/office/powerpoint/2010/main" val="3028520469"/>
              </p:ext>
            </p:extLst>
          </p:nvPr>
        </p:nvGraphicFramePr>
        <p:xfrm>
          <a:off x="-615923" y="2515320"/>
          <a:ext cx="9116985" cy="73703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extBox 16">
            <a:extLst>
              <a:ext uri="{FF2B5EF4-FFF2-40B4-BE49-F238E27FC236}">
                <a16:creationId xmlns:a16="http://schemas.microsoft.com/office/drawing/2014/main" id="{72A03E68-8FC1-108F-D817-241620F3AF2E}"/>
              </a:ext>
            </a:extLst>
          </p:cNvPr>
          <p:cNvSpPr txBox="1"/>
          <p:nvPr/>
        </p:nvSpPr>
        <p:spPr>
          <a:xfrm>
            <a:off x="8002385" y="2345829"/>
            <a:ext cx="2134866" cy="492443"/>
          </a:xfrm>
          <a:prstGeom prst="rect">
            <a:avLst/>
          </a:prstGeom>
          <a:noFill/>
        </p:spPr>
        <p:txBody>
          <a:bodyPr wrap="square" rtlCol="0" anchor="b" anchorCtr="0">
            <a:spAutoFit/>
          </a:bodyPr>
          <a:lstStyle/>
          <a:p>
            <a:pPr algn="ctr"/>
            <a:r>
              <a:rPr lang="en-US" sz="2600" i="1" dirty="0">
                <a:solidFill>
                  <a:schemeClr val="accent2"/>
                </a:solidFill>
                <a:latin typeface="Georgia" panose="02040502050405020303" pitchFamily="18" charset="0"/>
                <a:ea typeface="League Spartan" charset="0"/>
                <a:cs typeface="Poppins" pitchFamily="2" charset="77"/>
              </a:rPr>
              <a:t>Cancer</a:t>
            </a:r>
          </a:p>
        </p:txBody>
      </p:sp>
      <p:sp>
        <p:nvSpPr>
          <p:cNvPr id="18" name="TextBox 17">
            <a:extLst>
              <a:ext uri="{FF2B5EF4-FFF2-40B4-BE49-F238E27FC236}">
                <a16:creationId xmlns:a16="http://schemas.microsoft.com/office/drawing/2014/main" id="{153404CA-0BDD-CB8A-A596-4346DF813BEE}"/>
              </a:ext>
            </a:extLst>
          </p:cNvPr>
          <p:cNvSpPr txBox="1"/>
          <p:nvPr/>
        </p:nvSpPr>
        <p:spPr>
          <a:xfrm>
            <a:off x="6738357" y="2877031"/>
            <a:ext cx="4800499" cy="3262432"/>
          </a:xfrm>
          <a:prstGeom prst="rect">
            <a:avLst/>
          </a:prstGeom>
          <a:noFill/>
        </p:spPr>
        <p:txBody>
          <a:bodyPr wrap="square" lIns="91440" rIns="91440" rtlCol="0">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Gulf and Franklin Counties</a:t>
            </a:r>
          </a:p>
          <a:p>
            <a:pPr marL="742950" lvl="1"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Forecasted 48.7                 (90% CI 28.9-72.3)</a:t>
            </a:r>
          </a:p>
          <a:p>
            <a:pPr marL="742950" lvl="1"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Observed </a:t>
            </a:r>
            <a:r>
              <a:rPr lang="en-US" sz="2200" dirty="0">
                <a:solidFill>
                  <a:schemeClr val="accent5"/>
                </a:solidFill>
                <a:latin typeface="Arial" panose="020B0604020202020204" pitchFamily="34" charset="0"/>
                <a:cs typeface="Arial" panose="020B0604020202020204" pitchFamily="34" charset="0"/>
              </a:rPr>
              <a:t>80.6</a:t>
            </a:r>
          </a:p>
          <a:p>
            <a:pPr marL="742950" lvl="1"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Quarter 3, 2019</a:t>
            </a:r>
          </a:p>
          <a:p>
            <a:pPr marL="742950" lvl="1" indent="-285750">
              <a:buClr>
                <a:schemeClr val="tx1"/>
              </a:buClr>
              <a:buFont typeface="Arial" panose="020B0604020202020204" pitchFamily="34" charset="0"/>
              <a:buChar char="•"/>
            </a:pPr>
            <a:r>
              <a:rPr lang="en-US" sz="2200" dirty="0">
                <a:solidFill>
                  <a:schemeClr val="accent5"/>
                </a:solidFill>
                <a:latin typeface="Arial" panose="020B0604020202020204" pitchFamily="34" charset="0"/>
                <a:cs typeface="Arial" panose="020B0604020202020204" pitchFamily="34" charset="0"/>
              </a:rPr>
              <a:t>Estimated 9 additional deaths</a:t>
            </a:r>
          </a:p>
          <a:p>
            <a:pPr lvl="1"/>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No significant findings in Bay County for any cause of death in any quarter</a:t>
            </a:r>
          </a:p>
        </p:txBody>
      </p:sp>
      <p:sp>
        <p:nvSpPr>
          <p:cNvPr id="22" name="TextBox 21">
            <a:extLst>
              <a:ext uri="{FF2B5EF4-FFF2-40B4-BE49-F238E27FC236}">
                <a16:creationId xmlns:a16="http://schemas.microsoft.com/office/drawing/2014/main" id="{7AABF379-C0DC-1F59-35A2-5AA716C53950}"/>
              </a:ext>
            </a:extLst>
          </p:cNvPr>
          <p:cNvSpPr txBox="1"/>
          <p:nvPr/>
        </p:nvSpPr>
        <p:spPr>
          <a:xfrm>
            <a:off x="7812387" y="6409232"/>
            <a:ext cx="3008013" cy="338554"/>
          </a:xfrm>
          <a:prstGeom prst="rect">
            <a:avLst/>
          </a:prstGeom>
          <a:noFill/>
        </p:spPr>
        <p:txBody>
          <a:bodyPr wrap="square" rtlCol="0">
            <a:spAutoFit/>
          </a:bodyPr>
          <a:lstStyle/>
          <a:p>
            <a:r>
              <a:rPr lang="en-US" sz="1600" i="1" dirty="0">
                <a:latin typeface="Georgia" panose="02040502050405020303" pitchFamily="18" charset="0"/>
              </a:rPr>
              <a:t>*Mortality Rate per 100,000</a:t>
            </a:r>
          </a:p>
        </p:txBody>
      </p:sp>
      <p:sp>
        <p:nvSpPr>
          <p:cNvPr id="5" name="Slide Number Placeholder 4">
            <a:extLst>
              <a:ext uri="{FF2B5EF4-FFF2-40B4-BE49-F238E27FC236}">
                <a16:creationId xmlns:a16="http://schemas.microsoft.com/office/drawing/2014/main" id="{9BB66C53-77C0-A180-C55B-81CF1343E956}"/>
              </a:ext>
            </a:extLst>
          </p:cNvPr>
          <p:cNvSpPr>
            <a:spLocks noGrp="1"/>
          </p:cNvSpPr>
          <p:nvPr>
            <p:ph type="sldNum" sz="quarter" idx="12"/>
          </p:nvPr>
        </p:nvSpPr>
        <p:spPr>
          <a:xfrm>
            <a:off x="9448800" y="6492875"/>
            <a:ext cx="2743200" cy="365125"/>
          </a:xfrm>
        </p:spPr>
        <p:txBody>
          <a:bodyPr/>
          <a:lstStyle/>
          <a:p>
            <a:fld id="{0F5EC011-0DA0-DB45-996E-85C7F379AB45}" type="slidenum">
              <a:rPr lang="en-US" sz="1000" smtClean="0">
                <a:solidFill>
                  <a:schemeClr val="bg1">
                    <a:lumMod val="65000"/>
                  </a:schemeClr>
                </a:solidFill>
                <a:latin typeface="Arial" panose="020B0604020202020204" pitchFamily="34" charset="0"/>
                <a:cs typeface="Arial" panose="020B0604020202020204" pitchFamily="34" charset="0"/>
              </a:rPr>
              <a:t>23</a:t>
            </a:fld>
            <a:endParaRPr lang="en-US" sz="10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341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8F2FC2D-BCBA-706C-69DF-E77E2EC5A631}"/>
              </a:ext>
            </a:extLst>
          </p:cNvPr>
          <p:cNvSpPr txBox="1">
            <a:spLocks noGrp="1"/>
          </p:cNvSpPr>
          <p:nvPr>
            <p:ph type="title" idx="4294967295"/>
          </p:nvPr>
        </p:nvSpPr>
        <p:spPr>
          <a:xfrm>
            <a:off x="838200" y="365126"/>
            <a:ext cx="10515600" cy="7193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747"/>
                </a:solidFill>
                <a:effectLst/>
                <a:uLnTx/>
                <a:uFillTx/>
                <a:latin typeface="Arial Narrow" panose="020B0604020202020204" pitchFamily="34" charset="0"/>
                <a:ea typeface="+mj-ea"/>
                <a:cs typeface="Arial Narrow" panose="020B0604020202020204" pitchFamily="34" charset="0"/>
              </a:rPr>
              <a:t>PHASE 1 FINDINGS</a:t>
            </a:r>
          </a:p>
        </p:txBody>
      </p:sp>
      <p:sp>
        <p:nvSpPr>
          <p:cNvPr id="13" name="Title 1">
            <a:extLst>
              <a:ext uri="{FF2B5EF4-FFF2-40B4-BE49-F238E27FC236}">
                <a16:creationId xmlns:a16="http://schemas.microsoft.com/office/drawing/2014/main" id="{2DD96DB4-01CA-618F-5834-0114CDD9FEBB}"/>
              </a:ext>
            </a:extLst>
          </p:cNvPr>
          <p:cNvSpPr txBox="1">
            <a:spLocks/>
          </p:cNvSpPr>
          <p:nvPr/>
        </p:nvSpPr>
        <p:spPr>
          <a:xfrm>
            <a:off x="838200" y="990975"/>
            <a:ext cx="10400414" cy="1136627"/>
          </a:xfrm>
          <a:prstGeom prst="rect">
            <a:avLst/>
          </a:prstGeom>
        </p:spPr>
        <p:txBody>
          <a:bodyPr vert="horz" lIns="91440" tIns="45720" rIns="91440" bIns="45720" rtlCol="0" anchor="ctr">
            <a:no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lvl="0">
              <a:lnSpc>
                <a:spcPct val="100000"/>
              </a:lnSpc>
            </a:pPr>
            <a: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What geographical areas, demographic groups, and causes of death</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r>
              <a:rPr kumimoji="0" lang="en-US" sz="8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 </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experienced excess </a:t>
            </a:r>
            <a:r>
              <a:rPr lang="en-US" sz="2200" b="1" dirty="0">
                <a:solidFill>
                  <a:srgbClr val="E6C169"/>
                </a:solidFill>
                <a:latin typeface="Arial" panose="020B0604020202020204" pitchFamily="34" charset="0"/>
                <a:cs typeface="Arial" panose="020B0604020202020204" pitchFamily="34" charset="0"/>
              </a:rPr>
              <a:t>mortality in the year after Hurricane Michael?</a:t>
            </a:r>
            <a:endParaRPr kumimoji="0" lang="en-US" sz="2200" b="1" i="0" u="none" strike="noStrike" kern="1200" cap="none" spc="0" normalizeH="0" baseline="0" noProof="0" dirty="0">
              <a:ln>
                <a:noFill/>
              </a:ln>
              <a:solidFill>
                <a:srgbClr val="006747"/>
              </a:solidFill>
              <a:effectLst/>
              <a:uLnTx/>
              <a:uFillTx/>
              <a:latin typeface="Arial" panose="020B0604020202020204" pitchFamily="34" charset="0"/>
              <a:ea typeface="+mj-ea"/>
              <a:cs typeface="Arial" panose="020B0604020202020204" pitchFamily="34" charset="0"/>
            </a:endParaRPr>
          </a:p>
        </p:txBody>
      </p:sp>
      <p:pic>
        <p:nvPicPr>
          <p:cNvPr id="18" name="Picture 17" descr="Icon of sheet, magnifying glass, bar chart, light bulb">
            <a:extLst>
              <a:ext uri="{FF2B5EF4-FFF2-40B4-BE49-F238E27FC236}">
                <a16:creationId xmlns:a16="http://schemas.microsoft.com/office/drawing/2014/main" id="{37AF140F-1BCE-2ACF-2363-9A41339D3B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5196" y="2248011"/>
            <a:ext cx="1159645" cy="1180989"/>
          </a:xfrm>
          <a:prstGeom prst="rect">
            <a:avLst/>
          </a:prstGeom>
        </p:spPr>
      </p:pic>
      <p:sp>
        <p:nvSpPr>
          <p:cNvPr id="19" name="TextBox 18">
            <a:extLst>
              <a:ext uri="{FF2B5EF4-FFF2-40B4-BE49-F238E27FC236}">
                <a16:creationId xmlns:a16="http://schemas.microsoft.com/office/drawing/2014/main" id="{CE3773F9-E541-9223-00B6-F1864A07B2C8}"/>
              </a:ext>
            </a:extLst>
          </p:cNvPr>
          <p:cNvSpPr txBox="1"/>
          <p:nvPr/>
        </p:nvSpPr>
        <p:spPr>
          <a:xfrm>
            <a:off x="1757574" y="2530728"/>
            <a:ext cx="4280833" cy="615553"/>
          </a:xfrm>
          <a:prstGeom prst="rect">
            <a:avLst/>
          </a:prstGeom>
          <a:noFill/>
        </p:spPr>
        <p:txBody>
          <a:bodyPr wrap="square" rtlCol="0">
            <a:spAutoFit/>
          </a:bodyPr>
          <a:lstStyle/>
          <a:p>
            <a:pPr algn="ctr"/>
            <a:r>
              <a:rPr lang="en-US" sz="2600" i="1" dirty="0">
                <a:solidFill>
                  <a:schemeClr val="accent2"/>
                </a:solidFill>
                <a:latin typeface="Georgia" panose="02040502050405020303" pitchFamily="18" charset="0"/>
              </a:rPr>
              <a:t>Gulf and Franklin Counties</a:t>
            </a:r>
          </a:p>
          <a:p>
            <a:pPr algn="ctr"/>
            <a:endParaRPr lang="en-US" sz="800" i="1" dirty="0">
              <a:latin typeface="Georgia" panose="02040502050405020303" pitchFamily="18" charset="0"/>
            </a:endParaRPr>
          </a:p>
        </p:txBody>
      </p:sp>
      <p:sp>
        <p:nvSpPr>
          <p:cNvPr id="2" name="TextBox 1">
            <a:extLst>
              <a:ext uri="{FF2B5EF4-FFF2-40B4-BE49-F238E27FC236}">
                <a16:creationId xmlns:a16="http://schemas.microsoft.com/office/drawing/2014/main" id="{6042BD5F-807C-8560-2367-7DDFAF5D72C5}"/>
              </a:ext>
            </a:extLst>
          </p:cNvPr>
          <p:cNvSpPr txBox="1"/>
          <p:nvPr/>
        </p:nvSpPr>
        <p:spPr>
          <a:xfrm>
            <a:off x="1295000" y="3146281"/>
            <a:ext cx="5205980" cy="3416320"/>
          </a:xfrm>
          <a:prstGeom prst="rect">
            <a:avLst/>
          </a:prstGeom>
          <a:noFill/>
        </p:spPr>
        <p:txBody>
          <a:bodyPr wrap="square" rtlCol="0">
            <a:spAutoFit/>
          </a:bodyPr>
          <a:lstStyle/>
          <a:p>
            <a:pPr marL="742950" lvl="1" indent="-285750">
              <a:buFont typeface="Arial" panose="020B0604020202020204" pitchFamily="34" charset="0"/>
              <a:buChar char="•"/>
            </a:pPr>
            <a:r>
              <a:rPr lang="en-US" sz="2200" dirty="0"/>
              <a:t>Quarter 2 (April-June), 2019</a:t>
            </a:r>
          </a:p>
          <a:p>
            <a:pPr marL="1200150" lvl="2" indent="-285750">
              <a:buFont typeface="Arial" panose="020B0604020202020204" pitchFamily="34" charset="0"/>
              <a:buChar char="•"/>
            </a:pPr>
            <a:r>
              <a:rPr lang="en-US" sz="2200" dirty="0"/>
              <a:t>Total mortality </a:t>
            </a:r>
          </a:p>
          <a:p>
            <a:pPr marL="1200150" lvl="2" indent="-285750">
              <a:buFont typeface="Arial" panose="020B0604020202020204" pitchFamily="34" charset="0"/>
              <a:buChar char="•"/>
            </a:pPr>
            <a:r>
              <a:rPr lang="en-US" sz="2200" dirty="0"/>
              <a:t>Ages 55+</a:t>
            </a:r>
          </a:p>
          <a:p>
            <a:pPr marL="1200150" lvl="2" indent="-285750">
              <a:buFont typeface="Arial" panose="020B0604020202020204" pitchFamily="34" charset="0"/>
              <a:buChar char="•"/>
            </a:pPr>
            <a:r>
              <a:rPr lang="en-US" sz="2200" dirty="0"/>
              <a:t>Whites</a:t>
            </a:r>
          </a:p>
          <a:p>
            <a:pPr marL="742950" lvl="1" indent="-285750">
              <a:buFont typeface="Arial" panose="020B0604020202020204" pitchFamily="34" charset="0"/>
              <a:buChar char="•"/>
            </a:pPr>
            <a:r>
              <a:rPr lang="en-US" sz="2200" dirty="0"/>
              <a:t>Quarter 3 (July-September), 2019</a:t>
            </a:r>
          </a:p>
          <a:p>
            <a:pPr marL="1200150" lvl="2" indent="-285750">
              <a:buFont typeface="Arial" panose="020B0604020202020204" pitchFamily="34" charset="0"/>
              <a:buChar char="•"/>
            </a:pPr>
            <a:r>
              <a:rPr lang="en-US" sz="2200" dirty="0"/>
              <a:t>Cancer-related deaths</a:t>
            </a:r>
          </a:p>
          <a:p>
            <a:pPr marL="742950" lvl="1" indent="-285750">
              <a:buFont typeface="Arial" panose="020B0604020202020204" pitchFamily="34" charset="0"/>
              <a:buChar char="•"/>
            </a:pPr>
            <a:r>
              <a:rPr lang="en-US" sz="2200" dirty="0"/>
              <a:t>36 additional deaths </a:t>
            </a:r>
          </a:p>
          <a:p>
            <a:pPr marL="1200150" lvl="2" indent="-285750">
              <a:buFont typeface="Arial" panose="020B0604020202020204" pitchFamily="34" charset="0"/>
              <a:buChar char="•"/>
            </a:pPr>
            <a:r>
              <a:rPr lang="en-US" sz="2200" dirty="0"/>
              <a:t>27 in quarter 2</a:t>
            </a:r>
          </a:p>
          <a:p>
            <a:pPr marL="1200150" lvl="2" indent="-285750">
              <a:buFont typeface="Arial" panose="020B0604020202020204" pitchFamily="34" charset="0"/>
              <a:buChar char="•"/>
            </a:pPr>
            <a:r>
              <a:rPr lang="en-US" sz="2200" dirty="0"/>
              <a:t>9 in quarter 3</a:t>
            </a:r>
          </a:p>
          <a:p>
            <a:endParaRPr lang="en-US" dirty="0"/>
          </a:p>
        </p:txBody>
      </p:sp>
      <p:sp>
        <p:nvSpPr>
          <p:cNvPr id="5" name="Slide Number Placeholder 4">
            <a:extLst>
              <a:ext uri="{FF2B5EF4-FFF2-40B4-BE49-F238E27FC236}">
                <a16:creationId xmlns:a16="http://schemas.microsoft.com/office/drawing/2014/main" id="{B21CC5C6-AEC0-C278-1C9B-09B66DF7A9EA}"/>
              </a:ext>
            </a:extLst>
          </p:cNvPr>
          <p:cNvSpPr>
            <a:spLocks noGrp="1"/>
          </p:cNvSpPr>
          <p:nvPr>
            <p:ph type="sldNum" sz="quarter" idx="12"/>
          </p:nvPr>
        </p:nvSpPr>
        <p:spPr>
          <a:xfrm>
            <a:off x="9448800" y="6492875"/>
            <a:ext cx="2743200" cy="365125"/>
          </a:xfrm>
        </p:spPr>
        <p:txBody>
          <a:bodyPr/>
          <a:lstStyle/>
          <a:p>
            <a:fld id="{0F5EC011-0DA0-DB45-996E-85C7F379AB45}" type="slidenum">
              <a:rPr lang="en-US" sz="1000" smtClean="0">
                <a:solidFill>
                  <a:schemeClr val="bg1">
                    <a:lumMod val="65000"/>
                  </a:schemeClr>
                </a:solidFill>
                <a:latin typeface="Arial" panose="020B0604020202020204" pitchFamily="34" charset="0"/>
                <a:cs typeface="Arial" panose="020B0604020202020204" pitchFamily="34" charset="0"/>
              </a:rPr>
              <a:t>24</a:t>
            </a:fld>
            <a:endParaRPr lang="en-US" sz="10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4797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4A4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5624C-7418-2BAA-3618-34C1C71CF721}"/>
              </a:ext>
            </a:extLst>
          </p:cNvPr>
          <p:cNvSpPr>
            <a:spLocks noGrp="1"/>
          </p:cNvSpPr>
          <p:nvPr>
            <p:ph type="title"/>
          </p:nvPr>
        </p:nvSpPr>
        <p:spPr>
          <a:xfrm>
            <a:off x="838200" y="365129"/>
            <a:ext cx="10515600" cy="1649197"/>
          </a:xfrm>
        </p:spPr>
        <p:txBody>
          <a:bodyPr>
            <a:noAutofit/>
          </a:bodyPr>
          <a:lstStyle/>
          <a:p>
            <a:r>
              <a:rPr lang="en-US" sz="6000" dirty="0">
                <a:solidFill>
                  <a:schemeClr val="bg1"/>
                </a:solidFill>
                <a:latin typeface="Arial Narrow" panose="020B0604020202020204" pitchFamily="34" charset="0"/>
                <a:cs typeface="Arial Narrow" panose="020B0604020202020204" pitchFamily="34" charset="0"/>
              </a:rPr>
              <a:t>PHASE 2: COMMUNITY HEALTH IMPACTS</a:t>
            </a:r>
          </a:p>
        </p:txBody>
      </p:sp>
      <p:sp>
        <p:nvSpPr>
          <p:cNvPr id="6" name="TextBox 5">
            <a:extLst>
              <a:ext uri="{FF2B5EF4-FFF2-40B4-BE49-F238E27FC236}">
                <a16:creationId xmlns:a16="http://schemas.microsoft.com/office/drawing/2014/main" id="{437F478E-537D-EA07-ED73-ED745FFB31AD}"/>
              </a:ext>
            </a:extLst>
          </p:cNvPr>
          <p:cNvSpPr txBox="1"/>
          <p:nvPr/>
        </p:nvSpPr>
        <p:spPr>
          <a:xfrm>
            <a:off x="583933" y="4177364"/>
            <a:ext cx="7607166" cy="120032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Methods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Thematic analysis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Findings</a:t>
            </a:r>
          </a:p>
        </p:txBody>
      </p:sp>
      <p:cxnSp>
        <p:nvCxnSpPr>
          <p:cNvPr id="8" name="Straight Connector 7">
            <a:extLst>
              <a:ext uri="{FF2B5EF4-FFF2-40B4-BE49-F238E27FC236}">
                <a16:creationId xmlns:a16="http://schemas.microsoft.com/office/drawing/2014/main" id="{AE54D974-409B-A1DF-4489-A27E8FDC141B}"/>
              </a:ext>
              <a:ext uri="{C183D7F6-B498-43B3-948B-1728B52AA6E4}">
                <adec:decorative xmlns:adec="http://schemas.microsoft.com/office/drawing/2017/decorative" val="1"/>
              </a:ext>
            </a:extLst>
          </p:cNvPr>
          <p:cNvCxnSpPr/>
          <p:nvPr/>
        </p:nvCxnSpPr>
        <p:spPr>
          <a:xfrm flipV="1">
            <a:off x="749166" y="3686476"/>
            <a:ext cx="10674417" cy="0"/>
          </a:xfrm>
          <a:prstGeom prst="line">
            <a:avLst/>
          </a:prstGeom>
          <a:ln w="38100">
            <a:solidFill>
              <a:srgbClr val="D3C49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0DE55C3-CA8F-7515-C806-C0B3BD8E6B9A}"/>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A6095F-2601-1642-8284-AD237A28C7FC}" type="slidenum">
              <a:rPr kumimoji="0" lang="en-US" sz="1000" b="0" i="0" u="none" strike="noStrike" kern="1200" cap="none" spc="0" normalizeH="0" baseline="0" noProof="0" smtClean="0">
                <a:ln>
                  <a:noFill/>
                </a:ln>
                <a:solidFill>
                  <a:srgbClr val="E7E6E6"/>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srgbClr val="E7E6E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56488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98C17FA-332F-94F4-CFAF-3F250CAEDE76}"/>
              </a:ext>
            </a:extLst>
          </p:cNvPr>
          <p:cNvSpPr txBox="1">
            <a:spLocks noGrp="1"/>
          </p:cNvSpPr>
          <p:nvPr>
            <p:ph type="title" idx="4294967295"/>
          </p:nvPr>
        </p:nvSpPr>
        <p:spPr>
          <a:xfrm>
            <a:off x="838200" y="365126"/>
            <a:ext cx="10515600" cy="7193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747"/>
                </a:solidFill>
                <a:effectLst/>
                <a:uLnTx/>
                <a:uFillTx/>
                <a:latin typeface="Arial Narrow" panose="020B0604020202020204" pitchFamily="34" charset="0"/>
                <a:ea typeface="+mj-ea"/>
                <a:cs typeface="Arial Narrow" panose="020B0604020202020204" pitchFamily="34" charset="0"/>
              </a:rPr>
              <a:t>QUALITATIVE METHODS</a:t>
            </a:r>
          </a:p>
        </p:txBody>
      </p:sp>
      <p:sp>
        <p:nvSpPr>
          <p:cNvPr id="13" name="Title 1">
            <a:extLst>
              <a:ext uri="{FF2B5EF4-FFF2-40B4-BE49-F238E27FC236}">
                <a16:creationId xmlns:a16="http://schemas.microsoft.com/office/drawing/2014/main" id="{78E905FC-5488-56B6-2C53-8ED9F1C57055}"/>
              </a:ext>
            </a:extLst>
          </p:cNvPr>
          <p:cNvSpPr txBox="1">
            <a:spLocks/>
          </p:cNvSpPr>
          <p:nvPr/>
        </p:nvSpPr>
        <p:spPr>
          <a:xfrm>
            <a:off x="838200" y="990975"/>
            <a:ext cx="10896600" cy="1136627"/>
          </a:xfrm>
          <a:prstGeom prst="rect">
            <a:avLst/>
          </a:prstGeom>
        </p:spPr>
        <p:txBody>
          <a:bodyPr vert="horz" lIns="91440" tIns="45720" rIns="91440" bIns="45720" rtlCol="0" anchor="ctr">
            <a:no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lvl="0">
              <a:lnSpc>
                <a:spcPct val="100000"/>
              </a:lnSpc>
            </a:pPr>
            <a:r>
              <a:rPr lang="en-US" sz="2200" b="1" dirty="0">
                <a:solidFill>
                  <a:srgbClr val="E6C169"/>
                </a:solidFill>
                <a:latin typeface="Arial" panose="020B0604020202020204" pitchFamily="34" charset="0"/>
                <a:cs typeface="Arial" panose="020B0604020202020204" pitchFamily="34" charset="0"/>
              </a:rPr>
              <a:t>Focus groups and interviews with survivors and responders</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r>
              <a:rPr kumimoji="0" lang="en-US" sz="8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 </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endParaRPr kumimoji="0" lang="en-US" sz="2200" b="1" i="0" u="none" strike="noStrike" kern="1200" cap="none" spc="0" normalizeH="0" baseline="0" noProof="0" dirty="0">
              <a:ln>
                <a:noFill/>
              </a:ln>
              <a:solidFill>
                <a:srgbClr val="006747"/>
              </a:solidFill>
              <a:effectLst/>
              <a:uLnTx/>
              <a:uFillTx/>
              <a:latin typeface="Arial" panose="020B0604020202020204" pitchFamily="34" charset="0"/>
              <a:ea typeface="+mj-ea"/>
              <a:cs typeface="Arial" panose="020B0604020202020204" pitchFamily="34" charset="0"/>
            </a:endParaRPr>
          </a:p>
        </p:txBody>
      </p:sp>
      <p:sp>
        <p:nvSpPr>
          <p:cNvPr id="24" name="TextBox 23">
            <a:extLst>
              <a:ext uri="{FF2B5EF4-FFF2-40B4-BE49-F238E27FC236}">
                <a16:creationId xmlns:a16="http://schemas.microsoft.com/office/drawing/2014/main" id="{D77F2D5A-215D-13E0-D0C5-42BC9F25CD4E}"/>
              </a:ext>
            </a:extLst>
          </p:cNvPr>
          <p:cNvSpPr txBox="1"/>
          <p:nvPr/>
        </p:nvSpPr>
        <p:spPr>
          <a:xfrm>
            <a:off x="266193" y="1956266"/>
            <a:ext cx="4441731" cy="492443"/>
          </a:xfrm>
          <a:prstGeom prst="rect">
            <a:avLst/>
          </a:prstGeom>
          <a:noFill/>
        </p:spPr>
        <p:txBody>
          <a:bodyPr wrap="square" rtlCol="0" anchor="b" anchorCtr="0">
            <a:spAutoFit/>
          </a:bodyPr>
          <a:lstStyle/>
          <a:p>
            <a:r>
              <a:rPr lang="en-US" sz="2600" i="1" dirty="0">
                <a:solidFill>
                  <a:schemeClr val="accent2"/>
                </a:solidFill>
                <a:latin typeface="Georgia" panose="02040502050405020303" pitchFamily="18" charset="0"/>
                <a:ea typeface="League Spartan" charset="0"/>
                <a:cs typeface="Poppins" pitchFamily="2" charset="77"/>
              </a:rPr>
              <a:t>Data Collection &amp; Analysis</a:t>
            </a:r>
          </a:p>
        </p:txBody>
      </p:sp>
      <p:sp>
        <p:nvSpPr>
          <p:cNvPr id="25" name="TextBox 24">
            <a:extLst>
              <a:ext uri="{FF2B5EF4-FFF2-40B4-BE49-F238E27FC236}">
                <a16:creationId xmlns:a16="http://schemas.microsoft.com/office/drawing/2014/main" id="{C6E53526-2C47-83A8-17FC-763699D34E9A}"/>
              </a:ext>
            </a:extLst>
          </p:cNvPr>
          <p:cNvSpPr txBox="1"/>
          <p:nvPr/>
        </p:nvSpPr>
        <p:spPr>
          <a:xfrm>
            <a:off x="317245" y="2468379"/>
            <a:ext cx="5320125" cy="1569660"/>
          </a:xfrm>
          <a:prstGeom prst="rect">
            <a:avLst/>
          </a:prstGeom>
          <a:noFill/>
        </p:spPr>
        <p:txBody>
          <a:bodyPr wrap="square" lIns="91440" rIns="91440" rtlCol="0">
            <a:spAutoFit/>
          </a:bodyPr>
          <a:lstStyle/>
          <a:p>
            <a:pPr marL="171450" indent="-171450">
              <a:buFont typeface="Arial" panose="020B0604020202020204" pitchFamily="34" charset="0"/>
              <a:buChar char="•"/>
            </a:pPr>
            <a:r>
              <a:rPr lang="en-US" sz="2200" dirty="0">
                <a:latin typeface="Arial" panose="020B0604020202020204" pitchFamily="34" charset="0"/>
                <a:cs typeface="Arial" panose="020B0604020202020204" pitchFamily="34" charset="0"/>
              </a:rPr>
              <a:t>6 Focus groups and 9 interviews with 46 total participants in May through August of 2022</a:t>
            </a:r>
          </a:p>
          <a:p>
            <a:r>
              <a:rPr lang="en-US" sz="8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2200" dirty="0">
                <a:latin typeface="Arial" panose="020B0604020202020204" pitchFamily="34" charset="0"/>
                <a:cs typeface="Arial" panose="020B0604020202020204" pitchFamily="34" charset="0"/>
              </a:rPr>
              <a:t>Thematic analysis of transcripts</a:t>
            </a:r>
          </a:p>
        </p:txBody>
      </p:sp>
      <p:sp>
        <p:nvSpPr>
          <p:cNvPr id="17" name="TextBox 16">
            <a:extLst>
              <a:ext uri="{FF2B5EF4-FFF2-40B4-BE49-F238E27FC236}">
                <a16:creationId xmlns:a16="http://schemas.microsoft.com/office/drawing/2014/main" id="{E6D72144-AA57-77E5-A3FC-4748B5569FC9}"/>
              </a:ext>
            </a:extLst>
          </p:cNvPr>
          <p:cNvSpPr txBox="1"/>
          <p:nvPr/>
        </p:nvSpPr>
        <p:spPr>
          <a:xfrm>
            <a:off x="266194" y="4185647"/>
            <a:ext cx="2028755" cy="492443"/>
          </a:xfrm>
          <a:prstGeom prst="rect">
            <a:avLst/>
          </a:prstGeom>
          <a:noFill/>
        </p:spPr>
        <p:txBody>
          <a:bodyPr wrap="square" rtlCol="0" anchor="b" anchorCtr="0">
            <a:spAutoFit/>
          </a:bodyPr>
          <a:lstStyle/>
          <a:p>
            <a:r>
              <a:rPr lang="en-US" sz="2600" i="1" dirty="0">
                <a:solidFill>
                  <a:schemeClr val="accent2"/>
                </a:solidFill>
                <a:latin typeface="Georgia" panose="02040502050405020303" pitchFamily="18" charset="0"/>
                <a:ea typeface="League Spartan" charset="0"/>
                <a:cs typeface="Poppins" pitchFamily="2" charset="77"/>
              </a:rPr>
              <a:t>Participants</a:t>
            </a:r>
          </a:p>
        </p:txBody>
      </p:sp>
      <p:sp>
        <p:nvSpPr>
          <p:cNvPr id="18" name="TextBox 17">
            <a:extLst>
              <a:ext uri="{FF2B5EF4-FFF2-40B4-BE49-F238E27FC236}">
                <a16:creationId xmlns:a16="http://schemas.microsoft.com/office/drawing/2014/main" id="{B734B9B2-EE72-A503-B8C5-5525A04B251D}"/>
              </a:ext>
            </a:extLst>
          </p:cNvPr>
          <p:cNvSpPr txBox="1"/>
          <p:nvPr/>
        </p:nvSpPr>
        <p:spPr>
          <a:xfrm>
            <a:off x="317245" y="4697530"/>
            <a:ext cx="5320124" cy="1446550"/>
          </a:xfrm>
          <a:prstGeom prst="rect">
            <a:avLst/>
          </a:prstGeom>
          <a:noFill/>
        </p:spPr>
        <p:txBody>
          <a:bodyPr wrap="square" lIns="91440" rIns="91440" rtlCol="0">
            <a:spAutoFit/>
          </a:bodyPr>
          <a:lstStyle/>
          <a:p>
            <a:pPr marL="171450" indent="-171450">
              <a:buFont typeface="Arial" panose="020B0604020202020204" pitchFamily="34" charset="0"/>
              <a:buChar char="•"/>
            </a:pPr>
            <a:r>
              <a:rPr lang="en-US" sz="2200" dirty="0">
                <a:latin typeface="Arial" panose="020B0604020202020204" pitchFamily="34" charset="0"/>
                <a:cs typeface="Arial" panose="020B0604020202020204" pitchFamily="34" charset="0"/>
              </a:rPr>
              <a:t>Those that lived or worked in a Hurricane Michael impacted county since pre-storm or were part of the disaster response.</a:t>
            </a:r>
          </a:p>
        </p:txBody>
      </p:sp>
      <p:sp>
        <p:nvSpPr>
          <p:cNvPr id="19" name="TextBox 18">
            <a:extLst>
              <a:ext uri="{FF2B5EF4-FFF2-40B4-BE49-F238E27FC236}">
                <a16:creationId xmlns:a16="http://schemas.microsoft.com/office/drawing/2014/main" id="{D479A971-AB52-8C20-2285-3E0DACF91905}"/>
              </a:ext>
            </a:extLst>
          </p:cNvPr>
          <p:cNvSpPr txBox="1"/>
          <p:nvPr/>
        </p:nvSpPr>
        <p:spPr>
          <a:xfrm>
            <a:off x="6417066" y="1975936"/>
            <a:ext cx="4169231" cy="492443"/>
          </a:xfrm>
          <a:prstGeom prst="rect">
            <a:avLst/>
          </a:prstGeom>
          <a:noFill/>
        </p:spPr>
        <p:txBody>
          <a:bodyPr wrap="square" rtlCol="0" anchor="b" anchorCtr="0">
            <a:spAutoFit/>
          </a:bodyPr>
          <a:lstStyle/>
          <a:p>
            <a:r>
              <a:rPr lang="en-US" sz="2600" i="1" dirty="0">
                <a:solidFill>
                  <a:schemeClr val="accent2"/>
                </a:solidFill>
                <a:latin typeface="Georgia" panose="02040502050405020303" pitchFamily="18" charset="0"/>
                <a:ea typeface="League Spartan" charset="0"/>
                <a:cs typeface="Poppins" pitchFamily="2" charset="77"/>
              </a:rPr>
              <a:t>Questions Asked</a:t>
            </a:r>
          </a:p>
        </p:txBody>
      </p:sp>
      <p:sp>
        <p:nvSpPr>
          <p:cNvPr id="20" name="TextBox 19">
            <a:extLst>
              <a:ext uri="{FF2B5EF4-FFF2-40B4-BE49-F238E27FC236}">
                <a16:creationId xmlns:a16="http://schemas.microsoft.com/office/drawing/2014/main" id="{33F1EB36-122C-5695-933A-F4428A7F2710}"/>
              </a:ext>
            </a:extLst>
          </p:cNvPr>
          <p:cNvSpPr txBox="1"/>
          <p:nvPr/>
        </p:nvSpPr>
        <p:spPr>
          <a:xfrm>
            <a:off x="6471497" y="2512717"/>
            <a:ext cx="5514557" cy="3847207"/>
          </a:xfrm>
          <a:prstGeom prst="rect">
            <a:avLst/>
          </a:prstGeom>
          <a:noFill/>
        </p:spPr>
        <p:txBody>
          <a:bodyPr wrap="square" lIns="91440" rIns="91440" rtlCol="0">
            <a:spAutoFit/>
          </a:bodyPr>
          <a:lstStyle/>
          <a:p>
            <a:pPr marL="171450" indent="-171450">
              <a:buFont typeface="Arial" panose="020B0604020202020204" pitchFamily="34" charset="0"/>
              <a:buChar char="•"/>
            </a:pPr>
            <a:r>
              <a:rPr lang="en-US" sz="2200" dirty="0">
                <a:latin typeface="Arial" panose="020B0604020202020204" pitchFamily="34" charset="0"/>
                <a:cs typeface="Arial" panose="020B0604020202020204" pitchFamily="34" charset="0"/>
              </a:rPr>
              <a:t>How long did it take the area to recover?</a:t>
            </a:r>
          </a:p>
          <a:p>
            <a:endParaRPr lang="en-US" sz="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2200" dirty="0">
                <a:latin typeface="Arial" panose="020B0604020202020204" pitchFamily="34" charset="0"/>
                <a:cs typeface="Arial" panose="020B0604020202020204" pitchFamily="34" charset="0"/>
              </a:rPr>
              <a:t>How did people’s mental and physical health change the year after?</a:t>
            </a:r>
          </a:p>
          <a:p>
            <a:endParaRPr lang="en-US" sz="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2200" dirty="0">
                <a:latin typeface="Arial" panose="020B0604020202020204" pitchFamily="34" charset="0"/>
                <a:cs typeface="Arial" panose="020B0604020202020204" pitchFamily="34" charset="0"/>
              </a:rPr>
              <a:t>What were the factors that led to any health changes?</a:t>
            </a:r>
          </a:p>
          <a:p>
            <a:endParaRPr lang="en-US" sz="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2200" dirty="0">
                <a:latin typeface="Arial" panose="020B0604020202020204" pitchFamily="34" charset="0"/>
                <a:cs typeface="Arial" panose="020B0604020202020204" pitchFamily="34" charset="0"/>
              </a:rPr>
              <a:t>What were the changes in accessing health care?</a:t>
            </a:r>
          </a:p>
          <a:p>
            <a:endParaRPr lang="en-US" sz="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2200" dirty="0">
                <a:latin typeface="Arial" panose="020B0604020202020204" pitchFamily="34" charset="0"/>
                <a:cs typeface="Arial" panose="020B0604020202020204" pitchFamily="34" charset="0"/>
              </a:rPr>
              <a:t>Were any groups of people more impacted by Hurricane Michael than others?</a:t>
            </a:r>
          </a:p>
        </p:txBody>
      </p:sp>
      <p:sp>
        <p:nvSpPr>
          <p:cNvPr id="5" name="Slide Number Placeholder 4">
            <a:extLst>
              <a:ext uri="{FF2B5EF4-FFF2-40B4-BE49-F238E27FC236}">
                <a16:creationId xmlns:a16="http://schemas.microsoft.com/office/drawing/2014/main" id="{EA3349A4-9CA2-9500-A3DA-0F00F88897D0}"/>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5EC011-0DA0-DB45-996E-85C7F379AB45}" type="slidenum">
              <a:rPr kumimoji="0" lang="en-US" sz="10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71846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52CC314-E9AB-1576-9F72-3A047BE06AD2}"/>
              </a:ext>
            </a:extLst>
          </p:cNvPr>
          <p:cNvSpPr txBox="1">
            <a:spLocks noGrp="1"/>
          </p:cNvSpPr>
          <p:nvPr>
            <p:ph type="title" idx="4294967295"/>
          </p:nvPr>
        </p:nvSpPr>
        <p:spPr>
          <a:xfrm>
            <a:off x="838200" y="365126"/>
            <a:ext cx="10515600" cy="7193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747"/>
                </a:solidFill>
                <a:effectLst/>
                <a:uLnTx/>
                <a:uFillTx/>
                <a:latin typeface="Arial Narrow" panose="020B0604020202020204" pitchFamily="34" charset="0"/>
                <a:ea typeface="+mj-ea"/>
                <a:cs typeface="Arial Narrow" panose="020B0604020202020204" pitchFamily="34" charset="0"/>
              </a:rPr>
              <a:t>MENTAL HEALTH &amp; WELL-BEING</a:t>
            </a:r>
          </a:p>
        </p:txBody>
      </p:sp>
      <p:sp>
        <p:nvSpPr>
          <p:cNvPr id="13" name="Title 1">
            <a:extLst>
              <a:ext uri="{FF2B5EF4-FFF2-40B4-BE49-F238E27FC236}">
                <a16:creationId xmlns:a16="http://schemas.microsoft.com/office/drawing/2014/main" id="{E40D90B8-8DB0-AF26-6329-76131DB531DA}"/>
              </a:ext>
            </a:extLst>
          </p:cNvPr>
          <p:cNvSpPr txBox="1">
            <a:spLocks/>
          </p:cNvSpPr>
          <p:nvPr/>
        </p:nvSpPr>
        <p:spPr>
          <a:xfrm>
            <a:off x="838199" y="990975"/>
            <a:ext cx="10515599" cy="1136627"/>
          </a:xfrm>
          <a:prstGeom prst="rect">
            <a:avLst/>
          </a:prstGeom>
        </p:spPr>
        <p:txBody>
          <a:bodyPr vert="horz" lIns="91440" tIns="45720" rIns="91440" bIns="45720" rtlCol="0" anchor="ctr">
            <a:no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lvl="0">
              <a:lnSpc>
                <a:spcPct val="100000"/>
              </a:lnSpc>
            </a:pPr>
            <a:r>
              <a:rPr lang="en-US" sz="2200" b="1" dirty="0">
                <a:solidFill>
                  <a:srgbClr val="E6C169"/>
                </a:solidFill>
                <a:latin typeface="Arial" panose="020B0604020202020204" pitchFamily="34" charset="0"/>
                <a:cs typeface="Arial" panose="020B0604020202020204" pitchFamily="34" charset="0"/>
              </a:rPr>
              <a:t>A</a:t>
            </a:r>
            <a: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 heavy psychological impact on the community</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r>
              <a:rPr kumimoji="0" lang="en-US" sz="8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 </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endParaRPr kumimoji="0" lang="en-US" sz="2200" b="1" i="0" u="none" strike="noStrike" kern="1200" cap="none" spc="0" normalizeH="0" baseline="0" noProof="0" dirty="0">
              <a:ln>
                <a:noFill/>
              </a:ln>
              <a:solidFill>
                <a:srgbClr val="006747"/>
              </a:solidFill>
              <a:effectLst/>
              <a:uLnTx/>
              <a:uFillTx/>
              <a:latin typeface="Arial" panose="020B0604020202020204" pitchFamily="34" charset="0"/>
              <a:ea typeface="+mj-ea"/>
              <a:cs typeface="Arial" panose="020B0604020202020204" pitchFamily="34" charset="0"/>
            </a:endParaRPr>
          </a:p>
        </p:txBody>
      </p:sp>
      <p:sp>
        <p:nvSpPr>
          <p:cNvPr id="30" name="TextBox 29">
            <a:extLst>
              <a:ext uri="{FF2B5EF4-FFF2-40B4-BE49-F238E27FC236}">
                <a16:creationId xmlns:a16="http://schemas.microsoft.com/office/drawing/2014/main" id="{28C043CB-94A1-E7BC-41E1-2D5EADEF0466}"/>
              </a:ext>
            </a:extLst>
          </p:cNvPr>
          <p:cNvSpPr txBox="1"/>
          <p:nvPr/>
        </p:nvSpPr>
        <p:spPr>
          <a:xfrm>
            <a:off x="250370" y="1860899"/>
            <a:ext cx="6366728" cy="1785104"/>
          </a:xfrm>
          <a:prstGeom prst="rect">
            <a:avLst/>
          </a:prstGeom>
          <a:noFill/>
        </p:spPr>
        <p:txBody>
          <a:bodyPr wrap="square" rtlCol="0">
            <a:spAutoFit/>
          </a:bodyPr>
          <a:lstStyle/>
          <a:p>
            <a:r>
              <a:rPr lang="en-US" sz="2600" i="1" dirty="0">
                <a:solidFill>
                  <a:schemeClr val="accent2"/>
                </a:solidFill>
                <a:latin typeface="Georgia" panose="02040502050405020303" pitchFamily="18" charset="0"/>
              </a:rPr>
              <a:t>Emotional Toll</a:t>
            </a:r>
          </a:p>
          <a:p>
            <a:pPr algn="ctr"/>
            <a:endParaRPr lang="en-US" sz="600" i="1" dirty="0">
              <a:solidFill>
                <a:schemeClr val="accent2"/>
              </a:solidFill>
              <a:latin typeface="Georgia" panose="02040502050405020303" pitchFamily="18"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Symptoms of anxiety, PTSD, and depression</a:t>
            </a:r>
          </a:p>
          <a:p>
            <a:endParaRPr lang="en-US" sz="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Few available mental health services destroyed</a:t>
            </a:r>
          </a:p>
          <a:p>
            <a:endParaRPr lang="en-US" sz="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Unrelenting reminders of the hurricane</a:t>
            </a:r>
          </a:p>
        </p:txBody>
      </p:sp>
      <p:sp>
        <p:nvSpPr>
          <p:cNvPr id="18" name="Oval Callout 17">
            <a:extLst>
              <a:ext uri="{FF2B5EF4-FFF2-40B4-BE49-F238E27FC236}">
                <a16:creationId xmlns:a16="http://schemas.microsoft.com/office/drawing/2014/main" id="{39BF2D38-5C67-9286-A653-DAD0A2A71A49}"/>
              </a:ext>
            </a:extLst>
          </p:cNvPr>
          <p:cNvSpPr/>
          <p:nvPr/>
        </p:nvSpPr>
        <p:spPr>
          <a:xfrm flipH="1">
            <a:off x="7656179" y="1314583"/>
            <a:ext cx="2418082" cy="2011680"/>
          </a:xfrm>
          <a:prstGeom prst="wedgeEllipseCallout">
            <a:avLst>
              <a:gd name="adj1" fmla="val 36351"/>
              <a:gd name="adj2" fmla="val 57511"/>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“We had a lack of mental health support across the board. "</a:t>
            </a:r>
          </a:p>
        </p:txBody>
      </p:sp>
      <p:sp>
        <p:nvSpPr>
          <p:cNvPr id="31" name="TextBox 30">
            <a:extLst>
              <a:ext uri="{FF2B5EF4-FFF2-40B4-BE49-F238E27FC236}">
                <a16:creationId xmlns:a16="http://schemas.microsoft.com/office/drawing/2014/main" id="{17F92C8D-E86F-E592-81D3-1AB6FA3A35BC}"/>
              </a:ext>
            </a:extLst>
          </p:cNvPr>
          <p:cNvSpPr txBox="1"/>
          <p:nvPr/>
        </p:nvSpPr>
        <p:spPr>
          <a:xfrm>
            <a:off x="250370" y="3974601"/>
            <a:ext cx="6727373" cy="2800767"/>
          </a:xfrm>
          <a:prstGeom prst="rect">
            <a:avLst/>
          </a:prstGeom>
          <a:noFill/>
        </p:spPr>
        <p:txBody>
          <a:bodyPr wrap="square" rtlCol="0">
            <a:spAutoFit/>
          </a:bodyPr>
          <a:lstStyle/>
          <a:p>
            <a:r>
              <a:rPr lang="en-US" sz="2600" i="1" dirty="0">
                <a:solidFill>
                  <a:schemeClr val="accent2"/>
                </a:solidFill>
                <a:latin typeface="Georgia" panose="02040502050405020303" pitchFamily="18" charset="0"/>
              </a:rPr>
              <a:t>Children</a:t>
            </a:r>
          </a:p>
          <a:p>
            <a:pPr algn="ctr"/>
            <a:endParaRPr lang="en-US" sz="600" i="1" dirty="0">
              <a:solidFill>
                <a:schemeClr val="accent2"/>
              </a:solidFill>
              <a:latin typeface="Georgia" panose="02040502050405020303" pitchFamily="18"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Schools were closed rest of the year and didn’t fully reopen until 2019</a:t>
            </a:r>
          </a:p>
          <a:p>
            <a:endParaRPr lang="en-US" sz="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Increased involuntary psychiatric hospitalizations along with bomb and gun threats</a:t>
            </a:r>
          </a:p>
          <a:p>
            <a:endParaRPr lang="en-US" sz="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Increased homeless due to damage and displacement</a:t>
            </a:r>
          </a:p>
        </p:txBody>
      </p:sp>
      <p:sp>
        <p:nvSpPr>
          <p:cNvPr id="14" name="Oval Callout 13">
            <a:extLst>
              <a:ext uri="{FF2B5EF4-FFF2-40B4-BE49-F238E27FC236}">
                <a16:creationId xmlns:a16="http://schemas.microsoft.com/office/drawing/2014/main" id="{91FF8B41-6A49-71AC-8CE5-E792C1A6F863}"/>
              </a:ext>
            </a:extLst>
          </p:cNvPr>
          <p:cNvSpPr/>
          <p:nvPr/>
        </p:nvSpPr>
        <p:spPr>
          <a:xfrm>
            <a:off x="7374762" y="4995193"/>
            <a:ext cx="2260599" cy="1680244"/>
          </a:xfrm>
          <a:prstGeom prst="wedgeEllipseCallout">
            <a:avLst>
              <a:gd name="adj1" fmla="val -31862"/>
              <a:gd name="adj2" fmla="val 55825"/>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dirty="0">
                <a:latin typeface="Arial" panose="020B0604020202020204" pitchFamily="34" charset="0"/>
                <a:cs typeface="Arial" panose="020B0604020202020204" pitchFamily="34" charset="0"/>
              </a:rPr>
              <a:t>“</a:t>
            </a:r>
            <a:r>
              <a:rPr lang="en-US" dirty="0"/>
              <a:t>The school Baker Acts went through the roof</a:t>
            </a:r>
            <a:r>
              <a:rPr lang="en-US" dirty="0">
                <a:latin typeface="Arial" panose="020B0604020202020204" pitchFamily="34" charset="0"/>
                <a:cs typeface="Arial" panose="020B0604020202020204" pitchFamily="34" charset="0"/>
              </a:rPr>
              <a:t>."</a:t>
            </a:r>
          </a:p>
        </p:txBody>
      </p:sp>
      <p:sp>
        <p:nvSpPr>
          <p:cNvPr id="17" name="Oval Callout 16">
            <a:extLst>
              <a:ext uri="{FF2B5EF4-FFF2-40B4-BE49-F238E27FC236}">
                <a16:creationId xmlns:a16="http://schemas.microsoft.com/office/drawing/2014/main" id="{5F6BEB91-138E-9260-E74F-10065257D2B7}"/>
              </a:ext>
            </a:extLst>
          </p:cNvPr>
          <p:cNvSpPr/>
          <p:nvPr/>
        </p:nvSpPr>
        <p:spPr>
          <a:xfrm flipH="1">
            <a:off x="8865220" y="2753452"/>
            <a:ext cx="3326780" cy="3113574"/>
          </a:xfrm>
          <a:prstGeom prst="wedgeEllipseCallout">
            <a:avLst>
              <a:gd name="adj1" fmla="val -37294"/>
              <a:gd name="adj2" fmla="val 51389"/>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dirty="0">
                <a:latin typeface="Arial" panose="020B0604020202020204" pitchFamily="34" charset="0"/>
                <a:cs typeface="Arial" panose="020B0604020202020204" pitchFamily="34" charset="0"/>
              </a:rPr>
              <a:t>“Physically, it took us about 11 months beyond the storm to find a home and get settled. Mentally, I still have some anxieties from that dreadful experience.”</a:t>
            </a:r>
          </a:p>
        </p:txBody>
      </p:sp>
      <p:sp>
        <p:nvSpPr>
          <p:cNvPr id="5" name="Slide Number Placeholder 4">
            <a:extLst>
              <a:ext uri="{FF2B5EF4-FFF2-40B4-BE49-F238E27FC236}">
                <a16:creationId xmlns:a16="http://schemas.microsoft.com/office/drawing/2014/main" id="{EA3349A4-9CA2-9500-A3DA-0F00F88897D0}"/>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5EC011-0DA0-DB45-996E-85C7F379AB45}" type="slidenum">
              <a:rPr kumimoji="0" lang="en-US" sz="10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29309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F915120-5C0C-288F-63FA-9E5A6EA154BC}"/>
              </a:ext>
            </a:extLst>
          </p:cNvPr>
          <p:cNvSpPr txBox="1">
            <a:spLocks noGrp="1"/>
          </p:cNvSpPr>
          <p:nvPr>
            <p:ph type="title" idx="4294967295"/>
          </p:nvPr>
        </p:nvSpPr>
        <p:spPr>
          <a:xfrm>
            <a:off x="838200" y="365126"/>
            <a:ext cx="10515600" cy="7193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747"/>
                </a:solidFill>
                <a:effectLst/>
                <a:uLnTx/>
                <a:uFillTx/>
                <a:latin typeface="Arial Narrow" panose="020B0604020202020204" pitchFamily="34" charset="0"/>
                <a:ea typeface="+mj-ea"/>
                <a:cs typeface="Arial Narrow" panose="020B0604020202020204" pitchFamily="34" charset="0"/>
              </a:rPr>
              <a:t>SERVICES &amp; HOUSING</a:t>
            </a:r>
          </a:p>
        </p:txBody>
      </p:sp>
      <p:sp>
        <p:nvSpPr>
          <p:cNvPr id="13" name="Title 1">
            <a:extLst>
              <a:ext uri="{FF2B5EF4-FFF2-40B4-BE49-F238E27FC236}">
                <a16:creationId xmlns:a16="http://schemas.microsoft.com/office/drawing/2014/main" id="{0B64BDE8-313A-21F2-872A-50247D10DE37}"/>
              </a:ext>
            </a:extLst>
          </p:cNvPr>
          <p:cNvSpPr txBox="1">
            <a:spLocks/>
          </p:cNvSpPr>
          <p:nvPr/>
        </p:nvSpPr>
        <p:spPr>
          <a:xfrm>
            <a:off x="838199" y="990975"/>
            <a:ext cx="10515599" cy="1136627"/>
          </a:xfrm>
          <a:prstGeom prst="rect">
            <a:avLst/>
          </a:prstGeom>
        </p:spPr>
        <p:txBody>
          <a:bodyPr vert="horz" lIns="91440" tIns="45720" rIns="91440" bIns="45720" rtlCol="0" anchor="ctr">
            <a:no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lvl="0">
              <a:lnSpc>
                <a:spcPct val="100000"/>
              </a:lnSpc>
            </a:pPr>
            <a:r>
              <a:rPr lang="en-US" sz="2200" b="1" dirty="0">
                <a:solidFill>
                  <a:srgbClr val="E6C169"/>
                </a:solidFill>
                <a:latin typeface="Arial" panose="020B0604020202020204" pitchFamily="34" charset="0"/>
                <a:cs typeface="Arial" panose="020B0604020202020204" pitchFamily="34" charset="0"/>
              </a:rPr>
              <a:t>Housing crisis and prolonged service disruptions</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r>
              <a:rPr kumimoji="0" lang="en-US" sz="8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 </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endParaRPr kumimoji="0" lang="en-US" sz="2200" b="1" i="0" u="none" strike="noStrike" kern="1200" cap="none" spc="0" normalizeH="0" baseline="0" noProof="0" dirty="0">
              <a:ln>
                <a:noFill/>
              </a:ln>
              <a:solidFill>
                <a:srgbClr val="006747"/>
              </a:solidFill>
              <a:effectLst/>
              <a:uLnTx/>
              <a:uFillTx/>
              <a:latin typeface="Arial" panose="020B0604020202020204" pitchFamily="34" charset="0"/>
              <a:ea typeface="+mj-ea"/>
              <a:cs typeface="Arial" panose="020B0604020202020204" pitchFamily="34" charset="0"/>
            </a:endParaRPr>
          </a:p>
        </p:txBody>
      </p:sp>
      <p:sp>
        <p:nvSpPr>
          <p:cNvPr id="19" name="TextBox 18">
            <a:extLst>
              <a:ext uri="{FF2B5EF4-FFF2-40B4-BE49-F238E27FC236}">
                <a16:creationId xmlns:a16="http://schemas.microsoft.com/office/drawing/2014/main" id="{9AB527B3-0433-4F67-14FF-17E4AAE0B7CC}"/>
              </a:ext>
            </a:extLst>
          </p:cNvPr>
          <p:cNvSpPr txBox="1"/>
          <p:nvPr/>
        </p:nvSpPr>
        <p:spPr>
          <a:xfrm>
            <a:off x="250370" y="1927016"/>
            <a:ext cx="6314253" cy="2554545"/>
          </a:xfrm>
          <a:prstGeom prst="rect">
            <a:avLst/>
          </a:prstGeom>
          <a:noFill/>
        </p:spPr>
        <p:txBody>
          <a:bodyPr wrap="square" rtlCol="0">
            <a:spAutoFit/>
          </a:bodyPr>
          <a:lstStyle/>
          <a:p>
            <a:r>
              <a:rPr lang="en-US" sz="2600" i="1" dirty="0">
                <a:solidFill>
                  <a:schemeClr val="accent2"/>
                </a:solidFill>
                <a:latin typeface="Georgia" panose="02040502050405020303" pitchFamily="18" charset="0"/>
              </a:rPr>
              <a:t>Housing</a:t>
            </a:r>
          </a:p>
          <a:p>
            <a:pPr algn="ctr"/>
            <a:endParaRPr lang="en-US" sz="600" i="1" dirty="0">
              <a:solidFill>
                <a:schemeClr val="accent2"/>
              </a:solidFill>
              <a:latin typeface="Georgia" panose="02040502050405020303" pitchFamily="18"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Increase in people who are un-housed</a:t>
            </a:r>
          </a:p>
          <a:p>
            <a:endParaRPr lang="en-US" sz="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Much of the affordable housing was destroyed</a:t>
            </a:r>
          </a:p>
          <a:p>
            <a:endParaRPr lang="en-US" sz="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Uninsured and under-insured couldn’t afford repairs and others were scammed </a:t>
            </a:r>
          </a:p>
          <a:p>
            <a:endParaRPr lang="en-US" sz="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Relocation post-storm</a:t>
            </a:r>
          </a:p>
        </p:txBody>
      </p:sp>
      <p:sp>
        <p:nvSpPr>
          <p:cNvPr id="18" name="Oval Callout 17">
            <a:extLst>
              <a:ext uri="{FF2B5EF4-FFF2-40B4-BE49-F238E27FC236}">
                <a16:creationId xmlns:a16="http://schemas.microsoft.com/office/drawing/2014/main" id="{E561C3F1-0C3B-971D-816B-9CEF5CB3086B}"/>
              </a:ext>
            </a:extLst>
          </p:cNvPr>
          <p:cNvSpPr/>
          <p:nvPr/>
        </p:nvSpPr>
        <p:spPr>
          <a:xfrm flipH="1">
            <a:off x="6674806" y="1780956"/>
            <a:ext cx="3832862" cy="3218001"/>
          </a:xfrm>
          <a:prstGeom prst="wedgeEllipseCallout">
            <a:avLst>
              <a:gd name="adj1" fmla="val 27754"/>
              <a:gd name="adj2" fmla="val 55569"/>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dirty="0">
                <a:latin typeface="Arial" panose="020B0604020202020204" pitchFamily="34" charset="0"/>
                <a:cs typeface="Arial" panose="020B0604020202020204" pitchFamily="34" charset="0"/>
              </a:rPr>
              <a:t>“A lot of people are living in RVs and sheds.  That's their primary homes now. I'm never even surprised anymore when I pull up to the shed to do the home visit for a pregnant women and children.”</a:t>
            </a:r>
          </a:p>
        </p:txBody>
      </p:sp>
      <p:sp>
        <p:nvSpPr>
          <p:cNvPr id="17" name="Oval Callout 16">
            <a:extLst>
              <a:ext uri="{FF2B5EF4-FFF2-40B4-BE49-F238E27FC236}">
                <a16:creationId xmlns:a16="http://schemas.microsoft.com/office/drawing/2014/main" id="{FE270490-7A95-FB95-6146-84768529D1D1}"/>
              </a:ext>
            </a:extLst>
          </p:cNvPr>
          <p:cNvSpPr/>
          <p:nvPr/>
        </p:nvSpPr>
        <p:spPr>
          <a:xfrm flipH="1">
            <a:off x="9607564" y="516926"/>
            <a:ext cx="2560320" cy="2213314"/>
          </a:xfrm>
          <a:prstGeom prst="wedgeEllipseCallout">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"We lost employees who had to move because of housing. Lost their house."</a:t>
            </a:r>
          </a:p>
        </p:txBody>
      </p:sp>
      <p:sp>
        <p:nvSpPr>
          <p:cNvPr id="20" name="TextBox 19">
            <a:extLst>
              <a:ext uri="{FF2B5EF4-FFF2-40B4-BE49-F238E27FC236}">
                <a16:creationId xmlns:a16="http://schemas.microsoft.com/office/drawing/2014/main" id="{70B906A2-5B6D-37D0-2B85-C0B2A387CE33}"/>
              </a:ext>
            </a:extLst>
          </p:cNvPr>
          <p:cNvSpPr txBox="1"/>
          <p:nvPr/>
        </p:nvSpPr>
        <p:spPr>
          <a:xfrm>
            <a:off x="250370" y="4707770"/>
            <a:ext cx="6653346" cy="1785104"/>
          </a:xfrm>
          <a:prstGeom prst="rect">
            <a:avLst/>
          </a:prstGeom>
          <a:noFill/>
        </p:spPr>
        <p:txBody>
          <a:bodyPr wrap="square" rtlCol="0">
            <a:spAutoFit/>
          </a:bodyPr>
          <a:lstStyle/>
          <a:p>
            <a:r>
              <a:rPr lang="en-US" sz="2600" i="1" dirty="0">
                <a:solidFill>
                  <a:schemeClr val="accent2"/>
                </a:solidFill>
                <a:latin typeface="Georgia" panose="02040502050405020303" pitchFamily="18" charset="0"/>
              </a:rPr>
              <a:t>Services</a:t>
            </a:r>
          </a:p>
          <a:p>
            <a:pPr algn="ctr"/>
            <a:endParaRPr lang="en-US" sz="600" i="1" dirty="0">
              <a:solidFill>
                <a:schemeClr val="accent2"/>
              </a:solidFill>
              <a:latin typeface="Georgia" panose="02040502050405020303" pitchFamily="18"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Electricity, telecommunications, out for months</a:t>
            </a:r>
          </a:p>
          <a:p>
            <a:endParaRPr lang="en-US" sz="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Main highway was badly damaged</a:t>
            </a:r>
          </a:p>
          <a:p>
            <a:endParaRPr lang="en-US" sz="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Trauma center, clinics, and pharmacies destroyed</a:t>
            </a:r>
          </a:p>
        </p:txBody>
      </p:sp>
      <p:sp>
        <p:nvSpPr>
          <p:cNvPr id="16" name="Oval Callout 15">
            <a:extLst>
              <a:ext uri="{FF2B5EF4-FFF2-40B4-BE49-F238E27FC236}">
                <a16:creationId xmlns:a16="http://schemas.microsoft.com/office/drawing/2014/main" id="{ADEA80C3-570A-2F42-8CA7-CA373B206C04}"/>
              </a:ext>
            </a:extLst>
          </p:cNvPr>
          <p:cNvSpPr/>
          <p:nvPr/>
        </p:nvSpPr>
        <p:spPr>
          <a:xfrm>
            <a:off x="9424684" y="4224158"/>
            <a:ext cx="2743200" cy="2213314"/>
          </a:xfrm>
          <a:prstGeom prst="wedgeEllipseCallout">
            <a:avLst>
              <a:gd name="adj1" fmla="val 30927"/>
              <a:gd name="adj2" fmla="val 56139"/>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“well it happened October the 10th and I was without power until December the 14th."</a:t>
            </a:r>
          </a:p>
        </p:txBody>
      </p:sp>
      <p:sp>
        <p:nvSpPr>
          <p:cNvPr id="5" name="Slide Number Placeholder 4">
            <a:extLst>
              <a:ext uri="{FF2B5EF4-FFF2-40B4-BE49-F238E27FC236}">
                <a16:creationId xmlns:a16="http://schemas.microsoft.com/office/drawing/2014/main" id="{EA3349A4-9CA2-9500-A3DA-0F00F88897D0}"/>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5EC011-0DA0-DB45-996E-85C7F379AB45}" type="slidenum">
              <a:rPr kumimoji="0" lang="en-US" sz="10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81648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A5F03-E049-7EC9-6C3D-4FB21F102625}"/>
              </a:ext>
            </a:extLst>
          </p:cNvPr>
          <p:cNvSpPr txBox="1">
            <a:spLocks noGrp="1"/>
          </p:cNvSpPr>
          <p:nvPr>
            <p:ph type="title" idx="4294967295"/>
          </p:nvPr>
        </p:nvSpPr>
        <p:spPr>
          <a:xfrm>
            <a:off x="838200" y="365126"/>
            <a:ext cx="10515600" cy="7193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747"/>
                </a:solidFill>
                <a:effectLst/>
                <a:uLnTx/>
                <a:uFillTx/>
                <a:latin typeface="Arial Narrow" panose="020B0604020202020204" pitchFamily="34" charset="0"/>
                <a:ea typeface="+mj-ea"/>
                <a:cs typeface="Arial Narrow" panose="020B0604020202020204" pitchFamily="34" charset="0"/>
              </a:rPr>
              <a:t>SOCIAL CAPITAL</a:t>
            </a:r>
          </a:p>
        </p:txBody>
      </p:sp>
      <p:sp>
        <p:nvSpPr>
          <p:cNvPr id="3" name="Title 1">
            <a:extLst>
              <a:ext uri="{FF2B5EF4-FFF2-40B4-BE49-F238E27FC236}">
                <a16:creationId xmlns:a16="http://schemas.microsoft.com/office/drawing/2014/main" id="{13182CA6-11B4-3CF8-3785-F02FA8ABDCE0}"/>
              </a:ext>
            </a:extLst>
          </p:cNvPr>
          <p:cNvSpPr txBox="1">
            <a:spLocks/>
          </p:cNvSpPr>
          <p:nvPr/>
        </p:nvSpPr>
        <p:spPr>
          <a:xfrm>
            <a:off x="838199" y="990975"/>
            <a:ext cx="10515599" cy="1136627"/>
          </a:xfrm>
          <a:prstGeom prst="rect">
            <a:avLst/>
          </a:prstGeom>
        </p:spPr>
        <p:txBody>
          <a:bodyPr vert="horz" lIns="91440" tIns="45720" rIns="91440" bIns="45720" rtlCol="0" anchor="ctr">
            <a:no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lvl="0">
              <a:lnSpc>
                <a:spcPct val="100000"/>
              </a:lnSpc>
            </a:pPr>
            <a: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Strong, positive connections were a resilience factor</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r>
              <a:rPr kumimoji="0" lang="en-US" sz="8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 </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endParaRPr kumimoji="0" lang="en-US" sz="2200" b="1" i="0" u="none" strike="noStrike" kern="1200" cap="none" spc="0" normalizeH="0" baseline="0" noProof="0" dirty="0">
              <a:ln>
                <a:noFill/>
              </a:ln>
              <a:solidFill>
                <a:srgbClr val="006747"/>
              </a:solidFill>
              <a:effectLst/>
              <a:uLnTx/>
              <a:uFillTx/>
              <a:latin typeface="Arial" panose="020B0604020202020204" pitchFamily="34" charset="0"/>
              <a:ea typeface="+mj-ea"/>
              <a:cs typeface="Arial" panose="020B0604020202020204" pitchFamily="34" charset="0"/>
            </a:endParaRPr>
          </a:p>
        </p:txBody>
      </p:sp>
      <p:pic>
        <p:nvPicPr>
          <p:cNvPr id="10" name="Picture 9" descr="Text&#10;&#10;Description automatically generated ">
            <a:extLst>
              <a:ext uri="{FF2B5EF4-FFF2-40B4-BE49-F238E27FC236}">
                <a16:creationId xmlns:a16="http://schemas.microsoft.com/office/drawing/2014/main" id="{D156A6F8-DA56-0983-FB32-EDF8CED3ED3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0482" y="1883229"/>
            <a:ext cx="7743018" cy="4447120"/>
          </a:xfrm>
          <a:prstGeom prst="rect">
            <a:avLst/>
          </a:prstGeom>
        </p:spPr>
      </p:pic>
      <p:sp>
        <p:nvSpPr>
          <p:cNvPr id="8" name="Oval Callout 7">
            <a:extLst>
              <a:ext uri="{FF2B5EF4-FFF2-40B4-BE49-F238E27FC236}">
                <a16:creationId xmlns:a16="http://schemas.microsoft.com/office/drawing/2014/main" id="{DE967D89-AA06-593F-2064-5D0625FBD2F3}"/>
              </a:ext>
            </a:extLst>
          </p:cNvPr>
          <p:cNvSpPr/>
          <p:nvPr/>
        </p:nvSpPr>
        <p:spPr>
          <a:xfrm flipH="1">
            <a:off x="8581217" y="903249"/>
            <a:ext cx="3450298" cy="2944226"/>
          </a:xfrm>
          <a:prstGeom prst="wedgeEllipseCallout">
            <a:avLst>
              <a:gd name="adj1" fmla="val -36638"/>
              <a:gd name="adj2" fmla="val 49215"/>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dirty="0">
                <a:latin typeface="Arial" panose="020B0604020202020204" pitchFamily="34" charset="0"/>
                <a:cs typeface="Arial" panose="020B0604020202020204" pitchFamily="34" charset="0"/>
              </a:rPr>
              <a:t>“</a:t>
            </a:r>
            <a:r>
              <a:rPr lang="en-US" dirty="0"/>
              <a:t>We didn't have no doctors. And you end up crying on your neighbor's shoulders or your family shoulders or, you know, letting out your anxieties."</a:t>
            </a:r>
            <a:endParaRPr lang="en-US" dirty="0">
              <a:latin typeface="Arial" panose="020B0604020202020204" pitchFamily="34" charset="0"/>
              <a:cs typeface="Arial" panose="020B0604020202020204" pitchFamily="34" charset="0"/>
            </a:endParaRPr>
          </a:p>
        </p:txBody>
      </p:sp>
      <p:sp>
        <p:nvSpPr>
          <p:cNvPr id="6" name="Oval Callout 5">
            <a:extLst>
              <a:ext uri="{FF2B5EF4-FFF2-40B4-BE49-F238E27FC236}">
                <a16:creationId xmlns:a16="http://schemas.microsoft.com/office/drawing/2014/main" id="{5F000F60-1F59-6129-55CD-F7D77F691A20}"/>
              </a:ext>
            </a:extLst>
          </p:cNvPr>
          <p:cNvSpPr/>
          <p:nvPr/>
        </p:nvSpPr>
        <p:spPr>
          <a:xfrm>
            <a:off x="7639589" y="3657498"/>
            <a:ext cx="3210548" cy="2740178"/>
          </a:xfrm>
          <a:prstGeom prst="wedgeEllipseCallout">
            <a:avLst>
              <a:gd name="adj1" fmla="val -30277"/>
              <a:gd name="adj2" fmla="val 58495"/>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“We're invested in each other. Because this county is so strong. And then the love that we have for one another."</a:t>
            </a:r>
          </a:p>
          <a:p>
            <a:pPr algn="ctr"/>
            <a:endParaRPr lang="en-US" sz="12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EA3349A4-9CA2-9500-A3DA-0F00F88897D0}"/>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5EC011-0DA0-DB45-996E-85C7F379AB45}" type="slidenum">
              <a:rPr kumimoji="0" lang="en-US" sz="10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36103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4A4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5624C-7418-2BAA-3618-34C1C71CF721}"/>
              </a:ext>
            </a:extLst>
          </p:cNvPr>
          <p:cNvSpPr>
            <a:spLocks noGrp="1"/>
          </p:cNvSpPr>
          <p:nvPr>
            <p:ph type="title"/>
          </p:nvPr>
        </p:nvSpPr>
        <p:spPr/>
        <p:txBody>
          <a:bodyPr>
            <a:noAutofit/>
          </a:bodyPr>
          <a:lstStyle/>
          <a:p>
            <a:r>
              <a:rPr lang="en-US" sz="6000" dirty="0">
                <a:solidFill>
                  <a:schemeClr val="bg1"/>
                </a:solidFill>
                <a:latin typeface="Arial Narrow" panose="020B0604020202020204" pitchFamily="34" charset="0"/>
                <a:cs typeface="Arial Narrow" panose="020B0604020202020204" pitchFamily="34" charset="0"/>
              </a:rPr>
              <a:t>BACKGROUND</a:t>
            </a:r>
          </a:p>
        </p:txBody>
      </p:sp>
      <p:sp>
        <p:nvSpPr>
          <p:cNvPr id="6" name="TextBox 5">
            <a:extLst>
              <a:ext uri="{FF2B5EF4-FFF2-40B4-BE49-F238E27FC236}">
                <a16:creationId xmlns:a16="http://schemas.microsoft.com/office/drawing/2014/main" id="{437F478E-537D-EA07-ED73-ED745FFB31AD}"/>
              </a:ext>
            </a:extLst>
          </p:cNvPr>
          <p:cNvSpPr txBox="1"/>
          <p:nvPr/>
        </p:nvSpPr>
        <p:spPr>
          <a:xfrm>
            <a:off x="583933" y="4177364"/>
            <a:ext cx="7607166" cy="120032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Secondary Disasters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Vulnerability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Hurricane Michael</a:t>
            </a:r>
          </a:p>
        </p:txBody>
      </p:sp>
      <p:cxnSp>
        <p:nvCxnSpPr>
          <p:cNvPr id="8" name="Straight Connector 7">
            <a:extLst>
              <a:ext uri="{FF2B5EF4-FFF2-40B4-BE49-F238E27FC236}">
                <a16:creationId xmlns:a16="http://schemas.microsoft.com/office/drawing/2014/main" id="{AE54D974-409B-A1DF-4489-A27E8FDC141B}"/>
              </a:ext>
              <a:ext uri="{C183D7F6-B498-43B3-948B-1728B52AA6E4}">
                <adec:decorative xmlns:adec="http://schemas.microsoft.com/office/drawing/2017/decorative" val="1"/>
              </a:ext>
            </a:extLst>
          </p:cNvPr>
          <p:cNvCxnSpPr/>
          <p:nvPr/>
        </p:nvCxnSpPr>
        <p:spPr>
          <a:xfrm flipV="1">
            <a:off x="749166" y="3686476"/>
            <a:ext cx="10674417" cy="0"/>
          </a:xfrm>
          <a:prstGeom prst="line">
            <a:avLst/>
          </a:prstGeom>
          <a:ln w="38100">
            <a:solidFill>
              <a:srgbClr val="D3C49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54DD657-A101-D1E5-A87E-A0AF6A47DDC6}"/>
              </a:ext>
            </a:extLst>
          </p:cNvPr>
          <p:cNvSpPr>
            <a:spLocks noGrp="1"/>
          </p:cNvSpPr>
          <p:nvPr>
            <p:ph type="sldNum" sz="quarter" idx="12"/>
          </p:nvPr>
        </p:nvSpPr>
        <p:spPr>
          <a:xfrm>
            <a:off x="9448800" y="649287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A6095F-2601-1642-8284-AD237A28C7FC}" type="slidenum">
              <a:rPr kumimoji="0" lang="en-US" sz="1000" b="0" i="0" u="none" strike="noStrike" kern="1200" cap="none" spc="0" normalizeH="0" baseline="0" noProof="0" smtClean="0">
                <a:ln>
                  <a:noFill/>
                </a:ln>
                <a:solidFill>
                  <a:srgbClr val="E7E6E6"/>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E7E6E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212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8F2FC2D-BCBA-706C-69DF-E77E2EC5A631}"/>
              </a:ext>
            </a:extLst>
          </p:cNvPr>
          <p:cNvSpPr txBox="1">
            <a:spLocks noGrp="1"/>
          </p:cNvSpPr>
          <p:nvPr>
            <p:ph type="title" idx="4294967295"/>
          </p:nvPr>
        </p:nvSpPr>
        <p:spPr>
          <a:xfrm>
            <a:off x="838200" y="365126"/>
            <a:ext cx="10515600" cy="7193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747"/>
                </a:solidFill>
                <a:effectLst/>
                <a:uLnTx/>
                <a:uFillTx/>
                <a:latin typeface="Arial Narrow" panose="020B0604020202020204" pitchFamily="34" charset="0"/>
                <a:ea typeface="+mj-ea"/>
                <a:cs typeface="Arial Narrow" panose="020B0604020202020204" pitchFamily="34" charset="0"/>
              </a:rPr>
              <a:t>PHASE 2 FINDINGS</a:t>
            </a:r>
          </a:p>
        </p:txBody>
      </p:sp>
      <p:sp>
        <p:nvSpPr>
          <p:cNvPr id="13" name="Title 1">
            <a:extLst>
              <a:ext uri="{FF2B5EF4-FFF2-40B4-BE49-F238E27FC236}">
                <a16:creationId xmlns:a16="http://schemas.microsoft.com/office/drawing/2014/main" id="{2DD96DB4-01CA-618F-5834-0114CDD9FEBB}"/>
              </a:ext>
            </a:extLst>
          </p:cNvPr>
          <p:cNvSpPr txBox="1">
            <a:spLocks/>
          </p:cNvSpPr>
          <p:nvPr/>
        </p:nvSpPr>
        <p:spPr>
          <a:xfrm>
            <a:off x="838200" y="990975"/>
            <a:ext cx="10400414" cy="1136627"/>
          </a:xfrm>
          <a:prstGeom prst="rect">
            <a:avLst/>
          </a:prstGeom>
        </p:spPr>
        <p:txBody>
          <a:bodyPr vert="horz" lIns="91440" tIns="45720" rIns="91440" bIns="45720" rtlCol="0" anchor="ctr">
            <a:no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lvl="0">
              <a:lnSpc>
                <a:spcPct val="100000"/>
              </a:lnSpc>
            </a:pPr>
            <a:r>
              <a:rPr lang="en-US" sz="2200" b="1" dirty="0">
                <a:solidFill>
                  <a:srgbClr val="E6C169"/>
                </a:solidFill>
                <a:latin typeface="Arial" panose="020B0604020202020204" pitchFamily="34" charset="0"/>
                <a:cs typeface="Arial" panose="020B0604020202020204" pitchFamily="34" charset="0"/>
              </a:rPr>
              <a:t>How do survivors describe changes to health and health care services in </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r>
              <a:rPr kumimoji="0" lang="en-US" sz="8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 </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r>
              <a:rPr lang="en-US" sz="2200" b="1" dirty="0">
                <a:solidFill>
                  <a:srgbClr val="E6C169"/>
                </a:solidFill>
                <a:latin typeface="Arial" panose="020B0604020202020204" pitchFamily="34" charset="0"/>
                <a:cs typeface="Arial" panose="020B0604020202020204" pitchFamily="34" charset="0"/>
              </a:rPr>
              <a:t>the year after Hurricane Michael?</a:t>
            </a:r>
            <a:endParaRPr kumimoji="0" lang="en-US" sz="2200" b="1" i="0" u="none" strike="noStrike" kern="1200" cap="none" spc="0" normalizeH="0" baseline="0" noProof="0" dirty="0">
              <a:ln>
                <a:noFill/>
              </a:ln>
              <a:solidFill>
                <a:srgbClr val="006747"/>
              </a:solidFill>
              <a:effectLst/>
              <a:uLnTx/>
              <a:uFillTx/>
              <a:latin typeface="Arial" panose="020B0604020202020204" pitchFamily="34" charset="0"/>
              <a:ea typeface="+mj-ea"/>
              <a:cs typeface="Arial" panose="020B0604020202020204" pitchFamily="34" charset="0"/>
            </a:endParaRPr>
          </a:p>
        </p:txBody>
      </p:sp>
      <p:pic>
        <p:nvPicPr>
          <p:cNvPr id="4" name="Picture 3" descr="Icon of sheet of paper and light bulb">
            <a:extLst>
              <a:ext uri="{FF2B5EF4-FFF2-40B4-BE49-F238E27FC236}">
                <a16:creationId xmlns:a16="http://schemas.microsoft.com/office/drawing/2014/main" id="{8E598690-0FD9-5965-B578-8249885B9D9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6048" y="2311641"/>
            <a:ext cx="1224304" cy="1246838"/>
          </a:xfrm>
          <a:prstGeom prst="rect">
            <a:avLst/>
          </a:prstGeom>
        </p:spPr>
      </p:pic>
      <p:sp>
        <p:nvSpPr>
          <p:cNvPr id="6" name="TextBox 5">
            <a:extLst>
              <a:ext uri="{FF2B5EF4-FFF2-40B4-BE49-F238E27FC236}">
                <a16:creationId xmlns:a16="http://schemas.microsoft.com/office/drawing/2014/main" id="{C00295CF-E1CA-AB27-6F97-FB55A72ACC74}"/>
              </a:ext>
            </a:extLst>
          </p:cNvPr>
          <p:cNvSpPr txBox="1"/>
          <p:nvPr/>
        </p:nvSpPr>
        <p:spPr>
          <a:xfrm>
            <a:off x="1600944" y="2768778"/>
            <a:ext cx="8301339" cy="492443"/>
          </a:xfrm>
          <a:prstGeom prst="rect">
            <a:avLst/>
          </a:prstGeom>
          <a:noFill/>
        </p:spPr>
        <p:txBody>
          <a:bodyPr wrap="square" rtlCol="0">
            <a:spAutoFit/>
          </a:bodyPr>
          <a:lstStyle/>
          <a:p>
            <a:r>
              <a:rPr lang="en-US" sz="2600" i="1" dirty="0">
                <a:solidFill>
                  <a:schemeClr val="accent2"/>
                </a:solidFill>
                <a:latin typeface="Georgia" panose="02040502050405020303" pitchFamily="18" charset="0"/>
              </a:rPr>
              <a:t>Mental Health, Rebuilding, and Services</a:t>
            </a:r>
          </a:p>
        </p:txBody>
      </p:sp>
      <p:sp>
        <p:nvSpPr>
          <p:cNvPr id="2" name="TextBox 1">
            <a:extLst>
              <a:ext uri="{FF2B5EF4-FFF2-40B4-BE49-F238E27FC236}">
                <a16:creationId xmlns:a16="http://schemas.microsoft.com/office/drawing/2014/main" id="{87467185-A2E5-E6C5-C114-9D2AC943116A}"/>
              </a:ext>
            </a:extLst>
          </p:cNvPr>
          <p:cNvSpPr txBox="1"/>
          <p:nvPr/>
        </p:nvSpPr>
        <p:spPr>
          <a:xfrm>
            <a:off x="1271239" y="3338165"/>
            <a:ext cx="7437863" cy="2400657"/>
          </a:xfrm>
          <a:prstGeom prst="rect">
            <a:avLst/>
          </a:prstGeom>
          <a:noFill/>
        </p:spPr>
        <p:txBody>
          <a:bodyPr wrap="square" rtlCol="0">
            <a:spAutoFit/>
          </a:bodyPr>
          <a:lstStyle/>
          <a:p>
            <a:pPr marL="742950" lvl="1" indent="-285750">
              <a:buFont typeface="Arial" panose="020B0604020202020204" pitchFamily="34" charset="0"/>
              <a:buChar char="•"/>
            </a:pPr>
            <a:r>
              <a:rPr lang="en-US" sz="2200" dirty="0"/>
              <a:t>Prolonged Depression, PTSD, and lingering anxiety</a:t>
            </a:r>
          </a:p>
          <a:p>
            <a:pPr marL="1200150" lvl="2" indent="-285750">
              <a:buFont typeface="Arial" panose="020B0604020202020204" pitchFamily="34" charset="0"/>
              <a:buChar char="•"/>
            </a:pPr>
            <a:r>
              <a:rPr lang="en-US" sz="2200" dirty="0"/>
              <a:t>Particularly children</a:t>
            </a:r>
          </a:p>
          <a:p>
            <a:pPr marL="1200150" lvl="2" indent="-285750">
              <a:buFont typeface="Arial" panose="020B0604020202020204" pitchFamily="34" charset="0"/>
              <a:buChar char="•"/>
            </a:pPr>
            <a:r>
              <a:rPr lang="en-US" sz="2200" dirty="0"/>
              <a:t>Compounded by lack of mental health services and COVID</a:t>
            </a:r>
          </a:p>
          <a:p>
            <a:pPr marL="1200150" lvl="2" indent="-285750">
              <a:buFont typeface="Arial" panose="020B0604020202020204" pitchFamily="34" charset="0"/>
              <a:buChar char="•"/>
            </a:pPr>
            <a:r>
              <a:rPr lang="en-US" sz="2200" dirty="0"/>
              <a:t>Social capital</a:t>
            </a:r>
          </a:p>
          <a:p>
            <a:pPr marL="742950" lvl="1" indent="-285750">
              <a:buFont typeface="Arial" panose="020B0604020202020204" pitchFamily="34" charset="0"/>
              <a:buChar char="•"/>
            </a:pPr>
            <a:r>
              <a:rPr lang="en-US" sz="2200" dirty="0"/>
              <a:t>Service disruptions including health care </a:t>
            </a:r>
          </a:p>
          <a:p>
            <a:endParaRPr lang="en-US" dirty="0"/>
          </a:p>
        </p:txBody>
      </p:sp>
      <p:sp>
        <p:nvSpPr>
          <p:cNvPr id="5" name="Slide Number Placeholder 4">
            <a:extLst>
              <a:ext uri="{FF2B5EF4-FFF2-40B4-BE49-F238E27FC236}">
                <a16:creationId xmlns:a16="http://schemas.microsoft.com/office/drawing/2014/main" id="{B21CC5C6-AEC0-C278-1C9B-09B66DF7A9EA}"/>
              </a:ext>
            </a:extLst>
          </p:cNvPr>
          <p:cNvSpPr>
            <a:spLocks noGrp="1"/>
          </p:cNvSpPr>
          <p:nvPr>
            <p:ph type="sldNum" sz="quarter" idx="12"/>
          </p:nvPr>
        </p:nvSpPr>
        <p:spPr>
          <a:xfrm>
            <a:off x="9448800" y="6492875"/>
            <a:ext cx="2743200" cy="365125"/>
          </a:xfrm>
        </p:spPr>
        <p:txBody>
          <a:bodyPr/>
          <a:lstStyle/>
          <a:p>
            <a:fld id="{0F5EC011-0DA0-DB45-996E-85C7F379AB45}" type="slidenum">
              <a:rPr lang="en-US" sz="1000" smtClean="0">
                <a:solidFill>
                  <a:schemeClr val="bg1">
                    <a:lumMod val="65000"/>
                  </a:schemeClr>
                </a:solidFill>
                <a:latin typeface="Arial" panose="020B0604020202020204" pitchFamily="34" charset="0"/>
                <a:cs typeface="Arial" panose="020B0604020202020204" pitchFamily="34" charset="0"/>
              </a:rPr>
              <a:t>30</a:t>
            </a:fld>
            <a:endParaRPr lang="en-US" sz="10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1709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4A4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5624C-7418-2BAA-3618-34C1C71CF721}"/>
              </a:ext>
            </a:extLst>
          </p:cNvPr>
          <p:cNvSpPr>
            <a:spLocks noGrp="1"/>
          </p:cNvSpPr>
          <p:nvPr>
            <p:ph type="title"/>
          </p:nvPr>
        </p:nvSpPr>
        <p:spPr>
          <a:xfrm>
            <a:off x="838200" y="365129"/>
            <a:ext cx="10515600" cy="1622693"/>
          </a:xfrm>
        </p:spPr>
        <p:txBody>
          <a:bodyPr>
            <a:noAutofit/>
          </a:bodyPr>
          <a:lstStyle/>
          <a:p>
            <a:r>
              <a:rPr lang="en-US" sz="6000" dirty="0">
                <a:solidFill>
                  <a:schemeClr val="bg1"/>
                </a:solidFill>
                <a:latin typeface="Arial Narrow" panose="020B0604020202020204" pitchFamily="34" charset="0"/>
                <a:cs typeface="Arial Narrow" panose="020B0604020202020204" pitchFamily="34" charset="0"/>
              </a:rPr>
              <a:t>PHASE 3: ACCESS TO HEALTH CARE</a:t>
            </a:r>
          </a:p>
        </p:txBody>
      </p:sp>
      <p:sp>
        <p:nvSpPr>
          <p:cNvPr id="6" name="TextBox 5">
            <a:extLst>
              <a:ext uri="{FF2B5EF4-FFF2-40B4-BE49-F238E27FC236}">
                <a16:creationId xmlns:a16="http://schemas.microsoft.com/office/drawing/2014/main" id="{437F478E-537D-EA07-ED73-ED745FFB31AD}"/>
              </a:ext>
            </a:extLst>
          </p:cNvPr>
          <p:cNvSpPr txBox="1"/>
          <p:nvPr/>
        </p:nvSpPr>
        <p:spPr>
          <a:xfrm>
            <a:off x="583933" y="4177364"/>
            <a:ext cx="7607166" cy="120032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Utilizing qualitative data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Health care barriers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Distances traveled</a:t>
            </a:r>
          </a:p>
        </p:txBody>
      </p:sp>
      <p:cxnSp>
        <p:nvCxnSpPr>
          <p:cNvPr id="8" name="Straight Connector 7">
            <a:extLst>
              <a:ext uri="{FF2B5EF4-FFF2-40B4-BE49-F238E27FC236}">
                <a16:creationId xmlns:a16="http://schemas.microsoft.com/office/drawing/2014/main" id="{AE54D974-409B-A1DF-4489-A27E8FDC141B}"/>
              </a:ext>
              <a:ext uri="{C183D7F6-B498-43B3-948B-1728B52AA6E4}">
                <adec:decorative xmlns:adec="http://schemas.microsoft.com/office/drawing/2017/decorative" val="1"/>
              </a:ext>
            </a:extLst>
          </p:cNvPr>
          <p:cNvCxnSpPr/>
          <p:nvPr/>
        </p:nvCxnSpPr>
        <p:spPr>
          <a:xfrm flipV="1">
            <a:off x="749166" y="3686476"/>
            <a:ext cx="10674417" cy="0"/>
          </a:xfrm>
          <a:prstGeom prst="line">
            <a:avLst/>
          </a:prstGeom>
          <a:ln w="38100">
            <a:solidFill>
              <a:srgbClr val="D3C49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E87CF9EC-8BD5-219C-16AF-E0BFC7A8E93C}"/>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A6095F-2601-1642-8284-AD237A28C7FC}" type="slidenum">
              <a:rPr kumimoji="0" lang="en-US" sz="1000" b="0" i="0" u="none" strike="noStrike" kern="1200" cap="none" spc="0" normalizeH="0" baseline="0" noProof="0" smtClean="0">
                <a:ln>
                  <a:noFill/>
                </a:ln>
                <a:solidFill>
                  <a:srgbClr val="E7E6E6"/>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srgbClr val="E7E6E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52421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CC7CF88-DD93-EB29-2410-53DECA1325D0}"/>
              </a:ext>
            </a:extLst>
          </p:cNvPr>
          <p:cNvSpPr txBox="1">
            <a:spLocks noGrp="1"/>
          </p:cNvSpPr>
          <p:nvPr>
            <p:ph type="title" idx="4294967295"/>
          </p:nvPr>
        </p:nvSpPr>
        <p:spPr>
          <a:xfrm>
            <a:off x="838200" y="365126"/>
            <a:ext cx="10515600" cy="7193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747"/>
                </a:solidFill>
                <a:effectLst/>
                <a:uLnTx/>
                <a:uFillTx/>
                <a:latin typeface="Arial Narrow" panose="020B0604020202020204" pitchFamily="34" charset="0"/>
                <a:ea typeface="+mj-ea"/>
                <a:cs typeface="Arial Narrow" panose="020B0604020202020204" pitchFamily="34" charset="0"/>
              </a:rPr>
              <a:t>METHODOLOGY (2)</a:t>
            </a:r>
          </a:p>
        </p:txBody>
      </p:sp>
      <p:sp>
        <p:nvSpPr>
          <p:cNvPr id="13" name="Title 1">
            <a:extLst>
              <a:ext uri="{FF2B5EF4-FFF2-40B4-BE49-F238E27FC236}">
                <a16:creationId xmlns:a16="http://schemas.microsoft.com/office/drawing/2014/main" id="{DE0704DF-94AE-AEC1-32E8-A0815947E767}"/>
              </a:ext>
            </a:extLst>
          </p:cNvPr>
          <p:cNvSpPr txBox="1">
            <a:spLocks/>
          </p:cNvSpPr>
          <p:nvPr/>
        </p:nvSpPr>
        <p:spPr>
          <a:xfrm>
            <a:off x="838199" y="990975"/>
            <a:ext cx="10515599" cy="1136627"/>
          </a:xfrm>
          <a:prstGeom prst="rect">
            <a:avLst/>
          </a:prstGeom>
        </p:spPr>
        <p:txBody>
          <a:bodyPr vert="horz" lIns="91440" tIns="45720" rIns="91440" bIns="45720" rtlCol="0" anchor="ctr">
            <a:no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Thematic analysis to assess the accuracy of excess mortality results</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r>
              <a:rPr kumimoji="0" lang="en-US" sz="8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 </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endParaRPr kumimoji="0" lang="en-US" sz="2200" b="1" i="0" u="none" strike="noStrike" kern="1200" cap="none" spc="0" normalizeH="0" baseline="0" noProof="0" dirty="0">
              <a:ln>
                <a:noFill/>
              </a:ln>
              <a:solidFill>
                <a:srgbClr val="006747"/>
              </a:solidFill>
              <a:effectLst/>
              <a:uLnTx/>
              <a:uFillTx/>
              <a:latin typeface="Arial" panose="020B0604020202020204" pitchFamily="34" charset="0"/>
              <a:ea typeface="+mj-ea"/>
              <a:cs typeface="Arial" panose="020B0604020202020204" pitchFamily="34" charset="0"/>
            </a:endParaRPr>
          </a:p>
        </p:txBody>
      </p:sp>
      <p:graphicFrame>
        <p:nvGraphicFramePr>
          <p:cNvPr id="16" name="Diagram 15" descr="Chart showing qualitative data, analysis, excess mortality results, and official fatality count">
            <a:extLst>
              <a:ext uri="{FF2B5EF4-FFF2-40B4-BE49-F238E27FC236}">
                <a16:creationId xmlns:a16="http://schemas.microsoft.com/office/drawing/2014/main" id="{9AD212BF-DBDE-E714-A52E-EE96A11BC6D1}"/>
              </a:ext>
            </a:extLst>
          </p:cNvPr>
          <p:cNvGraphicFramePr/>
          <p:nvPr>
            <p:extLst>
              <p:ext uri="{D42A27DB-BD31-4B8C-83A1-F6EECF244321}">
                <p14:modId xmlns:p14="http://schemas.microsoft.com/office/powerpoint/2010/main" val="1544859108"/>
              </p:ext>
            </p:extLst>
          </p:nvPr>
        </p:nvGraphicFramePr>
        <p:xfrm>
          <a:off x="647701" y="1943099"/>
          <a:ext cx="5575299" cy="4732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a:extLst>
              <a:ext uri="{FF2B5EF4-FFF2-40B4-BE49-F238E27FC236}">
                <a16:creationId xmlns:a16="http://schemas.microsoft.com/office/drawing/2014/main" id="{9B607E85-9766-D722-551B-11E9C769C76C}"/>
              </a:ext>
            </a:extLst>
          </p:cNvPr>
          <p:cNvSpPr txBox="1"/>
          <p:nvPr/>
        </p:nvSpPr>
        <p:spPr>
          <a:xfrm>
            <a:off x="7176589" y="1943099"/>
            <a:ext cx="4803140" cy="41549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srgbClr val="9CCB3B"/>
                </a:solidFill>
                <a:effectLst/>
                <a:uLnTx/>
                <a:uFillTx/>
                <a:latin typeface="Georgia" panose="02040502050405020303" pitchFamily="18" charset="0"/>
                <a:ea typeface="+mn-ea"/>
                <a:cs typeface="+mn-cs"/>
              </a:rPr>
              <a:t>Analysis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00" b="0" i="1" u="none" strike="noStrike" kern="1200" cap="none" spc="0" normalizeH="0" baseline="0" noProof="0" dirty="0">
              <a:ln>
                <a:noFill/>
              </a:ln>
              <a:solidFill>
                <a:srgbClr val="9CCB3B"/>
              </a:solidFill>
              <a:effectLst/>
              <a:uLnTx/>
              <a:uFillTx/>
              <a:latin typeface="Georgia" panose="02040502050405020303" pitchFamily="18"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Focus groups and interviews on changes to physical health and access to health care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prstClr val="black"/>
                </a:solidFill>
                <a:latin typeface="Arial" panose="020B0604020202020204" pitchFamily="34" charset="0"/>
                <a:cs typeface="Arial" panose="020B0604020202020204" pitchFamily="34" charset="0"/>
              </a:rPr>
              <a:t>Analyzed</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transcript segments on physical health, healthcare infrastructure and staffing, and medically fragile individuals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Evaluate which is a more accurate representation of the hurricane’s impact on health</a:t>
            </a:r>
          </a:p>
        </p:txBody>
      </p:sp>
      <p:sp>
        <p:nvSpPr>
          <p:cNvPr id="5" name="Slide Number Placeholder 4">
            <a:extLst>
              <a:ext uri="{FF2B5EF4-FFF2-40B4-BE49-F238E27FC236}">
                <a16:creationId xmlns:a16="http://schemas.microsoft.com/office/drawing/2014/main" id="{EA3349A4-9CA2-9500-A3DA-0F00F88897D0}"/>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5EC011-0DA0-DB45-996E-85C7F379AB45}" type="slidenum">
              <a:rPr kumimoji="0" lang="en-US" sz="10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82357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FAE410D-AF12-0293-08EE-17CAAEEF7186}"/>
              </a:ext>
            </a:extLst>
          </p:cNvPr>
          <p:cNvSpPr txBox="1">
            <a:spLocks noGrp="1"/>
          </p:cNvSpPr>
          <p:nvPr>
            <p:ph type="title" idx="4294967295"/>
          </p:nvPr>
        </p:nvSpPr>
        <p:spPr>
          <a:xfrm>
            <a:off x="838200" y="365126"/>
            <a:ext cx="10515600" cy="7193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747"/>
                </a:solidFill>
                <a:effectLst/>
                <a:uLnTx/>
                <a:uFillTx/>
                <a:latin typeface="Arial Narrow" panose="020B0604020202020204" pitchFamily="34" charset="0"/>
                <a:ea typeface="+mj-ea"/>
                <a:cs typeface="Arial Narrow" panose="020B0604020202020204" pitchFamily="34" charset="0"/>
              </a:rPr>
              <a:t>HEALTHCARE INFRASTRUCTURE</a:t>
            </a:r>
          </a:p>
        </p:txBody>
      </p:sp>
      <p:sp>
        <p:nvSpPr>
          <p:cNvPr id="13" name="Title 1">
            <a:extLst>
              <a:ext uri="{FF2B5EF4-FFF2-40B4-BE49-F238E27FC236}">
                <a16:creationId xmlns:a16="http://schemas.microsoft.com/office/drawing/2014/main" id="{2BB5F30F-7C2C-B4CC-0457-E3062075582D}"/>
              </a:ext>
            </a:extLst>
          </p:cNvPr>
          <p:cNvSpPr txBox="1">
            <a:spLocks/>
          </p:cNvSpPr>
          <p:nvPr/>
        </p:nvSpPr>
        <p:spPr>
          <a:xfrm>
            <a:off x="838199" y="990975"/>
            <a:ext cx="10515599" cy="1136627"/>
          </a:xfrm>
          <a:prstGeom prst="rect">
            <a:avLst/>
          </a:prstGeom>
        </p:spPr>
        <p:txBody>
          <a:bodyPr vert="horz" lIns="91440" tIns="45720" rIns="91440" bIns="45720" rtlCol="0" anchor="ctr">
            <a:no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lvl="0">
              <a:lnSpc>
                <a:spcPct val="100000"/>
              </a:lnSpc>
            </a:pPr>
            <a: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Extensive damage</a:t>
            </a:r>
            <a:r>
              <a:rPr lang="en-US" sz="2200" b="1" dirty="0">
                <a:solidFill>
                  <a:srgbClr val="E6C169"/>
                </a:solidFill>
                <a:latin typeface="Arial" panose="020B0604020202020204" pitchFamily="34" charset="0"/>
                <a:cs typeface="Arial" panose="020B0604020202020204" pitchFamily="34" charset="0"/>
              </a:rPr>
              <a:t> to nursing homes, clinics, and the trauma center</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r>
              <a:rPr kumimoji="0" lang="en-US" sz="8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 </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endParaRPr kumimoji="0" lang="en-US" sz="2200" b="1" i="0" u="none" strike="noStrike" kern="1200" cap="none" spc="0" normalizeH="0" baseline="0" noProof="0" dirty="0">
              <a:ln>
                <a:noFill/>
              </a:ln>
              <a:solidFill>
                <a:srgbClr val="006747"/>
              </a:solidFill>
              <a:effectLst/>
              <a:uLnTx/>
              <a:uFillTx/>
              <a:latin typeface="Arial" panose="020B0604020202020204" pitchFamily="34" charset="0"/>
              <a:ea typeface="+mj-ea"/>
              <a:cs typeface="Arial" panose="020B0604020202020204" pitchFamily="34" charset="0"/>
            </a:endParaRPr>
          </a:p>
        </p:txBody>
      </p:sp>
      <p:sp>
        <p:nvSpPr>
          <p:cNvPr id="20" name="TextBox 19">
            <a:extLst>
              <a:ext uri="{FF2B5EF4-FFF2-40B4-BE49-F238E27FC236}">
                <a16:creationId xmlns:a16="http://schemas.microsoft.com/office/drawing/2014/main" id="{8D079364-AEDA-1A5C-4C0C-56B8E50A807F}"/>
              </a:ext>
            </a:extLst>
          </p:cNvPr>
          <p:cNvSpPr txBox="1"/>
          <p:nvPr/>
        </p:nvSpPr>
        <p:spPr>
          <a:xfrm>
            <a:off x="413656" y="1963682"/>
            <a:ext cx="6687026" cy="4616648"/>
          </a:xfrm>
          <a:prstGeom prst="rect">
            <a:avLst/>
          </a:prstGeom>
          <a:noFill/>
        </p:spPr>
        <p:txBody>
          <a:bodyPr wrap="square" rtlCol="0">
            <a:spAutoFit/>
          </a:bodyPr>
          <a:lstStyle/>
          <a:p>
            <a:r>
              <a:rPr lang="en-US" sz="2600" i="1" dirty="0">
                <a:solidFill>
                  <a:schemeClr val="accent2"/>
                </a:solidFill>
                <a:latin typeface="Georgia" panose="02040502050405020303" pitchFamily="18" charset="0"/>
              </a:rPr>
              <a:t>Physical Health</a:t>
            </a:r>
          </a:p>
          <a:p>
            <a:pPr algn="ctr"/>
            <a:endParaRPr lang="en-US" sz="600" i="1" dirty="0">
              <a:solidFill>
                <a:schemeClr val="accent2"/>
              </a:solidFill>
              <a:latin typeface="Georgia" panose="02040502050405020303" pitchFamily="18" charset="0"/>
            </a:endParaRPr>
          </a:p>
          <a:p>
            <a:pPr marL="285750" indent="-285750">
              <a:buFont typeface="Arial" panose="020B0604020202020204" pitchFamily="34" charset="0"/>
              <a:buChar char="•"/>
            </a:pPr>
            <a:r>
              <a:rPr lang="en-US" sz="2200" dirty="0"/>
              <a:t>Few health issues noted by participants</a:t>
            </a:r>
          </a:p>
          <a:p>
            <a:pPr marL="285750" indent="-285750">
              <a:buFont typeface="Arial" panose="020B0604020202020204" pitchFamily="34" charset="0"/>
              <a:buChar char="•"/>
            </a:pPr>
            <a:endParaRPr lang="en-US" dirty="0"/>
          </a:p>
          <a:p>
            <a:r>
              <a:rPr lang="en-US" sz="2600" i="1" dirty="0">
                <a:solidFill>
                  <a:schemeClr val="accent2"/>
                </a:solidFill>
                <a:latin typeface="Georgia" panose="02040502050405020303" pitchFamily="18" charset="0"/>
              </a:rPr>
              <a:t>Health Services and Facilities</a:t>
            </a:r>
          </a:p>
          <a:p>
            <a:pPr algn="ctr"/>
            <a:endParaRPr lang="en-US" sz="600" i="1" dirty="0">
              <a:solidFill>
                <a:schemeClr val="accent2"/>
              </a:solidFill>
              <a:latin typeface="Georgia" panose="02040502050405020303" pitchFamily="18" charset="0"/>
            </a:endParaRPr>
          </a:p>
          <a:p>
            <a:pPr marL="285750" indent="-285750">
              <a:buFont typeface="Arial" panose="020B0604020202020204" pitchFamily="34" charset="0"/>
              <a:buChar char="•"/>
            </a:pPr>
            <a:r>
              <a:rPr lang="en-US" sz="2200" dirty="0"/>
              <a:t>Limited pre-storm in Gulf and Franklin counties</a:t>
            </a:r>
          </a:p>
          <a:p>
            <a:endParaRPr lang="en-US" sz="600" dirty="0"/>
          </a:p>
          <a:p>
            <a:pPr marL="285750" indent="-285750">
              <a:buFont typeface="Arial" panose="020B0604020202020204" pitchFamily="34" charset="0"/>
              <a:buChar char="•"/>
            </a:pPr>
            <a:r>
              <a:rPr lang="en-US" sz="2200" dirty="0"/>
              <a:t>Nursing homes, specialists, and trauma center were in Bay County</a:t>
            </a:r>
          </a:p>
          <a:p>
            <a:endParaRPr lang="en-US" sz="600" dirty="0"/>
          </a:p>
          <a:p>
            <a:pPr marL="285750" indent="-285750">
              <a:buFont typeface="Arial" panose="020B0604020202020204" pitchFamily="34" charset="0"/>
              <a:buChar char="•"/>
            </a:pPr>
            <a:r>
              <a:rPr lang="en-US" sz="2200" dirty="0"/>
              <a:t>Hurricane Michael destroyed most of the healthcare infrastructure in Bay County</a:t>
            </a:r>
          </a:p>
          <a:p>
            <a:endParaRPr lang="en-US" sz="600" dirty="0"/>
          </a:p>
          <a:p>
            <a:pPr marL="285750" indent="-285750">
              <a:buFont typeface="Arial" panose="020B0604020202020204" pitchFamily="34" charset="0"/>
              <a:buChar char="•"/>
            </a:pPr>
            <a:r>
              <a:rPr lang="en-US" sz="2200" dirty="0"/>
              <a:t>The area is still not back to where it was before the hurricane</a:t>
            </a:r>
          </a:p>
          <a:p>
            <a:pPr marL="285750" indent="-285750">
              <a:buFont typeface="Arial" panose="020B0604020202020204" pitchFamily="34" charset="0"/>
              <a:buChar char="•"/>
            </a:pPr>
            <a:endParaRPr lang="en-US" dirty="0"/>
          </a:p>
        </p:txBody>
      </p:sp>
      <p:sp>
        <p:nvSpPr>
          <p:cNvPr id="14" name="Oval Callout 13">
            <a:extLst>
              <a:ext uri="{FF2B5EF4-FFF2-40B4-BE49-F238E27FC236}">
                <a16:creationId xmlns:a16="http://schemas.microsoft.com/office/drawing/2014/main" id="{0A2023BC-FC86-BBB1-6061-BD77064ED5B6}"/>
              </a:ext>
            </a:extLst>
          </p:cNvPr>
          <p:cNvSpPr/>
          <p:nvPr/>
        </p:nvSpPr>
        <p:spPr>
          <a:xfrm>
            <a:off x="6804827" y="1710371"/>
            <a:ext cx="3032648" cy="2640926"/>
          </a:xfrm>
          <a:prstGeom prst="wedgeEllipseCallout">
            <a:avLst>
              <a:gd name="adj1" fmla="val -31862"/>
              <a:gd name="adj2" fmla="val 55157"/>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“You're talking about a town who, before Hurricane Michael, had five to six primary care providers on a normal day."</a:t>
            </a:r>
          </a:p>
        </p:txBody>
      </p:sp>
      <p:sp>
        <p:nvSpPr>
          <p:cNvPr id="15" name="Oval Callout 14">
            <a:extLst>
              <a:ext uri="{FF2B5EF4-FFF2-40B4-BE49-F238E27FC236}">
                <a16:creationId xmlns:a16="http://schemas.microsoft.com/office/drawing/2014/main" id="{27FB9879-8E7C-34EB-D240-B40E7CCFA1C7}"/>
              </a:ext>
            </a:extLst>
          </p:cNvPr>
          <p:cNvSpPr/>
          <p:nvPr/>
        </p:nvSpPr>
        <p:spPr>
          <a:xfrm>
            <a:off x="9448800" y="1138460"/>
            <a:ext cx="2743200" cy="2151986"/>
          </a:xfrm>
          <a:prstGeom prst="wedgeEllipseCallout">
            <a:avLst>
              <a:gd name="adj1" fmla="val 32738"/>
              <a:gd name="adj2" fmla="val 48482"/>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"Yeah, from the ESF8 standpoint, long term. We're years from getting back to where we were.”</a:t>
            </a:r>
          </a:p>
        </p:txBody>
      </p:sp>
      <p:sp>
        <p:nvSpPr>
          <p:cNvPr id="17" name="Oval Callout 16">
            <a:extLst>
              <a:ext uri="{FF2B5EF4-FFF2-40B4-BE49-F238E27FC236}">
                <a16:creationId xmlns:a16="http://schemas.microsoft.com/office/drawing/2014/main" id="{012ECEC9-AF6D-9A94-3D75-4CFFE2A573EB}"/>
              </a:ext>
            </a:extLst>
          </p:cNvPr>
          <p:cNvSpPr/>
          <p:nvPr/>
        </p:nvSpPr>
        <p:spPr>
          <a:xfrm flipH="1">
            <a:off x="6705600" y="4915751"/>
            <a:ext cx="2743200" cy="1902548"/>
          </a:xfrm>
          <a:prstGeom prst="wedgeEllipseCallout">
            <a:avLst>
              <a:gd name="adj1" fmla="val 44611"/>
              <a:gd name="adj2" fmla="val 50811"/>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"they got that whole brand new wing, but they don't have the staffing to fill it.."</a:t>
            </a:r>
          </a:p>
        </p:txBody>
      </p:sp>
      <p:sp>
        <p:nvSpPr>
          <p:cNvPr id="18" name="Oval Callout 17">
            <a:extLst>
              <a:ext uri="{FF2B5EF4-FFF2-40B4-BE49-F238E27FC236}">
                <a16:creationId xmlns:a16="http://schemas.microsoft.com/office/drawing/2014/main" id="{1D6A19D4-C0DE-478F-2569-2CE0858AD7E3}"/>
              </a:ext>
            </a:extLst>
          </p:cNvPr>
          <p:cNvSpPr/>
          <p:nvPr/>
        </p:nvSpPr>
        <p:spPr>
          <a:xfrm flipH="1">
            <a:off x="8898672" y="3344383"/>
            <a:ext cx="3293326" cy="2734211"/>
          </a:xfrm>
          <a:prstGeom prst="wedgeEllipseCallout">
            <a:avLst>
              <a:gd name="adj1" fmla="val -39741"/>
              <a:gd name="adj2" fmla="val 47147"/>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“we had lost so many facilities and buildings, and then the hospitals were at such a small capacity for a long time while they rebuilt.”</a:t>
            </a:r>
          </a:p>
        </p:txBody>
      </p:sp>
      <p:sp>
        <p:nvSpPr>
          <p:cNvPr id="5" name="Slide Number Placeholder 4">
            <a:extLst>
              <a:ext uri="{FF2B5EF4-FFF2-40B4-BE49-F238E27FC236}">
                <a16:creationId xmlns:a16="http://schemas.microsoft.com/office/drawing/2014/main" id="{EA3349A4-9CA2-9500-A3DA-0F00F88897D0}"/>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5EC011-0DA0-DB45-996E-85C7F379AB45}" type="slidenum">
              <a:rPr kumimoji="0" lang="en-US" sz="10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46083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5184AF4-E9EC-091D-0141-E94C1E19729B}"/>
              </a:ext>
            </a:extLst>
          </p:cNvPr>
          <p:cNvSpPr txBox="1">
            <a:spLocks noGrp="1"/>
          </p:cNvSpPr>
          <p:nvPr>
            <p:ph type="title" idx="4294967295"/>
          </p:nvPr>
        </p:nvSpPr>
        <p:spPr>
          <a:xfrm>
            <a:off x="838200" y="365126"/>
            <a:ext cx="10515600" cy="7193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747"/>
                </a:solidFill>
                <a:effectLst/>
                <a:uLnTx/>
                <a:uFillTx/>
                <a:latin typeface="Arial Narrow" panose="020B0604020202020204" pitchFamily="34" charset="0"/>
                <a:ea typeface="+mj-ea"/>
                <a:cs typeface="Arial Narrow" panose="020B0604020202020204" pitchFamily="34" charset="0"/>
              </a:rPr>
              <a:t>BARRIERS TO ROUTINE CARE</a:t>
            </a:r>
          </a:p>
        </p:txBody>
      </p:sp>
      <p:sp>
        <p:nvSpPr>
          <p:cNvPr id="15" name="Title 1">
            <a:extLst>
              <a:ext uri="{FF2B5EF4-FFF2-40B4-BE49-F238E27FC236}">
                <a16:creationId xmlns:a16="http://schemas.microsoft.com/office/drawing/2014/main" id="{B3C6953C-B709-C77B-411E-16909A4BAAE8}"/>
              </a:ext>
            </a:extLst>
          </p:cNvPr>
          <p:cNvSpPr txBox="1">
            <a:spLocks/>
          </p:cNvSpPr>
          <p:nvPr/>
        </p:nvSpPr>
        <p:spPr>
          <a:xfrm>
            <a:off x="838199" y="990975"/>
            <a:ext cx="10515599" cy="1136627"/>
          </a:xfrm>
          <a:prstGeom prst="rect">
            <a:avLst/>
          </a:prstGeom>
        </p:spPr>
        <p:txBody>
          <a:bodyPr vert="horz" lIns="91440" tIns="45720" rIns="91440" bIns="45720" rtlCol="0" anchor="ctr">
            <a:no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lvl="0">
              <a:lnSpc>
                <a:spcPct val="100000"/>
              </a:lnSpc>
            </a:pPr>
            <a: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Limited routine care for chronic health conditions</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r>
              <a:rPr kumimoji="0" lang="en-US" sz="8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 </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endParaRPr kumimoji="0" lang="en-US" sz="2200" b="1" i="0" u="none" strike="noStrike" kern="1200" cap="none" spc="0" normalizeH="0" baseline="0" noProof="0" dirty="0">
              <a:ln>
                <a:noFill/>
              </a:ln>
              <a:solidFill>
                <a:srgbClr val="006747"/>
              </a:solidFill>
              <a:effectLst/>
              <a:uLnTx/>
              <a:uFillTx/>
              <a:latin typeface="Arial" panose="020B0604020202020204" pitchFamily="34" charset="0"/>
              <a:ea typeface="+mj-ea"/>
              <a:cs typeface="Arial" panose="020B0604020202020204" pitchFamily="34" charset="0"/>
            </a:endParaRPr>
          </a:p>
        </p:txBody>
      </p:sp>
      <p:sp>
        <p:nvSpPr>
          <p:cNvPr id="21" name="TextBox 20">
            <a:extLst>
              <a:ext uri="{FF2B5EF4-FFF2-40B4-BE49-F238E27FC236}">
                <a16:creationId xmlns:a16="http://schemas.microsoft.com/office/drawing/2014/main" id="{C54D5B48-CC60-933C-C57E-5178467E01A9}"/>
              </a:ext>
            </a:extLst>
          </p:cNvPr>
          <p:cNvSpPr txBox="1"/>
          <p:nvPr/>
        </p:nvSpPr>
        <p:spPr>
          <a:xfrm>
            <a:off x="420712" y="2012542"/>
            <a:ext cx="5358889" cy="2154436"/>
          </a:xfrm>
          <a:prstGeom prst="rect">
            <a:avLst/>
          </a:prstGeom>
          <a:noFill/>
        </p:spPr>
        <p:txBody>
          <a:bodyPr wrap="square" rtlCol="0">
            <a:spAutoFit/>
          </a:bodyPr>
          <a:lstStyle/>
          <a:p>
            <a:r>
              <a:rPr lang="en-US" sz="2600" i="1" dirty="0">
                <a:solidFill>
                  <a:schemeClr val="accent2"/>
                </a:solidFill>
                <a:latin typeface="Georgia" panose="02040502050405020303" pitchFamily="18" charset="0"/>
              </a:rPr>
              <a:t>Routine Medical Care</a:t>
            </a:r>
          </a:p>
          <a:p>
            <a:pPr algn="ctr"/>
            <a:endParaRPr lang="en-US" sz="600" i="1" dirty="0">
              <a:solidFill>
                <a:schemeClr val="accent2"/>
              </a:solidFill>
              <a:latin typeface="Georgia" panose="02040502050405020303" pitchFamily="18" charset="0"/>
            </a:endParaRPr>
          </a:p>
          <a:p>
            <a:pPr marL="285750" indent="-285750">
              <a:buFont typeface="Arial" panose="020B0604020202020204" pitchFamily="34" charset="0"/>
              <a:buChar char="•"/>
            </a:pPr>
            <a:r>
              <a:rPr lang="en-US" sz="2200" dirty="0"/>
              <a:t>Challenges refilling maintenance drugs</a:t>
            </a:r>
          </a:p>
          <a:p>
            <a:endParaRPr lang="en-US" sz="600" dirty="0"/>
          </a:p>
          <a:p>
            <a:pPr marL="285750" indent="-285750">
              <a:buFont typeface="Arial" panose="020B0604020202020204" pitchFamily="34" charset="0"/>
              <a:buChar char="•"/>
            </a:pPr>
            <a:r>
              <a:rPr lang="en-US" sz="2200" dirty="0"/>
              <a:t>Medical records destroyed</a:t>
            </a:r>
          </a:p>
          <a:p>
            <a:endParaRPr lang="en-US" sz="600" dirty="0"/>
          </a:p>
          <a:p>
            <a:pPr marL="285750" indent="-285750">
              <a:buFont typeface="Arial" panose="020B0604020202020204" pitchFamily="34" charset="0"/>
              <a:buChar char="•"/>
            </a:pPr>
            <a:r>
              <a:rPr lang="en-US" sz="2200" dirty="0"/>
              <a:t>Delays in preventative screenings</a:t>
            </a:r>
          </a:p>
          <a:p>
            <a:endParaRPr lang="en-US" dirty="0"/>
          </a:p>
          <a:p>
            <a:endParaRPr lang="en-US" sz="600" dirty="0"/>
          </a:p>
        </p:txBody>
      </p:sp>
      <p:sp>
        <p:nvSpPr>
          <p:cNvPr id="17" name="Oval Callout 16">
            <a:extLst>
              <a:ext uri="{FF2B5EF4-FFF2-40B4-BE49-F238E27FC236}">
                <a16:creationId xmlns:a16="http://schemas.microsoft.com/office/drawing/2014/main" id="{AF480567-588C-2136-733C-A5CA2A2F997E}"/>
              </a:ext>
            </a:extLst>
          </p:cNvPr>
          <p:cNvSpPr/>
          <p:nvPr/>
        </p:nvSpPr>
        <p:spPr>
          <a:xfrm>
            <a:off x="7843061" y="234817"/>
            <a:ext cx="4086239" cy="3376877"/>
          </a:xfrm>
          <a:prstGeom prst="wedgeEllipseCallout">
            <a:avLst>
              <a:gd name="adj1" fmla="val 42835"/>
              <a:gd name="adj2" fmla="val 45510"/>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dirty="0">
                <a:latin typeface="Arial" panose="020B0604020202020204" pitchFamily="34" charset="0"/>
                <a:cs typeface="Arial" panose="020B0604020202020204" pitchFamily="34" charset="0"/>
              </a:rPr>
              <a:t>"And even as a provider, how we define what's happened in our medical history even has been "well, I didn't have a mammogram since before Hurricane Michael." "I haven't had a pap smear since before Hurricane Michael."</a:t>
            </a:r>
          </a:p>
        </p:txBody>
      </p:sp>
      <p:sp>
        <p:nvSpPr>
          <p:cNvPr id="20" name="Oval Callout 19">
            <a:extLst>
              <a:ext uri="{FF2B5EF4-FFF2-40B4-BE49-F238E27FC236}">
                <a16:creationId xmlns:a16="http://schemas.microsoft.com/office/drawing/2014/main" id="{85D378C9-93EC-AF36-4E43-B4909757A8BC}"/>
              </a:ext>
            </a:extLst>
          </p:cNvPr>
          <p:cNvSpPr/>
          <p:nvPr/>
        </p:nvSpPr>
        <p:spPr>
          <a:xfrm flipH="1">
            <a:off x="4667382" y="2936391"/>
            <a:ext cx="4287899" cy="3686792"/>
          </a:xfrm>
          <a:prstGeom prst="wedgeEllipseCallout">
            <a:avLst>
              <a:gd name="adj1" fmla="val 42959"/>
              <a:gd name="adj2" fmla="val 46240"/>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dirty="0">
                <a:latin typeface="Arial" panose="020B0604020202020204" pitchFamily="34" charset="0"/>
                <a:cs typeface="Arial" panose="020B0604020202020204" pitchFamily="34" charset="0"/>
              </a:rPr>
              <a:t>“working in the ER, we've seen a lot of visits for months, months, seeing visits for med refills... six, seven months later, seeing "Oh, I can't get into somebody" and I'm out of my meds" and "I need my blood pressure medicine refilled.".”</a:t>
            </a:r>
          </a:p>
        </p:txBody>
      </p:sp>
      <p:sp>
        <p:nvSpPr>
          <p:cNvPr id="16" name="Oval Callout 15">
            <a:extLst>
              <a:ext uri="{FF2B5EF4-FFF2-40B4-BE49-F238E27FC236}">
                <a16:creationId xmlns:a16="http://schemas.microsoft.com/office/drawing/2014/main" id="{53CCC571-7504-A8E3-2FC1-23BD2D7811B7}"/>
              </a:ext>
            </a:extLst>
          </p:cNvPr>
          <p:cNvSpPr/>
          <p:nvPr/>
        </p:nvSpPr>
        <p:spPr>
          <a:xfrm>
            <a:off x="8557159" y="3456109"/>
            <a:ext cx="3594293" cy="3182376"/>
          </a:xfrm>
          <a:prstGeom prst="wedgeEllipseCallout">
            <a:avLst>
              <a:gd name="adj1" fmla="val 36082"/>
              <a:gd name="adj2" fmla="val 49901"/>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dirty="0">
                <a:latin typeface="Arial" panose="020B0604020202020204" pitchFamily="34" charset="0"/>
                <a:cs typeface="Arial" panose="020B0604020202020204" pitchFamily="34" charset="0"/>
              </a:rPr>
              <a:t>“I had some skin cancer removed, years ago, the doctor's office basically had no way of providing me with my records, you know, for for another doctor, you know, so I could, to get a follow up."</a:t>
            </a:r>
          </a:p>
        </p:txBody>
      </p:sp>
      <p:sp>
        <p:nvSpPr>
          <p:cNvPr id="5" name="Slide Number Placeholder 4">
            <a:extLst>
              <a:ext uri="{FF2B5EF4-FFF2-40B4-BE49-F238E27FC236}">
                <a16:creationId xmlns:a16="http://schemas.microsoft.com/office/drawing/2014/main" id="{EA3349A4-9CA2-9500-A3DA-0F00F88897D0}"/>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5EC011-0DA0-DB45-996E-85C7F379AB45}" type="slidenum">
              <a:rPr kumimoji="0" lang="en-US" sz="10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58935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5184AF4-E9EC-091D-0141-E94C1E19729B}"/>
              </a:ext>
            </a:extLst>
          </p:cNvPr>
          <p:cNvSpPr txBox="1">
            <a:spLocks noGrp="1"/>
          </p:cNvSpPr>
          <p:nvPr>
            <p:ph type="title" idx="4294967295"/>
          </p:nvPr>
        </p:nvSpPr>
        <p:spPr>
          <a:xfrm>
            <a:off x="838200" y="365126"/>
            <a:ext cx="10515600" cy="7193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747"/>
                </a:solidFill>
                <a:effectLst/>
                <a:uLnTx/>
                <a:uFillTx/>
                <a:latin typeface="Arial Narrow" panose="020B0604020202020204" pitchFamily="34" charset="0"/>
                <a:ea typeface="+mj-ea"/>
                <a:cs typeface="Arial Narrow" panose="020B0604020202020204" pitchFamily="34" charset="0"/>
              </a:rPr>
              <a:t>BARRIERS TO SPECIALIZED CARE</a:t>
            </a:r>
          </a:p>
        </p:txBody>
      </p:sp>
      <p:sp>
        <p:nvSpPr>
          <p:cNvPr id="15" name="Title 1">
            <a:extLst>
              <a:ext uri="{FF2B5EF4-FFF2-40B4-BE49-F238E27FC236}">
                <a16:creationId xmlns:a16="http://schemas.microsoft.com/office/drawing/2014/main" id="{B3C6953C-B709-C77B-411E-16909A4BAAE8}"/>
              </a:ext>
            </a:extLst>
          </p:cNvPr>
          <p:cNvSpPr txBox="1">
            <a:spLocks/>
          </p:cNvSpPr>
          <p:nvPr/>
        </p:nvSpPr>
        <p:spPr>
          <a:xfrm>
            <a:off x="838199" y="990975"/>
            <a:ext cx="10515599" cy="1136627"/>
          </a:xfrm>
          <a:prstGeom prst="rect">
            <a:avLst/>
          </a:prstGeom>
        </p:spPr>
        <p:txBody>
          <a:bodyPr vert="horz" lIns="91440" tIns="45720" rIns="91440" bIns="45720" rtlCol="0" anchor="ctr">
            <a:no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lvl="0">
              <a:lnSpc>
                <a:spcPct val="100000"/>
              </a:lnSpc>
            </a:pPr>
            <a:r>
              <a:rPr lang="en-US" sz="2200" b="1" dirty="0">
                <a:solidFill>
                  <a:srgbClr val="E6C169"/>
                </a:solidFill>
                <a:latin typeface="Arial" panose="020B0604020202020204" pitchFamily="34" charset="0"/>
                <a:cs typeface="Arial" panose="020B0604020202020204" pitchFamily="34" charset="0"/>
              </a:rPr>
              <a:t>Limited specialized treatment and surgeries</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r>
              <a:rPr kumimoji="0" lang="en-US" sz="8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 </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endParaRPr kumimoji="0" lang="en-US" sz="2200" b="1" i="0" u="none" strike="noStrike" kern="1200" cap="none" spc="0" normalizeH="0" baseline="0" noProof="0" dirty="0">
              <a:ln>
                <a:noFill/>
              </a:ln>
              <a:solidFill>
                <a:srgbClr val="006747"/>
              </a:solidFill>
              <a:effectLst/>
              <a:uLnTx/>
              <a:uFillTx/>
              <a:latin typeface="Arial" panose="020B0604020202020204" pitchFamily="34" charset="0"/>
              <a:ea typeface="+mj-ea"/>
              <a:cs typeface="Arial" panose="020B0604020202020204" pitchFamily="34" charset="0"/>
            </a:endParaRPr>
          </a:p>
        </p:txBody>
      </p:sp>
      <p:sp>
        <p:nvSpPr>
          <p:cNvPr id="21" name="TextBox 20">
            <a:extLst>
              <a:ext uri="{FF2B5EF4-FFF2-40B4-BE49-F238E27FC236}">
                <a16:creationId xmlns:a16="http://schemas.microsoft.com/office/drawing/2014/main" id="{C54D5B48-CC60-933C-C57E-5178467E01A9}"/>
              </a:ext>
            </a:extLst>
          </p:cNvPr>
          <p:cNvSpPr txBox="1"/>
          <p:nvPr/>
        </p:nvSpPr>
        <p:spPr>
          <a:xfrm>
            <a:off x="448396" y="2016879"/>
            <a:ext cx="5283990" cy="2646878"/>
          </a:xfrm>
          <a:prstGeom prst="rect">
            <a:avLst/>
          </a:prstGeom>
          <a:noFill/>
        </p:spPr>
        <p:txBody>
          <a:bodyPr wrap="square" rtlCol="0">
            <a:spAutoFit/>
          </a:bodyPr>
          <a:lstStyle/>
          <a:p>
            <a:r>
              <a:rPr lang="en-US" sz="2600" i="1" dirty="0">
                <a:solidFill>
                  <a:schemeClr val="accent2"/>
                </a:solidFill>
                <a:latin typeface="Georgia" panose="02040502050405020303" pitchFamily="18" charset="0"/>
              </a:rPr>
              <a:t>Specialists</a:t>
            </a:r>
          </a:p>
          <a:p>
            <a:pPr algn="ctr"/>
            <a:endParaRPr lang="en-US" sz="600" i="1" dirty="0">
              <a:solidFill>
                <a:schemeClr val="accent2"/>
              </a:solidFill>
              <a:latin typeface="Georgia" panose="02040502050405020303" pitchFamily="18" charset="0"/>
            </a:endParaRPr>
          </a:p>
          <a:p>
            <a:pPr marL="285750" indent="-285750">
              <a:buFont typeface="Arial" panose="020B0604020202020204" pitchFamily="34" charset="0"/>
              <a:buChar char="•"/>
            </a:pPr>
            <a:r>
              <a:rPr lang="en-US" sz="2200" dirty="0"/>
              <a:t>Follow-up visits not available</a:t>
            </a:r>
          </a:p>
          <a:p>
            <a:endParaRPr lang="en-US" sz="600" dirty="0"/>
          </a:p>
          <a:p>
            <a:pPr marL="285750" indent="-285750">
              <a:buFont typeface="Arial" panose="020B0604020202020204" pitchFamily="34" charset="0"/>
              <a:buChar char="•"/>
            </a:pPr>
            <a:r>
              <a:rPr lang="en-US" sz="2200" dirty="0"/>
              <a:t>Surgeries rescheduled elsewhere</a:t>
            </a:r>
          </a:p>
          <a:p>
            <a:endParaRPr lang="en-US" sz="600" dirty="0"/>
          </a:p>
          <a:p>
            <a:pPr marL="285750" indent="-285750">
              <a:buFont typeface="Arial" panose="020B0604020202020204" pitchFamily="34" charset="0"/>
              <a:buChar char="•"/>
            </a:pPr>
            <a:r>
              <a:rPr lang="en-US" sz="2200" dirty="0"/>
              <a:t>Delayed cancer treatment</a:t>
            </a:r>
          </a:p>
          <a:p>
            <a:endParaRPr lang="en-US" sz="600" dirty="0"/>
          </a:p>
          <a:p>
            <a:pPr marL="285750" indent="-285750">
              <a:buFont typeface="Arial" panose="020B0604020202020204" pitchFamily="34" charset="0"/>
              <a:buChar char="•"/>
            </a:pPr>
            <a:r>
              <a:rPr lang="en-US" sz="2200" dirty="0"/>
              <a:t>Next closest metro areas also had delays in treatment</a:t>
            </a:r>
          </a:p>
          <a:p>
            <a:endParaRPr lang="en-US" sz="600" dirty="0"/>
          </a:p>
        </p:txBody>
      </p:sp>
      <p:sp>
        <p:nvSpPr>
          <p:cNvPr id="19" name="Oval Callout 18">
            <a:extLst>
              <a:ext uri="{FF2B5EF4-FFF2-40B4-BE49-F238E27FC236}">
                <a16:creationId xmlns:a16="http://schemas.microsoft.com/office/drawing/2014/main" id="{90B73638-E323-4FA2-6401-CD90DD5EB46D}"/>
              </a:ext>
            </a:extLst>
          </p:cNvPr>
          <p:cNvSpPr/>
          <p:nvPr/>
        </p:nvSpPr>
        <p:spPr>
          <a:xfrm flipH="1">
            <a:off x="6648866" y="2165328"/>
            <a:ext cx="2349307" cy="2011680"/>
          </a:xfrm>
          <a:prstGeom prst="wedgeEllipseCallout">
            <a:avLst>
              <a:gd name="adj1" fmla="val 43457"/>
              <a:gd name="adj2" fmla="val -49395"/>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dirty="0">
                <a:latin typeface="Arial" panose="020B0604020202020204" pitchFamily="34" charset="0"/>
                <a:cs typeface="Arial" panose="020B0604020202020204" pitchFamily="34" charset="0"/>
              </a:rPr>
              <a:t>”[surgical] procedures were backlogged for several months”</a:t>
            </a:r>
          </a:p>
          <a:p>
            <a:pPr algn="ctr"/>
            <a:endParaRPr lang="en-US" sz="1200" dirty="0">
              <a:latin typeface="Arial" panose="020B0604020202020204" pitchFamily="34" charset="0"/>
              <a:cs typeface="Arial" panose="020B0604020202020204" pitchFamily="34" charset="0"/>
            </a:endParaRPr>
          </a:p>
        </p:txBody>
      </p:sp>
      <p:sp>
        <p:nvSpPr>
          <p:cNvPr id="18" name="Oval Callout 17">
            <a:extLst>
              <a:ext uri="{FF2B5EF4-FFF2-40B4-BE49-F238E27FC236}">
                <a16:creationId xmlns:a16="http://schemas.microsoft.com/office/drawing/2014/main" id="{E7D77009-76CC-A00C-9A26-3C42492528F2}"/>
              </a:ext>
            </a:extLst>
          </p:cNvPr>
          <p:cNvSpPr/>
          <p:nvPr/>
        </p:nvSpPr>
        <p:spPr>
          <a:xfrm>
            <a:off x="8251043" y="365126"/>
            <a:ext cx="3858321" cy="2861403"/>
          </a:xfrm>
          <a:prstGeom prst="wedgeEllipseCallout">
            <a:avLst>
              <a:gd name="adj1" fmla="val 43329"/>
              <a:gd name="adj2" fmla="val 46912"/>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dirty="0">
                <a:latin typeface="Arial" panose="020B0604020202020204" pitchFamily="34" charset="0"/>
                <a:cs typeface="Arial" panose="020B0604020202020204" pitchFamily="34" charset="0"/>
              </a:rPr>
              <a:t>"Yes, my son in law was diagnosed [cancer] in February. And then it took a long time to get things going. And a lot of his treatments was delayed because of Hurricane Michael."</a:t>
            </a:r>
          </a:p>
        </p:txBody>
      </p:sp>
      <p:sp>
        <p:nvSpPr>
          <p:cNvPr id="2" name="Oval Callout 1">
            <a:extLst>
              <a:ext uri="{FF2B5EF4-FFF2-40B4-BE49-F238E27FC236}">
                <a16:creationId xmlns:a16="http://schemas.microsoft.com/office/drawing/2014/main" id="{4546332F-D7E3-DAFC-4E3C-EFD224FF03C8}"/>
              </a:ext>
            </a:extLst>
          </p:cNvPr>
          <p:cNvSpPr/>
          <p:nvPr/>
        </p:nvSpPr>
        <p:spPr>
          <a:xfrm flipH="1">
            <a:off x="5333449" y="3978519"/>
            <a:ext cx="3480213" cy="2646877"/>
          </a:xfrm>
          <a:prstGeom prst="wedgeEllipseCallout">
            <a:avLst>
              <a:gd name="adj1" fmla="val 41966"/>
              <a:gd name="adj2" fmla="val 51360"/>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dirty="0">
                <a:latin typeface="Arial" panose="020B0604020202020204" pitchFamily="34" charset="0"/>
                <a:cs typeface="Arial" panose="020B0604020202020204" pitchFamily="34" charset="0"/>
              </a:rPr>
              <a:t>“I have struggled to get an immediate appointment with my endocrinologist.  When I need my meds, I need my meds”</a:t>
            </a:r>
          </a:p>
        </p:txBody>
      </p:sp>
      <p:sp>
        <p:nvSpPr>
          <p:cNvPr id="16" name="Oval Callout 15">
            <a:extLst>
              <a:ext uri="{FF2B5EF4-FFF2-40B4-BE49-F238E27FC236}">
                <a16:creationId xmlns:a16="http://schemas.microsoft.com/office/drawing/2014/main" id="{53CCC571-7504-A8E3-2FC1-23BD2D7811B7}"/>
              </a:ext>
            </a:extLst>
          </p:cNvPr>
          <p:cNvSpPr/>
          <p:nvPr/>
        </p:nvSpPr>
        <p:spPr>
          <a:xfrm>
            <a:off x="8510040" y="3246437"/>
            <a:ext cx="3681960" cy="3246437"/>
          </a:xfrm>
          <a:prstGeom prst="wedgeEllipseCallout">
            <a:avLst>
              <a:gd name="adj1" fmla="val 33253"/>
              <a:gd name="adj2" fmla="val 52409"/>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dirty="0">
                <a:latin typeface="Arial" panose="020B0604020202020204" pitchFamily="34" charset="0"/>
                <a:cs typeface="Arial" panose="020B0604020202020204" pitchFamily="34" charset="0"/>
              </a:rPr>
              <a:t>“And we both had </a:t>
            </a:r>
          </a:p>
          <a:p>
            <a:pPr algn="ctr"/>
            <a:r>
              <a:rPr lang="en-US" dirty="0">
                <a:latin typeface="Arial" panose="020B0604020202020204" pitchFamily="34" charset="0"/>
                <a:cs typeface="Arial" panose="020B0604020202020204" pitchFamily="34" charset="0"/>
              </a:rPr>
              <a:t>skin cancer. So we </a:t>
            </a:r>
          </a:p>
          <a:p>
            <a:pPr algn="ctr"/>
            <a:r>
              <a:rPr lang="en-US" dirty="0">
                <a:latin typeface="Arial" panose="020B0604020202020204" pitchFamily="34" charset="0"/>
                <a:cs typeface="Arial" panose="020B0604020202020204" pitchFamily="34" charset="0"/>
              </a:rPr>
              <a:t>felt like we would have to go to Tallahassee, but even then you have to wait and finding people that because we have insurance that's not local."</a:t>
            </a:r>
          </a:p>
        </p:txBody>
      </p:sp>
      <p:sp>
        <p:nvSpPr>
          <p:cNvPr id="5" name="Slide Number Placeholder 4">
            <a:extLst>
              <a:ext uri="{FF2B5EF4-FFF2-40B4-BE49-F238E27FC236}">
                <a16:creationId xmlns:a16="http://schemas.microsoft.com/office/drawing/2014/main" id="{EA3349A4-9CA2-9500-A3DA-0F00F88897D0}"/>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5EC011-0DA0-DB45-996E-85C7F379AB45}" type="slidenum">
              <a:rPr kumimoji="0" lang="en-US" sz="10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58897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23AF-B9F0-1D6B-3136-2BE89040ED46}"/>
              </a:ext>
            </a:extLst>
          </p:cNvPr>
          <p:cNvSpPr txBox="1">
            <a:spLocks noGrp="1"/>
          </p:cNvSpPr>
          <p:nvPr>
            <p:ph type="title" idx="4294967295"/>
          </p:nvPr>
        </p:nvSpPr>
        <p:spPr>
          <a:xfrm>
            <a:off x="838200" y="365126"/>
            <a:ext cx="10515600" cy="7193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747"/>
                </a:solidFill>
                <a:effectLst/>
                <a:uLnTx/>
                <a:uFillTx/>
                <a:latin typeface="Arial Narrow" panose="020B0604020202020204" pitchFamily="34" charset="0"/>
                <a:ea typeface="+mj-ea"/>
                <a:cs typeface="Arial Narrow" panose="020B0604020202020204" pitchFamily="34" charset="0"/>
              </a:rPr>
              <a:t>TRAVEL TO TREATMENT</a:t>
            </a:r>
          </a:p>
        </p:txBody>
      </p:sp>
      <p:sp>
        <p:nvSpPr>
          <p:cNvPr id="3" name="Title 1">
            <a:extLst>
              <a:ext uri="{FF2B5EF4-FFF2-40B4-BE49-F238E27FC236}">
                <a16:creationId xmlns:a16="http://schemas.microsoft.com/office/drawing/2014/main" id="{BE6A1D08-E8CD-C367-C02D-99DD1FA7A3D7}"/>
              </a:ext>
            </a:extLst>
          </p:cNvPr>
          <p:cNvSpPr txBox="1">
            <a:spLocks/>
          </p:cNvSpPr>
          <p:nvPr/>
        </p:nvSpPr>
        <p:spPr>
          <a:xfrm>
            <a:off x="838199" y="990975"/>
            <a:ext cx="10515599" cy="1136627"/>
          </a:xfrm>
          <a:prstGeom prst="rect">
            <a:avLst/>
          </a:prstGeom>
        </p:spPr>
        <p:txBody>
          <a:bodyPr vert="horz" lIns="91440" tIns="45720" rIns="91440" bIns="45720" rtlCol="0" anchor="ctr">
            <a:no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lvl="0">
              <a:lnSpc>
                <a:spcPct val="100000"/>
              </a:lnSpc>
            </a:pPr>
            <a:r>
              <a:rPr lang="en-US" sz="2200" b="1" dirty="0">
                <a:solidFill>
                  <a:srgbClr val="E6C169"/>
                </a:solidFill>
                <a:latin typeface="Arial" panose="020B0604020202020204" pitchFamily="34" charset="0"/>
                <a:cs typeface="Arial" panose="020B0604020202020204" pitchFamily="34" charset="0"/>
              </a:rPr>
              <a:t>Using facilities further away became the only option</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r>
              <a:rPr kumimoji="0" lang="en-US" sz="8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 </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endParaRPr kumimoji="0" lang="en-US" sz="2200" b="1" i="0" u="none" strike="noStrike" kern="1200" cap="none" spc="0" normalizeH="0" baseline="0" noProof="0" dirty="0">
              <a:ln>
                <a:noFill/>
              </a:ln>
              <a:solidFill>
                <a:srgbClr val="006747"/>
              </a:solidFill>
              <a:effectLst/>
              <a:uLnTx/>
              <a:uFillTx/>
              <a:latin typeface="Arial" panose="020B0604020202020204" pitchFamily="34" charset="0"/>
              <a:ea typeface="+mj-ea"/>
              <a:cs typeface="Arial" panose="020B0604020202020204" pitchFamily="34" charset="0"/>
            </a:endParaRPr>
          </a:p>
        </p:txBody>
      </p:sp>
      <p:sp>
        <p:nvSpPr>
          <p:cNvPr id="19" name="Oval Callout 18">
            <a:extLst>
              <a:ext uri="{FF2B5EF4-FFF2-40B4-BE49-F238E27FC236}">
                <a16:creationId xmlns:a16="http://schemas.microsoft.com/office/drawing/2014/main" id="{4F684312-0685-5D4A-64BC-EA5EBD8885AD}"/>
              </a:ext>
            </a:extLst>
          </p:cNvPr>
          <p:cNvSpPr/>
          <p:nvPr/>
        </p:nvSpPr>
        <p:spPr>
          <a:xfrm flipH="1">
            <a:off x="0" y="1589262"/>
            <a:ext cx="3406024" cy="2969936"/>
          </a:xfrm>
          <a:prstGeom prst="wedgeEllipseCallout">
            <a:avLst>
              <a:gd name="adj1" fmla="val 44400"/>
              <a:gd name="adj2" fmla="val -45970"/>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“We tried to schedule </a:t>
            </a:r>
          </a:p>
          <a:p>
            <a:r>
              <a:rPr lang="en-US" dirty="0">
                <a:latin typeface="Arial" panose="020B0604020202020204" pitchFamily="34" charset="0"/>
                <a:cs typeface="Arial" panose="020B0604020202020204" pitchFamily="34" charset="0"/>
              </a:rPr>
              <a:t>in Tallahassee for my sister and they were three months out... And so we said to hell with that and went to MD Anderson”</a:t>
            </a:r>
          </a:p>
        </p:txBody>
      </p:sp>
      <p:sp>
        <p:nvSpPr>
          <p:cNvPr id="7" name="Oval Callout 6">
            <a:extLst>
              <a:ext uri="{FF2B5EF4-FFF2-40B4-BE49-F238E27FC236}">
                <a16:creationId xmlns:a16="http://schemas.microsoft.com/office/drawing/2014/main" id="{1C7B39DD-250B-8381-8ED7-4894EEE1704A}"/>
              </a:ext>
            </a:extLst>
          </p:cNvPr>
          <p:cNvSpPr/>
          <p:nvPr/>
        </p:nvSpPr>
        <p:spPr>
          <a:xfrm>
            <a:off x="3294710" y="1660279"/>
            <a:ext cx="2418082" cy="1902548"/>
          </a:xfrm>
          <a:prstGeom prst="wedgeEllipseCallout">
            <a:avLst>
              <a:gd name="adj1" fmla="val 51608"/>
              <a:gd name="adj2" fmla="val -43311"/>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“Dothan, Tallahassee, [for cancer treatment]”</a:t>
            </a:r>
          </a:p>
        </p:txBody>
      </p:sp>
      <p:sp>
        <p:nvSpPr>
          <p:cNvPr id="4" name="TextBox 3">
            <a:extLst>
              <a:ext uri="{FF2B5EF4-FFF2-40B4-BE49-F238E27FC236}">
                <a16:creationId xmlns:a16="http://schemas.microsoft.com/office/drawing/2014/main" id="{50302F03-A311-8953-E941-03F7A469669E}"/>
              </a:ext>
            </a:extLst>
          </p:cNvPr>
          <p:cNvSpPr txBox="1"/>
          <p:nvPr/>
        </p:nvSpPr>
        <p:spPr>
          <a:xfrm>
            <a:off x="6150295" y="1755113"/>
            <a:ext cx="5506764" cy="892552"/>
          </a:xfrm>
          <a:prstGeom prst="rect">
            <a:avLst/>
          </a:prstGeom>
          <a:noFill/>
        </p:spPr>
        <p:txBody>
          <a:bodyPr wrap="square" rtlCol="0">
            <a:spAutoFit/>
          </a:bodyPr>
          <a:lstStyle/>
          <a:p>
            <a:pPr algn="ctr"/>
            <a:r>
              <a:rPr lang="en-US" sz="2600" i="1" dirty="0">
                <a:solidFill>
                  <a:schemeClr val="accent2"/>
                </a:solidFill>
                <a:latin typeface="Georgia" panose="02040502050405020303" pitchFamily="18" charset="0"/>
              </a:rPr>
              <a:t>Reported Distances Traveled  for Cancer Treatment</a:t>
            </a:r>
          </a:p>
        </p:txBody>
      </p:sp>
      <p:sp>
        <p:nvSpPr>
          <p:cNvPr id="9" name="Oval Callout 8">
            <a:extLst>
              <a:ext uri="{FF2B5EF4-FFF2-40B4-BE49-F238E27FC236}">
                <a16:creationId xmlns:a16="http://schemas.microsoft.com/office/drawing/2014/main" id="{030FBF46-48AF-67C5-219F-857FCA3DD6C7}"/>
              </a:ext>
            </a:extLst>
          </p:cNvPr>
          <p:cNvSpPr/>
          <p:nvPr/>
        </p:nvSpPr>
        <p:spPr>
          <a:xfrm>
            <a:off x="0" y="4274227"/>
            <a:ext cx="2863521" cy="2574198"/>
          </a:xfrm>
          <a:prstGeom prst="wedgeEllipseCallout">
            <a:avLst>
              <a:gd name="adj1" fmla="val -42251"/>
              <a:gd name="adj2" fmla="val 49504"/>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“When Mama's daddy was going through cancer treatments, which was before Michael, we went to Panama”</a:t>
            </a:r>
          </a:p>
        </p:txBody>
      </p:sp>
      <p:sp>
        <p:nvSpPr>
          <p:cNvPr id="8" name="Oval Callout 7">
            <a:extLst>
              <a:ext uri="{FF2B5EF4-FFF2-40B4-BE49-F238E27FC236}">
                <a16:creationId xmlns:a16="http://schemas.microsoft.com/office/drawing/2014/main" id="{B86F9AC0-A042-A381-306F-A01E2F0286C6}"/>
              </a:ext>
            </a:extLst>
          </p:cNvPr>
          <p:cNvSpPr/>
          <p:nvPr/>
        </p:nvSpPr>
        <p:spPr>
          <a:xfrm>
            <a:off x="2553556" y="3474229"/>
            <a:ext cx="3057988" cy="2969936"/>
          </a:xfrm>
          <a:prstGeom prst="wedgeEllipseCallout">
            <a:avLst>
              <a:gd name="adj1" fmla="val 40031"/>
              <a:gd name="adj2" fmla="val 49233"/>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"Mayo Clinic, Moffitt, MD Anderson was the one we used, MD Anderson. And then you've got UAB [cancer treatment options].”</a:t>
            </a:r>
          </a:p>
        </p:txBody>
      </p:sp>
      <p:pic>
        <p:nvPicPr>
          <p:cNvPr id="10" name="Picture 9" descr="Map&#10;&#10;Description automatically generated ">
            <a:extLst>
              <a:ext uri="{FF2B5EF4-FFF2-40B4-BE49-F238E27FC236}">
                <a16:creationId xmlns:a16="http://schemas.microsoft.com/office/drawing/2014/main" id="{27793422-7C46-3C4D-9FDF-2061746210D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773377" y="2612360"/>
            <a:ext cx="6126523" cy="3551523"/>
          </a:xfrm>
          <a:prstGeom prst="rect">
            <a:avLst/>
          </a:prstGeom>
          <a:ln w="25400">
            <a:noFill/>
          </a:ln>
        </p:spPr>
      </p:pic>
      <p:sp>
        <p:nvSpPr>
          <p:cNvPr id="11" name="Donut 10">
            <a:extLst>
              <a:ext uri="{FF2B5EF4-FFF2-40B4-BE49-F238E27FC236}">
                <a16:creationId xmlns:a16="http://schemas.microsoft.com/office/drawing/2014/main" id="{D88C508B-855A-DB64-4DE2-A86FFDA246F8}"/>
              </a:ext>
              <a:ext uri="{C183D7F6-B498-43B3-948B-1728B52AA6E4}">
                <adec:decorative xmlns:adec="http://schemas.microsoft.com/office/drawing/2017/decorative" val="1"/>
              </a:ext>
            </a:extLst>
          </p:cNvPr>
          <p:cNvSpPr/>
          <p:nvPr/>
        </p:nvSpPr>
        <p:spPr>
          <a:xfrm>
            <a:off x="9278349" y="3746298"/>
            <a:ext cx="1035258" cy="1055859"/>
          </a:xfrm>
          <a:prstGeom prst="donut">
            <a:avLst>
              <a:gd name="adj" fmla="val 4012"/>
            </a:avLst>
          </a:prstGeom>
          <a:solidFill>
            <a:schemeClr val="accent1">
              <a:alpha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Donut 11">
            <a:extLst>
              <a:ext uri="{FF2B5EF4-FFF2-40B4-BE49-F238E27FC236}">
                <a16:creationId xmlns:a16="http://schemas.microsoft.com/office/drawing/2014/main" id="{43EA1B4C-5C15-9F18-A555-03A5428ACC2B}"/>
              </a:ext>
              <a:ext uri="{C183D7F6-B498-43B3-948B-1728B52AA6E4}">
                <adec:decorative xmlns:adec="http://schemas.microsoft.com/office/drawing/2017/decorative" val="1"/>
              </a:ext>
            </a:extLst>
          </p:cNvPr>
          <p:cNvSpPr/>
          <p:nvPr/>
        </p:nvSpPr>
        <p:spPr>
          <a:xfrm>
            <a:off x="8499417" y="3031076"/>
            <a:ext cx="2541088" cy="2591652"/>
          </a:xfrm>
          <a:prstGeom prst="donut">
            <a:avLst>
              <a:gd name="adj" fmla="val 1443"/>
            </a:avLst>
          </a:prstGeom>
          <a:solidFill>
            <a:schemeClr val="accent1">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lock Arc 12">
            <a:extLst>
              <a:ext uri="{FF2B5EF4-FFF2-40B4-BE49-F238E27FC236}">
                <a16:creationId xmlns:a16="http://schemas.microsoft.com/office/drawing/2014/main" id="{91A73B67-345E-9567-B71A-B4FF41EA782B}"/>
              </a:ext>
              <a:ext uri="{C183D7F6-B498-43B3-948B-1728B52AA6E4}">
                <adec:decorative xmlns:adec="http://schemas.microsoft.com/office/drawing/2017/decorative" val="1"/>
              </a:ext>
            </a:extLst>
          </p:cNvPr>
          <p:cNvSpPr/>
          <p:nvPr/>
        </p:nvSpPr>
        <p:spPr>
          <a:xfrm rot="18573668">
            <a:off x="6476130" y="2531037"/>
            <a:ext cx="4127445" cy="4046918"/>
          </a:xfrm>
          <a:prstGeom prst="blockArc">
            <a:avLst>
              <a:gd name="adj1" fmla="val 10706621"/>
              <a:gd name="adj2" fmla="val 18251014"/>
              <a:gd name="adj3" fmla="val 840"/>
            </a:avLst>
          </a:prstGeom>
          <a:solidFill>
            <a:schemeClr val="accent1">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9E6AF72-CCB5-73FE-3870-EB365746423A}"/>
              </a:ext>
            </a:extLst>
          </p:cNvPr>
          <p:cNvSpPr txBox="1"/>
          <p:nvPr/>
        </p:nvSpPr>
        <p:spPr>
          <a:xfrm>
            <a:off x="5729348" y="5453451"/>
            <a:ext cx="1128594" cy="338554"/>
          </a:xfrm>
          <a:prstGeom prst="rect">
            <a:avLst/>
          </a:prstGeom>
          <a:noFill/>
        </p:spPr>
        <p:txBody>
          <a:bodyPr wrap="square" rtlCol="0">
            <a:spAutoFit/>
          </a:bodyPr>
          <a:lstStyle/>
          <a:p>
            <a:r>
              <a:rPr lang="en-US" sz="1600" dirty="0">
                <a:solidFill>
                  <a:schemeClr val="accent1"/>
                </a:solidFill>
                <a:latin typeface="Arial" panose="020B0604020202020204" pitchFamily="34" charset="0"/>
                <a:cs typeface="Arial" panose="020B0604020202020204" pitchFamily="34" charset="0"/>
              </a:rPr>
              <a:t>650 Miles</a:t>
            </a:r>
          </a:p>
        </p:txBody>
      </p:sp>
      <p:sp>
        <p:nvSpPr>
          <p:cNvPr id="15" name="TextBox 14">
            <a:extLst>
              <a:ext uri="{FF2B5EF4-FFF2-40B4-BE49-F238E27FC236}">
                <a16:creationId xmlns:a16="http://schemas.microsoft.com/office/drawing/2014/main" id="{D165F2EE-38D0-545C-83CB-706634952760}"/>
              </a:ext>
            </a:extLst>
          </p:cNvPr>
          <p:cNvSpPr txBox="1"/>
          <p:nvPr/>
        </p:nvSpPr>
        <p:spPr>
          <a:xfrm>
            <a:off x="7752000" y="5013988"/>
            <a:ext cx="1054768" cy="338554"/>
          </a:xfrm>
          <a:prstGeom prst="rect">
            <a:avLst/>
          </a:prstGeom>
          <a:noFill/>
        </p:spPr>
        <p:txBody>
          <a:bodyPr wrap="square" rtlCol="0">
            <a:spAutoFit/>
          </a:bodyPr>
          <a:lstStyle/>
          <a:p>
            <a:r>
              <a:rPr lang="en-US" sz="1600" dirty="0">
                <a:solidFill>
                  <a:schemeClr val="accent1"/>
                </a:solidFill>
                <a:latin typeface="Arial" panose="020B0604020202020204" pitchFamily="34" charset="0"/>
                <a:cs typeface="Arial" panose="020B0604020202020204" pitchFamily="34" charset="0"/>
              </a:rPr>
              <a:t>375 Miles</a:t>
            </a:r>
          </a:p>
        </p:txBody>
      </p:sp>
      <p:sp>
        <p:nvSpPr>
          <p:cNvPr id="16" name="TextBox 15">
            <a:extLst>
              <a:ext uri="{FF2B5EF4-FFF2-40B4-BE49-F238E27FC236}">
                <a16:creationId xmlns:a16="http://schemas.microsoft.com/office/drawing/2014/main" id="{EE260734-E583-60EB-2C0B-BBD0A0ECEFFD}"/>
              </a:ext>
            </a:extLst>
          </p:cNvPr>
          <p:cNvSpPr txBox="1"/>
          <p:nvPr/>
        </p:nvSpPr>
        <p:spPr>
          <a:xfrm>
            <a:off x="9278349" y="4734180"/>
            <a:ext cx="1075097" cy="338554"/>
          </a:xfrm>
          <a:prstGeom prst="rect">
            <a:avLst/>
          </a:prstGeom>
          <a:noFill/>
        </p:spPr>
        <p:txBody>
          <a:bodyPr wrap="square" rtlCol="0">
            <a:spAutoFit/>
          </a:bodyPr>
          <a:lstStyle/>
          <a:p>
            <a:r>
              <a:rPr lang="en-US" sz="1600" dirty="0">
                <a:solidFill>
                  <a:schemeClr val="accent1"/>
                </a:solidFill>
                <a:latin typeface="Arial" panose="020B0604020202020204" pitchFamily="34" charset="0"/>
                <a:cs typeface="Arial" panose="020B0604020202020204" pitchFamily="34" charset="0"/>
              </a:rPr>
              <a:t>100 Miles</a:t>
            </a:r>
          </a:p>
        </p:txBody>
      </p:sp>
      <p:sp>
        <p:nvSpPr>
          <p:cNvPr id="17" name="Donut 16">
            <a:extLst>
              <a:ext uri="{FF2B5EF4-FFF2-40B4-BE49-F238E27FC236}">
                <a16:creationId xmlns:a16="http://schemas.microsoft.com/office/drawing/2014/main" id="{1DD91365-B7A0-68CC-B890-15393FA1974A}"/>
              </a:ext>
              <a:ext uri="{C183D7F6-B498-43B3-948B-1728B52AA6E4}">
                <adec:decorative xmlns:adec="http://schemas.microsoft.com/office/drawing/2017/decorative" val="1"/>
              </a:ext>
            </a:extLst>
          </p:cNvPr>
          <p:cNvSpPr/>
          <p:nvPr/>
        </p:nvSpPr>
        <p:spPr>
          <a:xfrm>
            <a:off x="9689841" y="4190185"/>
            <a:ext cx="245968" cy="230369"/>
          </a:xfrm>
          <a:prstGeom prst="donut">
            <a:avLst>
              <a:gd name="adj" fmla="val 4012"/>
            </a:avLst>
          </a:prstGeom>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Slide Number Placeholder 4">
            <a:extLst>
              <a:ext uri="{FF2B5EF4-FFF2-40B4-BE49-F238E27FC236}">
                <a16:creationId xmlns:a16="http://schemas.microsoft.com/office/drawing/2014/main" id="{EA3349A4-9CA2-9500-A3DA-0F00F88897D0}"/>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5EC011-0DA0-DB45-996E-85C7F379AB45}" type="slidenum">
              <a:rPr kumimoji="0" lang="en-US" sz="10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19609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8F2FC2D-BCBA-706C-69DF-E77E2EC5A631}"/>
              </a:ext>
            </a:extLst>
          </p:cNvPr>
          <p:cNvSpPr txBox="1">
            <a:spLocks noGrp="1"/>
          </p:cNvSpPr>
          <p:nvPr>
            <p:ph type="title" idx="4294967295"/>
          </p:nvPr>
        </p:nvSpPr>
        <p:spPr>
          <a:xfrm>
            <a:off x="838200" y="365126"/>
            <a:ext cx="10515600" cy="7193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747"/>
                </a:solidFill>
                <a:effectLst/>
                <a:uLnTx/>
                <a:uFillTx/>
                <a:latin typeface="Arial Narrow" panose="020B0604020202020204" pitchFamily="34" charset="0"/>
                <a:ea typeface="+mj-ea"/>
                <a:cs typeface="Arial Narrow" panose="020B0604020202020204" pitchFamily="34" charset="0"/>
              </a:rPr>
              <a:t>PHASE 3 FINDINGS</a:t>
            </a:r>
          </a:p>
        </p:txBody>
      </p:sp>
      <p:sp>
        <p:nvSpPr>
          <p:cNvPr id="13" name="Title 1">
            <a:extLst>
              <a:ext uri="{FF2B5EF4-FFF2-40B4-BE49-F238E27FC236}">
                <a16:creationId xmlns:a16="http://schemas.microsoft.com/office/drawing/2014/main" id="{2DD96DB4-01CA-618F-5834-0114CDD9FEBB}"/>
              </a:ext>
            </a:extLst>
          </p:cNvPr>
          <p:cNvSpPr txBox="1">
            <a:spLocks/>
          </p:cNvSpPr>
          <p:nvPr/>
        </p:nvSpPr>
        <p:spPr>
          <a:xfrm>
            <a:off x="838200" y="990975"/>
            <a:ext cx="10400414" cy="1136627"/>
          </a:xfrm>
          <a:prstGeom prst="rect">
            <a:avLst/>
          </a:prstGeom>
        </p:spPr>
        <p:txBody>
          <a:bodyPr vert="horz" lIns="91440" tIns="45720" rIns="91440" bIns="45720" rtlCol="0" anchor="ctr">
            <a:no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How do survivors’ accounts of post-storm health conditions and access to</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r>
              <a:rPr kumimoji="0" lang="en-US" sz="8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 </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health care triangulate with excess mortality findings and the fatality count?</a:t>
            </a:r>
            <a:endParaRPr kumimoji="0" lang="en-US" sz="2200" b="1" i="0" u="none" strike="noStrike" kern="1200" cap="none" spc="0" normalizeH="0" baseline="0" noProof="0" dirty="0">
              <a:ln>
                <a:noFill/>
              </a:ln>
              <a:solidFill>
                <a:srgbClr val="006747"/>
              </a:solidFill>
              <a:effectLst/>
              <a:uLnTx/>
              <a:uFillTx/>
              <a:latin typeface="Arial" panose="020B0604020202020204" pitchFamily="34" charset="0"/>
              <a:ea typeface="+mj-ea"/>
              <a:cs typeface="Arial" panose="020B0604020202020204" pitchFamily="34" charset="0"/>
            </a:endParaRPr>
          </a:p>
        </p:txBody>
      </p:sp>
      <p:pic>
        <p:nvPicPr>
          <p:cNvPr id="3" name="Picture 2" descr="Icon of sheet of paper and light bulb">
            <a:extLst>
              <a:ext uri="{FF2B5EF4-FFF2-40B4-BE49-F238E27FC236}">
                <a16:creationId xmlns:a16="http://schemas.microsoft.com/office/drawing/2014/main" id="{8312B6B6-4E49-89A3-357B-CCDE1255F5E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1738" y="2170447"/>
            <a:ext cx="1177250" cy="1198918"/>
          </a:xfrm>
          <a:prstGeom prst="rect">
            <a:avLst/>
          </a:prstGeom>
        </p:spPr>
      </p:pic>
      <p:sp>
        <p:nvSpPr>
          <p:cNvPr id="4" name="TextBox 3">
            <a:extLst>
              <a:ext uri="{FF2B5EF4-FFF2-40B4-BE49-F238E27FC236}">
                <a16:creationId xmlns:a16="http://schemas.microsoft.com/office/drawing/2014/main" id="{08DD53FE-5734-E31E-9F47-C4204A8528C0}"/>
              </a:ext>
            </a:extLst>
          </p:cNvPr>
          <p:cNvSpPr txBox="1"/>
          <p:nvPr/>
        </p:nvSpPr>
        <p:spPr>
          <a:xfrm>
            <a:off x="1468988" y="2476813"/>
            <a:ext cx="8132212"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srgbClr val="9CCB3B"/>
                </a:solidFill>
                <a:effectLst/>
                <a:uLnTx/>
                <a:uFillTx/>
                <a:latin typeface="Georgia" panose="02040502050405020303" pitchFamily="18" charset="0"/>
                <a:ea typeface="+mn-ea"/>
                <a:cs typeface="+mn-cs"/>
              </a:rPr>
              <a:t>Multiple Barriers to Accessing Health Care</a:t>
            </a:r>
          </a:p>
        </p:txBody>
      </p:sp>
      <p:sp>
        <p:nvSpPr>
          <p:cNvPr id="7" name="TextBox 6">
            <a:extLst>
              <a:ext uri="{FF2B5EF4-FFF2-40B4-BE49-F238E27FC236}">
                <a16:creationId xmlns:a16="http://schemas.microsoft.com/office/drawing/2014/main" id="{356313FE-F2A6-B2EE-DAAA-D12C0B56F387}"/>
              </a:ext>
            </a:extLst>
          </p:cNvPr>
          <p:cNvSpPr txBox="1"/>
          <p:nvPr/>
        </p:nvSpPr>
        <p:spPr>
          <a:xfrm>
            <a:off x="1133126" y="2997134"/>
            <a:ext cx="6962659" cy="3139321"/>
          </a:xfrm>
          <a:prstGeom prst="rect">
            <a:avLst/>
          </a:prstGeom>
          <a:noFill/>
        </p:spPr>
        <p:txBody>
          <a:bodyPr wrap="square" rtlCol="0">
            <a:spAutoFit/>
          </a:bodyPr>
          <a:lstStyle/>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a:ea typeface="+mn-ea"/>
                <a:cs typeface="+mn-cs"/>
              </a:rPr>
              <a:t>Nearly all healthcare infrastructure in Bay County was destroyed or damaged</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a:ea typeface="+mn-ea"/>
                <a:cs typeface="+mn-cs"/>
              </a:rPr>
              <a:t>Gulf and Franklin Counties had relied on those resources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a:ea typeface="+mn-ea"/>
                <a:cs typeface="+mn-cs"/>
              </a:rPr>
              <a:t>Barriers to routine health services, screenings, and specialized care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a:ea typeface="+mn-ea"/>
                <a:cs typeface="+mn-cs"/>
              </a:rPr>
              <a:t>Some had to travel far for cancer treatment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a:ea typeface="+mn-ea"/>
                <a:cs typeface="+mn-cs"/>
              </a:rPr>
              <a:t>Supports a delayed, greater impact on health than just the fatality count</a:t>
            </a:r>
          </a:p>
        </p:txBody>
      </p:sp>
      <p:sp>
        <p:nvSpPr>
          <p:cNvPr id="5" name="Slide Number Placeholder 4">
            <a:extLst>
              <a:ext uri="{FF2B5EF4-FFF2-40B4-BE49-F238E27FC236}">
                <a16:creationId xmlns:a16="http://schemas.microsoft.com/office/drawing/2014/main" id="{B21CC5C6-AEC0-C278-1C9B-09B66DF7A9EA}"/>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5EC011-0DA0-DB45-996E-85C7F379AB45}" type="slidenum">
              <a:rPr kumimoji="0" lang="en-US" sz="10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71672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64A4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5624C-7418-2BAA-3618-34C1C71CF721}"/>
              </a:ext>
            </a:extLst>
          </p:cNvPr>
          <p:cNvSpPr>
            <a:spLocks noGrp="1"/>
          </p:cNvSpPr>
          <p:nvPr>
            <p:ph type="title"/>
          </p:nvPr>
        </p:nvSpPr>
        <p:spPr/>
        <p:txBody>
          <a:bodyPr>
            <a:noAutofit/>
          </a:bodyPr>
          <a:lstStyle/>
          <a:p>
            <a:r>
              <a:rPr lang="en-US" sz="6000" dirty="0">
                <a:solidFill>
                  <a:schemeClr val="bg1"/>
                </a:solidFill>
                <a:latin typeface="Arial Narrow" panose="020B0604020202020204" pitchFamily="34" charset="0"/>
                <a:cs typeface="Arial Narrow" panose="020B0604020202020204" pitchFamily="34" charset="0"/>
              </a:rPr>
              <a:t>DISCUSSION &amp; CONCLUSION</a:t>
            </a:r>
          </a:p>
        </p:txBody>
      </p:sp>
      <p:sp>
        <p:nvSpPr>
          <p:cNvPr id="6" name="TextBox 5">
            <a:extLst>
              <a:ext uri="{FF2B5EF4-FFF2-40B4-BE49-F238E27FC236}">
                <a16:creationId xmlns:a16="http://schemas.microsoft.com/office/drawing/2014/main" id="{437F478E-537D-EA07-ED73-ED745FFB31AD}"/>
              </a:ext>
            </a:extLst>
          </p:cNvPr>
          <p:cNvSpPr txBox="1"/>
          <p:nvPr/>
        </p:nvSpPr>
        <p:spPr>
          <a:xfrm>
            <a:off x="583933" y="4177364"/>
            <a:ext cx="7607166" cy="120032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Overall Findings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Application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Conclusion</a:t>
            </a:r>
          </a:p>
        </p:txBody>
      </p:sp>
      <p:cxnSp>
        <p:nvCxnSpPr>
          <p:cNvPr id="8" name="Straight Connector 7">
            <a:extLst>
              <a:ext uri="{FF2B5EF4-FFF2-40B4-BE49-F238E27FC236}">
                <a16:creationId xmlns:a16="http://schemas.microsoft.com/office/drawing/2014/main" id="{AE54D974-409B-A1DF-4489-A27E8FDC141B}"/>
              </a:ext>
              <a:ext uri="{C183D7F6-B498-43B3-948B-1728B52AA6E4}">
                <adec:decorative xmlns:adec="http://schemas.microsoft.com/office/drawing/2017/decorative" val="1"/>
              </a:ext>
            </a:extLst>
          </p:cNvPr>
          <p:cNvCxnSpPr/>
          <p:nvPr/>
        </p:nvCxnSpPr>
        <p:spPr>
          <a:xfrm flipV="1">
            <a:off x="749166" y="3686476"/>
            <a:ext cx="10674417" cy="0"/>
          </a:xfrm>
          <a:prstGeom prst="line">
            <a:avLst/>
          </a:prstGeom>
          <a:ln w="38100">
            <a:solidFill>
              <a:srgbClr val="D3C49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3196CB9-3B28-CF74-7D51-DEE7A8CCC393}"/>
              </a:ext>
            </a:extLst>
          </p:cNvPr>
          <p:cNvSpPr>
            <a:spLocks noGrp="1"/>
          </p:cNvSpPr>
          <p:nvPr>
            <p:ph type="sldNum" sz="quarter" idx="12"/>
          </p:nvPr>
        </p:nvSpPr>
        <p:spPr>
          <a:xfrm>
            <a:off x="9448800" y="649287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A6095F-2601-1642-8284-AD237A28C7FC}" type="slidenum">
              <a:rPr kumimoji="0" lang="en-US" sz="1000" b="0" i="0" u="none" strike="noStrike" kern="1200" cap="none" spc="0" normalizeH="0" baseline="0" noProof="0" smtClean="0">
                <a:ln>
                  <a:noFill/>
                </a:ln>
                <a:solidFill>
                  <a:srgbClr val="E7E6E6"/>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0" normalizeH="0" baseline="0" noProof="0" dirty="0">
              <a:ln>
                <a:noFill/>
              </a:ln>
              <a:solidFill>
                <a:srgbClr val="E7E6E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81913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5ED0903-E5BE-FCD7-1747-E0C7B8F9331B}"/>
              </a:ext>
            </a:extLst>
          </p:cNvPr>
          <p:cNvSpPr txBox="1">
            <a:spLocks noGrp="1"/>
          </p:cNvSpPr>
          <p:nvPr>
            <p:ph type="title" idx="4294967295"/>
          </p:nvPr>
        </p:nvSpPr>
        <p:spPr>
          <a:xfrm>
            <a:off x="838200" y="365126"/>
            <a:ext cx="10515600" cy="7193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747"/>
                </a:solidFill>
                <a:effectLst/>
                <a:uLnTx/>
                <a:uFillTx/>
                <a:latin typeface="Arial Narrow" panose="020B0604020202020204" pitchFamily="34" charset="0"/>
                <a:ea typeface="+mj-ea"/>
                <a:cs typeface="Arial Narrow" panose="020B0604020202020204" pitchFamily="34" charset="0"/>
              </a:rPr>
              <a:t>OVERALL FINDINGS</a:t>
            </a:r>
          </a:p>
        </p:txBody>
      </p:sp>
      <p:sp>
        <p:nvSpPr>
          <p:cNvPr id="13" name="Title 1">
            <a:extLst>
              <a:ext uri="{FF2B5EF4-FFF2-40B4-BE49-F238E27FC236}">
                <a16:creationId xmlns:a16="http://schemas.microsoft.com/office/drawing/2014/main" id="{F5BCCA88-A8DF-FCA9-97ED-FC3F9D0B2A34}"/>
              </a:ext>
            </a:extLst>
          </p:cNvPr>
          <p:cNvSpPr txBox="1">
            <a:spLocks/>
          </p:cNvSpPr>
          <p:nvPr/>
        </p:nvSpPr>
        <p:spPr>
          <a:xfrm>
            <a:off x="838199" y="990975"/>
            <a:ext cx="10515599" cy="1136627"/>
          </a:xfrm>
          <a:prstGeom prst="rect">
            <a:avLst/>
          </a:prstGeom>
        </p:spPr>
        <p:txBody>
          <a:bodyPr vert="horz" lIns="91440" tIns="45720" rIns="91440" bIns="45720" rtlCol="0" anchor="ctr">
            <a:no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Vulnerabilities and damaged infrastructure resulted in delays in health care</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r>
              <a:rPr kumimoji="0" lang="en-US" sz="8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 </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and contributed to additional deaths beyond the fatality count.</a:t>
            </a:r>
            <a:endParaRPr kumimoji="0" lang="en-US" sz="2200" b="1" i="0" u="none" strike="noStrike" kern="1200" cap="none" spc="0" normalizeH="0" baseline="0" noProof="0" dirty="0">
              <a:ln>
                <a:noFill/>
              </a:ln>
              <a:solidFill>
                <a:srgbClr val="006747"/>
              </a:solidFill>
              <a:effectLst/>
              <a:uLnTx/>
              <a:uFillTx/>
              <a:latin typeface="Arial" panose="020B0604020202020204" pitchFamily="34" charset="0"/>
              <a:ea typeface="+mj-ea"/>
              <a:cs typeface="Arial" panose="020B0604020202020204" pitchFamily="34" charset="0"/>
            </a:endParaRPr>
          </a:p>
        </p:txBody>
      </p:sp>
      <p:pic>
        <p:nvPicPr>
          <p:cNvPr id="40" name="Picture 39" descr="Icon of person with germs">
            <a:extLst>
              <a:ext uri="{FF2B5EF4-FFF2-40B4-BE49-F238E27FC236}">
                <a16:creationId xmlns:a16="http://schemas.microsoft.com/office/drawing/2014/main" id="{D854EDAB-C1EE-B2E4-1DA4-3797997F1B6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59018" y="2933638"/>
            <a:ext cx="985911" cy="977714"/>
          </a:xfrm>
          <a:prstGeom prst="rect">
            <a:avLst/>
          </a:prstGeom>
        </p:spPr>
      </p:pic>
      <p:pic>
        <p:nvPicPr>
          <p:cNvPr id="39" name="Picture 38" descr="Hurricane icon">
            <a:extLst>
              <a:ext uri="{FF2B5EF4-FFF2-40B4-BE49-F238E27FC236}">
                <a16:creationId xmlns:a16="http://schemas.microsoft.com/office/drawing/2014/main" id="{5D4B81EA-2AB7-C194-17C7-677D45E2EE8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287441" y="3021903"/>
            <a:ext cx="980028" cy="888751"/>
          </a:xfrm>
          <a:prstGeom prst="rect">
            <a:avLst/>
          </a:prstGeom>
        </p:spPr>
      </p:pic>
      <p:pic>
        <p:nvPicPr>
          <p:cNvPr id="38" name="Picture 37" descr="Caduceus">
            <a:extLst>
              <a:ext uri="{FF2B5EF4-FFF2-40B4-BE49-F238E27FC236}">
                <a16:creationId xmlns:a16="http://schemas.microsoft.com/office/drawing/2014/main" id="{293D7F33-7878-8E93-688F-6FCE8FBFCE9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422066" y="2880727"/>
            <a:ext cx="1084722" cy="1043900"/>
          </a:xfrm>
          <a:prstGeom prst="rect">
            <a:avLst/>
          </a:prstGeom>
        </p:spPr>
      </p:pic>
      <p:pic>
        <p:nvPicPr>
          <p:cNvPr id="41" name="Picture 40" descr="Clock icon">
            <a:extLst>
              <a:ext uri="{FF2B5EF4-FFF2-40B4-BE49-F238E27FC236}">
                <a16:creationId xmlns:a16="http://schemas.microsoft.com/office/drawing/2014/main" id="{86EDFA38-330D-78B5-7714-4F4DB8E6640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666356" y="2933638"/>
            <a:ext cx="1018654" cy="987789"/>
          </a:xfrm>
          <a:prstGeom prst="rect">
            <a:avLst/>
          </a:prstGeom>
        </p:spPr>
      </p:pic>
      <p:graphicFrame>
        <p:nvGraphicFramePr>
          <p:cNvPr id="37" name="Diagram 36" descr="Timeline showing pre-existing vulnerabilities, hurricane Michael, damaged healthcare infrastructure, delays and barriers to treatment">
            <a:extLst>
              <a:ext uri="{FF2B5EF4-FFF2-40B4-BE49-F238E27FC236}">
                <a16:creationId xmlns:a16="http://schemas.microsoft.com/office/drawing/2014/main" id="{2E77C79F-2630-D96E-46CD-2D14280E14D0}"/>
              </a:ext>
            </a:extLst>
          </p:cNvPr>
          <p:cNvGraphicFramePr/>
          <p:nvPr>
            <p:extLst>
              <p:ext uri="{D42A27DB-BD31-4B8C-83A1-F6EECF244321}">
                <p14:modId xmlns:p14="http://schemas.microsoft.com/office/powerpoint/2010/main" val="1105035947"/>
              </p:ext>
            </p:extLst>
          </p:nvPr>
        </p:nvGraphicFramePr>
        <p:xfrm>
          <a:off x="221784" y="1710371"/>
          <a:ext cx="9276991" cy="55881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Picture 2" descr="Dot graph showing 50 fatality count and 36 excess mortality count">
            <a:extLst>
              <a:ext uri="{FF2B5EF4-FFF2-40B4-BE49-F238E27FC236}">
                <a16:creationId xmlns:a16="http://schemas.microsoft.com/office/drawing/2014/main" id="{3D66D5E7-2E59-2BBA-1E79-C8CE572E5C88}"/>
              </a:ext>
            </a:extLst>
          </p:cNvPr>
          <p:cNvPicPr>
            <a:picLocks noChangeAspect="1"/>
          </p:cNvPicPr>
          <p:nvPr/>
        </p:nvPicPr>
        <p:blipFill>
          <a:blip r:embed="rId12"/>
          <a:stretch>
            <a:fillRect/>
          </a:stretch>
        </p:blipFill>
        <p:spPr>
          <a:xfrm>
            <a:off x="9550826" y="2127602"/>
            <a:ext cx="2589123" cy="3599789"/>
          </a:xfrm>
          <a:prstGeom prst="rect">
            <a:avLst/>
          </a:prstGeom>
        </p:spPr>
      </p:pic>
      <p:sp>
        <p:nvSpPr>
          <p:cNvPr id="151" name="TextBox 150">
            <a:extLst>
              <a:ext uri="{FF2B5EF4-FFF2-40B4-BE49-F238E27FC236}">
                <a16:creationId xmlns:a16="http://schemas.microsoft.com/office/drawing/2014/main" id="{81984CF8-E8C3-A129-506B-FE1CCC767A6E}"/>
              </a:ext>
            </a:extLst>
          </p:cNvPr>
          <p:cNvSpPr txBox="1"/>
          <p:nvPr/>
        </p:nvSpPr>
        <p:spPr>
          <a:xfrm>
            <a:off x="9328740" y="5702941"/>
            <a:ext cx="2802193" cy="954107"/>
          </a:xfrm>
          <a:prstGeom prst="rect">
            <a:avLst/>
          </a:prstGeom>
          <a:noFill/>
        </p:spPr>
        <p:txBody>
          <a:bodyPr wrap="square" rtlCol="0">
            <a:spAutoFit/>
          </a:bodyPr>
          <a:lstStyle/>
          <a:p>
            <a:pPr algn="ctr"/>
            <a:r>
              <a:rPr lang="en-US" sz="2800" i="1" dirty="0">
                <a:latin typeface="Georgia" panose="02040502050405020303" pitchFamily="18" charset="0"/>
              </a:rPr>
              <a:t>Total Health Impact</a:t>
            </a:r>
          </a:p>
        </p:txBody>
      </p:sp>
      <p:sp>
        <p:nvSpPr>
          <p:cNvPr id="5" name="Slide Number Placeholder 4">
            <a:extLst>
              <a:ext uri="{FF2B5EF4-FFF2-40B4-BE49-F238E27FC236}">
                <a16:creationId xmlns:a16="http://schemas.microsoft.com/office/drawing/2014/main" id="{EA3349A4-9CA2-9500-A3DA-0F00F88897D0}"/>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5EC011-0DA0-DB45-996E-85C7F379AB45}" type="slidenum">
              <a:rPr kumimoji="0" lang="en-US" sz="10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1761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DF9F102-F17C-984C-0193-B009691F211D}"/>
              </a:ext>
            </a:extLst>
          </p:cNvPr>
          <p:cNvSpPr txBox="1">
            <a:spLocks/>
          </p:cNvSpPr>
          <p:nvPr/>
        </p:nvSpPr>
        <p:spPr>
          <a:xfrm>
            <a:off x="838200" y="365126"/>
            <a:ext cx="10515600" cy="719396"/>
          </a:xfrm>
          <a:prstGeom prst="rect">
            <a:avLst/>
          </a:prstGeom>
        </p:spPr>
        <p:txBody>
          <a:bodyPr vert="horz" lIns="91440" tIns="45720" rIns="91440" bIns="45720" rtlCol="0" anchor="t">
            <a:norm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747"/>
                </a:solidFill>
                <a:effectLst/>
                <a:uLnTx/>
                <a:uFillTx/>
                <a:latin typeface="Arial Narrow" panose="020B0604020202020204" pitchFamily="34" charset="0"/>
                <a:ea typeface="+mj-ea"/>
                <a:cs typeface="Arial Narrow" panose="020B0604020202020204" pitchFamily="34" charset="0"/>
              </a:rPr>
              <a:t>EVOLVING DISASTERS</a:t>
            </a:r>
          </a:p>
        </p:txBody>
      </p:sp>
      <p:sp>
        <p:nvSpPr>
          <p:cNvPr id="12" name="Title 1">
            <a:extLst>
              <a:ext uri="{FF2B5EF4-FFF2-40B4-BE49-F238E27FC236}">
                <a16:creationId xmlns:a16="http://schemas.microsoft.com/office/drawing/2014/main" id="{BC22E7E8-D94A-0F23-3649-99FEB2DBFFDF}"/>
              </a:ext>
            </a:extLst>
          </p:cNvPr>
          <p:cNvSpPr>
            <a:spLocks noGrp="1"/>
          </p:cNvSpPr>
          <p:nvPr>
            <p:ph type="title"/>
          </p:nvPr>
        </p:nvSpPr>
        <p:spPr>
          <a:xfrm>
            <a:off x="838200" y="990976"/>
            <a:ext cx="10400414" cy="1133856"/>
          </a:xfrm>
        </p:spPr>
        <p:txBody>
          <a:bodyPr anchor="ctr">
            <a:noAutofit/>
          </a:bodyPr>
          <a:lstStyle/>
          <a:p>
            <a:pPr>
              <a:lnSpc>
                <a:spcPct val="100000"/>
              </a:lnSpc>
            </a:pPr>
            <a:r>
              <a:rPr lang="en-US" sz="2200" b="1" dirty="0">
                <a:solidFill>
                  <a:schemeClr val="accent3"/>
                </a:solidFill>
                <a:latin typeface="Arial" panose="020B0604020202020204" pitchFamily="34" charset="0"/>
                <a:cs typeface="Arial" panose="020B0604020202020204" pitchFamily="34" charset="0"/>
              </a:rPr>
              <a:t>Becoming stronger and causing secondary disasters</a:t>
            </a:r>
            <a:br>
              <a:rPr lang="en-US" sz="2200" b="1" dirty="0">
                <a:solidFill>
                  <a:schemeClr val="accent3"/>
                </a:solidFill>
                <a:latin typeface="Arial" panose="020B0604020202020204" pitchFamily="34" charset="0"/>
                <a:cs typeface="Arial" panose="020B0604020202020204" pitchFamily="34" charset="0"/>
              </a:rPr>
            </a:br>
            <a:r>
              <a:rPr lang="en-US" sz="800" b="1" dirty="0">
                <a:solidFill>
                  <a:schemeClr val="accent3"/>
                </a:solidFill>
                <a:latin typeface="Arial" panose="020B0604020202020204" pitchFamily="34" charset="0"/>
                <a:cs typeface="Arial" panose="020B0604020202020204" pitchFamily="34" charset="0"/>
              </a:rPr>
              <a:t> </a:t>
            </a:r>
            <a:br>
              <a:rPr lang="en-US" sz="2200" b="1" dirty="0">
                <a:solidFill>
                  <a:schemeClr val="accent3"/>
                </a:solidFill>
                <a:latin typeface="Arial" panose="020B0604020202020204" pitchFamily="34" charset="0"/>
                <a:cs typeface="Arial" panose="020B0604020202020204" pitchFamily="34" charset="0"/>
              </a:rPr>
            </a:br>
            <a:endParaRPr lang="en-US" sz="220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3C0C3D7-3B14-174B-D58F-C41EA34A649A}"/>
              </a:ext>
            </a:extLst>
          </p:cNvPr>
          <p:cNvSpPr txBox="1"/>
          <p:nvPr/>
        </p:nvSpPr>
        <p:spPr>
          <a:xfrm>
            <a:off x="560941" y="1908876"/>
            <a:ext cx="4936609"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FFFFFF">
                    <a:lumMod val="65000"/>
                  </a:srgbClr>
                </a:solidFill>
                <a:effectLst/>
                <a:uLnTx/>
                <a:uFillTx/>
                <a:latin typeface="Georgia" panose="02040502050405020303" pitchFamily="18" charset="0"/>
                <a:ea typeface="+mn-ea"/>
                <a:cs typeface="+mn-cs"/>
              </a:rPr>
              <a:t>Saffir-Simpson Hurricane Categories</a:t>
            </a:r>
          </a:p>
        </p:txBody>
      </p:sp>
      <p:sp>
        <p:nvSpPr>
          <p:cNvPr id="19" name="TextBox 18">
            <a:extLst>
              <a:ext uri="{FF2B5EF4-FFF2-40B4-BE49-F238E27FC236}">
                <a16:creationId xmlns:a16="http://schemas.microsoft.com/office/drawing/2014/main" id="{B67881B9-2C67-7998-B3C6-6568E6B577E6}"/>
              </a:ext>
            </a:extLst>
          </p:cNvPr>
          <p:cNvSpPr txBox="1"/>
          <p:nvPr/>
        </p:nvSpPr>
        <p:spPr>
          <a:xfrm>
            <a:off x="257175" y="5124639"/>
            <a:ext cx="145972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Major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Hurricanes</a:t>
            </a:r>
          </a:p>
        </p:txBody>
      </p:sp>
      <p:graphicFrame>
        <p:nvGraphicFramePr>
          <p:cNvPr id="28" name="Diagram 27" descr="Chart of hurricane categories, 1 to 5, with wind speeds listed, 1 Some Damage (75-95 MPH), 2 Extensive Damage (96-110 MPH), 3 Devastating Damage (111-129 MPH), 4 Catastrophic Damage (130-156 MPH), 5 Catastrophic Damage (&gt;156 MPH)">
            <a:extLst>
              <a:ext uri="{FF2B5EF4-FFF2-40B4-BE49-F238E27FC236}">
                <a16:creationId xmlns:a16="http://schemas.microsoft.com/office/drawing/2014/main" id="{3F5AA83E-CB47-2C62-9D92-0EF0A6222F9D}"/>
              </a:ext>
            </a:extLst>
          </p:cNvPr>
          <p:cNvGraphicFramePr/>
          <p:nvPr>
            <p:extLst>
              <p:ext uri="{D42A27DB-BD31-4B8C-83A1-F6EECF244321}">
                <p14:modId xmlns:p14="http://schemas.microsoft.com/office/powerpoint/2010/main" val="2117685666"/>
              </p:ext>
            </p:extLst>
          </p:nvPr>
        </p:nvGraphicFramePr>
        <p:xfrm>
          <a:off x="1935176" y="2522082"/>
          <a:ext cx="4160824" cy="4044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ight Brace 17">
            <a:extLst>
              <a:ext uri="{FF2B5EF4-FFF2-40B4-BE49-F238E27FC236}">
                <a16:creationId xmlns:a16="http://schemas.microsoft.com/office/drawing/2014/main" id="{A05C9C26-6B81-F8B8-BA99-E6A71E98E43E}"/>
              </a:ext>
              <a:ext uri="{C183D7F6-B498-43B3-948B-1728B52AA6E4}">
                <adec:decorative xmlns:adec="http://schemas.microsoft.com/office/drawing/2017/decorative" val="1"/>
              </a:ext>
            </a:extLst>
          </p:cNvPr>
          <p:cNvSpPr/>
          <p:nvPr/>
        </p:nvSpPr>
        <p:spPr>
          <a:xfrm rot="10800000">
            <a:off x="1535569" y="4329113"/>
            <a:ext cx="565894" cy="2237384"/>
          </a:xfrm>
          <a:prstGeom prst="rightBrace">
            <a:avLst>
              <a:gd name="adj1" fmla="val 8333"/>
              <a:gd name="adj2" fmla="val 49369"/>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3" name="Picture 22" descr="Icon of people figures coming out of a half of a globe">
            <a:extLst>
              <a:ext uri="{FF2B5EF4-FFF2-40B4-BE49-F238E27FC236}">
                <a16:creationId xmlns:a16="http://schemas.microsoft.com/office/drawing/2014/main" id="{A3E5FD28-C89F-5A0F-09E1-99CF5B488667}"/>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503951" y="2533147"/>
            <a:ext cx="961946" cy="996109"/>
          </a:xfrm>
          <a:prstGeom prst="rect">
            <a:avLst/>
          </a:prstGeom>
        </p:spPr>
      </p:pic>
      <p:sp>
        <p:nvSpPr>
          <p:cNvPr id="25" name="TextBox 24">
            <a:extLst>
              <a:ext uri="{FF2B5EF4-FFF2-40B4-BE49-F238E27FC236}">
                <a16:creationId xmlns:a16="http://schemas.microsoft.com/office/drawing/2014/main" id="{87ABFB7A-84A7-2B8D-6FD7-480766BC682C}"/>
              </a:ext>
            </a:extLst>
          </p:cNvPr>
          <p:cNvSpPr txBox="1"/>
          <p:nvPr/>
        </p:nvSpPr>
        <p:spPr>
          <a:xfrm>
            <a:off x="7834951" y="2846535"/>
            <a:ext cx="345592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Growing coastal populations</a:t>
            </a:r>
          </a:p>
        </p:txBody>
      </p:sp>
      <p:pic>
        <p:nvPicPr>
          <p:cNvPr id="20" name="Picture 19" descr="Icon of gears">
            <a:extLst>
              <a:ext uri="{FF2B5EF4-FFF2-40B4-BE49-F238E27FC236}">
                <a16:creationId xmlns:a16="http://schemas.microsoft.com/office/drawing/2014/main" id="{3DCE53C3-C784-53F3-23D7-6921D58971B5}"/>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503951" y="3802439"/>
            <a:ext cx="1063414" cy="996109"/>
          </a:xfrm>
          <a:prstGeom prst="rect">
            <a:avLst/>
          </a:prstGeom>
        </p:spPr>
      </p:pic>
      <p:sp>
        <p:nvSpPr>
          <p:cNvPr id="21" name="TextBox 20">
            <a:extLst>
              <a:ext uri="{FF2B5EF4-FFF2-40B4-BE49-F238E27FC236}">
                <a16:creationId xmlns:a16="http://schemas.microsoft.com/office/drawing/2014/main" id="{6FDE22AC-6527-7799-F19B-DC71B7BA4B99}"/>
              </a:ext>
            </a:extLst>
          </p:cNvPr>
          <p:cNvSpPr txBox="1"/>
          <p:nvPr/>
        </p:nvSpPr>
        <p:spPr>
          <a:xfrm>
            <a:off x="7834951" y="3838828"/>
            <a:ext cx="374821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Infrastructure systems are more connected and interdependent on one another</a:t>
            </a:r>
          </a:p>
        </p:txBody>
      </p:sp>
      <p:pic>
        <p:nvPicPr>
          <p:cNvPr id="26" name="Picture 25" descr="Icon of vertical bars being knocked over to the right">
            <a:extLst>
              <a:ext uri="{FF2B5EF4-FFF2-40B4-BE49-F238E27FC236}">
                <a16:creationId xmlns:a16="http://schemas.microsoft.com/office/drawing/2014/main" id="{7F68371E-C258-81EC-53B4-93FBA313DE92}"/>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6588975" y="5229823"/>
            <a:ext cx="978390" cy="996109"/>
          </a:xfrm>
          <a:prstGeom prst="rect">
            <a:avLst/>
          </a:prstGeom>
        </p:spPr>
      </p:pic>
      <p:sp>
        <p:nvSpPr>
          <p:cNvPr id="15" name="TextBox 14">
            <a:extLst>
              <a:ext uri="{FF2B5EF4-FFF2-40B4-BE49-F238E27FC236}">
                <a16:creationId xmlns:a16="http://schemas.microsoft.com/office/drawing/2014/main" id="{1E42D360-2F6E-1129-1049-11B156F94636}"/>
              </a:ext>
            </a:extLst>
          </p:cNvPr>
          <p:cNvSpPr txBox="1"/>
          <p:nvPr/>
        </p:nvSpPr>
        <p:spPr>
          <a:xfrm>
            <a:off x="7834951" y="5142498"/>
            <a:ext cx="3641432"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Secondary disasters lead to more people being impacted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Hurricane Katrina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Hurricane Maria</a:t>
            </a:r>
          </a:p>
        </p:txBody>
      </p:sp>
    </p:spTree>
    <p:extLst>
      <p:ext uri="{BB962C8B-B14F-4D97-AF65-F5344CB8AC3E}">
        <p14:creationId xmlns:p14="http://schemas.microsoft.com/office/powerpoint/2010/main" val="2660133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5ED0903-E5BE-FCD7-1747-E0C7B8F9331B}"/>
              </a:ext>
            </a:extLst>
          </p:cNvPr>
          <p:cNvSpPr txBox="1">
            <a:spLocks noGrp="1"/>
          </p:cNvSpPr>
          <p:nvPr>
            <p:ph type="title" idx="4294967295"/>
          </p:nvPr>
        </p:nvSpPr>
        <p:spPr>
          <a:xfrm>
            <a:off x="838200" y="365126"/>
            <a:ext cx="10515600" cy="7193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747"/>
                </a:solidFill>
                <a:effectLst/>
                <a:uLnTx/>
                <a:uFillTx/>
                <a:latin typeface="Arial Narrow" panose="020B0604020202020204" pitchFamily="34" charset="0"/>
                <a:ea typeface="+mj-ea"/>
                <a:cs typeface="Arial Narrow" panose="020B0604020202020204" pitchFamily="34" charset="0"/>
              </a:rPr>
              <a:t>WHAT THIS STUDY ADDS</a:t>
            </a:r>
          </a:p>
        </p:txBody>
      </p:sp>
      <p:pic>
        <p:nvPicPr>
          <p:cNvPr id="14" name="Picture 13" descr="Line graph showing pre-storm, 2018, 6 months post storm, 1+ years post-storm, and 3+ years post-storm">
            <a:extLst>
              <a:ext uri="{FF2B5EF4-FFF2-40B4-BE49-F238E27FC236}">
                <a16:creationId xmlns:a16="http://schemas.microsoft.com/office/drawing/2014/main" id="{2CB42614-FE17-ED9B-E646-119777DDF622}"/>
              </a:ext>
            </a:extLst>
          </p:cNvPr>
          <p:cNvPicPr>
            <a:picLocks noChangeAspect="1"/>
          </p:cNvPicPr>
          <p:nvPr/>
        </p:nvPicPr>
        <p:blipFill>
          <a:blip r:embed="rId3"/>
          <a:stretch>
            <a:fillRect/>
          </a:stretch>
        </p:blipFill>
        <p:spPr>
          <a:xfrm>
            <a:off x="480060" y="1407870"/>
            <a:ext cx="11452860" cy="5450130"/>
          </a:xfrm>
          <a:prstGeom prst="rect">
            <a:avLst/>
          </a:prstGeom>
        </p:spPr>
      </p:pic>
    </p:spTree>
    <p:extLst>
      <p:ext uri="{BB962C8B-B14F-4D97-AF65-F5344CB8AC3E}">
        <p14:creationId xmlns:p14="http://schemas.microsoft.com/office/powerpoint/2010/main" val="2098677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F8EE411-7150-8CAB-AA83-03A84379BDFE}"/>
              </a:ext>
            </a:extLst>
          </p:cNvPr>
          <p:cNvSpPr txBox="1">
            <a:spLocks noGrp="1"/>
          </p:cNvSpPr>
          <p:nvPr>
            <p:ph type="title" idx="4294967295"/>
          </p:nvPr>
        </p:nvSpPr>
        <p:spPr>
          <a:xfrm>
            <a:off x="838200" y="365126"/>
            <a:ext cx="10515600" cy="7193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747"/>
                </a:solidFill>
                <a:effectLst/>
                <a:uLnTx/>
                <a:uFillTx/>
                <a:latin typeface="Arial Narrow" panose="020B0604020202020204" pitchFamily="34" charset="0"/>
                <a:ea typeface="+mj-ea"/>
                <a:cs typeface="Arial Narrow" panose="020B0604020202020204" pitchFamily="34" charset="0"/>
              </a:rPr>
              <a:t>APPLICATION</a:t>
            </a:r>
          </a:p>
        </p:txBody>
      </p:sp>
      <p:sp>
        <p:nvSpPr>
          <p:cNvPr id="13" name="Title 1">
            <a:extLst>
              <a:ext uri="{FF2B5EF4-FFF2-40B4-BE49-F238E27FC236}">
                <a16:creationId xmlns:a16="http://schemas.microsoft.com/office/drawing/2014/main" id="{B2F75C00-E73C-856C-52A7-B049BC96F6D7}"/>
              </a:ext>
            </a:extLst>
          </p:cNvPr>
          <p:cNvSpPr txBox="1">
            <a:spLocks/>
          </p:cNvSpPr>
          <p:nvPr/>
        </p:nvSpPr>
        <p:spPr>
          <a:xfrm>
            <a:off x="838199" y="990975"/>
            <a:ext cx="10515599" cy="1136627"/>
          </a:xfrm>
          <a:prstGeom prst="rect">
            <a:avLst/>
          </a:prstGeom>
        </p:spPr>
        <p:txBody>
          <a:bodyPr vert="horz" lIns="91440" tIns="45720" rIns="91440" bIns="45720" rtlCol="0" anchor="ctr">
            <a:no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Communicating and leveraging these findings</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r>
              <a:rPr kumimoji="0" lang="en-US" sz="8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 </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endParaRPr kumimoji="0" lang="en-US" sz="2200" b="1" i="0" u="none" strike="noStrike" kern="1200" cap="none" spc="0" normalizeH="0" baseline="0" noProof="0" dirty="0">
              <a:ln>
                <a:noFill/>
              </a:ln>
              <a:solidFill>
                <a:srgbClr val="006747"/>
              </a:solidFill>
              <a:effectLst/>
              <a:uLnTx/>
              <a:uFillTx/>
              <a:latin typeface="Arial" panose="020B0604020202020204" pitchFamily="34" charset="0"/>
              <a:ea typeface="+mj-ea"/>
              <a:cs typeface="Arial" panose="020B0604020202020204" pitchFamily="34" charset="0"/>
            </a:endParaRPr>
          </a:p>
        </p:txBody>
      </p:sp>
      <p:sp>
        <p:nvSpPr>
          <p:cNvPr id="14" name="TextBox 13">
            <a:extLst>
              <a:ext uri="{FF2B5EF4-FFF2-40B4-BE49-F238E27FC236}">
                <a16:creationId xmlns:a16="http://schemas.microsoft.com/office/drawing/2014/main" id="{A32F83D8-A592-F31E-30F1-7093075740AC}"/>
              </a:ext>
            </a:extLst>
          </p:cNvPr>
          <p:cNvSpPr txBox="1"/>
          <p:nvPr/>
        </p:nvSpPr>
        <p:spPr>
          <a:xfrm>
            <a:off x="584199" y="1906154"/>
            <a:ext cx="5816601" cy="467820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srgbClr val="9CCB3B"/>
                </a:solidFill>
                <a:effectLst/>
                <a:uLnTx/>
                <a:uFillTx/>
                <a:latin typeface="Georgia" panose="02040502050405020303" pitchFamily="18" charset="0"/>
                <a:ea typeface="+mn-ea"/>
                <a:cs typeface="+mn-cs"/>
              </a:rPr>
              <a:t>Local Agencies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00" b="0" i="1" u="none" strike="noStrike" kern="1200" cap="none" spc="0" normalizeH="0" baseline="0" noProof="0" dirty="0">
              <a:ln>
                <a:noFill/>
              </a:ln>
              <a:solidFill>
                <a:srgbClr val="9CCB3B"/>
              </a:solidFill>
              <a:effectLst/>
              <a:uLnTx/>
              <a:uFillTx/>
              <a:latin typeface="Georgia" panose="02040502050405020303" pitchFamily="18"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a:ea typeface="+mn-ea"/>
                <a:cs typeface="+mn-cs"/>
              </a:rPr>
              <a:t>Encourage health screenings during prolonged recovery periods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a:ea typeface="+mn-ea"/>
                <a:cs typeface="+mn-cs"/>
              </a:rPr>
              <a:t>Build partnerships with nearby local health departments and share lessons learned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a:ea typeface="+mn-ea"/>
                <a:cs typeface="+mn-cs"/>
              </a:rPr>
              <a:t>Connect with the closest facilities that offer specialized care and treatment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a:ea typeface="+mn-ea"/>
                <a:cs typeface="+mn-cs"/>
              </a:rPr>
              <a:t>Conduct a post-disaster community assessment (CASPER)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a:ea typeface="+mn-ea"/>
                <a:cs typeface="+mn-cs"/>
              </a:rPr>
              <a:t>Utilize telehealth services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a:ea typeface="+mn-ea"/>
                <a:cs typeface="+mn-cs"/>
              </a:rPr>
              <a:t>Be mindful of burnout and tap into sources of social capital</a:t>
            </a:r>
          </a:p>
        </p:txBody>
      </p:sp>
      <p:sp>
        <p:nvSpPr>
          <p:cNvPr id="15" name="TextBox 14">
            <a:extLst>
              <a:ext uri="{FF2B5EF4-FFF2-40B4-BE49-F238E27FC236}">
                <a16:creationId xmlns:a16="http://schemas.microsoft.com/office/drawing/2014/main" id="{7351AC82-21C4-8378-A218-C8CC33DCA6C6}"/>
              </a:ext>
            </a:extLst>
          </p:cNvPr>
          <p:cNvSpPr txBox="1"/>
          <p:nvPr/>
        </p:nvSpPr>
        <p:spPr>
          <a:xfrm>
            <a:off x="6819897" y="1906154"/>
            <a:ext cx="5078187" cy="42473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srgbClr val="9CCB3B"/>
                </a:solidFill>
                <a:effectLst/>
                <a:uLnTx/>
                <a:uFillTx/>
                <a:latin typeface="Georgia" panose="02040502050405020303" pitchFamily="18" charset="0"/>
                <a:ea typeface="+mn-ea"/>
                <a:cs typeface="+mn-cs"/>
              </a:rPr>
              <a:t>Research Expansion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00" b="0" i="1" u="none" strike="noStrike" kern="1200" cap="none" spc="0" normalizeH="0" baseline="0" noProof="0" dirty="0">
              <a:ln>
                <a:noFill/>
              </a:ln>
              <a:solidFill>
                <a:srgbClr val="9CCB3B"/>
              </a:solidFill>
              <a:effectLst/>
              <a:uLnTx/>
              <a:uFillTx/>
              <a:latin typeface="Georgia" panose="02040502050405020303" pitchFamily="18"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a:ea typeface="+mn-ea"/>
                <a:cs typeface="+mn-cs"/>
              </a:rPr>
              <a:t>Excess mortality modeling can be applied to small population areas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a:ea typeface="+mn-ea"/>
                <a:cs typeface="+mn-cs"/>
              </a:rPr>
              <a:t>Combining mixed methods can be a strength in disaster sciences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srgbClr val="9CCB3B"/>
                </a:solidFill>
                <a:effectLst/>
                <a:uLnTx/>
                <a:uFillTx/>
                <a:latin typeface="Georgia" panose="02040502050405020303" pitchFamily="18" charset="0"/>
                <a:ea typeface="+mn-ea"/>
                <a:cs typeface="+mn-cs"/>
              </a:rPr>
              <a:t>Policy Development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00" b="0" i="1" u="none" strike="noStrike" kern="1200" cap="none" spc="0" normalizeH="0" baseline="0" noProof="0" dirty="0">
              <a:ln>
                <a:noFill/>
              </a:ln>
              <a:solidFill>
                <a:srgbClr val="9CCB3B"/>
              </a:solidFill>
              <a:effectLst/>
              <a:uLnTx/>
              <a:uFillTx/>
              <a:latin typeface="Georgia" panose="02040502050405020303" pitchFamily="18"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a:ea typeface="+mn-ea"/>
                <a:cs typeface="+mn-cs"/>
              </a:rPr>
              <a:t>Considerations for long-term healthcare infrastructure rebuilding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a:ea typeface="+mn-ea"/>
                <a:cs typeface="+mn-cs"/>
              </a:rPr>
              <a:t>Identify vulnerabilities to be aware of them before a disaster </a:t>
            </a:r>
          </a:p>
        </p:txBody>
      </p:sp>
      <p:sp>
        <p:nvSpPr>
          <p:cNvPr id="4" name="Slide Number Placeholder 3">
            <a:extLst>
              <a:ext uri="{FF2B5EF4-FFF2-40B4-BE49-F238E27FC236}">
                <a16:creationId xmlns:a16="http://schemas.microsoft.com/office/drawing/2014/main" id="{317E9A24-3F41-777D-5D9A-3FF365167799}"/>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5EC011-0DA0-DB45-996E-85C7F379AB45}" type="slidenum">
              <a:rPr kumimoji="0" lang="en-US" sz="1000" b="0" i="0" u="none" strike="noStrike" kern="1200" cap="none" spc="0" normalizeH="0" baseline="0" noProof="0" smtClean="0">
                <a:ln>
                  <a:noFill/>
                </a:ln>
                <a:solidFill>
                  <a:srgbClr val="FFFFFF">
                    <a:lumMod val="65000"/>
                  </a:srgb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0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857019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D884316-60B9-B5A1-E1B4-C830AF686510}"/>
              </a:ext>
            </a:extLst>
          </p:cNvPr>
          <p:cNvSpPr txBox="1">
            <a:spLocks noGrp="1"/>
          </p:cNvSpPr>
          <p:nvPr>
            <p:ph type="title" idx="4294967295"/>
          </p:nvPr>
        </p:nvSpPr>
        <p:spPr>
          <a:xfrm>
            <a:off x="838200" y="365126"/>
            <a:ext cx="10515600" cy="7193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747"/>
                </a:solidFill>
                <a:effectLst/>
                <a:uLnTx/>
                <a:uFillTx/>
                <a:latin typeface="Arial Narrow" panose="020B0604020202020204" pitchFamily="34" charset="0"/>
                <a:ea typeface="+mj-ea"/>
                <a:cs typeface="Arial Narrow" panose="020B0604020202020204" pitchFamily="34" charset="0"/>
              </a:rPr>
              <a:t>CONCLUSION</a:t>
            </a:r>
          </a:p>
        </p:txBody>
      </p:sp>
      <p:sp>
        <p:nvSpPr>
          <p:cNvPr id="13" name="Title 1">
            <a:extLst>
              <a:ext uri="{FF2B5EF4-FFF2-40B4-BE49-F238E27FC236}">
                <a16:creationId xmlns:a16="http://schemas.microsoft.com/office/drawing/2014/main" id="{02DB470E-3F75-2DC8-A033-385903CB2B74}"/>
              </a:ext>
            </a:extLst>
          </p:cNvPr>
          <p:cNvSpPr txBox="1">
            <a:spLocks/>
          </p:cNvSpPr>
          <p:nvPr/>
        </p:nvSpPr>
        <p:spPr>
          <a:xfrm>
            <a:off x="838199" y="990975"/>
            <a:ext cx="10515599" cy="1136627"/>
          </a:xfrm>
          <a:prstGeom prst="rect">
            <a:avLst/>
          </a:prstGeom>
        </p:spPr>
        <p:txBody>
          <a:bodyPr vert="horz" lIns="91440" tIns="45720" rIns="91440" bIns="45720" rtlCol="0" anchor="ctr">
            <a:no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A hurricane’s impacts last much longer than the</a:t>
            </a:r>
            <a:r>
              <a:rPr lang="en-US" sz="2200" b="1" dirty="0">
                <a:solidFill>
                  <a:srgbClr val="E6C169"/>
                </a:solidFill>
                <a:latin typeface="Arial" panose="020B0604020202020204" pitchFamily="34" charset="0"/>
                <a:cs typeface="Arial" panose="020B0604020202020204" pitchFamily="34" charset="0"/>
              </a:rPr>
              <a:t> storm</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r>
              <a:rPr kumimoji="0" lang="en-US" sz="8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 </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endParaRPr kumimoji="0" lang="en-US" sz="2200" b="1" i="0" u="none" strike="noStrike" kern="1200" cap="none" spc="0" normalizeH="0" baseline="0" noProof="0" dirty="0">
              <a:ln>
                <a:noFill/>
              </a:ln>
              <a:solidFill>
                <a:srgbClr val="006747"/>
              </a:solidFill>
              <a:effectLst/>
              <a:uLnTx/>
              <a:uFillTx/>
              <a:latin typeface="Arial" panose="020B0604020202020204" pitchFamily="34" charset="0"/>
              <a:ea typeface="+mj-ea"/>
              <a:cs typeface="Arial" panose="020B0604020202020204" pitchFamily="34" charset="0"/>
            </a:endParaRPr>
          </a:p>
        </p:txBody>
      </p:sp>
      <p:sp>
        <p:nvSpPr>
          <p:cNvPr id="16" name="TextBox 15">
            <a:extLst>
              <a:ext uri="{FF2B5EF4-FFF2-40B4-BE49-F238E27FC236}">
                <a16:creationId xmlns:a16="http://schemas.microsoft.com/office/drawing/2014/main" id="{3FBCB492-B658-D111-084D-B2DC4BBF9BA1}"/>
              </a:ext>
            </a:extLst>
          </p:cNvPr>
          <p:cNvSpPr txBox="1"/>
          <p:nvPr/>
        </p:nvSpPr>
        <p:spPr>
          <a:xfrm>
            <a:off x="1244599" y="2330573"/>
            <a:ext cx="5265057" cy="3724096"/>
          </a:xfrm>
          <a:prstGeom prst="rect">
            <a:avLst/>
          </a:prstGeom>
          <a:noFill/>
        </p:spPr>
        <p:txBody>
          <a:bodyPr wrap="square" rtlCol="0">
            <a:spAutoFit/>
          </a:bodyPr>
          <a:lstStyle/>
          <a:p>
            <a:r>
              <a:rPr lang="en-US" sz="2400" i="1" dirty="0">
                <a:solidFill>
                  <a:srgbClr val="9CCB3B"/>
                </a:solidFill>
                <a:latin typeface="Georgia" panose="02040502050405020303" pitchFamily="18" charset="0"/>
              </a:rPr>
              <a:t>Expanding how Hurricane Michael’s impact on health was measured showed the depth and breadth of how the community was affected.</a:t>
            </a:r>
            <a:endParaRPr kumimoji="0" lang="en-US" sz="2400" b="0" i="1" u="none" strike="noStrike" kern="1200" cap="none" spc="0" normalizeH="0" baseline="0" noProof="0" dirty="0">
              <a:ln>
                <a:noFill/>
              </a:ln>
              <a:solidFill>
                <a:srgbClr val="9CCB3B"/>
              </a:solidFill>
              <a:effectLst/>
              <a:uLnTx/>
              <a:uFillTx/>
              <a:latin typeface="Georgia" panose="02040502050405020303" pitchFamily="18" charset="0"/>
              <a:ea typeface="+mn-ea"/>
              <a:cs typeface="+mn-cs"/>
            </a:endParaRPr>
          </a:p>
          <a:p>
            <a:endParaRPr lang="en-US" sz="2200" i="1" dirty="0">
              <a:solidFill>
                <a:srgbClr val="9CCB3B"/>
              </a:solidFill>
              <a:latin typeface="Georgia" panose="02040502050405020303" pitchFamily="18" charset="0"/>
            </a:endParaRPr>
          </a:p>
          <a:p>
            <a:endParaRPr kumimoji="0" lang="en-US" sz="2200" b="0" i="1" u="none" strike="noStrike" kern="1200" cap="none" spc="0" normalizeH="0" baseline="0" noProof="0" dirty="0">
              <a:ln>
                <a:noFill/>
              </a:ln>
              <a:solidFill>
                <a:srgbClr val="9CCB3B"/>
              </a:solidFill>
              <a:effectLst/>
              <a:uLnTx/>
              <a:uFillTx/>
              <a:latin typeface="Georgia" panose="02040502050405020303" pitchFamily="18" charset="0"/>
              <a:ea typeface="+mn-ea"/>
              <a:cs typeface="+mn-cs"/>
            </a:endParaRPr>
          </a:p>
          <a:p>
            <a:r>
              <a:rPr kumimoji="0" lang="en-US" sz="2400" b="0" i="1" u="none" strike="noStrike" kern="1200" cap="none" spc="0" normalizeH="0" baseline="0" noProof="0" dirty="0">
                <a:ln>
                  <a:noFill/>
                </a:ln>
                <a:solidFill>
                  <a:srgbClr val="9CCB3B"/>
                </a:solidFill>
                <a:effectLst/>
                <a:uLnTx/>
                <a:uFillTx/>
                <a:latin typeface="Georgia" panose="02040502050405020303" pitchFamily="18" charset="0"/>
                <a:ea typeface="+mn-ea"/>
                <a:cs typeface="+mn-cs"/>
              </a:rPr>
              <a:t>By expanding the way that hurricane impacts are measured, we can better understand how to protect communities. </a:t>
            </a:r>
          </a:p>
        </p:txBody>
      </p:sp>
      <p:pic>
        <p:nvPicPr>
          <p:cNvPr id="15" name="Picture 14" descr="A picture containing text, building, outdoor, painted&#10;&#10;Description automatically generated ">
            <a:extLst>
              <a:ext uri="{FF2B5EF4-FFF2-40B4-BE49-F238E27FC236}">
                <a16:creationId xmlns:a16="http://schemas.microsoft.com/office/drawing/2014/main" id="{1BB43DD4-5D43-F0B0-1837-16F5BC47DBB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546816" y="1710371"/>
            <a:ext cx="4177097" cy="4856800"/>
          </a:xfrm>
          <a:prstGeom prst="rect">
            <a:avLst/>
          </a:prstGeom>
        </p:spPr>
      </p:pic>
      <p:sp>
        <p:nvSpPr>
          <p:cNvPr id="4" name="Slide Number Placeholder 3">
            <a:extLst>
              <a:ext uri="{FF2B5EF4-FFF2-40B4-BE49-F238E27FC236}">
                <a16:creationId xmlns:a16="http://schemas.microsoft.com/office/drawing/2014/main" id="{317E9A24-3F41-777D-5D9A-3FF365167799}"/>
              </a:ext>
            </a:extLst>
          </p:cNvPr>
          <p:cNvSpPr>
            <a:spLocks noGrp="1"/>
          </p:cNvSpPr>
          <p:nvPr>
            <p:ph type="sldNum" sz="quarter" idx="12"/>
          </p:nvPr>
        </p:nvSpPr>
        <p:spPr>
          <a:xfrm>
            <a:off x="9448800" y="6492875"/>
            <a:ext cx="2743200" cy="365125"/>
          </a:xfrm>
        </p:spPr>
        <p:txBody>
          <a:bodyPr/>
          <a:lstStyle/>
          <a:p>
            <a:fld id="{0F5EC011-0DA0-DB45-996E-85C7F379AB45}" type="slidenum">
              <a:rPr lang="en-US" sz="1000" smtClean="0">
                <a:solidFill>
                  <a:schemeClr val="bg1">
                    <a:lumMod val="65000"/>
                  </a:schemeClr>
                </a:solidFill>
                <a:latin typeface="Arial" panose="020B0604020202020204" pitchFamily="34" charset="0"/>
                <a:cs typeface="Arial" panose="020B0604020202020204" pitchFamily="34" charset="0"/>
              </a:rPr>
              <a:t>42</a:t>
            </a:fld>
            <a:endParaRPr lang="en-US" sz="10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6994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345D28-AB0F-C240-008D-CEFC3F2AA368}"/>
              </a:ext>
            </a:extLst>
          </p:cNvPr>
          <p:cNvSpPr txBox="1">
            <a:spLocks noGrp="1"/>
          </p:cNvSpPr>
          <p:nvPr>
            <p:ph type="title" idx="4294967295"/>
          </p:nvPr>
        </p:nvSpPr>
        <p:spPr>
          <a:xfrm>
            <a:off x="4403556" y="1407919"/>
            <a:ext cx="6785811"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Questions?</a:t>
            </a:r>
          </a:p>
        </p:txBody>
      </p:sp>
      <p:sp>
        <p:nvSpPr>
          <p:cNvPr id="5" name="TextBox 4">
            <a:extLst>
              <a:ext uri="{FF2B5EF4-FFF2-40B4-BE49-F238E27FC236}">
                <a16:creationId xmlns:a16="http://schemas.microsoft.com/office/drawing/2014/main" id="{03FDEC96-D63F-807D-BC61-09133521ECCC}"/>
              </a:ext>
            </a:extLst>
          </p:cNvPr>
          <p:cNvSpPr txBox="1"/>
          <p:nvPr/>
        </p:nvSpPr>
        <p:spPr>
          <a:xfrm>
            <a:off x="6095998" y="3148072"/>
            <a:ext cx="4470402" cy="1815882"/>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Email: </a:t>
            </a:r>
            <a:r>
              <a:rPr lang="en-US" sz="2800" dirty="0" err="1">
                <a:solidFill>
                  <a:schemeClr val="accent3"/>
                </a:solidFill>
                <a:latin typeface="Arial" panose="020B0604020202020204" pitchFamily="34" charset="0"/>
                <a:cs typeface="Arial" panose="020B0604020202020204" pitchFamily="34" charset="0"/>
              </a:rPr>
              <a:t>BLScott@usf.edu</a:t>
            </a:r>
            <a:endParaRPr lang="en-US" sz="2800" dirty="0">
              <a:solidFill>
                <a:schemeClr val="accent3"/>
              </a:solidFill>
              <a:latin typeface="Arial" panose="020B0604020202020204" pitchFamily="34" charset="0"/>
              <a:cs typeface="Arial" panose="020B0604020202020204" pitchFamily="34" charset="0"/>
            </a:endParaRPr>
          </a:p>
          <a:p>
            <a:endParaRPr lang="en-US" sz="2800" dirty="0">
              <a:solidFill>
                <a:schemeClr val="accent3"/>
              </a:solidFill>
              <a:latin typeface="Arial" panose="020B0604020202020204" pitchFamily="34" charset="0"/>
              <a:cs typeface="Arial" panose="020B0604020202020204" pitchFamily="34" charset="0"/>
            </a:endParaRPr>
          </a:p>
          <a:p>
            <a:r>
              <a:rPr lang="en-US" sz="2800" dirty="0">
                <a:solidFill>
                  <a:schemeClr val="bg1"/>
                </a:solidFill>
                <a:latin typeface="Arial" panose="020B0604020202020204" pitchFamily="34" charset="0"/>
                <a:cs typeface="Arial" panose="020B0604020202020204" pitchFamily="34" charset="0"/>
              </a:rPr>
              <a:t>Blake Scott, Ph.D., MPH</a:t>
            </a:r>
          </a:p>
          <a:p>
            <a:r>
              <a:rPr lang="en-US" sz="2800" dirty="0">
                <a:solidFill>
                  <a:schemeClr val="bg1"/>
                </a:solidFill>
                <a:latin typeface="Arial" panose="020B0604020202020204" pitchFamily="34" charset="0"/>
                <a:cs typeface="Arial" panose="020B0604020202020204" pitchFamily="34" charset="0"/>
              </a:rPr>
              <a:t>University of South Florida</a:t>
            </a:r>
          </a:p>
        </p:txBody>
      </p:sp>
    </p:spTree>
    <p:extLst>
      <p:ext uri="{BB962C8B-B14F-4D97-AF65-F5344CB8AC3E}">
        <p14:creationId xmlns:p14="http://schemas.microsoft.com/office/powerpoint/2010/main" val="1888599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64A4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5624C-7418-2BAA-3618-34C1C71CF721}"/>
              </a:ext>
            </a:extLst>
          </p:cNvPr>
          <p:cNvSpPr>
            <a:spLocks noGrp="1"/>
          </p:cNvSpPr>
          <p:nvPr>
            <p:ph type="title"/>
          </p:nvPr>
        </p:nvSpPr>
        <p:spPr/>
        <p:txBody>
          <a:bodyPr>
            <a:noAutofit/>
          </a:bodyPr>
          <a:lstStyle/>
          <a:p>
            <a:r>
              <a:rPr lang="en-US" sz="6000" dirty="0">
                <a:solidFill>
                  <a:schemeClr val="bg1"/>
                </a:solidFill>
                <a:latin typeface="Arial Narrow" panose="020B0604020202020204" pitchFamily="34" charset="0"/>
                <a:cs typeface="Arial Narrow" panose="020B0604020202020204" pitchFamily="34" charset="0"/>
              </a:rPr>
              <a:t>ACTIVITY</a:t>
            </a:r>
          </a:p>
        </p:txBody>
      </p:sp>
      <p:sp>
        <p:nvSpPr>
          <p:cNvPr id="3" name="TextBox 2">
            <a:extLst>
              <a:ext uri="{FF2B5EF4-FFF2-40B4-BE49-F238E27FC236}">
                <a16:creationId xmlns:a16="http://schemas.microsoft.com/office/drawing/2014/main" id="{70A4ACA2-C32F-E2B4-B071-1CFC6CCC8452}"/>
              </a:ext>
            </a:extLst>
          </p:cNvPr>
          <p:cNvSpPr txBox="1"/>
          <p:nvPr/>
        </p:nvSpPr>
        <p:spPr>
          <a:xfrm>
            <a:off x="760964" y="1459859"/>
            <a:ext cx="988163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E6C169"/>
                </a:solidFill>
                <a:effectLst/>
                <a:uLnTx/>
                <a:uFillTx/>
                <a:latin typeface="Georgia" panose="02040502050405020303" pitchFamily="18" charset="0"/>
                <a:ea typeface="+mn-ea"/>
                <a:cs typeface="Arial" panose="020B0604020202020204" pitchFamily="34" charset="0"/>
              </a:rPr>
              <a:t>How Differences in Social Vulnerabilities</a:t>
            </a:r>
            <a:r>
              <a:rPr lang="en-US" sz="2400" i="1" dirty="0">
                <a:solidFill>
                  <a:srgbClr val="E6C169"/>
                </a:solidFill>
                <a:latin typeface="Georgia" panose="02040502050405020303" pitchFamily="18" charset="0"/>
                <a:cs typeface="Arial" panose="020B0604020202020204" pitchFamily="34" charset="0"/>
              </a:rPr>
              <a:t> Change a Disaster’s Impact </a:t>
            </a:r>
            <a:endParaRPr kumimoji="0" lang="en-US" sz="2400" b="0" i="1" u="none" strike="noStrike" kern="1200" cap="none" spc="0" normalizeH="0" baseline="0" noProof="0" dirty="0">
              <a:ln>
                <a:noFill/>
              </a:ln>
              <a:solidFill>
                <a:srgbClr val="E6C169"/>
              </a:solidFill>
              <a:effectLst/>
              <a:uLnTx/>
              <a:uFillTx/>
              <a:latin typeface="Georgia" panose="02040502050405020303" pitchFamily="18" charset="0"/>
              <a:ea typeface="+mn-ea"/>
              <a:cs typeface="Arial" panose="020B0604020202020204" pitchFamily="34" charset="0"/>
            </a:endParaRPr>
          </a:p>
        </p:txBody>
      </p:sp>
      <p:sp>
        <p:nvSpPr>
          <p:cNvPr id="5" name="TextBox 4">
            <a:extLst>
              <a:ext uri="{FF2B5EF4-FFF2-40B4-BE49-F238E27FC236}">
                <a16:creationId xmlns:a16="http://schemas.microsoft.com/office/drawing/2014/main" id="{D8029787-59B9-B40A-EF63-CBC1D2C41BE0}"/>
              </a:ext>
            </a:extLst>
          </p:cNvPr>
          <p:cNvSpPr txBox="1"/>
          <p:nvPr/>
        </p:nvSpPr>
        <p:spPr>
          <a:xfrm>
            <a:off x="203200" y="2210572"/>
            <a:ext cx="11150600" cy="34163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u="sng" strike="noStrike" kern="1200" cap="none" spc="0" normalizeH="0" baseline="0" noProof="0" dirty="0">
                <a:ln>
                  <a:noFill/>
                </a:ln>
                <a:solidFill>
                  <a:schemeClr val="bg1"/>
                </a:solidFill>
                <a:effectLst/>
                <a:uLnTx/>
                <a:uFillTx/>
                <a:latin typeface="Georgia" panose="02040502050405020303" pitchFamily="18" charset="0"/>
                <a:ea typeface="+mn-ea"/>
                <a:cs typeface="Arial" panose="020B0604020202020204" pitchFamily="34" charset="0"/>
              </a:rPr>
              <a:t>To Begin, Pick a Location You Are Very Familiar With: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u="sng" strike="noStrike" kern="1200" cap="none" spc="0" normalizeH="0" baseline="0" noProof="0" dirty="0">
              <a:ln>
                <a:noFill/>
              </a:ln>
              <a:solidFill>
                <a:schemeClr val="bg1"/>
              </a:solidFill>
              <a:effectLst/>
              <a:uLnTx/>
              <a:uFillTx/>
              <a:latin typeface="Georgia" panose="02040502050405020303" pitchFamily="18" charset="0"/>
              <a:ea typeface="+mn-ea"/>
              <a:cs typeface="Arial" panose="020B0604020202020204" pitchFamily="34" charset="0"/>
            </a:endParaRPr>
          </a:p>
          <a:p>
            <a:pPr marL="457200" indent="-457200">
              <a:buFont typeface="Arial" panose="020B0604020202020204" pitchFamily="34" charset="0"/>
              <a:buChar char="•"/>
              <a:defRPr/>
            </a:pPr>
            <a:r>
              <a:rPr lang="en-US" sz="3000" dirty="0">
                <a:solidFill>
                  <a:schemeClr val="bg1"/>
                </a:solidFill>
                <a:latin typeface="Georgia" panose="02040502050405020303" pitchFamily="18" charset="0"/>
                <a:cs typeface="Arial" panose="020B0604020202020204" pitchFamily="34" charset="0"/>
              </a:rPr>
              <a:t>What type of natural disaster might happen there?</a:t>
            </a:r>
          </a:p>
          <a:p>
            <a:pPr marL="457200" indent="-457200">
              <a:buFont typeface="Arial" panose="020B0604020202020204" pitchFamily="34" charset="0"/>
              <a:buChar char="•"/>
              <a:defRPr/>
            </a:pPr>
            <a:endParaRPr kumimoji="0" lang="en-US" sz="800" b="0" u="none" strike="noStrike" kern="1200" cap="none" spc="0" normalizeH="0" baseline="0" noProof="0" dirty="0">
              <a:ln>
                <a:noFill/>
              </a:ln>
              <a:solidFill>
                <a:schemeClr val="bg1"/>
              </a:solidFill>
              <a:effectLst/>
              <a:uLnTx/>
              <a:uFillTx/>
              <a:latin typeface="Georgia" panose="02040502050405020303" pitchFamily="18" charset="0"/>
              <a:ea typeface="+mn-ea"/>
              <a:cs typeface="Arial" panose="020B0604020202020204" pitchFamily="34" charset="0"/>
            </a:endParaRPr>
          </a:p>
          <a:p>
            <a:pPr marL="457200" marR="0" lvl="0" indent="-4572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000" dirty="0">
                <a:solidFill>
                  <a:schemeClr val="bg1"/>
                </a:solidFill>
                <a:latin typeface="Georgia" panose="02040502050405020303" pitchFamily="18" charset="0"/>
                <a:cs typeface="Arial" panose="020B0604020202020204" pitchFamily="34" charset="0"/>
              </a:rPr>
              <a:t>Who are the vulnerable populations that live there?</a:t>
            </a:r>
          </a:p>
          <a:p>
            <a:pPr marL="457200" marR="0" lvl="0" indent="-4572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a:solidFill>
                <a:schemeClr val="bg1"/>
              </a:solidFill>
              <a:latin typeface="Georgia" panose="02040502050405020303" pitchFamily="18" charset="0"/>
              <a:cs typeface="Arial" panose="020B0604020202020204" pitchFamily="34" charset="0"/>
            </a:endParaRPr>
          </a:p>
          <a:p>
            <a:pPr marL="457200" marR="0" lvl="0" indent="-4572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000" dirty="0">
                <a:solidFill>
                  <a:schemeClr val="bg1"/>
                </a:solidFill>
                <a:latin typeface="Georgia" panose="02040502050405020303" pitchFamily="18" charset="0"/>
                <a:cs typeface="Arial" panose="020B0604020202020204" pitchFamily="34" charset="0"/>
              </a:rPr>
              <a:t>What resources are abundant there?</a:t>
            </a:r>
          </a:p>
          <a:p>
            <a:pPr marL="457200" marR="0" lvl="0" indent="-4572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a:solidFill>
                <a:schemeClr val="bg1"/>
              </a:solidFill>
              <a:latin typeface="Georgia" panose="02040502050405020303" pitchFamily="18" charset="0"/>
              <a:cs typeface="Arial" panose="020B0604020202020204" pitchFamily="34" charset="0"/>
            </a:endParaRPr>
          </a:p>
          <a:p>
            <a:pPr marL="457200" marR="0" lvl="0" indent="-4572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000" dirty="0">
                <a:solidFill>
                  <a:schemeClr val="bg1"/>
                </a:solidFill>
                <a:latin typeface="Georgia" panose="02040502050405020303" pitchFamily="18" charset="0"/>
                <a:cs typeface="Arial" panose="020B0604020202020204" pitchFamily="34" charset="0"/>
              </a:rPr>
              <a:t>What industries make up the workforce there?</a:t>
            </a:r>
          </a:p>
          <a:p>
            <a:pPr marR="0" lvl="0" defTabSz="457200" rtl="0" eaLnBrk="1" fontAlgn="auto" latinLnBrk="0" hangingPunct="1">
              <a:lnSpc>
                <a:spcPct val="100000"/>
              </a:lnSpc>
              <a:spcBef>
                <a:spcPts val="0"/>
              </a:spcBef>
              <a:spcAft>
                <a:spcPts val="0"/>
              </a:spcAft>
              <a:buClrTx/>
              <a:buSzTx/>
              <a:tabLst/>
              <a:defRPr/>
            </a:pPr>
            <a:endParaRPr kumimoji="0" lang="en-US" sz="3000" b="0" u="none" strike="noStrike" kern="1200" cap="none" spc="0" normalizeH="0" baseline="0" noProof="0" dirty="0">
              <a:ln>
                <a:noFill/>
              </a:ln>
              <a:solidFill>
                <a:schemeClr val="bg1"/>
              </a:solidFill>
              <a:effectLst/>
              <a:uLnTx/>
              <a:uFillTx/>
              <a:latin typeface="Georgia" panose="02040502050405020303" pitchFamily="18"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C5EF9408-F54D-196D-276F-82553E7EB3E5}"/>
              </a:ext>
            </a:extLst>
          </p:cNvPr>
          <p:cNvSpPr>
            <a:spLocks noGrp="1"/>
          </p:cNvSpPr>
          <p:nvPr>
            <p:ph type="sldNum" sz="quarter" idx="12"/>
          </p:nvPr>
        </p:nvSpPr>
        <p:spPr>
          <a:xfrm>
            <a:off x="9448800" y="649287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A6095F-2601-1642-8284-AD237A28C7FC}" type="slidenum">
              <a:rPr kumimoji="0" lang="en-US" sz="1000" b="0" i="0" u="none" strike="noStrike" kern="1200" cap="none" spc="0" normalizeH="0" baseline="0" noProof="0" smtClean="0">
                <a:ln>
                  <a:noFill/>
                </a:ln>
                <a:solidFill>
                  <a:srgbClr val="E7E6E6"/>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dirty="0">
              <a:ln>
                <a:noFill/>
              </a:ln>
              <a:solidFill>
                <a:srgbClr val="E7E6E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387045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64A4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5624C-7418-2BAA-3618-34C1C71CF721}"/>
              </a:ext>
            </a:extLst>
          </p:cNvPr>
          <p:cNvSpPr>
            <a:spLocks noGrp="1"/>
          </p:cNvSpPr>
          <p:nvPr>
            <p:ph type="title"/>
          </p:nvPr>
        </p:nvSpPr>
        <p:spPr/>
        <p:txBody>
          <a:bodyPr>
            <a:noAutofit/>
          </a:bodyPr>
          <a:lstStyle/>
          <a:p>
            <a:r>
              <a:rPr lang="en-US" sz="6000" dirty="0">
                <a:solidFill>
                  <a:schemeClr val="bg1"/>
                </a:solidFill>
                <a:latin typeface="Arial Narrow" panose="020B0604020202020204" pitchFamily="34" charset="0"/>
                <a:cs typeface="Arial Narrow" panose="020B0604020202020204" pitchFamily="34" charset="0"/>
              </a:rPr>
              <a:t>ACTIVITY (2)</a:t>
            </a:r>
          </a:p>
        </p:txBody>
      </p:sp>
      <p:sp>
        <p:nvSpPr>
          <p:cNvPr id="3" name="TextBox 2">
            <a:extLst>
              <a:ext uri="{FF2B5EF4-FFF2-40B4-BE49-F238E27FC236}">
                <a16:creationId xmlns:a16="http://schemas.microsoft.com/office/drawing/2014/main" id="{70A4ACA2-C32F-E2B4-B071-1CFC6CCC8452}"/>
              </a:ext>
            </a:extLst>
          </p:cNvPr>
          <p:cNvSpPr txBox="1"/>
          <p:nvPr/>
        </p:nvSpPr>
        <p:spPr>
          <a:xfrm>
            <a:off x="760964" y="1459860"/>
            <a:ext cx="1077063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E6C169"/>
                </a:solidFill>
                <a:effectLst/>
                <a:uLnTx/>
                <a:uFillTx/>
                <a:latin typeface="Georgia" panose="02040502050405020303" pitchFamily="18" charset="0"/>
                <a:ea typeface="+mn-ea"/>
                <a:cs typeface="Arial" panose="020B0604020202020204" pitchFamily="34" charset="0"/>
              </a:rPr>
              <a:t>Go to That Location on the CDC’s Social Vulnerability Index Interactive Map</a:t>
            </a:r>
          </a:p>
        </p:txBody>
      </p:sp>
      <p:sp>
        <p:nvSpPr>
          <p:cNvPr id="5" name="TextBox 4">
            <a:extLst>
              <a:ext uri="{FF2B5EF4-FFF2-40B4-BE49-F238E27FC236}">
                <a16:creationId xmlns:a16="http://schemas.microsoft.com/office/drawing/2014/main" id="{D8029787-59B9-B40A-EF63-CBC1D2C41BE0}"/>
              </a:ext>
            </a:extLst>
          </p:cNvPr>
          <p:cNvSpPr txBox="1"/>
          <p:nvPr/>
        </p:nvSpPr>
        <p:spPr>
          <a:xfrm>
            <a:off x="0" y="2210573"/>
            <a:ext cx="12192000"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u="none" strike="noStrike" kern="1200" cap="none" spc="0" normalizeH="0" baseline="0" noProof="0" dirty="0">
                <a:ln>
                  <a:noFill/>
                </a:ln>
                <a:solidFill>
                  <a:schemeClr val="bg1"/>
                </a:solidFill>
                <a:effectLst/>
                <a:uLnTx/>
                <a:uFillTx/>
                <a:latin typeface="Georgia" panose="02040502050405020303" pitchFamily="18" charset="0"/>
                <a:ea typeface="+mn-ea"/>
                <a:cs typeface="Arial" panose="020B0604020202020204" pitchFamily="34" charset="0"/>
              </a:rPr>
              <a:t>https://www.atsdr.cdc.gov/placeandhealth/svi/interactive_map.html</a:t>
            </a:r>
          </a:p>
        </p:txBody>
      </p:sp>
      <p:pic>
        <p:nvPicPr>
          <p:cNvPr id="7" name="Picture 6" descr="Picture of USA with counties shaded">
            <a:extLst>
              <a:ext uri="{FF2B5EF4-FFF2-40B4-BE49-F238E27FC236}">
                <a16:creationId xmlns:a16="http://schemas.microsoft.com/office/drawing/2014/main" id="{1A6A8B38-FA98-B17D-67A0-47DF7F84C18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74959" y="3053620"/>
            <a:ext cx="6164846" cy="3324796"/>
          </a:xfrm>
          <a:prstGeom prst="rect">
            <a:avLst/>
          </a:prstGeom>
        </p:spPr>
      </p:pic>
      <p:sp>
        <p:nvSpPr>
          <p:cNvPr id="4" name="Slide Number Placeholder 3">
            <a:extLst>
              <a:ext uri="{FF2B5EF4-FFF2-40B4-BE49-F238E27FC236}">
                <a16:creationId xmlns:a16="http://schemas.microsoft.com/office/drawing/2014/main" id="{C5EF9408-F54D-196D-276F-82553E7EB3E5}"/>
              </a:ext>
            </a:extLst>
          </p:cNvPr>
          <p:cNvSpPr>
            <a:spLocks noGrp="1"/>
          </p:cNvSpPr>
          <p:nvPr>
            <p:ph type="sldNum" sz="quarter" idx="12"/>
          </p:nvPr>
        </p:nvSpPr>
        <p:spPr>
          <a:xfrm>
            <a:off x="9448800" y="649287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A6095F-2601-1642-8284-AD237A28C7FC}" type="slidenum">
              <a:rPr kumimoji="0" lang="en-US" sz="1000" b="0" i="0" u="none" strike="noStrike" kern="1200" cap="none" spc="0" normalizeH="0" baseline="0" noProof="0" smtClean="0">
                <a:ln>
                  <a:noFill/>
                </a:ln>
                <a:solidFill>
                  <a:srgbClr val="E7E6E6"/>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000" b="0" i="0" u="none" strike="noStrike" kern="1200" cap="none" spc="0" normalizeH="0" baseline="0" noProof="0" dirty="0">
              <a:ln>
                <a:noFill/>
              </a:ln>
              <a:solidFill>
                <a:srgbClr val="E7E6E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615598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64A4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5624C-7418-2BAA-3618-34C1C71CF721}"/>
              </a:ext>
            </a:extLst>
          </p:cNvPr>
          <p:cNvSpPr>
            <a:spLocks noGrp="1"/>
          </p:cNvSpPr>
          <p:nvPr>
            <p:ph type="title"/>
          </p:nvPr>
        </p:nvSpPr>
        <p:spPr/>
        <p:txBody>
          <a:bodyPr>
            <a:noAutofit/>
          </a:bodyPr>
          <a:lstStyle/>
          <a:p>
            <a:r>
              <a:rPr lang="en-US" sz="6000" dirty="0">
                <a:solidFill>
                  <a:schemeClr val="bg1"/>
                </a:solidFill>
                <a:latin typeface="Arial Narrow" panose="020B0604020202020204" pitchFamily="34" charset="0"/>
                <a:cs typeface="Arial Narrow" panose="020B0604020202020204" pitchFamily="34" charset="0"/>
              </a:rPr>
              <a:t>ACTIVITY (3)</a:t>
            </a:r>
          </a:p>
        </p:txBody>
      </p:sp>
      <p:sp>
        <p:nvSpPr>
          <p:cNvPr id="3" name="TextBox 2">
            <a:extLst>
              <a:ext uri="{FF2B5EF4-FFF2-40B4-BE49-F238E27FC236}">
                <a16:creationId xmlns:a16="http://schemas.microsoft.com/office/drawing/2014/main" id="{70A4ACA2-C32F-E2B4-B071-1CFC6CCC8452}"/>
              </a:ext>
            </a:extLst>
          </p:cNvPr>
          <p:cNvSpPr txBox="1"/>
          <p:nvPr/>
        </p:nvSpPr>
        <p:spPr>
          <a:xfrm>
            <a:off x="760964" y="1459859"/>
            <a:ext cx="592558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E6C169"/>
                </a:solidFill>
                <a:effectLst/>
                <a:uLnTx/>
                <a:uFillTx/>
                <a:latin typeface="Georgia" panose="02040502050405020303" pitchFamily="18" charset="0"/>
                <a:ea typeface="+mn-ea"/>
                <a:cs typeface="Arial" panose="020B0604020202020204" pitchFamily="34" charset="0"/>
              </a:rPr>
              <a:t>Explore Various Vulnerability Categories</a:t>
            </a:r>
          </a:p>
        </p:txBody>
      </p:sp>
      <p:graphicFrame>
        <p:nvGraphicFramePr>
          <p:cNvPr id="11" name="Diagram 10" descr="Chart of vulnerability categories, socioeconomic status, household characteristics, racial and ethnic minority status, housing type and transportation">
            <a:extLst>
              <a:ext uri="{FF2B5EF4-FFF2-40B4-BE49-F238E27FC236}">
                <a16:creationId xmlns:a16="http://schemas.microsoft.com/office/drawing/2014/main" id="{84F3BFE7-18D0-E369-0BC5-182124FFFADB}"/>
              </a:ext>
            </a:extLst>
          </p:cNvPr>
          <p:cNvGraphicFramePr/>
          <p:nvPr>
            <p:extLst>
              <p:ext uri="{D42A27DB-BD31-4B8C-83A1-F6EECF244321}">
                <p14:modId xmlns:p14="http://schemas.microsoft.com/office/powerpoint/2010/main" val="2686531435"/>
              </p:ext>
            </p:extLst>
          </p:nvPr>
        </p:nvGraphicFramePr>
        <p:xfrm>
          <a:off x="363657" y="2043999"/>
          <a:ext cx="8358712" cy="4701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descr="Icon of money bag">
            <a:extLst>
              <a:ext uri="{FF2B5EF4-FFF2-40B4-BE49-F238E27FC236}">
                <a16:creationId xmlns:a16="http://schemas.microsoft.com/office/drawing/2014/main" id="{6BE9FF9A-57E4-2ECE-7ED4-9A98C0E4DF9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03158" y="2247903"/>
            <a:ext cx="685800" cy="685800"/>
          </a:xfrm>
          <a:prstGeom prst="rect">
            <a:avLst/>
          </a:prstGeom>
        </p:spPr>
      </p:pic>
      <p:pic>
        <p:nvPicPr>
          <p:cNvPr id="15" name="Picture 14" descr="Icon of house with people inside">
            <a:extLst>
              <a:ext uri="{FF2B5EF4-FFF2-40B4-BE49-F238E27FC236}">
                <a16:creationId xmlns:a16="http://schemas.microsoft.com/office/drawing/2014/main" id="{65AD7A39-BB88-EE66-C970-94425947B8D0}"/>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920350" y="3384360"/>
            <a:ext cx="851416" cy="731520"/>
          </a:xfrm>
          <a:prstGeom prst="rect">
            <a:avLst/>
          </a:prstGeom>
        </p:spPr>
      </p:pic>
      <p:pic>
        <p:nvPicPr>
          <p:cNvPr id="13" name="Picture 12" descr="Icon of people">
            <a:extLst>
              <a:ext uri="{FF2B5EF4-FFF2-40B4-BE49-F238E27FC236}">
                <a16:creationId xmlns:a16="http://schemas.microsoft.com/office/drawing/2014/main" id="{55AC6CDD-AE1B-3848-6F12-BD4D2C392196}"/>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760964" y="4683868"/>
            <a:ext cx="1170188" cy="548640"/>
          </a:xfrm>
          <a:prstGeom prst="rect">
            <a:avLst/>
          </a:prstGeom>
        </p:spPr>
      </p:pic>
      <p:pic>
        <p:nvPicPr>
          <p:cNvPr id="14" name="Picture 13" descr="Icon of building">
            <a:extLst>
              <a:ext uri="{FF2B5EF4-FFF2-40B4-BE49-F238E27FC236}">
                <a16:creationId xmlns:a16="http://schemas.microsoft.com/office/drawing/2014/main" id="{3F94161A-6833-FEDB-2EEA-200206C61193}"/>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760964" y="5781312"/>
            <a:ext cx="737508" cy="451807"/>
          </a:xfrm>
          <a:prstGeom prst="rect">
            <a:avLst/>
          </a:prstGeom>
        </p:spPr>
      </p:pic>
      <p:pic>
        <p:nvPicPr>
          <p:cNvPr id="16" name="Picture 15" descr="Icon of car">
            <a:extLst>
              <a:ext uri="{FF2B5EF4-FFF2-40B4-BE49-F238E27FC236}">
                <a16:creationId xmlns:a16="http://schemas.microsoft.com/office/drawing/2014/main" id="{8A33B605-2C1B-675D-694D-FAE13A94BA47}"/>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381217" y="6188791"/>
            <a:ext cx="545243" cy="344364"/>
          </a:xfrm>
          <a:prstGeom prst="rect">
            <a:avLst/>
          </a:prstGeom>
        </p:spPr>
      </p:pic>
      <p:sp>
        <p:nvSpPr>
          <p:cNvPr id="17" name="TextBox 16">
            <a:extLst>
              <a:ext uri="{FF2B5EF4-FFF2-40B4-BE49-F238E27FC236}">
                <a16:creationId xmlns:a16="http://schemas.microsoft.com/office/drawing/2014/main" id="{A58D5C8C-4F22-BD4C-A230-0E447F865498}"/>
              </a:ext>
            </a:extLst>
          </p:cNvPr>
          <p:cNvSpPr txBox="1"/>
          <p:nvPr/>
        </p:nvSpPr>
        <p:spPr>
          <a:xfrm>
            <a:off x="8864600" y="2104987"/>
            <a:ext cx="3276600"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i="1" dirty="0">
                <a:solidFill>
                  <a:schemeClr val="bg1"/>
                </a:solidFill>
                <a:latin typeface="Georgia" panose="02040502050405020303" pitchFamily="18" charset="0"/>
                <a:cs typeface="Arial" panose="020B0604020202020204" pitchFamily="34" charset="0"/>
              </a:rPr>
              <a:t>Select Different SVI Themes at the Top of the Map</a:t>
            </a:r>
            <a:endParaRPr kumimoji="0" lang="en-US" sz="2800" b="0" i="1" u="none" strike="noStrike" kern="1200" cap="none" spc="0" normalizeH="0" baseline="0" noProof="0" dirty="0">
              <a:ln>
                <a:noFill/>
              </a:ln>
              <a:solidFill>
                <a:schemeClr val="bg1"/>
              </a:solidFill>
              <a:effectLst/>
              <a:uLnTx/>
              <a:uFillTx/>
              <a:latin typeface="Georgia" panose="02040502050405020303" pitchFamily="18" charset="0"/>
              <a:ea typeface="+mn-ea"/>
              <a:cs typeface="Arial" panose="020B0604020202020204" pitchFamily="34" charset="0"/>
            </a:endParaRPr>
          </a:p>
        </p:txBody>
      </p:sp>
      <p:cxnSp>
        <p:nvCxnSpPr>
          <p:cNvPr id="19" name="Curved Connector 18">
            <a:extLst>
              <a:ext uri="{FF2B5EF4-FFF2-40B4-BE49-F238E27FC236}">
                <a16:creationId xmlns:a16="http://schemas.microsoft.com/office/drawing/2014/main" id="{0D703BF1-D6E3-EB92-15FF-B5C9F8F054ED}"/>
              </a:ext>
              <a:ext uri="{C183D7F6-B498-43B3-948B-1728B52AA6E4}">
                <adec:decorative xmlns:adec="http://schemas.microsoft.com/office/drawing/2017/decorative" val="1"/>
              </a:ext>
            </a:extLst>
          </p:cNvPr>
          <p:cNvCxnSpPr>
            <a:cxnSpLocks/>
          </p:cNvCxnSpPr>
          <p:nvPr/>
        </p:nvCxnSpPr>
        <p:spPr>
          <a:xfrm rot="16200000" flipH="1">
            <a:off x="9920757" y="3439646"/>
            <a:ext cx="910289" cy="888998"/>
          </a:xfrm>
          <a:prstGeom prst="curvedConnector3">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Screenshot of CDC website menu">
            <a:extLst>
              <a:ext uri="{FF2B5EF4-FFF2-40B4-BE49-F238E27FC236}">
                <a16:creationId xmlns:a16="http://schemas.microsoft.com/office/drawing/2014/main" id="{FAD8205A-F183-6888-4BEA-92ED139B32E1}"/>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9119676" y="4415490"/>
            <a:ext cx="2743201" cy="1893829"/>
          </a:xfrm>
          <a:prstGeom prst="rect">
            <a:avLst/>
          </a:prstGeom>
        </p:spPr>
      </p:pic>
      <p:sp>
        <p:nvSpPr>
          <p:cNvPr id="4" name="Slide Number Placeholder 3">
            <a:extLst>
              <a:ext uri="{FF2B5EF4-FFF2-40B4-BE49-F238E27FC236}">
                <a16:creationId xmlns:a16="http://schemas.microsoft.com/office/drawing/2014/main" id="{C5EF9408-F54D-196D-276F-82553E7EB3E5}"/>
              </a:ext>
            </a:extLst>
          </p:cNvPr>
          <p:cNvSpPr>
            <a:spLocks noGrp="1"/>
          </p:cNvSpPr>
          <p:nvPr>
            <p:ph type="sldNum" sz="quarter" idx="12"/>
          </p:nvPr>
        </p:nvSpPr>
        <p:spPr>
          <a:xfrm>
            <a:off x="9448800" y="649287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A6095F-2601-1642-8284-AD237A28C7FC}" type="slidenum">
              <a:rPr kumimoji="0" lang="en-US" sz="1000" b="0" i="0" u="none" strike="noStrike" kern="1200" cap="none" spc="0" normalizeH="0" baseline="0" noProof="0" smtClean="0">
                <a:ln>
                  <a:noFill/>
                </a:ln>
                <a:solidFill>
                  <a:srgbClr val="E7E6E6"/>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000" b="0" i="0" u="none" strike="noStrike" kern="1200" cap="none" spc="0" normalizeH="0" baseline="0" noProof="0" dirty="0">
              <a:ln>
                <a:noFill/>
              </a:ln>
              <a:solidFill>
                <a:srgbClr val="E7E6E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57028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64A4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5624C-7418-2BAA-3618-34C1C71CF721}"/>
              </a:ext>
            </a:extLst>
          </p:cNvPr>
          <p:cNvSpPr>
            <a:spLocks noGrp="1"/>
          </p:cNvSpPr>
          <p:nvPr>
            <p:ph type="title"/>
          </p:nvPr>
        </p:nvSpPr>
        <p:spPr/>
        <p:txBody>
          <a:bodyPr>
            <a:noAutofit/>
          </a:bodyPr>
          <a:lstStyle/>
          <a:p>
            <a:r>
              <a:rPr lang="en-US" sz="6000" dirty="0">
                <a:solidFill>
                  <a:schemeClr val="bg1"/>
                </a:solidFill>
                <a:latin typeface="Arial Narrow" panose="020B0604020202020204" pitchFamily="34" charset="0"/>
                <a:cs typeface="Arial Narrow" panose="020B0604020202020204" pitchFamily="34" charset="0"/>
              </a:rPr>
              <a:t>ACTIVITY (4)</a:t>
            </a:r>
          </a:p>
        </p:txBody>
      </p:sp>
      <p:sp>
        <p:nvSpPr>
          <p:cNvPr id="3" name="TextBox 2">
            <a:extLst>
              <a:ext uri="{FF2B5EF4-FFF2-40B4-BE49-F238E27FC236}">
                <a16:creationId xmlns:a16="http://schemas.microsoft.com/office/drawing/2014/main" id="{70A4ACA2-C32F-E2B4-B071-1CFC6CCC8452}"/>
              </a:ext>
            </a:extLst>
          </p:cNvPr>
          <p:cNvSpPr txBox="1"/>
          <p:nvPr/>
        </p:nvSpPr>
        <p:spPr>
          <a:xfrm>
            <a:off x="760964" y="1459860"/>
            <a:ext cx="848463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E6C169"/>
                </a:solidFill>
                <a:effectLst/>
                <a:uLnTx/>
                <a:uFillTx/>
                <a:latin typeface="Georgia" panose="02040502050405020303" pitchFamily="18" charset="0"/>
                <a:ea typeface="+mn-ea"/>
                <a:cs typeface="Arial" panose="020B0604020202020204" pitchFamily="34" charset="0"/>
              </a:rPr>
              <a:t>How Would Your Area Thrive or Struggle After a Disaster?</a:t>
            </a:r>
          </a:p>
        </p:txBody>
      </p:sp>
      <p:sp>
        <p:nvSpPr>
          <p:cNvPr id="9" name="TextBox 8">
            <a:extLst>
              <a:ext uri="{FF2B5EF4-FFF2-40B4-BE49-F238E27FC236}">
                <a16:creationId xmlns:a16="http://schemas.microsoft.com/office/drawing/2014/main" id="{9AEC8CB9-8C5D-00B6-DAAA-D77C863873E5}"/>
              </a:ext>
            </a:extLst>
          </p:cNvPr>
          <p:cNvSpPr txBox="1"/>
          <p:nvPr/>
        </p:nvSpPr>
        <p:spPr>
          <a:xfrm>
            <a:off x="228600" y="2089562"/>
            <a:ext cx="10845800" cy="3847207"/>
          </a:xfrm>
          <a:prstGeom prst="rect">
            <a:avLst/>
          </a:prstGeom>
          <a:noFill/>
        </p:spPr>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kumimoji="0" lang="en-US" sz="2800" b="0" u="none" strike="noStrike" kern="1200" cap="none" spc="0" normalizeH="0" baseline="0" noProof="0" dirty="0">
                <a:ln>
                  <a:noFill/>
                </a:ln>
                <a:solidFill>
                  <a:schemeClr val="bg1"/>
                </a:solidFill>
                <a:effectLst/>
                <a:uLnTx/>
                <a:uFillTx/>
                <a:latin typeface="Georgia" panose="02040502050405020303" pitchFamily="18" charset="0"/>
                <a:ea typeface="+mn-ea"/>
                <a:cs typeface="Arial" panose="020B0604020202020204" pitchFamily="34" charset="0"/>
              </a:rPr>
              <a:t>Questions to Consider:</a:t>
            </a:r>
          </a:p>
          <a:p>
            <a:pPr marR="0" lvl="0" algn="ctr" defTabSz="457200" rtl="0" eaLnBrk="1" fontAlgn="auto" latinLnBrk="0" hangingPunct="1">
              <a:lnSpc>
                <a:spcPct val="100000"/>
              </a:lnSpc>
              <a:spcBef>
                <a:spcPts val="0"/>
              </a:spcBef>
              <a:spcAft>
                <a:spcPts val="0"/>
              </a:spcAft>
              <a:buClrTx/>
              <a:buSzTx/>
              <a:tabLst/>
              <a:defRPr/>
            </a:pPr>
            <a:endParaRPr kumimoji="0" lang="en-US" sz="1600" b="0" u="none" strike="noStrike" kern="1200" cap="none" spc="0" normalizeH="0" baseline="0" noProof="0" dirty="0">
              <a:ln>
                <a:noFill/>
              </a:ln>
              <a:solidFill>
                <a:schemeClr val="bg1"/>
              </a:solidFill>
              <a:effectLst/>
              <a:uLnTx/>
              <a:uFillTx/>
              <a:latin typeface="Georgia" panose="02040502050405020303" pitchFamily="18" charset="0"/>
              <a:ea typeface="+mn-ea"/>
              <a:cs typeface="Arial" panose="020B0604020202020204" pitchFamily="34" charset="0"/>
            </a:endParaRPr>
          </a:p>
          <a:p>
            <a:pPr marL="457200" marR="0" lvl="0" indent="-4572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chemeClr val="bg1"/>
                </a:solidFill>
                <a:latin typeface="Georgia" panose="02040502050405020303" pitchFamily="18" charset="0"/>
                <a:cs typeface="Arial" panose="020B0604020202020204" pitchFamily="34" charset="0"/>
              </a:rPr>
              <a:t>Are there any resilience factors (low vulnerability)?</a:t>
            </a:r>
          </a:p>
          <a:p>
            <a:pPr marL="457200" marR="0" lvl="0" indent="-4572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a:solidFill>
                <a:schemeClr val="bg1"/>
              </a:solidFill>
              <a:latin typeface="Georgia" panose="02040502050405020303" pitchFamily="18" charset="0"/>
              <a:cs typeface="Arial" panose="020B0604020202020204" pitchFamily="34" charset="0"/>
            </a:endParaRPr>
          </a:p>
          <a:p>
            <a:pPr marL="457200" marR="0" lvl="0" indent="-4572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chemeClr val="bg1"/>
                </a:solidFill>
                <a:latin typeface="Georgia" panose="02040502050405020303" pitchFamily="18" charset="0"/>
                <a:cs typeface="Arial" panose="020B0604020202020204" pitchFamily="34" charset="0"/>
              </a:rPr>
              <a:t>Are there high vulnerability for any category?</a:t>
            </a:r>
          </a:p>
          <a:p>
            <a:pPr marL="457200" marR="0" lvl="0" indent="-4572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a:solidFill>
                <a:schemeClr val="bg1"/>
              </a:solidFill>
              <a:latin typeface="Georgia" panose="02040502050405020303" pitchFamily="18" charset="0"/>
              <a:cs typeface="Arial" panose="020B0604020202020204" pitchFamily="34" charset="0"/>
            </a:endParaRPr>
          </a:p>
          <a:p>
            <a:pPr marL="457200" marR="0" lvl="0" indent="-4572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u="none" strike="noStrike" kern="1200" cap="none" spc="0" normalizeH="0" baseline="0" noProof="0" dirty="0">
                <a:ln>
                  <a:noFill/>
                </a:ln>
                <a:solidFill>
                  <a:schemeClr val="bg1"/>
                </a:solidFill>
                <a:effectLst/>
                <a:uLnTx/>
                <a:uFillTx/>
                <a:latin typeface="Georgia" panose="02040502050405020303" pitchFamily="18" charset="0"/>
                <a:ea typeface="+mn-ea"/>
                <a:cs typeface="Arial" panose="020B0604020202020204" pitchFamily="34" charset="0"/>
              </a:rPr>
              <a:t>How </a:t>
            </a:r>
            <a:r>
              <a:rPr lang="en-US" sz="2800" dirty="0">
                <a:solidFill>
                  <a:schemeClr val="bg1"/>
                </a:solidFill>
                <a:latin typeface="Georgia" panose="02040502050405020303" pitchFamily="18" charset="0"/>
                <a:cs typeface="Arial" panose="020B0604020202020204" pitchFamily="34" charset="0"/>
              </a:rPr>
              <a:t>c</a:t>
            </a:r>
            <a:r>
              <a:rPr kumimoji="0" lang="en-US" sz="2800" b="0" u="none" strike="noStrike" kern="1200" cap="none" spc="0" normalizeH="0" baseline="0" noProof="0" dirty="0" err="1">
                <a:ln>
                  <a:noFill/>
                </a:ln>
                <a:solidFill>
                  <a:schemeClr val="bg1"/>
                </a:solidFill>
                <a:effectLst/>
                <a:uLnTx/>
                <a:uFillTx/>
                <a:latin typeface="Georgia" panose="02040502050405020303" pitchFamily="18" charset="0"/>
                <a:ea typeface="+mn-ea"/>
                <a:cs typeface="Arial" panose="020B0604020202020204" pitchFamily="34" charset="0"/>
              </a:rPr>
              <a:t>ould</a:t>
            </a:r>
            <a:r>
              <a:rPr kumimoji="0" lang="en-US" sz="2800" b="0" u="none" strike="noStrike" kern="1200" cap="none" spc="0" normalizeH="0" baseline="0" noProof="0" dirty="0">
                <a:ln>
                  <a:noFill/>
                </a:ln>
                <a:solidFill>
                  <a:schemeClr val="bg1"/>
                </a:solidFill>
                <a:effectLst/>
                <a:uLnTx/>
                <a:uFillTx/>
                <a:latin typeface="Georgia" panose="02040502050405020303" pitchFamily="18" charset="0"/>
                <a:ea typeface="+mn-ea"/>
                <a:cs typeface="Arial" panose="020B0604020202020204" pitchFamily="34" charset="0"/>
              </a:rPr>
              <a:t> a natural disaster impact those local vulnerabilities?</a:t>
            </a:r>
          </a:p>
          <a:p>
            <a:pPr marL="457200" marR="0" lvl="0" indent="-4572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u="none" strike="noStrike" kern="1200" cap="none" spc="0" normalizeH="0" baseline="0" noProof="0" dirty="0">
              <a:ln>
                <a:noFill/>
              </a:ln>
              <a:solidFill>
                <a:schemeClr val="bg1"/>
              </a:solidFill>
              <a:effectLst/>
              <a:uLnTx/>
              <a:uFillTx/>
              <a:latin typeface="Georgia" panose="02040502050405020303" pitchFamily="18" charset="0"/>
              <a:ea typeface="+mn-ea"/>
              <a:cs typeface="Arial" panose="020B0604020202020204" pitchFamily="34" charset="0"/>
            </a:endParaRPr>
          </a:p>
          <a:p>
            <a:pPr marL="457200" marR="0" lvl="0" indent="-4572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chemeClr val="bg1"/>
                </a:solidFill>
                <a:latin typeface="Georgia" panose="02040502050405020303" pitchFamily="18" charset="0"/>
                <a:cs typeface="Arial" panose="020B0604020202020204" pitchFamily="34" charset="0"/>
              </a:rPr>
              <a:t>Is there a nearby area with an abundance of certain resources?</a:t>
            </a:r>
          </a:p>
          <a:p>
            <a:pPr marL="457200" marR="0" lvl="0" indent="-4572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a:solidFill>
                <a:schemeClr val="bg1"/>
              </a:solidFill>
              <a:latin typeface="Georgia" panose="02040502050405020303" pitchFamily="18" charset="0"/>
              <a:cs typeface="Arial" panose="020B0604020202020204" pitchFamily="34" charset="0"/>
            </a:endParaRPr>
          </a:p>
          <a:p>
            <a:pPr marL="457200" marR="0" lvl="0" indent="-4572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u="none" strike="noStrike" kern="1200" cap="none" spc="0" normalizeH="0" baseline="0" noProof="0" dirty="0">
                <a:ln>
                  <a:noFill/>
                </a:ln>
                <a:solidFill>
                  <a:schemeClr val="bg1"/>
                </a:solidFill>
                <a:effectLst/>
                <a:uLnTx/>
                <a:uFillTx/>
                <a:latin typeface="Georgia" panose="02040502050405020303" pitchFamily="18" charset="0"/>
                <a:ea typeface="+mn-ea"/>
                <a:cs typeface="Arial" panose="020B0604020202020204" pitchFamily="34" charset="0"/>
              </a:rPr>
              <a:t>What if a disaster hit a neighboring county, </a:t>
            </a:r>
            <a:r>
              <a:rPr lang="en-US" sz="2800" dirty="0">
                <a:solidFill>
                  <a:schemeClr val="bg1"/>
                </a:solidFill>
                <a:latin typeface="Georgia" panose="02040502050405020303" pitchFamily="18" charset="0"/>
                <a:cs typeface="Arial" panose="020B0604020202020204" pitchFamily="34" charset="0"/>
              </a:rPr>
              <a:t>w</a:t>
            </a:r>
            <a:r>
              <a:rPr kumimoji="0" lang="en-US" sz="2800" b="0" u="none" strike="noStrike" kern="1200" cap="none" spc="0" normalizeH="0" baseline="0" noProof="0" dirty="0" err="1">
                <a:ln>
                  <a:noFill/>
                </a:ln>
                <a:solidFill>
                  <a:schemeClr val="bg1"/>
                </a:solidFill>
                <a:effectLst/>
                <a:uLnTx/>
                <a:uFillTx/>
                <a:latin typeface="Georgia" panose="02040502050405020303" pitchFamily="18" charset="0"/>
                <a:ea typeface="+mn-ea"/>
                <a:cs typeface="Arial" panose="020B0604020202020204" pitchFamily="34" charset="0"/>
              </a:rPr>
              <a:t>ou</a:t>
            </a:r>
            <a:r>
              <a:rPr lang="en-US" sz="2800" dirty="0" err="1">
                <a:solidFill>
                  <a:schemeClr val="bg1"/>
                </a:solidFill>
                <a:latin typeface="Georgia" panose="02040502050405020303" pitchFamily="18" charset="0"/>
                <a:cs typeface="Arial" panose="020B0604020202020204" pitchFamily="34" charset="0"/>
              </a:rPr>
              <a:t>ld</a:t>
            </a:r>
            <a:r>
              <a:rPr lang="en-US" sz="2800" dirty="0">
                <a:solidFill>
                  <a:schemeClr val="bg1"/>
                </a:solidFill>
                <a:latin typeface="Georgia" panose="02040502050405020303" pitchFamily="18" charset="0"/>
                <a:cs typeface="Arial" panose="020B0604020202020204" pitchFamily="34" charset="0"/>
              </a:rPr>
              <a:t> your area become a hub of resources for them?</a:t>
            </a:r>
            <a:endParaRPr kumimoji="0" lang="en-US" sz="2800" b="0" u="none" strike="noStrike" kern="1200" cap="none" spc="0" normalizeH="0" baseline="0" noProof="0" dirty="0">
              <a:ln>
                <a:noFill/>
              </a:ln>
              <a:solidFill>
                <a:schemeClr val="bg1"/>
              </a:solidFill>
              <a:effectLst/>
              <a:uLnTx/>
              <a:uFillTx/>
              <a:latin typeface="Georgia" panose="02040502050405020303" pitchFamily="18"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C5EF9408-F54D-196D-276F-82553E7EB3E5}"/>
              </a:ext>
            </a:extLst>
          </p:cNvPr>
          <p:cNvSpPr>
            <a:spLocks noGrp="1"/>
          </p:cNvSpPr>
          <p:nvPr>
            <p:ph type="sldNum" sz="quarter" idx="12"/>
          </p:nvPr>
        </p:nvSpPr>
        <p:spPr>
          <a:xfrm>
            <a:off x="9448800" y="649287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A6095F-2601-1642-8284-AD237A28C7FC}" type="slidenum">
              <a:rPr kumimoji="0" lang="en-US" sz="1000" b="0" i="0" u="none" strike="noStrike" kern="1200" cap="none" spc="0" normalizeH="0" baseline="0" noProof="0" smtClean="0">
                <a:ln>
                  <a:noFill/>
                </a:ln>
                <a:solidFill>
                  <a:srgbClr val="E7E6E6"/>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000" b="0" i="0" u="none" strike="noStrike" kern="1200" cap="none" spc="0" normalizeH="0" baseline="0" noProof="0" dirty="0">
              <a:ln>
                <a:noFill/>
              </a:ln>
              <a:solidFill>
                <a:srgbClr val="E7E6E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643586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345D28-AB0F-C240-008D-CEFC3F2AA368}"/>
              </a:ext>
            </a:extLst>
          </p:cNvPr>
          <p:cNvSpPr txBox="1">
            <a:spLocks noGrp="1"/>
          </p:cNvSpPr>
          <p:nvPr>
            <p:ph type="title" idx="4294967295"/>
          </p:nvPr>
        </p:nvSpPr>
        <p:spPr>
          <a:xfrm>
            <a:off x="4403556" y="1407919"/>
            <a:ext cx="6785811"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Thank you!</a:t>
            </a:r>
          </a:p>
        </p:txBody>
      </p:sp>
      <p:sp>
        <p:nvSpPr>
          <p:cNvPr id="5" name="TextBox 4">
            <a:extLst>
              <a:ext uri="{FF2B5EF4-FFF2-40B4-BE49-F238E27FC236}">
                <a16:creationId xmlns:a16="http://schemas.microsoft.com/office/drawing/2014/main" id="{03FDEC96-D63F-807D-BC61-09133521ECCC}"/>
              </a:ext>
            </a:extLst>
          </p:cNvPr>
          <p:cNvSpPr txBox="1"/>
          <p:nvPr/>
        </p:nvSpPr>
        <p:spPr>
          <a:xfrm>
            <a:off x="6095998" y="3148072"/>
            <a:ext cx="40640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Email: </a:t>
            </a:r>
            <a:r>
              <a:rPr lang="en-US" sz="2800" dirty="0">
                <a:solidFill>
                  <a:schemeClr val="accent3"/>
                </a:solidFill>
                <a:latin typeface="Arial" panose="020B0604020202020204" pitchFamily="34" charset="0"/>
                <a:cs typeface="Arial" panose="020B0604020202020204" pitchFamily="34" charset="0"/>
              </a:rPr>
              <a:t>BLScott@usf.edu</a:t>
            </a:r>
            <a:endParaRPr lang="en-US" sz="28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83D4E2E-6D2D-1F77-E674-15804357E10B}"/>
              </a:ext>
            </a:extLst>
          </p:cNvPr>
          <p:cNvSpPr txBox="1"/>
          <p:nvPr/>
        </p:nvSpPr>
        <p:spPr>
          <a:xfrm>
            <a:off x="6095998" y="3148072"/>
            <a:ext cx="4470402" cy="1815882"/>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Email: </a:t>
            </a:r>
            <a:r>
              <a:rPr lang="en-US" sz="2800" dirty="0" err="1">
                <a:solidFill>
                  <a:schemeClr val="accent3"/>
                </a:solidFill>
                <a:latin typeface="Arial" panose="020B0604020202020204" pitchFamily="34" charset="0"/>
                <a:cs typeface="Arial" panose="020B0604020202020204" pitchFamily="34" charset="0"/>
              </a:rPr>
              <a:t>BLScott@usf.edu</a:t>
            </a:r>
            <a:endParaRPr lang="en-US" sz="2800" dirty="0">
              <a:solidFill>
                <a:schemeClr val="accent3"/>
              </a:solidFill>
              <a:latin typeface="Arial" panose="020B0604020202020204" pitchFamily="34" charset="0"/>
              <a:cs typeface="Arial" panose="020B0604020202020204" pitchFamily="34" charset="0"/>
            </a:endParaRPr>
          </a:p>
          <a:p>
            <a:endParaRPr lang="en-US" sz="2800" dirty="0">
              <a:solidFill>
                <a:schemeClr val="accent3"/>
              </a:solidFill>
              <a:latin typeface="Arial" panose="020B0604020202020204" pitchFamily="34" charset="0"/>
              <a:cs typeface="Arial" panose="020B0604020202020204" pitchFamily="34" charset="0"/>
            </a:endParaRPr>
          </a:p>
          <a:p>
            <a:r>
              <a:rPr lang="en-US" sz="2800" dirty="0">
                <a:solidFill>
                  <a:schemeClr val="bg1"/>
                </a:solidFill>
                <a:latin typeface="Arial" panose="020B0604020202020204" pitchFamily="34" charset="0"/>
                <a:cs typeface="Arial" panose="020B0604020202020204" pitchFamily="34" charset="0"/>
              </a:rPr>
              <a:t>Blake Scott, Ph.D., MPH</a:t>
            </a:r>
          </a:p>
          <a:p>
            <a:r>
              <a:rPr lang="en-US" sz="2800" dirty="0">
                <a:solidFill>
                  <a:schemeClr val="bg1"/>
                </a:solidFill>
                <a:latin typeface="Arial" panose="020B0604020202020204" pitchFamily="34" charset="0"/>
                <a:cs typeface="Arial" panose="020B0604020202020204" pitchFamily="34" charset="0"/>
              </a:rPr>
              <a:t>University of South Florida</a:t>
            </a:r>
          </a:p>
        </p:txBody>
      </p:sp>
      <p:pic>
        <p:nvPicPr>
          <p:cNvPr id="3" name="Picture 2" descr="QR code">
            <a:extLst>
              <a:ext uri="{FF2B5EF4-FFF2-40B4-BE49-F238E27FC236}">
                <a16:creationId xmlns:a16="http://schemas.microsoft.com/office/drawing/2014/main" id="{4C7565B6-AA89-9B6D-1158-011FC8D4A12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V="1">
            <a:off x="4135950" y="4750839"/>
            <a:ext cx="1404168" cy="1398483"/>
          </a:xfrm>
          <a:prstGeom prst="rect">
            <a:avLst/>
          </a:prstGeom>
          <a:ln w="12700">
            <a:solidFill>
              <a:schemeClr val="accent2"/>
            </a:solidFill>
          </a:ln>
        </p:spPr>
      </p:pic>
      <p:sp>
        <p:nvSpPr>
          <p:cNvPr id="2" name="TextBox 1">
            <a:extLst>
              <a:ext uri="{FF2B5EF4-FFF2-40B4-BE49-F238E27FC236}">
                <a16:creationId xmlns:a16="http://schemas.microsoft.com/office/drawing/2014/main" id="{6553CAC2-4505-3E82-C71A-A0A9E5EA0157}"/>
              </a:ext>
            </a:extLst>
          </p:cNvPr>
          <p:cNvSpPr txBox="1"/>
          <p:nvPr/>
        </p:nvSpPr>
        <p:spPr>
          <a:xfrm>
            <a:off x="3927543" y="6143794"/>
            <a:ext cx="1820983" cy="338554"/>
          </a:xfrm>
          <a:prstGeom prst="rect">
            <a:avLst/>
          </a:prstGeom>
          <a:noFill/>
        </p:spPr>
        <p:txBody>
          <a:bodyPr wrap="square" rtlCol="0">
            <a:spAutoFit/>
          </a:bodyPr>
          <a:lstStyle/>
          <a:p>
            <a:r>
              <a:rPr lang="en-US" sz="1600" i="1" dirty="0">
                <a:solidFill>
                  <a:schemeClr val="bg1"/>
                </a:solidFill>
                <a:latin typeface="Georgia" panose="02040502050405020303" pitchFamily="18" charset="0"/>
                <a:cs typeface="Arial" panose="020B0604020202020204" pitchFamily="34" charset="0"/>
              </a:rPr>
              <a:t>List of References</a:t>
            </a:r>
          </a:p>
        </p:txBody>
      </p:sp>
    </p:spTree>
    <p:extLst>
      <p:ext uri="{BB962C8B-B14F-4D97-AF65-F5344CB8AC3E}">
        <p14:creationId xmlns:p14="http://schemas.microsoft.com/office/powerpoint/2010/main" val="433254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DF9F102-F17C-984C-0193-B009691F211D}"/>
              </a:ext>
            </a:extLst>
          </p:cNvPr>
          <p:cNvSpPr txBox="1">
            <a:spLocks/>
          </p:cNvSpPr>
          <p:nvPr/>
        </p:nvSpPr>
        <p:spPr>
          <a:xfrm>
            <a:off x="838200" y="365126"/>
            <a:ext cx="10515600" cy="719396"/>
          </a:xfrm>
          <a:prstGeom prst="rect">
            <a:avLst/>
          </a:prstGeom>
        </p:spPr>
        <p:txBody>
          <a:bodyPr vert="horz" lIns="91440" tIns="45720" rIns="91440" bIns="45720" rtlCol="0" anchor="t">
            <a:norm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747"/>
                </a:solidFill>
                <a:effectLst/>
                <a:uLnTx/>
                <a:uFillTx/>
                <a:latin typeface="Arial Narrow" panose="020B0604020202020204" pitchFamily="34" charset="0"/>
                <a:ea typeface="+mj-ea"/>
                <a:cs typeface="Arial Narrow" panose="020B0604020202020204" pitchFamily="34" charset="0"/>
              </a:rPr>
              <a:t>COMMUNITY FACTORS</a:t>
            </a:r>
          </a:p>
        </p:txBody>
      </p:sp>
      <p:sp>
        <p:nvSpPr>
          <p:cNvPr id="12" name="Title 1">
            <a:extLst>
              <a:ext uri="{FF2B5EF4-FFF2-40B4-BE49-F238E27FC236}">
                <a16:creationId xmlns:a16="http://schemas.microsoft.com/office/drawing/2014/main" id="{BC22E7E8-D94A-0F23-3649-99FEB2DBFFDF}"/>
              </a:ext>
            </a:extLst>
          </p:cNvPr>
          <p:cNvSpPr>
            <a:spLocks noGrp="1"/>
          </p:cNvSpPr>
          <p:nvPr>
            <p:ph type="title"/>
          </p:nvPr>
        </p:nvSpPr>
        <p:spPr>
          <a:xfrm>
            <a:off x="838200" y="990976"/>
            <a:ext cx="10789920" cy="1133856"/>
          </a:xfrm>
        </p:spPr>
        <p:txBody>
          <a:bodyPr anchor="ctr">
            <a:noAutofit/>
          </a:bodyPr>
          <a:lstStyle/>
          <a:p>
            <a:pPr>
              <a:lnSpc>
                <a:spcPct val="100000"/>
              </a:lnSpc>
            </a:pPr>
            <a:r>
              <a:rPr lang="en-US" sz="2200" b="1" dirty="0">
                <a:solidFill>
                  <a:schemeClr val="accent3"/>
                </a:solidFill>
                <a:latin typeface="Arial" panose="020B0604020202020204" pitchFamily="34" charset="0"/>
                <a:cs typeface="Arial" panose="020B0604020202020204" pitchFamily="34" charset="0"/>
              </a:rPr>
              <a:t>Secondary disasters occur in vulnerable populations</a:t>
            </a:r>
            <a:br>
              <a:rPr lang="en-US" sz="2200" b="1" dirty="0">
                <a:solidFill>
                  <a:schemeClr val="accent3"/>
                </a:solidFill>
                <a:latin typeface="Arial" panose="020B0604020202020204" pitchFamily="34" charset="0"/>
                <a:cs typeface="Arial" panose="020B0604020202020204" pitchFamily="34" charset="0"/>
              </a:rPr>
            </a:br>
            <a:r>
              <a:rPr lang="en-US" sz="800" b="1" dirty="0">
                <a:solidFill>
                  <a:schemeClr val="accent3"/>
                </a:solidFill>
                <a:latin typeface="Arial" panose="020B0604020202020204" pitchFamily="34" charset="0"/>
                <a:cs typeface="Arial" panose="020B0604020202020204" pitchFamily="34" charset="0"/>
              </a:rPr>
              <a:t> </a:t>
            </a:r>
            <a:br>
              <a:rPr lang="en-US" sz="2200" b="1" dirty="0">
                <a:solidFill>
                  <a:schemeClr val="accent3"/>
                </a:solidFill>
                <a:latin typeface="Arial" panose="020B0604020202020204" pitchFamily="34" charset="0"/>
                <a:cs typeface="Arial" panose="020B0604020202020204" pitchFamily="34" charset="0"/>
              </a:rPr>
            </a:br>
            <a:endParaRPr lang="en-US" sz="2200" b="1" dirty="0">
              <a:latin typeface="Arial" panose="020B0604020202020204" pitchFamily="34" charset="0"/>
              <a:cs typeface="Arial" panose="020B0604020202020204" pitchFamily="34" charset="0"/>
            </a:endParaRPr>
          </a:p>
        </p:txBody>
      </p:sp>
      <p:pic>
        <p:nvPicPr>
          <p:cNvPr id="29" name="Picture 28" descr="Icon of arrow pointing down into wavy black lines">
            <a:extLst>
              <a:ext uri="{FF2B5EF4-FFF2-40B4-BE49-F238E27FC236}">
                <a16:creationId xmlns:a16="http://schemas.microsoft.com/office/drawing/2014/main" id="{DAC74593-9C65-3349-9C5F-D76F1AC21E6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2885" y="2612540"/>
            <a:ext cx="1025508" cy="1016242"/>
          </a:xfrm>
          <a:prstGeom prst="rect">
            <a:avLst/>
          </a:prstGeom>
        </p:spPr>
      </p:pic>
      <p:sp>
        <p:nvSpPr>
          <p:cNvPr id="30" name="TextBox 29">
            <a:extLst>
              <a:ext uri="{FF2B5EF4-FFF2-40B4-BE49-F238E27FC236}">
                <a16:creationId xmlns:a16="http://schemas.microsoft.com/office/drawing/2014/main" id="{2164A7BB-B0B5-4583-4786-6919C46A3F9E}"/>
              </a:ext>
            </a:extLst>
          </p:cNvPr>
          <p:cNvSpPr txBox="1"/>
          <p:nvPr/>
        </p:nvSpPr>
        <p:spPr>
          <a:xfrm>
            <a:off x="1759993" y="2750682"/>
            <a:ext cx="4361407" cy="1200329"/>
          </a:xfrm>
          <a:prstGeom prst="rect">
            <a:avLst/>
          </a:prstGeom>
          <a:noFill/>
        </p:spPr>
        <p:txBody>
          <a:bodyPr wrap="square" rtlCol="0">
            <a:spAutoFit/>
          </a:bodyPr>
          <a:lstStyle/>
          <a:p>
            <a:pPr algn="ctr"/>
            <a:endParaRPr lang="en-US" sz="800" i="1" dirty="0">
              <a:solidFill>
                <a:srgbClr val="027B55"/>
              </a:solidFill>
              <a:latin typeface="Georgia" panose="02040502050405020303" pitchFamily="18" charset="0"/>
            </a:endParaRPr>
          </a:p>
          <a:p>
            <a:r>
              <a:rPr lang="en-US" sz="2800" i="1" dirty="0">
                <a:solidFill>
                  <a:srgbClr val="9CCB3B"/>
                </a:solidFill>
                <a:latin typeface="Georgia" panose="02040502050405020303" pitchFamily="18" charset="0"/>
              </a:rPr>
              <a:t>Resilience</a:t>
            </a:r>
            <a:r>
              <a:rPr lang="en-US" sz="2800" dirty="0">
                <a:latin typeface="Arial" panose="020B0604020202020204" pitchFamily="34" charset="0"/>
                <a:cs typeface="Arial" panose="020B0604020202020204" pitchFamily="34" charset="0"/>
              </a:rPr>
              <a:t> - ability to adapt or recover quickly</a:t>
            </a:r>
          </a:p>
          <a:p>
            <a:endParaRPr lang="en-US" sz="800" dirty="0">
              <a:latin typeface="Arial" panose="020B0604020202020204" pitchFamily="34" charset="0"/>
              <a:cs typeface="Arial" panose="020B0604020202020204" pitchFamily="34" charset="0"/>
            </a:endParaRPr>
          </a:p>
        </p:txBody>
      </p:sp>
      <p:pic>
        <p:nvPicPr>
          <p:cNvPr id="32" name="Picture 31" descr="Icon of person with germs around them">
            <a:extLst>
              <a:ext uri="{FF2B5EF4-FFF2-40B4-BE49-F238E27FC236}">
                <a16:creationId xmlns:a16="http://schemas.microsoft.com/office/drawing/2014/main" id="{66C3F437-08AE-5669-E61B-110D87BE265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574398" y="2816107"/>
            <a:ext cx="1024761" cy="1016242"/>
          </a:xfrm>
          <a:prstGeom prst="rect">
            <a:avLst/>
          </a:prstGeom>
        </p:spPr>
      </p:pic>
      <p:sp>
        <p:nvSpPr>
          <p:cNvPr id="31" name="TextBox 30">
            <a:extLst>
              <a:ext uri="{FF2B5EF4-FFF2-40B4-BE49-F238E27FC236}">
                <a16:creationId xmlns:a16="http://schemas.microsoft.com/office/drawing/2014/main" id="{9882DF6E-9922-CC31-8AF4-6ACAA4B3A595}"/>
              </a:ext>
            </a:extLst>
          </p:cNvPr>
          <p:cNvSpPr txBox="1"/>
          <p:nvPr/>
        </p:nvSpPr>
        <p:spPr>
          <a:xfrm>
            <a:off x="7624559" y="2750682"/>
            <a:ext cx="4155961" cy="1200329"/>
          </a:xfrm>
          <a:prstGeom prst="rect">
            <a:avLst/>
          </a:prstGeom>
          <a:noFill/>
        </p:spPr>
        <p:txBody>
          <a:bodyPr wrap="square" rtlCol="0">
            <a:spAutoFit/>
          </a:bodyPr>
          <a:lstStyle/>
          <a:p>
            <a:pPr algn="ctr"/>
            <a:endParaRPr lang="en-US" sz="800" i="1" dirty="0">
              <a:solidFill>
                <a:srgbClr val="027B55"/>
              </a:solidFill>
              <a:latin typeface="Georgia" panose="02040502050405020303" pitchFamily="18" charset="0"/>
            </a:endParaRPr>
          </a:p>
          <a:p>
            <a:r>
              <a:rPr lang="en-US" sz="2800" i="1" dirty="0">
                <a:solidFill>
                  <a:srgbClr val="9CCB3B"/>
                </a:solidFill>
                <a:latin typeface="Georgia" panose="02040502050405020303" pitchFamily="18" charset="0"/>
              </a:rPr>
              <a:t>Vulnerability </a:t>
            </a:r>
            <a:r>
              <a:rPr lang="en-US" sz="2800" dirty="0">
                <a:latin typeface="Arial" panose="020B0604020202020204" pitchFamily="34" charset="0"/>
                <a:cs typeface="Arial" panose="020B0604020202020204" pitchFamily="34" charset="0"/>
              </a:rPr>
              <a:t>- opposite or absence of resilience</a:t>
            </a:r>
          </a:p>
          <a:p>
            <a:endParaRPr lang="en-US" sz="8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B17928B-1B26-E733-DA95-8E69D90C8615}"/>
              </a:ext>
            </a:extLst>
          </p:cNvPr>
          <p:cNvSpPr txBox="1"/>
          <p:nvPr/>
        </p:nvSpPr>
        <p:spPr>
          <a:xfrm>
            <a:off x="1658393" y="4609750"/>
            <a:ext cx="9060407" cy="646331"/>
          </a:xfrm>
          <a:prstGeom prst="rect">
            <a:avLst/>
          </a:prstGeom>
          <a:noFill/>
        </p:spPr>
        <p:txBody>
          <a:bodyPr wrap="square" rtlCol="0">
            <a:spAutoFit/>
          </a:bodyPr>
          <a:lstStyle/>
          <a:p>
            <a:pPr algn="ctr"/>
            <a:r>
              <a:rPr lang="en-US" sz="3600" i="1" dirty="0">
                <a:latin typeface="Georgia" panose="02040502050405020303" pitchFamily="18" charset="0"/>
                <a:cs typeface="Arial" panose="020B0604020202020204" pitchFamily="34" charset="0"/>
              </a:rPr>
              <a:t>Risk  =  Vulnerability  x  Hazard</a:t>
            </a:r>
          </a:p>
        </p:txBody>
      </p:sp>
    </p:spTree>
    <p:extLst>
      <p:ext uri="{BB962C8B-B14F-4D97-AF65-F5344CB8AC3E}">
        <p14:creationId xmlns:p14="http://schemas.microsoft.com/office/powerpoint/2010/main" val="671014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DF9F102-F17C-984C-0193-B009691F211D}"/>
              </a:ext>
              <a:ext uri="{C183D7F6-B498-43B3-948B-1728B52AA6E4}">
                <adec:decorative xmlns:adec="http://schemas.microsoft.com/office/drawing/2017/decorative" val="1"/>
              </a:ext>
            </a:extLst>
          </p:cNvPr>
          <p:cNvSpPr txBox="1">
            <a:spLocks/>
          </p:cNvSpPr>
          <p:nvPr/>
        </p:nvSpPr>
        <p:spPr>
          <a:xfrm>
            <a:off x="838200" y="365126"/>
            <a:ext cx="10515600" cy="719396"/>
          </a:xfrm>
          <a:prstGeom prst="rect">
            <a:avLst/>
          </a:prstGeom>
        </p:spPr>
        <p:txBody>
          <a:bodyPr vert="horz" lIns="91440" tIns="45720" rIns="91440" bIns="45720" rtlCol="0" anchor="t">
            <a:norm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006747"/>
              </a:solidFill>
              <a:effectLst/>
              <a:uLnTx/>
              <a:uFillTx/>
              <a:latin typeface="Arial Narrow" panose="020B0604020202020204" pitchFamily="34" charset="0"/>
              <a:ea typeface="+mj-ea"/>
              <a:cs typeface="Arial Narrow" panose="020B0604020202020204" pitchFamily="34" charset="0"/>
            </a:endParaRPr>
          </a:p>
        </p:txBody>
      </p:sp>
      <p:sp>
        <p:nvSpPr>
          <p:cNvPr id="9" name="Title 1">
            <a:extLst>
              <a:ext uri="{FF2B5EF4-FFF2-40B4-BE49-F238E27FC236}">
                <a16:creationId xmlns:a16="http://schemas.microsoft.com/office/drawing/2014/main" id="{9C9C677B-6BDD-CD39-A558-C0241B200807}"/>
              </a:ext>
            </a:extLst>
          </p:cNvPr>
          <p:cNvSpPr txBox="1">
            <a:spLocks/>
          </p:cNvSpPr>
          <p:nvPr/>
        </p:nvSpPr>
        <p:spPr>
          <a:xfrm>
            <a:off x="838200" y="990975"/>
            <a:ext cx="10400414" cy="1136627"/>
          </a:xfrm>
          <a:prstGeom prst="rect">
            <a:avLst/>
          </a:prstGeom>
        </p:spPr>
        <p:txBody>
          <a:bodyPr vert="horz" lIns="91440" tIns="45720" rIns="91440" bIns="45720" rtlCol="0" anchor="ctr">
            <a:no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lvl="0">
              <a:lnSpc>
                <a:spcPct val="100000"/>
              </a:lnSpc>
            </a:pPr>
            <a:r>
              <a:rPr kumimoji="0" lang="en-US" sz="2200" b="1" i="0" u="none" strike="noStrike" kern="1200" cap="none" spc="0" normalizeH="0" baseline="0" dirty="0">
                <a:ln>
                  <a:noFill/>
                </a:ln>
                <a:solidFill>
                  <a:srgbClr val="E6C169"/>
                </a:solidFill>
                <a:effectLst/>
                <a:uLnTx/>
                <a:uFillTx/>
                <a:latin typeface="Arial" panose="020B0604020202020204" pitchFamily="34" charset="0"/>
                <a:ea typeface="+mj-ea"/>
                <a:cs typeface="Arial" panose="020B0604020202020204" pitchFamily="34" charset="0"/>
              </a:rPr>
              <a:t>Can </a:t>
            </a:r>
            <a:r>
              <a:rPr lang="en-US" sz="2200" b="1" dirty="0">
                <a:solidFill>
                  <a:srgbClr val="E6C169"/>
                </a:solidFill>
                <a:latin typeface="Arial" panose="020B0604020202020204" pitchFamily="34" charset="0"/>
                <a:cs typeface="Arial" panose="020B0604020202020204" pitchFamily="34" charset="0"/>
              </a:rPr>
              <a:t>detect </a:t>
            </a:r>
            <a: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what communities will be more impacted by a hurricane</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r>
              <a:rPr kumimoji="0" lang="en-US" sz="8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 </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endParaRPr kumimoji="0" lang="en-US" sz="2200" b="1" i="0" u="none" strike="noStrike" kern="1200" cap="none" spc="0" normalizeH="0" baseline="0" noProof="0" dirty="0">
              <a:ln>
                <a:noFill/>
              </a:ln>
              <a:solidFill>
                <a:srgbClr val="006747"/>
              </a:solidFill>
              <a:effectLst/>
              <a:uLnTx/>
              <a:uFillTx/>
              <a:latin typeface="Arial" panose="020B0604020202020204" pitchFamily="34" charset="0"/>
              <a:ea typeface="+mj-ea"/>
              <a:cs typeface="Arial" panose="020B0604020202020204" pitchFamily="34" charset="0"/>
            </a:endParaRPr>
          </a:p>
        </p:txBody>
      </p:sp>
      <p:sp>
        <p:nvSpPr>
          <p:cNvPr id="5" name="Title 4">
            <a:extLst>
              <a:ext uri="{FF2B5EF4-FFF2-40B4-BE49-F238E27FC236}">
                <a16:creationId xmlns:a16="http://schemas.microsoft.com/office/drawing/2014/main" id="{8B4F9577-A0E7-D21E-92AE-082BD477C6A5}"/>
              </a:ext>
            </a:extLst>
          </p:cNvPr>
          <p:cNvSpPr>
            <a:spLocks noGrp="1"/>
          </p:cNvSpPr>
          <p:nvPr>
            <p:ph type="title"/>
          </p:nvPr>
        </p:nvSpPr>
        <p:spPr/>
        <p:txBody>
          <a:bodyPr/>
          <a:lstStyle/>
          <a:p>
            <a:pPr rtl="0" eaLnBrk="1" fontAlgn="auto" latinLnBrk="0" hangingPunct="1"/>
            <a:r>
              <a:rPr lang="en-US" sz="4400" b="0" i="0" kern="1200" spc="0" baseline="0" dirty="0">
                <a:ln>
                  <a:noFill/>
                </a:ln>
                <a:solidFill>
                  <a:srgbClr val="006747"/>
                </a:solidFill>
                <a:effectLst/>
                <a:latin typeface="Arial Narrow" panose="020B0604020202020204" pitchFamily="34" charset="0"/>
                <a:ea typeface="+mn-ea"/>
                <a:cs typeface="Arial Narrow" panose="020B0604020202020204" pitchFamily="34" charset="0"/>
              </a:rPr>
              <a:t>MEASURING VULNERABILITY</a:t>
            </a:r>
            <a:endParaRPr lang="en-US" dirty="0">
              <a:effectLst/>
            </a:endParaRPr>
          </a:p>
          <a:p>
            <a:endParaRPr lang="en-US" dirty="0"/>
          </a:p>
        </p:txBody>
      </p:sp>
      <p:sp>
        <p:nvSpPr>
          <p:cNvPr id="6" name="TextBox 5">
            <a:extLst>
              <a:ext uri="{FF2B5EF4-FFF2-40B4-BE49-F238E27FC236}">
                <a16:creationId xmlns:a16="http://schemas.microsoft.com/office/drawing/2014/main" id="{E8086223-8AED-DED2-6077-0EB02CF8401C}"/>
              </a:ext>
            </a:extLst>
          </p:cNvPr>
          <p:cNvSpPr txBox="1"/>
          <p:nvPr/>
        </p:nvSpPr>
        <p:spPr>
          <a:xfrm>
            <a:off x="213983" y="3615100"/>
            <a:ext cx="2932254" cy="1200329"/>
          </a:xfrm>
          <a:prstGeom prst="rect">
            <a:avLst/>
          </a:prstGeom>
          <a:noFill/>
        </p:spPr>
        <p:txBody>
          <a:bodyPr wrap="square" rtlCol="0">
            <a:spAutoFit/>
          </a:bodyPr>
          <a:lstStyle/>
          <a:p>
            <a:pPr algn="ctr"/>
            <a:r>
              <a:rPr lang="en-US" sz="2400" i="1" dirty="0">
                <a:solidFill>
                  <a:srgbClr val="9CCB3B"/>
                </a:solidFill>
                <a:latin typeface="Georgia" panose="02040502050405020303" pitchFamily="18" charset="0"/>
              </a:rPr>
              <a:t>Categories within the CDC’s Social Vulnerability Index</a:t>
            </a:r>
            <a:endParaRPr lang="en-US" sz="2400" i="1" dirty="0">
              <a:solidFill>
                <a:srgbClr val="64A494"/>
              </a:solidFill>
              <a:latin typeface="Georgia" panose="02040502050405020303" pitchFamily="18" charset="0"/>
              <a:cs typeface="Arial" panose="020B0604020202020204" pitchFamily="34" charset="0"/>
            </a:endParaRPr>
          </a:p>
        </p:txBody>
      </p:sp>
      <p:graphicFrame>
        <p:nvGraphicFramePr>
          <p:cNvPr id="2" name="Diagram 1" descr="•Socioeconomic Status: &#10;•Unemployment, poverty, income, education&#10;&#10;•Household Characteristics: &#10;•Older adults, children, single parents, disability, languages spoken &#10;&#10;•Racial and Ethnic Minority Status: &#10;•Racial and ethnic group identification&#10;&#10;•Housing Type and Transportation: &#10;•Multi-units, mobile homes, group housing,     vehicle ownership&#10;">
            <a:extLst>
              <a:ext uri="{FF2B5EF4-FFF2-40B4-BE49-F238E27FC236}">
                <a16:creationId xmlns:a16="http://schemas.microsoft.com/office/drawing/2014/main" id="{C7D3BC89-F964-2DAB-079F-93C0251A3833}"/>
              </a:ext>
            </a:extLst>
          </p:cNvPr>
          <p:cNvGraphicFramePr/>
          <p:nvPr>
            <p:extLst>
              <p:ext uri="{D42A27DB-BD31-4B8C-83A1-F6EECF244321}">
                <p14:modId xmlns:p14="http://schemas.microsoft.com/office/powerpoint/2010/main" val="1130222660"/>
              </p:ext>
            </p:extLst>
          </p:nvPr>
        </p:nvGraphicFramePr>
        <p:xfrm>
          <a:off x="3479503" y="1780540"/>
          <a:ext cx="8358712" cy="4701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Left Brace 9">
            <a:extLst>
              <a:ext uri="{FF2B5EF4-FFF2-40B4-BE49-F238E27FC236}">
                <a16:creationId xmlns:a16="http://schemas.microsoft.com/office/drawing/2014/main" id="{FA600156-1D4E-B8AB-52B8-8922823D48BA}"/>
              </a:ext>
              <a:ext uri="{C183D7F6-B498-43B3-948B-1728B52AA6E4}">
                <adec:decorative xmlns:adec="http://schemas.microsoft.com/office/drawing/2017/decorative" val="1"/>
              </a:ext>
            </a:extLst>
          </p:cNvPr>
          <p:cNvSpPr/>
          <p:nvPr/>
        </p:nvSpPr>
        <p:spPr>
          <a:xfrm>
            <a:off x="2915596" y="1937657"/>
            <a:ext cx="461283" cy="455521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2" descr="Icon with money bag">
            <a:extLst>
              <a:ext uri="{FF2B5EF4-FFF2-40B4-BE49-F238E27FC236}">
                <a16:creationId xmlns:a16="http://schemas.microsoft.com/office/drawing/2014/main" id="{0225EA1F-57D3-1623-1921-A71795C22A6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067151" y="2029844"/>
            <a:ext cx="685800" cy="685800"/>
          </a:xfrm>
          <a:prstGeom prst="rect">
            <a:avLst/>
          </a:prstGeom>
        </p:spPr>
      </p:pic>
      <p:pic>
        <p:nvPicPr>
          <p:cNvPr id="15" name="Picture 14" descr="Icon of house surrounding family icon">
            <a:extLst>
              <a:ext uri="{FF2B5EF4-FFF2-40B4-BE49-F238E27FC236}">
                <a16:creationId xmlns:a16="http://schemas.microsoft.com/office/drawing/2014/main" id="{39DB6C18-67C9-25E1-FADA-F4EAF840BAE7}"/>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984343" y="3166301"/>
            <a:ext cx="851416" cy="731520"/>
          </a:xfrm>
          <a:prstGeom prst="rect">
            <a:avLst/>
          </a:prstGeom>
        </p:spPr>
      </p:pic>
      <p:pic>
        <p:nvPicPr>
          <p:cNvPr id="11" name="Picture 10" descr="Icon of people">
            <a:extLst>
              <a:ext uri="{FF2B5EF4-FFF2-40B4-BE49-F238E27FC236}">
                <a16:creationId xmlns:a16="http://schemas.microsoft.com/office/drawing/2014/main" id="{E042E01B-3797-4B2B-A748-75C9A08D988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3824957" y="4465809"/>
            <a:ext cx="1170188" cy="548640"/>
          </a:xfrm>
          <a:prstGeom prst="rect">
            <a:avLst/>
          </a:prstGeom>
        </p:spPr>
      </p:pic>
      <p:pic>
        <p:nvPicPr>
          <p:cNvPr id="14" name="Picture 13" descr="Icon of buildings">
            <a:extLst>
              <a:ext uri="{FF2B5EF4-FFF2-40B4-BE49-F238E27FC236}">
                <a16:creationId xmlns:a16="http://schemas.microsoft.com/office/drawing/2014/main" id="{0ED0B8A6-1FDD-A1F0-9BFB-8C07E07B689B}"/>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3824957" y="5563253"/>
            <a:ext cx="737508" cy="451807"/>
          </a:xfrm>
          <a:prstGeom prst="rect">
            <a:avLst/>
          </a:prstGeom>
        </p:spPr>
      </p:pic>
      <p:pic>
        <p:nvPicPr>
          <p:cNvPr id="16" name="Picture 15" descr="Icon of car">
            <a:extLst>
              <a:ext uri="{FF2B5EF4-FFF2-40B4-BE49-F238E27FC236}">
                <a16:creationId xmlns:a16="http://schemas.microsoft.com/office/drawing/2014/main" id="{68ADF46B-5A7F-1EC6-0C9C-9C5B63402E43}"/>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4445210" y="5970732"/>
            <a:ext cx="545243" cy="344364"/>
          </a:xfrm>
          <a:prstGeom prst="rect">
            <a:avLst/>
          </a:prstGeom>
        </p:spPr>
      </p:pic>
    </p:spTree>
    <p:extLst>
      <p:ext uri="{BB962C8B-B14F-4D97-AF65-F5344CB8AC3E}">
        <p14:creationId xmlns:p14="http://schemas.microsoft.com/office/powerpoint/2010/main" val="816454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DF9F102-F17C-984C-0193-B009691F211D}"/>
              </a:ext>
            </a:extLst>
          </p:cNvPr>
          <p:cNvSpPr txBox="1">
            <a:spLocks noGrp="1"/>
          </p:cNvSpPr>
          <p:nvPr>
            <p:ph type="title" idx="4294967295"/>
          </p:nvPr>
        </p:nvSpPr>
        <p:spPr>
          <a:xfrm>
            <a:off x="838200" y="365126"/>
            <a:ext cx="10515600" cy="7193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747"/>
                </a:solidFill>
                <a:effectLst/>
                <a:uLnTx/>
                <a:uFillTx/>
                <a:latin typeface="Arial Narrow" panose="020B0604020202020204" pitchFamily="34" charset="0"/>
                <a:ea typeface="+mj-ea"/>
                <a:cs typeface="Arial Narrow" panose="020B0604020202020204" pitchFamily="34" charset="0"/>
              </a:rPr>
              <a:t>HURRICANE FATALITIES</a:t>
            </a:r>
          </a:p>
        </p:txBody>
      </p:sp>
      <p:sp>
        <p:nvSpPr>
          <p:cNvPr id="16" name="Title 1">
            <a:extLst>
              <a:ext uri="{FF2B5EF4-FFF2-40B4-BE49-F238E27FC236}">
                <a16:creationId xmlns:a16="http://schemas.microsoft.com/office/drawing/2014/main" id="{0B18ED28-68EC-30F2-9D47-5FEBF8023E58}"/>
              </a:ext>
            </a:extLst>
          </p:cNvPr>
          <p:cNvSpPr txBox="1">
            <a:spLocks/>
          </p:cNvSpPr>
          <p:nvPr/>
        </p:nvSpPr>
        <p:spPr>
          <a:xfrm>
            <a:off x="838200" y="990975"/>
            <a:ext cx="10400414" cy="1136627"/>
          </a:xfrm>
          <a:prstGeom prst="rect">
            <a:avLst/>
          </a:prstGeom>
        </p:spPr>
        <p:txBody>
          <a:bodyPr vert="horz" lIns="91440" tIns="45720" rIns="91440" bIns="45720" rtlCol="0" anchor="ctr">
            <a:no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lvl="0">
              <a:lnSpc>
                <a:spcPct val="100000"/>
              </a:lnSpc>
            </a:pPr>
            <a:r>
              <a:rPr lang="en-US" sz="2200" b="1" noProof="0" dirty="0">
                <a:solidFill>
                  <a:srgbClr val="E6C169"/>
                </a:solidFill>
                <a:latin typeface="Arial" panose="020B0604020202020204" pitchFamily="34" charset="0"/>
                <a:cs typeface="Arial" panose="020B0604020202020204" pitchFamily="34" charset="0"/>
              </a:rPr>
              <a:t>A measure of a storm’s impact that can provide critical insight </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r>
              <a:rPr kumimoji="0" lang="en-US" sz="8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t> </a:t>
            </a:r>
            <a:br>
              <a:rPr kumimoji="0" lang="en-US" sz="2200" b="1" i="0" u="none" strike="noStrike" kern="1200" cap="none" spc="0" normalizeH="0" baseline="0" noProof="0" dirty="0">
                <a:ln>
                  <a:noFill/>
                </a:ln>
                <a:solidFill>
                  <a:srgbClr val="E6C169"/>
                </a:solidFill>
                <a:effectLst/>
                <a:uLnTx/>
                <a:uFillTx/>
                <a:latin typeface="Arial" panose="020B0604020202020204" pitchFamily="34" charset="0"/>
                <a:ea typeface="+mj-ea"/>
                <a:cs typeface="Arial" panose="020B0604020202020204" pitchFamily="34" charset="0"/>
              </a:rPr>
            </a:br>
            <a:endParaRPr kumimoji="0" lang="en-US" sz="2200" b="1" i="0" u="none" strike="noStrike" kern="1200" cap="none" spc="0" normalizeH="0" baseline="0" noProof="0" dirty="0">
              <a:ln>
                <a:noFill/>
              </a:ln>
              <a:solidFill>
                <a:srgbClr val="006747"/>
              </a:solidFill>
              <a:effectLst/>
              <a:uLnTx/>
              <a:uFillTx/>
              <a:latin typeface="Arial" panose="020B0604020202020204" pitchFamily="34" charset="0"/>
              <a:ea typeface="+mj-ea"/>
              <a:cs typeface="Arial" panose="020B0604020202020204" pitchFamily="34" charset="0"/>
            </a:endParaRPr>
          </a:p>
        </p:txBody>
      </p:sp>
      <p:sp>
        <p:nvSpPr>
          <p:cNvPr id="20" name="TextBox 19">
            <a:extLst>
              <a:ext uri="{FF2B5EF4-FFF2-40B4-BE49-F238E27FC236}">
                <a16:creationId xmlns:a16="http://schemas.microsoft.com/office/drawing/2014/main" id="{E58816FB-7B8B-3295-0493-6EE1CDAB8C71}"/>
              </a:ext>
            </a:extLst>
          </p:cNvPr>
          <p:cNvSpPr txBox="1"/>
          <p:nvPr/>
        </p:nvSpPr>
        <p:spPr>
          <a:xfrm>
            <a:off x="838200" y="2097084"/>
            <a:ext cx="5013964" cy="4124206"/>
          </a:xfrm>
          <a:prstGeom prst="rect">
            <a:avLst/>
          </a:prstGeom>
          <a:noFill/>
          <a:ln>
            <a:noFill/>
          </a:ln>
        </p:spPr>
        <p:txBody>
          <a:bodyPr wrap="square" rtlCol="0">
            <a:spAutoFit/>
          </a:bodyPr>
          <a:lstStyle/>
          <a:p>
            <a:pPr algn="ctr"/>
            <a:r>
              <a:rPr lang="en-US" sz="2600" i="1" dirty="0">
                <a:solidFill>
                  <a:srgbClr val="9CCB3B"/>
                </a:solidFill>
                <a:latin typeface="Georgia" panose="02040502050405020303" pitchFamily="18" charset="0"/>
              </a:rPr>
              <a:t>Fatality Count</a:t>
            </a:r>
          </a:p>
          <a:p>
            <a:pPr algn="ctr"/>
            <a:endParaRPr lang="en-US" sz="800" i="1" dirty="0">
              <a:solidFill>
                <a:srgbClr val="027B55"/>
              </a:solidFill>
              <a:latin typeface="Georgia" panose="02040502050405020303" pitchFamily="18"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Direct deaths are clearly caused by the disaster</a:t>
            </a:r>
          </a:p>
          <a:p>
            <a:pPr marL="742950" lvl="1"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Example: drowning in hurricane storm surge</a:t>
            </a:r>
          </a:p>
          <a:p>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Indirect deaths are more subjective and the “but for” principle should be used</a:t>
            </a:r>
          </a:p>
          <a:p>
            <a:pPr marL="742950" lvl="1"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Example: carbon monoxide poisoning from a generator two weeks after a hurricane</a:t>
            </a:r>
          </a:p>
        </p:txBody>
      </p:sp>
      <p:sp>
        <p:nvSpPr>
          <p:cNvPr id="21" name="TextBox 20">
            <a:extLst>
              <a:ext uri="{FF2B5EF4-FFF2-40B4-BE49-F238E27FC236}">
                <a16:creationId xmlns:a16="http://schemas.microsoft.com/office/drawing/2014/main" id="{AD02614F-2C2B-A5F9-3569-57C519CF2CC5}"/>
              </a:ext>
            </a:extLst>
          </p:cNvPr>
          <p:cNvSpPr txBox="1"/>
          <p:nvPr/>
        </p:nvSpPr>
        <p:spPr>
          <a:xfrm>
            <a:off x="6690362" y="2097084"/>
            <a:ext cx="5013964" cy="1969770"/>
          </a:xfrm>
          <a:prstGeom prst="rect">
            <a:avLst/>
          </a:prstGeom>
          <a:noFill/>
          <a:ln>
            <a:noFill/>
          </a:ln>
        </p:spPr>
        <p:txBody>
          <a:bodyPr wrap="square" rtlCol="0">
            <a:spAutoFit/>
          </a:bodyPr>
          <a:lstStyle/>
          <a:p>
            <a:pPr algn="ctr"/>
            <a:r>
              <a:rPr lang="en-US" sz="2600" i="1" dirty="0">
                <a:solidFill>
                  <a:srgbClr val="9CCB3B"/>
                </a:solidFill>
                <a:latin typeface="Georgia" panose="02040502050405020303" pitchFamily="18" charset="0"/>
              </a:rPr>
              <a:t>Excess Mortality</a:t>
            </a:r>
          </a:p>
          <a:p>
            <a:pPr algn="ctr"/>
            <a:endParaRPr lang="en-US" sz="800" i="1" dirty="0">
              <a:solidFill>
                <a:srgbClr val="027B55"/>
              </a:solidFill>
              <a:latin typeface="Georgia" panose="02040502050405020303" pitchFamily="18"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An analysis of changes in the trends of mortality rates of a post-disaster area to determine if more deaths overall have occurred than expected</a:t>
            </a:r>
          </a:p>
        </p:txBody>
      </p:sp>
      <p:sp>
        <p:nvSpPr>
          <p:cNvPr id="33" name="TextBox 32">
            <a:extLst>
              <a:ext uri="{FF2B5EF4-FFF2-40B4-BE49-F238E27FC236}">
                <a16:creationId xmlns:a16="http://schemas.microsoft.com/office/drawing/2014/main" id="{47C81615-4F38-CDA9-9EF0-3816A19DDE8F}"/>
              </a:ext>
            </a:extLst>
          </p:cNvPr>
          <p:cNvSpPr txBox="1"/>
          <p:nvPr/>
        </p:nvSpPr>
        <p:spPr>
          <a:xfrm>
            <a:off x="6237514" y="4315866"/>
            <a:ext cx="5954486" cy="892552"/>
          </a:xfrm>
          <a:prstGeom prst="rect">
            <a:avLst/>
          </a:prstGeom>
          <a:noFill/>
          <a:ln>
            <a:noFill/>
          </a:ln>
        </p:spPr>
        <p:txBody>
          <a:bodyPr wrap="square" rtlCol="0">
            <a:spAutoFit/>
          </a:bodyPr>
          <a:lstStyle/>
          <a:p>
            <a:pPr algn="ctr"/>
            <a:r>
              <a:rPr lang="en-US" sz="2600" i="1" dirty="0">
                <a:solidFill>
                  <a:srgbClr val="9CCB3B"/>
                </a:solidFill>
                <a:latin typeface="Georgia" panose="02040502050405020303" pitchFamily="18" charset="0"/>
              </a:rPr>
              <a:t>Measuring Hurricane Maria </a:t>
            </a:r>
          </a:p>
          <a:p>
            <a:pPr algn="ctr"/>
            <a:r>
              <a:rPr lang="en-US" sz="2600" i="1" dirty="0">
                <a:solidFill>
                  <a:srgbClr val="9CCB3B"/>
                </a:solidFill>
                <a:latin typeface="Georgia" panose="02040502050405020303" pitchFamily="18" charset="0"/>
              </a:rPr>
              <a:t>Fatalities</a:t>
            </a:r>
          </a:p>
        </p:txBody>
      </p:sp>
      <p:sp>
        <p:nvSpPr>
          <p:cNvPr id="31" name="TextBox 30">
            <a:extLst>
              <a:ext uri="{FF2B5EF4-FFF2-40B4-BE49-F238E27FC236}">
                <a16:creationId xmlns:a16="http://schemas.microsoft.com/office/drawing/2014/main" id="{F55BEBC1-B41C-95CD-708A-816F8443164B}"/>
              </a:ext>
            </a:extLst>
          </p:cNvPr>
          <p:cNvSpPr txBox="1"/>
          <p:nvPr/>
        </p:nvSpPr>
        <p:spPr>
          <a:xfrm>
            <a:off x="6492240" y="4868394"/>
            <a:ext cx="855967" cy="861774"/>
          </a:xfrm>
          <a:prstGeom prst="rect">
            <a:avLst/>
          </a:prstGeom>
          <a:noFill/>
        </p:spPr>
        <p:txBody>
          <a:bodyPr wrap="square" rtlCol="0">
            <a:spAutoFit/>
          </a:bodyPr>
          <a:lstStyle/>
          <a:p>
            <a:pPr algn="ctr"/>
            <a:r>
              <a:rPr lang="en-US" sz="2200" dirty="0">
                <a:solidFill>
                  <a:schemeClr val="bg1">
                    <a:lumMod val="65000"/>
                  </a:schemeClr>
                </a:solidFill>
                <a:latin typeface="Arial" panose="020B0604020202020204" pitchFamily="34" charset="0"/>
                <a:cs typeface="Arial" panose="020B0604020202020204" pitchFamily="34" charset="0"/>
              </a:rPr>
              <a:t>64</a:t>
            </a:r>
          </a:p>
          <a:p>
            <a:pPr algn="ctr"/>
            <a:r>
              <a:rPr lang="en-US" sz="1400" dirty="0">
                <a:solidFill>
                  <a:schemeClr val="bg1">
                    <a:lumMod val="65000"/>
                  </a:schemeClr>
                </a:solidFill>
                <a:latin typeface="Arial" panose="020B0604020202020204" pitchFamily="34" charset="0"/>
                <a:cs typeface="Arial" panose="020B0604020202020204" pitchFamily="34" charset="0"/>
              </a:rPr>
              <a:t>Fatality Count</a:t>
            </a:r>
          </a:p>
        </p:txBody>
      </p:sp>
      <p:sp>
        <p:nvSpPr>
          <p:cNvPr id="32" name="TextBox 31">
            <a:extLst>
              <a:ext uri="{FF2B5EF4-FFF2-40B4-BE49-F238E27FC236}">
                <a16:creationId xmlns:a16="http://schemas.microsoft.com/office/drawing/2014/main" id="{050B1ABC-B505-07F7-2BC6-B33D09CCA6AF}"/>
              </a:ext>
            </a:extLst>
          </p:cNvPr>
          <p:cNvSpPr txBox="1"/>
          <p:nvPr/>
        </p:nvSpPr>
        <p:spPr>
          <a:xfrm>
            <a:off x="10715223" y="4926801"/>
            <a:ext cx="897657" cy="861774"/>
          </a:xfrm>
          <a:prstGeom prst="rect">
            <a:avLst/>
          </a:prstGeom>
          <a:noFill/>
        </p:spPr>
        <p:txBody>
          <a:bodyPr wrap="square" rtlCol="0">
            <a:spAutoFit/>
          </a:bodyPr>
          <a:lstStyle/>
          <a:p>
            <a:pPr algn="ctr"/>
            <a:r>
              <a:rPr lang="en-US" sz="2200" dirty="0">
                <a:solidFill>
                  <a:schemeClr val="accent1"/>
                </a:solidFill>
                <a:latin typeface="Arial" panose="020B0604020202020204" pitchFamily="34" charset="0"/>
                <a:cs typeface="Arial" panose="020B0604020202020204" pitchFamily="34" charset="0"/>
              </a:rPr>
              <a:t>2,975</a:t>
            </a:r>
          </a:p>
          <a:p>
            <a:pPr algn="ctr"/>
            <a:r>
              <a:rPr lang="en-US" sz="1400" dirty="0">
                <a:solidFill>
                  <a:schemeClr val="accent1"/>
                </a:solidFill>
                <a:latin typeface="Arial" panose="020B0604020202020204" pitchFamily="34" charset="0"/>
                <a:cs typeface="Arial" panose="020B0604020202020204" pitchFamily="34" charset="0"/>
              </a:rPr>
              <a:t>Excess Mortality</a:t>
            </a:r>
          </a:p>
        </p:txBody>
      </p:sp>
      <p:cxnSp>
        <p:nvCxnSpPr>
          <p:cNvPr id="25" name="Straight Connector 24">
            <a:extLst>
              <a:ext uri="{FF2B5EF4-FFF2-40B4-BE49-F238E27FC236}">
                <a16:creationId xmlns:a16="http://schemas.microsoft.com/office/drawing/2014/main" id="{6788E531-2C1F-FA2D-CDAF-A5314778656B}"/>
              </a:ext>
              <a:ext uri="{C183D7F6-B498-43B3-948B-1728B52AA6E4}">
                <adec:decorative xmlns:adec="http://schemas.microsoft.com/office/drawing/2017/decorative" val="1"/>
              </a:ext>
            </a:extLst>
          </p:cNvPr>
          <p:cNvCxnSpPr>
            <a:cxnSpLocks/>
          </p:cNvCxnSpPr>
          <p:nvPr/>
        </p:nvCxnSpPr>
        <p:spPr>
          <a:xfrm>
            <a:off x="6492240" y="5788575"/>
            <a:ext cx="855967" cy="0"/>
          </a:xfrm>
          <a:prstGeom prst="line">
            <a:avLst/>
          </a:prstGeom>
          <a:ln w="1905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7222E11-20CC-8A15-195A-DEA6EFFCF9CC}"/>
              </a:ext>
              <a:ext uri="{C183D7F6-B498-43B3-948B-1728B52AA6E4}">
                <adec:decorative xmlns:adec="http://schemas.microsoft.com/office/drawing/2017/decorative" val="1"/>
              </a:ext>
            </a:extLst>
          </p:cNvPr>
          <p:cNvCxnSpPr>
            <a:cxnSpLocks/>
          </p:cNvCxnSpPr>
          <p:nvPr/>
        </p:nvCxnSpPr>
        <p:spPr>
          <a:xfrm>
            <a:off x="6492240" y="5994501"/>
            <a:ext cx="5120640" cy="0"/>
          </a:xfrm>
          <a:prstGeom prst="line">
            <a:avLst/>
          </a:prstGeom>
          <a:ln w="190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81F057A-DF4E-D548-30B0-E13322C51AA5}"/>
              </a:ext>
            </a:extLst>
          </p:cNvPr>
          <p:cNvSpPr txBox="1"/>
          <p:nvPr/>
        </p:nvSpPr>
        <p:spPr>
          <a:xfrm>
            <a:off x="6492240" y="6108301"/>
            <a:ext cx="65622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Sept</a:t>
            </a:r>
          </a:p>
        </p:txBody>
      </p:sp>
      <p:sp>
        <p:nvSpPr>
          <p:cNvPr id="39" name="TextBox 38">
            <a:extLst>
              <a:ext uri="{FF2B5EF4-FFF2-40B4-BE49-F238E27FC236}">
                <a16:creationId xmlns:a16="http://schemas.microsoft.com/office/drawing/2014/main" id="{16E767F7-B199-C6BD-EE9F-F5782EAA67FA}"/>
              </a:ext>
            </a:extLst>
          </p:cNvPr>
          <p:cNvSpPr txBox="1"/>
          <p:nvPr/>
        </p:nvSpPr>
        <p:spPr>
          <a:xfrm>
            <a:off x="7288286" y="6111316"/>
            <a:ext cx="656228" cy="369332"/>
          </a:xfrm>
          <a:prstGeom prst="rect">
            <a:avLst/>
          </a:prstGeom>
          <a:noFill/>
          <a:ln>
            <a:noFill/>
          </a:ln>
        </p:spPr>
        <p:txBody>
          <a:bodyPr wrap="square" rtlCol="0">
            <a:spAutoFit/>
          </a:bodyPr>
          <a:lstStyle/>
          <a:p>
            <a:r>
              <a:rPr lang="en-US" dirty="0">
                <a:latin typeface="Arial" panose="020B0604020202020204" pitchFamily="34" charset="0"/>
                <a:cs typeface="Arial" panose="020B0604020202020204" pitchFamily="34" charset="0"/>
              </a:rPr>
              <a:t>Oct</a:t>
            </a:r>
          </a:p>
        </p:txBody>
      </p:sp>
      <p:sp>
        <p:nvSpPr>
          <p:cNvPr id="38" name="TextBox 37">
            <a:extLst>
              <a:ext uri="{FF2B5EF4-FFF2-40B4-BE49-F238E27FC236}">
                <a16:creationId xmlns:a16="http://schemas.microsoft.com/office/drawing/2014/main" id="{72EE33C0-0AC1-1207-355A-12122880F6A4}"/>
              </a:ext>
            </a:extLst>
          </p:cNvPr>
          <p:cNvSpPr txBox="1"/>
          <p:nvPr/>
        </p:nvSpPr>
        <p:spPr>
          <a:xfrm>
            <a:off x="8243024" y="6115864"/>
            <a:ext cx="656228" cy="369332"/>
          </a:xfrm>
          <a:prstGeom prst="rect">
            <a:avLst/>
          </a:prstGeom>
          <a:solidFill>
            <a:schemeClr val="bg1"/>
          </a:solidFill>
          <a:ln>
            <a:noFill/>
          </a:ln>
        </p:spPr>
        <p:txBody>
          <a:bodyPr wrap="square" rtlCol="0">
            <a:spAutoFit/>
          </a:bodyPr>
          <a:lstStyle/>
          <a:p>
            <a:r>
              <a:rPr lang="en-US" dirty="0">
                <a:latin typeface="Arial" panose="020B0604020202020204" pitchFamily="34" charset="0"/>
                <a:cs typeface="Arial" panose="020B0604020202020204" pitchFamily="34" charset="0"/>
              </a:rPr>
              <a:t>Nov</a:t>
            </a:r>
          </a:p>
        </p:txBody>
      </p:sp>
      <p:sp>
        <p:nvSpPr>
          <p:cNvPr id="37" name="TextBox 36">
            <a:extLst>
              <a:ext uri="{FF2B5EF4-FFF2-40B4-BE49-F238E27FC236}">
                <a16:creationId xmlns:a16="http://schemas.microsoft.com/office/drawing/2014/main" id="{7018CD41-8121-9FDD-7BA1-283E1C26062E}"/>
              </a:ext>
            </a:extLst>
          </p:cNvPr>
          <p:cNvSpPr txBox="1"/>
          <p:nvPr/>
        </p:nvSpPr>
        <p:spPr>
          <a:xfrm>
            <a:off x="9150258" y="6115864"/>
            <a:ext cx="656228" cy="369332"/>
          </a:xfrm>
          <a:prstGeom prst="rect">
            <a:avLst/>
          </a:prstGeom>
          <a:solidFill>
            <a:schemeClr val="bg1"/>
          </a:solidFill>
          <a:ln>
            <a:noFill/>
          </a:ln>
        </p:spPr>
        <p:txBody>
          <a:bodyPr wrap="square" rtlCol="0">
            <a:spAutoFit/>
          </a:bodyPr>
          <a:lstStyle/>
          <a:p>
            <a:r>
              <a:rPr lang="en-US" dirty="0">
                <a:latin typeface="Arial" panose="020B0604020202020204" pitchFamily="34" charset="0"/>
                <a:cs typeface="Arial" panose="020B0604020202020204" pitchFamily="34" charset="0"/>
              </a:rPr>
              <a:t>Dec</a:t>
            </a:r>
          </a:p>
        </p:txBody>
      </p:sp>
      <p:sp>
        <p:nvSpPr>
          <p:cNvPr id="40" name="TextBox 39">
            <a:extLst>
              <a:ext uri="{FF2B5EF4-FFF2-40B4-BE49-F238E27FC236}">
                <a16:creationId xmlns:a16="http://schemas.microsoft.com/office/drawing/2014/main" id="{9EACA8E9-116B-28EF-43FA-F69CC514F9FF}"/>
              </a:ext>
            </a:extLst>
          </p:cNvPr>
          <p:cNvSpPr txBox="1"/>
          <p:nvPr/>
        </p:nvSpPr>
        <p:spPr>
          <a:xfrm>
            <a:off x="10058995" y="6111316"/>
            <a:ext cx="656228" cy="369332"/>
          </a:xfrm>
          <a:prstGeom prst="rect">
            <a:avLst/>
          </a:prstGeom>
          <a:noFill/>
          <a:ln>
            <a:noFill/>
          </a:ln>
        </p:spPr>
        <p:txBody>
          <a:bodyPr wrap="square" rtlCol="0">
            <a:spAutoFit/>
          </a:bodyPr>
          <a:lstStyle/>
          <a:p>
            <a:r>
              <a:rPr lang="en-US" dirty="0">
                <a:latin typeface="Arial" panose="020B0604020202020204" pitchFamily="34" charset="0"/>
                <a:cs typeface="Arial" panose="020B0604020202020204" pitchFamily="34" charset="0"/>
              </a:rPr>
              <a:t>Jan</a:t>
            </a:r>
          </a:p>
        </p:txBody>
      </p:sp>
      <p:sp>
        <p:nvSpPr>
          <p:cNvPr id="35" name="TextBox 34">
            <a:extLst>
              <a:ext uri="{FF2B5EF4-FFF2-40B4-BE49-F238E27FC236}">
                <a16:creationId xmlns:a16="http://schemas.microsoft.com/office/drawing/2014/main" id="{C50EDA11-2A9E-BFC3-84B9-491ED04F5DEC}"/>
              </a:ext>
            </a:extLst>
          </p:cNvPr>
          <p:cNvSpPr txBox="1"/>
          <p:nvPr/>
        </p:nvSpPr>
        <p:spPr>
          <a:xfrm>
            <a:off x="10871470" y="6111316"/>
            <a:ext cx="65622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Feb</a:t>
            </a:r>
          </a:p>
        </p:txBody>
      </p:sp>
      <p:sp>
        <p:nvSpPr>
          <p:cNvPr id="4" name="Slide Number Placeholder 3">
            <a:extLst>
              <a:ext uri="{FF2B5EF4-FFF2-40B4-BE49-F238E27FC236}">
                <a16:creationId xmlns:a16="http://schemas.microsoft.com/office/drawing/2014/main" id="{A67AB516-8592-593C-DD7E-4F4E036470EB}"/>
              </a:ext>
            </a:extLst>
          </p:cNvPr>
          <p:cNvSpPr>
            <a:spLocks noGrp="1"/>
          </p:cNvSpPr>
          <p:nvPr>
            <p:ph type="sldNum" sz="quarter" idx="12"/>
          </p:nvPr>
        </p:nvSpPr>
        <p:spPr>
          <a:xfrm>
            <a:off x="9448800" y="6492875"/>
            <a:ext cx="2743200" cy="365125"/>
          </a:xfrm>
        </p:spPr>
        <p:txBody>
          <a:bodyPr/>
          <a:lstStyle/>
          <a:p>
            <a:fld id="{0F5EC011-0DA0-DB45-996E-85C7F379AB45}" type="slidenum">
              <a:rPr lang="en-US" sz="1000" smtClean="0">
                <a:solidFill>
                  <a:schemeClr val="bg1">
                    <a:lumMod val="65000"/>
                  </a:schemeClr>
                </a:solidFill>
                <a:latin typeface="Arial" panose="020B0604020202020204" pitchFamily="34" charset="0"/>
                <a:cs typeface="Arial" panose="020B0604020202020204" pitchFamily="34" charset="0"/>
              </a:rPr>
              <a:t>7</a:t>
            </a:fld>
            <a:endParaRPr lang="en-US" sz="10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7135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F8B7593-378A-9E45-CCC6-D0B5E059A5C0}"/>
              </a:ext>
            </a:extLst>
          </p:cNvPr>
          <p:cNvSpPr txBox="1">
            <a:spLocks noGrp="1"/>
          </p:cNvSpPr>
          <p:nvPr>
            <p:ph type="title" idx="4294967295"/>
          </p:nvPr>
        </p:nvSpPr>
        <p:spPr>
          <a:xfrm>
            <a:off x="838200" y="365126"/>
            <a:ext cx="10515600" cy="7193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747"/>
                </a:solidFill>
                <a:effectLst/>
                <a:uLnTx/>
                <a:uFillTx/>
                <a:latin typeface="Arial Narrow" panose="020B0604020202020204" pitchFamily="34" charset="0"/>
                <a:ea typeface="+mj-ea"/>
                <a:cs typeface="Arial Narrow" panose="020B0604020202020204" pitchFamily="34" charset="0"/>
              </a:rPr>
              <a:t>FLORIDA HURRICANES</a:t>
            </a:r>
          </a:p>
        </p:txBody>
      </p:sp>
      <p:sp>
        <p:nvSpPr>
          <p:cNvPr id="18" name="Title 1">
            <a:extLst>
              <a:ext uri="{FF2B5EF4-FFF2-40B4-BE49-F238E27FC236}">
                <a16:creationId xmlns:a16="http://schemas.microsoft.com/office/drawing/2014/main" id="{53BFAD72-E924-2BBE-60B6-BE3360ADCD1F}"/>
              </a:ext>
            </a:extLst>
          </p:cNvPr>
          <p:cNvSpPr txBox="1">
            <a:spLocks/>
          </p:cNvSpPr>
          <p:nvPr/>
        </p:nvSpPr>
        <p:spPr>
          <a:xfrm>
            <a:off x="838200" y="990976"/>
            <a:ext cx="10400414" cy="751228"/>
          </a:xfrm>
          <a:prstGeom prst="rect">
            <a:avLst/>
          </a:prstGeom>
        </p:spPr>
        <p:txBody>
          <a:bodyPr vert="horz" lIns="91440" tIns="45720" rIns="91440" bIns="45720" rtlCol="0" anchor="ctr">
            <a:no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lvl="0">
              <a:lnSpc>
                <a:spcPct val="100000"/>
              </a:lnSpc>
            </a:pPr>
            <a:r>
              <a:rPr lang="en-US" sz="2200" b="1" noProof="0" dirty="0">
                <a:solidFill>
                  <a:srgbClr val="E6C169"/>
                </a:solidFill>
                <a:latin typeface="Arial" panose="020B0604020202020204" pitchFamily="34" charset="0"/>
                <a:cs typeface="Arial" panose="020B0604020202020204" pitchFamily="34" charset="0"/>
              </a:rPr>
              <a:t>Experiences more major hurricane and has areas of high vulnerability</a:t>
            </a:r>
            <a:endParaRPr kumimoji="0" lang="en-US" sz="2200" b="1" i="0" u="none" strike="noStrike" kern="1200" cap="none" spc="0" normalizeH="0" baseline="0" noProof="0" dirty="0">
              <a:ln>
                <a:noFill/>
              </a:ln>
              <a:solidFill>
                <a:srgbClr val="006747"/>
              </a:solidFill>
              <a:effectLst/>
              <a:uLnTx/>
              <a:uFillTx/>
              <a:latin typeface="Arial" panose="020B0604020202020204" pitchFamily="34" charset="0"/>
              <a:ea typeface="+mj-ea"/>
              <a:cs typeface="Arial" panose="020B0604020202020204" pitchFamily="34" charset="0"/>
            </a:endParaRPr>
          </a:p>
        </p:txBody>
      </p:sp>
      <p:graphicFrame>
        <p:nvGraphicFramePr>
          <p:cNvPr id="49" name="Chart 48" descr="Chart of major U.S. hurricanes, with NC having 7, MS 9, TX 19, LA 21, and FL 44">
            <a:extLst>
              <a:ext uri="{FF2B5EF4-FFF2-40B4-BE49-F238E27FC236}">
                <a16:creationId xmlns:a16="http://schemas.microsoft.com/office/drawing/2014/main" id="{51C68F6F-FAFD-3A46-9487-CAD4F4BF68A6}"/>
              </a:ext>
            </a:extLst>
          </p:cNvPr>
          <p:cNvGraphicFramePr>
            <a:graphicFrameLocks/>
          </p:cNvGraphicFramePr>
          <p:nvPr>
            <p:extLst>
              <p:ext uri="{D42A27DB-BD31-4B8C-83A1-F6EECF244321}">
                <p14:modId xmlns:p14="http://schemas.microsoft.com/office/powerpoint/2010/main" val="648864463"/>
              </p:ext>
            </p:extLst>
          </p:nvPr>
        </p:nvGraphicFramePr>
        <p:xfrm>
          <a:off x="614338" y="2408895"/>
          <a:ext cx="6249586" cy="4185088"/>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B898BFF6-F0BA-2EA3-F6E8-310BDE6CEF5C}"/>
              </a:ext>
            </a:extLst>
          </p:cNvPr>
          <p:cNvSpPr txBox="1"/>
          <p:nvPr/>
        </p:nvSpPr>
        <p:spPr>
          <a:xfrm>
            <a:off x="1011993" y="2277873"/>
            <a:ext cx="4494727" cy="492443"/>
          </a:xfrm>
          <a:prstGeom prst="rect">
            <a:avLst/>
          </a:prstGeom>
          <a:noFill/>
        </p:spPr>
        <p:txBody>
          <a:bodyPr wrap="square" rtlCol="0">
            <a:spAutoFit/>
          </a:bodyPr>
          <a:lstStyle/>
          <a:p>
            <a:pPr algn="ctr"/>
            <a:r>
              <a:rPr lang="en-US" sz="2600" i="1" dirty="0">
                <a:solidFill>
                  <a:srgbClr val="9CCB3B"/>
                </a:solidFill>
                <a:latin typeface="Georgia" panose="02040502050405020303" pitchFamily="18" charset="0"/>
              </a:rPr>
              <a:t>U.S. Major Hurricanes</a:t>
            </a:r>
            <a:endParaRPr lang="en-US" sz="2600" i="1" dirty="0">
              <a:solidFill>
                <a:srgbClr val="027B55"/>
              </a:solidFill>
              <a:latin typeface="Georgia" panose="02040502050405020303" pitchFamily="18" charset="0"/>
            </a:endParaRPr>
          </a:p>
        </p:txBody>
      </p:sp>
      <p:sp>
        <p:nvSpPr>
          <p:cNvPr id="47" name="TextBox 1">
            <a:extLst>
              <a:ext uri="{FF2B5EF4-FFF2-40B4-BE49-F238E27FC236}">
                <a16:creationId xmlns:a16="http://schemas.microsoft.com/office/drawing/2014/main" id="{1834737F-7633-C402-4905-AAD638382B05}"/>
              </a:ext>
            </a:extLst>
          </p:cNvPr>
          <p:cNvSpPr txBox="1"/>
          <p:nvPr/>
        </p:nvSpPr>
        <p:spPr>
          <a:xfrm>
            <a:off x="694208" y="3067982"/>
            <a:ext cx="981461" cy="50502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200" dirty="0">
                <a:solidFill>
                  <a:schemeClr val="bg1"/>
                </a:solidFill>
                <a:latin typeface="Arial" panose="020B0604020202020204" pitchFamily="34" charset="0"/>
                <a:cs typeface="Arial" panose="020B0604020202020204" pitchFamily="34" charset="0"/>
              </a:rPr>
              <a:t>NC</a:t>
            </a:r>
            <a:r>
              <a:rPr lang="en-US" sz="2000" dirty="0">
                <a:solidFill>
                  <a:schemeClr val="bg1"/>
                </a:solidFill>
                <a:latin typeface="Arial" panose="020B0604020202020204" pitchFamily="34" charset="0"/>
                <a:cs typeface="Arial" panose="020B0604020202020204" pitchFamily="34" charset="0"/>
              </a:rPr>
              <a:t> - 7</a:t>
            </a:r>
          </a:p>
        </p:txBody>
      </p:sp>
      <p:sp>
        <p:nvSpPr>
          <p:cNvPr id="46" name="TextBox 1">
            <a:extLst>
              <a:ext uri="{FF2B5EF4-FFF2-40B4-BE49-F238E27FC236}">
                <a16:creationId xmlns:a16="http://schemas.microsoft.com/office/drawing/2014/main" id="{ED01C874-6C14-C651-802E-68CC34C2F5E8}"/>
              </a:ext>
            </a:extLst>
          </p:cNvPr>
          <p:cNvSpPr txBox="1"/>
          <p:nvPr/>
        </p:nvSpPr>
        <p:spPr>
          <a:xfrm>
            <a:off x="694208" y="3759791"/>
            <a:ext cx="995995" cy="5000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200" dirty="0">
                <a:solidFill>
                  <a:schemeClr val="bg1"/>
                </a:solidFill>
                <a:latin typeface="Arial" panose="020B0604020202020204" pitchFamily="34" charset="0"/>
                <a:cs typeface="Arial" panose="020B0604020202020204" pitchFamily="34" charset="0"/>
              </a:rPr>
              <a:t>MS</a:t>
            </a:r>
            <a:r>
              <a:rPr lang="en-US" sz="2000" dirty="0">
                <a:solidFill>
                  <a:schemeClr val="bg1"/>
                </a:solidFill>
                <a:latin typeface="Arial" panose="020B0604020202020204" pitchFamily="34" charset="0"/>
                <a:cs typeface="Arial" panose="020B0604020202020204" pitchFamily="34" charset="0"/>
              </a:rPr>
              <a:t> -</a:t>
            </a:r>
            <a:r>
              <a:rPr lang="en-US" sz="2000" baseline="0" dirty="0">
                <a:solidFill>
                  <a:schemeClr val="bg1"/>
                </a:solidFill>
                <a:latin typeface="Arial" panose="020B0604020202020204" pitchFamily="34" charset="0"/>
                <a:cs typeface="Arial" panose="020B0604020202020204" pitchFamily="34" charset="0"/>
              </a:rPr>
              <a:t> 9</a:t>
            </a:r>
            <a:endParaRPr lang="en-US" sz="2000" dirty="0">
              <a:solidFill>
                <a:schemeClr val="bg1"/>
              </a:solidFill>
              <a:latin typeface="Arial" panose="020B0604020202020204" pitchFamily="34" charset="0"/>
              <a:cs typeface="Arial" panose="020B0604020202020204" pitchFamily="34" charset="0"/>
            </a:endParaRPr>
          </a:p>
        </p:txBody>
      </p:sp>
      <p:sp>
        <p:nvSpPr>
          <p:cNvPr id="45" name="TextBox 1">
            <a:extLst>
              <a:ext uri="{FF2B5EF4-FFF2-40B4-BE49-F238E27FC236}">
                <a16:creationId xmlns:a16="http://schemas.microsoft.com/office/drawing/2014/main" id="{387D843F-9258-5435-811C-D290892FF0F2}"/>
              </a:ext>
            </a:extLst>
          </p:cNvPr>
          <p:cNvSpPr txBox="1"/>
          <p:nvPr/>
        </p:nvSpPr>
        <p:spPr>
          <a:xfrm>
            <a:off x="715979" y="4476735"/>
            <a:ext cx="1112819" cy="54374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200" dirty="0">
                <a:solidFill>
                  <a:schemeClr val="bg1"/>
                </a:solidFill>
                <a:latin typeface="Arial" panose="020B0604020202020204" pitchFamily="34" charset="0"/>
                <a:cs typeface="Arial" panose="020B0604020202020204" pitchFamily="34" charset="0"/>
              </a:rPr>
              <a:t>TX</a:t>
            </a:r>
            <a:r>
              <a:rPr lang="en-US" sz="2000" dirty="0">
                <a:solidFill>
                  <a:schemeClr val="bg1"/>
                </a:solidFill>
                <a:latin typeface="Arial" panose="020B0604020202020204" pitchFamily="34" charset="0"/>
                <a:cs typeface="Arial" panose="020B0604020202020204" pitchFamily="34" charset="0"/>
              </a:rPr>
              <a:t> - 19</a:t>
            </a:r>
          </a:p>
        </p:txBody>
      </p:sp>
      <p:sp>
        <p:nvSpPr>
          <p:cNvPr id="44" name="TextBox 1">
            <a:extLst>
              <a:ext uri="{FF2B5EF4-FFF2-40B4-BE49-F238E27FC236}">
                <a16:creationId xmlns:a16="http://schemas.microsoft.com/office/drawing/2014/main" id="{4BA67D54-171E-8593-B00E-DCE335A435CA}"/>
              </a:ext>
            </a:extLst>
          </p:cNvPr>
          <p:cNvSpPr txBox="1"/>
          <p:nvPr/>
        </p:nvSpPr>
        <p:spPr>
          <a:xfrm>
            <a:off x="711104" y="5174337"/>
            <a:ext cx="1117695" cy="45939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200" dirty="0">
                <a:solidFill>
                  <a:schemeClr val="bg1"/>
                </a:solidFill>
                <a:latin typeface="Arial" panose="020B0604020202020204" pitchFamily="34" charset="0"/>
                <a:cs typeface="Arial" panose="020B0604020202020204" pitchFamily="34" charset="0"/>
              </a:rPr>
              <a:t>LA</a:t>
            </a:r>
            <a:r>
              <a:rPr lang="en-US" sz="2000" dirty="0">
                <a:solidFill>
                  <a:schemeClr val="bg1"/>
                </a:solidFill>
                <a:latin typeface="Arial" panose="020B0604020202020204" pitchFamily="34" charset="0"/>
                <a:cs typeface="Arial" panose="020B0604020202020204" pitchFamily="34" charset="0"/>
              </a:rPr>
              <a:t> - 21</a:t>
            </a:r>
          </a:p>
        </p:txBody>
      </p:sp>
      <p:sp>
        <p:nvSpPr>
          <p:cNvPr id="43" name="TextBox 1">
            <a:extLst>
              <a:ext uri="{FF2B5EF4-FFF2-40B4-BE49-F238E27FC236}">
                <a16:creationId xmlns:a16="http://schemas.microsoft.com/office/drawing/2014/main" id="{E0EF5F53-4900-E0C7-73D8-1C7DD8D5B691}"/>
              </a:ext>
            </a:extLst>
          </p:cNvPr>
          <p:cNvSpPr txBox="1"/>
          <p:nvPr/>
        </p:nvSpPr>
        <p:spPr>
          <a:xfrm>
            <a:off x="711104" y="5899529"/>
            <a:ext cx="1117693" cy="5933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200" dirty="0">
                <a:solidFill>
                  <a:schemeClr val="bg1"/>
                </a:solidFill>
                <a:latin typeface="Arial" panose="020B0604020202020204" pitchFamily="34" charset="0"/>
                <a:cs typeface="Arial" panose="020B0604020202020204" pitchFamily="34" charset="0"/>
              </a:rPr>
              <a:t>FL</a:t>
            </a:r>
            <a:r>
              <a:rPr lang="en-US" sz="2000" dirty="0">
                <a:solidFill>
                  <a:schemeClr val="bg1"/>
                </a:solidFill>
                <a:latin typeface="Arial" panose="020B0604020202020204" pitchFamily="34" charset="0"/>
                <a:cs typeface="Arial" panose="020B0604020202020204" pitchFamily="34" charset="0"/>
              </a:rPr>
              <a:t> - 44</a:t>
            </a:r>
          </a:p>
        </p:txBody>
      </p:sp>
      <p:sp>
        <p:nvSpPr>
          <p:cNvPr id="51" name="Rectangle 50">
            <a:extLst>
              <a:ext uri="{FF2B5EF4-FFF2-40B4-BE49-F238E27FC236}">
                <a16:creationId xmlns:a16="http://schemas.microsoft.com/office/drawing/2014/main" id="{5E88DFCA-B8AF-6CBD-66E4-D2CB5BE5DCA8}"/>
              </a:ext>
              <a:ext uri="{C183D7F6-B498-43B3-948B-1728B52AA6E4}">
                <adec:decorative xmlns:adec="http://schemas.microsoft.com/office/drawing/2017/decorative" val="1"/>
              </a:ext>
            </a:extLst>
          </p:cNvPr>
          <p:cNvSpPr/>
          <p:nvPr/>
        </p:nvSpPr>
        <p:spPr>
          <a:xfrm>
            <a:off x="7881872" y="2018584"/>
            <a:ext cx="1146219" cy="1188720"/>
          </a:xfrm>
          <a:prstGeom prst="rect">
            <a:avLst/>
          </a:prstGeom>
          <a:solidFill>
            <a:srgbClr val="C00000">
              <a:alpha val="25000"/>
            </a:srgbClr>
          </a:solidFill>
          <a:ln w="12700" cap="flat" cmpd="sng" algn="ctr">
            <a:solidFill>
              <a:srgbClr val="C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6" name="16-Point Star 55">
            <a:extLst>
              <a:ext uri="{FF2B5EF4-FFF2-40B4-BE49-F238E27FC236}">
                <a16:creationId xmlns:a16="http://schemas.microsoft.com/office/drawing/2014/main" id="{EFB922BB-831A-2AEF-4F52-AAA5581DFBDD}"/>
              </a:ext>
            </a:extLst>
          </p:cNvPr>
          <p:cNvSpPr/>
          <p:nvPr/>
        </p:nvSpPr>
        <p:spPr>
          <a:xfrm>
            <a:off x="1550127" y="3552666"/>
            <a:ext cx="914400" cy="822960"/>
          </a:xfrm>
          <a:prstGeom prst="star16">
            <a:avLst/>
          </a:prstGeom>
          <a:solidFill>
            <a:srgbClr val="C00000">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US" sz="2200" dirty="0">
                <a:solidFill>
                  <a:schemeClr val="bg1"/>
                </a:solidFill>
                <a:latin typeface="Arial" panose="020B0604020202020204" pitchFamily="34" charset="0"/>
                <a:cs typeface="Arial" panose="020B0604020202020204" pitchFamily="34" charset="0"/>
              </a:rPr>
              <a:t>5</a:t>
            </a:r>
          </a:p>
        </p:txBody>
      </p:sp>
      <p:sp>
        <p:nvSpPr>
          <p:cNvPr id="57" name="16-Point Star 56">
            <a:extLst>
              <a:ext uri="{FF2B5EF4-FFF2-40B4-BE49-F238E27FC236}">
                <a16:creationId xmlns:a16="http://schemas.microsoft.com/office/drawing/2014/main" id="{68D5E73F-757C-5DF5-A292-638B65FA4BCA}"/>
              </a:ext>
            </a:extLst>
          </p:cNvPr>
          <p:cNvSpPr/>
          <p:nvPr/>
        </p:nvSpPr>
        <p:spPr>
          <a:xfrm>
            <a:off x="3586108" y="5669914"/>
            <a:ext cx="914400" cy="822960"/>
          </a:xfrm>
          <a:prstGeom prst="star16">
            <a:avLst/>
          </a:prstGeom>
          <a:solidFill>
            <a:srgbClr val="C00000">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US" sz="2200" dirty="0">
                <a:solidFill>
                  <a:schemeClr val="bg1"/>
                </a:solidFill>
                <a:latin typeface="Arial" panose="020B0604020202020204" pitchFamily="34" charset="0"/>
                <a:cs typeface="Arial" panose="020B0604020202020204" pitchFamily="34" charset="0"/>
              </a:rPr>
              <a:t>5</a:t>
            </a:r>
          </a:p>
        </p:txBody>
      </p:sp>
      <p:sp>
        <p:nvSpPr>
          <p:cNvPr id="60" name="16-Point Star 59">
            <a:extLst>
              <a:ext uri="{FF2B5EF4-FFF2-40B4-BE49-F238E27FC236}">
                <a16:creationId xmlns:a16="http://schemas.microsoft.com/office/drawing/2014/main" id="{84CB997C-ADDC-E93F-0DC6-DBD6227B59F5}"/>
              </a:ext>
            </a:extLst>
          </p:cNvPr>
          <p:cNvSpPr/>
          <p:nvPr/>
        </p:nvSpPr>
        <p:spPr>
          <a:xfrm>
            <a:off x="4589408" y="5669914"/>
            <a:ext cx="914400" cy="822960"/>
          </a:xfrm>
          <a:prstGeom prst="star16">
            <a:avLst/>
          </a:prstGeom>
          <a:solidFill>
            <a:srgbClr val="C00000">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US" sz="2200" dirty="0">
                <a:solidFill>
                  <a:schemeClr val="bg1"/>
                </a:solidFill>
                <a:latin typeface="Arial" panose="020B0604020202020204" pitchFamily="34" charset="0"/>
                <a:cs typeface="Arial" panose="020B0604020202020204" pitchFamily="34" charset="0"/>
              </a:rPr>
              <a:t>5</a:t>
            </a:r>
          </a:p>
        </p:txBody>
      </p:sp>
      <p:sp>
        <p:nvSpPr>
          <p:cNvPr id="61" name="16-Point Star 60">
            <a:extLst>
              <a:ext uri="{FF2B5EF4-FFF2-40B4-BE49-F238E27FC236}">
                <a16:creationId xmlns:a16="http://schemas.microsoft.com/office/drawing/2014/main" id="{E38AD94C-783A-102E-D111-9B864CB141AE}"/>
              </a:ext>
            </a:extLst>
          </p:cNvPr>
          <p:cNvSpPr/>
          <p:nvPr/>
        </p:nvSpPr>
        <p:spPr>
          <a:xfrm>
            <a:off x="5556354" y="5669914"/>
            <a:ext cx="914400" cy="822960"/>
          </a:xfrm>
          <a:prstGeom prst="star16">
            <a:avLst/>
          </a:prstGeom>
          <a:solidFill>
            <a:srgbClr val="C00000">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US" sz="2200" dirty="0">
                <a:solidFill>
                  <a:schemeClr val="bg1"/>
                </a:solidFill>
                <a:latin typeface="Arial" panose="020B0604020202020204" pitchFamily="34" charset="0"/>
                <a:cs typeface="Arial" panose="020B0604020202020204" pitchFamily="34" charset="0"/>
              </a:rPr>
              <a:t>5</a:t>
            </a:r>
          </a:p>
        </p:txBody>
      </p:sp>
      <p:pic>
        <p:nvPicPr>
          <p:cNvPr id="50" name="Picture 49" descr="Map of counties in Florida shaded according to their socioeconomic vulnerability">
            <a:extLst>
              <a:ext uri="{FF2B5EF4-FFF2-40B4-BE49-F238E27FC236}">
                <a16:creationId xmlns:a16="http://schemas.microsoft.com/office/drawing/2014/main" id="{C970CF25-09D6-586D-1F7E-DA0D51CAFCB0}"/>
              </a:ext>
            </a:extLst>
          </p:cNvPr>
          <p:cNvPicPr>
            <a:picLocks noChangeAspect="1"/>
          </p:cNvPicPr>
          <p:nvPr/>
        </p:nvPicPr>
        <p:blipFill>
          <a:blip r:embed="rId4"/>
          <a:stretch>
            <a:fillRect/>
          </a:stretch>
        </p:blipFill>
        <p:spPr>
          <a:xfrm>
            <a:off x="6685282" y="2070100"/>
            <a:ext cx="5459599" cy="4696643"/>
          </a:xfrm>
          <a:prstGeom prst="rect">
            <a:avLst/>
          </a:prstGeom>
        </p:spPr>
      </p:pic>
      <p:sp>
        <p:nvSpPr>
          <p:cNvPr id="4" name="Slide Number Placeholder 3">
            <a:extLst>
              <a:ext uri="{FF2B5EF4-FFF2-40B4-BE49-F238E27FC236}">
                <a16:creationId xmlns:a16="http://schemas.microsoft.com/office/drawing/2014/main" id="{6899752A-FF8E-B801-2C16-363AE9EB2680}"/>
              </a:ext>
            </a:extLst>
          </p:cNvPr>
          <p:cNvSpPr>
            <a:spLocks noGrp="1"/>
          </p:cNvSpPr>
          <p:nvPr>
            <p:ph type="sldNum" sz="quarter" idx="12"/>
          </p:nvPr>
        </p:nvSpPr>
        <p:spPr>
          <a:xfrm>
            <a:off x="9448800" y="6492875"/>
            <a:ext cx="2743200" cy="365125"/>
          </a:xfrm>
        </p:spPr>
        <p:txBody>
          <a:bodyPr/>
          <a:lstStyle/>
          <a:p>
            <a:fld id="{0F5EC011-0DA0-DB45-996E-85C7F379AB45}" type="slidenum">
              <a:rPr lang="en-US" sz="1000" smtClean="0">
                <a:solidFill>
                  <a:schemeClr val="bg1">
                    <a:lumMod val="65000"/>
                  </a:schemeClr>
                </a:solidFill>
                <a:latin typeface="Arial" panose="020B0604020202020204" pitchFamily="34" charset="0"/>
                <a:cs typeface="Arial" panose="020B0604020202020204" pitchFamily="34" charset="0"/>
              </a:rPr>
              <a:t>8</a:t>
            </a:fld>
            <a:endParaRPr lang="en-US" sz="10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594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655549B-A0BB-69E3-4011-EF804C497C53}"/>
              </a:ext>
            </a:extLst>
          </p:cNvPr>
          <p:cNvSpPr txBox="1">
            <a:spLocks noGrp="1"/>
          </p:cNvSpPr>
          <p:nvPr>
            <p:ph type="title" idx="4294967295"/>
          </p:nvPr>
        </p:nvSpPr>
        <p:spPr>
          <a:xfrm>
            <a:off x="838200" y="365126"/>
            <a:ext cx="10515600" cy="7193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marL="0" marR="0" lvl="0" indent="0" algn="l" defTabSz="914364"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747"/>
                </a:solidFill>
                <a:effectLst/>
                <a:uLnTx/>
                <a:uFillTx/>
                <a:latin typeface="Arial Narrow" panose="020B0604020202020204" pitchFamily="34" charset="0"/>
                <a:ea typeface="+mj-ea"/>
                <a:cs typeface="Arial Narrow" panose="020B0604020202020204" pitchFamily="34" charset="0"/>
              </a:rPr>
              <a:t>HURRICANE MICHAEL</a:t>
            </a:r>
          </a:p>
        </p:txBody>
      </p:sp>
      <p:sp>
        <p:nvSpPr>
          <p:cNvPr id="16" name="Title 1">
            <a:extLst>
              <a:ext uri="{FF2B5EF4-FFF2-40B4-BE49-F238E27FC236}">
                <a16:creationId xmlns:a16="http://schemas.microsoft.com/office/drawing/2014/main" id="{4CFAE0C4-8166-DD19-21A0-15242DADA1EE}"/>
              </a:ext>
            </a:extLst>
          </p:cNvPr>
          <p:cNvSpPr txBox="1">
            <a:spLocks/>
          </p:cNvSpPr>
          <p:nvPr/>
        </p:nvSpPr>
        <p:spPr>
          <a:xfrm>
            <a:off x="838200" y="990975"/>
            <a:ext cx="10400414" cy="719397"/>
          </a:xfrm>
          <a:prstGeom prst="rect">
            <a:avLst/>
          </a:prstGeom>
        </p:spPr>
        <p:txBody>
          <a:bodyPr vert="horz" lIns="91440" tIns="45720" rIns="91440" bIns="45720" rtlCol="0" anchor="ctr">
            <a:noAutofit/>
          </a:bodyPr>
          <a:lstStyle>
            <a:lvl1pPr algn="l" defTabSz="914364" rtl="0" eaLnBrk="1" latinLnBrk="0" hangingPunct="1">
              <a:lnSpc>
                <a:spcPct val="90000"/>
              </a:lnSpc>
              <a:spcBef>
                <a:spcPct val="0"/>
              </a:spcBef>
              <a:buNone/>
              <a:defRPr sz="4400" kern="1200">
                <a:solidFill>
                  <a:srgbClr val="006747"/>
                </a:solidFill>
                <a:latin typeface="+mj-lt"/>
                <a:ea typeface="+mj-ea"/>
                <a:cs typeface="+mj-cs"/>
              </a:defRPr>
            </a:lvl1pPr>
          </a:lstStyle>
          <a:p>
            <a:pPr lvl="0">
              <a:lnSpc>
                <a:spcPct val="100000"/>
              </a:lnSpc>
            </a:pPr>
            <a:r>
              <a:rPr lang="en-US" sz="2200" b="1" noProof="0" dirty="0">
                <a:solidFill>
                  <a:srgbClr val="E6C169"/>
                </a:solidFill>
                <a:latin typeface="Arial" panose="020B0604020202020204" pitchFamily="34" charset="0"/>
                <a:cs typeface="Arial" panose="020B0604020202020204" pitchFamily="34" charset="0"/>
              </a:rPr>
              <a:t>A once in a </a:t>
            </a:r>
            <a:r>
              <a:rPr lang="en-US" sz="2200" b="1" dirty="0">
                <a:solidFill>
                  <a:srgbClr val="E6C169"/>
                </a:solidFill>
                <a:latin typeface="Arial" panose="020B0604020202020204" pitchFamily="34" charset="0"/>
                <a:cs typeface="Arial" panose="020B0604020202020204" pitchFamily="34" charset="0"/>
              </a:rPr>
              <a:t>hundred-year storm that devastated the Florida Panhandle</a:t>
            </a:r>
            <a:endParaRPr kumimoji="0" lang="en-US" sz="2200" b="1" i="0" u="none" strike="noStrike" kern="1200" cap="none" spc="0" normalizeH="0" baseline="0" noProof="0" dirty="0">
              <a:ln>
                <a:noFill/>
              </a:ln>
              <a:solidFill>
                <a:srgbClr val="006747"/>
              </a:solidFill>
              <a:effectLst/>
              <a:uLnTx/>
              <a:uFillTx/>
              <a:latin typeface="Arial" panose="020B0604020202020204" pitchFamily="34" charset="0"/>
              <a:ea typeface="+mj-ea"/>
              <a:cs typeface="Arial" panose="020B0604020202020204" pitchFamily="34" charset="0"/>
            </a:endParaRPr>
          </a:p>
        </p:txBody>
      </p:sp>
      <p:pic>
        <p:nvPicPr>
          <p:cNvPr id="8" name="Picture 7" descr="Map&#10;&#10;Description automatically generated ">
            <a:extLst>
              <a:ext uri="{FF2B5EF4-FFF2-40B4-BE49-F238E27FC236}">
                <a16:creationId xmlns:a16="http://schemas.microsoft.com/office/drawing/2014/main" id="{2BEF9C74-5566-5FE1-38E7-53D10955864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48545" y="4542782"/>
            <a:ext cx="2626471" cy="2232119"/>
          </a:xfrm>
          <a:prstGeom prst="rect">
            <a:avLst/>
          </a:prstGeom>
        </p:spPr>
      </p:pic>
      <p:pic>
        <p:nvPicPr>
          <p:cNvPr id="9" name="Picture 8" descr="Map&#10;&#10;Description automatically generated ">
            <a:extLst>
              <a:ext uri="{FF2B5EF4-FFF2-40B4-BE49-F238E27FC236}">
                <a16:creationId xmlns:a16="http://schemas.microsoft.com/office/drawing/2014/main" id="{F83A03ED-5277-4A5F-335F-D2D1AA7BDA9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671818" y="1718942"/>
            <a:ext cx="2992382" cy="3487645"/>
          </a:xfrm>
          <a:prstGeom prst="rect">
            <a:avLst/>
          </a:prstGeom>
          <a:ln>
            <a:noFill/>
          </a:ln>
        </p:spPr>
      </p:pic>
      <p:sp>
        <p:nvSpPr>
          <p:cNvPr id="15" name="TextBox 14">
            <a:extLst>
              <a:ext uri="{FF2B5EF4-FFF2-40B4-BE49-F238E27FC236}">
                <a16:creationId xmlns:a16="http://schemas.microsoft.com/office/drawing/2014/main" id="{6BED0215-1CE9-CCA8-E3A3-56E23837FBD0}"/>
              </a:ext>
            </a:extLst>
          </p:cNvPr>
          <p:cNvSpPr txBox="1"/>
          <p:nvPr/>
        </p:nvSpPr>
        <p:spPr>
          <a:xfrm>
            <a:off x="3319553" y="3032051"/>
            <a:ext cx="552033" cy="307777"/>
          </a:xfrm>
          <a:prstGeom prst="rect">
            <a:avLst/>
          </a:prstGeom>
          <a:noFill/>
        </p:spPr>
        <p:txBody>
          <a:bodyPr wrap="square" rtlCol="0">
            <a:spAutoFit/>
          </a:bodyPr>
          <a:lstStyle/>
          <a:p>
            <a:r>
              <a:rPr lang="en-US" sz="1400" b="1" dirty="0">
                <a:solidFill>
                  <a:schemeClr val="accent1"/>
                </a:solidFill>
                <a:latin typeface="Arial" panose="020B0604020202020204" pitchFamily="34" charset="0"/>
                <a:cs typeface="Arial" panose="020B0604020202020204" pitchFamily="34" charset="0"/>
              </a:rPr>
              <a:t>Bay</a:t>
            </a:r>
          </a:p>
        </p:txBody>
      </p:sp>
      <p:cxnSp>
        <p:nvCxnSpPr>
          <p:cNvPr id="3" name="Curved Connector 2">
            <a:extLst>
              <a:ext uri="{FF2B5EF4-FFF2-40B4-BE49-F238E27FC236}">
                <a16:creationId xmlns:a16="http://schemas.microsoft.com/office/drawing/2014/main" id="{6B7B0E7B-7597-F338-FD6F-ADA985B3A351}"/>
              </a:ext>
              <a:ext uri="{C183D7F6-B498-43B3-948B-1728B52AA6E4}">
                <adec:decorative xmlns:adec="http://schemas.microsoft.com/office/drawing/2017/decorative" val="1"/>
              </a:ext>
            </a:extLst>
          </p:cNvPr>
          <p:cNvCxnSpPr>
            <a:stCxn id="10" idx="0"/>
          </p:cNvCxnSpPr>
          <p:nvPr/>
        </p:nvCxnSpPr>
        <p:spPr>
          <a:xfrm rot="5400000" flipH="1" flipV="1">
            <a:off x="1814174" y="3666007"/>
            <a:ext cx="111815" cy="1521082"/>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8515951-3825-2953-C612-655ADE88CFA5}"/>
              </a:ext>
            </a:extLst>
          </p:cNvPr>
          <p:cNvSpPr txBox="1"/>
          <p:nvPr/>
        </p:nvSpPr>
        <p:spPr>
          <a:xfrm>
            <a:off x="3944690" y="3529817"/>
            <a:ext cx="552033" cy="307777"/>
          </a:xfrm>
          <a:prstGeom prst="rect">
            <a:avLst/>
          </a:prstGeom>
          <a:noFill/>
        </p:spPr>
        <p:txBody>
          <a:bodyPr wrap="square" rtlCol="0">
            <a:spAutoFit/>
          </a:bodyPr>
          <a:lstStyle/>
          <a:p>
            <a:r>
              <a:rPr lang="en-US" sz="1400" b="1" dirty="0">
                <a:solidFill>
                  <a:schemeClr val="accent1"/>
                </a:solidFill>
                <a:latin typeface="Arial" panose="020B0604020202020204" pitchFamily="34" charset="0"/>
                <a:cs typeface="Arial" panose="020B0604020202020204" pitchFamily="34" charset="0"/>
              </a:rPr>
              <a:t>Gulf</a:t>
            </a:r>
          </a:p>
        </p:txBody>
      </p:sp>
      <p:sp>
        <p:nvSpPr>
          <p:cNvPr id="24" name="TextBox 23">
            <a:extLst>
              <a:ext uri="{FF2B5EF4-FFF2-40B4-BE49-F238E27FC236}">
                <a16:creationId xmlns:a16="http://schemas.microsoft.com/office/drawing/2014/main" id="{E6243C99-2837-4CDA-B762-C09009E75EB4}"/>
              </a:ext>
            </a:extLst>
          </p:cNvPr>
          <p:cNvSpPr txBox="1"/>
          <p:nvPr/>
        </p:nvSpPr>
        <p:spPr>
          <a:xfrm>
            <a:off x="4470161" y="3505281"/>
            <a:ext cx="884200" cy="307777"/>
          </a:xfrm>
          <a:prstGeom prst="rect">
            <a:avLst/>
          </a:prstGeom>
          <a:noFill/>
        </p:spPr>
        <p:txBody>
          <a:bodyPr wrap="square" rtlCol="0">
            <a:spAutoFit/>
          </a:bodyPr>
          <a:lstStyle/>
          <a:p>
            <a:r>
              <a:rPr lang="en-US" sz="1400" b="1" dirty="0">
                <a:solidFill>
                  <a:schemeClr val="accent1"/>
                </a:solidFill>
                <a:latin typeface="Arial" panose="020B0604020202020204" pitchFamily="34" charset="0"/>
                <a:cs typeface="Arial" panose="020B0604020202020204" pitchFamily="34" charset="0"/>
              </a:rPr>
              <a:t>Franklin</a:t>
            </a:r>
          </a:p>
        </p:txBody>
      </p:sp>
      <p:sp>
        <p:nvSpPr>
          <p:cNvPr id="10" name="Rectangle 9">
            <a:extLst>
              <a:ext uri="{FF2B5EF4-FFF2-40B4-BE49-F238E27FC236}">
                <a16:creationId xmlns:a16="http://schemas.microsoft.com/office/drawing/2014/main" id="{75B5176E-118D-89C9-EE06-FB24B0CC750B}"/>
              </a:ext>
              <a:ext uri="{C183D7F6-B498-43B3-948B-1728B52AA6E4}">
                <adec:decorative xmlns:adec="http://schemas.microsoft.com/office/drawing/2017/decorative" val="1"/>
              </a:ext>
            </a:extLst>
          </p:cNvPr>
          <p:cNvSpPr/>
          <p:nvPr/>
        </p:nvSpPr>
        <p:spPr>
          <a:xfrm>
            <a:off x="857541" y="4482455"/>
            <a:ext cx="503998" cy="737612"/>
          </a:xfrm>
          <a:prstGeom prst="rect">
            <a:avLst/>
          </a:prstGeom>
          <a:solidFill>
            <a:schemeClr val="accent1">
              <a:alpha val="21425"/>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8" descr="Chart showing 50 direct and indirect fatalities, 25 billion in damages, 14-foot storm surge, and category 5 for Hurricane Michael">
            <a:extLst>
              <a:ext uri="{FF2B5EF4-FFF2-40B4-BE49-F238E27FC236}">
                <a16:creationId xmlns:a16="http://schemas.microsoft.com/office/drawing/2014/main" id="{DAFD7D9E-42DD-26F1-429F-793A9852F25E}"/>
              </a:ext>
            </a:extLst>
          </p:cNvPr>
          <p:cNvGraphicFramePr>
            <a:graphicFrameLocks/>
          </p:cNvGraphicFramePr>
          <p:nvPr>
            <p:extLst>
              <p:ext uri="{D42A27DB-BD31-4B8C-83A1-F6EECF244321}">
                <p14:modId xmlns:p14="http://schemas.microsoft.com/office/powerpoint/2010/main" val="348166594"/>
              </p:ext>
            </p:extLst>
          </p:nvPr>
        </p:nvGraphicFramePr>
        <p:xfrm>
          <a:off x="6260880" y="1676851"/>
          <a:ext cx="8077200" cy="8102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Slide Number Placeholder 6">
            <a:extLst>
              <a:ext uri="{FF2B5EF4-FFF2-40B4-BE49-F238E27FC236}">
                <a16:creationId xmlns:a16="http://schemas.microsoft.com/office/drawing/2014/main" id="{584A6FDC-9442-ADF9-8E8C-3ABE43DA309E}"/>
              </a:ext>
            </a:extLst>
          </p:cNvPr>
          <p:cNvSpPr>
            <a:spLocks noGrp="1"/>
          </p:cNvSpPr>
          <p:nvPr>
            <p:ph type="sldNum" sz="quarter" idx="12"/>
          </p:nvPr>
        </p:nvSpPr>
        <p:spPr>
          <a:xfrm>
            <a:off x="9448800" y="6492875"/>
            <a:ext cx="2743200" cy="365125"/>
          </a:xfrm>
        </p:spPr>
        <p:txBody>
          <a:bodyPr/>
          <a:lstStyle/>
          <a:p>
            <a:fld id="{0F5EC011-0DA0-DB45-996E-85C7F379AB45}" type="slidenum">
              <a:rPr lang="en-US" sz="1000" smtClean="0">
                <a:solidFill>
                  <a:schemeClr val="bg1">
                    <a:lumMod val="65000"/>
                  </a:schemeClr>
                </a:solidFill>
                <a:latin typeface="Arial" panose="020B0604020202020204" pitchFamily="34" charset="0"/>
                <a:cs typeface="Arial" panose="020B0604020202020204" pitchFamily="34" charset="0"/>
              </a:rPr>
              <a:t>9</a:t>
            </a:fld>
            <a:endParaRPr lang="en-US" sz="10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9776702"/>
      </p:ext>
    </p:extLst>
  </p:cSld>
  <p:clrMapOvr>
    <a:masterClrMapping/>
  </p:clrMapOvr>
</p:sld>
</file>

<file path=ppt/theme/theme1.xml><?xml version="1.0" encoding="utf-8"?>
<a:theme xmlns:a="http://schemas.openxmlformats.org/drawingml/2006/main" name="Office Theme">
  <a:themeElements>
    <a:clrScheme name="USF Colors">
      <a:dk1>
        <a:srgbClr val="000000"/>
      </a:dk1>
      <a:lt1>
        <a:srgbClr val="FFFFFF"/>
      </a:lt1>
      <a:dk2>
        <a:srgbClr val="44546A"/>
      </a:dk2>
      <a:lt2>
        <a:srgbClr val="E7E6E6"/>
      </a:lt2>
      <a:accent1>
        <a:srgbClr val="066545"/>
      </a:accent1>
      <a:accent2>
        <a:srgbClr val="6C936C"/>
      </a:accent2>
      <a:accent3>
        <a:srgbClr val="E6C169"/>
      </a:accent3>
      <a:accent4>
        <a:srgbClr val="FFB302"/>
      </a:accent4>
      <a:accent5>
        <a:srgbClr val="7B3F20"/>
      </a:accent5>
      <a:accent6>
        <a:srgbClr val="1167B1"/>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2_Office Theme">
  <a:themeElements>
    <a:clrScheme name="USF">
      <a:dk1>
        <a:sysClr val="windowText" lastClr="000000"/>
      </a:dk1>
      <a:lt1>
        <a:sysClr val="window" lastClr="FFFFFF"/>
      </a:lt1>
      <a:dk2>
        <a:srgbClr val="455F51"/>
      </a:dk2>
      <a:lt2>
        <a:srgbClr val="E3DED1"/>
      </a:lt2>
      <a:accent1>
        <a:srgbClr val="006747"/>
      </a:accent1>
      <a:accent2>
        <a:srgbClr val="9CCB3B"/>
      </a:accent2>
      <a:accent3>
        <a:srgbClr val="006484"/>
      </a:accent3>
      <a:accent4>
        <a:srgbClr val="009374"/>
      </a:accent4>
      <a:accent5>
        <a:srgbClr val="29AFCE"/>
      </a:accent5>
      <a:accent6>
        <a:srgbClr val="CFC493"/>
      </a:accent6>
      <a:hlink>
        <a:srgbClr val="6F2687"/>
      </a:hlink>
      <a:folHlink>
        <a:srgbClr val="6F26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F Health Presentation.potx" id="{26B745A2-59B8-4AF1-9022-2BA25C0DAEF5}" vid="{637AB4FC-E404-4EC1-BD61-FE3F98ECB9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31020</TotalTime>
  <Words>3115</Words>
  <Application>Microsoft Macintosh PowerPoint</Application>
  <PresentationFormat>Widescreen</PresentationFormat>
  <Paragraphs>620</Paragraphs>
  <Slides>48</Slides>
  <Notes>48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48</vt:i4>
      </vt:variant>
    </vt:vector>
  </HeadingPairs>
  <TitlesOfParts>
    <vt:vector size="57" baseType="lpstr">
      <vt:lpstr>Arial</vt:lpstr>
      <vt:lpstr>Arial Narrow</vt:lpstr>
      <vt:lpstr>Calibri</vt:lpstr>
      <vt:lpstr>Calibri Light</vt:lpstr>
      <vt:lpstr>Georgia</vt:lpstr>
      <vt:lpstr>Lato Light</vt:lpstr>
      <vt:lpstr>Roboto</vt:lpstr>
      <vt:lpstr>Office Theme</vt:lpstr>
      <vt:lpstr>2_Office Theme</vt:lpstr>
      <vt:lpstr>COUNTING EVERY DEATH WHEN EVERY DEATH COUNTS</vt:lpstr>
      <vt:lpstr>SUMMARY DOCUMENT</vt:lpstr>
      <vt:lpstr>BACKGROUND</vt:lpstr>
      <vt:lpstr>Becoming stronger and causing secondary disasters   </vt:lpstr>
      <vt:lpstr>Secondary disasters occur in vulnerable populations   </vt:lpstr>
      <vt:lpstr>MEASURING VULNERABILITY </vt:lpstr>
      <vt:lpstr>HURRICANE FATALITIES</vt:lpstr>
      <vt:lpstr>FLORIDA HURRICANES</vt:lpstr>
      <vt:lpstr>HURRICANE MICHAEL</vt:lpstr>
      <vt:lpstr>THE AFTERMATH</vt:lpstr>
      <vt:lpstr>PILOT PROJECT FINDINGS</vt:lpstr>
      <vt:lpstr>STUDY DESIGN</vt:lpstr>
      <vt:lpstr>The purpose of this study was to identify if the Florida Panhandle experienced   excess mortality in the year after Hurricane Michael and investigate what   contextual factors potentially led to that increased mortality.</vt:lpstr>
      <vt:lpstr>STUDY DESIGN   A mixed-methods study in three sequential phases </vt:lpstr>
      <vt:lpstr>PHASE 1: EXCESS MORTALITY</vt:lpstr>
      <vt:lpstr>EXCESS MORTALITY MODELING</vt:lpstr>
      <vt:lpstr>METHODOLOGY</vt:lpstr>
      <vt:lpstr>TOTAL MORTALITY</vt:lpstr>
      <vt:lpstr>TOTAL MORTALITY (Cont’d)</vt:lpstr>
      <vt:lpstr>TOTAL MORTALITY (3)</vt:lpstr>
      <vt:lpstr>SENSITIVITY TESTING</vt:lpstr>
      <vt:lpstr>ADJUSTED MORTALITY</vt:lpstr>
      <vt:lpstr>CAUSE OF DEATH</vt:lpstr>
      <vt:lpstr>PHASE 1 FINDINGS</vt:lpstr>
      <vt:lpstr>PHASE 2: COMMUNITY HEALTH IMPACTS</vt:lpstr>
      <vt:lpstr>QUALITATIVE METHODS</vt:lpstr>
      <vt:lpstr>MENTAL HEALTH &amp; WELL-BEING</vt:lpstr>
      <vt:lpstr>SERVICES &amp; HOUSING</vt:lpstr>
      <vt:lpstr>SOCIAL CAPITAL</vt:lpstr>
      <vt:lpstr>PHASE 2 FINDINGS</vt:lpstr>
      <vt:lpstr>PHASE 3: ACCESS TO HEALTH CARE</vt:lpstr>
      <vt:lpstr>METHODOLOGY (2)</vt:lpstr>
      <vt:lpstr>HEALTHCARE INFRASTRUCTURE</vt:lpstr>
      <vt:lpstr>BARRIERS TO ROUTINE CARE</vt:lpstr>
      <vt:lpstr>BARRIERS TO SPECIALIZED CARE</vt:lpstr>
      <vt:lpstr>TRAVEL TO TREATMENT</vt:lpstr>
      <vt:lpstr>PHASE 3 FINDINGS</vt:lpstr>
      <vt:lpstr>DISCUSSION &amp; CONCLUSION</vt:lpstr>
      <vt:lpstr>OVERALL FINDINGS</vt:lpstr>
      <vt:lpstr>WHAT THIS STUDY ADDS</vt:lpstr>
      <vt:lpstr>APPLICATION</vt:lpstr>
      <vt:lpstr>CONCLUSION</vt:lpstr>
      <vt:lpstr>Questions?</vt:lpstr>
      <vt:lpstr>ACTIVITY</vt:lpstr>
      <vt:lpstr>ACTIVITY (2)</vt:lpstr>
      <vt:lpstr>ACTIVITY (3)</vt:lpstr>
      <vt:lpstr>ACTIVITY (4)</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Counting Every Death When Every Death Counts</dc:title>
  <dc:creator>Blake Scott</dc:creator>
  <cp:lastModifiedBy>Microsoft Office User</cp:lastModifiedBy>
  <cp:revision>199</cp:revision>
  <cp:lastPrinted>2023-07-24T17:53:06Z</cp:lastPrinted>
  <dcterms:created xsi:type="dcterms:W3CDTF">2023-05-19T14:10:14Z</dcterms:created>
  <dcterms:modified xsi:type="dcterms:W3CDTF">2024-03-06T19:31:07Z</dcterms:modified>
</cp:coreProperties>
</file>