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479" r:id="rId3"/>
    <p:sldId id="274" r:id="rId4"/>
    <p:sldId id="2460" r:id="rId5"/>
    <p:sldId id="438" r:id="rId6"/>
    <p:sldId id="407" r:id="rId7"/>
    <p:sldId id="2487" r:id="rId8"/>
    <p:sldId id="2493" r:id="rId9"/>
    <p:sldId id="2448" r:id="rId10"/>
    <p:sldId id="2470" r:id="rId11"/>
    <p:sldId id="2450" r:id="rId12"/>
    <p:sldId id="2451" r:id="rId13"/>
    <p:sldId id="2471" r:id="rId14"/>
    <p:sldId id="2494" r:id="rId15"/>
    <p:sldId id="2499" r:id="rId16"/>
    <p:sldId id="2456" r:id="rId17"/>
    <p:sldId id="2496" r:id="rId18"/>
    <p:sldId id="2476" r:id="rId19"/>
    <p:sldId id="2500" r:id="rId20"/>
    <p:sldId id="2497" r:id="rId21"/>
    <p:sldId id="2498" r:id="rId22"/>
    <p:sldId id="2503" r:id="rId23"/>
    <p:sldId id="2469" r:id="rId24"/>
    <p:sldId id="2485" r:id="rId25"/>
    <p:sldId id="2477" r:id="rId26"/>
    <p:sldId id="2478" r:id="rId27"/>
    <p:sldId id="2502" r:id="rId28"/>
    <p:sldId id="2462" r:id="rId29"/>
    <p:sldId id="2463" r:id="rId30"/>
    <p:sldId id="2464" r:id="rId31"/>
    <p:sldId id="2473" r:id="rId32"/>
    <p:sldId id="2465" r:id="rId33"/>
    <p:sldId id="2474" r:id="rId34"/>
    <p:sldId id="2483" r:id="rId35"/>
    <p:sldId id="2484" r:id="rId36"/>
    <p:sldId id="2475" r:id="rId37"/>
    <p:sldId id="2501" r:id="rId38"/>
    <p:sldId id="2461" r:id="rId39"/>
    <p:sldId id="402" r:id="rId40"/>
    <p:sldId id="2390" r:id="rId41"/>
    <p:sldId id="369" r:id="rId42"/>
    <p:sldId id="276" r:id="rId43"/>
    <p:sldId id="566" r:id="rId44"/>
    <p:sldId id="2455" r:id="rId45"/>
    <p:sldId id="2472" r:id="rId46"/>
    <p:sldId id="581" r:id="rId47"/>
    <p:sldId id="2495" r:id="rId48"/>
    <p:sldId id="559" r:id="rId49"/>
    <p:sldId id="2482" r:id="rId50"/>
    <p:sldId id="582" r:id="rId51"/>
    <p:sldId id="2445" r:id="rId52"/>
    <p:sldId id="2480" r:id="rId53"/>
    <p:sldId id="2504" r:id="rId54"/>
    <p:sldId id="28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726C"/>
    <a:srgbClr val="FFFFFF"/>
    <a:srgbClr val="B2E5E7"/>
    <a:srgbClr val="465F6E"/>
    <a:srgbClr val="516F81"/>
    <a:srgbClr val="41748D"/>
    <a:srgbClr val="005288"/>
    <a:srgbClr val="4D4D4D"/>
    <a:srgbClr val="333333"/>
    <a:srgbClr val="7A9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4"/>
    <p:restoredTop sz="86407"/>
  </p:normalViewPr>
  <p:slideViewPr>
    <p:cSldViewPr snapToGrid="0">
      <p:cViewPr varScale="1">
        <p:scale>
          <a:sx n="120" d="100"/>
          <a:sy n="120" d="100"/>
        </p:scale>
        <p:origin x="216" y="6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6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674704724409448E-2"/>
          <c:y val="0.10707430443686612"/>
          <c:w val="0.91913779527559059"/>
          <c:h val="0.732675028747845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Participants Report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Feeling tired or having little energy over the past two weeks</c:v>
                </c:pt>
                <c:pt idx="1">
                  <c:v>Trouble falling asleep or sleeping too much</c:v>
                </c:pt>
                <c:pt idx="2">
                  <c:v>Poor appetite or overeating</c:v>
                </c:pt>
                <c:pt idx="3">
                  <c:v>Little pleasure in doing things</c:v>
                </c:pt>
                <c:pt idx="4">
                  <c:v>Felt down, depressed, or hopeless</c:v>
                </c:pt>
                <c:pt idx="5">
                  <c:v>Felt bad about themselves</c:v>
                </c:pt>
                <c:pt idx="6">
                  <c:v>Trouble concentrating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0.6</c:v>
                </c:pt>
                <c:pt idx="1">
                  <c:v>0.49</c:v>
                </c:pt>
                <c:pt idx="2">
                  <c:v>0.48</c:v>
                </c:pt>
                <c:pt idx="3">
                  <c:v>0.38</c:v>
                </c:pt>
                <c:pt idx="4">
                  <c:v>0.36</c:v>
                </c:pt>
                <c:pt idx="5">
                  <c:v>0.34</c:v>
                </c:pt>
                <c:pt idx="6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A3-B646-BB46-DFB878A8C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9996512"/>
        <c:axId val="1338498304"/>
      </c:barChart>
      <c:catAx>
        <c:axId val="1539996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8498304"/>
        <c:crosses val="autoZero"/>
        <c:auto val="1"/>
        <c:lblAlgn val="ctr"/>
        <c:lblOffset val="100"/>
        <c:noMultiLvlLbl val="0"/>
      </c:catAx>
      <c:valAx>
        <c:axId val="133849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9996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751137-A294-4F32-B7E4-8ACC2DE350C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9A3A7079-E844-4375-9F3C-6E215DDCD9A8}">
      <dgm:prSet/>
      <dgm:spPr/>
      <dgm:t>
        <a:bodyPr/>
        <a:lstStyle/>
        <a:p>
          <a:pPr>
            <a:defRPr cap="all"/>
          </a:pPr>
          <a:r>
            <a:rPr lang="en-US" dirty="0"/>
            <a:t>College of Nursing</a:t>
          </a:r>
        </a:p>
      </dgm:t>
    </dgm:pt>
    <dgm:pt modelId="{8EAD463F-E852-4161-873D-192412C23697}" type="parTrans" cxnId="{47CE62B7-94A7-4135-9BCC-68F0CE56C746}">
      <dgm:prSet/>
      <dgm:spPr/>
      <dgm:t>
        <a:bodyPr/>
        <a:lstStyle/>
        <a:p>
          <a:endParaRPr lang="en-US"/>
        </a:p>
      </dgm:t>
    </dgm:pt>
    <dgm:pt modelId="{72649401-4AFC-4518-90A6-3B1DE8F4EBE5}" type="sibTrans" cxnId="{47CE62B7-94A7-4135-9BCC-68F0CE56C746}">
      <dgm:prSet/>
      <dgm:spPr/>
      <dgm:t>
        <a:bodyPr/>
        <a:lstStyle/>
        <a:p>
          <a:endParaRPr lang="en-US"/>
        </a:p>
      </dgm:t>
    </dgm:pt>
    <dgm:pt modelId="{C8DDAAD1-6A8C-4CD2-BA66-2F4B16E09FE4}">
      <dgm:prSet/>
      <dgm:spPr/>
      <dgm:t>
        <a:bodyPr/>
        <a:lstStyle/>
        <a:p>
          <a:pPr>
            <a:defRPr cap="all"/>
          </a:pPr>
          <a:r>
            <a:rPr lang="en-US" dirty="0"/>
            <a:t>College of Medicine</a:t>
          </a:r>
        </a:p>
      </dgm:t>
    </dgm:pt>
    <dgm:pt modelId="{6FE16013-9140-4CF3-B670-999F8A9D8840}" type="parTrans" cxnId="{C0A1A8B7-4260-4422-A773-DF4B7282CAD9}">
      <dgm:prSet/>
      <dgm:spPr/>
      <dgm:t>
        <a:bodyPr/>
        <a:lstStyle/>
        <a:p>
          <a:endParaRPr lang="en-US"/>
        </a:p>
      </dgm:t>
    </dgm:pt>
    <dgm:pt modelId="{CC78E956-C5F7-4676-A6B2-6E828EDDDAA2}" type="sibTrans" cxnId="{C0A1A8B7-4260-4422-A773-DF4B7282CAD9}">
      <dgm:prSet/>
      <dgm:spPr/>
      <dgm:t>
        <a:bodyPr/>
        <a:lstStyle/>
        <a:p>
          <a:endParaRPr lang="en-US"/>
        </a:p>
      </dgm:t>
    </dgm:pt>
    <dgm:pt modelId="{662DE550-CF6F-49F4-9E89-52CECA70BB90}">
      <dgm:prSet/>
      <dgm:spPr/>
      <dgm:t>
        <a:bodyPr/>
        <a:lstStyle/>
        <a:p>
          <a:pPr>
            <a:defRPr cap="all"/>
          </a:pPr>
          <a:r>
            <a:rPr lang="en-US" dirty="0"/>
            <a:t>College of Pharmacy</a:t>
          </a:r>
        </a:p>
      </dgm:t>
    </dgm:pt>
    <dgm:pt modelId="{F47BDCAD-2D85-4173-9A86-C6BE089D8EF3}" type="parTrans" cxnId="{12242CE1-6722-4868-82AB-C7AA5D31E31F}">
      <dgm:prSet/>
      <dgm:spPr/>
      <dgm:t>
        <a:bodyPr/>
        <a:lstStyle/>
        <a:p>
          <a:endParaRPr lang="en-US"/>
        </a:p>
      </dgm:t>
    </dgm:pt>
    <dgm:pt modelId="{A85567C0-5AA4-4727-BA71-4DA0EEF9A996}" type="sibTrans" cxnId="{12242CE1-6722-4868-82AB-C7AA5D31E31F}">
      <dgm:prSet/>
      <dgm:spPr/>
      <dgm:t>
        <a:bodyPr/>
        <a:lstStyle/>
        <a:p>
          <a:endParaRPr lang="en-US"/>
        </a:p>
      </dgm:t>
    </dgm:pt>
    <dgm:pt modelId="{487A3163-C124-4487-8F0C-F09F9997AF4D}">
      <dgm:prSet/>
      <dgm:spPr/>
      <dgm:t>
        <a:bodyPr/>
        <a:lstStyle/>
        <a:p>
          <a:pPr>
            <a:defRPr cap="all"/>
          </a:pPr>
          <a:r>
            <a:rPr lang="en-US" dirty="0"/>
            <a:t>College of Dental Medicine</a:t>
          </a:r>
        </a:p>
      </dgm:t>
    </dgm:pt>
    <dgm:pt modelId="{959053BC-7F57-4CFD-B6B8-77586CC6BE9C}" type="parTrans" cxnId="{9E949510-3486-4DBF-A673-610150DA5CEF}">
      <dgm:prSet/>
      <dgm:spPr/>
      <dgm:t>
        <a:bodyPr/>
        <a:lstStyle/>
        <a:p>
          <a:endParaRPr lang="en-US"/>
        </a:p>
      </dgm:t>
    </dgm:pt>
    <dgm:pt modelId="{CABC9FEE-0593-461F-914B-7BD8ED1B0E2C}" type="sibTrans" cxnId="{9E949510-3486-4DBF-A673-610150DA5CEF}">
      <dgm:prSet/>
      <dgm:spPr/>
      <dgm:t>
        <a:bodyPr/>
        <a:lstStyle/>
        <a:p>
          <a:endParaRPr lang="en-US"/>
        </a:p>
      </dgm:t>
    </dgm:pt>
    <dgm:pt modelId="{CE7C7E2C-2FD8-41C7-AA83-56FFBE510765}">
      <dgm:prSet/>
      <dgm:spPr/>
      <dgm:t>
        <a:bodyPr/>
        <a:lstStyle/>
        <a:p>
          <a:pPr>
            <a:defRPr cap="all"/>
          </a:pPr>
          <a:r>
            <a:rPr lang="en-US" dirty="0"/>
            <a:t>College of Graduate Studies</a:t>
          </a:r>
        </a:p>
      </dgm:t>
    </dgm:pt>
    <dgm:pt modelId="{6A94BDD5-327C-4289-95A8-7632F77ED1AB}" type="parTrans" cxnId="{25984DE2-80F7-4304-BCBA-CDB0E8B2651A}">
      <dgm:prSet/>
      <dgm:spPr/>
      <dgm:t>
        <a:bodyPr/>
        <a:lstStyle/>
        <a:p>
          <a:endParaRPr lang="en-US"/>
        </a:p>
      </dgm:t>
    </dgm:pt>
    <dgm:pt modelId="{AE363075-01E3-4D32-BFEF-20CC62E5C709}" type="sibTrans" cxnId="{25984DE2-80F7-4304-BCBA-CDB0E8B2651A}">
      <dgm:prSet/>
      <dgm:spPr/>
      <dgm:t>
        <a:bodyPr/>
        <a:lstStyle/>
        <a:p>
          <a:endParaRPr lang="en-US"/>
        </a:p>
      </dgm:t>
    </dgm:pt>
    <dgm:pt modelId="{29CC17C7-B816-49A4-AA23-D4CFB1B25FCD}">
      <dgm:prSet/>
      <dgm:spPr/>
      <dgm:t>
        <a:bodyPr/>
        <a:lstStyle/>
        <a:p>
          <a:pPr>
            <a:defRPr cap="all"/>
          </a:pPr>
          <a:r>
            <a:rPr lang="en-US" dirty="0"/>
            <a:t>College of Health Professions</a:t>
          </a:r>
        </a:p>
      </dgm:t>
    </dgm:pt>
    <dgm:pt modelId="{97C6DCAB-F65F-47AE-AF8E-95C1CE7237AD}" type="parTrans" cxnId="{025B8590-6F25-4FC6-AE92-CA7B6ABEB5FA}">
      <dgm:prSet/>
      <dgm:spPr/>
      <dgm:t>
        <a:bodyPr/>
        <a:lstStyle/>
        <a:p>
          <a:endParaRPr lang="en-US"/>
        </a:p>
      </dgm:t>
    </dgm:pt>
    <dgm:pt modelId="{95F3815A-D3A9-4939-9998-588FADBB5600}" type="sibTrans" cxnId="{025B8590-6F25-4FC6-AE92-CA7B6ABEB5FA}">
      <dgm:prSet/>
      <dgm:spPr/>
      <dgm:t>
        <a:bodyPr/>
        <a:lstStyle/>
        <a:p>
          <a:endParaRPr lang="en-US"/>
        </a:p>
      </dgm:t>
    </dgm:pt>
    <dgm:pt modelId="{5C3D8EA3-EE45-4016-91AB-5BA1A34CB92C}" type="pres">
      <dgm:prSet presAssocID="{9A751137-A294-4F32-B7E4-8ACC2DE350C5}" presName="root" presStyleCnt="0">
        <dgm:presLayoutVars>
          <dgm:dir/>
          <dgm:resizeHandles val="exact"/>
        </dgm:presLayoutVars>
      </dgm:prSet>
      <dgm:spPr/>
    </dgm:pt>
    <dgm:pt modelId="{8AC35FFF-A0C2-46BE-B6DB-1945D16E65A4}" type="pres">
      <dgm:prSet presAssocID="{9A3A7079-E844-4375-9F3C-6E215DDCD9A8}" presName="compNode" presStyleCnt="0"/>
      <dgm:spPr/>
    </dgm:pt>
    <dgm:pt modelId="{C3149B69-3EE3-4C81-835F-C82B23FDBC2B}" type="pres">
      <dgm:prSet presAssocID="{9A3A7079-E844-4375-9F3C-6E215DDCD9A8}" presName="iconBgRect" presStyleLbl="bgShp" presStyleIdx="0" presStyleCnt="6"/>
      <dgm:spPr/>
    </dgm:pt>
    <dgm:pt modelId="{B53C14A1-B70D-47D2-BF8E-3E56FF069FE2}" type="pres">
      <dgm:prSet presAssocID="{9A3A7079-E844-4375-9F3C-6E215DDCD9A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37CF9684-DD42-4F44-9B75-0AA62D400BE1}" type="pres">
      <dgm:prSet presAssocID="{9A3A7079-E844-4375-9F3C-6E215DDCD9A8}" presName="spaceRect" presStyleCnt="0"/>
      <dgm:spPr/>
    </dgm:pt>
    <dgm:pt modelId="{071800C7-42D7-4B59-980F-3196DE9BAD68}" type="pres">
      <dgm:prSet presAssocID="{9A3A7079-E844-4375-9F3C-6E215DDCD9A8}" presName="textRect" presStyleLbl="revTx" presStyleIdx="0" presStyleCnt="6">
        <dgm:presLayoutVars>
          <dgm:chMax val="1"/>
          <dgm:chPref val="1"/>
        </dgm:presLayoutVars>
      </dgm:prSet>
      <dgm:spPr/>
    </dgm:pt>
    <dgm:pt modelId="{B420D89E-68CD-4FD9-8E76-EF06B4465579}" type="pres">
      <dgm:prSet presAssocID="{72649401-4AFC-4518-90A6-3B1DE8F4EBE5}" presName="sibTrans" presStyleCnt="0"/>
      <dgm:spPr/>
    </dgm:pt>
    <dgm:pt modelId="{9AF90439-BBFB-4FB4-980F-44A32E6E5441}" type="pres">
      <dgm:prSet presAssocID="{C8DDAAD1-6A8C-4CD2-BA66-2F4B16E09FE4}" presName="compNode" presStyleCnt="0"/>
      <dgm:spPr/>
    </dgm:pt>
    <dgm:pt modelId="{2C7E676A-866E-40E2-9327-F08E6956DBBF}" type="pres">
      <dgm:prSet presAssocID="{C8DDAAD1-6A8C-4CD2-BA66-2F4B16E09FE4}" presName="iconBgRect" presStyleLbl="bgShp" presStyleIdx="1" presStyleCnt="6"/>
      <dgm:spPr/>
    </dgm:pt>
    <dgm:pt modelId="{11CC9754-A312-4833-B484-A6697751A5B5}" type="pres">
      <dgm:prSet presAssocID="{C8DDAAD1-6A8C-4CD2-BA66-2F4B16E09FE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spital"/>
        </a:ext>
      </dgm:extLst>
    </dgm:pt>
    <dgm:pt modelId="{7BC6C8E0-CB59-459C-9B1D-B5077D6E460F}" type="pres">
      <dgm:prSet presAssocID="{C8DDAAD1-6A8C-4CD2-BA66-2F4B16E09FE4}" presName="spaceRect" presStyleCnt="0"/>
      <dgm:spPr/>
    </dgm:pt>
    <dgm:pt modelId="{25927015-52A3-4863-9BF6-B37BACC9B54C}" type="pres">
      <dgm:prSet presAssocID="{C8DDAAD1-6A8C-4CD2-BA66-2F4B16E09FE4}" presName="textRect" presStyleLbl="revTx" presStyleIdx="1" presStyleCnt="6">
        <dgm:presLayoutVars>
          <dgm:chMax val="1"/>
          <dgm:chPref val="1"/>
        </dgm:presLayoutVars>
      </dgm:prSet>
      <dgm:spPr/>
    </dgm:pt>
    <dgm:pt modelId="{30F7CD9C-1EA5-493C-B1B9-D9BCA974DF05}" type="pres">
      <dgm:prSet presAssocID="{CC78E956-C5F7-4676-A6B2-6E828EDDDAA2}" presName="sibTrans" presStyleCnt="0"/>
      <dgm:spPr/>
    </dgm:pt>
    <dgm:pt modelId="{11C30721-3E15-419E-ABA1-392C5BA0DDD6}" type="pres">
      <dgm:prSet presAssocID="{662DE550-CF6F-49F4-9E89-52CECA70BB90}" presName="compNode" presStyleCnt="0"/>
      <dgm:spPr/>
    </dgm:pt>
    <dgm:pt modelId="{6C3B1DD2-61DD-48AE-8C6B-7DED201F68EF}" type="pres">
      <dgm:prSet presAssocID="{662DE550-CF6F-49F4-9E89-52CECA70BB90}" presName="iconBgRect" presStyleLbl="bgShp" presStyleIdx="2" presStyleCnt="6"/>
      <dgm:spPr/>
    </dgm:pt>
    <dgm:pt modelId="{67D25D8A-50C1-45DB-912A-FA96467A5669}" type="pres">
      <dgm:prSet presAssocID="{662DE550-CF6F-49F4-9E89-52CECA70BB90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B67613AF-B23C-4EFE-B672-314A0372DFDF}" type="pres">
      <dgm:prSet presAssocID="{662DE550-CF6F-49F4-9E89-52CECA70BB90}" presName="spaceRect" presStyleCnt="0"/>
      <dgm:spPr/>
    </dgm:pt>
    <dgm:pt modelId="{6AFFC051-1514-4D75-ACE9-63FD53F7EDA3}" type="pres">
      <dgm:prSet presAssocID="{662DE550-CF6F-49F4-9E89-52CECA70BB90}" presName="textRect" presStyleLbl="revTx" presStyleIdx="2" presStyleCnt="6">
        <dgm:presLayoutVars>
          <dgm:chMax val="1"/>
          <dgm:chPref val="1"/>
        </dgm:presLayoutVars>
      </dgm:prSet>
      <dgm:spPr/>
    </dgm:pt>
    <dgm:pt modelId="{F84EE1F7-571C-4E96-99FC-BF85FFD631DF}" type="pres">
      <dgm:prSet presAssocID="{A85567C0-5AA4-4727-BA71-4DA0EEF9A996}" presName="sibTrans" presStyleCnt="0"/>
      <dgm:spPr/>
    </dgm:pt>
    <dgm:pt modelId="{6266356E-BE09-4599-B89B-149F8A7653A3}" type="pres">
      <dgm:prSet presAssocID="{487A3163-C124-4487-8F0C-F09F9997AF4D}" presName="compNode" presStyleCnt="0"/>
      <dgm:spPr/>
    </dgm:pt>
    <dgm:pt modelId="{84B32F71-3DCF-48D5-AB4D-72DDAB9844AA}" type="pres">
      <dgm:prSet presAssocID="{487A3163-C124-4487-8F0C-F09F9997AF4D}" presName="iconBgRect" presStyleLbl="bgShp" presStyleIdx="3" presStyleCnt="6"/>
      <dgm:spPr/>
    </dgm:pt>
    <dgm:pt modelId="{1065A906-991B-46EE-9914-26BD53C22519}" type="pres">
      <dgm:prSet presAssocID="{487A3163-C124-4487-8F0C-F09F9997AF4D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th"/>
        </a:ext>
      </dgm:extLst>
    </dgm:pt>
    <dgm:pt modelId="{FDA3B76B-BD29-49E4-BB03-9F72258DC37D}" type="pres">
      <dgm:prSet presAssocID="{487A3163-C124-4487-8F0C-F09F9997AF4D}" presName="spaceRect" presStyleCnt="0"/>
      <dgm:spPr/>
    </dgm:pt>
    <dgm:pt modelId="{952F39C1-480D-4C19-9309-67F1733270FE}" type="pres">
      <dgm:prSet presAssocID="{487A3163-C124-4487-8F0C-F09F9997AF4D}" presName="textRect" presStyleLbl="revTx" presStyleIdx="3" presStyleCnt="6">
        <dgm:presLayoutVars>
          <dgm:chMax val="1"/>
          <dgm:chPref val="1"/>
        </dgm:presLayoutVars>
      </dgm:prSet>
      <dgm:spPr/>
    </dgm:pt>
    <dgm:pt modelId="{3E64E7E6-870C-4E93-8172-46A85386EA23}" type="pres">
      <dgm:prSet presAssocID="{CABC9FEE-0593-461F-914B-7BD8ED1B0E2C}" presName="sibTrans" presStyleCnt="0"/>
      <dgm:spPr/>
    </dgm:pt>
    <dgm:pt modelId="{D61FCCC7-25DF-404F-8E94-36FFD9EB4198}" type="pres">
      <dgm:prSet presAssocID="{CE7C7E2C-2FD8-41C7-AA83-56FFBE510765}" presName="compNode" presStyleCnt="0"/>
      <dgm:spPr/>
    </dgm:pt>
    <dgm:pt modelId="{617A973E-12AF-4074-9174-E8C07D73C070}" type="pres">
      <dgm:prSet presAssocID="{CE7C7E2C-2FD8-41C7-AA83-56FFBE510765}" presName="iconBgRect" presStyleLbl="bgShp" presStyleIdx="4" presStyleCnt="6"/>
      <dgm:spPr/>
    </dgm:pt>
    <dgm:pt modelId="{3D776C68-E3BC-46A1-82D8-677573DF803B}" type="pres">
      <dgm:prSet presAssocID="{CE7C7E2C-2FD8-41C7-AA83-56FFBE510765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68EA1F64-5497-438C-BBFD-DE43917978A7}" type="pres">
      <dgm:prSet presAssocID="{CE7C7E2C-2FD8-41C7-AA83-56FFBE510765}" presName="spaceRect" presStyleCnt="0"/>
      <dgm:spPr/>
    </dgm:pt>
    <dgm:pt modelId="{974C20D9-A113-4614-A46C-C2529C0F1786}" type="pres">
      <dgm:prSet presAssocID="{CE7C7E2C-2FD8-41C7-AA83-56FFBE510765}" presName="textRect" presStyleLbl="revTx" presStyleIdx="4" presStyleCnt="6">
        <dgm:presLayoutVars>
          <dgm:chMax val="1"/>
          <dgm:chPref val="1"/>
        </dgm:presLayoutVars>
      </dgm:prSet>
      <dgm:spPr/>
    </dgm:pt>
    <dgm:pt modelId="{1618B29F-BEAF-4D0F-B0A4-15C2D8C9901B}" type="pres">
      <dgm:prSet presAssocID="{AE363075-01E3-4D32-BFEF-20CC62E5C709}" presName="sibTrans" presStyleCnt="0"/>
      <dgm:spPr/>
    </dgm:pt>
    <dgm:pt modelId="{169EB22E-6655-48C6-8121-BEAE296480BD}" type="pres">
      <dgm:prSet presAssocID="{29CC17C7-B816-49A4-AA23-D4CFB1B25FCD}" presName="compNode" presStyleCnt="0"/>
      <dgm:spPr/>
    </dgm:pt>
    <dgm:pt modelId="{32457CE7-D8A7-40CA-89A2-2FDE2DDCDD67}" type="pres">
      <dgm:prSet presAssocID="{29CC17C7-B816-49A4-AA23-D4CFB1B25FCD}" presName="iconBgRect" presStyleLbl="bgShp" presStyleIdx="5" presStyleCnt="6"/>
      <dgm:spPr/>
    </dgm:pt>
    <dgm:pt modelId="{67D6E323-74F2-4C43-B9C6-770D2483D39D}" type="pres">
      <dgm:prSet presAssocID="{29CC17C7-B816-49A4-AA23-D4CFB1B25FCD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F54BA247-C4BB-404F-8A3C-D5C590C5A883}" type="pres">
      <dgm:prSet presAssocID="{29CC17C7-B816-49A4-AA23-D4CFB1B25FCD}" presName="spaceRect" presStyleCnt="0"/>
      <dgm:spPr/>
    </dgm:pt>
    <dgm:pt modelId="{51343FB5-9506-4C66-81D3-5110BCFB6809}" type="pres">
      <dgm:prSet presAssocID="{29CC17C7-B816-49A4-AA23-D4CFB1B25FCD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9E949510-3486-4DBF-A673-610150DA5CEF}" srcId="{9A751137-A294-4F32-B7E4-8ACC2DE350C5}" destId="{487A3163-C124-4487-8F0C-F09F9997AF4D}" srcOrd="3" destOrd="0" parTransId="{959053BC-7F57-4CFD-B6B8-77586CC6BE9C}" sibTransId="{CABC9FEE-0593-461F-914B-7BD8ED1B0E2C}"/>
    <dgm:cxn modelId="{5EC7E211-556D-4ED9-BEB1-426B30BF26A0}" type="presOf" srcId="{29CC17C7-B816-49A4-AA23-D4CFB1B25FCD}" destId="{51343FB5-9506-4C66-81D3-5110BCFB6809}" srcOrd="0" destOrd="0" presId="urn:microsoft.com/office/officeart/2018/5/layout/IconCircleLabelList"/>
    <dgm:cxn modelId="{66D63215-B390-45C0-AE38-1CB700712FDF}" type="presOf" srcId="{487A3163-C124-4487-8F0C-F09F9997AF4D}" destId="{952F39C1-480D-4C19-9309-67F1733270FE}" srcOrd="0" destOrd="0" presId="urn:microsoft.com/office/officeart/2018/5/layout/IconCircleLabelList"/>
    <dgm:cxn modelId="{DC05BD4A-C6BC-4359-8033-81468A1E22DE}" type="presOf" srcId="{662DE550-CF6F-49F4-9E89-52CECA70BB90}" destId="{6AFFC051-1514-4D75-ACE9-63FD53F7EDA3}" srcOrd="0" destOrd="0" presId="urn:microsoft.com/office/officeart/2018/5/layout/IconCircleLabelList"/>
    <dgm:cxn modelId="{15981074-4EBA-441E-83D6-ABC9FDA0E7A0}" type="presOf" srcId="{C8DDAAD1-6A8C-4CD2-BA66-2F4B16E09FE4}" destId="{25927015-52A3-4863-9BF6-B37BACC9B54C}" srcOrd="0" destOrd="0" presId="urn:microsoft.com/office/officeart/2018/5/layout/IconCircleLabelList"/>
    <dgm:cxn modelId="{0874D277-8570-4E2E-844F-7CA9A6D0490B}" type="presOf" srcId="{9A3A7079-E844-4375-9F3C-6E215DDCD9A8}" destId="{071800C7-42D7-4B59-980F-3196DE9BAD68}" srcOrd="0" destOrd="0" presId="urn:microsoft.com/office/officeart/2018/5/layout/IconCircleLabelList"/>
    <dgm:cxn modelId="{0E332D8B-7FF2-4EC3-A961-8157FEF8B860}" type="presOf" srcId="{CE7C7E2C-2FD8-41C7-AA83-56FFBE510765}" destId="{974C20D9-A113-4614-A46C-C2529C0F1786}" srcOrd="0" destOrd="0" presId="urn:microsoft.com/office/officeart/2018/5/layout/IconCircleLabelList"/>
    <dgm:cxn modelId="{025B8590-6F25-4FC6-AE92-CA7B6ABEB5FA}" srcId="{9A751137-A294-4F32-B7E4-8ACC2DE350C5}" destId="{29CC17C7-B816-49A4-AA23-D4CFB1B25FCD}" srcOrd="5" destOrd="0" parTransId="{97C6DCAB-F65F-47AE-AF8E-95C1CE7237AD}" sibTransId="{95F3815A-D3A9-4939-9998-588FADBB5600}"/>
    <dgm:cxn modelId="{1FE5A093-5986-473B-B76A-A221C206DB6D}" type="presOf" srcId="{9A751137-A294-4F32-B7E4-8ACC2DE350C5}" destId="{5C3D8EA3-EE45-4016-91AB-5BA1A34CB92C}" srcOrd="0" destOrd="0" presId="urn:microsoft.com/office/officeart/2018/5/layout/IconCircleLabelList"/>
    <dgm:cxn modelId="{47CE62B7-94A7-4135-9BCC-68F0CE56C746}" srcId="{9A751137-A294-4F32-B7E4-8ACC2DE350C5}" destId="{9A3A7079-E844-4375-9F3C-6E215DDCD9A8}" srcOrd="0" destOrd="0" parTransId="{8EAD463F-E852-4161-873D-192412C23697}" sibTransId="{72649401-4AFC-4518-90A6-3B1DE8F4EBE5}"/>
    <dgm:cxn modelId="{C0A1A8B7-4260-4422-A773-DF4B7282CAD9}" srcId="{9A751137-A294-4F32-B7E4-8ACC2DE350C5}" destId="{C8DDAAD1-6A8C-4CD2-BA66-2F4B16E09FE4}" srcOrd="1" destOrd="0" parTransId="{6FE16013-9140-4CF3-B670-999F8A9D8840}" sibTransId="{CC78E956-C5F7-4676-A6B2-6E828EDDDAA2}"/>
    <dgm:cxn modelId="{12242CE1-6722-4868-82AB-C7AA5D31E31F}" srcId="{9A751137-A294-4F32-B7E4-8ACC2DE350C5}" destId="{662DE550-CF6F-49F4-9E89-52CECA70BB90}" srcOrd="2" destOrd="0" parTransId="{F47BDCAD-2D85-4173-9A86-C6BE089D8EF3}" sibTransId="{A85567C0-5AA4-4727-BA71-4DA0EEF9A996}"/>
    <dgm:cxn modelId="{25984DE2-80F7-4304-BCBA-CDB0E8B2651A}" srcId="{9A751137-A294-4F32-B7E4-8ACC2DE350C5}" destId="{CE7C7E2C-2FD8-41C7-AA83-56FFBE510765}" srcOrd="4" destOrd="0" parTransId="{6A94BDD5-327C-4289-95A8-7632F77ED1AB}" sibTransId="{AE363075-01E3-4D32-BFEF-20CC62E5C709}"/>
    <dgm:cxn modelId="{05F4713B-BF4A-4D76-8FF9-F00C63105C8F}" type="presParOf" srcId="{5C3D8EA3-EE45-4016-91AB-5BA1A34CB92C}" destId="{8AC35FFF-A0C2-46BE-B6DB-1945D16E65A4}" srcOrd="0" destOrd="0" presId="urn:microsoft.com/office/officeart/2018/5/layout/IconCircleLabelList"/>
    <dgm:cxn modelId="{6413AAB1-0BEF-4D28-82A1-83DF611CB3E9}" type="presParOf" srcId="{8AC35FFF-A0C2-46BE-B6DB-1945D16E65A4}" destId="{C3149B69-3EE3-4C81-835F-C82B23FDBC2B}" srcOrd="0" destOrd="0" presId="urn:microsoft.com/office/officeart/2018/5/layout/IconCircleLabelList"/>
    <dgm:cxn modelId="{A9CF3FA3-9891-41B7-ACAD-A3ED9B3731F3}" type="presParOf" srcId="{8AC35FFF-A0C2-46BE-B6DB-1945D16E65A4}" destId="{B53C14A1-B70D-47D2-BF8E-3E56FF069FE2}" srcOrd="1" destOrd="0" presId="urn:microsoft.com/office/officeart/2018/5/layout/IconCircleLabelList"/>
    <dgm:cxn modelId="{23672EE2-ECA2-4017-9D55-CB1D0227FB9B}" type="presParOf" srcId="{8AC35FFF-A0C2-46BE-B6DB-1945D16E65A4}" destId="{37CF9684-DD42-4F44-9B75-0AA62D400BE1}" srcOrd="2" destOrd="0" presId="urn:microsoft.com/office/officeart/2018/5/layout/IconCircleLabelList"/>
    <dgm:cxn modelId="{71828A04-912C-4ADA-906F-3A2E3531F545}" type="presParOf" srcId="{8AC35FFF-A0C2-46BE-B6DB-1945D16E65A4}" destId="{071800C7-42D7-4B59-980F-3196DE9BAD68}" srcOrd="3" destOrd="0" presId="urn:microsoft.com/office/officeart/2018/5/layout/IconCircleLabelList"/>
    <dgm:cxn modelId="{FB7D7F13-D2D9-41B5-9A41-8818D1B83BE8}" type="presParOf" srcId="{5C3D8EA3-EE45-4016-91AB-5BA1A34CB92C}" destId="{B420D89E-68CD-4FD9-8E76-EF06B4465579}" srcOrd="1" destOrd="0" presId="urn:microsoft.com/office/officeart/2018/5/layout/IconCircleLabelList"/>
    <dgm:cxn modelId="{794FB6DE-62EC-49D1-9DAE-CE345E071000}" type="presParOf" srcId="{5C3D8EA3-EE45-4016-91AB-5BA1A34CB92C}" destId="{9AF90439-BBFB-4FB4-980F-44A32E6E5441}" srcOrd="2" destOrd="0" presId="urn:microsoft.com/office/officeart/2018/5/layout/IconCircleLabelList"/>
    <dgm:cxn modelId="{D9FA174D-433F-495A-8854-6F150C7B7796}" type="presParOf" srcId="{9AF90439-BBFB-4FB4-980F-44A32E6E5441}" destId="{2C7E676A-866E-40E2-9327-F08E6956DBBF}" srcOrd="0" destOrd="0" presId="urn:microsoft.com/office/officeart/2018/5/layout/IconCircleLabelList"/>
    <dgm:cxn modelId="{12162B9B-0F6F-4D90-BB51-951F5C306BD0}" type="presParOf" srcId="{9AF90439-BBFB-4FB4-980F-44A32E6E5441}" destId="{11CC9754-A312-4833-B484-A6697751A5B5}" srcOrd="1" destOrd="0" presId="urn:microsoft.com/office/officeart/2018/5/layout/IconCircleLabelList"/>
    <dgm:cxn modelId="{F69135C6-48CA-4C3B-B3DA-5E272353C8CF}" type="presParOf" srcId="{9AF90439-BBFB-4FB4-980F-44A32E6E5441}" destId="{7BC6C8E0-CB59-459C-9B1D-B5077D6E460F}" srcOrd="2" destOrd="0" presId="urn:microsoft.com/office/officeart/2018/5/layout/IconCircleLabelList"/>
    <dgm:cxn modelId="{ECDC87C1-007B-44E8-B1FE-5406D74AF2B5}" type="presParOf" srcId="{9AF90439-BBFB-4FB4-980F-44A32E6E5441}" destId="{25927015-52A3-4863-9BF6-B37BACC9B54C}" srcOrd="3" destOrd="0" presId="urn:microsoft.com/office/officeart/2018/5/layout/IconCircleLabelList"/>
    <dgm:cxn modelId="{9ADAFF0D-0BC7-4643-BF65-5EE678DE65E4}" type="presParOf" srcId="{5C3D8EA3-EE45-4016-91AB-5BA1A34CB92C}" destId="{30F7CD9C-1EA5-493C-B1B9-D9BCA974DF05}" srcOrd="3" destOrd="0" presId="urn:microsoft.com/office/officeart/2018/5/layout/IconCircleLabelList"/>
    <dgm:cxn modelId="{39C9BA1C-BCCA-424E-9977-1F8D67737221}" type="presParOf" srcId="{5C3D8EA3-EE45-4016-91AB-5BA1A34CB92C}" destId="{11C30721-3E15-419E-ABA1-392C5BA0DDD6}" srcOrd="4" destOrd="0" presId="urn:microsoft.com/office/officeart/2018/5/layout/IconCircleLabelList"/>
    <dgm:cxn modelId="{2FF629E2-B4E0-4BDD-9E7F-D8B748350648}" type="presParOf" srcId="{11C30721-3E15-419E-ABA1-392C5BA0DDD6}" destId="{6C3B1DD2-61DD-48AE-8C6B-7DED201F68EF}" srcOrd="0" destOrd="0" presId="urn:microsoft.com/office/officeart/2018/5/layout/IconCircleLabelList"/>
    <dgm:cxn modelId="{FAC9D938-47D8-41D4-AD34-1D4B30D4B528}" type="presParOf" srcId="{11C30721-3E15-419E-ABA1-392C5BA0DDD6}" destId="{67D25D8A-50C1-45DB-912A-FA96467A5669}" srcOrd="1" destOrd="0" presId="urn:microsoft.com/office/officeart/2018/5/layout/IconCircleLabelList"/>
    <dgm:cxn modelId="{1C31AD43-AE4D-4879-B5A7-7420CD7D4DE8}" type="presParOf" srcId="{11C30721-3E15-419E-ABA1-392C5BA0DDD6}" destId="{B67613AF-B23C-4EFE-B672-314A0372DFDF}" srcOrd="2" destOrd="0" presId="urn:microsoft.com/office/officeart/2018/5/layout/IconCircleLabelList"/>
    <dgm:cxn modelId="{143B11EB-1F83-4E2C-9F08-D4315BD59015}" type="presParOf" srcId="{11C30721-3E15-419E-ABA1-392C5BA0DDD6}" destId="{6AFFC051-1514-4D75-ACE9-63FD53F7EDA3}" srcOrd="3" destOrd="0" presId="urn:microsoft.com/office/officeart/2018/5/layout/IconCircleLabelList"/>
    <dgm:cxn modelId="{5B23CEE6-ABAE-45D1-9BF1-209C97A399D7}" type="presParOf" srcId="{5C3D8EA3-EE45-4016-91AB-5BA1A34CB92C}" destId="{F84EE1F7-571C-4E96-99FC-BF85FFD631DF}" srcOrd="5" destOrd="0" presId="urn:microsoft.com/office/officeart/2018/5/layout/IconCircleLabelList"/>
    <dgm:cxn modelId="{AE2487EC-ACA5-4F87-AC39-B8963FEE430D}" type="presParOf" srcId="{5C3D8EA3-EE45-4016-91AB-5BA1A34CB92C}" destId="{6266356E-BE09-4599-B89B-149F8A7653A3}" srcOrd="6" destOrd="0" presId="urn:microsoft.com/office/officeart/2018/5/layout/IconCircleLabelList"/>
    <dgm:cxn modelId="{9666E48D-B252-44A8-A177-CE5F0D7FC976}" type="presParOf" srcId="{6266356E-BE09-4599-B89B-149F8A7653A3}" destId="{84B32F71-3DCF-48D5-AB4D-72DDAB9844AA}" srcOrd="0" destOrd="0" presId="urn:microsoft.com/office/officeart/2018/5/layout/IconCircleLabelList"/>
    <dgm:cxn modelId="{45E89AE2-AB91-447B-A267-09BDAABB138B}" type="presParOf" srcId="{6266356E-BE09-4599-B89B-149F8A7653A3}" destId="{1065A906-991B-46EE-9914-26BD53C22519}" srcOrd="1" destOrd="0" presId="urn:microsoft.com/office/officeart/2018/5/layout/IconCircleLabelList"/>
    <dgm:cxn modelId="{AD1EB4CC-BB33-47B1-9A6D-2067B91FCB7B}" type="presParOf" srcId="{6266356E-BE09-4599-B89B-149F8A7653A3}" destId="{FDA3B76B-BD29-49E4-BB03-9F72258DC37D}" srcOrd="2" destOrd="0" presId="urn:microsoft.com/office/officeart/2018/5/layout/IconCircleLabelList"/>
    <dgm:cxn modelId="{08652C6B-AE54-4BCE-946C-5BC212FA2848}" type="presParOf" srcId="{6266356E-BE09-4599-B89B-149F8A7653A3}" destId="{952F39C1-480D-4C19-9309-67F1733270FE}" srcOrd="3" destOrd="0" presId="urn:microsoft.com/office/officeart/2018/5/layout/IconCircleLabelList"/>
    <dgm:cxn modelId="{C9E51879-63BB-4D33-8529-7E12669E82FB}" type="presParOf" srcId="{5C3D8EA3-EE45-4016-91AB-5BA1A34CB92C}" destId="{3E64E7E6-870C-4E93-8172-46A85386EA23}" srcOrd="7" destOrd="0" presId="urn:microsoft.com/office/officeart/2018/5/layout/IconCircleLabelList"/>
    <dgm:cxn modelId="{A89F8816-19A3-4492-B4A8-A8AD4076D934}" type="presParOf" srcId="{5C3D8EA3-EE45-4016-91AB-5BA1A34CB92C}" destId="{D61FCCC7-25DF-404F-8E94-36FFD9EB4198}" srcOrd="8" destOrd="0" presId="urn:microsoft.com/office/officeart/2018/5/layout/IconCircleLabelList"/>
    <dgm:cxn modelId="{9B0559A6-AF97-49D8-9162-453CA9CC5E34}" type="presParOf" srcId="{D61FCCC7-25DF-404F-8E94-36FFD9EB4198}" destId="{617A973E-12AF-4074-9174-E8C07D73C070}" srcOrd="0" destOrd="0" presId="urn:microsoft.com/office/officeart/2018/5/layout/IconCircleLabelList"/>
    <dgm:cxn modelId="{FF3465E6-AB68-4D3F-A4E8-3AA67C2C543A}" type="presParOf" srcId="{D61FCCC7-25DF-404F-8E94-36FFD9EB4198}" destId="{3D776C68-E3BC-46A1-82D8-677573DF803B}" srcOrd="1" destOrd="0" presId="urn:microsoft.com/office/officeart/2018/5/layout/IconCircleLabelList"/>
    <dgm:cxn modelId="{28BD737F-6635-4E10-ACBE-C3973AF86B60}" type="presParOf" srcId="{D61FCCC7-25DF-404F-8E94-36FFD9EB4198}" destId="{68EA1F64-5497-438C-BBFD-DE43917978A7}" srcOrd="2" destOrd="0" presId="urn:microsoft.com/office/officeart/2018/5/layout/IconCircleLabelList"/>
    <dgm:cxn modelId="{9F97A79F-F5E7-4A6B-96BD-9F9CF30689D8}" type="presParOf" srcId="{D61FCCC7-25DF-404F-8E94-36FFD9EB4198}" destId="{974C20D9-A113-4614-A46C-C2529C0F1786}" srcOrd="3" destOrd="0" presId="urn:microsoft.com/office/officeart/2018/5/layout/IconCircleLabelList"/>
    <dgm:cxn modelId="{57C9882B-3917-4DE9-96A5-65E2DD0FD5DC}" type="presParOf" srcId="{5C3D8EA3-EE45-4016-91AB-5BA1A34CB92C}" destId="{1618B29F-BEAF-4D0F-B0A4-15C2D8C9901B}" srcOrd="9" destOrd="0" presId="urn:microsoft.com/office/officeart/2018/5/layout/IconCircleLabelList"/>
    <dgm:cxn modelId="{46372CD3-9D0A-41DF-9DCD-3FB66D67459D}" type="presParOf" srcId="{5C3D8EA3-EE45-4016-91AB-5BA1A34CB92C}" destId="{169EB22E-6655-48C6-8121-BEAE296480BD}" srcOrd="10" destOrd="0" presId="urn:microsoft.com/office/officeart/2018/5/layout/IconCircleLabelList"/>
    <dgm:cxn modelId="{6A5E025A-E744-4A2B-95CD-C25CF9B68D88}" type="presParOf" srcId="{169EB22E-6655-48C6-8121-BEAE296480BD}" destId="{32457CE7-D8A7-40CA-89A2-2FDE2DDCDD67}" srcOrd="0" destOrd="0" presId="urn:microsoft.com/office/officeart/2018/5/layout/IconCircleLabelList"/>
    <dgm:cxn modelId="{1B6FB29E-2006-4682-B73B-97AAED6636AC}" type="presParOf" srcId="{169EB22E-6655-48C6-8121-BEAE296480BD}" destId="{67D6E323-74F2-4C43-B9C6-770D2483D39D}" srcOrd="1" destOrd="0" presId="urn:microsoft.com/office/officeart/2018/5/layout/IconCircleLabelList"/>
    <dgm:cxn modelId="{AE1CD4D6-69C6-4333-8FB6-2E46458C8597}" type="presParOf" srcId="{169EB22E-6655-48C6-8121-BEAE296480BD}" destId="{F54BA247-C4BB-404F-8A3C-D5C590C5A883}" srcOrd="2" destOrd="0" presId="urn:microsoft.com/office/officeart/2018/5/layout/IconCircleLabelList"/>
    <dgm:cxn modelId="{DB56C309-9195-453D-8B2F-F44E86A80A0E}" type="presParOf" srcId="{169EB22E-6655-48C6-8121-BEAE296480BD}" destId="{51343FB5-9506-4C66-81D3-5110BCFB680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49B69-3EE3-4C81-835F-C82B23FDBC2B}">
      <dsp:nvSpPr>
        <dsp:cNvPr id="0" name=""/>
        <dsp:cNvSpPr/>
      </dsp:nvSpPr>
      <dsp:spPr>
        <a:xfrm>
          <a:off x="886909" y="45654"/>
          <a:ext cx="1209367" cy="12093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C14A1-B70D-47D2-BF8E-3E56FF069FE2}">
      <dsp:nvSpPr>
        <dsp:cNvPr id="0" name=""/>
        <dsp:cNvSpPr/>
      </dsp:nvSpPr>
      <dsp:spPr>
        <a:xfrm>
          <a:off x="1144643" y="303388"/>
          <a:ext cx="693899" cy="6938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800C7-42D7-4B59-980F-3196DE9BAD68}">
      <dsp:nvSpPr>
        <dsp:cNvPr id="0" name=""/>
        <dsp:cNvSpPr/>
      </dsp:nvSpPr>
      <dsp:spPr>
        <a:xfrm>
          <a:off x="500308" y="1631709"/>
          <a:ext cx="19825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College of Nursing</a:t>
          </a:r>
        </a:p>
      </dsp:txBody>
      <dsp:txXfrm>
        <a:off x="500308" y="1631709"/>
        <a:ext cx="1982569" cy="720000"/>
      </dsp:txXfrm>
    </dsp:sp>
    <dsp:sp modelId="{2C7E676A-866E-40E2-9327-F08E6956DBBF}">
      <dsp:nvSpPr>
        <dsp:cNvPr id="0" name=""/>
        <dsp:cNvSpPr/>
      </dsp:nvSpPr>
      <dsp:spPr>
        <a:xfrm>
          <a:off x="3216428" y="45654"/>
          <a:ext cx="1209367" cy="120936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C9754-A312-4833-B484-A6697751A5B5}">
      <dsp:nvSpPr>
        <dsp:cNvPr id="0" name=""/>
        <dsp:cNvSpPr/>
      </dsp:nvSpPr>
      <dsp:spPr>
        <a:xfrm>
          <a:off x="3474162" y="303388"/>
          <a:ext cx="693899" cy="6938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927015-52A3-4863-9BF6-B37BACC9B54C}">
      <dsp:nvSpPr>
        <dsp:cNvPr id="0" name=""/>
        <dsp:cNvSpPr/>
      </dsp:nvSpPr>
      <dsp:spPr>
        <a:xfrm>
          <a:off x="2829827" y="1631709"/>
          <a:ext cx="19825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College of Medicine</a:t>
          </a:r>
        </a:p>
      </dsp:txBody>
      <dsp:txXfrm>
        <a:off x="2829827" y="1631709"/>
        <a:ext cx="1982569" cy="720000"/>
      </dsp:txXfrm>
    </dsp:sp>
    <dsp:sp modelId="{6C3B1DD2-61DD-48AE-8C6B-7DED201F68EF}">
      <dsp:nvSpPr>
        <dsp:cNvPr id="0" name=""/>
        <dsp:cNvSpPr/>
      </dsp:nvSpPr>
      <dsp:spPr>
        <a:xfrm>
          <a:off x="5545947" y="45654"/>
          <a:ext cx="1209367" cy="120936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25D8A-50C1-45DB-912A-FA96467A5669}">
      <dsp:nvSpPr>
        <dsp:cNvPr id="0" name=""/>
        <dsp:cNvSpPr/>
      </dsp:nvSpPr>
      <dsp:spPr>
        <a:xfrm>
          <a:off x="5803682" y="303388"/>
          <a:ext cx="693899" cy="6938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FFC051-1514-4D75-ACE9-63FD53F7EDA3}">
      <dsp:nvSpPr>
        <dsp:cNvPr id="0" name=""/>
        <dsp:cNvSpPr/>
      </dsp:nvSpPr>
      <dsp:spPr>
        <a:xfrm>
          <a:off x="5159346" y="1631709"/>
          <a:ext cx="19825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College of Pharmacy</a:t>
          </a:r>
        </a:p>
      </dsp:txBody>
      <dsp:txXfrm>
        <a:off x="5159346" y="1631709"/>
        <a:ext cx="1982569" cy="720000"/>
      </dsp:txXfrm>
    </dsp:sp>
    <dsp:sp modelId="{84B32F71-3DCF-48D5-AB4D-72DDAB9844AA}">
      <dsp:nvSpPr>
        <dsp:cNvPr id="0" name=""/>
        <dsp:cNvSpPr/>
      </dsp:nvSpPr>
      <dsp:spPr>
        <a:xfrm>
          <a:off x="886909" y="2847352"/>
          <a:ext cx="1209367" cy="120936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5A906-991B-46EE-9914-26BD53C22519}">
      <dsp:nvSpPr>
        <dsp:cNvPr id="0" name=""/>
        <dsp:cNvSpPr/>
      </dsp:nvSpPr>
      <dsp:spPr>
        <a:xfrm>
          <a:off x="1144643" y="3105086"/>
          <a:ext cx="693899" cy="6938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F39C1-480D-4C19-9309-67F1733270FE}">
      <dsp:nvSpPr>
        <dsp:cNvPr id="0" name=""/>
        <dsp:cNvSpPr/>
      </dsp:nvSpPr>
      <dsp:spPr>
        <a:xfrm>
          <a:off x="500308" y="4433407"/>
          <a:ext cx="19825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College of Dental Medicine</a:t>
          </a:r>
        </a:p>
      </dsp:txBody>
      <dsp:txXfrm>
        <a:off x="500308" y="4433407"/>
        <a:ext cx="1982569" cy="720000"/>
      </dsp:txXfrm>
    </dsp:sp>
    <dsp:sp modelId="{617A973E-12AF-4074-9174-E8C07D73C070}">
      <dsp:nvSpPr>
        <dsp:cNvPr id="0" name=""/>
        <dsp:cNvSpPr/>
      </dsp:nvSpPr>
      <dsp:spPr>
        <a:xfrm>
          <a:off x="3216428" y="2847352"/>
          <a:ext cx="1209367" cy="120936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776C68-E3BC-46A1-82D8-677573DF803B}">
      <dsp:nvSpPr>
        <dsp:cNvPr id="0" name=""/>
        <dsp:cNvSpPr/>
      </dsp:nvSpPr>
      <dsp:spPr>
        <a:xfrm>
          <a:off x="3474162" y="3105086"/>
          <a:ext cx="693899" cy="6938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C20D9-A113-4614-A46C-C2529C0F1786}">
      <dsp:nvSpPr>
        <dsp:cNvPr id="0" name=""/>
        <dsp:cNvSpPr/>
      </dsp:nvSpPr>
      <dsp:spPr>
        <a:xfrm>
          <a:off x="2829827" y="4433407"/>
          <a:ext cx="19825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College of Graduate Studies</a:t>
          </a:r>
        </a:p>
      </dsp:txBody>
      <dsp:txXfrm>
        <a:off x="2829827" y="4433407"/>
        <a:ext cx="1982569" cy="720000"/>
      </dsp:txXfrm>
    </dsp:sp>
    <dsp:sp modelId="{32457CE7-D8A7-40CA-89A2-2FDE2DDCDD67}">
      <dsp:nvSpPr>
        <dsp:cNvPr id="0" name=""/>
        <dsp:cNvSpPr/>
      </dsp:nvSpPr>
      <dsp:spPr>
        <a:xfrm>
          <a:off x="5545947" y="2847352"/>
          <a:ext cx="1209367" cy="12093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6E323-74F2-4C43-B9C6-770D2483D39D}">
      <dsp:nvSpPr>
        <dsp:cNvPr id="0" name=""/>
        <dsp:cNvSpPr/>
      </dsp:nvSpPr>
      <dsp:spPr>
        <a:xfrm>
          <a:off x="5803682" y="3105086"/>
          <a:ext cx="693899" cy="69389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43FB5-9506-4C66-81D3-5110BCFB6809}">
      <dsp:nvSpPr>
        <dsp:cNvPr id="0" name=""/>
        <dsp:cNvSpPr/>
      </dsp:nvSpPr>
      <dsp:spPr>
        <a:xfrm>
          <a:off x="5159346" y="4433407"/>
          <a:ext cx="198256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kern="1200" dirty="0"/>
            <a:t>College of Health Professions</a:t>
          </a:r>
        </a:p>
      </dsp:txBody>
      <dsp:txXfrm>
        <a:off x="5159346" y="4433407"/>
        <a:ext cx="1982569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4EC7F-E7FD-B245-8A6F-9BE895BAD711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F3E62-FF0B-E546-B17A-80E326CCD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61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F3E62-FF0B-E546-B17A-80E326CCDD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950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F3E62-FF0B-E546-B17A-80E326CCDDA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92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F3E62-FF0B-E546-B17A-80E326CCDDA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85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F3E62-FF0B-E546-B17A-80E326CCDDA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95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F3E62-FF0B-E546-B17A-80E326CCDDA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51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66788" eaLnBrk="1" hangingPunct="1">
              <a:spcBef>
                <a:spcPct val="0"/>
              </a:spcBef>
            </a:pPr>
            <a:r>
              <a:rPr lang="en-US" altLang="en-US" sz="1300" dirty="0">
                <a:latin typeface="Calibri" panose="020F0502020204030204" pitchFamily="34" charset="0"/>
              </a:rPr>
              <a:t>Please share your</a:t>
            </a:r>
            <a:r>
              <a:rPr lang="en-US" altLang="en-US" sz="1300" baseline="0" dirty="0">
                <a:latin typeface="Calibri" panose="020F0502020204030204" pitchFamily="34" charset="0"/>
              </a:rPr>
              <a:t> photo and bio</a:t>
            </a:r>
            <a:endParaRPr lang="en-US" altLang="en-US" sz="1300" dirty="0">
              <a:latin typeface="Calibri" panose="020F0502020204030204" pitchFamily="34" charset="0"/>
            </a:endParaRPr>
          </a:p>
          <a:p>
            <a:pPr defTabSz="966788"/>
            <a:endParaRPr lang="en-US" altLang="en-US" dirty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4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 defTabSz="9334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 defTabSz="9334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 defTabSz="9334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 defTabSz="933450"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fld id="{018B1D36-320B-40DD-86F8-7E93F2BCBB79}" type="slidenum">
              <a:rPr lang="en-US" altLang="en-US" smtClean="0">
                <a:latin typeface="Times New Roman" panose="02020603050405020304" pitchFamily="18" charset="0"/>
              </a:rPr>
              <a:t>3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24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B6427-6B9E-4922-A4AD-061D5EB42D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869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F3E62-FF0B-E546-B17A-80E326CCDDA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808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F3E62-FF0B-E546-B17A-80E326CCDDA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931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F3E62-FF0B-E546-B17A-80E326CCDDA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890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F3E62-FF0B-E546-B17A-80E326CCDDA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F3E62-FF0B-E546-B17A-80E326CCDDA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42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F3E62-FF0B-E546-B17A-80E326CCDDA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2915" y="676398"/>
            <a:ext cx="7036047" cy="533400"/>
          </a:xfrm>
        </p:spPr>
        <p:txBody>
          <a:bodyPr wrap="none">
            <a:noAutofit/>
          </a:bodyPr>
          <a:lstStyle>
            <a:lvl1pPr algn="l"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280561" y="45364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25703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 with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5285042"/>
            <a:ext cx="8243329" cy="868870"/>
          </a:xfrm>
        </p:spPr>
        <p:txBody>
          <a:bodyPr/>
          <a:lstStyle>
            <a:lvl1pPr marL="0" indent="0">
              <a:buNone/>
              <a:defRPr sz="1400">
                <a:solidFill>
                  <a:srgbClr val="4174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0"/>
          </p:nvPr>
        </p:nvSpPr>
        <p:spPr>
          <a:xfrm>
            <a:off x="609432" y="1554988"/>
            <a:ext cx="8241961" cy="360222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1859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5285042"/>
            <a:ext cx="8243329" cy="868870"/>
          </a:xfrm>
        </p:spPr>
        <p:txBody>
          <a:bodyPr/>
          <a:lstStyle>
            <a:lvl1pPr marL="0" indent="0">
              <a:buNone/>
              <a:defRPr sz="1400">
                <a:solidFill>
                  <a:srgbClr val="4174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0"/>
          </p:nvPr>
        </p:nvSpPr>
        <p:spPr>
          <a:xfrm>
            <a:off x="609432" y="1554988"/>
            <a:ext cx="8241961" cy="3602228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0520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Only Layout with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27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Only Layout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112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ayout with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20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Layout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18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ri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041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1346B-8052-4D42-889D-8FC3101D0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5C808-5918-6945-BEC8-187D69A3A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8D17B-D432-A44D-9BDC-3CCDC052E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BEF0-72C1-AC4A-B7BC-C84E05DC63FE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B5E55-4B56-E14B-965E-13B8B948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51548-D954-B145-A29C-531FFB78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49F9-7811-0345-8B4A-65CC60BEA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5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9CC7B-FDC2-C947-8A67-95162E6C3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95484-685C-CA4A-BE66-CAAD1837A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DDDEC-9A5B-C149-85D3-4A7F3D893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BEF0-72C1-AC4A-B7BC-C84E05DC63FE}" type="datetimeFigureOut">
              <a:rPr lang="en-US" smtClean="0"/>
              <a:t>12/7/22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B7FEE-CFF6-8F4F-BC29-F9C578D75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591C5-92B8-8C45-9AEA-A80CD47E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649F9-7811-0345-8B4A-65CC60BEA4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072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square"/>
          <a:lstStyle>
            <a:lvl1pPr>
              <a:defRPr sz="3600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84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153" y="4576380"/>
            <a:ext cx="6440905" cy="1235556"/>
          </a:xfrm>
        </p:spPr>
        <p:txBody>
          <a:bodyPr wrap="square" anchor="t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2729" y="3300634"/>
            <a:ext cx="6391921" cy="11807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03517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6074" y="1054736"/>
            <a:ext cx="5069272" cy="1028700"/>
          </a:xfrm>
        </p:spPr>
        <p:txBody>
          <a:bodyPr/>
          <a:lstStyle>
            <a:lvl1pPr>
              <a:lnSpc>
                <a:spcPct val="100000"/>
              </a:lnSpc>
              <a:defRPr sz="3600" i="1">
                <a:latin typeface="Prometo Medium" panose="020B070403020306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3CB26DEB-9258-F842-8984-237859FC8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/>
          <a:stretch/>
        </p:blipFill>
        <p:spPr>
          <a:xfrm>
            <a:off x="6277809" y="4087166"/>
            <a:ext cx="2331719" cy="2770834"/>
          </a:xfrm>
          <a:prstGeom prst="rect">
            <a:avLst/>
          </a:prstGeom>
          <a:noFill/>
        </p:spPr>
      </p:pic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85CAB737-5A33-3341-93BA-CB3E607FC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34591" r="37010"/>
          <a:stretch/>
        </p:blipFill>
        <p:spPr>
          <a:xfrm>
            <a:off x="6277809" y="1334822"/>
            <a:ext cx="2331719" cy="2770834"/>
          </a:xfrm>
          <a:prstGeom prst="rect">
            <a:avLst/>
          </a:prstGeom>
          <a:noFill/>
        </p:spPr>
      </p:pic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7E081F6A-6EBD-3D4A-9D66-E06E6CAC78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" t="68147" r="37010"/>
          <a:stretch/>
        </p:blipFill>
        <p:spPr>
          <a:xfrm>
            <a:off x="6277809" y="0"/>
            <a:ext cx="2331719" cy="1349350"/>
          </a:xfrm>
          <a:prstGeom prst="rect">
            <a:avLst/>
          </a:prstGeom>
          <a:noFill/>
        </p:spPr>
      </p:pic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458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153" y="4576380"/>
            <a:ext cx="6440905" cy="1235556"/>
          </a:xfrm>
        </p:spPr>
        <p:txBody>
          <a:bodyPr wrap="square" anchor="t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2729" y="3300634"/>
            <a:ext cx="6391921" cy="11807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809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153" y="4576380"/>
            <a:ext cx="6440905" cy="1235556"/>
          </a:xfrm>
        </p:spPr>
        <p:txBody>
          <a:bodyPr wrap="square" anchor="t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2729" y="3300634"/>
            <a:ext cx="6391921" cy="11807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3172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_Sa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6153" y="4576380"/>
            <a:ext cx="6440905" cy="1235556"/>
          </a:xfrm>
        </p:spPr>
        <p:txBody>
          <a:bodyPr wrap="square" anchor="t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92729" y="3300634"/>
            <a:ext cx="6391921" cy="118073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098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20780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35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3811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and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858" y="4645152"/>
            <a:ext cx="8251649" cy="566738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7858" y="612778"/>
            <a:ext cx="8251649" cy="377634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858" y="5257610"/>
            <a:ext cx="8251649" cy="905446"/>
          </a:xfrm>
        </p:spPr>
        <p:txBody>
          <a:bodyPr/>
          <a:lstStyle>
            <a:lvl1pPr marL="0" indent="0">
              <a:buNone/>
              <a:defRPr sz="1400">
                <a:solidFill>
                  <a:srgbClr val="4174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52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without Gradient T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858" y="4645152"/>
            <a:ext cx="8251649" cy="566738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7858" y="612778"/>
            <a:ext cx="8251649" cy="377634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858" y="5257610"/>
            <a:ext cx="8251649" cy="905446"/>
          </a:xfrm>
        </p:spPr>
        <p:txBody>
          <a:bodyPr/>
          <a:lstStyle>
            <a:lvl1pPr marL="0" indent="0">
              <a:buNone/>
              <a:defRPr sz="1400">
                <a:solidFill>
                  <a:srgbClr val="41748D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226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17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682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2" r:id="rId3"/>
    <p:sldLayoutId id="2147483663" r:id="rId4"/>
    <p:sldLayoutId id="2147483664" r:id="rId5"/>
    <p:sldLayoutId id="2147483654" r:id="rId6"/>
    <p:sldLayoutId id="2147483665" r:id="rId7"/>
    <p:sldLayoutId id="2147483657" r:id="rId8"/>
    <p:sldLayoutId id="2147483668" r:id="rId9"/>
    <p:sldLayoutId id="2147483658" r:id="rId10"/>
    <p:sldLayoutId id="2147483669" r:id="rId11"/>
    <p:sldLayoutId id="2147483661" r:id="rId12"/>
    <p:sldLayoutId id="2147483666" r:id="rId13"/>
    <p:sldLayoutId id="2147483655" r:id="rId14"/>
    <p:sldLayoutId id="2147483667" r:id="rId15"/>
    <p:sldLayoutId id="2147483660" r:id="rId16"/>
    <p:sldLayoutId id="2147483670" r:id="rId17"/>
    <p:sldLayoutId id="2147483671" r:id="rId18"/>
    <p:sldLayoutId id="2147483672" r:id="rId19"/>
    <p:sldLayoutId id="2147483674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rgbClr val="005288"/>
        </a:buClr>
        <a:buSzPct val="120000"/>
        <a:buFontTx/>
        <a:buNone/>
        <a:defRPr sz="2200" kern="1200" spc="-2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ct val="20000"/>
        </a:spcBef>
        <a:buClr>
          <a:srgbClr val="49948E"/>
        </a:buClr>
        <a:buSzPct val="100000"/>
        <a:buFont typeface="Arial Black" panose="020B0A04020102020204" pitchFamily="34" charset="0"/>
        <a:buChar char="›"/>
        <a:tabLst>
          <a:tab pos="457200" algn="l"/>
        </a:tabLst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tabLst>
          <a:tab pos="457200" algn="l"/>
        </a:tabLst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3pPr>
      <a:lvl4pPr marL="13716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4pPr>
      <a:lvl5pPr marL="1828800" indent="-228600" algn="l" defTabSz="914400" rtl="0" eaLnBrk="1" latinLnBrk="0" hangingPunct="1">
        <a:spcBef>
          <a:spcPct val="20000"/>
        </a:spcBef>
        <a:buClr>
          <a:srgbClr val="49948E"/>
        </a:buClr>
        <a:buFont typeface="Arial Black" panose="020B0A04020102020204" pitchFamily="34" charset="0"/>
        <a:buChar char="›"/>
        <a:defRPr sz="2000" kern="1200" spc="-20" baseline="0">
          <a:solidFill>
            <a:srgbClr val="516F8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scetv.org/news/telehealth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a.org/advocacy/sites/ala.org.advocacy/files/content/telecom/broadband/Digital_Equity_Report_110222.pdf" TargetMode="External"/><Relationship Id="rId2" Type="http://schemas.openxmlformats.org/officeDocument/2006/relationships/hyperlink" Target="https://libres.uncg.edu/ir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ralhealthinfo.org/rural-monitor/rural-librarie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mag.com/rural-broadband/could-libraries-be-the-new-clinic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007/s10900-018-0547-4" TargetMode="External"/><Relationship Id="rId4" Type="http://schemas.openxmlformats.org/officeDocument/2006/relationships/hyperlink" Target="https://www.fcc.gov/reports-research/maps/connect2health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E82A64-D914-3843-8355-C459DC917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787" y="232983"/>
            <a:ext cx="9684304" cy="1820259"/>
          </a:xfrm>
        </p:spPr>
        <p:txBody>
          <a:bodyPr/>
          <a:lstStyle/>
          <a:p>
            <a:r>
              <a:rPr lang="en-US" dirty="0"/>
              <a:t>Telehealth and Health Libraries: </a:t>
            </a:r>
            <a:br>
              <a:rPr lang="en-US" dirty="0"/>
            </a:br>
            <a:r>
              <a:rPr lang="en-US" dirty="0"/>
              <a:t>The Intersection of Digital Health Partnerships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81696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6FFA91-50B7-9447-9F68-69BD0E17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Digital Partnerships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4D26A0-A4F2-E04E-9B05-4553431E8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Numerous Opportunities for Academic Libraries to Engage in: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Public Health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Research Initiatives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Education Innovation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Online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VR/AI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3-D Printing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Community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Clinical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Archival Services</a:t>
            </a:r>
          </a:p>
        </p:txBody>
      </p:sp>
      <p:pic>
        <p:nvPicPr>
          <p:cNvPr id="1026" name="Picture 2" descr="Image of the Waring Historical Library">
            <a:extLst>
              <a:ext uri="{FF2B5EF4-FFF2-40B4-BE49-F238E27FC236}">
                <a16:creationId xmlns:a16="http://schemas.microsoft.com/office/drawing/2014/main" id="{3302FED7-C036-7540-8958-F4D0E806D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581" y="2075330"/>
            <a:ext cx="3810000" cy="383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06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D7371-BB59-F241-ACA2-490FFD72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Telehealth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57225-2AFC-7D48-B392-7F19BF5ED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Screen patients who may have </a:t>
            </a:r>
            <a:r>
              <a:rPr lang="en-US" b="1" dirty="0"/>
              <a:t>symptoms of COVID-19 </a:t>
            </a:r>
            <a:r>
              <a:rPr lang="en-US" dirty="0"/>
              <a:t>and refer as appropriate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 low-risk urgent care for non-COVID-19 conditions, identify those persons who may need </a:t>
            </a:r>
            <a:r>
              <a:rPr lang="en-US" b="1" dirty="0"/>
              <a:t>additional medical consultation or assessment</a:t>
            </a:r>
            <a:r>
              <a:rPr lang="en-US" dirty="0"/>
              <a:t>, and refer as appropriate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Access </a:t>
            </a:r>
            <a:r>
              <a:rPr lang="en-US" b="1" dirty="0"/>
              <a:t>primary care providers and specialists</a:t>
            </a:r>
            <a:r>
              <a:rPr lang="en-US" dirty="0"/>
              <a:t>, including mental and behavioral health, for chronic health conditions and medication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 </a:t>
            </a:r>
            <a:r>
              <a:rPr lang="en-US" b="1" dirty="0"/>
              <a:t>coaching and support for patients </a:t>
            </a:r>
            <a:r>
              <a:rPr lang="en-US" dirty="0"/>
              <a:t>managing chronic health conditions, including weight management and nutrition counseling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Participate in physical therapy, occupational therapy, and other modalities as a </a:t>
            </a:r>
            <a:r>
              <a:rPr lang="en-US" b="1" dirty="0"/>
              <a:t>hybrid approach to in-person care</a:t>
            </a:r>
            <a:r>
              <a:rPr lang="en-US" dirty="0"/>
              <a:t> for optimal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Monitor clinical signs </a:t>
            </a:r>
            <a:r>
              <a:rPr lang="en-US" dirty="0"/>
              <a:t>of certain chronic medical conditions (e.g., blood pressure, blood glucose, other remote assessments)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401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200C1-7086-ED40-8AA2-886FB74B2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Telehealth Benefits (2)</a:t>
            </a:r>
          </a:p>
        </p:txBody>
      </p:sp>
      <p:pic>
        <p:nvPicPr>
          <p:cNvPr id="2050" name="Picture 2" descr="cartoon image of nurse with clipboard waving and a hand holding a cell phone">
            <a:extLst>
              <a:ext uri="{FF2B5EF4-FFF2-40B4-BE49-F238E27FC236}">
                <a16:creationId xmlns:a16="http://schemas.microsoft.com/office/drawing/2014/main" id="{F5BD28DD-3DAF-0A45-BABD-60E09031E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780" y="149628"/>
            <a:ext cx="3906443" cy="26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CE962-DA24-EC4D-8E84-87C709E864CA}"/>
              </a:ext>
            </a:extLst>
          </p:cNvPr>
          <p:cNvSpPr txBox="1"/>
          <p:nvPr/>
        </p:nvSpPr>
        <p:spPr>
          <a:xfrm>
            <a:off x="8160780" y="2818662"/>
            <a:ext cx="37960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bg1">
                    <a:lumMod val="50000"/>
                  </a:schemeClr>
                </a:solidFill>
              </a:rPr>
              <a:t>Graphic by Leslie Cantu via Adobe Spark and BlackIllustrations.com.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11413-9242-3444-92F2-AC7AA1040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9506989" cy="45171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Engage in </a:t>
            </a:r>
            <a:r>
              <a:rPr lang="en-US" b="1" dirty="0"/>
              <a:t>case management for patients </a:t>
            </a:r>
            <a:r>
              <a:rPr lang="en-US" dirty="0"/>
              <a:t>who have </a:t>
            </a:r>
            <a:br>
              <a:rPr lang="en-US" dirty="0"/>
            </a:br>
            <a:r>
              <a:rPr lang="en-US" dirty="0"/>
              <a:t>difficulty accessing care (e.g., those who live in very </a:t>
            </a:r>
            <a:br>
              <a:rPr lang="en-US" dirty="0"/>
            </a:br>
            <a:r>
              <a:rPr lang="en-US" dirty="0"/>
              <a:t>rural settings, older adults, those with limited mobility)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Follow up with patients </a:t>
            </a:r>
            <a:r>
              <a:rPr lang="en-US" dirty="0"/>
              <a:t>after hospitalization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Deliver </a:t>
            </a:r>
            <a:r>
              <a:rPr lang="en-US" b="1" dirty="0"/>
              <a:t>advance care planning and counseling </a:t>
            </a:r>
            <a:r>
              <a:rPr lang="en-US" dirty="0"/>
              <a:t>to patients and caregivers to document preferences if a life-threatening event or medical crisis occurs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 non-emergent care to residents in </a:t>
            </a:r>
            <a:r>
              <a:rPr lang="en-US" b="1" dirty="0"/>
              <a:t>long-term care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 education and training for HCP through </a:t>
            </a:r>
            <a:r>
              <a:rPr lang="en-US" b="1" dirty="0"/>
              <a:t>peer-to-peer professional medical consultations</a:t>
            </a:r>
            <a:r>
              <a:rPr lang="en-US" dirty="0"/>
              <a:t> (inpatient or outpatient) that are not locally available, particularly in rural areas</a:t>
            </a:r>
          </a:p>
        </p:txBody>
      </p:sp>
    </p:spTree>
    <p:extLst>
      <p:ext uri="{BB962C8B-B14F-4D97-AF65-F5344CB8AC3E}">
        <p14:creationId xmlns:p14="http://schemas.microsoft.com/office/powerpoint/2010/main" val="3029024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3509F-9617-154B-9EF6-8F9FF80B6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 the Literature….</a:t>
            </a:r>
          </a:p>
        </p:txBody>
      </p:sp>
      <p:pic>
        <p:nvPicPr>
          <p:cNvPr id="5" name="Content Placeholder 4" descr="Image of article &quot;Libraries as Telehealth Providers.&quot;">
            <a:extLst>
              <a:ext uri="{FF2B5EF4-FFF2-40B4-BE49-F238E27FC236}">
                <a16:creationId xmlns:a16="http://schemas.microsoft.com/office/drawing/2014/main" id="{6D51648F-0EBE-6B48-B349-EA2C8F4B9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8" y="1399315"/>
            <a:ext cx="5696197" cy="4942936"/>
          </a:xfrm>
        </p:spPr>
      </p:pic>
      <p:grpSp>
        <p:nvGrpSpPr>
          <p:cNvPr id="9" name="Group 8" descr="Image of the top of an article in medRxiv for &quot;Can Public Libraries be Leveraged to Expand Access to Telehealth? Exploration of a Strategy to Mitigate Rural Health Disparities.&quot;">
            <a:extLst>
              <a:ext uri="{FF2B5EF4-FFF2-40B4-BE49-F238E27FC236}">
                <a16:creationId xmlns:a16="http://schemas.microsoft.com/office/drawing/2014/main" id="{FB14B206-B62B-9346-8D13-0EA07CD8C90C}"/>
              </a:ext>
            </a:extLst>
          </p:cNvPr>
          <p:cNvGrpSpPr/>
          <p:nvPr/>
        </p:nvGrpSpPr>
        <p:grpSpPr>
          <a:xfrm>
            <a:off x="5965629" y="103517"/>
            <a:ext cx="6226371" cy="2964589"/>
            <a:chOff x="5965629" y="0"/>
            <a:chExt cx="6226371" cy="2964589"/>
          </a:xfrm>
        </p:grpSpPr>
        <p:pic>
          <p:nvPicPr>
            <p:cNvPr id="7" name="Picture 6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518F9A82-D32A-8947-946F-D984E3F78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76"/>
            <a:stretch/>
          </p:blipFill>
          <p:spPr>
            <a:xfrm>
              <a:off x="5965629" y="274638"/>
              <a:ext cx="6122905" cy="268995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DEADC27-E173-D44C-8A04-F254229EA4F7}"/>
                </a:ext>
              </a:extLst>
            </p:cNvPr>
            <p:cNvSpPr/>
            <p:nvPr/>
          </p:nvSpPr>
          <p:spPr>
            <a:xfrm>
              <a:off x="11050438" y="0"/>
              <a:ext cx="1141562" cy="10265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1" name="Picture 10" descr="Image of an article in Public Health Nursing, &quot;Improving equitable access to care via telemedicine in rural public libraries.&quot;">
            <a:extLst>
              <a:ext uri="{FF2B5EF4-FFF2-40B4-BE49-F238E27FC236}">
                <a16:creationId xmlns:a16="http://schemas.microsoft.com/office/drawing/2014/main" id="{951D6EAA-566D-364A-98AB-8B2E8E79D9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70" y="3429000"/>
            <a:ext cx="6283930" cy="251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43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3509F-9617-154B-9EF6-8F9FF80B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/>
              <a:t>In the Literature….(2)</a:t>
            </a:r>
          </a:p>
        </p:txBody>
      </p:sp>
      <p:pic>
        <p:nvPicPr>
          <p:cNvPr id="10" name="Picture 9" descr="Logo for Public Library Quarterly: Latest Articles.">
            <a:extLst>
              <a:ext uri="{FF2B5EF4-FFF2-40B4-BE49-F238E27FC236}">
                <a16:creationId xmlns:a16="http://schemas.microsoft.com/office/drawing/2014/main" id="{99FDC36E-92C6-774A-86DE-7513BE55B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01816"/>
            <a:ext cx="4957016" cy="1592390"/>
          </a:xfrm>
          <a:prstGeom prst="rect">
            <a:avLst/>
          </a:prstGeom>
        </p:spPr>
      </p:pic>
      <p:pic>
        <p:nvPicPr>
          <p:cNvPr id="15" name="Picture 14" descr="Image of article, &quot;Public Libraries: Partners in Adolescent Health Promotion.&quot;">
            <a:extLst>
              <a:ext uri="{FF2B5EF4-FFF2-40B4-BE49-F238E27FC236}">
                <a16:creationId xmlns:a16="http://schemas.microsoft.com/office/drawing/2014/main" id="{AEEF2DCB-00E3-D7B9-8255-68B607315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25802"/>
            <a:ext cx="4957015" cy="1064091"/>
          </a:xfrm>
          <a:prstGeom prst="rect">
            <a:avLst/>
          </a:prstGeom>
        </p:spPr>
      </p:pic>
      <p:pic>
        <p:nvPicPr>
          <p:cNvPr id="17" name="Picture 16" descr="Image of &quot;e-prints in library and information science.&quot;">
            <a:extLst>
              <a:ext uri="{FF2B5EF4-FFF2-40B4-BE49-F238E27FC236}">
                <a16:creationId xmlns:a16="http://schemas.microsoft.com/office/drawing/2014/main" id="{FEDBC199-E6A2-0D56-6BF2-4AB208108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53360"/>
            <a:ext cx="4200525" cy="1249363"/>
          </a:xfrm>
          <a:prstGeom prst="rect">
            <a:avLst/>
          </a:prstGeom>
        </p:spPr>
      </p:pic>
      <p:pic>
        <p:nvPicPr>
          <p:cNvPr id="3" name="Picture 2" descr="Image of Becker's Hospital Review: &quot;Libraries across the country look to boost telehealth access.&quot;">
            <a:extLst>
              <a:ext uri="{FF2B5EF4-FFF2-40B4-BE49-F238E27FC236}">
                <a16:creationId xmlns:a16="http://schemas.microsoft.com/office/drawing/2014/main" id="{2E14A82A-313C-5967-5E29-31DE3C91D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02" y="75136"/>
            <a:ext cx="4280202" cy="1433234"/>
          </a:xfrm>
          <a:prstGeom prst="rect">
            <a:avLst/>
          </a:prstGeom>
        </p:spPr>
      </p:pic>
      <p:pic>
        <p:nvPicPr>
          <p:cNvPr id="5" name="Picture 4" descr="Image of article, &quot;Libraries across the country look to boost Telehealth access.&quot;">
            <a:extLst>
              <a:ext uri="{FF2B5EF4-FFF2-40B4-BE49-F238E27FC236}">
                <a16:creationId xmlns:a16="http://schemas.microsoft.com/office/drawing/2014/main" id="{EB40E0B2-B467-53DD-4054-A4CE9E7D7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70" y="1096768"/>
            <a:ext cx="4921834" cy="823204"/>
          </a:xfrm>
          <a:prstGeom prst="rect">
            <a:avLst/>
          </a:prstGeom>
        </p:spPr>
      </p:pic>
      <p:pic>
        <p:nvPicPr>
          <p:cNvPr id="4" name="Picture 3" descr="Image of medRxiv article, &quot;Extending Healthcare Access via Telemedicine in Public Libraries: A Mixed Methods Study.">
            <a:extLst>
              <a:ext uri="{FF2B5EF4-FFF2-40B4-BE49-F238E27FC236}">
                <a16:creationId xmlns:a16="http://schemas.microsoft.com/office/drawing/2014/main" id="{ECFD1550-08B6-0859-D5E7-1D90F16C7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45" y="2167596"/>
            <a:ext cx="6457179" cy="2742656"/>
          </a:xfrm>
          <a:prstGeom prst="rect">
            <a:avLst/>
          </a:prstGeom>
        </p:spPr>
      </p:pic>
      <p:pic>
        <p:nvPicPr>
          <p:cNvPr id="19" name="Picture 18" descr="Citation information for &quot;Telehealth in Public Libraries: Innovation Among Early Adopters.&quot;">
            <a:extLst>
              <a:ext uri="{FF2B5EF4-FFF2-40B4-BE49-F238E27FC236}">
                <a16:creationId xmlns:a16="http://schemas.microsoft.com/office/drawing/2014/main" id="{48D0BA43-B38F-5B7B-D9D2-B513950FEE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27" y="5393915"/>
            <a:ext cx="6697663" cy="72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34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3509F-9617-154B-9EF6-8F9FF80B6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/>
              <a:t>In the Literature….(3)</a:t>
            </a:r>
          </a:p>
        </p:txBody>
      </p:sp>
      <p:pic>
        <p:nvPicPr>
          <p:cNvPr id="8" name="Picture 7" descr="Image of Daily Yonder article: &quot;Schools, Libraries Are Obvious Setting for Telehealth.&quot;">
            <a:extLst>
              <a:ext uri="{FF2B5EF4-FFF2-40B4-BE49-F238E27FC236}">
                <a16:creationId xmlns:a16="http://schemas.microsoft.com/office/drawing/2014/main" id="{080D42C9-1396-3F10-E0B1-9E2423471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r="4680"/>
          <a:stretch/>
        </p:blipFill>
        <p:spPr>
          <a:xfrm>
            <a:off x="0" y="1724933"/>
            <a:ext cx="4687945" cy="4050171"/>
          </a:xfrm>
          <a:prstGeom prst="rect">
            <a:avLst/>
          </a:prstGeom>
        </p:spPr>
      </p:pic>
      <p:pic>
        <p:nvPicPr>
          <p:cNvPr id="5" name="Picture 4" descr="Image of Arizona Telemedicine Program article&quot; Telehealth and Libraries; a Perfect Pairing.&quot;">
            <a:extLst>
              <a:ext uri="{FF2B5EF4-FFF2-40B4-BE49-F238E27FC236}">
                <a16:creationId xmlns:a16="http://schemas.microsoft.com/office/drawing/2014/main" id="{19BEA909-BD3E-83CF-1773-1478ECE360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099" y="0"/>
            <a:ext cx="6948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47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9230C-E3CA-2D43-BAAA-20B76E692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15136D-5FF8-AB4F-B018-3E65CD771A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NNLM Region 2 Medical Library</a:t>
            </a:r>
          </a:p>
        </p:txBody>
      </p:sp>
    </p:spTree>
    <p:extLst>
      <p:ext uri="{BB962C8B-B14F-4D97-AF65-F5344CB8AC3E}">
        <p14:creationId xmlns:p14="http://schemas.microsoft.com/office/powerpoint/2010/main" val="612012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245E0-6348-61FF-EEAB-13B6B9AFF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Libraries?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14D09-00E2-264F-1DC1-3C90B5636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Bring the internet to their community.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Aid their community in building digital skills.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Create informed internet users.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Support workforce development and entrepreneurship.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Support and connect their residents to social services and telehealth.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Lend or provide technology like computers, tablets, hotspots, etc., to users who do not have one.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Build coalitions of community partners to create digitally equitable communities.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" pitchFamily="2" charset="0"/>
              </a:rPr>
              <a:t>Libraries have a proven track record over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26BC79-B084-7415-F04A-4542FD6934F1}"/>
              </a:ext>
            </a:extLst>
          </p:cNvPr>
          <p:cNvSpPr txBox="1"/>
          <p:nvPr/>
        </p:nvSpPr>
        <p:spPr>
          <a:xfrm>
            <a:off x="801111" y="5389296"/>
            <a:ext cx="9912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effectLst/>
              </a:rPr>
              <a:t>Association, A. L. (2022). </a:t>
            </a:r>
            <a:r>
              <a:rPr lang="en-US" i="1" dirty="0">
                <a:effectLst/>
              </a:rPr>
              <a:t>Leverage Libraries to Achieve Digital Equity for All</a:t>
            </a:r>
            <a:r>
              <a:rPr lang="en-US" dirty="0">
                <a:effectLst/>
              </a:rPr>
              <a:t>. </a:t>
            </a:r>
            <a:r>
              <a:rPr lang="en-US" i="1" dirty="0">
                <a:effectLst/>
              </a:rPr>
              <a:t>October</a:t>
            </a:r>
            <a:r>
              <a:rPr lang="en-US" dirty="0">
                <a:effectLst/>
              </a:rPr>
              <a:t>, 1–14.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50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3B891A-C928-9941-9FAE-D27E367B3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Libraries?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0D3B88-07A5-E549-934F-EB5C36275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4634"/>
            <a:ext cx="11443855" cy="4717985"/>
          </a:xfrm>
        </p:spPr>
        <p:txBody>
          <a:bodyPr>
            <a:noAutofit/>
          </a:bodyPr>
          <a:lstStyle/>
          <a:p>
            <a:r>
              <a:rPr lang="en-US" sz="2000" b="1" dirty="0"/>
              <a:t>Reach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Potential to become an integral community resource and have been identified to be able to improve population health through modifiable social policy which have a documented relationship to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17,000 public libraries nationwide receive an estimated four million visits every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Over 95% of Americans live in a public library service area</a:t>
            </a:r>
          </a:p>
          <a:p>
            <a:r>
              <a:rPr lang="en-US" sz="2000" b="1" dirty="0"/>
              <a:t>Disparities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 United States has one of the largest health disparities in the world – life expectancy variations can reach up to 20 years between counties in the same state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People experiencing homelessness or other life crises often tend to seek respite, information, and assistance in libraries</a:t>
            </a:r>
          </a:p>
          <a:p>
            <a:r>
              <a:rPr lang="en-US" sz="2000" b="1" dirty="0"/>
              <a:t>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Libraries and their staff are free to the public, located in local neighborhoods, and deeply trusted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37% of library users report having utilized the internet access at the library to look for health information, treatment options, care givers, or other ways to improve their health</a:t>
            </a:r>
          </a:p>
        </p:txBody>
      </p:sp>
    </p:spTree>
    <p:extLst>
      <p:ext uri="{BB962C8B-B14F-4D97-AF65-F5344CB8AC3E}">
        <p14:creationId xmlns:p14="http://schemas.microsoft.com/office/powerpoint/2010/main" val="148745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5B5A6-B570-0DB3-978A-D7B41F4057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884311"/>
            <a:ext cx="10972800" cy="884310"/>
          </a:xfrm>
        </p:spPr>
        <p:txBody>
          <a:bodyPr/>
          <a:lstStyle/>
          <a:p>
            <a:r>
              <a:rPr lang="en-US" dirty="0"/>
              <a:t>Broadband Data</a:t>
            </a:r>
          </a:p>
        </p:txBody>
      </p:sp>
      <p:pic>
        <p:nvPicPr>
          <p:cNvPr id="1026" name="Picture 2" descr="America's Broadband Divide | What's the Latest Info? | Allconnect">
            <a:extLst>
              <a:ext uri="{FF2B5EF4-FFF2-40B4-BE49-F238E27FC236}">
                <a16:creationId xmlns:a16="http://schemas.microsoft.com/office/drawing/2014/main" id="{89160A87-7264-E9AE-A42D-99F833771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354139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3FDCB0-119C-9048-95D6-86856D4FF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Conflict of Interest &amp; Attributions</a:t>
            </a:r>
            <a:r>
              <a:rPr lang="en-US" dirty="0"/>
              <a:t>	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BD7963-0665-C546-8F23-7E26BB6FF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no known conflicts of interest to disclose.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big thanks to partner organizations for lending content and context to this presentation.</a:t>
            </a:r>
          </a:p>
          <a:p>
            <a:endParaRPr lang="en-US" dirty="0"/>
          </a:p>
        </p:txBody>
      </p:sp>
      <p:pic>
        <p:nvPicPr>
          <p:cNvPr id="1028" name="Picture 4" descr="Logo for Center for Rural and Primary Healthcare.">
            <a:extLst>
              <a:ext uri="{FF2B5EF4-FFF2-40B4-BE49-F238E27FC236}">
                <a16:creationId xmlns:a16="http://schemas.microsoft.com/office/drawing/2014/main" id="{CEF0A52E-4506-F449-B636-074BAE301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26" y="3514224"/>
            <a:ext cx="2305860" cy="26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harleston County Public Library logo.">
            <a:extLst>
              <a:ext uri="{FF2B5EF4-FFF2-40B4-BE49-F238E27FC236}">
                <a16:creationId xmlns:a16="http://schemas.microsoft.com/office/drawing/2014/main" id="{41DE35C3-259B-DA48-924D-84FE39354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00" y="3867910"/>
            <a:ext cx="3508664" cy="1343101"/>
          </a:xfrm>
          <a:prstGeom prst="rect">
            <a:avLst/>
          </a:prstGeom>
        </p:spPr>
      </p:pic>
      <p:pic>
        <p:nvPicPr>
          <p:cNvPr id="16" name="Picture 15" descr="College of Charleston logo.">
            <a:extLst>
              <a:ext uri="{FF2B5EF4-FFF2-40B4-BE49-F238E27FC236}">
                <a16:creationId xmlns:a16="http://schemas.microsoft.com/office/drawing/2014/main" id="{287535B7-C469-9A47-955A-DC74244BC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09" y="4055874"/>
            <a:ext cx="3625708" cy="106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15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AA6A7-FDB7-E6D2-BB90-3DE258FE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Fixed Broadband Availability</a:t>
            </a:r>
          </a:p>
        </p:txBody>
      </p:sp>
      <p:pic>
        <p:nvPicPr>
          <p:cNvPr id="5" name="Content Placeholder 4" descr="Map of the United States with locations coded by fixed broadband availability.">
            <a:extLst>
              <a:ext uri="{FF2B5EF4-FFF2-40B4-BE49-F238E27FC236}">
                <a16:creationId xmlns:a16="http://schemas.microsoft.com/office/drawing/2014/main" id="{260E499B-B653-90CF-5856-689C9AABC1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4" y="1222695"/>
            <a:ext cx="7288515" cy="4859010"/>
          </a:xfrm>
        </p:spPr>
      </p:pic>
      <p:pic>
        <p:nvPicPr>
          <p:cNvPr id="7" name="Picture 6" descr="A key to colors on a map with yellow representing 0% with shades for green to blue and blue representing 100%.">
            <a:extLst>
              <a:ext uri="{FF2B5EF4-FFF2-40B4-BE49-F238E27FC236}">
                <a16:creationId xmlns:a16="http://schemas.microsoft.com/office/drawing/2014/main" id="{0A04BBDA-3E8F-275E-7E44-6EB10CB80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6184900"/>
            <a:ext cx="5537200" cy="673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590470-BA39-7EAC-7C2E-F8DF294514B7}"/>
              </a:ext>
            </a:extLst>
          </p:cNvPr>
          <p:cNvSpPr txBox="1"/>
          <p:nvPr/>
        </p:nvSpPr>
        <p:spPr>
          <a:xfrm>
            <a:off x="8281465" y="5114002"/>
            <a:ext cx="3628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Connect2HealthFCC - Mapping Broadband Health in America 2017</a:t>
            </a:r>
            <a:r>
              <a:rPr lang="en-US" sz="1200" dirty="0"/>
              <a:t>. (n.d.). Retrieved December 2022, from https://www.fcc.gov/reports-research/maps/connect2health</a:t>
            </a:r>
          </a:p>
        </p:txBody>
      </p:sp>
    </p:spTree>
    <p:extLst>
      <p:ext uri="{BB962C8B-B14F-4D97-AF65-F5344CB8AC3E}">
        <p14:creationId xmlns:p14="http://schemas.microsoft.com/office/powerpoint/2010/main" val="2660628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39963-038B-10F5-C2BD-DE31A592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Health Measures</a:t>
            </a:r>
          </a:p>
        </p:txBody>
      </p:sp>
      <p:pic>
        <p:nvPicPr>
          <p:cNvPr id="5" name="Content Placeholder 4" descr="Map of the United States shaded in yellow and red based on health measures. ">
            <a:extLst>
              <a:ext uri="{FF2B5EF4-FFF2-40B4-BE49-F238E27FC236}">
                <a16:creationId xmlns:a16="http://schemas.microsoft.com/office/drawing/2014/main" id="{9749475B-89BF-74BD-3CE9-1EAB8F2A838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323362"/>
            <a:ext cx="7628389" cy="4790629"/>
          </a:xfrm>
        </p:spPr>
      </p:pic>
      <p:pic>
        <p:nvPicPr>
          <p:cNvPr id="7" name="Picture 6" descr="Image of the United States coded in shades of yellow and red to indicate health measures.">
            <a:extLst>
              <a:ext uri="{FF2B5EF4-FFF2-40B4-BE49-F238E27FC236}">
                <a16:creationId xmlns:a16="http://schemas.microsoft.com/office/drawing/2014/main" id="{D5C472FF-0266-D0AC-C4E7-7C7E3D1BD5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3"/>
          <a:stretch/>
        </p:blipFill>
        <p:spPr>
          <a:xfrm>
            <a:off x="609598" y="5419288"/>
            <a:ext cx="3688210" cy="951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9142A-03EB-DC4C-4567-CE757C49395D}"/>
              </a:ext>
            </a:extLst>
          </p:cNvPr>
          <p:cNvSpPr txBox="1"/>
          <p:nvPr/>
        </p:nvSpPr>
        <p:spPr>
          <a:xfrm>
            <a:off x="8281465" y="5114002"/>
            <a:ext cx="36286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Connect2HealthFCC - Mapping Broadband Health in America 2017</a:t>
            </a:r>
            <a:r>
              <a:rPr lang="en-US" sz="1200" dirty="0"/>
              <a:t>. (n.d.). Retrieved December 2022, from https://www.fcc.gov/reports-research/maps/connect2health</a:t>
            </a:r>
          </a:p>
        </p:txBody>
      </p:sp>
    </p:spTree>
    <p:extLst>
      <p:ext uri="{BB962C8B-B14F-4D97-AF65-F5344CB8AC3E}">
        <p14:creationId xmlns:p14="http://schemas.microsoft.com/office/powerpoint/2010/main" val="85793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82AD-A6A7-62FC-4530-672549445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Making Connections…</a:t>
            </a:r>
          </a:p>
        </p:txBody>
      </p:sp>
      <p:pic>
        <p:nvPicPr>
          <p:cNvPr id="5" name="Content Placeholder 4" descr="A person wearing headphones and sitting at a desk with a computer in front of a book shelf.">
            <a:extLst>
              <a:ext uri="{FF2B5EF4-FFF2-40B4-BE49-F238E27FC236}">
                <a16:creationId xmlns:a16="http://schemas.microsoft.com/office/drawing/2014/main" id="{317BDCE7-05FD-946C-F2FB-3B66C4345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5" y="1417638"/>
            <a:ext cx="3740805" cy="5312862"/>
          </a:xfrm>
        </p:spPr>
      </p:pic>
      <p:pic>
        <p:nvPicPr>
          <p:cNvPr id="7" name="Picture 6" descr="Image of a web page for South Carolina State Broadband Office.">
            <a:extLst>
              <a:ext uri="{FF2B5EF4-FFF2-40B4-BE49-F238E27FC236}">
                <a16:creationId xmlns:a16="http://schemas.microsoft.com/office/drawing/2014/main" id="{856464A0-99BF-7B83-1029-54F864EC0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43" y="0"/>
            <a:ext cx="5354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8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B7351726-373F-1349-81A4-D66702AE5E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25333" y="5750861"/>
            <a:ext cx="316843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https://www.library.musc.edu/</a:t>
            </a:r>
          </a:p>
        </p:txBody>
      </p:sp>
      <p:pic>
        <p:nvPicPr>
          <p:cNvPr id="9" name="Content Placeholder 8" descr="Hands-on-Health and MUSC Library Websites&#10;">
            <a:extLst>
              <a:ext uri="{FF2B5EF4-FFF2-40B4-BE49-F238E27FC236}">
                <a16:creationId xmlns:a16="http://schemas.microsoft.com/office/drawing/2014/main" id="{E0072BAF-B6B2-DB43-AA5A-7088290C6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14" y="842682"/>
            <a:ext cx="5267850" cy="5435617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7F1B62-A60E-E347-BC39-5C44265036B8}"/>
              </a:ext>
            </a:extLst>
          </p:cNvPr>
          <p:cNvSpPr/>
          <p:nvPr/>
        </p:nvSpPr>
        <p:spPr>
          <a:xfrm>
            <a:off x="1241074" y="6278299"/>
            <a:ext cx="3595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http://www.handsonhealth-sc.org/</a:t>
            </a:r>
          </a:p>
        </p:txBody>
      </p:sp>
      <p:pic>
        <p:nvPicPr>
          <p:cNvPr id="12" name="Picture 11" descr="MUSC Libraries web page logo.">
            <a:extLst>
              <a:ext uri="{FF2B5EF4-FFF2-40B4-BE49-F238E27FC236}">
                <a16:creationId xmlns:a16="http://schemas.microsoft.com/office/drawing/2014/main" id="{F5A1548F-9864-5045-BCDA-680DA2E0D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90"/>
          <a:stretch/>
        </p:blipFill>
        <p:spPr>
          <a:xfrm>
            <a:off x="3112163" y="0"/>
            <a:ext cx="5997386" cy="674828"/>
          </a:xfrm>
          <a:prstGeom prst="rect">
            <a:avLst/>
          </a:prstGeom>
        </p:spPr>
      </p:pic>
      <p:pic>
        <p:nvPicPr>
          <p:cNvPr id="14" name="Picture 13" descr="Hands-on-Health and MUSC Library Websites">
            <a:extLst>
              <a:ext uri="{FF2B5EF4-FFF2-40B4-BE49-F238E27FC236}">
                <a16:creationId xmlns:a16="http://schemas.microsoft.com/office/drawing/2014/main" id="{4F6199CD-5B0B-F74F-9375-26B2A2CA25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71"/>
          <a:stretch/>
        </p:blipFill>
        <p:spPr>
          <a:xfrm>
            <a:off x="5796813" y="1081747"/>
            <a:ext cx="3054857" cy="4473389"/>
          </a:xfrm>
          <a:prstGeom prst="rect">
            <a:avLst/>
          </a:prstGeom>
        </p:spPr>
      </p:pic>
      <p:pic>
        <p:nvPicPr>
          <p:cNvPr id="15" name="Picture 14" descr="Hands-on-Health and MUSC Library Websites">
            <a:extLst>
              <a:ext uri="{FF2B5EF4-FFF2-40B4-BE49-F238E27FC236}">
                <a16:creationId xmlns:a16="http://schemas.microsoft.com/office/drawing/2014/main" id="{E3AF1805-ADB3-DE4D-99D5-ED8198E198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9"/>
          <a:stretch/>
        </p:blipFill>
        <p:spPr>
          <a:xfrm>
            <a:off x="8851670" y="1277472"/>
            <a:ext cx="3054857" cy="238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92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0613-3F27-4890-C865-E969C2042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Rural Libraries and Health Cooperative Agreement Program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AFBB7-64D0-BBBF-DF28-4960EA8A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Support programs that build on the role of libraries as community hubs to connect people to healthcare and other supportive social services.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Goals: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/>
              <a:t>Expand access to healthcare and social services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/>
              <a:t>Improve health outcomes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900" dirty="0"/>
              <a:t>Build evidence to inform models of library engagement in health.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Currently 9 participating library systems: Abbeville, Calhoun, Charleston, </a:t>
            </a:r>
            <a:br>
              <a:rPr lang="en-US" sz="2100" dirty="0"/>
            </a:br>
            <a:r>
              <a:rPr lang="en-US" sz="2100" dirty="0"/>
              <a:t>Kershaw, Lee, Oconee, Orangeburg, Marlboro, Union.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Close to 15,000 residents reached through Lee, Union, Kershaw, </a:t>
            </a:r>
            <a:br>
              <a:rPr lang="en-US" sz="2100" dirty="0"/>
            </a:br>
            <a:r>
              <a:rPr lang="en-US" sz="2100" dirty="0"/>
              <a:t>Orangeburg, and Charleston counties (remote locations) with screenings, </a:t>
            </a:r>
            <a:br>
              <a:rPr lang="en-US" sz="2100" dirty="0"/>
            </a:br>
            <a:r>
              <a:rPr lang="en-US" sz="2100" dirty="0"/>
              <a:t>referrals to services, health education, and healthy food initiatives in 2021. </a:t>
            </a:r>
          </a:p>
        </p:txBody>
      </p:sp>
      <p:pic>
        <p:nvPicPr>
          <p:cNvPr id="4" name="Picture 4" descr="Logo for Center for Rural and Primary Healthcare">
            <a:extLst>
              <a:ext uri="{FF2B5EF4-FFF2-40B4-BE49-F238E27FC236}">
                <a16:creationId xmlns:a16="http://schemas.microsoft.com/office/drawing/2014/main" id="{CFE85AC7-55BF-F818-A108-C46043568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608" y="3429000"/>
            <a:ext cx="2305860" cy="26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315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9A69-1D2E-F34A-8624-70850471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Examples in South Carolina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3384F-93A7-8A4A-B9A4-21C6B7F07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Expanding Access to Healthcare in Union County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Expands broadband internet to improve access to healthcare in Union County as well as implementing a social worker position to focus on building stronger relationships with the school districts to help families of children with special needs. </a:t>
            </a:r>
          </a:p>
          <a:p>
            <a:r>
              <a:rPr lang="en-US" b="1" dirty="0"/>
              <a:t>Lee County Public Library Community Health Hub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 clinical-community linkages between high-risk underserved rural residents in Lee County, SC and health and social service providers to improve rural population health outcomes, utilizing the Lee County Public Library as a community hub.</a:t>
            </a:r>
          </a:p>
          <a:p>
            <a:r>
              <a:rPr lang="en-US" b="1" dirty="0"/>
              <a:t>Library Social Worker - Kershaw County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Provides a library social worker position to offer consultations to individuals in rural locations to improve health and wellness by connecting community members to health care providers.</a:t>
            </a:r>
          </a:p>
        </p:txBody>
      </p:sp>
      <p:pic>
        <p:nvPicPr>
          <p:cNvPr id="2050" name="Picture 2" descr="Flag of South Carolina&#10;&#10;Source: Public Domain, https://commons.wikimedia.org/w/index.php?curid=327329">
            <a:extLst>
              <a:ext uri="{FF2B5EF4-FFF2-40B4-BE49-F238E27FC236}">
                <a16:creationId xmlns:a16="http://schemas.microsoft.com/office/drawing/2014/main" id="{DD159B41-F7B7-1B4A-8484-5F903119189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196" y="157942"/>
            <a:ext cx="2533362" cy="16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194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9A69-1D2E-F34A-8624-708504713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Examples in South Carolina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63384F-93A7-8A4A-B9A4-21C6B7F07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Orangeburg County Library Resource Associate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Provides a social worker (known as a Library Resource Associate) to address social determinants of health and provide the missing link in coordination of connecting library patrons to comprehensive services, to include healthcare.</a:t>
            </a:r>
          </a:p>
          <a:p>
            <a:r>
              <a:rPr lang="en-US" b="1" dirty="0"/>
              <a:t>The Women in Southeast (WISE) Telehealth Network -Charleston County Public Library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Addresses disparities in women’s health through health promotion and disease prevention and by connecting women to healthcare resources.</a:t>
            </a:r>
          </a:p>
        </p:txBody>
      </p:sp>
    </p:spTree>
    <p:extLst>
      <p:ext uri="{BB962C8B-B14F-4D97-AF65-F5344CB8AC3E}">
        <p14:creationId xmlns:p14="http://schemas.microsoft.com/office/powerpoint/2010/main" val="3830247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AC100-D012-9525-014A-296C5310B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Health Services Offered by Library Partners in SC</a:t>
            </a:r>
          </a:p>
        </p:txBody>
      </p:sp>
      <p:pic>
        <p:nvPicPr>
          <p:cNvPr id="9" name="Content Placeholder 8" descr="Table of health services percentages by partners and by library staff.">
            <a:extLst>
              <a:ext uri="{FF2B5EF4-FFF2-40B4-BE49-F238E27FC236}">
                <a16:creationId xmlns:a16="http://schemas.microsoft.com/office/drawing/2014/main" id="{9F0171AC-AAFD-DACF-E847-59CE8720A0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8" y="1357439"/>
            <a:ext cx="5503536" cy="4535488"/>
          </a:xfrm>
        </p:spPr>
      </p:pic>
      <p:pic>
        <p:nvPicPr>
          <p:cNvPr id="11" name="Picture 10" descr="Table with department/institution, very close to somewhat close, and not very close.">
            <a:extLst>
              <a:ext uri="{FF2B5EF4-FFF2-40B4-BE49-F238E27FC236}">
                <a16:creationId xmlns:a16="http://schemas.microsoft.com/office/drawing/2014/main" id="{A99CCD43-D0B3-4563-DA52-E98A80064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0047"/>
            <a:ext cx="6057659" cy="26531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CC68A8-3D2E-257A-396D-60E86DA1CACC}"/>
              </a:ext>
            </a:extLst>
          </p:cNvPr>
          <p:cNvSpPr txBox="1"/>
          <p:nvPr/>
        </p:nvSpPr>
        <p:spPr>
          <a:xfrm>
            <a:off x="6180311" y="5014621"/>
            <a:ext cx="58201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Lenstra, N., &amp; Roberts, J. (2022). </a:t>
            </a:r>
            <a:r>
              <a:rPr lang="en-US" sz="1600" i="1" dirty="0"/>
              <a:t>South Carolina Public Libraries &amp; Health: Needs and Opportunities</a:t>
            </a:r>
            <a:r>
              <a:rPr lang="en-US" sz="1600" dirty="0"/>
              <a:t>. https://libres.uncg.edu/ir</a:t>
            </a:r>
          </a:p>
        </p:txBody>
      </p:sp>
      <p:sp>
        <p:nvSpPr>
          <p:cNvPr id="17" name="Right Arrow Callout 16">
            <a:extLst>
              <a:ext uri="{FF2B5EF4-FFF2-40B4-BE49-F238E27FC236}">
                <a16:creationId xmlns:a16="http://schemas.microsoft.com/office/drawing/2014/main" id="{78FD9208-D568-BAC0-4FC3-F00305BBA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28964" y="3389901"/>
            <a:ext cx="372234" cy="722213"/>
          </a:xfrm>
          <a:prstGeom prst="right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Callout 18">
            <a:extLst>
              <a:ext uri="{FF2B5EF4-FFF2-40B4-BE49-F238E27FC236}">
                <a16:creationId xmlns:a16="http://schemas.microsoft.com/office/drawing/2014/main" id="{FCB5884A-AB20-2E74-CB02-D28586763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392" y="3255984"/>
            <a:ext cx="372234" cy="722213"/>
          </a:xfrm>
          <a:prstGeom prst="right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ight Arrow Callout 19">
            <a:extLst>
              <a:ext uri="{FF2B5EF4-FFF2-40B4-BE49-F238E27FC236}">
                <a16:creationId xmlns:a16="http://schemas.microsoft.com/office/drawing/2014/main" id="{904C21EE-171D-9ED3-E402-369DB952F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047" y="4734190"/>
            <a:ext cx="372234" cy="722213"/>
          </a:xfrm>
          <a:prstGeom prst="right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565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3450E-F125-7C44-894D-D832BE56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76" y="-1143000"/>
            <a:ext cx="10972800" cy="1143000"/>
          </a:xfrm>
        </p:spPr>
        <p:txBody>
          <a:bodyPr/>
          <a:lstStyle/>
          <a:p>
            <a:r>
              <a:rPr lang="en-US" dirty="0"/>
              <a:t>Becoming</a:t>
            </a:r>
          </a:p>
        </p:txBody>
      </p:sp>
      <p:pic>
        <p:nvPicPr>
          <p:cNvPr id="5" name="Picture 4" descr="A person sitting on the floor with a computer to the left of the logo for the WISE Telehealth Network.">
            <a:extLst>
              <a:ext uri="{FF2B5EF4-FFF2-40B4-BE49-F238E27FC236}">
                <a16:creationId xmlns:a16="http://schemas.microsoft.com/office/drawing/2014/main" id="{0FEAAE99-E532-354C-BA27-487FA506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448" y="-1"/>
            <a:ext cx="12253448" cy="691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44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AF2CB-176E-464B-837C-D05AB79F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48106"/>
            <a:ext cx="10972800" cy="948106"/>
          </a:xfrm>
        </p:spPr>
        <p:txBody>
          <a:bodyPr/>
          <a:lstStyle/>
          <a:p>
            <a:r>
              <a:rPr lang="en-US" dirty="0"/>
              <a:t>Increased Healthcare Disparities Among Women</a:t>
            </a:r>
          </a:p>
        </p:txBody>
      </p:sp>
      <p:pic>
        <p:nvPicPr>
          <p:cNvPr id="4" name="Picture 3" descr="Increased healthcare disprities among women: Women play an important role maintaing the health of their families and communities. This includes social,economic and health considerations. ">
            <a:extLst>
              <a:ext uri="{FF2B5EF4-FFF2-40B4-BE49-F238E27FC236}">
                <a16:creationId xmlns:a16="http://schemas.microsoft.com/office/drawing/2014/main" id="{D0FCD5F1-C680-444A-9F21-42A12D7D8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4"/>
            <a:ext cx="12192000" cy="684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98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gan DuBose-Morris, PhD">
            <a:extLst>
              <a:ext uri="{FF2B5EF4-FFF2-40B4-BE49-F238E27FC236}">
                <a16:creationId xmlns:a16="http://schemas.microsoft.com/office/drawing/2014/main" id="{71DECE6A-205E-444B-988B-C2FB6888A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447" y="1600200"/>
            <a:ext cx="1911937" cy="267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xfrm>
            <a:off x="609600" y="625107"/>
            <a:ext cx="10972800" cy="1143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4407" tIns="42203" rIns="84407" bIns="42203" numCol="1" rtlCol="0" anchor="t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100000"/>
              </a:lnSpc>
            </a:pPr>
            <a:r>
              <a:rPr lang="en-US" altLang="en-US" b="1" dirty="0"/>
              <a:t>Ragan A. DuBose-Morris, PhD, EdS</a:t>
            </a:r>
            <a:br>
              <a:rPr lang="en-US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667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Telehealth Educator, Medical University of South Carolina, </a:t>
            </a:r>
            <a:br>
              <a:rPr lang="en-US" altLang="en-US" sz="2667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667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Charleston, South Carolina, USA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609600" y="2196548"/>
            <a:ext cx="10972800" cy="46657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Associate Professor in the Academic Affairs Faculty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Over 25 years of experience in workforce, community and service </a:t>
            </a:r>
            <a:br>
              <a:rPr lang="en-US" sz="2000" dirty="0"/>
            </a:br>
            <a:r>
              <a:rPr lang="en-US" sz="2000" dirty="0"/>
              <a:t>development including telehealth network deployment and curriculum </a:t>
            </a:r>
            <a:br>
              <a:rPr lang="en-US" sz="2000" dirty="0"/>
            </a:br>
            <a:r>
              <a:rPr lang="en-US" sz="2000" dirty="0"/>
              <a:t>integration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Taught telehealth interprofessional elective, core curriculum and </a:t>
            </a:r>
            <a:br>
              <a:rPr lang="en-US" sz="2000" dirty="0"/>
            </a:br>
            <a:r>
              <a:rPr lang="en-US" sz="2000" dirty="0"/>
              <a:t>graduate medical education past 8 years</a:t>
            </a:r>
            <a:endParaRPr lang="en-US" sz="800" dirty="0"/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endParaRPr lang="en-US" sz="2000" dirty="0"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172DAC-C945-497C-90BF-F32863579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9141580" y="1600200"/>
            <a:ext cx="1" cy="2765585"/>
          </a:xfrm>
          <a:prstGeom prst="line">
            <a:avLst/>
          </a:prstGeom>
          <a:ln w="19050">
            <a:solidFill>
              <a:srgbClr val="FF9900"/>
            </a:solidFill>
          </a:ln>
          <a:effectLst>
            <a:reflection stA="45000" endPos="0" dist="12700" dir="5400000" sy="-100000" algn="bl" rotWithShape="0"/>
            <a:softEdge rad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 for South Carolina Telehealth Alliance and MUSC Health, Medical University of South Carolina.">
            <a:extLst>
              <a:ext uri="{FF2B5EF4-FFF2-40B4-BE49-F238E27FC236}">
                <a16:creationId xmlns:a16="http://schemas.microsoft.com/office/drawing/2014/main" id="{C9844E46-6841-B74A-9C27-ED07A24CDC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204" y="4637267"/>
            <a:ext cx="4368355" cy="123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B838E-7614-E141-A264-6783A33E6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972879"/>
            <a:ext cx="10972800" cy="887819"/>
          </a:xfrm>
        </p:spPr>
        <p:txBody>
          <a:bodyPr/>
          <a:lstStyle/>
          <a:p>
            <a:r>
              <a:rPr lang="en-US" dirty="0"/>
              <a:t>Telehealth</a:t>
            </a:r>
          </a:p>
        </p:txBody>
      </p:sp>
      <p:pic>
        <p:nvPicPr>
          <p:cNvPr id="5" name="Picture 4" descr="Image of the 3 steps to enhancing access to care and improving health outcomes.">
            <a:extLst>
              <a:ext uri="{FF2B5EF4-FFF2-40B4-BE49-F238E27FC236}">
                <a16:creationId xmlns:a16="http://schemas.microsoft.com/office/drawing/2014/main" id="{64F74DBB-E5DC-6F4C-B069-81488E53D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2" y="-8311"/>
            <a:ext cx="12305278" cy="69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40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8BD94-7754-D04F-936A-29E3F14D5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-809883"/>
            <a:ext cx="10972800" cy="809883"/>
          </a:xfrm>
        </p:spPr>
        <p:txBody>
          <a:bodyPr/>
          <a:lstStyle/>
          <a:p>
            <a:r>
              <a:rPr lang="en-US" dirty="0"/>
              <a:t>Telehealth Access</a:t>
            </a:r>
          </a:p>
        </p:txBody>
      </p:sp>
      <p:pic>
        <p:nvPicPr>
          <p:cNvPr id="4" name="Picture 3" descr="Chart with Telehealth concerns.">
            <a:extLst>
              <a:ext uri="{FF2B5EF4-FFF2-40B4-BE49-F238E27FC236}">
                <a16:creationId xmlns:a16="http://schemas.microsoft.com/office/drawing/2014/main" id="{8F52533F-3721-2A4E-9B83-7200BB630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" y="0"/>
            <a:ext cx="12179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79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867C6-45ED-4343-9CFA-A2FD998E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150" y="-820516"/>
            <a:ext cx="10972800" cy="820516"/>
          </a:xfrm>
        </p:spPr>
        <p:txBody>
          <a:bodyPr/>
          <a:lstStyle/>
          <a:p>
            <a:r>
              <a:rPr lang="en-US" dirty="0"/>
              <a:t>Comprehensive Health Services for Women</a:t>
            </a:r>
          </a:p>
        </p:txBody>
      </p:sp>
      <p:pic>
        <p:nvPicPr>
          <p:cNvPr id="5" name="Picture 4" descr="Chart representing comprehensive services for women.">
            <a:extLst>
              <a:ext uri="{FF2B5EF4-FFF2-40B4-BE49-F238E27FC236}">
                <a16:creationId xmlns:a16="http://schemas.microsoft.com/office/drawing/2014/main" id="{C3AE4A4F-FBBA-B74F-8154-C6828BD3E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91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A13D8-B654-BC47-91F0-EB7D9DB3B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93" y="-788617"/>
            <a:ext cx="10972800" cy="682292"/>
          </a:xfrm>
        </p:spPr>
        <p:txBody>
          <a:bodyPr/>
          <a:lstStyle/>
          <a:p>
            <a:r>
              <a:rPr lang="en-US" dirty="0"/>
              <a:t>WISE</a:t>
            </a:r>
          </a:p>
        </p:txBody>
      </p:sp>
      <p:pic>
        <p:nvPicPr>
          <p:cNvPr id="4" name="Picture 3" descr="Graphic of steps for signing up for Telehealth.">
            <a:extLst>
              <a:ext uri="{FF2B5EF4-FFF2-40B4-BE49-F238E27FC236}">
                <a16:creationId xmlns:a16="http://schemas.microsoft.com/office/drawing/2014/main" id="{933D3703-0A69-B448-A3FA-261A347BE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93" y="0"/>
            <a:ext cx="12212893" cy="684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59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2C12-7392-FDAC-077D-D79DFBE8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Program Outcomes </a:t>
            </a:r>
            <a:br>
              <a:rPr lang="en-US" b="1" dirty="0"/>
            </a:br>
            <a:r>
              <a:rPr lang="en-US" b="1" dirty="0"/>
              <a:t>– Year 1</a:t>
            </a:r>
          </a:p>
        </p:txBody>
      </p:sp>
      <p:grpSp>
        <p:nvGrpSpPr>
          <p:cNvPr id="24" name="Group 23" descr="Project Data.">
            <a:extLst>
              <a:ext uri="{FF2B5EF4-FFF2-40B4-BE49-F238E27FC236}">
                <a16:creationId xmlns:a16="http://schemas.microsoft.com/office/drawing/2014/main" id="{2D127739-9392-34EF-1AE6-F407E828FAC6}"/>
              </a:ext>
            </a:extLst>
          </p:cNvPr>
          <p:cNvGrpSpPr/>
          <p:nvPr/>
        </p:nvGrpSpPr>
        <p:grpSpPr>
          <a:xfrm>
            <a:off x="609600" y="1917758"/>
            <a:ext cx="4181319" cy="4045875"/>
            <a:chOff x="533400" y="1733550"/>
            <a:chExt cx="2740459" cy="360087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7000665-FFA0-D8A3-C061-BF79EEF18AB8}"/>
                </a:ext>
              </a:extLst>
            </p:cNvPr>
            <p:cNvSpPr/>
            <p:nvPr/>
          </p:nvSpPr>
          <p:spPr>
            <a:xfrm>
              <a:off x="533400" y="1733550"/>
              <a:ext cx="2740459" cy="3600876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95"/>
              <a:endParaRPr lang="en-US" sz="2399" dirty="0">
                <a:solidFill>
                  <a:prstClr val="white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53A6A1-C335-A237-E8EF-1E9062D0CC54}"/>
                </a:ext>
              </a:extLst>
            </p:cNvPr>
            <p:cNvSpPr/>
            <p:nvPr/>
          </p:nvSpPr>
          <p:spPr>
            <a:xfrm>
              <a:off x="533400" y="1733550"/>
              <a:ext cx="2740459" cy="381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895"/>
              <a:r>
                <a:rPr lang="en-US" sz="1866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Participant Data</a:t>
              </a:r>
            </a:p>
          </p:txBody>
        </p:sp>
        <p:sp>
          <p:nvSpPr>
            <p:cNvPr id="27" name="TextBox 26" descr="Project Data.">
              <a:extLst>
                <a:ext uri="{FF2B5EF4-FFF2-40B4-BE49-F238E27FC236}">
                  <a16:creationId xmlns:a16="http://schemas.microsoft.com/office/drawing/2014/main" id="{AB753B2B-FBC9-AE80-5016-721FB4260A6E}"/>
                </a:ext>
              </a:extLst>
            </p:cNvPr>
            <p:cNvSpPr txBox="1"/>
            <p:nvPr/>
          </p:nvSpPr>
          <p:spPr>
            <a:xfrm>
              <a:off x="600941" y="2212266"/>
              <a:ext cx="2672295" cy="29303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 defTabSz="1218895">
                <a:buFont typeface="Arial" panose="020B0604020202020204" pitchFamily="34" charset="0"/>
                <a:buChar char="•"/>
              </a:pP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Lead Community Health Worker</a:t>
              </a:r>
            </a:p>
            <a:p>
              <a:pPr marL="285750" indent="-285750" defTabSz="1218895">
                <a:buFont typeface="Arial" panose="020B0604020202020204" pitchFamily="34" charset="0"/>
                <a:buChar char="•"/>
              </a:pP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523 Women/171 Study Participants</a:t>
              </a:r>
            </a:p>
            <a:p>
              <a:pPr marL="285750" indent="-285750" defTabSz="1218895">
                <a:buFont typeface="Arial" panose="020B0604020202020204" pitchFamily="34" charset="0"/>
                <a:buChar char="•"/>
              </a:pP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64%White/Caucasian </a:t>
              </a:r>
              <a:b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23% Black/African American </a:t>
              </a:r>
              <a:b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5% Asian/Asian American  </a:t>
              </a:r>
              <a:b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2% American Indian/Native American</a:t>
              </a:r>
            </a:p>
            <a:p>
              <a:pPr marL="285750" indent="-285750" defTabSz="1218895">
                <a:buFont typeface="Arial" panose="020B0604020202020204" pitchFamily="34" charset="0"/>
                <a:buChar char="•"/>
              </a:pP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52% &gt; than High School Diploma &amp; Household Income &gt; than $50k/year</a:t>
              </a:r>
            </a:p>
            <a:p>
              <a:pPr marL="285750" indent="-285750" defTabSz="1218895">
                <a:buFont typeface="Arial" panose="020B0604020202020204" pitchFamily="34" charset="0"/>
                <a:buChar char="•"/>
              </a:pP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12% Uninsured</a:t>
              </a:r>
            </a:p>
            <a:p>
              <a:pPr marL="285750" indent="-285750" defTabSz="1218895">
                <a:buFont typeface="Arial" panose="020B0604020202020204" pitchFamily="34" charset="0"/>
                <a:buChar char="•"/>
              </a:pP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16% Unemployed/Temporarily Laid Off</a:t>
              </a:r>
            </a:p>
          </p:txBody>
        </p:sp>
      </p:grpSp>
      <p:grpSp>
        <p:nvGrpSpPr>
          <p:cNvPr id="13" name="Group 12" descr="Project Outcomes.">
            <a:extLst>
              <a:ext uri="{FF2B5EF4-FFF2-40B4-BE49-F238E27FC236}">
                <a16:creationId xmlns:a16="http://schemas.microsoft.com/office/drawing/2014/main" id="{0C85AFCE-709B-AD95-C0FA-59A8F1653948}"/>
              </a:ext>
            </a:extLst>
          </p:cNvPr>
          <p:cNvGrpSpPr/>
          <p:nvPr/>
        </p:nvGrpSpPr>
        <p:grpSpPr>
          <a:xfrm>
            <a:off x="5310509" y="512115"/>
            <a:ext cx="4265676" cy="5451518"/>
            <a:chOff x="533400" y="1733550"/>
            <a:chExt cx="2740459" cy="438937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4EBE1E-8FFF-725F-007A-DDEDD1590694}"/>
                </a:ext>
              </a:extLst>
            </p:cNvPr>
            <p:cNvSpPr/>
            <p:nvPr/>
          </p:nvSpPr>
          <p:spPr>
            <a:xfrm>
              <a:off x="533400" y="1733550"/>
              <a:ext cx="2740459" cy="4389373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95"/>
              <a:endParaRPr lang="en-US" sz="2399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14D34C-1BD3-F329-7D94-7EC507C84058}"/>
                </a:ext>
              </a:extLst>
            </p:cNvPr>
            <p:cNvSpPr/>
            <p:nvPr/>
          </p:nvSpPr>
          <p:spPr>
            <a:xfrm>
              <a:off x="533400" y="1733550"/>
              <a:ext cx="2740459" cy="381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895"/>
              <a:r>
                <a:rPr lang="en-US" sz="1866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Participant Outcomes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43670C-D848-C40B-5866-E2645068CB67}"/>
                </a:ext>
              </a:extLst>
            </p:cNvPr>
            <p:cNvSpPr txBox="1"/>
            <p:nvPr/>
          </p:nvSpPr>
          <p:spPr>
            <a:xfrm>
              <a:off x="600941" y="2212266"/>
              <a:ext cx="2672918" cy="37870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 defTabSz="1218895">
                <a:buFont typeface="Arial" panose="020B0604020202020204" pitchFamily="34" charset="0"/>
                <a:buChar char="•"/>
              </a:pP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97% Participate Satisfaction with Overall Quality of Services</a:t>
              </a:r>
            </a:p>
            <a:p>
              <a:pPr marL="285750" indent="-285750" defTabSz="1218895">
                <a:buFont typeface="Arial" panose="020B0604020202020204" pitchFamily="34" charset="0"/>
                <a:buChar char="•"/>
              </a:pPr>
              <a:endParaRPr lang="en-US" sz="1733" dirty="0">
                <a:solidFill>
                  <a:srgbClr val="595959"/>
                </a:solidFill>
                <a:latin typeface="Arial" pitchFamily="34" charset="0"/>
                <a:cs typeface="Arial" pitchFamily="34" charset="0"/>
              </a:endParaRPr>
            </a:p>
            <a:p>
              <a:pPr marL="285750" indent="-285750" defTabSz="1218895">
                <a:buFont typeface="Arial" panose="020B0604020202020204" pitchFamily="34" charset="0"/>
                <a:buChar char="•"/>
              </a:pP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Intervention earned a high acceptability score (4.20± 0.07/5.0) by helping participants obtain necessary medical care and resources, as well as meeting their needs</a:t>
              </a:r>
              <a:b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</a:br>
              <a:endParaRPr lang="en-US" sz="1733" dirty="0">
                <a:solidFill>
                  <a:srgbClr val="595959"/>
                </a:solidFill>
                <a:latin typeface="Arial" pitchFamily="34" charset="0"/>
                <a:cs typeface="Arial" pitchFamily="34" charset="0"/>
              </a:endParaRPr>
            </a:p>
            <a:p>
              <a:pPr marL="285750" indent="-285750" defTabSz="1218895">
                <a:buFont typeface="Arial" panose="020B0604020202020204" pitchFamily="34" charset="0"/>
                <a:buChar char="•"/>
              </a:pP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HIGHLIGHT: HPV vaccination and contraceptive decision-making campaigns well received</a:t>
              </a:r>
            </a:p>
            <a:p>
              <a:pPr marL="285750" indent="-285750" defTabSz="1218895">
                <a:buFont typeface="Arial" panose="020B0604020202020204" pitchFamily="34" charset="0"/>
                <a:buChar char="•"/>
              </a:pPr>
              <a:endParaRPr lang="en-US" sz="1733" dirty="0">
                <a:solidFill>
                  <a:srgbClr val="595959"/>
                </a:solidFill>
                <a:latin typeface="Arial" pitchFamily="34" charset="0"/>
                <a:cs typeface="Arial" pitchFamily="34" charset="0"/>
              </a:endParaRPr>
            </a:p>
            <a:p>
              <a:pPr marL="285750" indent="-285750" defTabSz="1218895">
                <a:buFont typeface="Arial" panose="020B0604020202020204" pitchFamily="34" charset="0"/>
                <a:buChar char="•"/>
              </a:pP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Contraceptive services longitudinal follow-up, AIM score was 4.51 (± 0.53) out of 5</a:t>
              </a:r>
            </a:p>
          </p:txBody>
        </p:sp>
      </p:grpSp>
      <p:pic>
        <p:nvPicPr>
          <p:cNvPr id="20" name="Graphic 19" descr="Lightbulb and gear with solid fill">
            <a:extLst>
              <a:ext uri="{FF2B5EF4-FFF2-40B4-BE49-F238E27FC236}">
                <a16:creationId xmlns:a16="http://schemas.microsoft.com/office/drawing/2014/main" id="{E8AD108B-EC39-67CB-475C-75C9FC940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0926" y="411479"/>
            <a:ext cx="1841269" cy="18412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13B6B5-AF81-678C-C09B-C80297A13D94}"/>
              </a:ext>
            </a:extLst>
          </p:cNvPr>
          <p:cNvSpPr txBox="1"/>
          <p:nvPr/>
        </p:nvSpPr>
        <p:spPr>
          <a:xfrm>
            <a:off x="10094444" y="2491523"/>
            <a:ext cx="1654232" cy="222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33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Need for and interest in reproductive health education and resources at local libraries</a:t>
            </a:r>
          </a:p>
        </p:txBody>
      </p:sp>
    </p:spTree>
    <p:extLst>
      <p:ext uri="{BB962C8B-B14F-4D97-AF65-F5344CB8AC3E}">
        <p14:creationId xmlns:p14="http://schemas.microsoft.com/office/powerpoint/2010/main" val="19006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F2C12-7392-FDAC-077D-D79DFBE85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Mental Health Outcomes</a:t>
            </a:r>
          </a:p>
        </p:txBody>
      </p:sp>
      <p:grpSp>
        <p:nvGrpSpPr>
          <p:cNvPr id="13" name="Group 12" descr="Bar Chart of Mental Health Outcomes.">
            <a:extLst>
              <a:ext uri="{FF2B5EF4-FFF2-40B4-BE49-F238E27FC236}">
                <a16:creationId xmlns:a16="http://schemas.microsoft.com/office/drawing/2014/main" id="{0C85AFCE-709B-AD95-C0FA-59A8F1653948}"/>
              </a:ext>
            </a:extLst>
          </p:cNvPr>
          <p:cNvGrpSpPr/>
          <p:nvPr/>
        </p:nvGrpSpPr>
        <p:grpSpPr>
          <a:xfrm>
            <a:off x="609600" y="1131843"/>
            <a:ext cx="11582400" cy="5966905"/>
            <a:chOff x="533400" y="1733550"/>
            <a:chExt cx="2740459" cy="441798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4EBE1E-8FFF-725F-007A-DDEDD1590694}"/>
                </a:ext>
              </a:extLst>
            </p:cNvPr>
            <p:cNvSpPr/>
            <p:nvPr/>
          </p:nvSpPr>
          <p:spPr>
            <a:xfrm>
              <a:off x="533400" y="1733550"/>
              <a:ext cx="2740459" cy="4389373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95"/>
              <a:endParaRPr lang="en-US" sz="2399" dirty="0">
                <a:solidFill>
                  <a:prstClr val="white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14D34C-1BD3-F329-7D94-7EC507C84058}"/>
                </a:ext>
              </a:extLst>
            </p:cNvPr>
            <p:cNvSpPr/>
            <p:nvPr/>
          </p:nvSpPr>
          <p:spPr>
            <a:xfrm>
              <a:off x="533400" y="1733550"/>
              <a:ext cx="2740459" cy="381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8895"/>
              <a:r>
                <a:rPr lang="en-US" sz="1866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Participant Outcomes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43670C-D848-C40B-5866-E2645068CB67}"/>
                </a:ext>
              </a:extLst>
            </p:cNvPr>
            <p:cNvSpPr txBox="1"/>
            <p:nvPr/>
          </p:nvSpPr>
          <p:spPr>
            <a:xfrm>
              <a:off x="600941" y="2212266"/>
              <a:ext cx="782347" cy="39392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85750" indent="-285750" defTabSz="1218895">
                <a:buFont typeface="Arial" panose="020B0604020202020204" pitchFamily="34" charset="0"/>
                <a:buChar char="•"/>
              </a:pP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Participants completed a web-based survey that included the Patient Health Questionnaire-9, which objectifies degree of depression severity and from the UN Women Rapid Assessment Survey Questionnaire which explores how the COVID-19 pandemic impacted women’s caregiving and physical well-being</a:t>
              </a:r>
            </a:p>
            <a:p>
              <a:pPr marL="285750" indent="-285750" defTabSz="1218895">
                <a:buFont typeface="Arial" panose="020B0604020202020204" pitchFamily="34" charset="0"/>
                <a:buChar char="•"/>
              </a:pPr>
              <a:r>
                <a:rPr lang="en-US" sz="1733" dirty="0">
                  <a:solidFill>
                    <a:srgbClr val="595959"/>
                  </a:solidFill>
                  <a:latin typeface="Arial" pitchFamily="34" charset="0"/>
                  <a:cs typeface="Arial" pitchFamily="34" charset="0"/>
                </a:rPr>
                <a:t>Approximately 43% of participants received a score of 5 or above, indicating the possibility of at least mild depression</a:t>
              </a:r>
            </a:p>
          </p:txBody>
        </p:sp>
      </p:grpSp>
      <p:graphicFrame>
        <p:nvGraphicFramePr>
          <p:cNvPr id="3" name="Chart 2" descr="Bar Chart of Mental Health Outcomes.">
            <a:extLst>
              <a:ext uri="{FF2B5EF4-FFF2-40B4-BE49-F238E27FC236}">
                <a16:creationId xmlns:a16="http://schemas.microsoft.com/office/drawing/2014/main" id="{D911B6F6-9866-4889-3DCC-001DAFC906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8385357"/>
              </p:ext>
            </p:extLst>
          </p:nvPr>
        </p:nvGraphicFramePr>
        <p:xfrm>
          <a:off x="4176684" y="1193498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5705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35606-4782-9445-949E-4BB17404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873679"/>
            <a:ext cx="10972800" cy="873679"/>
          </a:xfrm>
        </p:spPr>
        <p:txBody>
          <a:bodyPr/>
          <a:lstStyle/>
          <a:p>
            <a:r>
              <a:rPr lang="en-US" dirty="0"/>
              <a:t>3 Steps to Design and Evaluate a Telehealth Initiative</a:t>
            </a:r>
          </a:p>
        </p:txBody>
      </p:sp>
      <p:pic>
        <p:nvPicPr>
          <p:cNvPr id="4" name="Picture 3" descr="Infographic of the three steps to design and evaluate a telehealth initiative.">
            <a:extLst>
              <a:ext uri="{FF2B5EF4-FFF2-40B4-BE49-F238E27FC236}">
                <a16:creationId xmlns:a16="http://schemas.microsoft.com/office/drawing/2014/main" id="{29C23CCE-6E09-AF4C-BE39-AE4D80971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3"/>
            <a:ext cx="12195782" cy="686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77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697A65-C32B-4B72-17DB-55A5F354F7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2213" y="6262663"/>
            <a:ext cx="6097384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https://www.scetv.org/news/telehealth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 descr="Image of the video, &quot;Local library provides connection point for healthcare.&quot;">
            <a:extLst>
              <a:ext uri="{FF2B5EF4-FFF2-40B4-BE49-F238E27FC236}">
                <a16:creationId xmlns:a16="http://schemas.microsoft.com/office/drawing/2014/main" id="{1A0C9C1F-1FB2-564F-C565-2284909B5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3" y="136525"/>
            <a:ext cx="7402785" cy="6051777"/>
          </a:xfrm>
          <a:prstGeom prst="rect">
            <a:avLst/>
          </a:prstGeom>
          <a:noFill/>
        </p:spPr>
      </p:pic>
      <p:pic>
        <p:nvPicPr>
          <p:cNvPr id="1026" name="Picture 2" descr="Image result for etv">
            <a:extLst>
              <a:ext uri="{FF2B5EF4-FFF2-40B4-BE49-F238E27FC236}">
                <a16:creationId xmlns:a16="http://schemas.microsoft.com/office/drawing/2014/main" id="{8A66EF6D-2827-5374-8CB5-B248BB90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73" y="307497"/>
            <a:ext cx="2540000" cy="12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9404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11E2-1709-6049-8E3C-C1BC8BEC6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Education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32DB4-6D27-C14B-875A-B8BEAEC51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NNLM Region 2 Medical Library</a:t>
            </a:r>
          </a:p>
        </p:txBody>
      </p:sp>
    </p:spTree>
    <p:extLst>
      <p:ext uri="{BB962C8B-B14F-4D97-AF65-F5344CB8AC3E}">
        <p14:creationId xmlns:p14="http://schemas.microsoft.com/office/powerpoint/2010/main" val="3171719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1" rIns="68580" bIns="34291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Innovations</a:t>
            </a:r>
          </a:p>
        </p:txBody>
      </p:sp>
      <p:graphicFrame>
        <p:nvGraphicFramePr>
          <p:cNvPr id="5" name="Content Placeholder 2" descr="Icons for College of Nursing, College of Medicine, College of Pharmacy, College of Dental Medicine, College of Graduate Studies, and College of Health Professions.">
            <a:extLst>
              <a:ext uri="{FF2B5EF4-FFF2-40B4-BE49-F238E27FC236}">
                <a16:creationId xmlns:a16="http://schemas.microsoft.com/office/drawing/2014/main" id="{6A91C811-C96B-4981-8752-CF91338D27C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08478396"/>
              </p:ext>
            </p:extLst>
          </p:nvPr>
        </p:nvGraphicFramePr>
        <p:xfrm>
          <a:off x="4549775" y="566738"/>
          <a:ext cx="7642225" cy="5199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F5D891B4-B4A0-3340-866D-8E5549BBC2BB}"/>
              </a:ext>
            </a:extLst>
          </p:cNvPr>
          <p:cNvSpPr txBox="1">
            <a:spLocks/>
          </p:cNvSpPr>
          <p:nvPr/>
        </p:nvSpPr>
        <p:spPr>
          <a:xfrm>
            <a:off x="497457" y="178191"/>
            <a:ext cx="10972800" cy="24168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1E22AA"/>
                </a:solidFill>
                <a:latin typeface="Prometo Medium" panose="020B0704030203060203" pitchFamily="34" charset="0"/>
              </a:rPr>
              <a:t>Integrated Curriculum</a:t>
            </a:r>
            <a:br>
              <a:rPr lang="en-US" sz="3600" b="1" dirty="0">
                <a:solidFill>
                  <a:srgbClr val="1E22AA"/>
                </a:solidFill>
                <a:latin typeface="Prometo Medium" panose="020B0704030203060203" pitchFamily="34" charset="0"/>
              </a:rPr>
            </a:br>
            <a:r>
              <a:rPr lang="en-US" sz="3600" b="1" dirty="0">
                <a:solidFill>
                  <a:srgbClr val="1E22AA"/>
                </a:solidFill>
                <a:latin typeface="Prometo Medium" panose="020B0704030203060203" pitchFamily="34" charset="0"/>
              </a:rPr>
              <a:t>Across &amp; Within</a:t>
            </a:r>
            <a:br>
              <a:rPr lang="en-US" sz="3600" b="1" dirty="0">
                <a:solidFill>
                  <a:srgbClr val="1E22AA"/>
                </a:solidFill>
                <a:latin typeface="Prometo Medium" panose="020B0704030203060203" pitchFamily="34" charset="0"/>
              </a:rPr>
            </a:br>
            <a:r>
              <a:rPr lang="en-US" sz="3600" b="1" dirty="0">
                <a:solidFill>
                  <a:srgbClr val="1E22AA"/>
                </a:solidFill>
                <a:latin typeface="Prometo Medium" panose="020B0704030203060203" pitchFamily="34" charset="0"/>
              </a:rPr>
              <a:t>Colleges</a:t>
            </a:r>
          </a:p>
        </p:txBody>
      </p:sp>
      <p:pic>
        <p:nvPicPr>
          <p:cNvPr id="6" name="Picture 5" descr="Icons for College of Nursing, College of Medicine, College of Pharmacy, College of Dental Medicine, College of Graduate Studies, and College of Health Professions.">
            <a:extLst>
              <a:ext uri="{FF2B5EF4-FFF2-40B4-BE49-F238E27FC236}">
                <a16:creationId xmlns:a16="http://schemas.microsoft.com/office/drawing/2014/main" id="{C11294C8-B16F-6B42-A003-EEA9FAFD2E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b="563"/>
          <a:stretch/>
        </p:blipFill>
        <p:spPr>
          <a:xfrm>
            <a:off x="497457" y="2501912"/>
            <a:ext cx="4114927" cy="306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44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EBA34-02FC-6347-A898-57E3E8BB6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CC383-8037-DE48-AA7A-3B3D168A9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6589059" cy="4535423"/>
          </a:xfrm>
        </p:spPr>
        <p:txBody>
          <a:bodyPr>
            <a:normAutofit/>
          </a:bodyPr>
          <a:lstStyle/>
          <a:p>
            <a:r>
              <a:rPr lang="en-US" dirty="0"/>
              <a:t>At the conclusion of this program, participants will be able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Define common terms related to the provision of telehealth services.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Apply digital health concepts in community and academic health settings.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Describe opportunities for innovation to support learners, patients and communities.</a:t>
            </a:r>
          </a:p>
        </p:txBody>
      </p:sp>
      <p:pic>
        <p:nvPicPr>
          <p:cNvPr id="7" name="Picture 6" descr="Open book with a blurred background">
            <a:extLst>
              <a:ext uri="{FF2B5EF4-FFF2-40B4-BE49-F238E27FC236}">
                <a16:creationId xmlns:a16="http://schemas.microsoft.com/office/drawing/2014/main" id="{2C3209DB-95DE-2743-ACB4-8605A619F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171" y="1600201"/>
            <a:ext cx="447784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12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Types of Educational Offerings for Trainees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700" y="1573427"/>
            <a:ext cx="7461397" cy="4654378"/>
          </a:xfrm>
        </p:spPr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Interprofessional education for health professions trainees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Launched in 2014 </a:t>
            </a:r>
            <a:r>
              <a:rPr lang="mr-IN" sz="2200" b="0" dirty="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Transitioned to a year-round, online course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students from all six of MUSC colleges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Experiential Component and Team Project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Expanded to Health Systems Module in Fall 2018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Curriculum Integration for Programs/Colleges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leadership on integration through a variety of modalities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Focuses on appropriate level of education for the learner</a:t>
            </a:r>
          </a:p>
          <a:p>
            <a:pPr marL="0" indent="0">
              <a:buNone/>
            </a:pP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Image of a patient on a hospital bed in front of a large screen TV with a nurse outside the room.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886" b="16985"/>
          <a:stretch/>
        </p:blipFill>
        <p:spPr>
          <a:xfrm rot="5400000">
            <a:off x="8234298" y="2511801"/>
            <a:ext cx="3936729" cy="29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074D72C-E9ED-A846-A776-E24D9599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60" y="358346"/>
            <a:ext cx="5705281" cy="1453241"/>
          </a:xfrm>
        </p:spPr>
        <p:txBody>
          <a:bodyPr>
            <a:noAutofit/>
          </a:bodyPr>
          <a:lstStyle/>
          <a:p>
            <a:r>
              <a:rPr lang="en-US" b="1" i="0" dirty="0"/>
              <a:t>Continuous Service Improvement Process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8823791-8DCC-5547-B754-3EA2249B348D}"/>
              </a:ext>
            </a:extLst>
          </p:cNvPr>
          <p:cNvSpPr txBox="1">
            <a:spLocks/>
          </p:cNvSpPr>
          <p:nvPr/>
        </p:nvSpPr>
        <p:spPr>
          <a:xfrm>
            <a:off x="642558" y="1644847"/>
            <a:ext cx="5394100" cy="3401567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5288"/>
              </a:buClr>
              <a:buSzPct val="120000"/>
              <a:buFontTx/>
              <a:buNone/>
              <a:defRPr sz="2200" kern="1200" spc="-2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SzPct val="100000"/>
              <a:buFont typeface="Arial Black" panose="020B0A04020102020204" pitchFamily="34" charset="0"/>
              <a:buChar char="›"/>
              <a:tabLst>
                <a:tab pos="457200" algn="l"/>
              </a:tabLst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tabLst>
                <a:tab pos="457200" algn="l"/>
              </a:tabLst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defTabSz="914400" rtl="0" eaLnBrk="1" latinLnBrk="0" hangingPunct="1">
              <a:spcBef>
                <a:spcPct val="20000"/>
              </a:spcBef>
              <a:buClr>
                <a:srgbClr val="49948E"/>
              </a:buClr>
              <a:buFont typeface="Arial Black" panose="020B0A04020102020204" pitchFamily="34" charset="0"/>
              <a:buChar char="›"/>
              <a:defRPr sz="2000" kern="1200" spc="-20" baseline="0">
                <a:solidFill>
                  <a:srgbClr val="516F8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914318">
              <a:lnSpc>
                <a:spcPct val="150000"/>
              </a:lnSpc>
              <a:spcBef>
                <a:spcPts val="1000"/>
              </a:spcBef>
              <a:buClrTx/>
              <a:buFont typeface="Arial" charset="0"/>
              <a:buChar char="•"/>
            </a:pPr>
            <a:r>
              <a:rPr lang="en-US" sz="2400" dirty="0">
                <a:solidFill>
                  <a:srgbClr val="1472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has a role across all telehealth service processes:</a:t>
            </a:r>
          </a:p>
          <a:p>
            <a:pPr marL="800100" lvl="1" indent="-342900" defTabSz="914318">
              <a:spcBef>
                <a:spcPts val="1000"/>
              </a:spcBef>
              <a:buClrTx/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Assists with service design through benchmarking and validating workflows</a:t>
            </a:r>
          </a:p>
          <a:p>
            <a:pPr marL="800100" lvl="1" indent="-342900" defTabSz="914318">
              <a:spcBef>
                <a:spcPts val="1000"/>
              </a:spcBef>
              <a:buClrTx/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Keeps services up-to-date and provides refresher training</a:t>
            </a:r>
          </a:p>
          <a:p>
            <a:pPr marL="800100" lvl="1" indent="-342900" defTabSz="914318">
              <a:spcBef>
                <a:spcPts val="1000"/>
              </a:spcBef>
              <a:buClrTx/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Ensures built-in opportunities for quality improvement check-ins</a:t>
            </a:r>
          </a:p>
          <a:p>
            <a:pPr marL="800100" lvl="1" indent="-342900" defTabSz="914318">
              <a:spcBef>
                <a:spcPts val="1000"/>
              </a:spcBef>
              <a:buClrTx/>
              <a:buFont typeface="Arial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Informs future development processes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endParaRPr lang="en-US" sz="1867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ITIL Strategy: Service Design, Transition and Operation to support Continual Service Improvement">
            <a:extLst>
              <a:ext uri="{FF2B5EF4-FFF2-40B4-BE49-F238E27FC236}">
                <a16:creationId xmlns:a16="http://schemas.microsoft.com/office/drawing/2014/main" id="{1F22B992-44D5-4544-B911-A51AB2A7A1CF}"/>
              </a:ext>
            </a:extLst>
          </p:cNvPr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r="1268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933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1599-282D-5DDD-C012-7CDE415937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1143000"/>
            <a:ext cx="109728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Telehealth Technology</a:t>
            </a:r>
          </a:p>
        </p:txBody>
      </p:sp>
      <p:pic>
        <p:nvPicPr>
          <p:cNvPr id="1026" name="Picture 2" descr="A person holding a horoscope camera with a group of people behind them.">
            <a:extLst>
              <a:ext uri="{FF2B5EF4-FFF2-40B4-BE49-F238E27FC236}">
                <a16:creationId xmlns:a16="http://schemas.microsoft.com/office/drawing/2014/main" id="{E58CAEEF-1B24-1446-912C-AD8D078A9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4" y="59758"/>
            <a:ext cx="9430327" cy="610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5842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905F-1145-E344-8F60-4B3522E8D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Training &amp; Policy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1622C-DC67-CB48-8DF3-040172156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NNLM Region 2 Medical Library</a:t>
            </a:r>
          </a:p>
        </p:txBody>
      </p:sp>
    </p:spTree>
    <p:extLst>
      <p:ext uri="{BB962C8B-B14F-4D97-AF65-F5344CB8AC3E}">
        <p14:creationId xmlns:p14="http://schemas.microsoft.com/office/powerpoint/2010/main" val="34174722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57945-2FCE-F74C-B652-140A9B2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/>
              <a:t>Long Term Stability</a:t>
            </a:r>
          </a:p>
        </p:txBody>
      </p:sp>
      <p:pic>
        <p:nvPicPr>
          <p:cNvPr id="5" name="Picture 4" descr="Colorful strings being woven togehter">
            <a:extLst>
              <a:ext uri="{FF2B5EF4-FFF2-40B4-BE49-F238E27FC236}">
                <a16:creationId xmlns:a16="http://schemas.microsoft.com/office/drawing/2014/main" id="{EFFF3804-14B3-D34A-BFBC-37902068D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768" y="2039428"/>
            <a:ext cx="5148528" cy="3429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73066D-BA9F-48A6-9A2B-281546FEE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17135"/>
          </a:xfrm>
        </p:spPr>
        <p:txBody>
          <a:bodyPr/>
          <a:lstStyle/>
          <a:p>
            <a:r>
              <a:rPr lang="en-US" dirty="0"/>
              <a:t>Five key requirements for the long-term sustainability of telehealth: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Developing a skilled workforce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Empowering consumers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Reforming funding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Improving the digital ecosystems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Integrating telehealth into routine care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973E0-9F3D-E84C-BA26-294AF8E962C9}"/>
              </a:ext>
            </a:extLst>
          </p:cNvPr>
          <p:cNvSpPr txBox="1"/>
          <p:nvPr/>
        </p:nvSpPr>
        <p:spPr>
          <a:xfrm>
            <a:off x="731520" y="5650992"/>
            <a:ext cx="10780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Thomas EE, Haydon HM, Mehrotra A, et al. Building on the momentum: Sustaining telehealth beyond COVID-19. </a:t>
            </a:r>
            <a:r>
              <a:rPr lang="en-US" sz="1200" i="1" dirty="0"/>
              <a:t>J Telemed Telecare</a:t>
            </a:r>
            <a:r>
              <a:rPr lang="en-US" sz="1200" dirty="0"/>
              <a:t>. September 2020:1357633X2096063. doi:10.1177/1357633X20960638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19314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9898-1D47-654B-A3F7-3FC8C45D0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Modules &amp; Resources</a:t>
            </a:r>
          </a:p>
        </p:txBody>
      </p:sp>
      <p:pic>
        <p:nvPicPr>
          <p:cNvPr id="7" name="Picture 6" descr="Image of Lipincott Telemedinisghts logo.">
            <a:extLst>
              <a:ext uri="{FF2B5EF4-FFF2-40B4-BE49-F238E27FC236}">
                <a16:creationId xmlns:a16="http://schemas.microsoft.com/office/drawing/2014/main" id="{6BC230B7-4D11-8243-9C58-886BF002E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6" y="1417638"/>
            <a:ext cx="5020574" cy="1889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470910-B121-7747-806F-0BF49B4132B9}"/>
              </a:ext>
            </a:extLst>
          </p:cNvPr>
          <p:cNvSpPr txBox="1"/>
          <p:nvPr/>
        </p:nvSpPr>
        <p:spPr>
          <a:xfrm>
            <a:off x="258792" y="3648973"/>
            <a:ext cx="43390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Understanding Telehealth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Telehealth Primer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 Care Via Telehealth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Regulations, Reimbursement and Ethical Issues in Telehealth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Interprofessional Telehealth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Infrastructure &amp; Organizational Readiness for the Provision of Telehealth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Mobile Health Technologies</a:t>
            </a:r>
          </a:p>
        </p:txBody>
      </p:sp>
      <p:pic>
        <p:nvPicPr>
          <p:cNvPr id="5" name="Content Placeholder 4" descr="Image of Lipincott Telemedinsights Telehealth Primer website page.">
            <a:extLst>
              <a:ext uri="{FF2B5EF4-FFF2-40B4-BE49-F238E27FC236}">
                <a16:creationId xmlns:a16="http://schemas.microsoft.com/office/drawing/2014/main" id="{455560C5-10D1-2745-BB5E-53CDDD813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303" y="0"/>
            <a:ext cx="6975949" cy="6858000"/>
          </a:xfrm>
        </p:spPr>
      </p:pic>
    </p:spTree>
    <p:extLst>
      <p:ext uri="{BB962C8B-B14F-4D97-AF65-F5344CB8AC3E}">
        <p14:creationId xmlns:p14="http://schemas.microsoft.com/office/powerpoint/2010/main" val="588387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C1BC793-4825-4D77-BF8B-108EEBF0F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78" y="4605764"/>
            <a:ext cx="5425440" cy="1282080"/>
          </a:xfrm>
        </p:spPr>
        <p:txBody>
          <a:bodyPr>
            <a:normAutofit/>
          </a:bodyPr>
          <a:lstStyle/>
          <a:p>
            <a:r>
              <a:rPr lang="en-US" b="1" dirty="0"/>
              <a:t>Additional Learning Opportunities</a:t>
            </a:r>
          </a:p>
        </p:txBody>
      </p:sp>
      <p:pic>
        <p:nvPicPr>
          <p:cNvPr id="5" name="Picture 4" descr="Website: Center for Connected Health Policy">
            <a:extLst>
              <a:ext uri="{FF2B5EF4-FFF2-40B4-BE49-F238E27FC236}">
                <a16:creationId xmlns:a16="http://schemas.microsoft.com/office/drawing/2014/main" id="{D9BC308F-319A-5948-892B-2A0536B47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65"/>
            <a:ext cx="6040881" cy="3980985"/>
          </a:xfrm>
          <a:prstGeom prst="rect">
            <a:avLst/>
          </a:prstGeom>
        </p:spPr>
      </p:pic>
      <p:pic>
        <p:nvPicPr>
          <p:cNvPr id="3" name="Picture 2" descr="Image of Telehealth: Health care from the safety of our homes page for patients and providers.">
            <a:extLst>
              <a:ext uri="{FF2B5EF4-FFF2-40B4-BE49-F238E27FC236}">
                <a16:creationId xmlns:a16="http://schemas.microsoft.com/office/drawing/2014/main" id="{D02C96EB-FA04-8BCB-33DD-1DBE387AF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1" y="167265"/>
            <a:ext cx="6046448" cy="558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303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02A57-DFF4-7C5B-3CCD-11240C083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143000"/>
            <a:ext cx="109728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Telehealth and Libraries</a:t>
            </a:r>
          </a:p>
        </p:txBody>
      </p:sp>
      <p:pic>
        <p:nvPicPr>
          <p:cNvPr id="5" name="Content Placeholder 4" descr="Image of the article, &quot;Leverage Libraries to Achieve Digital Equity for All.&quot;">
            <a:extLst>
              <a:ext uri="{FF2B5EF4-FFF2-40B4-BE49-F238E27FC236}">
                <a16:creationId xmlns:a16="http://schemas.microsoft.com/office/drawing/2014/main" id="{6008FB15-7442-8107-AC87-A7F1BDE0F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1" y="72113"/>
            <a:ext cx="5012472" cy="6769109"/>
          </a:xfrm>
        </p:spPr>
      </p:pic>
      <p:pic>
        <p:nvPicPr>
          <p:cNvPr id="7" name="Picture 6" descr="Image of a welcome booth with the word &quot;Telehealth&quot; and an open laptop with a doctor on the screen above the words, &quot;Shhhhh! The Doctor's In.&quot;">
            <a:extLst>
              <a:ext uri="{FF2B5EF4-FFF2-40B4-BE49-F238E27FC236}">
                <a16:creationId xmlns:a16="http://schemas.microsoft.com/office/drawing/2014/main" id="{DF92736C-1250-B2FF-D8BA-B26CD002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087" y="0"/>
            <a:ext cx="5460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11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HRSA National Telehealth Center of Excellence</a:t>
            </a:r>
          </a:p>
        </p:txBody>
      </p:sp>
      <p:pic>
        <p:nvPicPr>
          <p:cNvPr id="17" name="Content Placeholder 2" descr="Logo: National Telehealth Center of Excellence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60"/>
          <a:stretch/>
        </p:blipFill>
        <p:spPr>
          <a:xfrm>
            <a:off x="609600" y="1480732"/>
            <a:ext cx="3929175" cy="3410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8624" y="1480732"/>
            <a:ext cx="7005696" cy="372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pc="-20" dirty="0"/>
              <a:t>One of two U.S. National Telehealth Centers of Excellence</a:t>
            </a:r>
          </a:p>
          <a:p>
            <a:pPr marL="804672" lvl="1" indent="-3474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-20" dirty="0">
                <a:solidFill>
                  <a:schemeClr val="accent6"/>
                </a:solidFill>
              </a:rPr>
              <a:t>Medical University of South Carolina</a:t>
            </a:r>
          </a:p>
          <a:p>
            <a:pPr marL="804672" lvl="1" indent="-347472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-20" dirty="0">
                <a:solidFill>
                  <a:schemeClr val="accent6"/>
                </a:solidFill>
              </a:rPr>
              <a:t>University of Mississippi</a:t>
            </a:r>
          </a:p>
          <a:p>
            <a:pPr>
              <a:lnSpc>
                <a:spcPct val="150000"/>
              </a:lnSpc>
            </a:pPr>
            <a:r>
              <a:rPr lang="en-US" sz="2000" b="1" spc="-20" dirty="0"/>
              <a:t>Funded in 2017 with Renewed Mission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-20" dirty="0">
                <a:solidFill>
                  <a:schemeClr val="accent6"/>
                </a:solidFill>
              </a:rPr>
              <a:t>Research &amp; Outcomes Dissemination</a:t>
            </a:r>
          </a:p>
          <a:p>
            <a:pPr>
              <a:lnSpc>
                <a:spcPct val="150000"/>
              </a:lnSpc>
            </a:pPr>
            <a:r>
              <a:rPr lang="en-US" sz="2000" b="1" spc="-20" dirty="0"/>
              <a:t>Part of HRSA System of Telehealth Resource Centers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spc="-20" dirty="0">
                <a:solidFill>
                  <a:schemeClr val="accent6"/>
                </a:solidFill>
              </a:rPr>
              <a:t>Technical assistance in the form of policy, infrastructure and education</a:t>
            </a:r>
          </a:p>
        </p:txBody>
      </p:sp>
    </p:spTree>
    <p:extLst>
      <p:ext uri="{BB962C8B-B14F-4D97-AF65-F5344CB8AC3E}">
        <p14:creationId xmlns:p14="http://schemas.microsoft.com/office/powerpoint/2010/main" val="5726669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5F1AC-285E-EFDA-1FDC-E09571475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95A49-8EB1-C906-3C78-0C59B6CCC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WISE  Program Team (CofC, CCPL, MUSC):</a:t>
            </a:r>
            <a:endParaRPr lang="en-US" dirty="0"/>
          </a:p>
          <a:p>
            <a:r>
              <a:rPr lang="en-US" dirty="0"/>
              <a:t>Beth Sundstrom, Gweneth Lazenby, Ragan DuBose-Morris, Constance Guille, Natalia Hayes, Ren Ruggiero, Kathleen Montgomery, Katherine Richardson, and Angela Dempsey</a:t>
            </a:r>
          </a:p>
          <a:p>
            <a:endParaRPr lang="en-US" dirty="0"/>
          </a:p>
          <a:p>
            <a:r>
              <a:rPr lang="en-US" i="1" dirty="0"/>
              <a:t>Big thanks to Devon Andrews and Amy Chang for their help launching the program.</a:t>
            </a:r>
          </a:p>
          <a:p>
            <a:endParaRPr lang="en-US" dirty="0"/>
          </a:p>
          <a:p>
            <a:r>
              <a:rPr lang="en-US" b="1" dirty="0"/>
              <a:t>SC CRPH:</a:t>
            </a:r>
          </a:p>
          <a:p>
            <a:r>
              <a:rPr lang="en-US" dirty="0"/>
              <a:t>Megan A. Weis, Alanti Price, Lee M. Augenblick, and Qian Huang</a:t>
            </a:r>
          </a:p>
          <a:p>
            <a:endParaRPr lang="en-US" dirty="0"/>
          </a:p>
          <a:p>
            <a:r>
              <a:rPr lang="en-US" b="1" dirty="0"/>
              <a:t>MUSC:</a:t>
            </a:r>
          </a:p>
          <a:p>
            <a:r>
              <a:rPr lang="en-US" dirty="0"/>
              <a:t>Network of the National Library of Medicine Region 2, Medical University of South Carolina </a:t>
            </a:r>
          </a:p>
          <a:p>
            <a:r>
              <a:rPr lang="en-US" dirty="0"/>
              <a:t>MUSC Libraries (Hands-on-Health)</a:t>
            </a:r>
          </a:p>
          <a:p>
            <a:r>
              <a:rPr lang="en-US" dirty="0"/>
              <a:t>MUSC Center for Telehealth</a:t>
            </a:r>
          </a:p>
        </p:txBody>
      </p:sp>
    </p:spTree>
    <p:extLst>
      <p:ext uri="{BB962C8B-B14F-4D97-AF65-F5344CB8AC3E}">
        <p14:creationId xmlns:p14="http://schemas.microsoft.com/office/powerpoint/2010/main" val="2706887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en-US" b="1" dirty="0"/>
              <a:t>MUSC Center for Telehealth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67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“Telehealth for efficient, effective care”</a:t>
            </a:r>
          </a:p>
        </p:txBody>
      </p:sp>
      <p:pic>
        <p:nvPicPr>
          <p:cNvPr id="6" name="Picture 5" descr="Image of tall gleaming building in front of the sky.">
            <a:extLst>
              <a:ext uri="{FF2B5EF4-FFF2-40B4-BE49-F238E27FC236}">
                <a16:creationId xmlns:a16="http://schemas.microsoft.com/office/drawing/2014/main" id="{5A329CC2-0A91-7C4C-95A6-73A4AA495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83" y="508184"/>
            <a:ext cx="3810571" cy="2537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A921C8-1D6B-9B48-B422-112F149451A8}"/>
              </a:ext>
            </a:extLst>
          </p:cNvPr>
          <p:cNvSpPr/>
          <p:nvPr/>
        </p:nvSpPr>
        <p:spPr>
          <a:xfrm>
            <a:off x="7887983" y="3129465"/>
            <a:ext cx="3901417" cy="300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1" b="1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850-Bed Comprehensive Academic Medical Center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56616"/>
            <a:ext cx="10972800" cy="453542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14+ years of telehealth experience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&gt; 80 unique telehealth services</a:t>
            </a:r>
          </a:p>
          <a:p>
            <a:pPr marL="800100" lvl="2" indent="-342900">
              <a:lnSpc>
                <a:spcPct val="150000"/>
              </a:lnSpc>
              <a:spcBef>
                <a:spcPts val="0"/>
              </a:spcBef>
              <a:buClr>
                <a:srgbClr val="005288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dirty="0"/>
              <a:t>Telestroke (30 hospital network; ~5,500 annual </a:t>
            </a:r>
            <a:br>
              <a:rPr lang="en-US" dirty="0"/>
            </a:br>
            <a:r>
              <a:rPr lang="en-US" dirty="0"/>
              <a:t>consults; 14 comprehensive stroke centers)</a:t>
            </a:r>
          </a:p>
          <a:p>
            <a:pPr marL="800100" lvl="2" indent="-342900">
              <a:lnSpc>
                <a:spcPct val="150000"/>
              </a:lnSpc>
              <a:spcBef>
                <a:spcPts val="0"/>
              </a:spcBef>
              <a:buClr>
                <a:srgbClr val="005288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dirty="0"/>
              <a:t>School-based telehealth (80+ schools)</a:t>
            </a:r>
          </a:p>
          <a:p>
            <a:pPr marL="800100" lvl="2" indent="-342900">
              <a:lnSpc>
                <a:spcPct val="150000"/>
              </a:lnSpc>
              <a:spcBef>
                <a:spcPts val="0"/>
              </a:spcBef>
              <a:buClr>
                <a:srgbClr val="005288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dirty="0"/>
              <a:t>Tele-ICU (partnership with Hicuity Health; 8 SC hospitals)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580+ connected sites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Coordinating entity of the SC Telehealth Alliance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HRSA-designated National Telehealth Center of Excellence</a:t>
            </a:r>
          </a:p>
        </p:txBody>
      </p:sp>
    </p:spTree>
    <p:extLst>
      <p:ext uri="{BB962C8B-B14F-4D97-AF65-F5344CB8AC3E}">
        <p14:creationId xmlns:p14="http://schemas.microsoft.com/office/powerpoint/2010/main" val="1109996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48758-B41E-1C48-9113-8B3BC697E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Thank You!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A14DE-002B-C749-AD2E-70E1406B8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MUSC Center for Telehealth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http://www.muschealth.org/telehealth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@MUSCTelehealth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https://musc.libguides.com/telehealth 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/>
                </a:solidFill>
              </a:rPr>
              <a:t>South Carolina Telehealth Alliance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http://www.sctelehealth.org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@my_telehealth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>
                <a:solidFill>
                  <a:schemeClr val="tx1"/>
                </a:solidFill>
              </a:rPr>
              <a:t>Ragan DuBose-Morris, PhD</a:t>
            </a:r>
          </a:p>
          <a:p>
            <a:r>
              <a:rPr lang="en-US" dirty="0"/>
              <a:t>duboser@musc.edu</a:t>
            </a:r>
          </a:p>
        </p:txBody>
      </p:sp>
      <p:pic>
        <p:nvPicPr>
          <p:cNvPr id="4" name="Picture 2" descr="A person standing demonstrating a telehealth encounter">
            <a:extLst>
              <a:ext uri="{FF2B5EF4-FFF2-40B4-BE49-F238E27FC236}">
                <a16:creationId xmlns:a16="http://schemas.microsoft.com/office/drawing/2014/main" id="{2C53F950-A845-8C4D-BF52-BB81D986A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221" y="1136786"/>
            <a:ext cx="5840422" cy="38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2895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CD7B8-493C-1044-9B98-14514098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AE5C-6E75-2648-B30A-BEE13A48B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8760"/>
            <a:ext cx="11148128" cy="453542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Lenstra, N., &amp; Roberts, J. (2022). South Carolina Public Libraries &amp; Health: Needs and Opportunities. </a:t>
            </a:r>
            <a:r>
              <a:rPr lang="en-US" sz="1800" dirty="0">
                <a:hlinkClick r:id="rId2"/>
              </a:rPr>
              <a:t>https://libres.uncg.edu/ir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Library Association, A. (2022). </a:t>
            </a:r>
            <a:r>
              <a:rPr lang="en-US" sz="1800" i="1" dirty="0"/>
              <a:t>Leverage Libraries to Achieve Digital Equity for All</a:t>
            </a:r>
            <a:r>
              <a:rPr lang="en-US" sz="1800" dirty="0"/>
              <a:t>. </a:t>
            </a:r>
            <a:r>
              <a:rPr lang="en-US" sz="1800" dirty="0">
                <a:hlinkClick r:id="rId3"/>
              </a:rPr>
              <a:t>https://www.ala.org/advocacy/sites/ala.org.advocacy/files/content/telecom/broadband/Digital_Equity_Report_110222.pdf</a:t>
            </a:r>
            <a:r>
              <a:rPr lang="en-US" sz="18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Sisk B, Alexander J, Bodnar C, Curfman A, Garber K, McSwain SD, et al. Pediatrician Attitudes Toward and Experiences With Telehealth Use: Results From a National Survey. Acad Pediatr.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﻿Culmer N, Smith T, Stager C, Meyer H, Quick S, Grimm K. Evaluation of the triple aim of medicine in prehospital telemedicine: A systematic literature review. J Telemed Telecare. 2019. doi:10.1177/1357633X19853461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﻿﻿Seshadri DR, Davies E V., Harlow ER, et al. Wearable Sensors for COVID-19: A Call to Action to Harness Our Digital Infrastructure for Remote Patient Monitoring and Virtual Assessments. Front Digit Heal. 2020;2(8):8. doi:10.3389/fdgth.2020.00008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﻿Wosik J, Fudim M, Cameron B, et al. Telehealth transformation: COVID-19 and the rise of virtual care. J Am Med Informatics Assoc. 2020;27(6):957-962. doi:10.1093/</a:t>
            </a:r>
            <a:r>
              <a:rPr lang="en-US" sz="1800" dirty="0" err="1"/>
              <a:t>jamia</a:t>
            </a:r>
            <a:r>
              <a:rPr lang="en-US" sz="1800" dirty="0"/>
              <a:t>/ocaa067</a:t>
            </a:r>
          </a:p>
        </p:txBody>
      </p:sp>
    </p:spTree>
    <p:extLst>
      <p:ext uri="{BB962C8B-B14F-4D97-AF65-F5344CB8AC3E}">
        <p14:creationId xmlns:p14="http://schemas.microsoft.com/office/powerpoint/2010/main" val="371033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CD7B8-493C-1044-9B98-14514098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References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AE5C-6E75-2648-B30A-BEE13A48B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8760"/>
            <a:ext cx="11220956" cy="453542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Morgan, A. U., Dupuis, R., </a:t>
            </a:r>
            <a:r>
              <a:rPr lang="en-US" sz="1800" err="1"/>
              <a:t>D’Alonzo</a:t>
            </a:r>
            <a:r>
              <a:rPr lang="en-US" sz="1800"/>
              <a:t>, B., Johnson, A., Graves, A., Brooks, K. L., . . . </a:t>
            </a:r>
            <a:r>
              <a:rPr lang="en-US" sz="1800" err="1"/>
              <a:t>Cannuscio</a:t>
            </a:r>
            <a:r>
              <a:rPr lang="en-US" sz="1800"/>
              <a:t>, C. C. (2016). Beyond Books: Public Libraries As Partners For Population Health. Health Affairs, 35(11), 2030-2036. https://</a:t>
            </a:r>
            <a:r>
              <a:rPr lang="en-US" sz="1800" err="1"/>
              <a:t>www.healthaffairs.org</a:t>
            </a:r>
            <a:r>
              <a:rPr lang="en-US" sz="1800"/>
              <a:t>/</a:t>
            </a:r>
            <a:r>
              <a:rPr lang="en-US" sz="1800" err="1"/>
              <a:t>doi</a:t>
            </a:r>
            <a:r>
              <a:rPr lang="en-US" sz="1800"/>
              <a:t>/10.1377/hlthaff.2016.0724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Morgan, A. U. (2016, November 9). Leveraging libraries'  potential to address population health [Web log post]. Retrieved November 17, 2020, from https://</a:t>
            </a:r>
            <a:r>
              <a:rPr lang="en-US" sz="1800" err="1"/>
              <a:t>ldi.upenn.edu</a:t>
            </a:r>
            <a:r>
              <a:rPr lang="en-US" sz="1800"/>
              <a:t>/</a:t>
            </a:r>
            <a:r>
              <a:rPr lang="en-US" sz="1800" err="1"/>
              <a:t>healthpolicysense</a:t>
            </a:r>
            <a:r>
              <a:rPr lang="en-US" sz="1800"/>
              <a:t>/public-libraries-and-health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Amanda </a:t>
            </a:r>
            <a:r>
              <a:rPr lang="en-US" sz="1800" err="1"/>
              <a:t>Aykanian</a:t>
            </a:r>
            <a:r>
              <a:rPr lang="en-US" sz="1800"/>
              <a:t>, Peggy Morton, Kathi </a:t>
            </a:r>
            <a:r>
              <a:rPr lang="en-US" sz="1800" err="1"/>
              <a:t>Trawver</a:t>
            </a:r>
            <a:r>
              <a:rPr lang="en-US" sz="1800"/>
              <a:t>, Lane </a:t>
            </a:r>
            <a:r>
              <a:rPr lang="en-US" sz="1800" err="1"/>
              <a:t>Victorson</a:t>
            </a:r>
            <a:r>
              <a:rPr lang="en-US" sz="1800"/>
              <a:t>, Sarah </a:t>
            </a:r>
            <a:r>
              <a:rPr lang="en-US" sz="1800" err="1"/>
              <a:t>Preskitt</a:t>
            </a:r>
            <a:r>
              <a:rPr lang="en-US" sz="1800"/>
              <a:t> &amp; Kimberly Street (2020) Library-Based Field Placements: Meeting the Diverse Needs of Patrons, Including Those Experiencing Homelessness, Journal of Social Work Education, 56:sup1, S72-S80, DOI: 10.1080/10437797.2020.1723757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Mead, A. (2020, August 25). Rural Libraries Help Communities Access Health Information. Retrieved September 07, 2020, from </a:t>
            </a:r>
            <a:r>
              <a:rPr lang="en-US" sz="1800">
                <a:hlinkClick r:id="rId3"/>
              </a:rPr>
              <a:t>https://www.ruralhealthinfo.org/rural-monitor/rural-libraries/</a:t>
            </a:r>
            <a:endParaRPr lang="en-US" sz="1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﻿</a:t>
            </a:r>
            <a:r>
              <a:rPr lang="en-US" sz="1800" err="1"/>
              <a:t>DeGuzman</a:t>
            </a:r>
            <a:r>
              <a:rPr lang="en-US" sz="1800"/>
              <a:t> PB, </a:t>
            </a:r>
            <a:r>
              <a:rPr lang="en-US" sz="1800" err="1"/>
              <a:t>Abooali</a:t>
            </a:r>
            <a:r>
              <a:rPr lang="en-US" sz="1800"/>
              <a:t> S, Jain N, </a:t>
            </a:r>
            <a:r>
              <a:rPr lang="en-US" sz="1800" err="1"/>
              <a:t>Scicchitano</a:t>
            </a:r>
            <a:r>
              <a:rPr lang="en-US" sz="1800"/>
              <a:t> A, Siegfried ZC. Improving equitable access to care via telemedicine in rural public libraries. Public Health </a:t>
            </a:r>
            <a:r>
              <a:rPr lang="en-US" sz="1800" err="1"/>
              <a:t>Nurs</a:t>
            </a:r>
            <a:r>
              <a:rPr lang="en-US" sz="1800"/>
              <a:t>. 2021. doi:10.1111/phn.12981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err="1"/>
              <a:t>DeGuzman</a:t>
            </a:r>
            <a:r>
              <a:rPr lang="en-US" sz="1800"/>
              <a:t> PB, Jain N. Can Public Libraries Be Leveraged to Expand Access to Telehealth? Exploration of a Strategy to Mitigate Rural Health Disparities. </a:t>
            </a:r>
            <a:r>
              <a:rPr lang="en-US" sz="1800" err="1"/>
              <a:t>medRxiv</a:t>
            </a:r>
            <a:r>
              <a:rPr lang="en-US" sz="1800"/>
              <a:t>. 2020;6(165):1-13. doi:10.1101/2020.08.18.20177287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981471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CD7B8-493C-1044-9B98-14514098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References (3)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3AE5C-6E75-2648-B30A-BEE13A48B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08760"/>
            <a:ext cx="10972800" cy="453542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Thomas EE, Haydon HM, Mehrotra A, et al. Building on the momentum: Sustaining telehealth beyond COVID-19. </a:t>
            </a:r>
            <a:r>
              <a:rPr lang="en-US" sz="1800" i="1"/>
              <a:t>J </a:t>
            </a:r>
            <a:r>
              <a:rPr lang="en-US" sz="1800" i="1" err="1"/>
              <a:t>Telemed</a:t>
            </a:r>
            <a:r>
              <a:rPr lang="en-US" sz="1800" i="1"/>
              <a:t> Telecare</a:t>
            </a:r>
            <a:r>
              <a:rPr lang="en-US" sz="1800"/>
              <a:t>. September 2020:1357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Office of Regulatory Staff. (n.d.). </a:t>
            </a:r>
            <a:r>
              <a:rPr lang="en-US" sz="1800" i="1"/>
              <a:t>South Carolina Broadband Office</a:t>
            </a:r>
            <a:r>
              <a:rPr lang="en-US" sz="1800"/>
              <a:t>. Retrieved December 5, 2022, from https://</a:t>
            </a:r>
            <a:r>
              <a:rPr lang="en-US" sz="1800" err="1"/>
              <a:t>ors.sc.gov</a:t>
            </a:r>
            <a:r>
              <a:rPr lang="en-US" sz="1800"/>
              <a:t>/broadband/office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Settles, C. (2021). </a:t>
            </a:r>
            <a:r>
              <a:rPr lang="en-US" sz="1800" i="1"/>
              <a:t>Guide to Connecting Library Patrons to Better Health Community Broadband Snapshot Report</a:t>
            </a:r>
            <a:r>
              <a:rPr lang="en-US" sz="1800"/>
              <a:t>. https://</a:t>
            </a:r>
            <a:r>
              <a:rPr lang="en-US" sz="1800" err="1"/>
              <a:t>www.ena.com</a:t>
            </a:r>
            <a:r>
              <a:rPr lang="en-US" sz="1800"/>
              <a:t>/articles/telehealth-guide-to-connecting-library-patrons-to-better-health/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Settles, C. (2021). </a:t>
            </a:r>
            <a:r>
              <a:rPr lang="en-US" sz="1800" i="1"/>
              <a:t>Could Libraries Be the New Clinics?</a:t>
            </a:r>
            <a:r>
              <a:rPr lang="en-US" sz="1800"/>
              <a:t> Broadband Communities. </a:t>
            </a:r>
            <a:r>
              <a:rPr lang="en-US" sz="1800">
                <a:hlinkClick r:id="rId3"/>
              </a:rPr>
              <a:t>https://www.bbcmag.com/rural-broadband/could-libraries-be-the-new-clinics</a:t>
            </a:r>
            <a:endParaRPr lang="en-US" sz="1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err="1"/>
              <a:t>Rahaman</a:t>
            </a:r>
            <a:r>
              <a:rPr lang="en-US" sz="1800"/>
              <a:t> T. An Introduction to Telehealth and COVID-19 Innovations–A Primer for Librarians. Med Ref Serv Q. 2021;40(1):122-129. doi:10.1080/02763869.2021.1873647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1"/>
              <a:t>Connect2HealthFCC - Mapping Broadband Health in America 2017</a:t>
            </a:r>
            <a:r>
              <a:rPr lang="en-US" sz="1800"/>
              <a:t>. (n.d.). Retrieved December 2022, from </a:t>
            </a:r>
            <a:r>
              <a:rPr lang="en-US" sz="1800">
                <a:hlinkClick r:id="rId4"/>
              </a:rPr>
              <a:t>https://www.fcc.gov/reports-research/maps/connect2health</a:t>
            </a:r>
            <a:endParaRPr lang="en-US" sz="18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/>
              <a:t>Philbin, M. M., Parker, C. M., Flaherty, M. G., &amp; Hirsch, J. S. (2019). Public Libraries: A Community-Level Resource to Advance Population Health. Journal of community health, 44(1), 192–199. </a:t>
            </a:r>
            <a:r>
              <a:rPr lang="en-US" sz="1800">
                <a:hlinkClick r:id="rId5"/>
              </a:rPr>
              <a:t>https://doi.org/10.1007/s10900-018-0547-4</a:t>
            </a:r>
            <a:r>
              <a:rPr lang="en-US" sz="1800"/>
              <a:t> 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179736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5BF4-480B-0DDC-05B3-63AE70CC58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-1143000"/>
            <a:ext cx="109728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South Carolina Telehealth Alliance and MUSC Health</a:t>
            </a:r>
          </a:p>
        </p:txBody>
      </p:sp>
      <p:pic>
        <p:nvPicPr>
          <p:cNvPr id="7170" name="Picture 2" descr="Image of the words, &quot;South Carolina Telehealth Alliance&quot; to the right of MUSC Health logo.">
            <a:extLst>
              <a:ext uri="{FF2B5EF4-FFF2-40B4-BE49-F238E27FC236}">
                <a16:creationId xmlns:a16="http://schemas.microsoft.com/office/drawing/2014/main" id="{B358E9A4-CF55-0F44-A715-813183C89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9" y="184250"/>
            <a:ext cx="8830934" cy="588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58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257" y="417403"/>
            <a:ext cx="7289031" cy="804333"/>
          </a:xfrm>
        </p:spPr>
        <p:txBody>
          <a:bodyPr>
            <a:normAutofit/>
          </a:bodyPr>
          <a:lstStyle/>
          <a:p>
            <a:r>
              <a:rPr lang="en-US" b="1" dirty="0"/>
              <a:t>SC Telehealth Alliance (SCTA)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258" y="1397479"/>
            <a:ext cx="10557290" cy="4303181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Funded by the South Carolina Legislature in 2013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Statewide collaboration of many organizations to expand telehealth services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Administered out of the MUSC Center for Telehealth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Annual collaborative strategy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dirty="0"/>
              <a:t>450+ connected SC sites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dirty="0"/>
              <a:t>100+ services statewide</a:t>
            </a:r>
          </a:p>
          <a:p>
            <a:pPr marL="838190" lvl="1" indent="-380990">
              <a:buFont typeface="Arial" panose="020B0604020202020204" pitchFamily="34" charset="0"/>
              <a:buChar char="•"/>
            </a:pPr>
            <a:r>
              <a:rPr lang="en-US" dirty="0"/>
              <a:t>Legislative reporting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Creating an open-access telehealth network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SCTA Mission: Improve the health of all South Carolinians through Telehealth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Image of people meeting at a long table in business attire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6123" y="2683492"/>
            <a:ext cx="3996619" cy="2203137"/>
          </a:xfrm>
          <a:prstGeom prst="rect">
            <a:avLst/>
          </a:prstGeom>
        </p:spPr>
      </p:pic>
      <p:pic>
        <p:nvPicPr>
          <p:cNvPr id="6" name="Picture 5" descr="Logo for South Carolina Telehealth Alliance and MUSC Health, Medical University of South Carolina.">
            <a:extLst>
              <a:ext uri="{FF2B5EF4-FFF2-40B4-BE49-F238E27FC236}">
                <a16:creationId xmlns:a16="http://schemas.microsoft.com/office/drawing/2014/main" id="{D9CDC0C6-1ABD-D947-9564-9B0F8E1C9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878" y="301813"/>
            <a:ext cx="4558201" cy="128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99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9BBE1-38F3-B44E-957A-1D1029DF4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Categories &amp;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65311-074D-C44F-8878-3102E7FDC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38082"/>
            <a:ext cx="10972800" cy="4696692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en-US" sz="2000" b="1" dirty="0"/>
              <a:t>mHealth includes:</a:t>
            </a:r>
          </a:p>
          <a:p>
            <a:pPr indent="-3429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Home monitoring and wearable devices</a:t>
            </a:r>
          </a:p>
          <a:p>
            <a:pPr indent="-3429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Health apps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en-US" sz="2000" b="1" dirty="0"/>
              <a:t>Synchronous telemedicine includes:</a:t>
            </a:r>
          </a:p>
          <a:p>
            <a:pPr indent="-3429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Real time video or audio</a:t>
            </a:r>
          </a:p>
          <a:p>
            <a:pPr indent="-3429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Often with devices that assist with examinations</a:t>
            </a:r>
          </a:p>
          <a:p>
            <a:pPr>
              <a:lnSpc>
                <a:spcPct val="170000"/>
              </a:lnSpc>
              <a:spcBef>
                <a:spcPts val="0"/>
              </a:spcBef>
              <a:defRPr/>
            </a:pPr>
            <a:r>
              <a:rPr lang="en-US" sz="2000" b="1" dirty="0"/>
              <a:t>Asynchronous telemedicine includes:</a:t>
            </a:r>
          </a:p>
          <a:p>
            <a:pPr indent="-3429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Health encounters performed through messaging</a:t>
            </a:r>
          </a:p>
          <a:p>
            <a:pPr indent="-34290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Transmitted images and videos (radiology, pathology, etc.)</a:t>
            </a:r>
          </a:p>
        </p:txBody>
      </p:sp>
      <p:pic>
        <p:nvPicPr>
          <p:cNvPr id="5" name="Picture 4" descr="Image of a doctor looking at an essay on a computer as seen through a bigger monitor.">
            <a:extLst>
              <a:ext uri="{FF2B5EF4-FFF2-40B4-BE49-F238E27FC236}">
                <a16:creationId xmlns:a16="http://schemas.microsoft.com/office/drawing/2014/main" id="{8C79752E-8B9B-ED43-8605-ADC46186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1" y="2560638"/>
            <a:ext cx="2514600" cy="199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of a computer and stand on wheels with a digital camera on top.">
            <a:extLst>
              <a:ext uri="{FF2B5EF4-FFF2-40B4-BE49-F238E27FC236}">
                <a16:creationId xmlns:a16="http://schemas.microsoft.com/office/drawing/2014/main" id="{65FCE123-666E-B44C-AD03-B39603EA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599" y="274638"/>
            <a:ext cx="3445487" cy="516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18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E3FD1-FA33-0740-8D1E-616687F49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972" y="-963454"/>
            <a:ext cx="4568456" cy="887451"/>
          </a:xfrm>
        </p:spPr>
        <p:txBody>
          <a:bodyPr/>
          <a:lstStyle/>
          <a:p>
            <a:r>
              <a:rPr lang="en-US" dirty="0"/>
              <a:t>Training and Education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46638C-6CCD-0B48-A3FB-6F5D39609A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78334" y="3715789"/>
            <a:ext cx="2967643" cy="17789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Graphic for Training and Education.">
            <a:extLst>
              <a:ext uri="{FF2B5EF4-FFF2-40B4-BE49-F238E27FC236}">
                <a16:creationId xmlns:a16="http://schemas.microsoft.com/office/drawing/2014/main" id="{27937CA5-D0E4-3E40-82FA-C1A194C9D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62401" cy="5918662"/>
          </a:xfrm>
          <a:prstGeom prst="rect">
            <a:avLst/>
          </a:prstGeom>
        </p:spPr>
      </p:pic>
      <p:pic>
        <p:nvPicPr>
          <p:cNvPr id="7" name="Picture 6" descr="Map of SC and the 64 SCTA Supported Hospitals.">
            <a:extLst>
              <a:ext uri="{FF2B5EF4-FFF2-40B4-BE49-F238E27FC236}">
                <a16:creationId xmlns:a16="http://schemas.microsoft.com/office/drawing/2014/main" id="{9E344682-E88B-AE4A-146A-EB59CECF8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029" y="0"/>
            <a:ext cx="6039971" cy="58189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1CFFEE-9A55-A945-94E6-A1CC3732E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3" b="81595"/>
          <a:stretch/>
        </p:blipFill>
        <p:spPr>
          <a:xfrm>
            <a:off x="10374618" y="-76003"/>
            <a:ext cx="1817382" cy="8463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E78506-A528-5B6A-5B62-F52E35ED7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58697" y="505097"/>
            <a:ext cx="487680" cy="2652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Words, &quot;overall Telehealth interactions.&quot;">
            <a:extLst>
              <a:ext uri="{FF2B5EF4-FFF2-40B4-BE49-F238E27FC236}">
                <a16:creationId xmlns:a16="http://schemas.microsoft.com/office/drawing/2014/main" id="{8211870E-8846-9A10-5323-F7B2517486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8" t="10879" b="33921"/>
          <a:stretch/>
        </p:blipFill>
        <p:spPr>
          <a:xfrm>
            <a:off x="515390" y="5860128"/>
            <a:ext cx="1936865" cy="985241"/>
          </a:xfrm>
          <a:prstGeom prst="rect">
            <a:avLst/>
          </a:prstGeom>
        </p:spPr>
      </p:pic>
      <p:pic>
        <p:nvPicPr>
          <p:cNvPr id="9" name="Picture 8" descr="The number 1, 580,000+. ">
            <a:extLst>
              <a:ext uri="{FF2B5EF4-FFF2-40B4-BE49-F238E27FC236}">
                <a16:creationId xmlns:a16="http://schemas.microsoft.com/office/drawing/2014/main" id="{C3827BD9-6D58-F2F0-0E0C-CE6E92EAE6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79"/>
          <a:stretch/>
        </p:blipFill>
        <p:spPr>
          <a:xfrm>
            <a:off x="2834641" y="6027045"/>
            <a:ext cx="2956857" cy="6514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AD9C29-6156-8FD0-71E3-8832E54A8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3949" y="5818909"/>
            <a:ext cx="390698" cy="208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64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E11E2-1709-6049-8E3C-C1BC8BEC6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Benefits &amp; Opportunities for Partnership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32DB4-6D27-C14B-875A-B8BEAEC51D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NNLM Region 2 Medical Library</a:t>
            </a:r>
          </a:p>
        </p:txBody>
      </p:sp>
    </p:spTree>
    <p:extLst>
      <p:ext uri="{BB962C8B-B14F-4D97-AF65-F5344CB8AC3E}">
        <p14:creationId xmlns:p14="http://schemas.microsoft.com/office/powerpoint/2010/main" val="1436583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USCHealth_digital">
      <a:dk1>
        <a:srgbClr val="005288"/>
      </a:dk1>
      <a:lt1>
        <a:sysClr val="window" lastClr="FFFFFF"/>
      </a:lt1>
      <a:dk2>
        <a:srgbClr val="41748D"/>
      </a:dk2>
      <a:lt2>
        <a:srgbClr val="67C9D0"/>
      </a:lt2>
      <a:accent1>
        <a:srgbClr val="7A99AC"/>
      </a:accent1>
      <a:accent2>
        <a:srgbClr val="BBDDE6"/>
      </a:accent2>
      <a:accent3>
        <a:srgbClr val="D57800"/>
      </a:accent3>
      <a:accent4>
        <a:srgbClr val="C1BB6B"/>
      </a:accent4>
      <a:accent5>
        <a:srgbClr val="8AB43D"/>
      </a:accent5>
      <a:accent6>
        <a:srgbClr val="14726C"/>
      </a:accent6>
      <a:hlink>
        <a:srgbClr val="49948E"/>
      </a:hlink>
      <a:folHlink>
        <a:srgbClr val="000000"/>
      </a:folHlink>
    </a:clrScheme>
    <a:fontScheme name="MUSC_Health_web_safe_fonts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D4D8B0EC-0F5B-8642-B52C-727BD5A7424A}" vid="{311CC6CE-E1EE-824D-8285-FA3BAE4278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3480</TotalTime>
  <Words>2904</Words>
  <Application>Microsoft Macintosh PowerPoint</Application>
  <PresentationFormat>Widescreen</PresentationFormat>
  <Paragraphs>277</Paragraphs>
  <Slides>54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Prometo Medium</vt:lpstr>
      <vt:lpstr>Arial</vt:lpstr>
      <vt:lpstr>Arial Black</vt:lpstr>
      <vt:lpstr>Calibri</vt:lpstr>
      <vt:lpstr>Century Gothic</vt:lpstr>
      <vt:lpstr>Helvetica</vt:lpstr>
      <vt:lpstr>Times New Roman</vt:lpstr>
      <vt:lpstr>Office Theme</vt:lpstr>
      <vt:lpstr>Telehealth and Health Libraries:  The Intersection of Digital Health Partnerships</vt:lpstr>
      <vt:lpstr>Conflict of Interest &amp; Attributions </vt:lpstr>
      <vt:lpstr>Ragan A. DuBose-Morris, PhD, EdS Telehealth Educator, Medical University of South Carolina,  Charleston, South Carolina, USA</vt:lpstr>
      <vt:lpstr>Learning Objectives</vt:lpstr>
      <vt:lpstr>MUSC Center for Telehealth “Telehealth for efficient, effective care”</vt:lpstr>
      <vt:lpstr>SC Telehealth Alliance (SCTA)</vt:lpstr>
      <vt:lpstr>Categories &amp; Examples</vt:lpstr>
      <vt:lpstr>Training and Education</vt:lpstr>
      <vt:lpstr>Telehealth Benefits &amp; Opportunities for Partnership</vt:lpstr>
      <vt:lpstr>Digital Partnerships</vt:lpstr>
      <vt:lpstr>Telehealth Benefits</vt:lpstr>
      <vt:lpstr>Telehealth Benefits (2)</vt:lpstr>
      <vt:lpstr>In the Literature….</vt:lpstr>
      <vt:lpstr>In the Literature….(2)</vt:lpstr>
      <vt:lpstr>In the Literature….(3)</vt:lpstr>
      <vt:lpstr>Real World Applications</vt:lpstr>
      <vt:lpstr>Why Libraries?</vt:lpstr>
      <vt:lpstr>Why Libraries? </vt:lpstr>
      <vt:lpstr>Broadband Data</vt:lpstr>
      <vt:lpstr>Fixed Broadband Availability</vt:lpstr>
      <vt:lpstr>Health Measures</vt:lpstr>
      <vt:lpstr>Making Connections…</vt:lpstr>
      <vt:lpstr>https://www.library.musc.edu/</vt:lpstr>
      <vt:lpstr>Rural Libraries and Health Cooperative Agreement Program </vt:lpstr>
      <vt:lpstr>Examples in South Carolina</vt:lpstr>
      <vt:lpstr>Examples in South Carolina (2)</vt:lpstr>
      <vt:lpstr>Health Services Offered by Library Partners in SC</vt:lpstr>
      <vt:lpstr>Becoming</vt:lpstr>
      <vt:lpstr>Increased Healthcare Disparities Among Women</vt:lpstr>
      <vt:lpstr>Telehealth</vt:lpstr>
      <vt:lpstr>Telehealth Access</vt:lpstr>
      <vt:lpstr>Comprehensive Health Services for Women</vt:lpstr>
      <vt:lpstr>WISE</vt:lpstr>
      <vt:lpstr>Program Outcomes  – Year 1</vt:lpstr>
      <vt:lpstr>Mental Health Outcomes</vt:lpstr>
      <vt:lpstr>3 Steps to Design and Evaluate a Telehealth Initiative</vt:lpstr>
      <vt:lpstr>https://www.scetv.org/news/telehealth </vt:lpstr>
      <vt:lpstr>Telehealth Education</vt:lpstr>
      <vt:lpstr>Innovations</vt:lpstr>
      <vt:lpstr>Types of Educational Offerings for Trainees</vt:lpstr>
      <vt:lpstr>Continuous Service Improvement Process</vt:lpstr>
      <vt:lpstr>Telehealth Technology</vt:lpstr>
      <vt:lpstr>Additional Training &amp; Policy Resources</vt:lpstr>
      <vt:lpstr>Long Term Stability</vt:lpstr>
      <vt:lpstr>Modules &amp; Resources</vt:lpstr>
      <vt:lpstr>Additional Learning Opportunities</vt:lpstr>
      <vt:lpstr>Telehealth and Libraries</vt:lpstr>
      <vt:lpstr>HRSA National Telehealth Center of Excellence</vt:lpstr>
      <vt:lpstr>The Team</vt:lpstr>
      <vt:lpstr>Thank You! </vt:lpstr>
      <vt:lpstr>References</vt:lpstr>
      <vt:lpstr>References (2)</vt:lpstr>
      <vt:lpstr>References (3)</vt:lpstr>
      <vt:lpstr>South Carolina Telehealth Alliance and MUSC Health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State of Telehealth: COVID Update</dc:title>
  <dc:creator>DuBose-Morris, Ragan</dc:creator>
  <cp:lastModifiedBy>Trogdon-Livingston, Debra Ann</cp:lastModifiedBy>
  <cp:revision>74</cp:revision>
  <dcterms:created xsi:type="dcterms:W3CDTF">2020-12-05T02:21:17Z</dcterms:created>
  <dcterms:modified xsi:type="dcterms:W3CDTF">2022-12-08T02:02:00Z</dcterms:modified>
</cp:coreProperties>
</file>