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5008"/>
    <p:restoredTop sz="86395"/>
  </p:normalViewPr>
  <p:slideViewPr>
    <p:cSldViewPr>
      <p:cViewPr>
        <p:scale>
          <a:sx n="84" d="100"/>
          <a:sy n="84" d="100"/>
        </p:scale>
        <p:origin x="152" y="64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00734" y="1482877"/>
            <a:ext cx="4470400" cy="3959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61481" y="1727326"/>
            <a:ext cx="3213734" cy="353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6128765"/>
            <a:ext cx="12191365" cy="725805"/>
          </a:xfrm>
          <a:custGeom>
            <a:avLst/>
            <a:gdLst/>
            <a:ahLst/>
            <a:cxnLst/>
            <a:rect l="l" t="t" r="r" b="b"/>
            <a:pathLst>
              <a:path w="12191365" h="725804">
                <a:moveTo>
                  <a:pt x="12191238" y="0"/>
                </a:moveTo>
                <a:lnTo>
                  <a:pt x="0" y="0"/>
                </a:lnTo>
                <a:lnTo>
                  <a:pt x="0" y="725424"/>
                </a:lnTo>
                <a:lnTo>
                  <a:pt x="12191238" y="725424"/>
                </a:lnTo>
                <a:lnTo>
                  <a:pt x="12191238" y="0"/>
                </a:lnTo>
                <a:close/>
              </a:path>
            </a:pathLst>
          </a:custGeom>
          <a:solidFill>
            <a:srgbClr val="1F5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1" y="6128765"/>
            <a:ext cx="12192000" cy="725805"/>
          </a:xfrm>
          <a:custGeom>
            <a:avLst/>
            <a:gdLst/>
            <a:ahLst/>
            <a:cxnLst/>
            <a:rect l="l" t="t" r="r" b="b"/>
            <a:pathLst>
              <a:path w="12192000" h="725804">
                <a:moveTo>
                  <a:pt x="0" y="0"/>
                </a:moveTo>
                <a:lnTo>
                  <a:pt x="12192000" y="0"/>
                </a:lnTo>
                <a:lnTo>
                  <a:pt x="12192000" y="725424"/>
                </a:lnTo>
                <a:lnTo>
                  <a:pt x="0" y="72542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1F4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51" y="6201155"/>
            <a:ext cx="3590543" cy="57607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0"/>
            <a:ext cx="6095999" cy="302209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755379" cy="30114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6128765"/>
            <a:ext cx="12191365" cy="725805"/>
          </a:xfrm>
          <a:custGeom>
            <a:avLst/>
            <a:gdLst/>
            <a:ahLst/>
            <a:cxnLst/>
            <a:rect l="l" t="t" r="r" b="b"/>
            <a:pathLst>
              <a:path w="12191365" h="725804">
                <a:moveTo>
                  <a:pt x="12191238" y="0"/>
                </a:moveTo>
                <a:lnTo>
                  <a:pt x="0" y="0"/>
                </a:lnTo>
                <a:lnTo>
                  <a:pt x="0" y="725424"/>
                </a:lnTo>
                <a:lnTo>
                  <a:pt x="12191238" y="725424"/>
                </a:lnTo>
                <a:lnTo>
                  <a:pt x="12191238" y="0"/>
                </a:lnTo>
                <a:close/>
              </a:path>
            </a:pathLst>
          </a:custGeom>
          <a:solidFill>
            <a:srgbClr val="1F5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1" y="6128765"/>
            <a:ext cx="12192000" cy="725805"/>
          </a:xfrm>
          <a:custGeom>
            <a:avLst/>
            <a:gdLst/>
            <a:ahLst/>
            <a:cxnLst/>
            <a:rect l="l" t="t" r="r" b="b"/>
            <a:pathLst>
              <a:path w="12192000" h="725804">
                <a:moveTo>
                  <a:pt x="0" y="0"/>
                </a:moveTo>
                <a:lnTo>
                  <a:pt x="12192000" y="0"/>
                </a:lnTo>
                <a:lnTo>
                  <a:pt x="12192000" y="725424"/>
                </a:lnTo>
                <a:lnTo>
                  <a:pt x="0" y="72542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1F4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5551" y="6201155"/>
            <a:ext cx="3590543" cy="5760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4714" y="343915"/>
            <a:ext cx="9568925" cy="10318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5179" y="1602572"/>
            <a:ext cx="6673215" cy="4028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statelibrary.sc.gov/spanish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7Ho5C_hCbg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p.gov/sites/lep/files/resources/2011_Language_Access_Assessment_and_Planning_Tool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low-angle-photography-of-a-road-2952065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statelibrary.sc.gov/spanish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forma.org/" TargetMode="External"/><Relationship Id="rId5" Type="http://schemas.openxmlformats.org/officeDocument/2006/relationships/hyperlink" Target="https://docs.google.com/document/d/1oJF4OY3faYinFteXUXhV-hLADdIIaWQ8hBDKt84P0ng/edit#heading%3Dh.gxeilcsnusql" TargetMode="External"/><Relationship Id="rId4" Type="http://schemas.openxmlformats.org/officeDocument/2006/relationships/hyperlink" Target="https://www.cde.state.co.us/cdelib/spanishforlibrari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jcsmith@statelibrary.sc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35234" y="3193822"/>
            <a:ext cx="10255885" cy="1356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9144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497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0" cap="none" spc="-3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Spanish</a:t>
            </a:r>
            <a:r>
              <a:rPr kumimoji="0" lang="en-US" sz="4600" b="0" i="0" u="none" strike="noStrike" kern="0" cap="none" spc="-2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lang="en-US" sz="4600" b="0" i="0" u="none" strike="noStrike" kern="0" cap="none" spc="-2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4600" b="0" i="0" u="none" strike="noStrike" kern="0" cap="none" spc="-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Library</a:t>
            </a:r>
            <a:r>
              <a:rPr kumimoji="0" lang="en-US" sz="4600" b="0" i="0" u="none" strike="noStrike" kern="0" cap="none" spc="-2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4600" b="0" i="0" u="none" strike="noStrike" kern="0" cap="none" spc="-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Staff:</a:t>
            </a:r>
            <a:r>
              <a:rPr kumimoji="0" lang="en-US" sz="4600" b="0" i="0" u="none" strike="noStrike" kern="0" cap="none" spc="-2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4600" b="0" i="0" u="none" strike="noStrike" kern="0" cap="none" spc="-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Bringing</a:t>
            </a:r>
            <a:r>
              <a:rPr kumimoji="0" lang="en-US" sz="4600" b="0" i="0" u="none" strike="noStrike" kern="0" cap="none" spc="-2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4600" b="0" i="0" u="none" strike="noStrike" kern="0" cap="none" spc="-3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Language </a:t>
            </a:r>
            <a:r>
              <a:rPr kumimoji="0" lang="en-US" sz="4600" b="0" i="0" u="none" strike="noStrike" kern="0" cap="none" spc="-40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Access</a:t>
            </a:r>
            <a:r>
              <a:rPr kumimoji="0" lang="en-US" sz="4600" b="0" i="0" u="none" strike="noStrike" kern="0" cap="none" spc="-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lang="en-US" sz="4600" b="0" i="0" u="none" strike="noStrike" kern="0" cap="none" spc="-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4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lang="en-US" sz="4600" b="0" i="0" u="none" strike="noStrike" kern="0" cap="none" spc="-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4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Library</a:t>
            </a:r>
            <a:endParaRPr kumimoji="0" lang="en-US" sz="4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34" y="4469410"/>
            <a:ext cx="9175750" cy="1327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>
                <a:latin typeface="Arial"/>
                <a:cs typeface="Arial"/>
              </a:rPr>
              <a:t>April</a:t>
            </a:r>
            <a:r>
              <a:rPr sz="4000" spc="-195" dirty="0">
                <a:latin typeface="Arial"/>
                <a:cs typeface="Arial"/>
              </a:rPr>
              <a:t> </a:t>
            </a:r>
            <a:r>
              <a:rPr sz="4000" spc="-180" dirty="0">
                <a:latin typeface="Arial"/>
                <a:cs typeface="Arial"/>
              </a:rPr>
              <a:t>23,</a:t>
            </a:r>
            <a:r>
              <a:rPr sz="4000" spc="-190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2024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75"/>
              </a:spcBef>
            </a:pPr>
            <a:r>
              <a:rPr sz="2400" spc="-125" dirty="0">
                <a:latin typeface="Arial"/>
                <a:cs typeface="Arial"/>
              </a:rPr>
              <a:t>Caroline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Smith,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Facilities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&amp;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20" dirty="0">
                <a:latin typeface="Arial"/>
                <a:cs typeface="Arial"/>
              </a:rPr>
              <a:t>Access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Consultant,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South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Carolina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State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Library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565" y="467742"/>
            <a:ext cx="4343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85" dirty="0"/>
              <a:t>Program</a:t>
            </a:r>
            <a:r>
              <a:rPr sz="4400" spc="-210" dirty="0"/>
              <a:t> </a:t>
            </a:r>
            <a:r>
              <a:rPr sz="4400" spc="-285" dirty="0"/>
              <a:t>Overview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29284" y="1311276"/>
            <a:ext cx="4205605" cy="4172585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500"/>
              </a:spcBef>
              <a:buSzPct val="79166"/>
              <a:buChar char="•"/>
              <a:tabLst>
                <a:tab pos="194945" algn="l"/>
              </a:tabLst>
            </a:pPr>
            <a:r>
              <a:rPr sz="2400" spc="-140" dirty="0">
                <a:latin typeface="Arial"/>
                <a:cs typeface="Arial"/>
              </a:rPr>
              <a:t>6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weeks,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1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hour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sessions</a:t>
            </a:r>
            <a:endParaRPr sz="24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405"/>
              </a:spcBef>
              <a:buSzPct val="79166"/>
              <a:buChar char="•"/>
              <a:tabLst>
                <a:tab pos="194945" algn="l"/>
              </a:tabLst>
            </a:pPr>
            <a:r>
              <a:rPr sz="2400" spc="-90" dirty="0">
                <a:latin typeface="Arial"/>
                <a:cs typeface="Arial"/>
              </a:rPr>
              <a:t>Offered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1-</a:t>
            </a:r>
            <a:r>
              <a:rPr sz="2400" spc="-140" dirty="0">
                <a:latin typeface="Arial"/>
                <a:cs typeface="Arial"/>
              </a:rPr>
              <a:t>2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times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each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year</a:t>
            </a:r>
            <a:endParaRPr sz="24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405"/>
              </a:spcBef>
              <a:buSzPct val="79166"/>
              <a:buChar char="•"/>
              <a:tabLst>
                <a:tab pos="194945" algn="l"/>
              </a:tabLst>
            </a:pPr>
            <a:r>
              <a:rPr sz="2400" spc="-165" dirty="0">
                <a:latin typeface="Arial"/>
                <a:cs typeface="Arial"/>
              </a:rPr>
              <a:t>Live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Zoom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recording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option</a:t>
            </a:r>
            <a:endParaRPr sz="24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390"/>
              </a:spcBef>
              <a:buSzPct val="79166"/>
              <a:buChar char="•"/>
              <a:tabLst>
                <a:tab pos="194945" algn="l"/>
              </a:tabLst>
            </a:pPr>
            <a:r>
              <a:rPr sz="2400" spc="-135" dirty="0">
                <a:latin typeface="Arial"/>
                <a:cs typeface="Arial"/>
              </a:rPr>
              <a:t>Broad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reach:</a:t>
            </a:r>
            <a:endParaRPr sz="2400">
              <a:latin typeface="Arial"/>
              <a:cs typeface="Arial"/>
            </a:endParaRPr>
          </a:p>
          <a:p>
            <a:pPr marL="423545" lvl="1" indent="-182245">
              <a:lnSpc>
                <a:spcPct val="100000"/>
              </a:lnSpc>
              <a:spcBef>
                <a:spcPts val="204"/>
              </a:spcBef>
              <a:buSzPct val="79166"/>
              <a:buChar char="•"/>
              <a:tabLst>
                <a:tab pos="423545" algn="l"/>
              </a:tabLst>
            </a:pPr>
            <a:r>
              <a:rPr sz="2400" spc="-145" dirty="0">
                <a:latin typeface="Arial"/>
                <a:cs typeface="Arial"/>
              </a:rPr>
              <a:t>100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registrants</a:t>
            </a:r>
            <a:endParaRPr sz="2400">
              <a:latin typeface="Arial"/>
              <a:cs typeface="Arial"/>
            </a:endParaRPr>
          </a:p>
          <a:p>
            <a:pPr marL="423545" lvl="1" indent="-182245">
              <a:lnSpc>
                <a:spcPct val="100000"/>
              </a:lnSpc>
              <a:spcBef>
                <a:spcPts val="600"/>
              </a:spcBef>
              <a:buSzPct val="79166"/>
              <a:buChar char="•"/>
              <a:tabLst>
                <a:tab pos="423545" algn="l"/>
              </a:tabLst>
            </a:pPr>
            <a:r>
              <a:rPr sz="2400" spc="-145" dirty="0">
                <a:latin typeface="Arial"/>
                <a:cs typeface="Arial"/>
              </a:rPr>
              <a:t>25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live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participants</a:t>
            </a:r>
            <a:endParaRPr sz="24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800"/>
              </a:spcBef>
              <a:buSzPct val="79166"/>
              <a:buChar char="•"/>
              <a:tabLst>
                <a:tab pos="194945" algn="l"/>
              </a:tabLst>
            </a:pPr>
            <a:r>
              <a:rPr sz="2400" spc="-95" dirty="0">
                <a:latin typeface="Arial"/>
                <a:cs typeface="Arial"/>
              </a:rPr>
              <a:t>Included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all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levels</a:t>
            </a:r>
            <a:endParaRPr sz="24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405"/>
              </a:spcBef>
              <a:buSzPct val="79166"/>
              <a:buChar char="•"/>
              <a:tabLst>
                <a:tab pos="194945" algn="l"/>
              </a:tabLst>
            </a:pPr>
            <a:r>
              <a:rPr sz="2400" spc="-220" dirty="0">
                <a:latin typeface="Arial"/>
                <a:cs typeface="Arial"/>
              </a:rPr>
              <a:t>Co-</a:t>
            </a:r>
            <a:r>
              <a:rPr sz="2400" spc="-100" dirty="0">
                <a:latin typeface="Arial"/>
                <a:cs typeface="Arial"/>
              </a:rPr>
              <a:t>hosted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native </a:t>
            </a:r>
            <a:r>
              <a:rPr sz="2400" spc="-35" dirty="0">
                <a:latin typeface="Arial"/>
                <a:cs typeface="Arial"/>
              </a:rPr>
              <a:t>speakers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36564" y="1437132"/>
            <a:ext cx="5512435" cy="3301365"/>
            <a:chOff x="6036564" y="1437132"/>
            <a:chExt cx="5512435" cy="33013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6564" y="1437132"/>
              <a:ext cx="5512307" cy="3300983"/>
            </a:xfrm>
            <a:prstGeom prst="rect">
              <a:avLst/>
            </a:prstGeom>
          </p:spPr>
        </p:pic>
        <p:pic>
          <p:nvPicPr>
            <p:cNvPr id="6" name="object 6" descr="Screen shot of a virtual presentation on Basic Spanish for Library Staff Week 3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1476756"/>
              <a:ext cx="5393435" cy="31836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161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sz="4400" spc="-280" dirty="0"/>
              <a:t>Weekly</a:t>
            </a:r>
            <a:r>
              <a:rPr sz="4400" spc="-225" dirty="0"/>
              <a:t> </a:t>
            </a:r>
            <a:r>
              <a:rPr sz="4400" spc="-405" dirty="0"/>
              <a:t>Themes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97866" y="1449733"/>
            <a:ext cx="5532120" cy="278701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65"/>
              </a:spcBef>
              <a:buClr>
                <a:srgbClr val="1F487C"/>
              </a:buClr>
              <a:buSzPct val="64285"/>
              <a:buAutoNum type="arabicPeriod"/>
              <a:tabLst>
                <a:tab pos="354965" algn="l"/>
              </a:tabLst>
            </a:pPr>
            <a:r>
              <a:rPr sz="2800" spc="-155" dirty="0">
                <a:latin typeface="Arial"/>
                <a:cs typeface="Arial"/>
              </a:rPr>
              <a:t>Customer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Service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&amp;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communication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60"/>
              </a:spcBef>
              <a:buClr>
                <a:srgbClr val="1F487C"/>
              </a:buClr>
              <a:buSzPct val="64285"/>
              <a:buAutoNum type="arabicPeriod"/>
              <a:tabLst>
                <a:tab pos="354965" algn="l"/>
              </a:tabLst>
            </a:pPr>
            <a:r>
              <a:rPr sz="2800" spc="-20" dirty="0">
                <a:latin typeface="Arial"/>
                <a:cs typeface="Arial"/>
              </a:rPr>
              <a:t>Circulation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65"/>
              </a:spcBef>
              <a:buClr>
                <a:srgbClr val="1F487C"/>
              </a:buClr>
              <a:buSzPct val="64285"/>
              <a:buAutoNum type="arabicPeriod"/>
              <a:tabLst>
                <a:tab pos="354965" algn="l"/>
              </a:tabLst>
            </a:pPr>
            <a:r>
              <a:rPr sz="2800" spc="-130" dirty="0">
                <a:latin typeface="Arial"/>
                <a:cs typeface="Arial"/>
              </a:rPr>
              <a:t>Library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Cards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65"/>
              </a:spcBef>
              <a:buClr>
                <a:srgbClr val="1F487C"/>
              </a:buClr>
              <a:buSzPct val="64285"/>
              <a:buAutoNum type="arabicPeriod"/>
              <a:tabLst>
                <a:tab pos="354965" algn="l"/>
              </a:tabLst>
            </a:pPr>
            <a:r>
              <a:rPr sz="2800" spc="-45" dirty="0">
                <a:latin typeface="Arial"/>
                <a:cs typeface="Arial"/>
              </a:rPr>
              <a:t>Events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65"/>
              </a:spcBef>
              <a:buClr>
                <a:srgbClr val="1F487C"/>
              </a:buClr>
              <a:buSzPct val="64285"/>
              <a:buAutoNum type="arabicPeriod"/>
              <a:tabLst>
                <a:tab pos="354965" algn="l"/>
              </a:tabLst>
            </a:pPr>
            <a:r>
              <a:rPr sz="2800" spc="-75" dirty="0">
                <a:latin typeface="Arial"/>
                <a:cs typeface="Arial"/>
              </a:rPr>
              <a:t>Reference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65"/>
              </a:spcBef>
              <a:buClr>
                <a:srgbClr val="1F487C"/>
              </a:buClr>
              <a:buSzPct val="64285"/>
              <a:buAutoNum type="arabicPeriod"/>
              <a:tabLst>
                <a:tab pos="354965" algn="l"/>
              </a:tabLst>
            </a:pPr>
            <a:r>
              <a:rPr sz="2800" spc="-85" dirty="0">
                <a:latin typeface="Arial"/>
                <a:cs typeface="Arial"/>
              </a:rPr>
              <a:t>Technology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 descr="QR code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677" y="1650491"/>
            <a:ext cx="1952423" cy="19507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63700" y="3760723"/>
            <a:ext cx="436245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61975">
              <a:lnSpc>
                <a:spcPct val="114999"/>
              </a:lnSpc>
              <a:spcBef>
                <a:spcPts val="100"/>
              </a:spcBef>
            </a:pPr>
            <a:r>
              <a:rPr sz="2400" u="sng" spc="-130" dirty="0">
                <a:solidFill>
                  <a:srgbClr val="365F92"/>
                </a:solidFill>
                <a:uFill>
                  <a:solidFill>
                    <a:srgbClr val="365F92"/>
                  </a:solidFill>
                </a:uFill>
                <a:latin typeface="Arial"/>
                <a:cs typeface="Arial"/>
                <a:hlinkClick r:id="rId3"/>
              </a:rPr>
              <a:t>Vocabulary</a:t>
            </a:r>
            <a:r>
              <a:rPr sz="2400" u="sng" spc="-114" dirty="0">
                <a:solidFill>
                  <a:srgbClr val="365F92"/>
                </a:solidFill>
                <a:uFill>
                  <a:solidFill>
                    <a:srgbClr val="365F92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u="sng" spc="-85" dirty="0">
                <a:solidFill>
                  <a:srgbClr val="365F92"/>
                </a:solidFill>
                <a:uFill>
                  <a:solidFill>
                    <a:srgbClr val="365F92"/>
                  </a:solidFill>
                </a:uFill>
                <a:latin typeface="Arial"/>
                <a:cs typeface="Arial"/>
                <a:hlinkClick r:id="rId3"/>
              </a:rPr>
              <a:t>lists</a:t>
            </a:r>
            <a:r>
              <a:rPr sz="2400" u="sng" spc="-120" dirty="0">
                <a:solidFill>
                  <a:srgbClr val="365F92"/>
                </a:solidFill>
                <a:uFill>
                  <a:solidFill>
                    <a:srgbClr val="365F92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u="sng" spc="-125" dirty="0">
                <a:solidFill>
                  <a:srgbClr val="365F92"/>
                </a:solidFill>
                <a:uFill>
                  <a:solidFill>
                    <a:srgbClr val="365F92"/>
                  </a:solidFill>
                </a:uFill>
                <a:latin typeface="Arial"/>
                <a:cs typeface="Arial"/>
                <a:hlinkClick r:id="rId3"/>
              </a:rPr>
              <a:t>and</a:t>
            </a:r>
            <a:r>
              <a:rPr sz="2400" u="sng" spc="-105" dirty="0">
                <a:solidFill>
                  <a:srgbClr val="365F92"/>
                </a:solidFill>
                <a:uFill>
                  <a:solidFill>
                    <a:srgbClr val="365F92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u="sng" spc="-10" dirty="0">
                <a:solidFill>
                  <a:srgbClr val="365F92"/>
                </a:solidFill>
                <a:uFill>
                  <a:solidFill>
                    <a:srgbClr val="365F92"/>
                  </a:solidFill>
                </a:uFill>
                <a:latin typeface="Arial"/>
                <a:cs typeface="Arial"/>
                <a:hlinkClick r:id="rId3"/>
              </a:rPr>
              <a:t>slides</a:t>
            </a:r>
            <a:r>
              <a:rPr sz="2400" spc="-10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(guides.statelibrary.sc.gov/spanish)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98268" y="4754371"/>
            <a:ext cx="289242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marR="5080" indent="-265430">
              <a:lnSpc>
                <a:spcPct val="114999"/>
              </a:lnSpc>
              <a:spcBef>
                <a:spcPts val="100"/>
              </a:spcBef>
            </a:pPr>
            <a:r>
              <a:rPr sz="2400" spc="-160" dirty="0">
                <a:latin typeface="Arial"/>
                <a:cs typeface="Arial"/>
              </a:rPr>
              <a:t>Licensed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reuse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with </a:t>
            </a:r>
            <a:r>
              <a:rPr sz="2400" spc="-125" dirty="0">
                <a:latin typeface="Arial"/>
                <a:cs typeface="Arial"/>
              </a:rPr>
              <a:t>Creative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Commons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565" y="467742"/>
            <a:ext cx="21653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0" dirty="0"/>
              <a:t>Activities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29286" y="1347626"/>
            <a:ext cx="4009390" cy="395922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165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10" dirty="0">
                <a:latin typeface="Arial"/>
                <a:cs typeface="Arial"/>
              </a:rPr>
              <a:t>Introductions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070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160" dirty="0">
                <a:latin typeface="Arial"/>
                <a:cs typeface="Arial"/>
              </a:rPr>
              <a:t>Vocabulary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review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070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150" dirty="0">
                <a:latin typeface="Arial"/>
                <a:cs typeface="Arial"/>
              </a:rPr>
              <a:t>Reading/speaking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practice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055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145" dirty="0">
                <a:latin typeface="Arial"/>
                <a:cs typeface="Arial"/>
              </a:rPr>
              <a:t>Listening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practice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065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105" dirty="0">
                <a:latin typeface="Arial"/>
                <a:cs typeface="Arial"/>
              </a:rPr>
              <a:t>Discussions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070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215" dirty="0">
                <a:latin typeface="Arial"/>
                <a:cs typeface="Arial"/>
              </a:rPr>
              <a:t>Resource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sharing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055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130" dirty="0">
                <a:latin typeface="Arial"/>
                <a:cs typeface="Arial"/>
              </a:rPr>
              <a:t>Breakout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groups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Image of a South Carolina State Library Basic Spanish for Library Staff Week 3 workshee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7980" y="838200"/>
            <a:ext cx="4192523" cy="51252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28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45" dirty="0"/>
              <a:t>Discussion</a:t>
            </a:r>
            <a:r>
              <a:rPr sz="4400" spc="-240" dirty="0"/>
              <a:t> </a:t>
            </a:r>
            <a:r>
              <a:rPr sz="4400" spc="-520" dirty="0"/>
              <a:t>Topics</a:t>
            </a:r>
            <a:endParaRPr sz="4400" dirty="0"/>
          </a:p>
        </p:txBody>
      </p:sp>
      <p:sp>
        <p:nvSpPr>
          <p:cNvPr id="7" name="object 7"/>
          <p:cNvSpPr txBox="1"/>
          <p:nvPr/>
        </p:nvSpPr>
        <p:spPr>
          <a:xfrm>
            <a:off x="550435" y="1520977"/>
            <a:ext cx="4951095" cy="283591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165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135" dirty="0">
                <a:latin typeface="Arial"/>
                <a:cs typeface="Arial"/>
              </a:rPr>
              <a:t>Outreach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and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partnerships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070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110" dirty="0">
                <a:latin typeface="Arial"/>
                <a:cs typeface="Arial"/>
              </a:rPr>
              <a:t>Advertising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and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promotion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070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215" dirty="0">
                <a:latin typeface="Arial"/>
                <a:cs typeface="Arial"/>
              </a:rPr>
              <a:t>Resource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sharing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055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215" dirty="0">
                <a:latin typeface="Arial"/>
                <a:cs typeface="Arial"/>
              </a:rPr>
              <a:t>Spanish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collections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065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160" dirty="0">
                <a:latin typeface="Arial"/>
                <a:cs typeface="Arial"/>
              </a:rPr>
              <a:t>Translations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and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language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204" dirty="0">
                <a:latin typeface="Arial"/>
                <a:cs typeface="Arial"/>
              </a:rPr>
              <a:t>access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" name="object 2" descr="NNLM logo."/>
          <p:cNvGrpSpPr/>
          <p:nvPr/>
        </p:nvGrpSpPr>
        <p:grpSpPr>
          <a:xfrm>
            <a:off x="-9144" y="6118859"/>
            <a:ext cx="12212320" cy="745490"/>
            <a:chOff x="-9144" y="6118859"/>
            <a:chExt cx="12212320" cy="745490"/>
          </a:xfrm>
        </p:grpSpPr>
        <p:sp>
          <p:nvSpPr>
            <p:cNvPr id="3" name="object 3"/>
            <p:cNvSpPr/>
            <p:nvPr/>
          </p:nvSpPr>
          <p:spPr>
            <a:xfrm>
              <a:off x="761" y="6128765"/>
              <a:ext cx="12191365" cy="725805"/>
            </a:xfrm>
            <a:custGeom>
              <a:avLst/>
              <a:gdLst/>
              <a:ahLst/>
              <a:cxnLst/>
              <a:rect l="l" t="t" r="r" b="b"/>
              <a:pathLst>
                <a:path w="12191365" h="725804">
                  <a:moveTo>
                    <a:pt x="12191238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12191238" y="725424"/>
                  </a:lnTo>
                  <a:lnTo>
                    <a:pt x="12191238" y="0"/>
                  </a:lnTo>
                  <a:close/>
                </a:path>
              </a:pathLst>
            </a:custGeom>
            <a:solidFill>
              <a:srgbClr val="1F54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6128765"/>
              <a:ext cx="12192000" cy="725805"/>
            </a:xfrm>
            <a:custGeom>
              <a:avLst/>
              <a:gdLst/>
              <a:ahLst/>
              <a:cxnLst/>
              <a:rect l="l" t="t" r="r" b="b"/>
              <a:pathLst>
                <a:path w="12192000" h="725804">
                  <a:moveTo>
                    <a:pt x="0" y="0"/>
                  </a:moveTo>
                  <a:lnTo>
                    <a:pt x="12192000" y="0"/>
                  </a:lnTo>
                  <a:lnTo>
                    <a:pt x="12192000" y="725424"/>
                  </a:lnTo>
                  <a:lnTo>
                    <a:pt x="0" y="725424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1F45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551" y="6239255"/>
              <a:ext cx="3590543" cy="5760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4040" y="551561"/>
            <a:ext cx="73018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55" dirty="0"/>
              <a:t>Lessons</a:t>
            </a:r>
            <a:r>
              <a:rPr sz="4400" spc="-229" dirty="0"/>
              <a:t> </a:t>
            </a:r>
            <a:r>
              <a:rPr sz="4400" spc="-355" dirty="0"/>
              <a:t>Learned</a:t>
            </a:r>
            <a:r>
              <a:rPr sz="4400" spc="-215" dirty="0"/>
              <a:t> </a:t>
            </a:r>
            <a:r>
              <a:rPr sz="4400" spc="-105" dirty="0"/>
              <a:t>&amp;</a:t>
            </a:r>
            <a:r>
              <a:rPr sz="4400" spc="-215" dirty="0"/>
              <a:t> </a:t>
            </a:r>
            <a:r>
              <a:rPr sz="4400" spc="-295" dirty="0"/>
              <a:t>What’s</a:t>
            </a:r>
            <a:r>
              <a:rPr sz="4400" spc="-220" dirty="0"/>
              <a:t> </a:t>
            </a:r>
            <a:r>
              <a:rPr sz="4400" spc="-145" dirty="0"/>
              <a:t>Next</a:t>
            </a:r>
            <a:endParaRPr sz="4400" dirty="0"/>
          </a:p>
        </p:txBody>
      </p:sp>
      <p:sp>
        <p:nvSpPr>
          <p:cNvPr id="7" name="object 7"/>
          <p:cNvSpPr txBox="1"/>
          <p:nvPr/>
        </p:nvSpPr>
        <p:spPr>
          <a:xfrm>
            <a:off x="619759" y="1479067"/>
            <a:ext cx="8959850" cy="3830954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165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170" dirty="0">
                <a:latin typeface="Arial"/>
                <a:cs typeface="Arial"/>
              </a:rPr>
              <a:t>Lots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interest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and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204" dirty="0">
                <a:latin typeface="Arial"/>
                <a:cs typeface="Arial"/>
              </a:rPr>
              <a:t>need…unable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meet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demand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070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145" dirty="0">
                <a:latin typeface="Arial"/>
                <a:cs typeface="Arial"/>
              </a:rPr>
              <a:t>Libraries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200" dirty="0">
                <a:latin typeface="Arial"/>
                <a:cs typeface="Arial"/>
              </a:rPr>
              <a:t>can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adapt</a:t>
            </a:r>
            <a:r>
              <a:rPr sz="2800" spc="-105" dirty="0">
                <a:latin typeface="Arial"/>
                <a:cs typeface="Arial"/>
              </a:rPr>
              <a:t> materials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host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their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own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groups!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070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160" dirty="0">
                <a:latin typeface="Arial"/>
                <a:cs typeface="Arial"/>
              </a:rPr>
              <a:t>Increased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confidence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&amp;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229" dirty="0">
                <a:latin typeface="Arial"/>
                <a:cs typeface="Arial"/>
              </a:rPr>
              <a:t>gave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permission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try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ts val="3315"/>
              </a:lnSpc>
              <a:spcBef>
                <a:spcPts val="1055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85" dirty="0">
                <a:latin typeface="Arial"/>
                <a:cs typeface="Arial"/>
              </a:rPr>
              <a:t>Individual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differences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in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learning-</a:t>
            </a:r>
            <a:r>
              <a:rPr sz="2800" spc="-120" dirty="0">
                <a:latin typeface="Arial"/>
                <a:cs typeface="Arial"/>
              </a:rPr>
              <a:t> smaller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group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220" dirty="0">
                <a:latin typeface="Arial"/>
                <a:cs typeface="Arial"/>
              </a:rPr>
              <a:t>size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is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better</a:t>
            </a:r>
            <a:endParaRPr sz="2800">
              <a:latin typeface="Arial"/>
              <a:cs typeface="Arial"/>
            </a:endParaRPr>
          </a:p>
          <a:p>
            <a:pPr marL="424815" lvl="1" indent="-183515">
              <a:lnSpc>
                <a:spcPts val="3075"/>
              </a:lnSpc>
              <a:buSzPct val="78846"/>
              <a:buChar char="•"/>
              <a:tabLst>
                <a:tab pos="424815" algn="l"/>
              </a:tabLst>
            </a:pPr>
            <a:r>
              <a:rPr sz="2600" spc="-200" dirty="0">
                <a:latin typeface="Arial"/>
                <a:cs typeface="Arial"/>
              </a:rPr>
              <a:t>Engaging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multiple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levels </a:t>
            </a:r>
            <a:r>
              <a:rPr sz="2600" spc="-105" dirty="0">
                <a:latin typeface="Arial"/>
                <a:cs typeface="Arial"/>
              </a:rPr>
              <a:t>simultaneously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is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210" dirty="0">
                <a:latin typeface="Arial"/>
                <a:cs typeface="Arial"/>
              </a:rPr>
              <a:t>a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challenge</a:t>
            </a:r>
            <a:endParaRPr sz="26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445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195" dirty="0">
                <a:latin typeface="Arial"/>
                <a:cs typeface="Arial"/>
              </a:rPr>
              <a:t>Zoom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format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220" dirty="0">
                <a:latin typeface="Arial"/>
                <a:cs typeface="Arial"/>
              </a:rPr>
              <a:t>has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pros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and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cons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065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185" dirty="0">
                <a:latin typeface="Arial"/>
                <a:cs typeface="Arial"/>
              </a:rPr>
              <a:t>Look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for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collaborations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with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375" dirty="0">
                <a:latin typeface="Arial"/>
                <a:cs typeface="Arial"/>
              </a:rPr>
              <a:t>REFORMA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" name="object 2" descr="NNLM logo."/>
          <p:cNvGrpSpPr/>
          <p:nvPr/>
        </p:nvGrpSpPr>
        <p:grpSpPr>
          <a:xfrm>
            <a:off x="-9144" y="6118859"/>
            <a:ext cx="12212320" cy="745490"/>
            <a:chOff x="-9144" y="6118859"/>
            <a:chExt cx="12212320" cy="745490"/>
          </a:xfrm>
        </p:grpSpPr>
        <p:sp>
          <p:nvSpPr>
            <p:cNvPr id="3" name="object 3"/>
            <p:cNvSpPr/>
            <p:nvPr/>
          </p:nvSpPr>
          <p:spPr>
            <a:xfrm>
              <a:off x="761" y="6128765"/>
              <a:ext cx="12191365" cy="725805"/>
            </a:xfrm>
            <a:custGeom>
              <a:avLst/>
              <a:gdLst/>
              <a:ahLst/>
              <a:cxnLst/>
              <a:rect l="l" t="t" r="r" b="b"/>
              <a:pathLst>
                <a:path w="12191365" h="725804">
                  <a:moveTo>
                    <a:pt x="12191238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12191238" y="725424"/>
                  </a:lnTo>
                  <a:lnTo>
                    <a:pt x="12191238" y="0"/>
                  </a:lnTo>
                  <a:close/>
                </a:path>
              </a:pathLst>
            </a:custGeom>
            <a:solidFill>
              <a:srgbClr val="1F54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6128765"/>
              <a:ext cx="12192000" cy="725805"/>
            </a:xfrm>
            <a:custGeom>
              <a:avLst/>
              <a:gdLst/>
              <a:ahLst/>
              <a:cxnLst/>
              <a:rect l="l" t="t" r="r" b="b"/>
              <a:pathLst>
                <a:path w="12192000" h="725804">
                  <a:moveTo>
                    <a:pt x="0" y="0"/>
                  </a:moveTo>
                  <a:lnTo>
                    <a:pt x="12192000" y="0"/>
                  </a:lnTo>
                  <a:lnTo>
                    <a:pt x="12192000" y="725424"/>
                  </a:lnTo>
                  <a:lnTo>
                    <a:pt x="0" y="725424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1F45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551" y="6239255"/>
              <a:ext cx="3590543" cy="5760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1961" y="4021073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1054" y="3150297"/>
            <a:ext cx="64776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45" dirty="0"/>
              <a:t>Library</a:t>
            </a:r>
            <a:r>
              <a:rPr sz="4400" spc="-190" dirty="0"/>
              <a:t> </a:t>
            </a:r>
            <a:r>
              <a:rPr sz="4400" spc="-440" dirty="0"/>
              <a:t>Spanish</a:t>
            </a:r>
            <a:r>
              <a:rPr sz="4400" spc="-190" dirty="0"/>
              <a:t> </a:t>
            </a:r>
            <a:r>
              <a:rPr sz="4400" spc="-120" dirty="0"/>
              <a:t>Mini-</a:t>
            </a:r>
            <a:r>
              <a:rPr sz="4400" spc="-540" dirty="0"/>
              <a:t>Lesson</a:t>
            </a:r>
            <a:endParaRPr sz="4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614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05"/>
              </a:spcBef>
            </a:pPr>
            <a:r>
              <a:rPr sz="4400" spc="-280" dirty="0"/>
              <a:t>Introduce</a:t>
            </a:r>
            <a:r>
              <a:rPr sz="4400" spc="-225" dirty="0"/>
              <a:t> </a:t>
            </a:r>
            <a:r>
              <a:rPr sz="4400" spc="-290" dirty="0"/>
              <a:t>yourself!</a:t>
            </a:r>
            <a:endParaRPr sz="4400" dirty="0"/>
          </a:p>
        </p:txBody>
      </p:sp>
      <p:sp>
        <p:nvSpPr>
          <p:cNvPr id="7" name="object 7"/>
          <p:cNvSpPr txBox="1"/>
          <p:nvPr/>
        </p:nvSpPr>
        <p:spPr>
          <a:xfrm>
            <a:off x="688341" y="1929637"/>
            <a:ext cx="6347460" cy="308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66800" algn="l"/>
                <a:tab pos="3953510" algn="l"/>
              </a:tabLst>
            </a:pPr>
            <a:r>
              <a:rPr sz="2800" spc="-10" dirty="0">
                <a:latin typeface="Arial"/>
                <a:cs typeface="Arial"/>
              </a:rPr>
              <a:t>¡Hola!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90" dirty="0">
                <a:latin typeface="Arial"/>
                <a:cs typeface="Arial"/>
              </a:rPr>
              <a:t>Me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llamo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[name]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800" spc="-5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0"/>
              </a:spcBef>
            </a:pPr>
            <a:endParaRPr sz="2800">
              <a:latin typeface="Arial"/>
              <a:cs typeface="Arial"/>
            </a:endParaRPr>
          </a:p>
          <a:p>
            <a:pPr marL="12700" marR="5080" indent="-635">
              <a:lnSpc>
                <a:spcPts val="3030"/>
              </a:lnSpc>
            </a:pPr>
            <a:r>
              <a:rPr sz="2800" spc="-180" dirty="0">
                <a:latin typeface="Arial"/>
                <a:cs typeface="Arial"/>
              </a:rPr>
              <a:t>Trabajo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en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la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biblioteca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de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[city</a:t>
            </a:r>
            <a:r>
              <a:rPr sz="2800" u="sng" spc="-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</a:t>
            </a:r>
            <a:r>
              <a:rPr sz="2800" u="sng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county</a:t>
            </a:r>
            <a:r>
              <a:rPr sz="2800" u="sng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library]</a:t>
            </a:r>
            <a:r>
              <a:rPr sz="2800" u="sng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15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812665" algn="l"/>
              </a:tabLst>
            </a:pPr>
            <a:r>
              <a:rPr sz="2800" dirty="0">
                <a:latin typeface="Arial"/>
                <a:cs typeface="Arial"/>
              </a:rPr>
              <a:t>Mi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color </a:t>
            </a:r>
            <a:r>
              <a:rPr sz="2800" spc="-60" dirty="0">
                <a:latin typeface="Arial"/>
                <a:cs typeface="Arial"/>
              </a:rPr>
              <a:t>favorito </a:t>
            </a:r>
            <a:r>
              <a:rPr sz="2800" spc="-254" dirty="0">
                <a:latin typeface="Arial"/>
                <a:cs typeface="Arial"/>
              </a:rPr>
              <a:t>es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el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800" spc="-5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8" name="object 8" descr="Images of colors in Spanish to the right of their word in Spanish language from Woodward Spanish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4364" y="1775460"/>
            <a:ext cx="4443983" cy="4158995"/>
          </a:xfrm>
          <a:prstGeom prst="rect">
            <a:avLst/>
          </a:prstGeom>
        </p:spPr>
      </p:pic>
      <p:grpSp>
        <p:nvGrpSpPr>
          <p:cNvPr id="2" name="object 2" descr="NNLM logo."/>
          <p:cNvGrpSpPr/>
          <p:nvPr/>
        </p:nvGrpSpPr>
        <p:grpSpPr>
          <a:xfrm>
            <a:off x="-9144" y="6118859"/>
            <a:ext cx="12212320" cy="745490"/>
            <a:chOff x="-9144" y="6118859"/>
            <a:chExt cx="12212320" cy="745490"/>
          </a:xfrm>
        </p:grpSpPr>
        <p:sp>
          <p:nvSpPr>
            <p:cNvPr id="3" name="object 3"/>
            <p:cNvSpPr/>
            <p:nvPr/>
          </p:nvSpPr>
          <p:spPr>
            <a:xfrm>
              <a:off x="761" y="6128765"/>
              <a:ext cx="12191365" cy="725805"/>
            </a:xfrm>
            <a:custGeom>
              <a:avLst/>
              <a:gdLst/>
              <a:ahLst/>
              <a:cxnLst/>
              <a:rect l="l" t="t" r="r" b="b"/>
              <a:pathLst>
                <a:path w="12191365" h="725804">
                  <a:moveTo>
                    <a:pt x="12191238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12191238" y="725424"/>
                  </a:lnTo>
                  <a:lnTo>
                    <a:pt x="12191238" y="0"/>
                  </a:lnTo>
                  <a:close/>
                </a:path>
              </a:pathLst>
            </a:custGeom>
            <a:solidFill>
              <a:srgbClr val="1F54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6128765"/>
              <a:ext cx="12192000" cy="725805"/>
            </a:xfrm>
            <a:custGeom>
              <a:avLst/>
              <a:gdLst/>
              <a:ahLst/>
              <a:cxnLst/>
              <a:rect l="l" t="t" r="r" b="b"/>
              <a:pathLst>
                <a:path w="12192000" h="725804">
                  <a:moveTo>
                    <a:pt x="0" y="0"/>
                  </a:moveTo>
                  <a:lnTo>
                    <a:pt x="12192000" y="0"/>
                  </a:lnTo>
                  <a:lnTo>
                    <a:pt x="12192000" y="725424"/>
                  </a:lnTo>
                  <a:lnTo>
                    <a:pt x="0" y="725424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1F45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551" y="6239255"/>
              <a:ext cx="3590543" cy="5760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161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sz="4400" spc="-395" dirty="0"/>
              <a:t>Reading</a:t>
            </a:r>
            <a:r>
              <a:rPr sz="4400" spc="-235" dirty="0"/>
              <a:t> </a:t>
            </a:r>
            <a:r>
              <a:rPr sz="4400" spc="-355" dirty="0"/>
              <a:t>Practice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83566" y="1474726"/>
            <a:ext cx="3648075" cy="156845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0665" marR="5080" indent="-228600">
              <a:lnSpc>
                <a:spcPts val="3460"/>
              </a:lnSpc>
              <a:spcBef>
                <a:spcPts val="535"/>
              </a:spcBef>
              <a:buChar char="•"/>
              <a:tabLst>
                <a:tab pos="240665" algn="l"/>
                <a:tab pos="354965" algn="l"/>
              </a:tabLst>
            </a:pPr>
            <a:r>
              <a:rPr sz="1800" dirty="0">
                <a:solidFill>
                  <a:srgbClr val="1F487C"/>
                </a:solidFill>
                <a:latin typeface="Arial"/>
                <a:cs typeface="Arial"/>
              </a:rPr>
              <a:t>	</a:t>
            </a:r>
            <a:r>
              <a:rPr sz="3200" spc="-200" dirty="0">
                <a:latin typeface="Arial"/>
                <a:cs typeface="Arial"/>
              </a:rPr>
              <a:t>Lola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en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la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Biblioteca </a:t>
            </a:r>
            <a:r>
              <a:rPr sz="3200" spc="-45" dirty="0">
                <a:latin typeface="Arial"/>
                <a:cs typeface="Arial"/>
              </a:rPr>
              <a:t>por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229" dirty="0">
                <a:latin typeface="Arial"/>
                <a:cs typeface="Arial"/>
              </a:rPr>
              <a:t>Ana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McQuinn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50"/>
              </a:spcBef>
              <a:buClr>
                <a:srgbClr val="1F487C"/>
              </a:buClr>
              <a:buSzPct val="56250"/>
              <a:buChar char="•"/>
              <a:tabLst>
                <a:tab pos="354965" algn="l"/>
              </a:tabLst>
            </a:pPr>
            <a:r>
              <a:rPr sz="3200" u="sng" spc="-165" dirty="0">
                <a:solidFill>
                  <a:srgbClr val="365F92"/>
                </a:solidFill>
                <a:uFill>
                  <a:solidFill>
                    <a:srgbClr val="365F92"/>
                  </a:solidFill>
                </a:uFill>
                <a:latin typeface="Arial"/>
                <a:cs typeface="Arial"/>
                <a:hlinkClick r:id="rId2"/>
              </a:rPr>
              <a:t>Watch</a:t>
            </a:r>
            <a:r>
              <a:rPr sz="3200" u="sng" spc="-155" dirty="0">
                <a:solidFill>
                  <a:srgbClr val="365F92"/>
                </a:solidFill>
                <a:uFill>
                  <a:solidFill>
                    <a:srgbClr val="365F92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3200" u="sng" spc="-105" dirty="0">
                <a:solidFill>
                  <a:srgbClr val="365F92"/>
                </a:solidFill>
                <a:uFill>
                  <a:solidFill>
                    <a:srgbClr val="365F92"/>
                  </a:solidFill>
                </a:uFill>
                <a:latin typeface="Arial"/>
                <a:cs typeface="Arial"/>
                <a:hlinkClick r:id="rId2"/>
              </a:rPr>
              <a:t>on</a:t>
            </a:r>
            <a:r>
              <a:rPr sz="3200" u="sng" spc="-150" dirty="0">
                <a:solidFill>
                  <a:srgbClr val="365F92"/>
                </a:solidFill>
                <a:uFill>
                  <a:solidFill>
                    <a:srgbClr val="365F92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3200" u="sng" spc="-300" dirty="0">
                <a:solidFill>
                  <a:srgbClr val="365F92"/>
                </a:solidFill>
                <a:uFill>
                  <a:solidFill>
                    <a:srgbClr val="365F92"/>
                  </a:solidFill>
                </a:uFill>
                <a:latin typeface="Arial"/>
                <a:cs typeface="Arial"/>
                <a:hlinkClick r:id="rId2"/>
              </a:rPr>
              <a:t>YouTube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 descr="Image of the book cover for Lola en la bibliotheca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836" y="1347216"/>
            <a:ext cx="4023359" cy="4625339"/>
          </a:xfrm>
          <a:prstGeom prst="rect">
            <a:avLst/>
          </a:prstGeom>
        </p:spPr>
      </p:pic>
      <p:pic>
        <p:nvPicPr>
          <p:cNvPr id="5" name="object 5" descr="Screenshot of video of an open book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0244" y="1127760"/>
            <a:ext cx="6485235" cy="4815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6E862AEF-1CF8-EBCF-EA67-AE5671917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7310" y="76962"/>
            <a:ext cx="6319662" cy="5823635"/>
            <a:chOff x="1337310" y="76962"/>
            <a:chExt cx="6319662" cy="58236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9104" y="77435"/>
              <a:ext cx="3307868" cy="58231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37310" y="76962"/>
              <a:ext cx="3013075" cy="457200"/>
            </a:xfrm>
            <a:custGeom>
              <a:avLst/>
              <a:gdLst/>
              <a:ahLst/>
              <a:cxnLst/>
              <a:rect l="l" t="t" r="r" b="b"/>
              <a:pathLst>
                <a:path w="3013075" h="457200">
                  <a:moveTo>
                    <a:pt x="2663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663952" y="457200"/>
                  </a:lnTo>
                  <a:lnTo>
                    <a:pt x="2663952" y="190500"/>
                  </a:lnTo>
                  <a:lnTo>
                    <a:pt x="3012579" y="101752"/>
                  </a:lnTo>
                  <a:lnTo>
                    <a:pt x="2663952" y="76200"/>
                  </a:lnTo>
                  <a:lnTo>
                    <a:pt x="2663952" y="0"/>
                  </a:lnTo>
                  <a:close/>
                </a:path>
              </a:pathLst>
            </a:custGeom>
            <a:solidFill>
              <a:srgbClr val="36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37310" y="76962"/>
              <a:ext cx="3013075" cy="457200"/>
            </a:xfrm>
            <a:custGeom>
              <a:avLst/>
              <a:gdLst/>
              <a:ahLst/>
              <a:cxnLst/>
              <a:rect l="l" t="t" r="r" b="b"/>
              <a:pathLst>
                <a:path w="3013075" h="457200">
                  <a:moveTo>
                    <a:pt x="0" y="0"/>
                  </a:moveTo>
                  <a:lnTo>
                    <a:pt x="1553972" y="0"/>
                  </a:lnTo>
                  <a:lnTo>
                    <a:pt x="2219960" y="0"/>
                  </a:lnTo>
                  <a:lnTo>
                    <a:pt x="2663952" y="0"/>
                  </a:lnTo>
                  <a:lnTo>
                    <a:pt x="2663952" y="76200"/>
                  </a:lnTo>
                  <a:lnTo>
                    <a:pt x="3012579" y="101752"/>
                  </a:lnTo>
                  <a:lnTo>
                    <a:pt x="2663952" y="190500"/>
                  </a:lnTo>
                  <a:lnTo>
                    <a:pt x="2663952" y="457200"/>
                  </a:lnTo>
                  <a:lnTo>
                    <a:pt x="2219960" y="457200"/>
                  </a:lnTo>
                  <a:lnTo>
                    <a:pt x="1553972" y="457200"/>
                  </a:lnTo>
                  <a:lnTo>
                    <a:pt x="0" y="457200"/>
                  </a:lnTo>
                  <a:lnTo>
                    <a:pt x="0" y="190500"/>
                  </a:lnTo>
                  <a:lnTo>
                    <a:pt x="0" y="76200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244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63747" y="89408"/>
            <a:ext cx="1410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7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400" b="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45" dirty="0">
                <a:solidFill>
                  <a:srgbClr val="FFFFFF"/>
                </a:solidFill>
                <a:latin typeface="Arial"/>
                <a:cs typeface="Arial"/>
              </a:rPr>
              <a:t>solicitud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3AAA710-478C-9232-2B51-3A049A820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76349" y="901446"/>
            <a:ext cx="2952115" cy="457200"/>
            <a:chOff x="1276349" y="901446"/>
            <a:chExt cx="2952115" cy="457200"/>
          </a:xfrm>
        </p:grpSpPr>
        <p:sp>
          <p:nvSpPr>
            <p:cNvPr id="12" name="object 12"/>
            <p:cNvSpPr/>
            <p:nvPr/>
          </p:nvSpPr>
          <p:spPr>
            <a:xfrm>
              <a:off x="1276349" y="901446"/>
              <a:ext cx="2952115" cy="457200"/>
            </a:xfrm>
            <a:custGeom>
              <a:avLst/>
              <a:gdLst/>
              <a:ahLst/>
              <a:cxnLst/>
              <a:rect l="l" t="t" r="r" b="b"/>
              <a:pathLst>
                <a:path w="2952115" h="457200">
                  <a:moveTo>
                    <a:pt x="2665476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665476" y="457200"/>
                  </a:lnTo>
                  <a:lnTo>
                    <a:pt x="2665476" y="381000"/>
                  </a:lnTo>
                  <a:lnTo>
                    <a:pt x="2951886" y="307492"/>
                  </a:lnTo>
                  <a:lnTo>
                    <a:pt x="2665476" y="266700"/>
                  </a:lnTo>
                  <a:lnTo>
                    <a:pt x="2665476" y="0"/>
                  </a:lnTo>
                  <a:close/>
                </a:path>
              </a:pathLst>
            </a:custGeom>
            <a:solidFill>
              <a:srgbClr val="36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76349" y="901446"/>
              <a:ext cx="2952115" cy="457200"/>
            </a:xfrm>
            <a:custGeom>
              <a:avLst/>
              <a:gdLst/>
              <a:ahLst/>
              <a:cxnLst/>
              <a:rect l="l" t="t" r="r" b="b"/>
              <a:pathLst>
                <a:path w="2952115" h="457200">
                  <a:moveTo>
                    <a:pt x="0" y="0"/>
                  </a:moveTo>
                  <a:lnTo>
                    <a:pt x="1554861" y="0"/>
                  </a:lnTo>
                  <a:lnTo>
                    <a:pt x="2221230" y="0"/>
                  </a:lnTo>
                  <a:lnTo>
                    <a:pt x="2665476" y="0"/>
                  </a:lnTo>
                  <a:lnTo>
                    <a:pt x="2665476" y="266700"/>
                  </a:lnTo>
                  <a:lnTo>
                    <a:pt x="2951886" y="307492"/>
                  </a:lnTo>
                  <a:lnTo>
                    <a:pt x="2665476" y="381000"/>
                  </a:lnTo>
                  <a:lnTo>
                    <a:pt x="2665476" y="457200"/>
                  </a:lnTo>
                  <a:lnTo>
                    <a:pt x="2221230" y="457200"/>
                  </a:lnTo>
                  <a:lnTo>
                    <a:pt x="1554861" y="457200"/>
                  </a:lnTo>
                  <a:lnTo>
                    <a:pt x="0" y="457200"/>
                  </a:lnTo>
                  <a:lnTo>
                    <a:pt x="0" y="381000"/>
                  </a:lnTo>
                  <a:lnTo>
                    <a:pt x="0" y="266700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244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88399" y="914456"/>
            <a:ext cx="1040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Nombre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87B4CB-5887-EA06-3296-27C00E745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15973" y="1966721"/>
            <a:ext cx="3027680" cy="1210310"/>
            <a:chOff x="1315973" y="1966721"/>
            <a:chExt cx="3027680" cy="1210310"/>
          </a:xfrm>
        </p:grpSpPr>
        <p:sp>
          <p:nvSpPr>
            <p:cNvPr id="16" name="object 16"/>
            <p:cNvSpPr/>
            <p:nvPr/>
          </p:nvSpPr>
          <p:spPr>
            <a:xfrm>
              <a:off x="1315973" y="1966721"/>
              <a:ext cx="3027680" cy="1210310"/>
            </a:xfrm>
            <a:custGeom>
              <a:avLst/>
              <a:gdLst/>
              <a:ahLst/>
              <a:cxnLst/>
              <a:rect l="l" t="t" r="r" b="b"/>
              <a:pathLst>
                <a:path w="3027679" h="1210310">
                  <a:moveTo>
                    <a:pt x="2699004" y="0"/>
                  </a:moveTo>
                  <a:lnTo>
                    <a:pt x="0" y="0"/>
                  </a:lnTo>
                  <a:lnTo>
                    <a:pt x="0" y="1210056"/>
                  </a:lnTo>
                  <a:lnTo>
                    <a:pt x="2699004" y="1210056"/>
                  </a:lnTo>
                  <a:lnTo>
                    <a:pt x="2699004" y="1008380"/>
                  </a:lnTo>
                  <a:lnTo>
                    <a:pt x="3027235" y="799858"/>
                  </a:lnTo>
                  <a:lnTo>
                    <a:pt x="2699004" y="705866"/>
                  </a:lnTo>
                  <a:lnTo>
                    <a:pt x="2699004" y="0"/>
                  </a:lnTo>
                  <a:close/>
                </a:path>
              </a:pathLst>
            </a:custGeom>
            <a:solidFill>
              <a:srgbClr val="36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15973" y="1966721"/>
              <a:ext cx="3027680" cy="1210310"/>
            </a:xfrm>
            <a:custGeom>
              <a:avLst/>
              <a:gdLst/>
              <a:ahLst/>
              <a:cxnLst/>
              <a:rect l="l" t="t" r="r" b="b"/>
              <a:pathLst>
                <a:path w="3027679" h="1210310">
                  <a:moveTo>
                    <a:pt x="0" y="0"/>
                  </a:moveTo>
                  <a:lnTo>
                    <a:pt x="1574419" y="0"/>
                  </a:lnTo>
                  <a:lnTo>
                    <a:pt x="2249170" y="0"/>
                  </a:lnTo>
                  <a:lnTo>
                    <a:pt x="2699004" y="0"/>
                  </a:lnTo>
                  <a:lnTo>
                    <a:pt x="2699004" y="705866"/>
                  </a:lnTo>
                  <a:lnTo>
                    <a:pt x="3027235" y="799858"/>
                  </a:lnTo>
                  <a:lnTo>
                    <a:pt x="2699004" y="1008380"/>
                  </a:lnTo>
                  <a:lnTo>
                    <a:pt x="2699004" y="1210056"/>
                  </a:lnTo>
                  <a:lnTo>
                    <a:pt x="2249170" y="1210056"/>
                  </a:lnTo>
                  <a:lnTo>
                    <a:pt x="1574419" y="1210056"/>
                  </a:lnTo>
                  <a:lnTo>
                    <a:pt x="0" y="1210056"/>
                  </a:lnTo>
                  <a:lnTo>
                    <a:pt x="0" y="1008380"/>
                  </a:lnTo>
                  <a:lnTo>
                    <a:pt x="0" y="705866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244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95839" y="1989770"/>
            <a:ext cx="19380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3880" marR="69850" indent="-486409">
              <a:lnSpc>
                <a:spcPct val="100000"/>
              </a:lnSpc>
              <a:spcBef>
                <a:spcPts val="100"/>
              </a:spcBef>
            </a:pP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Dirección para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correo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(si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diferente)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D865C7A-6598-621D-FD81-3E6AD627B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8877" y="3937254"/>
            <a:ext cx="3421379" cy="457200"/>
            <a:chOff x="928877" y="3937254"/>
            <a:chExt cx="3421379" cy="457200"/>
          </a:xfrm>
        </p:grpSpPr>
        <p:sp>
          <p:nvSpPr>
            <p:cNvPr id="20" name="object 20"/>
            <p:cNvSpPr/>
            <p:nvPr/>
          </p:nvSpPr>
          <p:spPr>
            <a:xfrm>
              <a:off x="928877" y="3937254"/>
              <a:ext cx="3421379" cy="457200"/>
            </a:xfrm>
            <a:custGeom>
              <a:avLst/>
              <a:gdLst/>
              <a:ahLst/>
              <a:cxnLst/>
              <a:rect l="l" t="t" r="r" b="b"/>
              <a:pathLst>
                <a:path w="3421379" h="457200">
                  <a:moveTo>
                    <a:pt x="3012948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3012948" y="457200"/>
                  </a:lnTo>
                  <a:lnTo>
                    <a:pt x="3012948" y="381000"/>
                  </a:lnTo>
                  <a:lnTo>
                    <a:pt x="3421202" y="322757"/>
                  </a:lnTo>
                  <a:lnTo>
                    <a:pt x="3012948" y="266700"/>
                  </a:lnTo>
                  <a:lnTo>
                    <a:pt x="3012948" y="0"/>
                  </a:lnTo>
                  <a:close/>
                </a:path>
              </a:pathLst>
            </a:custGeom>
            <a:solidFill>
              <a:srgbClr val="36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28877" y="3937254"/>
              <a:ext cx="3421379" cy="457200"/>
            </a:xfrm>
            <a:custGeom>
              <a:avLst/>
              <a:gdLst/>
              <a:ahLst/>
              <a:cxnLst/>
              <a:rect l="l" t="t" r="r" b="b"/>
              <a:pathLst>
                <a:path w="3421379" h="457200">
                  <a:moveTo>
                    <a:pt x="0" y="0"/>
                  </a:moveTo>
                  <a:lnTo>
                    <a:pt x="1757552" y="0"/>
                  </a:lnTo>
                  <a:lnTo>
                    <a:pt x="2510790" y="0"/>
                  </a:lnTo>
                  <a:lnTo>
                    <a:pt x="3012948" y="0"/>
                  </a:lnTo>
                  <a:lnTo>
                    <a:pt x="3012948" y="266700"/>
                  </a:lnTo>
                  <a:lnTo>
                    <a:pt x="3421202" y="322757"/>
                  </a:lnTo>
                  <a:lnTo>
                    <a:pt x="3012948" y="381000"/>
                  </a:lnTo>
                  <a:lnTo>
                    <a:pt x="3012948" y="457200"/>
                  </a:lnTo>
                  <a:lnTo>
                    <a:pt x="2510790" y="457200"/>
                  </a:lnTo>
                  <a:lnTo>
                    <a:pt x="1757552" y="457200"/>
                  </a:lnTo>
                  <a:lnTo>
                    <a:pt x="0" y="457200"/>
                  </a:lnTo>
                  <a:lnTo>
                    <a:pt x="0" y="381000"/>
                  </a:lnTo>
                  <a:lnTo>
                    <a:pt x="0" y="266700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244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70885" y="3950133"/>
            <a:ext cx="2527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Número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de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teléfono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A3EC48E-0095-22CE-9C2A-64D686D13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1446" y="4562094"/>
            <a:ext cx="3404235" cy="457200"/>
            <a:chOff x="901446" y="4562094"/>
            <a:chExt cx="3404235" cy="457200"/>
          </a:xfrm>
        </p:grpSpPr>
        <p:sp>
          <p:nvSpPr>
            <p:cNvPr id="24" name="object 24"/>
            <p:cNvSpPr/>
            <p:nvPr/>
          </p:nvSpPr>
          <p:spPr>
            <a:xfrm>
              <a:off x="901446" y="4562094"/>
              <a:ext cx="3404235" cy="457200"/>
            </a:xfrm>
            <a:custGeom>
              <a:avLst/>
              <a:gdLst/>
              <a:ahLst/>
              <a:cxnLst/>
              <a:rect l="l" t="t" r="r" b="b"/>
              <a:pathLst>
                <a:path w="3404235" h="457200">
                  <a:moveTo>
                    <a:pt x="311353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3113532" y="457199"/>
                  </a:lnTo>
                  <a:lnTo>
                    <a:pt x="3113532" y="380999"/>
                  </a:lnTo>
                  <a:lnTo>
                    <a:pt x="3403993" y="325945"/>
                  </a:lnTo>
                  <a:lnTo>
                    <a:pt x="3113532" y="266699"/>
                  </a:lnTo>
                  <a:lnTo>
                    <a:pt x="3113532" y="0"/>
                  </a:lnTo>
                  <a:close/>
                </a:path>
              </a:pathLst>
            </a:custGeom>
            <a:solidFill>
              <a:srgbClr val="36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1446" y="4562094"/>
              <a:ext cx="3404235" cy="457200"/>
            </a:xfrm>
            <a:custGeom>
              <a:avLst/>
              <a:gdLst/>
              <a:ahLst/>
              <a:cxnLst/>
              <a:rect l="l" t="t" r="r" b="b"/>
              <a:pathLst>
                <a:path w="3404235" h="457200">
                  <a:moveTo>
                    <a:pt x="0" y="0"/>
                  </a:moveTo>
                  <a:lnTo>
                    <a:pt x="1816227" y="0"/>
                  </a:lnTo>
                  <a:lnTo>
                    <a:pt x="2594610" y="0"/>
                  </a:lnTo>
                  <a:lnTo>
                    <a:pt x="3113532" y="0"/>
                  </a:lnTo>
                  <a:lnTo>
                    <a:pt x="3113532" y="266699"/>
                  </a:lnTo>
                  <a:lnTo>
                    <a:pt x="3403993" y="325945"/>
                  </a:lnTo>
                  <a:lnTo>
                    <a:pt x="3113532" y="380999"/>
                  </a:lnTo>
                  <a:lnTo>
                    <a:pt x="3113532" y="457199"/>
                  </a:lnTo>
                  <a:lnTo>
                    <a:pt x="2594610" y="457199"/>
                  </a:lnTo>
                  <a:lnTo>
                    <a:pt x="1816227" y="457199"/>
                  </a:lnTo>
                  <a:lnTo>
                    <a:pt x="0" y="457199"/>
                  </a:lnTo>
                  <a:lnTo>
                    <a:pt x="0" y="380999"/>
                  </a:lnTo>
                  <a:lnTo>
                    <a:pt x="0" y="266699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244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64065" y="4574594"/>
            <a:ext cx="2587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Fecha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nacimiento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7093362-89D5-14DD-78E4-E7CA8420C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02257" y="5398769"/>
            <a:ext cx="3065145" cy="457200"/>
            <a:chOff x="1302257" y="5398769"/>
            <a:chExt cx="3065145" cy="457200"/>
          </a:xfrm>
        </p:grpSpPr>
        <p:sp>
          <p:nvSpPr>
            <p:cNvPr id="28" name="object 28"/>
            <p:cNvSpPr/>
            <p:nvPr/>
          </p:nvSpPr>
          <p:spPr>
            <a:xfrm>
              <a:off x="1302257" y="5398769"/>
              <a:ext cx="3065145" cy="457200"/>
            </a:xfrm>
            <a:custGeom>
              <a:avLst/>
              <a:gdLst/>
              <a:ahLst/>
              <a:cxnLst/>
              <a:rect l="l" t="t" r="r" b="b"/>
              <a:pathLst>
                <a:path w="3065145" h="457200">
                  <a:moveTo>
                    <a:pt x="2699004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2699004" y="457199"/>
                  </a:lnTo>
                  <a:lnTo>
                    <a:pt x="2699004" y="380999"/>
                  </a:lnTo>
                  <a:lnTo>
                    <a:pt x="3064713" y="322770"/>
                  </a:lnTo>
                  <a:lnTo>
                    <a:pt x="2699004" y="266699"/>
                  </a:lnTo>
                  <a:lnTo>
                    <a:pt x="2699004" y="0"/>
                  </a:lnTo>
                  <a:close/>
                </a:path>
              </a:pathLst>
            </a:custGeom>
            <a:solidFill>
              <a:srgbClr val="36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02257" y="5398769"/>
              <a:ext cx="3065145" cy="457200"/>
            </a:xfrm>
            <a:custGeom>
              <a:avLst/>
              <a:gdLst/>
              <a:ahLst/>
              <a:cxnLst/>
              <a:rect l="l" t="t" r="r" b="b"/>
              <a:pathLst>
                <a:path w="3065145" h="457200">
                  <a:moveTo>
                    <a:pt x="0" y="0"/>
                  </a:moveTo>
                  <a:lnTo>
                    <a:pt x="1574419" y="0"/>
                  </a:lnTo>
                  <a:lnTo>
                    <a:pt x="2249170" y="0"/>
                  </a:lnTo>
                  <a:lnTo>
                    <a:pt x="2699004" y="0"/>
                  </a:lnTo>
                  <a:lnTo>
                    <a:pt x="2699004" y="266699"/>
                  </a:lnTo>
                  <a:lnTo>
                    <a:pt x="3064713" y="322770"/>
                  </a:lnTo>
                  <a:lnTo>
                    <a:pt x="2699004" y="380999"/>
                  </a:lnTo>
                  <a:lnTo>
                    <a:pt x="2699004" y="457199"/>
                  </a:lnTo>
                  <a:lnTo>
                    <a:pt x="2249170" y="457199"/>
                  </a:lnTo>
                  <a:lnTo>
                    <a:pt x="1574419" y="457199"/>
                  </a:lnTo>
                  <a:lnTo>
                    <a:pt x="0" y="457199"/>
                  </a:lnTo>
                  <a:lnTo>
                    <a:pt x="0" y="380999"/>
                  </a:lnTo>
                  <a:lnTo>
                    <a:pt x="0" y="266699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244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227663" y="5377177"/>
            <a:ext cx="846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Firma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97E2CCB-71E1-3450-3632-A218D8DE5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82864" y="596646"/>
            <a:ext cx="2948940" cy="457200"/>
            <a:chOff x="7782864" y="596646"/>
            <a:chExt cx="2948940" cy="457200"/>
          </a:xfrm>
        </p:grpSpPr>
        <p:sp>
          <p:nvSpPr>
            <p:cNvPr id="32" name="object 32"/>
            <p:cNvSpPr/>
            <p:nvPr/>
          </p:nvSpPr>
          <p:spPr>
            <a:xfrm>
              <a:off x="7782864" y="596646"/>
              <a:ext cx="2948940" cy="457200"/>
            </a:xfrm>
            <a:custGeom>
              <a:avLst/>
              <a:gdLst/>
              <a:ahLst/>
              <a:cxnLst/>
              <a:rect l="l" t="t" r="r" b="b"/>
              <a:pathLst>
                <a:path w="2948940" h="457200">
                  <a:moveTo>
                    <a:pt x="2948381" y="0"/>
                  </a:moveTo>
                  <a:lnTo>
                    <a:pt x="247853" y="0"/>
                  </a:lnTo>
                  <a:lnTo>
                    <a:pt x="247853" y="266700"/>
                  </a:lnTo>
                  <a:lnTo>
                    <a:pt x="0" y="377342"/>
                  </a:lnTo>
                  <a:lnTo>
                    <a:pt x="247853" y="381000"/>
                  </a:lnTo>
                  <a:lnTo>
                    <a:pt x="247853" y="457200"/>
                  </a:lnTo>
                  <a:lnTo>
                    <a:pt x="2948381" y="457200"/>
                  </a:lnTo>
                  <a:lnTo>
                    <a:pt x="2948381" y="0"/>
                  </a:lnTo>
                  <a:close/>
                </a:path>
              </a:pathLst>
            </a:custGeom>
            <a:solidFill>
              <a:srgbClr val="36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82864" y="596646"/>
              <a:ext cx="2948940" cy="457200"/>
            </a:xfrm>
            <a:custGeom>
              <a:avLst/>
              <a:gdLst/>
              <a:ahLst/>
              <a:cxnLst/>
              <a:rect l="l" t="t" r="r" b="b"/>
              <a:pathLst>
                <a:path w="2948940" h="457200">
                  <a:moveTo>
                    <a:pt x="247853" y="0"/>
                  </a:moveTo>
                  <a:lnTo>
                    <a:pt x="697941" y="0"/>
                  </a:lnTo>
                  <a:lnTo>
                    <a:pt x="1373073" y="0"/>
                  </a:lnTo>
                  <a:lnTo>
                    <a:pt x="2948381" y="0"/>
                  </a:lnTo>
                  <a:lnTo>
                    <a:pt x="2948381" y="266700"/>
                  </a:lnTo>
                  <a:lnTo>
                    <a:pt x="2948381" y="381000"/>
                  </a:lnTo>
                  <a:lnTo>
                    <a:pt x="2948381" y="457200"/>
                  </a:lnTo>
                  <a:lnTo>
                    <a:pt x="1373073" y="457200"/>
                  </a:lnTo>
                  <a:lnTo>
                    <a:pt x="697941" y="457200"/>
                  </a:lnTo>
                  <a:lnTo>
                    <a:pt x="247853" y="457200"/>
                  </a:lnTo>
                  <a:lnTo>
                    <a:pt x="247853" y="381000"/>
                  </a:lnTo>
                  <a:lnTo>
                    <a:pt x="0" y="377342"/>
                  </a:lnTo>
                  <a:lnTo>
                    <a:pt x="247853" y="266700"/>
                  </a:lnTo>
                  <a:lnTo>
                    <a:pt x="247853" y="0"/>
                  </a:lnTo>
                  <a:close/>
                </a:path>
              </a:pathLst>
            </a:custGeom>
            <a:ln w="19812">
              <a:solidFill>
                <a:srgbClr val="244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798133" y="609656"/>
            <a:ext cx="1164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Apellidos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188A98D-EB0B-C0C5-9695-3C38B0CEB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68247" y="1358646"/>
            <a:ext cx="3078480" cy="1074420"/>
            <a:chOff x="7668247" y="1358646"/>
            <a:chExt cx="3078480" cy="1074420"/>
          </a:xfrm>
        </p:grpSpPr>
        <p:sp>
          <p:nvSpPr>
            <p:cNvPr id="36" name="object 36"/>
            <p:cNvSpPr/>
            <p:nvPr/>
          </p:nvSpPr>
          <p:spPr>
            <a:xfrm>
              <a:off x="7668247" y="1358646"/>
              <a:ext cx="3078480" cy="1074420"/>
            </a:xfrm>
            <a:custGeom>
              <a:avLst/>
              <a:gdLst/>
              <a:ahLst/>
              <a:cxnLst/>
              <a:rect l="l" t="t" r="r" b="b"/>
              <a:pathLst>
                <a:path w="3078479" h="1074420">
                  <a:moveTo>
                    <a:pt x="3078238" y="0"/>
                  </a:moveTo>
                  <a:lnTo>
                    <a:pt x="379234" y="0"/>
                  </a:lnTo>
                  <a:lnTo>
                    <a:pt x="379234" y="179070"/>
                  </a:lnTo>
                  <a:lnTo>
                    <a:pt x="0" y="334975"/>
                  </a:lnTo>
                  <a:lnTo>
                    <a:pt x="379234" y="447675"/>
                  </a:lnTo>
                  <a:lnTo>
                    <a:pt x="379234" y="1074420"/>
                  </a:lnTo>
                  <a:lnTo>
                    <a:pt x="3078238" y="1074420"/>
                  </a:lnTo>
                  <a:lnTo>
                    <a:pt x="3078238" y="0"/>
                  </a:lnTo>
                  <a:close/>
                </a:path>
              </a:pathLst>
            </a:custGeom>
            <a:solidFill>
              <a:srgbClr val="36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68247" y="1358646"/>
              <a:ext cx="3078480" cy="1074420"/>
            </a:xfrm>
            <a:custGeom>
              <a:avLst/>
              <a:gdLst/>
              <a:ahLst/>
              <a:cxnLst/>
              <a:rect l="l" t="t" r="r" b="b"/>
              <a:pathLst>
                <a:path w="3078479" h="1074420">
                  <a:moveTo>
                    <a:pt x="379234" y="0"/>
                  </a:moveTo>
                  <a:lnTo>
                    <a:pt x="829068" y="0"/>
                  </a:lnTo>
                  <a:lnTo>
                    <a:pt x="1503819" y="0"/>
                  </a:lnTo>
                  <a:lnTo>
                    <a:pt x="3078238" y="0"/>
                  </a:lnTo>
                  <a:lnTo>
                    <a:pt x="3078238" y="179070"/>
                  </a:lnTo>
                  <a:lnTo>
                    <a:pt x="3078238" y="447675"/>
                  </a:lnTo>
                  <a:lnTo>
                    <a:pt x="3078238" y="1074420"/>
                  </a:lnTo>
                  <a:lnTo>
                    <a:pt x="1503819" y="1074420"/>
                  </a:lnTo>
                  <a:lnTo>
                    <a:pt x="829068" y="1074420"/>
                  </a:lnTo>
                  <a:lnTo>
                    <a:pt x="379234" y="1074420"/>
                  </a:lnTo>
                  <a:lnTo>
                    <a:pt x="379234" y="447675"/>
                  </a:lnTo>
                  <a:lnTo>
                    <a:pt x="0" y="334975"/>
                  </a:lnTo>
                  <a:lnTo>
                    <a:pt x="379234" y="179070"/>
                  </a:lnTo>
                  <a:lnTo>
                    <a:pt x="379234" y="0"/>
                  </a:lnTo>
                  <a:close/>
                </a:path>
              </a:pathLst>
            </a:custGeom>
            <a:ln w="19812">
              <a:solidFill>
                <a:srgbClr val="244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64746" y="1497206"/>
            <a:ext cx="206311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68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Dirección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(Calle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número)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70E7170-26A8-5FA5-903C-D075431E8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38846" y="2969514"/>
            <a:ext cx="3007995" cy="1074420"/>
            <a:chOff x="7738846" y="2969514"/>
            <a:chExt cx="3007995" cy="1074420"/>
          </a:xfrm>
        </p:grpSpPr>
        <p:sp>
          <p:nvSpPr>
            <p:cNvPr id="40" name="object 40"/>
            <p:cNvSpPr/>
            <p:nvPr/>
          </p:nvSpPr>
          <p:spPr>
            <a:xfrm>
              <a:off x="7738846" y="2969514"/>
              <a:ext cx="3007995" cy="1074420"/>
            </a:xfrm>
            <a:custGeom>
              <a:avLst/>
              <a:gdLst/>
              <a:ahLst/>
              <a:cxnLst/>
              <a:rect l="l" t="t" r="r" b="b"/>
              <a:pathLst>
                <a:path w="3007995" h="1074420">
                  <a:moveTo>
                    <a:pt x="3007639" y="0"/>
                  </a:moveTo>
                  <a:lnTo>
                    <a:pt x="308635" y="0"/>
                  </a:lnTo>
                  <a:lnTo>
                    <a:pt x="308635" y="179070"/>
                  </a:lnTo>
                  <a:lnTo>
                    <a:pt x="0" y="407060"/>
                  </a:lnTo>
                  <a:lnTo>
                    <a:pt x="308635" y="447675"/>
                  </a:lnTo>
                  <a:lnTo>
                    <a:pt x="308635" y="1074420"/>
                  </a:lnTo>
                  <a:lnTo>
                    <a:pt x="3007639" y="1074420"/>
                  </a:lnTo>
                  <a:lnTo>
                    <a:pt x="3007639" y="0"/>
                  </a:lnTo>
                  <a:close/>
                </a:path>
              </a:pathLst>
            </a:custGeom>
            <a:solidFill>
              <a:srgbClr val="36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738846" y="2969514"/>
              <a:ext cx="3007995" cy="1074420"/>
            </a:xfrm>
            <a:custGeom>
              <a:avLst/>
              <a:gdLst/>
              <a:ahLst/>
              <a:cxnLst/>
              <a:rect l="l" t="t" r="r" b="b"/>
              <a:pathLst>
                <a:path w="3007995" h="1074420">
                  <a:moveTo>
                    <a:pt x="308635" y="0"/>
                  </a:moveTo>
                  <a:lnTo>
                    <a:pt x="758469" y="0"/>
                  </a:lnTo>
                  <a:lnTo>
                    <a:pt x="1433220" y="0"/>
                  </a:lnTo>
                  <a:lnTo>
                    <a:pt x="3007639" y="0"/>
                  </a:lnTo>
                  <a:lnTo>
                    <a:pt x="3007639" y="179070"/>
                  </a:lnTo>
                  <a:lnTo>
                    <a:pt x="3007639" y="447675"/>
                  </a:lnTo>
                  <a:lnTo>
                    <a:pt x="3007639" y="1074420"/>
                  </a:lnTo>
                  <a:lnTo>
                    <a:pt x="1433220" y="1074420"/>
                  </a:lnTo>
                  <a:lnTo>
                    <a:pt x="758469" y="1074420"/>
                  </a:lnTo>
                  <a:lnTo>
                    <a:pt x="308635" y="1074420"/>
                  </a:lnTo>
                  <a:lnTo>
                    <a:pt x="308635" y="447675"/>
                  </a:lnTo>
                  <a:lnTo>
                    <a:pt x="0" y="407060"/>
                  </a:lnTo>
                  <a:lnTo>
                    <a:pt x="308635" y="179070"/>
                  </a:lnTo>
                  <a:lnTo>
                    <a:pt x="308635" y="0"/>
                  </a:lnTo>
                  <a:close/>
                </a:path>
              </a:pathLst>
            </a:custGeom>
            <a:ln w="19812">
              <a:solidFill>
                <a:srgbClr val="244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430279" y="3107432"/>
            <a:ext cx="19316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marR="5080" indent="-134620">
              <a:lnSpc>
                <a:spcPct val="100000"/>
              </a:lnSpc>
              <a:spcBef>
                <a:spcPts val="100"/>
              </a:spcBef>
            </a:pP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Ciudad,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estado,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código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postal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4A4CB50-038B-52E7-36DF-CE127610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87589" y="4539234"/>
            <a:ext cx="3044190" cy="1074420"/>
            <a:chOff x="7687589" y="4539234"/>
            <a:chExt cx="3044190" cy="1074420"/>
          </a:xfrm>
        </p:grpSpPr>
        <p:sp>
          <p:nvSpPr>
            <p:cNvPr id="44" name="object 44"/>
            <p:cNvSpPr/>
            <p:nvPr/>
          </p:nvSpPr>
          <p:spPr>
            <a:xfrm>
              <a:off x="7687589" y="4539234"/>
              <a:ext cx="3044190" cy="1074420"/>
            </a:xfrm>
            <a:custGeom>
              <a:avLst/>
              <a:gdLst/>
              <a:ahLst/>
              <a:cxnLst/>
              <a:rect l="l" t="t" r="r" b="b"/>
              <a:pathLst>
                <a:path w="3044190" h="1074420">
                  <a:moveTo>
                    <a:pt x="3043656" y="0"/>
                  </a:moveTo>
                  <a:lnTo>
                    <a:pt x="343128" y="0"/>
                  </a:lnTo>
                  <a:lnTo>
                    <a:pt x="343128" y="179070"/>
                  </a:lnTo>
                  <a:lnTo>
                    <a:pt x="0" y="363550"/>
                  </a:lnTo>
                  <a:lnTo>
                    <a:pt x="343128" y="447675"/>
                  </a:lnTo>
                  <a:lnTo>
                    <a:pt x="343128" y="1074420"/>
                  </a:lnTo>
                  <a:lnTo>
                    <a:pt x="3043656" y="1074420"/>
                  </a:lnTo>
                  <a:lnTo>
                    <a:pt x="3043656" y="0"/>
                  </a:lnTo>
                  <a:close/>
                </a:path>
              </a:pathLst>
            </a:custGeom>
            <a:solidFill>
              <a:srgbClr val="36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687589" y="4539234"/>
              <a:ext cx="3044190" cy="1074420"/>
            </a:xfrm>
            <a:custGeom>
              <a:avLst/>
              <a:gdLst/>
              <a:ahLst/>
              <a:cxnLst/>
              <a:rect l="l" t="t" r="r" b="b"/>
              <a:pathLst>
                <a:path w="3044190" h="1074420">
                  <a:moveTo>
                    <a:pt x="343128" y="0"/>
                  </a:moveTo>
                  <a:lnTo>
                    <a:pt x="793216" y="0"/>
                  </a:lnTo>
                  <a:lnTo>
                    <a:pt x="1468348" y="0"/>
                  </a:lnTo>
                  <a:lnTo>
                    <a:pt x="3043656" y="0"/>
                  </a:lnTo>
                  <a:lnTo>
                    <a:pt x="3043656" y="179070"/>
                  </a:lnTo>
                  <a:lnTo>
                    <a:pt x="3043656" y="447675"/>
                  </a:lnTo>
                  <a:lnTo>
                    <a:pt x="3043656" y="1074420"/>
                  </a:lnTo>
                  <a:lnTo>
                    <a:pt x="1468348" y="1074420"/>
                  </a:lnTo>
                  <a:lnTo>
                    <a:pt x="793216" y="1074420"/>
                  </a:lnTo>
                  <a:lnTo>
                    <a:pt x="343128" y="1074420"/>
                  </a:lnTo>
                  <a:lnTo>
                    <a:pt x="343128" y="447675"/>
                  </a:lnTo>
                  <a:lnTo>
                    <a:pt x="0" y="363550"/>
                  </a:lnTo>
                  <a:lnTo>
                    <a:pt x="343128" y="179070"/>
                  </a:lnTo>
                  <a:lnTo>
                    <a:pt x="343128" y="0"/>
                  </a:lnTo>
                  <a:close/>
                </a:path>
              </a:pathLst>
            </a:custGeom>
            <a:ln w="19812">
              <a:solidFill>
                <a:srgbClr val="244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8219012" y="4677757"/>
            <a:ext cx="23221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 marR="5080" indent="-93345">
              <a:lnSpc>
                <a:spcPct val="100000"/>
              </a:lnSpc>
              <a:spcBef>
                <a:spcPts val="100"/>
              </a:spcBef>
            </a:pP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Correo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electrónico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(no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necesario)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" name="object 2" descr="NNLM logo."/>
          <p:cNvGrpSpPr/>
          <p:nvPr/>
        </p:nvGrpSpPr>
        <p:grpSpPr>
          <a:xfrm>
            <a:off x="-9144" y="6118859"/>
            <a:ext cx="12212320" cy="745490"/>
            <a:chOff x="-9144" y="6118859"/>
            <a:chExt cx="12212320" cy="745490"/>
          </a:xfrm>
        </p:grpSpPr>
        <p:sp>
          <p:nvSpPr>
            <p:cNvPr id="3" name="object 3"/>
            <p:cNvSpPr/>
            <p:nvPr/>
          </p:nvSpPr>
          <p:spPr>
            <a:xfrm>
              <a:off x="761" y="6128765"/>
              <a:ext cx="12191365" cy="725805"/>
            </a:xfrm>
            <a:custGeom>
              <a:avLst/>
              <a:gdLst/>
              <a:ahLst/>
              <a:cxnLst/>
              <a:rect l="l" t="t" r="r" b="b"/>
              <a:pathLst>
                <a:path w="12191365" h="725804">
                  <a:moveTo>
                    <a:pt x="12191238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12191238" y="725424"/>
                  </a:lnTo>
                  <a:lnTo>
                    <a:pt x="12191238" y="0"/>
                  </a:lnTo>
                  <a:close/>
                </a:path>
              </a:pathLst>
            </a:custGeom>
            <a:solidFill>
              <a:srgbClr val="1F54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6128765"/>
              <a:ext cx="12192000" cy="725805"/>
            </a:xfrm>
            <a:custGeom>
              <a:avLst/>
              <a:gdLst/>
              <a:ahLst/>
              <a:cxnLst/>
              <a:rect l="l" t="t" r="r" b="b"/>
              <a:pathLst>
                <a:path w="12192000" h="725804">
                  <a:moveTo>
                    <a:pt x="0" y="0"/>
                  </a:moveTo>
                  <a:lnTo>
                    <a:pt x="12192000" y="0"/>
                  </a:lnTo>
                  <a:lnTo>
                    <a:pt x="12192000" y="725424"/>
                  </a:lnTo>
                  <a:lnTo>
                    <a:pt x="0" y="725424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1F45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551" y="6239255"/>
              <a:ext cx="3590543" cy="5760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4040" y="343915"/>
            <a:ext cx="712850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430" dirty="0"/>
              <a:t>Phrases:</a:t>
            </a:r>
            <a:r>
              <a:rPr sz="4400" spc="-229" dirty="0"/>
              <a:t> </a:t>
            </a:r>
            <a:r>
              <a:rPr sz="4400" spc="-285" dirty="0"/>
              <a:t>Getting</a:t>
            </a:r>
            <a:r>
              <a:rPr sz="4400" spc="-254" dirty="0"/>
              <a:t> </a:t>
            </a:r>
            <a:r>
              <a:rPr sz="4400" spc="-295" dirty="0"/>
              <a:t>a</a:t>
            </a:r>
            <a:r>
              <a:rPr sz="4400" spc="-210" dirty="0"/>
              <a:t> </a:t>
            </a:r>
            <a:r>
              <a:rPr sz="4400" spc="-345" dirty="0"/>
              <a:t>Library</a:t>
            </a:r>
            <a:r>
              <a:rPr sz="4400" spc="-225" dirty="0"/>
              <a:t> </a:t>
            </a:r>
            <a:r>
              <a:rPr sz="4400" spc="-445" dirty="0"/>
              <a:t>Card</a:t>
            </a:r>
            <a:endParaRPr sz="4400" dirty="0"/>
          </a:p>
        </p:txBody>
      </p:sp>
      <p:sp>
        <p:nvSpPr>
          <p:cNvPr id="7" name="object 7"/>
          <p:cNvSpPr txBox="1"/>
          <p:nvPr/>
        </p:nvSpPr>
        <p:spPr>
          <a:xfrm>
            <a:off x="619759" y="1174267"/>
            <a:ext cx="9231630" cy="434340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165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220" dirty="0">
                <a:latin typeface="Arial"/>
                <a:cs typeface="Arial"/>
              </a:rPr>
              <a:t>Do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you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have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240" dirty="0">
                <a:latin typeface="Arial"/>
                <a:cs typeface="Arial"/>
              </a:rPr>
              <a:t>a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library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card?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229" dirty="0">
                <a:solidFill>
                  <a:srgbClr val="365F92"/>
                </a:solidFill>
                <a:latin typeface="Arial"/>
                <a:cs typeface="Arial"/>
              </a:rPr>
              <a:t>¿Tiene</a:t>
            </a:r>
            <a:r>
              <a:rPr sz="2800" spc="-130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2800" spc="-150" dirty="0">
                <a:solidFill>
                  <a:srgbClr val="365F92"/>
                </a:solidFill>
                <a:latin typeface="Arial"/>
                <a:cs typeface="Arial"/>
              </a:rPr>
              <a:t>una</a:t>
            </a:r>
            <a:r>
              <a:rPr sz="2800" spc="-100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365F92"/>
                </a:solidFill>
                <a:latin typeface="Arial"/>
                <a:cs typeface="Arial"/>
              </a:rPr>
              <a:t>tarjeta</a:t>
            </a:r>
            <a:r>
              <a:rPr sz="2800" spc="-130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365F92"/>
                </a:solidFill>
                <a:latin typeface="Arial"/>
                <a:cs typeface="Arial"/>
              </a:rPr>
              <a:t>de</a:t>
            </a:r>
            <a:r>
              <a:rPr sz="2800" spc="-114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365F92"/>
                </a:solidFill>
                <a:latin typeface="Arial"/>
                <a:cs typeface="Arial"/>
              </a:rPr>
              <a:t>la</a:t>
            </a:r>
            <a:r>
              <a:rPr sz="2800" spc="-125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365F92"/>
                </a:solidFill>
                <a:latin typeface="Arial"/>
                <a:cs typeface="Arial"/>
              </a:rPr>
              <a:t>biblioteca?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070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120" dirty="0">
                <a:latin typeface="Arial"/>
                <a:cs typeface="Arial"/>
              </a:rPr>
              <a:t>Would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you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like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get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one?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335" dirty="0">
                <a:solidFill>
                  <a:srgbClr val="365F92"/>
                </a:solidFill>
                <a:latin typeface="Arial"/>
                <a:cs typeface="Arial"/>
              </a:rPr>
              <a:t>¿Le</a:t>
            </a:r>
            <a:r>
              <a:rPr sz="2800" spc="-114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2800" spc="-155" dirty="0">
                <a:solidFill>
                  <a:srgbClr val="365F92"/>
                </a:solidFill>
                <a:latin typeface="Arial"/>
                <a:cs typeface="Arial"/>
              </a:rPr>
              <a:t>gustaría</a:t>
            </a:r>
            <a:r>
              <a:rPr sz="2800" spc="-100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65F92"/>
                </a:solidFill>
                <a:latin typeface="Arial"/>
                <a:cs typeface="Arial"/>
              </a:rPr>
              <a:t>obtenerla?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070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100" dirty="0">
                <a:latin typeface="Arial"/>
                <a:cs typeface="Arial"/>
              </a:rPr>
              <a:t>What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do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I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have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do?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254" dirty="0">
                <a:solidFill>
                  <a:srgbClr val="365F92"/>
                </a:solidFill>
                <a:latin typeface="Arial"/>
                <a:cs typeface="Arial"/>
              </a:rPr>
              <a:t>¿Qué</a:t>
            </a:r>
            <a:r>
              <a:rPr sz="2800" spc="-110" dirty="0">
                <a:solidFill>
                  <a:srgbClr val="365F92"/>
                </a:solidFill>
                <a:latin typeface="Arial"/>
                <a:cs typeface="Arial"/>
              </a:rPr>
              <a:t> tengo</a:t>
            </a:r>
            <a:r>
              <a:rPr sz="2800" spc="-125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2800" spc="-130" dirty="0">
                <a:solidFill>
                  <a:srgbClr val="365F92"/>
                </a:solidFill>
                <a:latin typeface="Arial"/>
                <a:cs typeface="Arial"/>
              </a:rPr>
              <a:t>que</a:t>
            </a:r>
            <a:r>
              <a:rPr sz="2800" spc="-110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65F92"/>
                </a:solidFill>
                <a:latin typeface="Arial"/>
                <a:cs typeface="Arial"/>
              </a:rPr>
              <a:t>hacer?</a:t>
            </a:r>
            <a:endParaRPr sz="2800">
              <a:latin typeface="Arial"/>
              <a:cs typeface="Arial"/>
            </a:endParaRPr>
          </a:p>
          <a:p>
            <a:pPr marL="195580" marR="2757170" indent="-182880">
              <a:lnSpc>
                <a:spcPts val="3030"/>
              </a:lnSpc>
              <a:spcBef>
                <a:spcPts val="1430"/>
              </a:spcBef>
              <a:buSzPct val="80357"/>
              <a:buChar char="•"/>
              <a:tabLst>
                <a:tab pos="195580" algn="l"/>
              </a:tabLst>
            </a:pPr>
            <a:r>
              <a:rPr sz="2800" spc="-229" dirty="0">
                <a:latin typeface="Arial"/>
                <a:cs typeface="Arial"/>
              </a:rPr>
              <a:t>We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need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an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210" dirty="0">
                <a:latin typeface="Arial"/>
                <a:cs typeface="Arial"/>
              </a:rPr>
              <a:t>ID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with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your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photo. </a:t>
            </a:r>
            <a:r>
              <a:rPr sz="2800" spc="-160" dirty="0">
                <a:solidFill>
                  <a:srgbClr val="365F92"/>
                </a:solidFill>
                <a:latin typeface="Arial"/>
                <a:cs typeface="Arial"/>
              </a:rPr>
              <a:t>Necesitamos</a:t>
            </a:r>
            <a:r>
              <a:rPr sz="2800" spc="-80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2800" spc="-150" dirty="0">
                <a:solidFill>
                  <a:srgbClr val="365F92"/>
                </a:solidFill>
                <a:latin typeface="Arial"/>
                <a:cs typeface="Arial"/>
              </a:rPr>
              <a:t>una</a:t>
            </a:r>
            <a:r>
              <a:rPr sz="2800" spc="-85" dirty="0">
                <a:solidFill>
                  <a:srgbClr val="365F92"/>
                </a:solidFill>
                <a:latin typeface="Arial"/>
                <a:cs typeface="Arial"/>
              </a:rPr>
              <a:t> identificación</a:t>
            </a:r>
            <a:r>
              <a:rPr sz="2800" spc="-75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2800" spc="-150" dirty="0">
                <a:solidFill>
                  <a:srgbClr val="365F92"/>
                </a:solidFill>
                <a:latin typeface="Arial"/>
                <a:cs typeface="Arial"/>
              </a:rPr>
              <a:t>con</a:t>
            </a:r>
            <a:r>
              <a:rPr sz="2800" spc="-95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2800" spc="-210" dirty="0">
                <a:solidFill>
                  <a:srgbClr val="365F92"/>
                </a:solidFill>
                <a:latin typeface="Arial"/>
                <a:cs typeface="Arial"/>
              </a:rPr>
              <a:t>su</a:t>
            </a:r>
            <a:r>
              <a:rPr sz="2800" spc="-95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65F92"/>
                </a:solidFill>
                <a:latin typeface="Arial"/>
                <a:cs typeface="Arial"/>
              </a:rPr>
              <a:t>foto.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015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229" dirty="0">
                <a:latin typeface="Arial"/>
                <a:cs typeface="Arial"/>
              </a:rPr>
              <a:t>Please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fill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out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this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application.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95" dirty="0">
                <a:solidFill>
                  <a:srgbClr val="365F92"/>
                </a:solidFill>
                <a:latin typeface="Arial"/>
                <a:cs typeface="Arial"/>
              </a:rPr>
              <a:t>Por</a:t>
            </a:r>
            <a:r>
              <a:rPr sz="2800" spc="-85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365F92"/>
                </a:solidFill>
                <a:latin typeface="Arial"/>
                <a:cs typeface="Arial"/>
              </a:rPr>
              <a:t>favor,</a:t>
            </a:r>
            <a:r>
              <a:rPr sz="2800" spc="-110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365F92"/>
                </a:solidFill>
                <a:latin typeface="Arial"/>
                <a:cs typeface="Arial"/>
              </a:rPr>
              <a:t>llene </a:t>
            </a:r>
            <a:r>
              <a:rPr sz="2800" spc="-150" dirty="0">
                <a:solidFill>
                  <a:srgbClr val="365F92"/>
                </a:solidFill>
                <a:latin typeface="Arial"/>
                <a:cs typeface="Arial"/>
              </a:rPr>
              <a:t>este</a:t>
            </a:r>
            <a:r>
              <a:rPr sz="2800" spc="-110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65F92"/>
                </a:solidFill>
                <a:latin typeface="Arial"/>
                <a:cs typeface="Arial"/>
              </a:rPr>
              <a:t>solicitud.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070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229" dirty="0">
                <a:latin typeface="Arial"/>
                <a:cs typeface="Arial"/>
              </a:rPr>
              <a:t>Please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sign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here.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95" dirty="0">
                <a:solidFill>
                  <a:srgbClr val="365F92"/>
                </a:solidFill>
                <a:latin typeface="Arial"/>
                <a:cs typeface="Arial"/>
              </a:rPr>
              <a:t>Por</a:t>
            </a:r>
            <a:r>
              <a:rPr sz="2800" spc="-105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365F92"/>
                </a:solidFill>
                <a:latin typeface="Arial"/>
                <a:cs typeface="Arial"/>
              </a:rPr>
              <a:t>favor,</a:t>
            </a:r>
            <a:r>
              <a:rPr sz="2800" spc="-114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365F92"/>
                </a:solidFill>
                <a:latin typeface="Arial"/>
                <a:cs typeface="Arial"/>
              </a:rPr>
              <a:t>firme</a:t>
            </a:r>
            <a:r>
              <a:rPr sz="2800" spc="-100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65F92"/>
                </a:solidFill>
                <a:latin typeface="Arial"/>
                <a:cs typeface="Arial"/>
              </a:rPr>
              <a:t>aquí.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055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170" dirty="0">
                <a:latin typeface="Arial"/>
                <a:cs typeface="Arial"/>
              </a:rPr>
              <a:t>Here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is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your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new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card!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365F92"/>
                </a:solidFill>
                <a:latin typeface="Arial"/>
                <a:cs typeface="Arial"/>
              </a:rPr>
              <a:t>¡Aquí</a:t>
            </a:r>
            <a:r>
              <a:rPr sz="2800" spc="-100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2800" spc="-165" dirty="0">
                <a:solidFill>
                  <a:srgbClr val="365F92"/>
                </a:solidFill>
                <a:latin typeface="Arial"/>
                <a:cs typeface="Arial"/>
              </a:rPr>
              <a:t>está</a:t>
            </a:r>
            <a:r>
              <a:rPr sz="2800" spc="-100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2800" spc="-210" dirty="0">
                <a:solidFill>
                  <a:srgbClr val="365F92"/>
                </a:solidFill>
                <a:latin typeface="Arial"/>
                <a:cs typeface="Arial"/>
              </a:rPr>
              <a:t>su</a:t>
            </a:r>
            <a:r>
              <a:rPr sz="2800" spc="-95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2800" spc="-165" dirty="0">
                <a:solidFill>
                  <a:srgbClr val="365F92"/>
                </a:solidFill>
                <a:latin typeface="Arial"/>
                <a:cs typeface="Arial"/>
              </a:rPr>
              <a:t>nueva</a:t>
            </a:r>
            <a:r>
              <a:rPr sz="2800" spc="-114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65F92"/>
                </a:solidFill>
                <a:latin typeface="Arial"/>
                <a:cs typeface="Arial"/>
              </a:rPr>
              <a:t>tarjeta!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" name="object 2" descr="NNLM logo."/>
          <p:cNvGrpSpPr/>
          <p:nvPr/>
        </p:nvGrpSpPr>
        <p:grpSpPr>
          <a:xfrm>
            <a:off x="-9144" y="6118859"/>
            <a:ext cx="12212320" cy="745490"/>
            <a:chOff x="-9144" y="6118859"/>
            <a:chExt cx="12212320" cy="745490"/>
          </a:xfrm>
        </p:grpSpPr>
        <p:sp>
          <p:nvSpPr>
            <p:cNvPr id="3" name="object 3"/>
            <p:cNvSpPr/>
            <p:nvPr/>
          </p:nvSpPr>
          <p:spPr>
            <a:xfrm>
              <a:off x="761" y="6128765"/>
              <a:ext cx="12191365" cy="725805"/>
            </a:xfrm>
            <a:custGeom>
              <a:avLst/>
              <a:gdLst/>
              <a:ahLst/>
              <a:cxnLst/>
              <a:rect l="l" t="t" r="r" b="b"/>
              <a:pathLst>
                <a:path w="12191365" h="725804">
                  <a:moveTo>
                    <a:pt x="12191238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12191238" y="725424"/>
                  </a:lnTo>
                  <a:lnTo>
                    <a:pt x="12191238" y="0"/>
                  </a:lnTo>
                  <a:close/>
                </a:path>
              </a:pathLst>
            </a:custGeom>
            <a:solidFill>
              <a:srgbClr val="1F54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6128765"/>
              <a:ext cx="12192000" cy="725805"/>
            </a:xfrm>
            <a:custGeom>
              <a:avLst/>
              <a:gdLst/>
              <a:ahLst/>
              <a:cxnLst/>
              <a:rect l="l" t="t" r="r" b="b"/>
              <a:pathLst>
                <a:path w="12192000" h="725804">
                  <a:moveTo>
                    <a:pt x="0" y="0"/>
                  </a:moveTo>
                  <a:lnTo>
                    <a:pt x="12192000" y="0"/>
                  </a:lnTo>
                  <a:lnTo>
                    <a:pt x="12192000" y="725424"/>
                  </a:lnTo>
                  <a:lnTo>
                    <a:pt x="0" y="725424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1F45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551" y="6239255"/>
              <a:ext cx="3590543" cy="5760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7751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95"/>
              </a:spcBef>
            </a:pPr>
            <a:r>
              <a:rPr spc="-375" dirty="0"/>
              <a:t>Agenda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6724" y="1549825"/>
            <a:ext cx="7610475" cy="1988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ts val="3190"/>
              </a:lnSpc>
              <a:spcBef>
                <a:spcPts val="95"/>
              </a:spcBef>
              <a:buSzPct val="64285"/>
              <a:buChar char="●"/>
              <a:tabLst>
                <a:tab pos="469265" algn="l"/>
              </a:tabLst>
            </a:pPr>
            <a:r>
              <a:rPr sz="2800" spc="-220" dirty="0">
                <a:latin typeface="Arial"/>
                <a:cs typeface="Arial"/>
              </a:rPr>
              <a:t>Language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Justice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&amp;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barriers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ts val="3025"/>
              </a:lnSpc>
              <a:buSzPct val="64285"/>
              <a:buChar char="●"/>
              <a:tabLst>
                <a:tab pos="469265" algn="l"/>
              </a:tabLst>
            </a:pPr>
            <a:r>
              <a:rPr sz="2800" spc="-135" dirty="0">
                <a:latin typeface="Arial"/>
                <a:cs typeface="Arial"/>
              </a:rPr>
              <a:t>Overview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South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Carolina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State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Library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program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ts val="3025"/>
              </a:lnSpc>
              <a:buSzPct val="64285"/>
              <a:buChar char="●"/>
              <a:tabLst>
                <a:tab pos="469265" algn="l"/>
              </a:tabLst>
            </a:pPr>
            <a:r>
              <a:rPr sz="2800" spc="-215" dirty="0">
                <a:latin typeface="Arial"/>
                <a:cs typeface="Arial"/>
              </a:rPr>
              <a:t>Spanish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mini-</a:t>
            </a:r>
            <a:r>
              <a:rPr sz="2800" spc="-10" dirty="0">
                <a:latin typeface="Arial"/>
                <a:cs typeface="Arial"/>
              </a:rPr>
              <a:t>lesson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ts val="3025"/>
              </a:lnSpc>
              <a:buSzPct val="64285"/>
              <a:buChar char="●"/>
              <a:tabLst>
                <a:tab pos="469265" algn="l"/>
              </a:tabLst>
            </a:pPr>
            <a:r>
              <a:rPr sz="2800" spc="-204" dirty="0">
                <a:latin typeface="Arial"/>
                <a:cs typeface="Arial"/>
              </a:rPr>
              <a:t>Is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language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learning </a:t>
            </a:r>
            <a:r>
              <a:rPr sz="2800" spc="-10" dirty="0">
                <a:latin typeface="Arial"/>
                <a:cs typeface="Arial"/>
              </a:rPr>
              <a:t>for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you?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ts val="3190"/>
              </a:lnSpc>
              <a:buSzPct val="64285"/>
              <a:buChar char="●"/>
              <a:tabLst>
                <a:tab pos="469265" algn="l"/>
              </a:tabLst>
            </a:pPr>
            <a:r>
              <a:rPr sz="2800" spc="-220" dirty="0">
                <a:latin typeface="Arial"/>
                <a:cs typeface="Arial"/>
              </a:rPr>
              <a:t>Language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254" dirty="0">
                <a:latin typeface="Arial"/>
                <a:cs typeface="Arial"/>
              </a:rPr>
              <a:t>access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strategies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2" name="object 2" descr="NNLM logo."/>
          <p:cNvGrpSpPr/>
          <p:nvPr/>
        </p:nvGrpSpPr>
        <p:grpSpPr>
          <a:xfrm>
            <a:off x="-9144" y="6118859"/>
            <a:ext cx="12212320" cy="745490"/>
            <a:chOff x="-9144" y="6118859"/>
            <a:chExt cx="12212320" cy="745490"/>
          </a:xfrm>
        </p:grpSpPr>
        <p:sp>
          <p:nvSpPr>
            <p:cNvPr id="3" name="object 3"/>
            <p:cNvSpPr/>
            <p:nvPr/>
          </p:nvSpPr>
          <p:spPr>
            <a:xfrm>
              <a:off x="94487" y="6121907"/>
              <a:ext cx="12098020" cy="736600"/>
            </a:xfrm>
            <a:custGeom>
              <a:avLst/>
              <a:gdLst/>
              <a:ahLst/>
              <a:cxnLst/>
              <a:rect l="l" t="t" r="r" b="b"/>
              <a:pathLst>
                <a:path w="12098020" h="736600">
                  <a:moveTo>
                    <a:pt x="12097512" y="0"/>
                  </a:moveTo>
                  <a:lnTo>
                    <a:pt x="0" y="0"/>
                  </a:lnTo>
                  <a:lnTo>
                    <a:pt x="0" y="736091"/>
                  </a:lnTo>
                  <a:lnTo>
                    <a:pt x="12097512" y="736091"/>
                  </a:lnTo>
                  <a:lnTo>
                    <a:pt x="12097512" y="0"/>
                  </a:lnTo>
                  <a:close/>
                </a:path>
              </a:pathLst>
            </a:custGeom>
            <a:solidFill>
              <a:srgbClr val="1F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08" y="6220967"/>
              <a:ext cx="3544824" cy="5699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614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05"/>
              </a:spcBef>
            </a:pPr>
            <a:r>
              <a:rPr sz="4400" spc="-320" dirty="0"/>
              <a:t>¡Basta!</a:t>
            </a:r>
            <a:endParaRPr sz="4400"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835648"/>
              </p:ext>
            </p:extLst>
          </p:nvPr>
        </p:nvGraphicFramePr>
        <p:xfrm>
          <a:off x="1136650" y="2051050"/>
          <a:ext cx="9871708" cy="2491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5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marL="91440" marR="7727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Nombre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(Name)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65F9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289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Animal 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(Animal)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65F9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788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Cosa </a:t>
                      </a:r>
                      <a:r>
                        <a:rPr sz="1800" b="1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(Thing)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65F9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2359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Comida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(Food)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65F9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854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Acción 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(Action)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65F9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004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Lugar </a:t>
                      </a:r>
                      <a:r>
                        <a:rPr sz="18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(Place)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65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Caroline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Rana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Reloj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Raspados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Reír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Restaurante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object 2" descr="NNLM logo."/>
          <p:cNvGrpSpPr/>
          <p:nvPr/>
        </p:nvGrpSpPr>
        <p:grpSpPr>
          <a:xfrm>
            <a:off x="-9144" y="6118859"/>
            <a:ext cx="12212320" cy="745490"/>
            <a:chOff x="-9144" y="6118859"/>
            <a:chExt cx="12212320" cy="745490"/>
          </a:xfrm>
        </p:grpSpPr>
        <p:sp>
          <p:nvSpPr>
            <p:cNvPr id="3" name="object 3"/>
            <p:cNvSpPr/>
            <p:nvPr/>
          </p:nvSpPr>
          <p:spPr>
            <a:xfrm>
              <a:off x="761" y="6128765"/>
              <a:ext cx="12191365" cy="725805"/>
            </a:xfrm>
            <a:custGeom>
              <a:avLst/>
              <a:gdLst/>
              <a:ahLst/>
              <a:cxnLst/>
              <a:rect l="l" t="t" r="r" b="b"/>
              <a:pathLst>
                <a:path w="12191365" h="725804">
                  <a:moveTo>
                    <a:pt x="12191238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12191238" y="725424"/>
                  </a:lnTo>
                  <a:lnTo>
                    <a:pt x="12191238" y="0"/>
                  </a:lnTo>
                  <a:close/>
                </a:path>
              </a:pathLst>
            </a:custGeom>
            <a:solidFill>
              <a:srgbClr val="1F54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6128765"/>
              <a:ext cx="12192000" cy="725805"/>
            </a:xfrm>
            <a:custGeom>
              <a:avLst/>
              <a:gdLst/>
              <a:ahLst/>
              <a:cxnLst/>
              <a:rect l="l" t="t" r="r" b="b"/>
              <a:pathLst>
                <a:path w="12192000" h="725804">
                  <a:moveTo>
                    <a:pt x="0" y="0"/>
                  </a:moveTo>
                  <a:lnTo>
                    <a:pt x="12192000" y="0"/>
                  </a:lnTo>
                  <a:lnTo>
                    <a:pt x="12192000" y="725424"/>
                  </a:lnTo>
                  <a:lnTo>
                    <a:pt x="0" y="725424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1F45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551" y="6239255"/>
              <a:ext cx="3590543" cy="5760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1961" y="4021073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7537" y="3150297"/>
            <a:ext cx="68630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90" dirty="0"/>
              <a:t>Is</a:t>
            </a:r>
            <a:r>
              <a:rPr sz="4400" spc="-229" dirty="0"/>
              <a:t> </a:t>
            </a:r>
            <a:r>
              <a:rPr sz="4400" spc="-455" dirty="0"/>
              <a:t>Language</a:t>
            </a:r>
            <a:r>
              <a:rPr sz="4400" spc="-215" dirty="0"/>
              <a:t> </a:t>
            </a:r>
            <a:r>
              <a:rPr sz="4400" spc="-375" dirty="0"/>
              <a:t>Learning</a:t>
            </a:r>
            <a:r>
              <a:rPr sz="4400" spc="-220" dirty="0"/>
              <a:t> </a:t>
            </a:r>
            <a:r>
              <a:rPr sz="4400" spc="-215" dirty="0"/>
              <a:t>for</a:t>
            </a:r>
            <a:r>
              <a:rPr sz="4400" spc="-225" dirty="0"/>
              <a:t> </a:t>
            </a:r>
            <a:r>
              <a:rPr sz="4400" spc="-620" dirty="0"/>
              <a:t>You?</a:t>
            </a:r>
            <a:endParaRPr sz="4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5154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05"/>
              </a:spcBef>
            </a:pPr>
            <a:r>
              <a:rPr sz="4400" spc="-310" dirty="0"/>
              <a:t>How</a:t>
            </a:r>
            <a:r>
              <a:rPr sz="4400" spc="-235" dirty="0"/>
              <a:t> </a:t>
            </a:r>
            <a:r>
              <a:rPr sz="4400" spc="-365" dirty="0"/>
              <a:t>long</a:t>
            </a:r>
            <a:r>
              <a:rPr sz="4400" spc="-235" dirty="0"/>
              <a:t> </a:t>
            </a:r>
            <a:r>
              <a:rPr sz="4400" spc="-405" dirty="0"/>
              <a:t>does</a:t>
            </a:r>
            <a:r>
              <a:rPr sz="4400" spc="-229" dirty="0"/>
              <a:t> </a:t>
            </a:r>
            <a:r>
              <a:rPr sz="4400" spc="-30" dirty="0"/>
              <a:t>it</a:t>
            </a:r>
            <a:r>
              <a:rPr sz="4400" spc="-229" dirty="0"/>
              <a:t> </a:t>
            </a:r>
            <a:r>
              <a:rPr sz="4400" spc="-254" dirty="0"/>
              <a:t>take</a:t>
            </a:r>
            <a:r>
              <a:rPr sz="4400" spc="-225" dirty="0"/>
              <a:t> </a:t>
            </a:r>
            <a:r>
              <a:rPr sz="4400" spc="-165" dirty="0"/>
              <a:t>to</a:t>
            </a:r>
            <a:r>
              <a:rPr sz="4400" spc="-215" dirty="0"/>
              <a:t> </a:t>
            </a:r>
            <a:r>
              <a:rPr sz="4400" spc="-355" dirty="0"/>
              <a:t>become</a:t>
            </a:r>
            <a:r>
              <a:rPr sz="4400" spc="-254" dirty="0"/>
              <a:t> </a:t>
            </a:r>
            <a:r>
              <a:rPr sz="4400" spc="-270" dirty="0"/>
              <a:t>fluent?</a:t>
            </a:r>
            <a:endParaRPr sz="4400" dirty="0"/>
          </a:p>
        </p:txBody>
      </p:sp>
      <p:pic>
        <p:nvPicPr>
          <p:cNvPr id="11" name="object 11" descr="Image of a clock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1179" y="1376171"/>
            <a:ext cx="1776983" cy="177698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72675" y="1608073"/>
            <a:ext cx="15563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70" dirty="0">
                <a:solidFill>
                  <a:srgbClr val="6F2927"/>
                </a:solidFill>
                <a:latin typeface="Arial"/>
                <a:cs typeface="Arial"/>
              </a:rPr>
              <a:t>600-</a:t>
            </a:r>
            <a:r>
              <a:rPr sz="3600" b="1" spc="-155" dirty="0">
                <a:solidFill>
                  <a:srgbClr val="6F2927"/>
                </a:solidFill>
                <a:latin typeface="Arial"/>
                <a:cs typeface="Arial"/>
              </a:rPr>
              <a:t>750</a:t>
            </a:r>
            <a:endParaRPr sz="3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b="1" spc="-335" dirty="0">
                <a:solidFill>
                  <a:srgbClr val="6F2927"/>
                </a:solidFill>
                <a:latin typeface="Arial"/>
                <a:cs typeface="Arial"/>
              </a:rPr>
              <a:t>hours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9" name="object 9" descr="Image of a blank calendar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3891" y="1495044"/>
            <a:ext cx="1539239" cy="153923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426350" y="1608072"/>
            <a:ext cx="31699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65" dirty="0">
                <a:solidFill>
                  <a:srgbClr val="586C2C"/>
                </a:solidFill>
                <a:latin typeface="Arial"/>
                <a:cs typeface="Arial"/>
              </a:rPr>
              <a:t>24-</a:t>
            </a:r>
            <a:r>
              <a:rPr sz="3600" b="1" spc="-180" dirty="0">
                <a:solidFill>
                  <a:srgbClr val="586C2C"/>
                </a:solidFill>
                <a:latin typeface="Arial"/>
                <a:cs typeface="Arial"/>
              </a:rPr>
              <a:t>30</a:t>
            </a:r>
            <a:r>
              <a:rPr sz="3600" b="1" spc="-165" dirty="0">
                <a:solidFill>
                  <a:srgbClr val="586C2C"/>
                </a:solidFill>
                <a:latin typeface="Arial"/>
                <a:cs typeface="Arial"/>
              </a:rPr>
              <a:t> </a:t>
            </a:r>
            <a:r>
              <a:rPr sz="3600" b="1" spc="-305" dirty="0">
                <a:solidFill>
                  <a:srgbClr val="586C2C"/>
                </a:solidFill>
                <a:latin typeface="Arial"/>
                <a:cs typeface="Arial"/>
              </a:rPr>
              <a:t>weeks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b="1" spc="-160" dirty="0">
                <a:solidFill>
                  <a:srgbClr val="586C2C"/>
                </a:solidFill>
                <a:latin typeface="Arial"/>
                <a:cs typeface="Arial"/>
              </a:rPr>
              <a:t>(25</a:t>
            </a:r>
            <a:r>
              <a:rPr sz="3600" b="1" spc="-150" dirty="0">
                <a:solidFill>
                  <a:srgbClr val="586C2C"/>
                </a:solidFill>
                <a:latin typeface="Arial"/>
                <a:cs typeface="Arial"/>
              </a:rPr>
              <a:t> </a:t>
            </a:r>
            <a:r>
              <a:rPr sz="3600" b="1" spc="-170" dirty="0">
                <a:solidFill>
                  <a:srgbClr val="586C2C"/>
                </a:solidFill>
                <a:latin typeface="Arial"/>
                <a:cs typeface="Arial"/>
              </a:rPr>
              <a:t>hours/week)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972" y="3273229"/>
            <a:ext cx="11031220" cy="2550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95"/>
              </a:spcBef>
            </a:pPr>
            <a:r>
              <a:rPr sz="2800" spc="-355" dirty="0">
                <a:latin typeface="Arial"/>
                <a:cs typeface="Arial"/>
              </a:rPr>
              <a:t>To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reach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b="1" spc="-235" dirty="0">
                <a:latin typeface="Arial"/>
                <a:cs typeface="Arial"/>
              </a:rPr>
              <a:t>Professional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225" dirty="0">
                <a:latin typeface="Arial"/>
                <a:cs typeface="Arial"/>
              </a:rPr>
              <a:t>Proficiency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according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Foreign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Service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Institute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290" dirty="0">
                <a:latin typeface="Arial"/>
                <a:cs typeface="Arial"/>
              </a:rPr>
              <a:t>(FSI)</a:t>
            </a:r>
            <a:endParaRPr sz="28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2565"/>
              </a:spcBef>
            </a:pPr>
            <a:r>
              <a:rPr sz="2800" spc="-85" dirty="0">
                <a:latin typeface="Arial"/>
                <a:cs typeface="Arial"/>
              </a:rPr>
              <a:t>Individual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factors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include: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520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110" dirty="0">
                <a:latin typeface="Arial"/>
                <a:cs typeface="Arial"/>
              </a:rPr>
              <a:t>Natural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ability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buSzPct val="80357"/>
              <a:buChar char="•"/>
              <a:tabLst>
                <a:tab pos="194945" algn="l"/>
              </a:tabLst>
            </a:pPr>
            <a:r>
              <a:rPr sz="2800" spc="-100" dirty="0">
                <a:latin typeface="Arial"/>
                <a:cs typeface="Arial"/>
              </a:rPr>
              <a:t>Prior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experience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buSzPct val="80357"/>
              <a:buChar char="•"/>
              <a:tabLst>
                <a:tab pos="194945" algn="l"/>
              </a:tabLst>
            </a:pPr>
            <a:r>
              <a:rPr sz="2800" spc="-165" dirty="0">
                <a:latin typeface="Arial"/>
                <a:cs typeface="Arial"/>
              </a:rPr>
              <a:t>Time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spent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learning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" name="object 2" descr="NNLM logo."/>
          <p:cNvGrpSpPr/>
          <p:nvPr/>
        </p:nvGrpSpPr>
        <p:grpSpPr>
          <a:xfrm>
            <a:off x="-9144" y="6118859"/>
            <a:ext cx="12212320" cy="745490"/>
            <a:chOff x="-9144" y="6118859"/>
            <a:chExt cx="12212320" cy="745490"/>
          </a:xfrm>
        </p:grpSpPr>
        <p:sp>
          <p:nvSpPr>
            <p:cNvPr id="3" name="object 3"/>
            <p:cNvSpPr/>
            <p:nvPr/>
          </p:nvSpPr>
          <p:spPr>
            <a:xfrm>
              <a:off x="761" y="6128765"/>
              <a:ext cx="12191365" cy="725805"/>
            </a:xfrm>
            <a:custGeom>
              <a:avLst/>
              <a:gdLst/>
              <a:ahLst/>
              <a:cxnLst/>
              <a:rect l="l" t="t" r="r" b="b"/>
              <a:pathLst>
                <a:path w="12191365" h="725804">
                  <a:moveTo>
                    <a:pt x="12191238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12191238" y="725424"/>
                  </a:lnTo>
                  <a:lnTo>
                    <a:pt x="12191238" y="0"/>
                  </a:lnTo>
                  <a:close/>
                </a:path>
              </a:pathLst>
            </a:custGeom>
            <a:solidFill>
              <a:srgbClr val="1F54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6128765"/>
              <a:ext cx="12192000" cy="725805"/>
            </a:xfrm>
            <a:custGeom>
              <a:avLst/>
              <a:gdLst/>
              <a:ahLst/>
              <a:cxnLst/>
              <a:rect l="l" t="t" r="r" b="b"/>
              <a:pathLst>
                <a:path w="12192000" h="725804">
                  <a:moveTo>
                    <a:pt x="0" y="0"/>
                  </a:moveTo>
                  <a:lnTo>
                    <a:pt x="12192000" y="0"/>
                  </a:lnTo>
                  <a:lnTo>
                    <a:pt x="12192000" y="725424"/>
                  </a:lnTo>
                  <a:lnTo>
                    <a:pt x="0" y="725424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1F45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551" y="6239255"/>
              <a:ext cx="3590543" cy="5760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614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05"/>
              </a:spcBef>
            </a:pPr>
            <a:r>
              <a:rPr sz="4400" spc="-285" dirty="0"/>
              <a:t>What’s</a:t>
            </a:r>
            <a:r>
              <a:rPr sz="4400" spc="-235" dirty="0"/>
              <a:t> </a:t>
            </a:r>
            <a:r>
              <a:rPr sz="4400" spc="-310" dirty="0"/>
              <a:t>your</a:t>
            </a:r>
            <a:r>
              <a:rPr sz="4400" spc="-204" dirty="0"/>
              <a:t> </a:t>
            </a:r>
            <a:r>
              <a:rPr sz="4400" spc="-320" dirty="0"/>
              <a:t>level?</a:t>
            </a:r>
            <a:r>
              <a:rPr sz="4400" spc="-250" dirty="0"/>
              <a:t> </a:t>
            </a:r>
            <a:r>
              <a:rPr sz="4400" spc="-355" dirty="0"/>
              <a:t>(Beginners)</a:t>
            </a:r>
            <a:endParaRPr sz="4400" dirty="0"/>
          </a:p>
        </p:txBody>
      </p:sp>
      <p:sp>
        <p:nvSpPr>
          <p:cNvPr id="12" name="object 12"/>
          <p:cNvSpPr txBox="1"/>
          <p:nvPr/>
        </p:nvSpPr>
        <p:spPr>
          <a:xfrm>
            <a:off x="573023" y="1659635"/>
            <a:ext cx="2702560" cy="4038600"/>
          </a:xfrm>
          <a:prstGeom prst="rect">
            <a:avLst/>
          </a:prstGeom>
          <a:solidFill>
            <a:srgbClr val="B7DEE8"/>
          </a:solidFill>
        </p:spPr>
        <p:txBody>
          <a:bodyPr vert="horz" wrap="square" lIns="0" tIns="26670" rIns="0" bIns="0" rtlCol="0">
            <a:spAutoFit/>
          </a:bodyPr>
          <a:lstStyle/>
          <a:p>
            <a:pPr marL="204470" marR="798195">
              <a:lnSpc>
                <a:spcPts val="3030"/>
              </a:lnSpc>
              <a:spcBef>
                <a:spcPts val="210"/>
              </a:spcBef>
            </a:pPr>
            <a:r>
              <a:rPr sz="2800" spc="-135" dirty="0">
                <a:latin typeface="Arial"/>
                <a:cs typeface="Arial"/>
              </a:rPr>
              <a:t>Interagency </a:t>
            </a:r>
            <a:r>
              <a:rPr sz="2800" spc="-105" dirty="0">
                <a:latin typeface="Arial"/>
                <a:cs typeface="Arial"/>
              </a:rPr>
              <a:t>Language </a:t>
            </a:r>
            <a:r>
              <a:rPr sz="2800" spc="-114" dirty="0">
                <a:latin typeface="Arial"/>
                <a:cs typeface="Arial"/>
              </a:rPr>
              <a:t>Roundtable</a:t>
            </a:r>
            <a:endParaRPr sz="2800" dirty="0">
              <a:latin typeface="Arial"/>
              <a:cs typeface="Arial"/>
            </a:endParaRPr>
          </a:p>
          <a:p>
            <a:pPr marL="204470">
              <a:lnSpc>
                <a:spcPct val="100000"/>
              </a:lnSpc>
              <a:spcBef>
                <a:spcPts val="1015"/>
              </a:spcBef>
            </a:pPr>
            <a:r>
              <a:rPr sz="2800" spc="-235" dirty="0">
                <a:latin typeface="Arial"/>
                <a:cs typeface="Arial"/>
              </a:rPr>
              <a:t>(ILR)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scale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7005" y="1660398"/>
            <a:ext cx="6695440" cy="449580"/>
          </a:xfrm>
          <a:custGeom>
            <a:avLst/>
            <a:gdLst/>
            <a:ahLst/>
            <a:cxnLst/>
            <a:rect l="l" t="t" r="r" b="b"/>
            <a:pathLst>
              <a:path w="6695440" h="449580">
                <a:moveTo>
                  <a:pt x="6620002" y="0"/>
                </a:moveTo>
                <a:lnTo>
                  <a:pt x="74930" y="0"/>
                </a:lnTo>
                <a:lnTo>
                  <a:pt x="45766" y="5889"/>
                </a:lnTo>
                <a:lnTo>
                  <a:pt x="21948" y="21948"/>
                </a:lnTo>
                <a:lnTo>
                  <a:pt x="5889" y="45766"/>
                </a:lnTo>
                <a:lnTo>
                  <a:pt x="0" y="74929"/>
                </a:lnTo>
                <a:lnTo>
                  <a:pt x="0" y="374649"/>
                </a:lnTo>
                <a:lnTo>
                  <a:pt x="5889" y="403813"/>
                </a:lnTo>
                <a:lnTo>
                  <a:pt x="21948" y="427631"/>
                </a:lnTo>
                <a:lnTo>
                  <a:pt x="45766" y="443690"/>
                </a:lnTo>
                <a:lnTo>
                  <a:pt x="74930" y="449579"/>
                </a:lnTo>
                <a:lnTo>
                  <a:pt x="6620002" y="449579"/>
                </a:lnTo>
                <a:lnTo>
                  <a:pt x="6649165" y="443690"/>
                </a:lnTo>
                <a:lnTo>
                  <a:pt x="6672983" y="427631"/>
                </a:lnTo>
                <a:lnTo>
                  <a:pt x="6689042" y="403813"/>
                </a:lnTo>
                <a:lnTo>
                  <a:pt x="6694932" y="374649"/>
                </a:lnTo>
                <a:lnTo>
                  <a:pt x="6694932" y="74929"/>
                </a:lnTo>
                <a:lnTo>
                  <a:pt x="6689042" y="45766"/>
                </a:lnTo>
                <a:lnTo>
                  <a:pt x="6672983" y="21948"/>
                </a:lnTo>
                <a:lnTo>
                  <a:pt x="6649165" y="5889"/>
                </a:lnTo>
                <a:lnTo>
                  <a:pt x="6620002" y="0"/>
                </a:lnTo>
                <a:close/>
              </a:path>
            </a:pathLst>
          </a:custGeom>
          <a:solidFill>
            <a:srgbClr val="365F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7005" y="2423922"/>
            <a:ext cx="6695440" cy="449580"/>
          </a:xfrm>
          <a:custGeom>
            <a:avLst/>
            <a:gdLst/>
            <a:ahLst/>
            <a:cxnLst/>
            <a:rect l="l" t="t" r="r" b="b"/>
            <a:pathLst>
              <a:path w="6695440" h="449580">
                <a:moveTo>
                  <a:pt x="6620002" y="0"/>
                </a:moveTo>
                <a:lnTo>
                  <a:pt x="74930" y="0"/>
                </a:lnTo>
                <a:lnTo>
                  <a:pt x="45766" y="5889"/>
                </a:lnTo>
                <a:lnTo>
                  <a:pt x="21948" y="21948"/>
                </a:lnTo>
                <a:lnTo>
                  <a:pt x="5889" y="45766"/>
                </a:lnTo>
                <a:lnTo>
                  <a:pt x="0" y="74929"/>
                </a:lnTo>
                <a:lnTo>
                  <a:pt x="0" y="374649"/>
                </a:lnTo>
                <a:lnTo>
                  <a:pt x="5889" y="403813"/>
                </a:lnTo>
                <a:lnTo>
                  <a:pt x="21948" y="427631"/>
                </a:lnTo>
                <a:lnTo>
                  <a:pt x="45766" y="443690"/>
                </a:lnTo>
                <a:lnTo>
                  <a:pt x="74930" y="449579"/>
                </a:lnTo>
                <a:lnTo>
                  <a:pt x="6620002" y="449579"/>
                </a:lnTo>
                <a:lnTo>
                  <a:pt x="6649165" y="443690"/>
                </a:lnTo>
                <a:lnTo>
                  <a:pt x="6672983" y="427631"/>
                </a:lnTo>
                <a:lnTo>
                  <a:pt x="6689042" y="403813"/>
                </a:lnTo>
                <a:lnTo>
                  <a:pt x="6694932" y="374649"/>
                </a:lnTo>
                <a:lnTo>
                  <a:pt x="6694932" y="74929"/>
                </a:lnTo>
                <a:lnTo>
                  <a:pt x="6689042" y="45766"/>
                </a:lnTo>
                <a:lnTo>
                  <a:pt x="6672983" y="21948"/>
                </a:lnTo>
                <a:lnTo>
                  <a:pt x="6649165" y="5889"/>
                </a:lnTo>
                <a:lnTo>
                  <a:pt x="6620002" y="0"/>
                </a:lnTo>
                <a:close/>
              </a:path>
            </a:pathLst>
          </a:custGeom>
          <a:solidFill>
            <a:srgbClr val="365F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7005" y="3515105"/>
            <a:ext cx="6695440" cy="449580"/>
          </a:xfrm>
          <a:custGeom>
            <a:avLst/>
            <a:gdLst/>
            <a:ahLst/>
            <a:cxnLst/>
            <a:rect l="l" t="t" r="r" b="b"/>
            <a:pathLst>
              <a:path w="6695440" h="449579">
                <a:moveTo>
                  <a:pt x="6620002" y="0"/>
                </a:moveTo>
                <a:lnTo>
                  <a:pt x="74930" y="0"/>
                </a:lnTo>
                <a:lnTo>
                  <a:pt x="45766" y="5889"/>
                </a:lnTo>
                <a:lnTo>
                  <a:pt x="21948" y="21948"/>
                </a:lnTo>
                <a:lnTo>
                  <a:pt x="5889" y="45766"/>
                </a:lnTo>
                <a:lnTo>
                  <a:pt x="0" y="74929"/>
                </a:lnTo>
                <a:lnTo>
                  <a:pt x="0" y="374649"/>
                </a:lnTo>
                <a:lnTo>
                  <a:pt x="5889" y="403813"/>
                </a:lnTo>
                <a:lnTo>
                  <a:pt x="21948" y="427631"/>
                </a:lnTo>
                <a:lnTo>
                  <a:pt x="45766" y="443690"/>
                </a:lnTo>
                <a:lnTo>
                  <a:pt x="74930" y="449579"/>
                </a:lnTo>
                <a:lnTo>
                  <a:pt x="6620002" y="449579"/>
                </a:lnTo>
                <a:lnTo>
                  <a:pt x="6649165" y="443690"/>
                </a:lnTo>
                <a:lnTo>
                  <a:pt x="6672983" y="427631"/>
                </a:lnTo>
                <a:lnTo>
                  <a:pt x="6689042" y="403813"/>
                </a:lnTo>
                <a:lnTo>
                  <a:pt x="6694932" y="374649"/>
                </a:lnTo>
                <a:lnTo>
                  <a:pt x="6694932" y="74929"/>
                </a:lnTo>
                <a:lnTo>
                  <a:pt x="6689042" y="45766"/>
                </a:lnTo>
                <a:lnTo>
                  <a:pt x="6672983" y="21948"/>
                </a:lnTo>
                <a:lnTo>
                  <a:pt x="6649165" y="5889"/>
                </a:lnTo>
                <a:lnTo>
                  <a:pt x="6620002" y="0"/>
                </a:lnTo>
                <a:close/>
              </a:path>
            </a:pathLst>
          </a:custGeom>
          <a:solidFill>
            <a:srgbClr val="365F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7005" y="4604765"/>
            <a:ext cx="6695440" cy="449580"/>
          </a:xfrm>
          <a:custGeom>
            <a:avLst/>
            <a:gdLst/>
            <a:ahLst/>
            <a:cxnLst/>
            <a:rect l="l" t="t" r="r" b="b"/>
            <a:pathLst>
              <a:path w="6695440" h="449579">
                <a:moveTo>
                  <a:pt x="6620002" y="0"/>
                </a:moveTo>
                <a:lnTo>
                  <a:pt x="74930" y="0"/>
                </a:lnTo>
                <a:lnTo>
                  <a:pt x="45766" y="5889"/>
                </a:lnTo>
                <a:lnTo>
                  <a:pt x="21948" y="21948"/>
                </a:lnTo>
                <a:lnTo>
                  <a:pt x="5889" y="45766"/>
                </a:lnTo>
                <a:lnTo>
                  <a:pt x="0" y="74930"/>
                </a:lnTo>
                <a:lnTo>
                  <a:pt x="0" y="374650"/>
                </a:lnTo>
                <a:lnTo>
                  <a:pt x="5889" y="403813"/>
                </a:lnTo>
                <a:lnTo>
                  <a:pt x="21948" y="427631"/>
                </a:lnTo>
                <a:lnTo>
                  <a:pt x="45766" y="443690"/>
                </a:lnTo>
                <a:lnTo>
                  <a:pt x="74930" y="449580"/>
                </a:lnTo>
                <a:lnTo>
                  <a:pt x="6620002" y="449580"/>
                </a:lnTo>
                <a:lnTo>
                  <a:pt x="6649165" y="443690"/>
                </a:lnTo>
                <a:lnTo>
                  <a:pt x="6672983" y="427631"/>
                </a:lnTo>
                <a:lnTo>
                  <a:pt x="6689042" y="403813"/>
                </a:lnTo>
                <a:lnTo>
                  <a:pt x="6694932" y="374650"/>
                </a:lnTo>
                <a:lnTo>
                  <a:pt x="6694932" y="74930"/>
                </a:lnTo>
                <a:lnTo>
                  <a:pt x="6689042" y="45766"/>
                </a:lnTo>
                <a:lnTo>
                  <a:pt x="6672983" y="21948"/>
                </a:lnTo>
                <a:lnTo>
                  <a:pt x="6649165" y="5889"/>
                </a:lnTo>
                <a:lnTo>
                  <a:pt x="6620002" y="0"/>
                </a:lnTo>
                <a:close/>
              </a:path>
            </a:pathLst>
          </a:custGeom>
          <a:solidFill>
            <a:srgbClr val="365F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11" name="object 11" descr="Chart of Interagency Language Roundtable (ILR) scale."/>
          <p:cNvSpPr txBox="1"/>
          <p:nvPr/>
        </p:nvSpPr>
        <p:spPr>
          <a:xfrm>
            <a:off x="3561128" y="1599375"/>
            <a:ext cx="5376545" cy="409511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proficiency</a:t>
            </a:r>
            <a:endParaRPr sz="2000" dirty="0">
              <a:latin typeface="Arial"/>
              <a:cs typeface="Arial"/>
            </a:endParaRPr>
          </a:p>
          <a:p>
            <a:pPr marL="12700" marR="2021839" indent="340360">
              <a:lnSpc>
                <a:spcPct val="121500"/>
              </a:lnSpc>
              <a:spcBef>
                <a:spcPts val="180"/>
              </a:spcBef>
              <a:buChar char="•"/>
              <a:tabLst>
                <a:tab pos="353060" algn="l"/>
              </a:tabLst>
            </a:pPr>
            <a:r>
              <a:rPr sz="2000" spc="-75" dirty="0">
                <a:latin typeface="Arial"/>
                <a:cs typeface="Arial"/>
              </a:rPr>
              <a:t>May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know</a:t>
            </a:r>
            <a:r>
              <a:rPr sz="2000" spc="-140" dirty="0">
                <a:latin typeface="Arial"/>
                <a:cs typeface="Arial"/>
              </a:rPr>
              <a:t> a </a:t>
            </a:r>
            <a:r>
              <a:rPr sz="2000" spc="-35" dirty="0">
                <a:latin typeface="Arial"/>
                <a:cs typeface="Arial"/>
              </a:rPr>
              <a:t>few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words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Level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0+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Memorized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proficiency</a:t>
            </a:r>
            <a:endParaRPr sz="2000" dirty="0">
              <a:latin typeface="Arial"/>
              <a:cs typeface="Arial"/>
            </a:endParaRPr>
          </a:p>
          <a:p>
            <a:pPr marL="353060" indent="-226060">
              <a:lnSpc>
                <a:spcPct val="100000"/>
              </a:lnSpc>
              <a:spcBef>
                <a:spcPts val="670"/>
              </a:spcBef>
              <a:buChar char="•"/>
              <a:tabLst>
                <a:tab pos="353060" algn="l"/>
              </a:tabLst>
            </a:pPr>
            <a:r>
              <a:rPr sz="2000" spc="-150" dirty="0">
                <a:latin typeface="Arial"/>
                <a:cs typeface="Arial"/>
              </a:rPr>
              <a:t>Use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memorized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phrases</a:t>
            </a:r>
            <a:endParaRPr sz="2000" dirty="0">
              <a:latin typeface="Arial"/>
              <a:cs typeface="Arial"/>
            </a:endParaRPr>
          </a:p>
          <a:p>
            <a:pPr marL="12700" marR="5080" indent="340360">
              <a:lnSpc>
                <a:spcPts val="2830"/>
              </a:lnSpc>
              <a:spcBef>
                <a:spcPts val="25"/>
              </a:spcBef>
              <a:buChar char="•"/>
              <a:tabLst>
                <a:tab pos="353060" algn="l"/>
              </a:tabLst>
            </a:pPr>
            <a:r>
              <a:rPr sz="2000" spc="-75" dirty="0">
                <a:latin typeface="Arial"/>
                <a:cs typeface="Arial"/>
              </a:rPr>
              <a:t>Understand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isolated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numbers,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words,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phrases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29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Elementary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proficiency</a:t>
            </a:r>
            <a:endParaRPr sz="2000" dirty="0">
              <a:latin typeface="Arial"/>
              <a:cs typeface="Arial"/>
            </a:endParaRPr>
          </a:p>
          <a:p>
            <a:pPr marL="355600" indent="-228600">
              <a:lnSpc>
                <a:spcPct val="100000"/>
              </a:lnSpc>
              <a:spcBef>
                <a:spcPts val="500"/>
              </a:spcBef>
              <a:buChar char="•"/>
              <a:tabLst>
                <a:tab pos="355600" algn="l"/>
              </a:tabLst>
            </a:pPr>
            <a:r>
              <a:rPr sz="2000" spc="-75" dirty="0">
                <a:latin typeface="Arial"/>
                <a:cs typeface="Arial"/>
              </a:rPr>
              <a:t>Understand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basic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questions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and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answers</a:t>
            </a:r>
            <a:endParaRPr sz="2000" dirty="0">
              <a:latin typeface="Arial"/>
              <a:cs typeface="Arial"/>
            </a:endParaRPr>
          </a:p>
          <a:p>
            <a:pPr marL="3556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355600" algn="l"/>
              </a:tabLst>
            </a:pPr>
            <a:r>
              <a:rPr sz="2000" spc="-170" dirty="0">
                <a:latin typeface="Arial"/>
                <a:cs typeface="Arial"/>
              </a:rPr>
              <a:t>Can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fulfill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basic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travel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needs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working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proficiency</a:t>
            </a:r>
            <a:endParaRPr sz="2000" dirty="0">
              <a:latin typeface="Arial"/>
              <a:cs typeface="Arial"/>
            </a:endParaRPr>
          </a:p>
          <a:p>
            <a:pPr marL="3556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2000" spc="-90" dirty="0">
                <a:latin typeface="Arial"/>
                <a:cs typeface="Arial"/>
              </a:rPr>
              <a:t>Handle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basic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social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situations</a:t>
            </a:r>
            <a:endParaRPr sz="2000" dirty="0">
              <a:latin typeface="Arial"/>
              <a:cs typeface="Arial"/>
            </a:endParaRPr>
          </a:p>
          <a:p>
            <a:pPr marL="3556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355600" algn="l"/>
              </a:tabLst>
            </a:pPr>
            <a:r>
              <a:rPr sz="2000" spc="-170" dirty="0">
                <a:latin typeface="Arial"/>
                <a:cs typeface="Arial"/>
              </a:rPr>
              <a:t>Can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communicate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routine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work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requirements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2" name="object 2" descr="NNLM logo."/>
          <p:cNvGrpSpPr/>
          <p:nvPr/>
        </p:nvGrpSpPr>
        <p:grpSpPr>
          <a:xfrm>
            <a:off x="-9144" y="6118859"/>
            <a:ext cx="12212320" cy="745490"/>
            <a:chOff x="-9144" y="6118859"/>
            <a:chExt cx="12212320" cy="745490"/>
          </a:xfrm>
        </p:grpSpPr>
        <p:sp>
          <p:nvSpPr>
            <p:cNvPr id="3" name="object 3"/>
            <p:cNvSpPr/>
            <p:nvPr/>
          </p:nvSpPr>
          <p:spPr>
            <a:xfrm>
              <a:off x="761" y="6128765"/>
              <a:ext cx="12191365" cy="725805"/>
            </a:xfrm>
            <a:custGeom>
              <a:avLst/>
              <a:gdLst/>
              <a:ahLst/>
              <a:cxnLst/>
              <a:rect l="l" t="t" r="r" b="b"/>
              <a:pathLst>
                <a:path w="12191365" h="725804">
                  <a:moveTo>
                    <a:pt x="12191238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12191238" y="725424"/>
                  </a:lnTo>
                  <a:lnTo>
                    <a:pt x="12191238" y="0"/>
                  </a:lnTo>
                  <a:close/>
                </a:path>
              </a:pathLst>
            </a:custGeom>
            <a:solidFill>
              <a:srgbClr val="1F54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6128765"/>
              <a:ext cx="12192000" cy="725805"/>
            </a:xfrm>
            <a:custGeom>
              <a:avLst/>
              <a:gdLst/>
              <a:ahLst/>
              <a:cxnLst/>
              <a:rect l="l" t="t" r="r" b="b"/>
              <a:pathLst>
                <a:path w="12192000" h="725804">
                  <a:moveTo>
                    <a:pt x="0" y="0"/>
                  </a:moveTo>
                  <a:lnTo>
                    <a:pt x="12192000" y="0"/>
                  </a:lnTo>
                  <a:lnTo>
                    <a:pt x="12192000" y="725424"/>
                  </a:lnTo>
                  <a:lnTo>
                    <a:pt x="0" y="725424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1F45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551" y="6239255"/>
              <a:ext cx="3590543" cy="5760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614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05"/>
              </a:spcBef>
            </a:pPr>
            <a:r>
              <a:rPr sz="4400" spc="-285" dirty="0"/>
              <a:t>What’s</a:t>
            </a:r>
            <a:r>
              <a:rPr sz="4400" spc="-225" dirty="0"/>
              <a:t> </a:t>
            </a:r>
            <a:r>
              <a:rPr sz="4400" spc="-310" dirty="0"/>
              <a:t>your</a:t>
            </a:r>
            <a:r>
              <a:rPr sz="4400" spc="-200" dirty="0"/>
              <a:t> </a:t>
            </a:r>
            <a:r>
              <a:rPr sz="4400" spc="-320" dirty="0"/>
              <a:t>level?</a:t>
            </a:r>
            <a:r>
              <a:rPr sz="4400" spc="-245" dirty="0"/>
              <a:t> </a:t>
            </a:r>
            <a:r>
              <a:rPr sz="4400" spc="-150" dirty="0"/>
              <a:t>(More</a:t>
            </a:r>
            <a:r>
              <a:rPr sz="4400" spc="-204" dirty="0"/>
              <a:t> </a:t>
            </a:r>
            <a:r>
              <a:rPr sz="4400" spc="-370" dirty="0"/>
              <a:t>Advanced)</a:t>
            </a:r>
            <a:endParaRPr sz="4400" dirty="0"/>
          </a:p>
        </p:txBody>
      </p:sp>
      <p:sp>
        <p:nvSpPr>
          <p:cNvPr id="11" name="object 11" descr="Interagency Language Roundtable&#13;&#10;(ILR) scale."/>
          <p:cNvSpPr txBox="1"/>
          <p:nvPr/>
        </p:nvSpPr>
        <p:spPr>
          <a:xfrm>
            <a:off x="665987" y="1661160"/>
            <a:ext cx="2703830" cy="4038600"/>
          </a:xfrm>
          <a:prstGeom prst="rect">
            <a:avLst/>
          </a:prstGeom>
          <a:solidFill>
            <a:srgbClr val="B7DEE8"/>
          </a:solidFill>
        </p:spPr>
        <p:txBody>
          <a:bodyPr vert="horz" wrap="square" lIns="0" tIns="27305" rIns="0" bIns="0" rtlCol="0">
            <a:spAutoFit/>
          </a:bodyPr>
          <a:lstStyle/>
          <a:p>
            <a:pPr marL="205104" marR="799465">
              <a:lnSpc>
                <a:spcPts val="3030"/>
              </a:lnSpc>
              <a:spcBef>
                <a:spcPts val="215"/>
              </a:spcBef>
            </a:pPr>
            <a:r>
              <a:rPr sz="2800" spc="-135" dirty="0">
                <a:latin typeface="Arial"/>
                <a:cs typeface="Arial"/>
              </a:rPr>
              <a:t>Interagency </a:t>
            </a:r>
            <a:r>
              <a:rPr sz="2800" spc="-105" dirty="0">
                <a:latin typeface="Arial"/>
                <a:cs typeface="Arial"/>
              </a:rPr>
              <a:t>Language </a:t>
            </a:r>
            <a:r>
              <a:rPr sz="2800" spc="-114" dirty="0">
                <a:latin typeface="Arial"/>
                <a:cs typeface="Arial"/>
              </a:rPr>
              <a:t>Roundtable</a:t>
            </a:r>
            <a:endParaRPr sz="2800" dirty="0">
              <a:latin typeface="Arial"/>
              <a:cs typeface="Arial"/>
            </a:endParaRPr>
          </a:p>
          <a:p>
            <a:pPr marL="205104">
              <a:lnSpc>
                <a:spcPct val="100000"/>
              </a:lnSpc>
              <a:spcBef>
                <a:spcPts val="1015"/>
              </a:spcBef>
            </a:pPr>
            <a:r>
              <a:rPr sz="2800" spc="-235" dirty="0">
                <a:latin typeface="Arial"/>
                <a:cs typeface="Arial"/>
              </a:rPr>
              <a:t>(ILR)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scale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24834" y="1658879"/>
            <a:ext cx="6917690" cy="562610"/>
          </a:xfrm>
          <a:custGeom>
            <a:avLst/>
            <a:gdLst/>
            <a:ahLst/>
            <a:cxnLst/>
            <a:rect l="l" t="t" r="r" b="b"/>
            <a:pathLst>
              <a:path w="6917690" h="562610">
                <a:moveTo>
                  <a:pt x="6823709" y="0"/>
                </a:moveTo>
                <a:lnTo>
                  <a:pt x="93726" y="0"/>
                </a:lnTo>
                <a:lnTo>
                  <a:pt x="57242" y="7365"/>
                </a:lnTo>
                <a:lnTo>
                  <a:pt x="27451" y="27451"/>
                </a:lnTo>
                <a:lnTo>
                  <a:pt x="7365" y="57242"/>
                </a:lnTo>
                <a:lnTo>
                  <a:pt x="0" y="93725"/>
                </a:lnTo>
                <a:lnTo>
                  <a:pt x="0" y="468617"/>
                </a:lnTo>
                <a:lnTo>
                  <a:pt x="7365" y="505102"/>
                </a:lnTo>
                <a:lnTo>
                  <a:pt x="27451" y="534898"/>
                </a:lnTo>
                <a:lnTo>
                  <a:pt x="57242" y="554988"/>
                </a:lnTo>
                <a:lnTo>
                  <a:pt x="93726" y="562355"/>
                </a:lnTo>
                <a:lnTo>
                  <a:pt x="6823709" y="562355"/>
                </a:lnTo>
                <a:lnTo>
                  <a:pt x="6860193" y="554988"/>
                </a:lnTo>
                <a:lnTo>
                  <a:pt x="6889984" y="534898"/>
                </a:lnTo>
                <a:lnTo>
                  <a:pt x="6910070" y="505102"/>
                </a:lnTo>
                <a:lnTo>
                  <a:pt x="6917435" y="468617"/>
                </a:lnTo>
                <a:lnTo>
                  <a:pt x="6917435" y="93725"/>
                </a:lnTo>
                <a:lnTo>
                  <a:pt x="6910070" y="57242"/>
                </a:lnTo>
                <a:lnTo>
                  <a:pt x="6889984" y="27451"/>
                </a:lnTo>
                <a:lnTo>
                  <a:pt x="6860193" y="7365"/>
                </a:lnTo>
                <a:lnTo>
                  <a:pt x="6823709" y="0"/>
                </a:lnTo>
                <a:close/>
              </a:path>
            </a:pathLst>
          </a:custGeom>
          <a:solidFill>
            <a:srgbClr val="365F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24834" y="3245363"/>
            <a:ext cx="6917690" cy="562610"/>
          </a:xfrm>
          <a:custGeom>
            <a:avLst/>
            <a:gdLst/>
            <a:ahLst/>
            <a:cxnLst/>
            <a:rect l="l" t="t" r="r" b="b"/>
            <a:pathLst>
              <a:path w="6917690" h="562610">
                <a:moveTo>
                  <a:pt x="6823709" y="0"/>
                </a:moveTo>
                <a:lnTo>
                  <a:pt x="93726" y="0"/>
                </a:lnTo>
                <a:lnTo>
                  <a:pt x="57242" y="7365"/>
                </a:lnTo>
                <a:lnTo>
                  <a:pt x="27451" y="27451"/>
                </a:lnTo>
                <a:lnTo>
                  <a:pt x="7365" y="57242"/>
                </a:lnTo>
                <a:lnTo>
                  <a:pt x="0" y="93725"/>
                </a:lnTo>
                <a:lnTo>
                  <a:pt x="0" y="468617"/>
                </a:lnTo>
                <a:lnTo>
                  <a:pt x="7365" y="505102"/>
                </a:lnTo>
                <a:lnTo>
                  <a:pt x="27451" y="534898"/>
                </a:lnTo>
                <a:lnTo>
                  <a:pt x="57242" y="554988"/>
                </a:lnTo>
                <a:lnTo>
                  <a:pt x="93726" y="562355"/>
                </a:lnTo>
                <a:lnTo>
                  <a:pt x="6823709" y="562355"/>
                </a:lnTo>
                <a:lnTo>
                  <a:pt x="6860193" y="554988"/>
                </a:lnTo>
                <a:lnTo>
                  <a:pt x="6889984" y="534898"/>
                </a:lnTo>
                <a:lnTo>
                  <a:pt x="6910070" y="505102"/>
                </a:lnTo>
                <a:lnTo>
                  <a:pt x="6917435" y="468617"/>
                </a:lnTo>
                <a:lnTo>
                  <a:pt x="6917435" y="93725"/>
                </a:lnTo>
                <a:lnTo>
                  <a:pt x="6910070" y="57242"/>
                </a:lnTo>
                <a:lnTo>
                  <a:pt x="6889984" y="27451"/>
                </a:lnTo>
                <a:lnTo>
                  <a:pt x="6860193" y="7365"/>
                </a:lnTo>
                <a:lnTo>
                  <a:pt x="6823709" y="0"/>
                </a:lnTo>
                <a:close/>
              </a:path>
            </a:pathLst>
          </a:custGeom>
          <a:solidFill>
            <a:srgbClr val="365F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24834" y="4490467"/>
            <a:ext cx="6917690" cy="561340"/>
          </a:xfrm>
          <a:custGeom>
            <a:avLst/>
            <a:gdLst/>
            <a:ahLst/>
            <a:cxnLst/>
            <a:rect l="l" t="t" r="r" b="b"/>
            <a:pathLst>
              <a:path w="6917690" h="561339">
                <a:moveTo>
                  <a:pt x="6823964" y="0"/>
                </a:moveTo>
                <a:lnTo>
                  <a:pt x="93472" y="0"/>
                </a:lnTo>
                <a:lnTo>
                  <a:pt x="57087" y="7345"/>
                </a:lnTo>
                <a:lnTo>
                  <a:pt x="27376" y="27376"/>
                </a:lnTo>
                <a:lnTo>
                  <a:pt x="7345" y="57087"/>
                </a:lnTo>
                <a:lnTo>
                  <a:pt x="0" y="93471"/>
                </a:lnTo>
                <a:lnTo>
                  <a:pt x="0" y="467359"/>
                </a:lnTo>
                <a:lnTo>
                  <a:pt x="7345" y="503744"/>
                </a:lnTo>
                <a:lnTo>
                  <a:pt x="27376" y="533455"/>
                </a:lnTo>
                <a:lnTo>
                  <a:pt x="57087" y="553486"/>
                </a:lnTo>
                <a:lnTo>
                  <a:pt x="93472" y="560831"/>
                </a:lnTo>
                <a:lnTo>
                  <a:pt x="6823964" y="560831"/>
                </a:lnTo>
                <a:lnTo>
                  <a:pt x="6860348" y="553486"/>
                </a:lnTo>
                <a:lnTo>
                  <a:pt x="6890059" y="533455"/>
                </a:lnTo>
                <a:lnTo>
                  <a:pt x="6910090" y="503744"/>
                </a:lnTo>
                <a:lnTo>
                  <a:pt x="6917435" y="467359"/>
                </a:lnTo>
                <a:lnTo>
                  <a:pt x="6917435" y="93471"/>
                </a:lnTo>
                <a:lnTo>
                  <a:pt x="6910090" y="57087"/>
                </a:lnTo>
                <a:lnTo>
                  <a:pt x="6890059" y="27376"/>
                </a:lnTo>
                <a:lnTo>
                  <a:pt x="6860348" y="7345"/>
                </a:lnTo>
                <a:lnTo>
                  <a:pt x="6823964" y="0"/>
                </a:lnTo>
                <a:close/>
              </a:path>
            </a:pathLst>
          </a:custGeom>
          <a:solidFill>
            <a:srgbClr val="365F9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pc="-90" dirty="0"/>
              <a:t>Level</a:t>
            </a:r>
            <a:r>
              <a:rPr spc="-120" dirty="0"/>
              <a:t> </a:t>
            </a:r>
            <a:r>
              <a:rPr spc="-220" dirty="0"/>
              <a:t>3</a:t>
            </a:r>
            <a:r>
              <a:rPr spc="-110" dirty="0"/>
              <a:t> </a:t>
            </a:r>
            <a:r>
              <a:rPr spc="-150" dirty="0"/>
              <a:t>–</a:t>
            </a:r>
            <a:r>
              <a:rPr spc="-130" dirty="0"/>
              <a:t> </a:t>
            </a:r>
            <a:r>
              <a:rPr spc="-80" dirty="0"/>
              <a:t>Professional</a:t>
            </a:r>
            <a:r>
              <a:rPr spc="-145" dirty="0"/>
              <a:t> </a:t>
            </a:r>
            <a:r>
              <a:rPr spc="-35" dirty="0"/>
              <a:t>working</a:t>
            </a:r>
            <a:r>
              <a:rPr spc="-130" dirty="0"/>
              <a:t> </a:t>
            </a:r>
            <a:r>
              <a:rPr spc="-10" dirty="0"/>
              <a:t>proficiency</a:t>
            </a:r>
          </a:p>
          <a:p>
            <a:pPr marL="356870" indent="-228600">
              <a:lnSpc>
                <a:spcPct val="100000"/>
              </a:lnSpc>
              <a:spcBef>
                <a:spcPts val="1110"/>
              </a:spcBef>
              <a:buChar char="•"/>
              <a:tabLst>
                <a:tab pos="356870" algn="l"/>
              </a:tabLst>
            </a:pPr>
            <a:r>
              <a:rPr spc="-140" dirty="0">
                <a:solidFill>
                  <a:srgbClr val="000000"/>
                </a:solidFill>
              </a:rPr>
              <a:t>Discusses </a:t>
            </a:r>
            <a:r>
              <a:rPr spc="-55" dirty="0">
                <a:solidFill>
                  <a:srgbClr val="000000"/>
                </a:solidFill>
              </a:rPr>
              <a:t>relevant</a:t>
            </a:r>
            <a:r>
              <a:rPr spc="-125" dirty="0">
                <a:solidFill>
                  <a:srgbClr val="000000"/>
                </a:solidFill>
              </a:rPr>
              <a:t> </a:t>
            </a:r>
            <a:r>
              <a:rPr spc="-55" dirty="0">
                <a:solidFill>
                  <a:srgbClr val="000000"/>
                </a:solidFill>
              </a:rPr>
              <a:t>topics</a:t>
            </a:r>
            <a:r>
              <a:rPr spc="-1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with</a:t>
            </a:r>
            <a:r>
              <a:rPr spc="-130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relative</a:t>
            </a:r>
            <a:r>
              <a:rPr spc="-13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ease</a:t>
            </a:r>
          </a:p>
          <a:p>
            <a:pPr marL="35687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356870" algn="l"/>
              </a:tabLst>
            </a:pPr>
            <a:r>
              <a:rPr spc="-85" dirty="0">
                <a:solidFill>
                  <a:srgbClr val="000000"/>
                </a:solidFill>
              </a:rPr>
              <a:t>Understands</a:t>
            </a:r>
            <a:r>
              <a:rPr spc="-125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normal</a:t>
            </a:r>
            <a:r>
              <a:rPr spc="-125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rate</a:t>
            </a:r>
            <a:r>
              <a:rPr spc="-114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1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speech</a:t>
            </a:r>
          </a:p>
          <a:p>
            <a:pPr marL="356870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356870" algn="l"/>
              </a:tabLst>
            </a:pPr>
            <a:r>
              <a:rPr spc="-100" dirty="0">
                <a:solidFill>
                  <a:srgbClr val="000000"/>
                </a:solidFill>
              </a:rPr>
              <a:t>Occasional</a:t>
            </a:r>
            <a:r>
              <a:rPr spc="-130" dirty="0">
                <a:solidFill>
                  <a:srgbClr val="000000"/>
                </a:solidFill>
              </a:rPr>
              <a:t> </a:t>
            </a:r>
            <a:r>
              <a:rPr spc="-75" dirty="0">
                <a:solidFill>
                  <a:srgbClr val="000000"/>
                </a:solidFill>
              </a:rPr>
              <a:t>errors</a:t>
            </a:r>
            <a:r>
              <a:rPr spc="-114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don’t</a:t>
            </a:r>
            <a:r>
              <a:rPr spc="-114" dirty="0">
                <a:solidFill>
                  <a:srgbClr val="000000"/>
                </a:solidFill>
              </a:rPr>
              <a:t> </a:t>
            </a:r>
            <a:r>
              <a:rPr spc="-55" dirty="0">
                <a:solidFill>
                  <a:srgbClr val="000000"/>
                </a:solidFill>
              </a:rPr>
              <a:t>prevent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understanding</a:t>
            </a: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pc="-90" dirty="0"/>
              <a:t>Level</a:t>
            </a:r>
            <a:r>
              <a:rPr spc="-130" dirty="0"/>
              <a:t> </a:t>
            </a:r>
            <a:r>
              <a:rPr spc="-85" dirty="0"/>
              <a:t>4</a:t>
            </a:r>
            <a:r>
              <a:rPr spc="-135" dirty="0"/>
              <a:t> </a:t>
            </a:r>
            <a:r>
              <a:rPr spc="-150" dirty="0"/>
              <a:t>–</a:t>
            </a:r>
            <a:r>
              <a:rPr spc="-125" dirty="0"/>
              <a:t> </a:t>
            </a:r>
            <a:r>
              <a:rPr spc="-80" dirty="0"/>
              <a:t>Full</a:t>
            </a:r>
            <a:r>
              <a:rPr spc="-130" dirty="0"/>
              <a:t> </a:t>
            </a:r>
            <a:r>
              <a:rPr spc="-65" dirty="0"/>
              <a:t>professional</a:t>
            </a:r>
            <a:r>
              <a:rPr spc="-165" dirty="0"/>
              <a:t> </a:t>
            </a:r>
            <a:r>
              <a:rPr spc="-10" dirty="0"/>
              <a:t>proficiency</a:t>
            </a:r>
          </a:p>
          <a:p>
            <a:pPr marL="356870" indent="-228600">
              <a:lnSpc>
                <a:spcPct val="100000"/>
              </a:lnSpc>
              <a:spcBef>
                <a:spcPts val="1110"/>
              </a:spcBef>
              <a:buChar char="•"/>
              <a:tabLst>
                <a:tab pos="356870" algn="l"/>
              </a:tabLst>
            </a:pPr>
            <a:r>
              <a:rPr spc="-65" dirty="0">
                <a:solidFill>
                  <a:srgbClr val="000000"/>
                </a:solidFill>
              </a:rPr>
              <a:t>Fluent</a:t>
            </a:r>
            <a:r>
              <a:rPr spc="-125" dirty="0">
                <a:solidFill>
                  <a:srgbClr val="000000"/>
                </a:solidFill>
              </a:rPr>
              <a:t> </a:t>
            </a:r>
            <a:r>
              <a:rPr spc="-90" dirty="0">
                <a:solidFill>
                  <a:srgbClr val="000000"/>
                </a:solidFill>
              </a:rPr>
              <a:t>and</a:t>
            </a:r>
            <a:r>
              <a:rPr spc="-130" dirty="0">
                <a:solidFill>
                  <a:srgbClr val="000000"/>
                </a:solidFill>
              </a:rPr>
              <a:t> </a:t>
            </a:r>
            <a:r>
              <a:rPr spc="-85" dirty="0">
                <a:solidFill>
                  <a:srgbClr val="000000"/>
                </a:solidFill>
              </a:rPr>
              <a:t>accurate</a:t>
            </a:r>
            <a:r>
              <a:rPr spc="-140" dirty="0">
                <a:solidFill>
                  <a:srgbClr val="000000"/>
                </a:solidFill>
              </a:rPr>
              <a:t> use</a:t>
            </a:r>
            <a:r>
              <a:rPr spc="-1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spc="-85" dirty="0">
                <a:solidFill>
                  <a:srgbClr val="000000"/>
                </a:solidFill>
              </a:rPr>
              <a:t>language</a:t>
            </a:r>
            <a:r>
              <a:rPr spc="-155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in</a:t>
            </a:r>
            <a:r>
              <a:rPr spc="-125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almost</a:t>
            </a:r>
            <a:r>
              <a:rPr spc="-140" dirty="0">
                <a:solidFill>
                  <a:srgbClr val="000000"/>
                </a:solidFill>
              </a:rPr>
              <a:t> </a:t>
            </a:r>
            <a:r>
              <a:rPr spc="-90" dirty="0">
                <a:solidFill>
                  <a:srgbClr val="000000"/>
                </a:solidFill>
              </a:rPr>
              <a:t>any</a:t>
            </a:r>
            <a:r>
              <a:rPr spc="-14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situation</a:t>
            </a:r>
          </a:p>
          <a:p>
            <a:pPr marL="35687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356870" algn="l"/>
              </a:tabLst>
            </a:pPr>
            <a:r>
              <a:rPr dirty="0">
                <a:solidFill>
                  <a:srgbClr val="000000"/>
                </a:solidFill>
              </a:rPr>
              <a:t>Not</a:t>
            </a:r>
            <a:r>
              <a:rPr spc="-120" dirty="0">
                <a:solidFill>
                  <a:srgbClr val="000000"/>
                </a:solidFill>
              </a:rPr>
              <a:t> </a:t>
            </a:r>
            <a:r>
              <a:rPr spc="-80" dirty="0">
                <a:solidFill>
                  <a:srgbClr val="000000"/>
                </a:solidFill>
              </a:rPr>
              <a:t>usually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65" dirty="0">
                <a:solidFill>
                  <a:srgbClr val="000000"/>
                </a:solidFill>
              </a:rPr>
              <a:t>mistaken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for</a:t>
            </a:r>
            <a:r>
              <a:rPr spc="-114" dirty="0">
                <a:solidFill>
                  <a:srgbClr val="000000"/>
                </a:solidFill>
              </a:rPr>
              <a:t> </a:t>
            </a:r>
            <a:r>
              <a:rPr spc="-140" dirty="0">
                <a:solidFill>
                  <a:srgbClr val="000000"/>
                </a:solidFill>
              </a:rPr>
              <a:t>a</a:t>
            </a:r>
            <a:r>
              <a:rPr spc="-120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native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speaker</a:t>
            </a: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pc="-90" dirty="0"/>
              <a:t>Level</a:t>
            </a:r>
            <a:r>
              <a:rPr spc="-130" dirty="0"/>
              <a:t> </a:t>
            </a:r>
            <a:r>
              <a:rPr spc="-165" dirty="0"/>
              <a:t>5</a:t>
            </a:r>
            <a:r>
              <a:rPr spc="-135" dirty="0"/>
              <a:t> </a:t>
            </a:r>
            <a:r>
              <a:rPr spc="-150" dirty="0"/>
              <a:t>–</a:t>
            </a:r>
            <a:r>
              <a:rPr spc="-125" dirty="0"/>
              <a:t> </a:t>
            </a:r>
            <a:r>
              <a:rPr spc="-50" dirty="0"/>
              <a:t>Native</a:t>
            </a:r>
            <a:r>
              <a:rPr spc="-145" dirty="0"/>
              <a:t> </a:t>
            </a:r>
            <a:r>
              <a:rPr spc="-30" dirty="0"/>
              <a:t>or</a:t>
            </a:r>
            <a:r>
              <a:rPr spc="-114" dirty="0"/>
              <a:t> </a:t>
            </a:r>
            <a:r>
              <a:rPr spc="-45" dirty="0"/>
              <a:t>bilingual</a:t>
            </a:r>
            <a:r>
              <a:rPr spc="-150" dirty="0"/>
              <a:t> </a:t>
            </a:r>
            <a:r>
              <a:rPr spc="-10" dirty="0"/>
              <a:t>proficiency</a:t>
            </a:r>
          </a:p>
          <a:p>
            <a:pPr marL="356870" marR="5080" indent="-228600">
              <a:lnSpc>
                <a:spcPts val="2210"/>
              </a:lnSpc>
              <a:spcBef>
                <a:spcPts val="1340"/>
              </a:spcBef>
              <a:buChar char="•"/>
              <a:tabLst>
                <a:tab pos="356870" algn="l"/>
              </a:tabLst>
            </a:pPr>
            <a:r>
              <a:rPr spc="-70" dirty="0">
                <a:solidFill>
                  <a:srgbClr val="000000"/>
                </a:solidFill>
              </a:rPr>
              <a:t>Complete</a:t>
            </a:r>
            <a:r>
              <a:rPr spc="-130" dirty="0">
                <a:solidFill>
                  <a:srgbClr val="000000"/>
                </a:solidFill>
              </a:rPr>
              <a:t> </a:t>
            </a:r>
            <a:r>
              <a:rPr spc="-65" dirty="0">
                <a:solidFill>
                  <a:srgbClr val="000000"/>
                </a:solidFill>
              </a:rPr>
              <a:t>fluency,</a:t>
            </a:r>
            <a:r>
              <a:rPr spc="-90" dirty="0">
                <a:solidFill>
                  <a:srgbClr val="000000"/>
                </a:solidFill>
              </a:rPr>
              <a:t> </a:t>
            </a:r>
            <a:r>
              <a:rPr spc="-55" dirty="0">
                <a:solidFill>
                  <a:srgbClr val="000000"/>
                </a:solidFill>
              </a:rPr>
              <a:t>including</a:t>
            </a:r>
            <a:r>
              <a:rPr spc="-114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idioms,</a:t>
            </a:r>
            <a:r>
              <a:rPr spc="-120" dirty="0">
                <a:solidFill>
                  <a:srgbClr val="000000"/>
                </a:solidFill>
              </a:rPr>
              <a:t> </a:t>
            </a:r>
            <a:r>
              <a:rPr spc="-60" dirty="0">
                <a:solidFill>
                  <a:srgbClr val="000000"/>
                </a:solidFill>
              </a:rPr>
              <a:t>figures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110" dirty="0">
                <a:solidFill>
                  <a:srgbClr val="000000"/>
                </a:solidFill>
              </a:rPr>
              <a:t> speech,</a:t>
            </a:r>
            <a:r>
              <a:rPr spc="-114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slang, </a:t>
            </a:r>
            <a:r>
              <a:rPr spc="-90" dirty="0">
                <a:solidFill>
                  <a:srgbClr val="000000"/>
                </a:solidFill>
              </a:rPr>
              <a:t>and</a:t>
            </a:r>
            <a:r>
              <a:rPr spc="-130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cultural</a:t>
            </a:r>
            <a:r>
              <a:rPr spc="-1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references</a:t>
            </a:r>
          </a:p>
        </p:txBody>
      </p:sp>
      <p:grpSp>
        <p:nvGrpSpPr>
          <p:cNvPr id="12" name="object 12" descr="Arrow with the words 600 hour estimate for Level 3 -  Professional working proficiency."/>
          <p:cNvGrpSpPr/>
          <p:nvPr/>
        </p:nvGrpSpPr>
        <p:grpSpPr>
          <a:xfrm>
            <a:off x="9877043" y="1557527"/>
            <a:ext cx="1612900" cy="806450"/>
            <a:chOff x="9877043" y="1557527"/>
            <a:chExt cx="1612900" cy="806450"/>
          </a:xfrm>
        </p:grpSpPr>
        <p:sp>
          <p:nvSpPr>
            <p:cNvPr id="13" name="object 13"/>
            <p:cNvSpPr/>
            <p:nvPr/>
          </p:nvSpPr>
          <p:spPr>
            <a:xfrm>
              <a:off x="9886949" y="1567433"/>
              <a:ext cx="1592580" cy="786765"/>
            </a:xfrm>
            <a:custGeom>
              <a:avLst/>
              <a:gdLst/>
              <a:ahLst/>
              <a:cxnLst/>
              <a:rect l="l" t="t" r="r" b="b"/>
              <a:pathLst>
                <a:path w="1592579" h="786764">
                  <a:moveTo>
                    <a:pt x="1592580" y="0"/>
                  </a:moveTo>
                  <a:lnTo>
                    <a:pt x="399529" y="0"/>
                  </a:lnTo>
                  <a:lnTo>
                    <a:pt x="399529" y="285381"/>
                  </a:lnTo>
                  <a:lnTo>
                    <a:pt x="196596" y="285381"/>
                  </a:lnTo>
                  <a:lnTo>
                    <a:pt x="196596" y="196595"/>
                  </a:lnTo>
                  <a:lnTo>
                    <a:pt x="0" y="393191"/>
                  </a:lnTo>
                  <a:lnTo>
                    <a:pt x="196596" y="589787"/>
                  </a:lnTo>
                  <a:lnTo>
                    <a:pt x="196596" y="501002"/>
                  </a:lnTo>
                  <a:lnTo>
                    <a:pt x="399529" y="501002"/>
                  </a:lnTo>
                  <a:lnTo>
                    <a:pt x="399529" y="786383"/>
                  </a:lnTo>
                  <a:lnTo>
                    <a:pt x="1592580" y="786383"/>
                  </a:lnTo>
                  <a:lnTo>
                    <a:pt x="1592580" y="0"/>
                  </a:lnTo>
                  <a:close/>
                </a:path>
              </a:pathLst>
            </a:custGeom>
            <a:solidFill>
              <a:srgbClr val="E4E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886949" y="1567433"/>
              <a:ext cx="1592580" cy="786765"/>
            </a:xfrm>
            <a:custGeom>
              <a:avLst/>
              <a:gdLst/>
              <a:ahLst/>
              <a:cxnLst/>
              <a:rect l="l" t="t" r="r" b="b"/>
              <a:pathLst>
                <a:path w="1592579" h="786764">
                  <a:moveTo>
                    <a:pt x="0" y="393191"/>
                  </a:moveTo>
                  <a:lnTo>
                    <a:pt x="196596" y="196595"/>
                  </a:lnTo>
                  <a:lnTo>
                    <a:pt x="196596" y="285381"/>
                  </a:lnTo>
                  <a:lnTo>
                    <a:pt x="399529" y="285381"/>
                  </a:lnTo>
                  <a:lnTo>
                    <a:pt x="399529" y="0"/>
                  </a:lnTo>
                  <a:lnTo>
                    <a:pt x="1592580" y="0"/>
                  </a:lnTo>
                  <a:lnTo>
                    <a:pt x="1592580" y="786383"/>
                  </a:lnTo>
                  <a:lnTo>
                    <a:pt x="399529" y="786383"/>
                  </a:lnTo>
                  <a:lnTo>
                    <a:pt x="399529" y="501002"/>
                  </a:lnTo>
                  <a:lnTo>
                    <a:pt x="196596" y="501002"/>
                  </a:lnTo>
                  <a:lnTo>
                    <a:pt x="196596" y="589787"/>
                  </a:lnTo>
                  <a:lnTo>
                    <a:pt x="0" y="393191"/>
                  </a:lnTo>
                  <a:close/>
                </a:path>
              </a:pathLst>
            </a:custGeom>
            <a:ln w="19812">
              <a:solidFill>
                <a:srgbClr val="586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450534" y="1657545"/>
            <a:ext cx="866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marR="5080" indent="-15875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600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hour </a:t>
            </a:r>
            <a:r>
              <a:rPr sz="1800" spc="-50" dirty="0">
                <a:latin typeface="Arial"/>
                <a:cs typeface="Arial"/>
              </a:rPr>
              <a:t>estimate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" name="object 2" descr="NNLM logo."/>
          <p:cNvGrpSpPr/>
          <p:nvPr/>
        </p:nvGrpSpPr>
        <p:grpSpPr>
          <a:xfrm>
            <a:off x="-9144" y="6118859"/>
            <a:ext cx="12212320" cy="745490"/>
            <a:chOff x="-9144" y="6118859"/>
            <a:chExt cx="12212320" cy="745490"/>
          </a:xfrm>
        </p:grpSpPr>
        <p:sp>
          <p:nvSpPr>
            <p:cNvPr id="3" name="object 3"/>
            <p:cNvSpPr/>
            <p:nvPr/>
          </p:nvSpPr>
          <p:spPr>
            <a:xfrm>
              <a:off x="761" y="6128765"/>
              <a:ext cx="12191365" cy="725805"/>
            </a:xfrm>
            <a:custGeom>
              <a:avLst/>
              <a:gdLst/>
              <a:ahLst/>
              <a:cxnLst/>
              <a:rect l="l" t="t" r="r" b="b"/>
              <a:pathLst>
                <a:path w="12191365" h="725804">
                  <a:moveTo>
                    <a:pt x="12191238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12191238" y="725424"/>
                  </a:lnTo>
                  <a:lnTo>
                    <a:pt x="12191238" y="0"/>
                  </a:lnTo>
                  <a:close/>
                </a:path>
              </a:pathLst>
            </a:custGeom>
            <a:solidFill>
              <a:srgbClr val="1F54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6128765"/>
              <a:ext cx="12192000" cy="725805"/>
            </a:xfrm>
            <a:custGeom>
              <a:avLst/>
              <a:gdLst/>
              <a:ahLst/>
              <a:cxnLst/>
              <a:rect l="l" t="t" r="r" b="b"/>
              <a:pathLst>
                <a:path w="12192000" h="725804">
                  <a:moveTo>
                    <a:pt x="0" y="0"/>
                  </a:moveTo>
                  <a:lnTo>
                    <a:pt x="12192000" y="0"/>
                  </a:lnTo>
                  <a:lnTo>
                    <a:pt x="12192000" y="725424"/>
                  </a:lnTo>
                  <a:lnTo>
                    <a:pt x="0" y="725424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1F45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551" y="6239255"/>
              <a:ext cx="3590543" cy="5760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1961" y="4021073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2494" y="3150297"/>
            <a:ext cx="62966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5" dirty="0"/>
              <a:t>Language</a:t>
            </a:r>
            <a:r>
              <a:rPr sz="4400" spc="-215" dirty="0"/>
              <a:t> </a:t>
            </a:r>
            <a:r>
              <a:rPr sz="4400" spc="-570" dirty="0"/>
              <a:t>Access</a:t>
            </a:r>
            <a:r>
              <a:rPr sz="4400" spc="-240" dirty="0"/>
              <a:t> </a:t>
            </a:r>
            <a:r>
              <a:rPr sz="4400" spc="-350" dirty="0"/>
              <a:t>Strategies</a:t>
            </a:r>
            <a:endParaRPr sz="4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193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sz="4400" spc="-285" dirty="0"/>
              <a:t>What’s</a:t>
            </a:r>
            <a:r>
              <a:rPr sz="4400" spc="-235" dirty="0"/>
              <a:t> </a:t>
            </a:r>
            <a:r>
              <a:rPr sz="4400" spc="-254" dirty="0"/>
              <a:t>in</a:t>
            </a:r>
            <a:r>
              <a:rPr sz="4400" spc="-220" dirty="0"/>
              <a:t> </a:t>
            </a:r>
            <a:r>
              <a:rPr sz="4400" spc="-310" dirty="0"/>
              <a:t>your</a:t>
            </a:r>
            <a:r>
              <a:rPr sz="4400" spc="-225" dirty="0"/>
              <a:t> </a:t>
            </a:r>
            <a:r>
              <a:rPr sz="4400" spc="-335" dirty="0"/>
              <a:t>toolbox?</a:t>
            </a:r>
            <a:r>
              <a:rPr sz="4400" spc="-215" dirty="0"/>
              <a:t> </a:t>
            </a:r>
            <a:r>
              <a:rPr sz="4400" spc="-340" dirty="0"/>
              <a:t>(pros</a:t>
            </a:r>
            <a:r>
              <a:rPr sz="4400" spc="-225" dirty="0"/>
              <a:t> </a:t>
            </a:r>
            <a:r>
              <a:rPr sz="4400" spc="-335" dirty="0"/>
              <a:t>and</a:t>
            </a:r>
            <a:r>
              <a:rPr sz="4400" spc="-220" dirty="0"/>
              <a:t> </a:t>
            </a:r>
            <a:r>
              <a:rPr sz="4400" spc="-440" dirty="0"/>
              <a:t>cons)</a:t>
            </a:r>
            <a:endParaRPr sz="4400" dirty="0"/>
          </a:p>
        </p:txBody>
      </p:sp>
      <p:sp>
        <p:nvSpPr>
          <p:cNvPr id="7" name="object 7"/>
          <p:cNvSpPr txBox="1"/>
          <p:nvPr/>
        </p:nvSpPr>
        <p:spPr>
          <a:xfrm>
            <a:off x="380238" y="2178557"/>
            <a:ext cx="2118360" cy="1270000"/>
          </a:xfrm>
          <a:prstGeom prst="rect">
            <a:avLst/>
          </a:prstGeom>
          <a:solidFill>
            <a:srgbClr val="76923B"/>
          </a:solidFill>
        </p:spPr>
        <p:txBody>
          <a:bodyPr vert="horz" wrap="square" lIns="0" tIns="132715" rIns="0" bIns="0" rtlCol="0">
            <a:spAutoFit/>
          </a:bodyPr>
          <a:lstStyle/>
          <a:p>
            <a:pPr marL="203200" marR="198755" indent="-635" algn="ctr">
              <a:lnSpc>
                <a:spcPct val="91500"/>
              </a:lnSpc>
              <a:spcBef>
                <a:spcPts val="1045"/>
              </a:spcBef>
            </a:pPr>
            <a:r>
              <a:rPr sz="2300" spc="-65" dirty="0">
                <a:latin typeface="Arial"/>
                <a:cs typeface="Arial"/>
              </a:rPr>
              <a:t>Family/</a:t>
            </a:r>
            <a:r>
              <a:rPr sz="2300" spc="-16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friend </a:t>
            </a:r>
            <a:r>
              <a:rPr sz="2300" spc="-40" dirty="0">
                <a:latin typeface="Arial"/>
                <a:cs typeface="Arial"/>
              </a:rPr>
              <a:t>translating</a:t>
            </a:r>
            <a:r>
              <a:rPr sz="2300" spc="-130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for </a:t>
            </a:r>
            <a:r>
              <a:rPr sz="2300" spc="-10" dirty="0">
                <a:latin typeface="Arial"/>
                <a:cs typeface="Arial"/>
              </a:rPr>
              <a:t>customer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08910" y="2178557"/>
            <a:ext cx="2118360" cy="1270000"/>
          </a:xfrm>
          <a:prstGeom prst="rect">
            <a:avLst/>
          </a:prstGeom>
          <a:solidFill>
            <a:srgbClr val="68973C"/>
          </a:solidFill>
        </p:spPr>
        <p:txBody>
          <a:bodyPr vert="horz" wrap="square" lIns="0" tIns="298450" rIns="0" bIns="0" rtlCol="0">
            <a:spAutoFit/>
          </a:bodyPr>
          <a:lstStyle/>
          <a:p>
            <a:pPr marL="111760" marR="105410" indent="266700">
              <a:lnSpc>
                <a:spcPts val="2530"/>
              </a:lnSpc>
              <a:spcBef>
                <a:spcPts val="2350"/>
              </a:spcBef>
            </a:pPr>
            <a:r>
              <a:rPr sz="2300" spc="-60" dirty="0">
                <a:latin typeface="Arial"/>
                <a:cs typeface="Arial"/>
              </a:rPr>
              <a:t>Non-</a:t>
            </a:r>
            <a:r>
              <a:rPr sz="2300" spc="-10" dirty="0">
                <a:latin typeface="Arial"/>
                <a:cs typeface="Arial"/>
              </a:rPr>
              <a:t>verbal </a:t>
            </a:r>
            <a:r>
              <a:rPr sz="2300" spc="-50" dirty="0">
                <a:latin typeface="Arial"/>
                <a:cs typeface="Arial"/>
              </a:rPr>
              <a:t>communication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37582" y="2178557"/>
            <a:ext cx="2118360" cy="1270000"/>
          </a:xfrm>
          <a:prstGeom prst="rect">
            <a:avLst/>
          </a:prstGeom>
          <a:solidFill>
            <a:srgbClr val="569F3D"/>
          </a:solidFill>
        </p:spPr>
        <p:txBody>
          <a:bodyPr vert="horz" wrap="square" lIns="0" tIns="132715" rIns="0" bIns="0" rtlCol="0">
            <a:spAutoFit/>
          </a:bodyPr>
          <a:lstStyle/>
          <a:p>
            <a:pPr marL="201295" marR="194945" indent="-2540" algn="ctr">
              <a:lnSpc>
                <a:spcPct val="91500"/>
              </a:lnSpc>
              <a:spcBef>
                <a:spcPts val="1045"/>
              </a:spcBef>
            </a:pPr>
            <a:r>
              <a:rPr sz="2300" spc="-10" dirty="0">
                <a:latin typeface="Arial"/>
                <a:cs typeface="Arial"/>
              </a:rPr>
              <a:t>Prepared </a:t>
            </a:r>
            <a:r>
              <a:rPr sz="2300" spc="-20" dirty="0">
                <a:latin typeface="Arial"/>
                <a:cs typeface="Arial"/>
              </a:rPr>
              <a:t>information</a:t>
            </a:r>
            <a:r>
              <a:rPr sz="2300" spc="-145" dirty="0">
                <a:latin typeface="Arial"/>
                <a:cs typeface="Arial"/>
              </a:rPr>
              <a:t> </a:t>
            </a:r>
            <a:r>
              <a:rPr sz="2300" spc="-35" dirty="0">
                <a:latin typeface="Arial"/>
                <a:cs typeface="Arial"/>
              </a:rPr>
              <a:t>in </a:t>
            </a:r>
            <a:r>
              <a:rPr sz="2300" spc="-10" dirty="0">
                <a:latin typeface="Arial"/>
                <a:cs typeface="Arial"/>
              </a:rPr>
              <a:t>Spanish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66254" y="2178557"/>
            <a:ext cx="2118360" cy="1270000"/>
          </a:xfrm>
          <a:prstGeom prst="rect">
            <a:avLst/>
          </a:prstGeom>
          <a:solidFill>
            <a:srgbClr val="43A63E"/>
          </a:solidFill>
        </p:spPr>
        <p:txBody>
          <a:bodyPr vert="horz" wrap="square" lIns="0" tIns="298450" rIns="0" bIns="0" rtlCol="0">
            <a:spAutoFit/>
          </a:bodyPr>
          <a:lstStyle/>
          <a:p>
            <a:pPr marL="637540" marR="488950" indent="-145415">
              <a:lnSpc>
                <a:spcPts val="2530"/>
              </a:lnSpc>
              <a:spcBef>
                <a:spcPts val="2350"/>
              </a:spcBef>
            </a:pPr>
            <a:r>
              <a:rPr sz="2300" spc="-80" dirty="0">
                <a:latin typeface="Arial"/>
                <a:cs typeface="Arial"/>
              </a:rPr>
              <a:t>Universal </a:t>
            </a:r>
            <a:r>
              <a:rPr sz="2300" spc="-10" dirty="0">
                <a:latin typeface="Arial"/>
                <a:cs typeface="Arial"/>
              </a:rPr>
              <a:t>Design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94926" y="2178557"/>
            <a:ext cx="2118360" cy="1270000"/>
          </a:xfrm>
          <a:prstGeom prst="rect">
            <a:avLst/>
          </a:prstGeom>
          <a:solidFill>
            <a:srgbClr val="3EAC51"/>
          </a:solidFill>
        </p:spPr>
        <p:txBody>
          <a:bodyPr vert="horz" wrap="square" lIns="0" tIns="876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0"/>
              </a:spcBef>
            </a:pPr>
            <a:endParaRPr sz="2300">
              <a:latin typeface="Times New Roman"/>
              <a:cs typeface="Times New Roman"/>
            </a:endParaRPr>
          </a:p>
          <a:p>
            <a:pPr marL="169545">
              <a:lnSpc>
                <a:spcPct val="100000"/>
              </a:lnSpc>
              <a:spcBef>
                <a:spcPts val="5"/>
              </a:spcBef>
            </a:pPr>
            <a:r>
              <a:rPr sz="2300" spc="-85" dirty="0">
                <a:latin typeface="Arial"/>
                <a:cs typeface="Arial"/>
              </a:rPr>
              <a:t>Plain</a:t>
            </a:r>
            <a:r>
              <a:rPr sz="2300" spc="-16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language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0238" y="3659885"/>
            <a:ext cx="2118360" cy="1271270"/>
          </a:xfrm>
          <a:prstGeom prst="rect">
            <a:avLst/>
          </a:prstGeom>
          <a:solidFill>
            <a:srgbClr val="40B36B"/>
          </a:solidFill>
        </p:spPr>
        <p:txBody>
          <a:bodyPr vert="horz" wrap="square" lIns="0" tIns="299085" rIns="0" bIns="0" rtlCol="0">
            <a:spAutoFit/>
          </a:bodyPr>
          <a:lstStyle/>
          <a:p>
            <a:pPr marL="765175" marR="233679" indent="-527685">
              <a:lnSpc>
                <a:spcPts val="2530"/>
              </a:lnSpc>
              <a:spcBef>
                <a:spcPts val="2355"/>
              </a:spcBef>
            </a:pPr>
            <a:r>
              <a:rPr sz="2300" spc="-145" dirty="0">
                <a:latin typeface="Arial"/>
                <a:cs typeface="Arial"/>
              </a:rPr>
              <a:t>Basic</a:t>
            </a:r>
            <a:r>
              <a:rPr sz="2300" spc="-215" dirty="0">
                <a:latin typeface="Arial"/>
                <a:cs typeface="Arial"/>
              </a:rPr>
              <a:t> </a:t>
            </a:r>
            <a:r>
              <a:rPr sz="2300" spc="-114" dirty="0">
                <a:latin typeface="Arial"/>
                <a:cs typeface="Arial"/>
              </a:rPr>
              <a:t>Spanish </a:t>
            </a:r>
            <a:r>
              <a:rPr sz="2300" spc="-10" dirty="0">
                <a:latin typeface="Arial"/>
                <a:cs typeface="Arial"/>
              </a:rPr>
              <a:t>skills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08910" y="3659885"/>
            <a:ext cx="2118360" cy="1271270"/>
          </a:xfrm>
          <a:prstGeom prst="rect">
            <a:avLst/>
          </a:prstGeom>
          <a:solidFill>
            <a:srgbClr val="41B986"/>
          </a:solidFill>
        </p:spPr>
        <p:txBody>
          <a:bodyPr vert="horz" wrap="square" lIns="0" tIns="133350" rIns="0" bIns="0" rtlCol="0">
            <a:spAutoFit/>
          </a:bodyPr>
          <a:lstStyle/>
          <a:p>
            <a:pPr marL="419100" marR="338455" indent="-76200" algn="just">
              <a:lnSpc>
                <a:spcPct val="91500"/>
              </a:lnSpc>
              <a:spcBef>
                <a:spcPts val="1050"/>
              </a:spcBef>
            </a:pPr>
            <a:r>
              <a:rPr sz="2300" spc="-50" dirty="0">
                <a:latin typeface="Arial"/>
                <a:cs typeface="Arial"/>
              </a:rPr>
              <a:t>Community </a:t>
            </a:r>
            <a:r>
              <a:rPr sz="2300" spc="-80" dirty="0">
                <a:latin typeface="Arial"/>
                <a:cs typeface="Arial"/>
              </a:rPr>
              <a:t>partners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spc="-50" dirty="0">
                <a:latin typeface="Arial"/>
                <a:cs typeface="Arial"/>
              </a:rPr>
              <a:t>&amp; </a:t>
            </a:r>
            <a:r>
              <a:rPr sz="2300" spc="-10" dirty="0">
                <a:latin typeface="Arial"/>
                <a:cs typeface="Arial"/>
              </a:rPr>
              <a:t>volunteers</a:t>
            </a:r>
            <a:endParaRPr sz="2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37582" y="3659885"/>
            <a:ext cx="2118360" cy="1271270"/>
          </a:xfrm>
          <a:prstGeom prst="rect">
            <a:avLst/>
          </a:prstGeom>
          <a:solidFill>
            <a:srgbClr val="43C0A6"/>
          </a:solidFill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endParaRPr sz="230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2300" spc="-60" dirty="0">
                <a:latin typeface="Arial"/>
                <a:cs typeface="Arial"/>
              </a:rPr>
              <a:t>Bilingual</a:t>
            </a:r>
            <a:r>
              <a:rPr sz="2300" spc="-15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staff</a:t>
            </a:r>
            <a:endParaRPr sz="2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66254" y="3659885"/>
            <a:ext cx="2118360" cy="1271270"/>
          </a:xfrm>
          <a:prstGeom prst="rect">
            <a:avLst/>
          </a:prstGeom>
          <a:solidFill>
            <a:srgbClr val="46C3C3"/>
          </a:solidFill>
        </p:spPr>
        <p:txBody>
          <a:bodyPr vert="horz" wrap="square" lIns="0" tIns="133350" rIns="0" bIns="0" rtlCol="0">
            <a:spAutoFit/>
          </a:bodyPr>
          <a:lstStyle/>
          <a:p>
            <a:pPr marL="382905" marR="376555" indent="-1270" algn="ctr">
              <a:lnSpc>
                <a:spcPct val="91500"/>
              </a:lnSpc>
              <a:spcBef>
                <a:spcPts val="1050"/>
              </a:spcBef>
            </a:pPr>
            <a:r>
              <a:rPr sz="2300" spc="-10" dirty="0">
                <a:latin typeface="Arial"/>
                <a:cs typeface="Arial"/>
              </a:rPr>
              <a:t>Automatic </a:t>
            </a:r>
            <a:r>
              <a:rPr sz="2300" spc="-75" dirty="0">
                <a:latin typeface="Arial"/>
                <a:cs typeface="Arial"/>
              </a:rPr>
              <a:t>Translation </a:t>
            </a:r>
            <a:r>
              <a:rPr sz="2300" spc="-20" dirty="0">
                <a:latin typeface="Arial"/>
                <a:cs typeface="Arial"/>
              </a:rPr>
              <a:t>apps</a:t>
            </a:r>
            <a:endParaRPr sz="2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94926" y="3659885"/>
            <a:ext cx="2118360" cy="1271270"/>
          </a:xfrm>
          <a:prstGeom prst="rect">
            <a:avLst/>
          </a:prstGeom>
          <a:solidFill>
            <a:srgbClr val="4AACC5"/>
          </a:solidFill>
        </p:spPr>
        <p:txBody>
          <a:bodyPr vert="horz" wrap="square" lIns="0" tIns="133350" rIns="0" bIns="0" rtlCol="0">
            <a:spAutoFit/>
          </a:bodyPr>
          <a:lstStyle/>
          <a:p>
            <a:pPr marL="107314" marR="102235" algn="ctr">
              <a:lnSpc>
                <a:spcPct val="91500"/>
              </a:lnSpc>
              <a:spcBef>
                <a:spcPts val="1050"/>
              </a:spcBef>
            </a:pPr>
            <a:r>
              <a:rPr sz="2300" spc="-110" dirty="0">
                <a:latin typeface="Arial"/>
                <a:cs typeface="Arial"/>
              </a:rPr>
              <a:t>Paid</a:t>
            </a:r>
            <a:r>
              <a:rPr sz="2300" spc="-175" dirty="0">
                <a:latin typeface="Arial"/>
                <a:cs typeface="Arial"/>
              </a:rPr>
              <a:t> </a:t>
            </a:r>
            <a:r>
              <a:rPr sz="2300" spc="-35" dirty="0">
                <a:latin typeface="Arial"/>
                <a:cs typeface="Arial"/>
              </a:rPr>
              <a:t>translation </a:t>
            </a:r>
            <a:r>
              <a:rPr sz="2300" spc="-50" dirty="0">
                <a:latin typeface="Arial"/>
                <a:cs typeface="Arial"/>
              </a:rPr>
              <a:t>&amp; </a:t>
            </a:r>
            <a:r>
              <a:rPr sz="2300" spc="-10" dirty="0">
                <a:latin typeface="Arial"/>
                <a:cs typeface="Arial"/>
              </a:rPr>
              <a:t>interpretation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2" name="object 2" descr="NNLM logo."/>
          <p:cNvGrpSpPr/>
          <p:nvPr/>
        </p:nvGrpSpPr>
        <p:grpSpPr>
          <a:xfrm>
            <a:off x="-9144" y="6118859"/>
            <a:ext cx="12212320" cy="745490"/>
            <a:chOff x="-9144" y="6118859"/>
            <a:chExt cx="12212320" cy="745490"/>
          </a:xfrm>
        </p:grpSpPr>
        <p:sp>
          <p:nvSpPr>
            <p:cNvPr id="3" name="object 3"/>
            <p:cNvSpPr/>
            <p:nvPr/>
          </p:nvSpPr>
          <p:spPr>
            <a:xfrm>
              <a:off x="761" y="6128765"/>
              <a:ext cx="12191365" cy="725805"/>
            </a:xfrm>
            <a:custGeom>
              <a:avLst/>
              <a:gdLst/>
              <a:ahLst/>
              <a:cxnLst/>
              <a:rect l="l" t="t" r="r" b="b"/>
              <a:pathLst>
                <a:path w="12191365" h="725804">
                  <a:moveTo>
                    <a:pt x="12191238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12191238" y="725424"/>
                  </a:lnTo>
                  <a:lnTo>
                    <a:pt x="12191238" y="0"/>
                  </a:lnTo>
                  <a:close/>
                </a:path>
              </a:pathLst>
            </a:custGeom>
            <a:solidFill>
              <a:srgbClr val="1F54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6128765"/>
              <a:ext cx="12192000" cy="725805"/>
            </a:xfrm>
            <a:custGeom>
              <a:avLst/>
              <a:gdLst/>
              <a:ahLst/>
              <a:cxnLst/>
              <a:rect l="l" t="t" r="r" b="b"/>
              <a:pathLst>
                <a:path w="12192000" h="725804">
                  <a:moveTo>
                    <a:pt x="0" y="0"/>
                  </a:moveTo>
                  <a:lnTo>
                    <a:pt x="12192000" y="0"/>
                  </a:lnTo>
                  <a:lnTo>
                    <a:pt x="12192000" y="725424"/>
                  </a:lnTo>
                  <a:lnTo>
                    <a:pt x="0" y="725424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1F45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551" y="6239255"/>
              <a:ext cx="3590543" cy="5760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589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5"/>
              </a:spcBef>
            </a:pPr>
            <a:r>
              <a:rPr sz="4400" spc="-455" dirty="0"/>
              <a:t>Language</a:t>
            </a:r>
            <a:r>
              <a:rPr sz="4400" spc="-210" dirty="0"/>
              <a:t> </a:t>
            </a:r>
            <a:r>
              <a:rPr sz="4400" spc="-570" dirty="0"/>
              <a:t>Access</a:t>
            </a:r>
            <a:r>
              <a:rPr sz="4400" spc="-240" dirty="0"/>
              <a:t> </a:t>
            </a:r>
            <a:r>
              <a:rPr sz="4400" spc="-385" dirty="0"/>
              <a:t>Policies</a:t>
            </a:r>
            <a:r>
              <a:rPr sz="4400" spc="-229" dirty="0"/>
              <a:t> </a:t>
            </a:r>
            <a:r>
              <a:rPr sz="4400" spc="-100" dirty="0"/>
              <a:t>&amp;</a:t>
            </a:r>
            <a:r>
              <a:rPr sz="4400" spc="-240" dirty="0"/>
              <a:t> </a:t>
            </a:r>
            <a:r>
              <a:rPr sz="4400" spc="-400" dirty="0"/>
              <a:t>Procedures</a:t>
            </a:r>
            <a:endParaRPr sz="4400" dirty="0"/>
          </a:p>
        </p:txBody>
      </p:sp>
      <p:grpSp>
        <p:nvGrpSpPr>
          <p:cNvPr id="2" name="object 2" descr="NNLM logo."/>
          <p:cNvGrpSpPr/>
          <p:nvPr/>
        </p:nvGrpSpPr>
        <p:grpSpPr>
          <a:xfrm>
            <a:off x="-9144" y="6118859"/>
            <a:ext cx="12212320" cy="745490"/>
            <a:chOff x="-9144" y="6118859"/>
            <a:chExt cx="12212320" cy="745490"/>
          </a:xfrm>
        </p:grpSpPr>
        <p:sp>
          <p:nvSpPr>
            <p:cNvPr id="3" name="object 3"/>
            <p:cNvSpPr/>
            <p:nvPr/>
          </p:nvSpPr>
          <p:spPr>
            <a:xfrm>
              <a:off x="761" y="6128765"/>
              <a:ext cx="12191365" cy="725805"/>
            </a:xfrm>
            <a:custGeom>
              <a:avLst/>
              <a:gdLst/>
              <a:ahLst/>
              <a:cxnLst/>
              <a:rect l="l" t="t" r="r" b="b"/>
              <a:pathLst>
                <a:path w="12191365" h="725804">
                  <a:moveTo>
                    <a:pt x="12191238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12191238" y="725424"/>
                  </a:lnTo>
                  <a:lnTo>
                    <a:pt x="12191238" y="0"/>
                  </a:lnTo>
                  <a:close/>
                </a:path>
              </a:pathLst>
            </a:custGeom>
            <a:solidFill>
              <a:srgbClr val="1F54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6128765"/>
              <a:ext cx="12192000" cy="725805"/>
            </a:xfrm>
            <a:custGeom>
              <a:avLst/>
              <a:gdLst/>
              <a:ahLst/>
              <a:cxnLst/>
              <a:rect l="l" t="t" r="r" b="b"/>
              <a:pathLst>
                <a:path w="12192000" h="725804">
                  <a:moveTo>
                    <a:pt x="0" y="0"/>
                  </a:moveTo>
                  <a:lnTo>
                    <a:pt x="12192000" y="0"/>
                  </a:lnTo>
                  <a:lnTo>
                    <a:pt x="12192000" y="725424"/>
                  </a:lnTo>
                  <a:lnTo>
                    <a:pt x="0" y="725424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1F45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551" y="6239255"/>
              <a:ext cx="3590543" cy="57607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14898" y="1413992"/>
            <a:ext cx="9912350" cy="391795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spc="-120" dirty="0">
                <a:latin typeface="Arial"/>
                <a:cs typeface="Arial"/>
              </a:rPr>
              <a:t>How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is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language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access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formally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incorporated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into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your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organization?</a:t>
            </a:r>
            <a:endParaRPr sz="2000">
              <a:latin typeface="Arial"/>
              <a:cs typeface="Arial"/>
            </a:endParaRPr>
          </a:p>
          <a:p>
            <a:pPr marL="196215" indent="-183515">
              <a:lnSpc>
                <a:spcPct val="100000"/>
              </a:lnSpc>
              <a:spcBef>
                <a:spcPts val="1165"/>
              </a:spcBef>
              <a:buSzPct val="80000"/>
              <a:buChar char="•"/>
              <a:tabLst>
                <a:tab pos="196215" algn="l"/>
              </a:tabLst>
            </a:pPr>
            <a:r>
              <a:rPr sz="2000" spc="-65" dirty="0">
                <a:latin typeface="Arial"/>
                <a:cs typeface="Arial"/>
              </a:rPr>
              <a:t>Limited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English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Proficiency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15" dirty="0">
                <a:latin typeface="Arial"/>
                <a:cs typeface="Arial"/>
              </a:rPr>
              <a:t>(LEP)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policy</a:t>
            </a:r>
            <a:endParaRPr sz="2000">
              <a:latin typeface="Arial"/>
              <a:cs typeface="Arial"/>
            </a:endParaRPr>
          </a:p>
          <a:p>
            <a:pPr marL="196215" indent="-183515">
              <a:lnSpc>
                <a:spcPct val="100000"/>
              </a:lnSpc>
              <a:spcBef>
                <a:spcPts val="1155"/>
              </a:spcBef>
              <a:buSzPct val="80000"/>
              <a:buChar char="•"/>
              <a:tabLst>
                <a:tab pos="196215" algn="l"/>
              </a:tabLst>
            </a:pPr>
            <a:r>
              <a:rPr sz="2000" spc="-155" dirty="0">
                <a:latin typeface="Arial"/>
                <a:cs typeface="Arial"/>
              </a:rPr>
              <a:t>Language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Access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Plan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(internal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procedures)</a:t>
            </a:r>
            <a:endParaRPr sz="2000">
              <a:latin typeface="Arial"/>
              <a:cs typeface="Arial"/>
            </a:endParaRPr>
          </a:p>
          <a:p>
            <a:pPr marL="196215" indent="-183515">
              <a:lnSpc>
                <a:spcPct val="100000"/>
              </a:lnSpc>
              <a:spcBef>
                <a:spcPts val="1160"/>
              </a:spcBef>
              <a:buSzPct val="80000"/>
              <a:buChar char="•"/>
              <a:tabLst>
                <a:tab pos="196215" algn="l"/>
              </a:tabLst>
            </a:pPr>
            <a:r>
              <a:rPr sz="2000" spc="-155" dirty="0">
                <a:latin typeface="Arial"/>
                <a:cs typeface="Arial"/>
              </a:rPr>
              <a:t>Language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Access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Coordinator</a:t>
            </a:r>
            <a:endParaRPr sz="2000">
              <a:latin typeface="Arial"/>
              <a:cs typeface="Arial"/>
            </a:endParaRPr>
          </a:p>
          <a:p>
            <a:pPr marL="196215" indent="-183515">
              <a:lnSpc>
                <a:spcPct val="100000"/>
              </a:lnSpc>
              <a:spcBef>
                <a:spcPts val="1165"/>
              </a:spcBef>
              <a:buSzPct val="80000"/>
              <a:buChar char="•"/>
              <a:tabLst>
                <a:tab pos="196215" algn="l"/>
              </a:tabLst>
            </a:pPr>
            <a:r>
              <a:rPr sz="2000" spc="-100" dirty="0">
                <a:latin typeface="Arial"/>
                <a:cs typeface="Arial"/>
              </a:rPr>
              <a:t>Communications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220" dirty="0">
                <a:latin typeface="Arial"/>
                <a:cs typeface="Arial"/>
              </a:rPr>
              <a:t>/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Public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Relations</a:t>
            </a:r>
            <a:endParaRPr sz="2000">
              <a:latin typeface="Arial"/>
              <a:cs typeface="Arial"/>
            </a:endParaRPr>
          </a:p>
          <a:p>
            <a:pPr marL="196215" indent="-183515">
              <a:lnSpc>
                <a:spcPct val="100000"/>
              </a:lnSpc>
              <a:spcBef>
                <a:spcPts val="1155"/>
              </a:spcBef>
              <a:buSzPct val="80000"/>
              <a:buChar char="•"/>
              <a:tabLst>
                <a:tab pos="196215" algn="l"/>
              </a:tabLst>
            </a:pPr>
            <a:r>
              <a:rPr sz="2000" spc="-80" dirty="0">
                <a:latin typeface="Arial"/>
                <a:cs typeface="Arial"/>
              </a:rPr>
              <a:t>Bilingual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recruitment,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job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descriptions,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pay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2000">
              <a:latin typeface="Arial"/>
              <a:cs typeface="Arial"/>
            </a:endParaRPr>
          </a:p>
          <a:p>
            <a:pPr marL="12700" marR="5080" indent="-635">
              <a:lnSpc>
                <a:spcPts val="2160"/>
              </a:lnSpc>
              <a:spcBef>
                <a:spcPts val="5"/>
              </a:spcBef>
            </a:pPr>
            <a:r>
              <a:rPr sz="2000" b="1" spc="-175" dirty="0">
                <a:latin typeface="Arial"/>
                <a:cs typeface="Arial"/>
              </a:rPr>
              <a:t>Learn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135" dirty="0">
                <a:latin typeface="Arial"/>
                <a:cs typeface="Arial"/>
              </a:rPr>
              <a:t>more: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u="sng" spc="-155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Language</a:t>
            </a:r>
            <a:r>
              <a:rPr sz="2000" u="sng" spc="-120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000" u="sng" spc="-180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Access</a:t>
            </a:r>
            <a:r>
              <a:rPr sz="2000" u="sng" spc="-75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000" u="sng" spc="-140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Assessment</a:t>
            </a:r>
            <a:r>
              <a:rPr sz="2000" u="sng" spc="-40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000" u="sng" spc="-105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and</a:t>
            </a:r>
            <a:r>
              <a:rPr sz="2000" u="sng" spc="-90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000" u="sng" spc="-110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Planning</a:t>
            </a:r>
            <a:r>
              <a:rPr sz="2000" u="sng" spc="-105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000" u="sng" spc="-145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Tool</a:t>
            </a:r>
            <a:r>
              <a:rPr sz="2000" spc="-90" dirty="0">
                <a:solidFill>
                  <a:srgbClr val="622322"/>
                </a:solidFill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–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LEP.gov </a:t>
            </a:r>
            <a:r>
              <a:rPr sz="2000" spc="-85" dirty="0">
                <a:latin typeface="Arial"/>
                <a:cs typeface="Arial"/>
              </a:rPr>
              <a:t>(lep.gov/sites/lep/files/resources/2011_Language_Access_Assessment_and_Planning_Tool.pdf)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7934" rIns="0" bIns="0" rtlCol="0">
            <a:spAutoFit/>
          </a:bodyPr>
          <a:lstStyle/>
          <a:p>
            <a:pPr marL="398145">
              <a:lnSpc>
                <a:spcPct val="100000"/>
              </a:lnSpc>
              <a:spcBef>
                <a:spcPts val="95"/>
              </a:spcBef>
            </a:pPr>
            <a:r>
              <a:rPr spc="-409" dirty="0"/>
              <a:t>Takeaways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4088" y="1638691"/>
            <a:ext cx="587438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1F487C"/>
              </a:buClr>
              <a:buSzPct val="75000"/>
              <a:buChar char="●"/>
              <a:tabLst>
                <a:tab pos="354965" algn="l"/>
              </a:tabLst>
            </a:pPr>
            <a:r>
              <a:rPr sz="2400" spc="-180" dirty="0">
                <a:latin typeface="Arial"/>
                <a:cs typeface="Arial"/>
              </a:rPr>
              <a:t>Every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staff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member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plays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a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part</a:t>
            </a:r>
            <a:endParaRPr sz="2400">
              <a:latin typeface="Arial"/>
              <a:cs typeface="Arial"/>
            </a:endParaRPr>
          </a:p>
          <a:p>
            <a:pPr marL="354965" marR="485140" indent="-342900">
              <a:lnSpc>
                <a:spcPts val="2590"/>
              </a:lnSpc>
              <a:spcBef>
                <a:spcPts val="2630"/>
              </a:spcBef>
              <a:buClr>
                <a:srgbClr val="1F487C"/>
              </a:buClr>
              <a:buSzPct val="75000"/>
              <a:buChar char="●"/>
              <a:tabLst>
                <a:tab pos="354965" algn="l"/>
              </a:tabLst>
            </a:pPr>
            <a:r>
              <a:rPr sz="2400" spc="-65" dirty="0">
                <a:latin typeface="Arial"/>
                <a:cs typeface="Arial"/>
              </a:rPr>
              <a:t>Imperfection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still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85" dirty="0">
                <a:latin typeface="Arial"/>
                <a:cs typeface="Arial"/>
              </a:rPr>
              <a:t>makes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an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impact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– </a:t>
            </a:r>
            <a:r>
              <a:rPr sz="2400" spc="-145" dirty="0">
                <a:latin typeface="Arial"/>
                <a:cs typeface="Arial"/>
              </a:rPr>
              <a:t>language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learning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requires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getting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of </a:t>
            </a:r>
            <a:r>
              <a:rPr sz="2400" spc="-80" dirty="0">
                <a:latin typeface="Arial"/>
                <a:cs typeface="Arial"/>
              </a:rPr>
              <a:t>your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comfort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zone!</a:t>
            </a:r>
            <a:endParaRPr sz="2400">
              <a:latin typeface="Arial"/>
              <a:cs typeface="Arial"/>
            </a:endParaRPr>
          </a:p>
          <a:p>
            <a:pPr marL="355600" marR="713740" indent="-342900">
              <a:lnSpc>
                <a:spcPts val="2590"/>
              </a:lnSpc>
              <a:spcBef>
                <a:spcPts val="2600"/>
              </a:spcBef>
              <a:buClr>
                <a:srgbClr val="1F487C"/>
              </a:buClr>
              <a:buSzPct val="75000"/>
              <a:buChar char="●"/>
              <a:tabLst>
                <a:tab pos="355600" algn="l"/>
              </a:tabLst>
            </a:pPr>
            <a:r>
              <a:rPr sz="2400" spc="-190" dirty="0">
                <a:latin typeface="Arial"/>
                <a:cs typeface="Arial"/>
              </a:rPr>
              <a:t>Language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learning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can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be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one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part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 </a:t>
            </a:r>
            <a:r>
              <a:rPr sz="2400" spc="-105" dirty="0">
                <a:latin typeface="Arial"/>
                <a:cs typeface="Arial"/>
              </a:rPr>
              <a:t>bigger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strategy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advocacy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access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2595"/>
              </a:spcBef>
              <a:buClr>
                <a:srgbClr val="1F487C"/>
              </a:buClr>
              <a:buSzPct val="75000"/>
              <a:buChar char="●"/>
              <a:tabLst>
                <a:tab pos="355600" algn="l"/>
              </a:tabLst>
            </a:pPr>
            <a:r>
              <a:rPr sz="2400" spc="-210" dirty="0">
                <a:latin typeface="Arial"/>
                <a:cs typeface="Arial"/>
              </a:rPr>
              <a:t>Some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libraries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are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further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along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than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others; </a:t>
            </a:r>
            <a:r>
              <a:rPr sz="2400" spc="-45" dirty="0">
                <a:latin typeface="Arial"/>
                <a:cs typeface="Arial"/>
              </a:rPr>
              <a:t>start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where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you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are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move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forward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object 7" descr="Zoomed in picture of the middle line of a road heading towards a green hilly landscape. There is a car on the right of the image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7452" y="1098803"/>
            <a:ext cx="3211067" cy="428243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025007" y="5490964"/>
            <a:ext cx="12077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0" dirty="0">
                <a:solidFill>
                  <a:srgbClr val="1F487C"/>
                </a:solidFill>
                <a:latin typeface="Arial"/>
                <a:cs typeface="Arial"/>
              </a:rPr>
              <a:t>Photo</a:t>
            </a:r>
            <a:r>
              <a:rPr sz="1050" spc="-4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1F487C"/>
                </a:solidFill>
                <a:latin typeface="Arial"/>
                <a:cs typeface="Arial"/>
              </a:rPr>
              <a:t>by</a:t>
            </a:r>
            <a:r>
              <a:rPr sz="1050" spc="-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050" u="sng" spc="-85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Rıdvan</a:t>
            </a:r>
            <a:r>
              <a:rPr sz="1050" u="sng" spc="-40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50" u="sng" spc="-25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Öner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" name="object 2" descr="NNLM logo."/>
          <p:cNvGrpSpPr/>
          <p:nvPr/>
        </p:nvGrpSpPr>
        <p:grpSpPr>
          <a:xfrm>
            <a:off x="-9144" y="6118859"/>
            <a:ext cx="12212320" cy="745490"/>
            <a:chOff x="-9144" y="6118859"/>
            <a:chExt cx="12212320" cy="745490"/>
          </a:xfrm>
        </p:grpSpPr>
        <p:sp>
          <p:nvSpPr>
            <p:cNvPr id="3" name="object 3"/>
            <p:cNvSpPr/>
            <p:nvPr/>
          </p:nvSpPr>
          <p:spPr>
            <a:xfrm>
              <a:off x="94487" y="6121907"/>
              <a:ext cx="12098020" cy="736600"/>
            </a:xfrm>
            <a:custGeom>
              <a:avLst/>
              <a:gdLst/>
              <a:ahLst/>
              <a:cxnLst/>
              <a:rect l="l" t="t" r="r" b="b"/>
              <a:pathLst>
                <a:path w="12098020" h="736600">
                  <a:moveTo>
                    <a:pt x="12097512" y="0"/>
                  </a:moveTo>
                  <a:lnTo>
                    <a:pt x="0" y="0"/>
                  </a:lnTo>
                  <a:lnTo>
                    <a:pt x="0" y="736091"/>
                  </a:lnTo>
                  <a:lnTo>
                    <a:pt x="12097512" y="736091"/>
                  </a:lnTo>
                  <a:lnTo>
                    <a:pt x="12097512" y="0"/>
                  </a:lnTo>
                  <a:close/>
                </a:path>
              </a:pathLst>
            </a:custGeom>
            <a:solidFill>
              <a:srgbClr val="1F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108" y="6220967"/>
              <a:ext cx="3544824" cy="5699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614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05"/>
              </a:spcBef>
            </a:pPr>
            <a:r>
              <a:rPr sz="4400" spc="-480" dirty="0"/>
              <a:t>Resources</a:t>
            </a:r>
            <a:endParaRPr sz="4400" dirty="0"/>
          </a:p>
        </p:txBody>
      </p:sp>
      <p:grpSp>
        <p:nvGrpSpPr>
          <p:cNvPr id="2" name="object 2" descr="NNLM logo."/>
          <p:cNvGrpSpPr/>
          <p:nvPr/>
        </p:nvGrpSpPr>
        <p:grpSpPr>
          <a:xfrm>
            <a:off x="-9144" y="6118859"/>
            <a:ext cx="12212320" cy="745490"/>
            <a:chOff x="-9144" y="6118859"/>
            <a:chExt cx="12212320" cy="745490"/>
          </a:xfrm>
        </p:grpSpPr>
        <p:sp>
          <p:nvSpPr>
            <p:cNvPr id="3" name="object 3"/>
            <p:cNvSpPr/>
            <p:nvPr/>
          </p:nvSpPr>
          <p:spPr>
            <a:xfrm>
              <a:off x="761" y="6128765"/>
              <a:ext cx="12191365" cy="725805"/>
            </a:xfrm>
            <a:custGeom>
              <a:avLst/>
              <a:gdLst/>
              <a:ahLst/>
              <a:cxnLst/>
              <a:rect l="l" t="t" r="r" b="b"/>
              <a:pathLst>
                <a:path w="12191365" h="725804">
                  <a:moveTo>
                    <a:pt x="12191238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12191238" y="725424"/>
                  </a:lnTo>
                  <a:lnTo>
                    <a:pt x="12191238" y="0"/>
                  </a:lnTo>
                  <a:close/>
                </a:path>
              </a:pathLst>
            </a:custGeom>
            <a:solidFill>
              <a:srgbClr val="1F54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6128765"/>
              <a:ext cx="12192000" cy="725805"/>
            </a:xfrm>
            <a:custGeom>
              <a:avLst/>
              <a:gdLst/>
              <a:ahLst/>
              <a:cxnLst/>
              <a:rect l="l" t="t" r="r" b="b"/>
              <a:pathLst>
                <a:path w="12192000" h="725804">
                  <a:moveTo>
                    <a:pt x="0" y="0"/>
                  </a:moveTo>
                  <a:lnTo>
                    <a:pt x="12192000" y="0"/>
                  </a:lnTo>
                  <a:lnTo>
                    <a:pt x="12192000" y="725424"/>
                  </a:lnTo>
                  <a:lnTo>
                    <a:pt x="0" y="725424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1F45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551" y="6239255"/>
              <a:ext cx="3590543" cy="57607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34059" y="1634362"/>
            <a:ext cx="9920605" cy="41338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95580" marR="2124075" indent="-182880">
              <a:lnSpc>
                <a:spcPts val="3020"/>
              </a:lnSpc>
              <a:spcBef>
                <a:spcPts val="480"/>
              </a:spcBef>
              <a:buClr>
                <a:srgbClr val="000000"/>
              </a:buClr>
              <a:buSzPct val="80357"/>
              <a:buChar char="•"/>
              <a:tabLst>
                <a:tab pos="195580" algn="l"/>
              </a:tabLst>
            </a:pPr>
            <a:r>
              <a:rPr sz="2800" u="sng" spc="-155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South</a:t>
            </a:r>
            <a:r>
              <a:rPr sz="2800" u="sng" spc="-90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800" u="sng" spc="-165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Carolina</a:t>
            </a:r>
            <a:r>
              <a:rPr sz="2800" u="sng" spc="-90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800" u="sng" spc="-165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State</a:t>
            </a:r>
            <a:r>
              <a:rPr sz="2800" u="sng" spc="-125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800" u="sng" spc="-120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Library:</a:t>
            </a:r>
            <a:r>
              <a:rPr sz="2800" u="sng" spc="-90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800" u="sng" spc="-215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Spanish</a:t>
            </a:r>
            <a:r>
              <a:rPr sz="2800" u="sng" spc="-65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800" u="sng" spc="-10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for</a:t>
            </a:r>
            <a:r>
              <a:rPr sz="2800" u="sng" spc="-110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800" u="sng" spc="-125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Library</a:t>
            </a:r>
            <a:r>
              <a:rPr sz="2800" u="sng" spc="-100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800" u="sng" spc="-40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3"/>
              </a:rPr>
              <a:t>Staff</a:t>
            </a:r>
            <a:r>
              <a:rPr sz="2800" spc="-40" dirty="0">
                <a:solidFill>
                  <a:srgbClr val="622322"/>
                </a:solidFill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(guides.statelibrary.sc.gov/Spanish)</a:t>
            </a:r>
            <a:endParaRPr sz="2800">
              <a:latin typeface="Arial"/>
              <a:cs typeface="Arial"/>
            </a:endParaRPr>
          </a:p>
          <a:p>
            <a:pPr marL="195580" marR="3434079" indent="-182880">
              <a:lnSpc>
                <a:spcPts val="3020"/>
              </a:lnSpc>
              <a:spcBef>
                <a:spcPts val="1205"/>
              </a:spcBef>
              <a:buClr>
                <a:srgbClr val="000000"/>
              </a:buClr>
              <a:buSzPct val="80357"/>
              <a:buChar char="•"/>
              <a:tabLst>
                <a:tab pos="195580" algn="l"/>
              </a:tabLst>
            </a:pPr>
            <a:r>
              <a:rPr sz="2800" u="sng" spc="-215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4"/>
              </a:rPr>
              <a:t>Spanish</a:t>
            </a:r>
            <a:r>
              <a:rPr sz="2800" u="sng" spc="-75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800" u="sng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4"/>
              </a:rPr>
              <a:t>for</a:t>
            </a:r>
            <a:r>
              <a:rPr sz="2800" u="sng" spc="-95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800" u="sng" spc="-135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4"/>
              </a:rPr>
              <a:t>Libraries:</a:t>
            </a:r>
            <a:r>
              <a:rPr sz="2800" u="sng" spc="-80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800" u="sng" spc="-160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4"/>
              </a:rPr>
              <a:t>Colorado</a:t>
            </a:r>
            <a:r>
              <a:rPr sz="2800" u="sng" spc="-90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800" u="sng" spc="-165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4"/>
              </a:rPr>
              <a:t>State</a:t>
            </a:r>
            <a:r>
              <a:rPr sz="2800" u="sng" spc="-114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800" u="sng" spc="-80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4"/>
              </a:rPr>
              <a:t>Library</a:t>
            </a:r>
            <a:r>
              <a:rPr sz="2800" spc="-80" dirty="0">
                <a:solidFill>
                  <a:srgbClr val="622322"/>
                </a:solidFill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(cde.state.co.us/cdelib/spanishforlibraries)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80357"/>
              <a:buChar char="•"/>
              <a:tabLst>
                <a:tab pos="194945" algn="l"/>
              </a:tabLst>
            </a:pPr>
            <a:r>
              <a:rPr sz="2800" u="sng" spc="-215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5"/>
              </a:rPr>
              <a:t>The</a:t>
            </a:r>
            <a:r>
              <a:rPr sz="2800" u="sng" spc="-114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800" u="sng" spc="-160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5"/>
              </a:rPr>
              <a:t>New</a:t>
            </a:r>
            <a:r>
              <a:rPr sz="2800" u="sng" spc="-90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800" u="sng" spc="-215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5"/>
              </a:rPr>
              <a:t>Spanish</a:t>
            </a:r>
            <a:r>
              <a:rPr sz="2800" u="sng" spc="-85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800" u="sng" spc="-10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5"/>
              </a:rPr>
              <a:t>for</a:t>
            </a:r>
            <a:r>
              <a:rPr sz="2800" u="sng" spc="-114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800" u="sng" spc="-145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5"/>
              </a:rPr>
              <a:t>Librarians</a:t>
            </a:r>
            <a:r>
              <a:rPr sz="2800" u="sng" spc="-70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</a:rPr>
              <a:t> </a:t>
            </a:r>
            <a:r>
              <a:rPr sz="2800" spc="-345" dirty="0">
                <a:latin typeface="Arial"/>
                <a:cs typeface="Arial"/>
              </a:rPr>
              <a:t>(REFORMA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Translations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Committee)</a:t>
            </a:r>
            <a:endParaRPr sz="2800">
              <a:latin typeface="Arial"/>
              <a:cs typeface="Arial"/>
            </a:endParaRPr>
          </a:p>
          <a:p>
            <a:pPr marL="194310" marR="1395730" indent="-182245" algn="just">
              <a:lnSpc>
                <a:spcPts val="3030"/>
              </a:lnSpc>
              <a:spcBef>
                <a:spcPts val="1240"/>
              </a:spcBef>
              <a:buClr>
                <a:srgbClr val="000000"/>
              </a:buClr>
              <a:buSzPct val="80357"/>
              <a:buChar char="•"/>
              <a:tabLst>
                <a:tab pos="195580" algn="l"/>
              </a:tabLst>
            </a:pPr>
            <a:r>
              <a:rPr sz="2800" u="sng" spc="-360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  <a:hlinkClick r:id="rId6"/>
              </a:rPr>
              <a:t>REFORMA:</a:t>
            </a:r>
            <a:r>
              <a:rPr sz="2800" u="sng" spc="165" dirty="0">
                <a:solidFill>
                  <a:srgbClr val="622322"/>
                </a:solidFill>
                <a:uFill>
                  <a:solidFill>
                    <a:srgbClr val="622322"/>
                  </a:solidFill>
                </a:uFill>
                <a:latin typeface="Arial"/>
                <a:cs typeface="Arial"/>
              </a:rPr>
              <a:t> </a:t>
            </a:r>
            <a:r>
              <a:rPr sz="2800" spc="-295" dirty="0">
                <a:latin typeface="Arial"/>
                <a:cs typeface="Arial"/>
              </a:rPr>
              <a:t>The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National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Association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Promote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Library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&amp; 	</a:t>
            </a:r>
            <a:r>
              <a:rPr sz="2800" spc="-65" dirty="0">
                <a:latin typeface="Arial"/>
                <a:cs typeface="Arial"/>
              </a:rPr>
              <a:t>Information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225" dirty="0">
                <a:latin typeface="Arial"/>
                <a:cs typeface="Arial"/>
              </a:rPr>
              <a:t>Services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Latinos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and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229" dirty="0">
                <a:latin typeface="Arial"/>
                <a:cs typeface="Arial"/>
              </a:rPr>
              <a:t>Spanish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Speaking 	</a:t>
            </a:r>
            <a:r>
              <a:rPr sz="2800" spc="-25" dirty="0">
                <a:latin typeface="Arial"/>
                <a:cs typeface="Arial"/>
              </a:rPr>
              <a:t>(reforma.org)</a:t>
            </a:r>
            <a:endParaRPr sz="2800">
              <a:latin typeface="Arial"/>
              <a:cs typeface="Arial"/>
            </a:endParaRPr>
          </a:p>
          <a:p>
            <a:pPr marL="194945" indent="-182245" algn="just">
              <a:lnSpc>
                <a:spcPct val="100000"/>
              </a:lnSpc>
              <a:spcBef>
                <a:spcPts val="805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215" dirty="0">
                <a:latin typeface="Arial"/>
                <a:cs typeface="Arial"/>
              </a:rPr>
              <a:t>Spanish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librarians/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library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staff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tracks: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Mango,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Transparent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7751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95"/>
              </a:spcBef>
            </a:pPr>
            <a:r>
              <a:rPr spc="-315" dirty="0"/>
              <a:t>Objectives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6724" y="1549825"/>
            <a:ext cx="10577195" cy="27565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69265" marR="5080" indent="-457200">
              <a:lnSpc>
                <a:spcPts val="3030"/>
              </a:lnSpc>
              <a:spcBef>
                <a:spcPts val="470"/>
              </a:spcBef>
              <a:buSzPct val="64285"/>
              <a:buChar char="●"/>
              <a:tabLst>
                <a:tab pos="469265" algn="l"/>
              </a:tabLst>
            </a:pPr>
            <a:r>
              <a:rPr sz="2800" spc="-55" dirty="0">
                <a:latin typeface="Arial"/>
                <a:cs typeface="Arial"/>
              </a:rPr>
              <a:t>Identify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resources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for</a:t>
            </a:r>
            <a:r>
              <a:rPr sz="2800" spc="-114" dirty="0">
                <a:latin typeface="Arial"/>
                <a:cs typeface="Arial"/>
              </a:rPr>
              <a:t> learning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and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practicing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215" dirty="0">
                <a:latin typeface="Arial"/>
                <a:cs typeface="Arial"/>
              </a:rPr>
              <a:t>Spanish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in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the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context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of </a:t>
            </a:r>
            <a:r>
              <a:rPr sz="2800" spc="-75" dirty="0">
                <a:latin typeface="Arial"/>
                <a:cs typeface="Arial"/>
              </a:rPr>
              <a:t>library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services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2635"/>
              </a:spcBef>
              <a:buSzPct val="64285"/>
              <a:buChar char="●"/>
              <a:tabLst>
                <a:tab pos="469265" algn="l"/>
              </a:tabLst>
            </a:pPr>
            <a:r>
              <a:rPr sz="2800" spc="-70" dirty="0">
                <a:latin typeface="Arial"/>
                <a:cs typeface="Arial"/>
              </a:rPr>
              <a:t>Articulate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the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need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for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language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justice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and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cultural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competence</a:t>
            </a:r>
            <a:endParaRPr sz="2800" dirty="0">
              <a:latin typeface="Arial"/>
              <a:cs typeface="Arial"/>
            </a:endParaRPr>
          </a:p>
          <a:p>
            <a:pPr marL="469265" marR="716280" indent="-457200">
              <a:lnSpc>
                <a:spcPts val="3030"/>
              </a:lnSpc>
              <a:spcBef>
                <a:spcPts val="3065"/>
              </a:spcBef>
              <a:buSzPct val="64285"/>
              <a:buChar char="●"/>
              <a:tabLst>
                <a:tab pos="469265" algn="l"/>
              </a:tabLst>
            </a:pPr>
            <a:r>
              <a:rPr sz="2800" spc="-170" dirty="0">
                <a:latin typeface="Arial"/>
                <a:cs typeface="Arial"/>
              </a:rPr>
              <a:t>Describe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organizational</a:t>
            </a:r>
            <a:r>
              <a:rPr sz="2800" spc="-125" dirty="0">
                <a:latin typeface="Arial"/>
                <a:cs typeface="Arial"/>
              </a:rPr>
              <a:t> best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practices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for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libraries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create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more </a:t>
            </a:r>
            <a:r>
              <a:rPr sz="2800" spc="-85" dirty="0">
                <a:latin typeface="Arial"/>
                <a:cs typeface="Arial"/>
              </a:rPr>
              <a:t>equitable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250" dirty="0">
                <a:latin typeface="Arial"/>
                <a:cs typeface="Arial"/>
              </a:rPr>
              <a:t>access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for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215" dirty="0">
                <a:latin typeface="Arial"/>
                <a:cs typeface="Arial"/>
              </a:rPr>
              <a:t>Spanish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speakers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2" name="object 2" descr="NNLM logo."/>
          <p:cNvGrpSpPr/>
          <p:nvPr/>
        </p:nvGrpSpPr>
        <p:grpSpPr>
          <a:xfrm>
            <a:off x="-9144" y="6118859"/>
            <a:ext cx="12212320" cy="745490"/>
            <a:chOff x="-9144" y="6118859"/>
            <a:chExt cx="12212320" cy="745490"/>
          </a:xfrm>
        </p:grpSpPr>
        <p:sp>
          <p:nvSpPr>
            <p:cNvPr id="3" name="object 3"/>
            <p:cNvSpPr/>
            <p:nvPr/>
          </p:nvSpPr>
          <p:spPr>
            <a:xfrm>
              <a:off x="94487" y="6121907"/>
              <a:ext cx="12098020" cy="736600"/>
            </a:xfrm>
            <a:custGeom>
              <a:avLst/>
              <a:gdLst/>
              <a:ahLst/>
              <a:cxnLst/>
              <a:rect l="l" t="t" r="r" b="b"/>
              <a:pathLst>
                <a:path w="12098020" h="736600">
                  <a:moveTo>
                    <a:pt x="12097512" y="0"/>
                  </a:moveTo>
                  <a:lnTo>
                    <a:pt x="0" y="0"/>
                  </a:lnTo>
                  <a:lnTo>
                    <a:pt x="0" y="736091"/>
                  </a:lnTo>
                  <a:lnTo>
                    <a:pt x="12097512" y="736091"/>
                  </a:lnTo>
                  <a:lnTo>
                    <a:pt x="12097512" y="0"/>
                  </a:lnTo>
                  <a:close/>
                </a:path>
              </a:pathLst>
            </a:custGeom>
            <a:solidFill>
              <a:srgbClr val="1F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08" y="6220967"/>
              <a:ext cx="3544824" cy="5699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271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105"/>
              </a:spcBef>
            </a:pPr>
            <a:r>
              <a:rPr sz="4400" spc="-370" dirty="0"/>
              <a:t>Questions</a:t>
            </a:r>
            <a:endParaRPr sz="4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7751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95"/>
              </a:spcBef>
            </a:pPr>
            <a:r>
              <a:rPr spc="-320" dirty="0"/>
              <a:t>Contact</a:t>
            </a:r>
            <a:r>
              <a:rPr spc="-195" dirty="0"/>
              <a:t> Information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4532" y="1568113"/>
            <a:ext cx="3064510" cy="1154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spc="-105" dirty="0">
                <a:latin typeface="Arial"/>
                <a:cs typeface="Arial"/>
              </a:rPr>
              <a:t>Caroline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Smith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160"/>
              </a:lnSpc>
              <a:spcBef>
                <a:spcPts val="150"/>
              </a:spcBef>
            </a:pPr>
            <a:r>
              <a:rPr sz="2000" spc="-90" dirty="0">
                <a:latin typeface="Arial"/>
                <a:cs typeface="Arial"/>
              </a:rPr>
              <a:t>Facilities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Access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Consultant </a:t>
            </a:r>
            <a:r>
              <a:rPr sz="2000" spc="-110" dirty="0">
                <a:latin typeface="Arial"/>
                <a:cs typeface="Arial"/>
              </a:rPr>
              <a:t>South</a:t>
            </a:r>
            <a:r>
              <a:rPr sz="2000" spc="-105" dirty="0">
                <a:latin typeface="Arial"/>
                <a:cs typeface="Arial"/>
              </a:rPr>
              <a:t> Carolina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State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Library </a:t>
            </a:r>
            <a:r>
              <a:rPr sz="2000" spc="-50" dirty="0">
                <a:latin typeface="Arial"/>
                <a:cs typeface="Arial"/>
                <a:hlinkClick r:id="rId2"/>
              </a:rPr>
              <a:t>jcsmith@statelibrary.sc.gov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 descr="South Carolina State Library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46147" y="3675888"/>
            <a:ext cx="3401567" cy="908303"/>
          </a:xfrm>
          <a:prstGeom prst="rect">
            <a:avLst/>
          </a:prstGeom>
        </p:spPr>
      </p:pic>
      <p:pic>
        <p:nvPicPr>
          <p:cNvPr id="7" name="object 7" descr="REFORMA de las CAROLINAS logo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92386" y="2964179"/>
            <a:ext cx="1785140" cy="2070611"/>
          </a:xfrm>
          <a:prstGeom prst="rect">
            <a:avLst/>
          </a:prstGeom>
        </p:spPr>
      </p:pic>
      <p:grpSp>
        <p:nvGrpSpPr>
          <p:cNvPr id="2" name="object 2" descr="NNLM logo."/>
          <p:cNvGrpSpPr/>
          <p:nvPr/>
        </p:nvGrpSpPr>
        <p:grpSpPr>
          <a:xfrm>
            <a:off x="-9144" y="6118859"/>
            <a:ext cx="12212320" cy="745490"/>
            <a:chOff x="-9144" y="6118859"/>
            <a:chExt cx="12212320" cy="745490"/>
          </a:xfrm>
        </p:grpSpPr>
        <p:sp>
          <p:nvSpPr>
            <p:cNvPr id="3" name="object 3"/>
            <p:cNvSpPr/>
            <p:nvPr/>
          </p:nvSpPr>
          <p:spPr>
            <a:xfrm>
              <a:off x="94487" y="6121907"/>
              <a:ext cx="12098020" cy="736600"/>
            </a:xfrm>
            <a:custGeom>
              <a:avLst/>
              <a:gdLst/>
              <a:ahLst/>
              <a:cxnLst/>
              <a:rect l="l" t="t" r="r" b="b"/>
              <a:pathLst>
                <a:path w="12098020" h="736600">
                  <a:moveTo>
                    <a:pt x="12097512" y="0"/>
                  </a:moveTo>
                  <a:lnTo>
                    <a:pt x="0" y="0"/>
                  </a:lnTo>
                  <a:lnTo>
                    <a:pt x="0" y="736091"/>
                  </a:lnTo>
                  <a:lnTo>
                    <a:pt x="12097512" y="736091"/>
                  </a:lnTo>
                  <a:lnTo>
                    <a:pt x="12097512" y="0"/>
                  </a:lnTo>
                  <a:close/>
                </a:path>
              </a:pathLst>
            </a:custGeom>
            <a:solidFill>
              <a:srgbClr val="1F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108" y="6220967"/>
              <a:ext cx="3544824" cy="5699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7751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95"/>
              </a:spcBef>
            </a:pPr>
            <a:r>
              <a:rPr spc="-275" dirty="0"/>
              <a:t>Introductions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6724" y="1558969"/>
            <a:ext cx="10920730" cy="26955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2069">
              <a:lnSpc>
                <a:spcPts val="2590"/>
              </a:lnSpc>
              <a:spcBef>
                <a:spcPts val="425"/>
              </a:spcBef>
            </a:pPr>
            <a:r>
              <a:rPr sz="2400" spc="-125" dirty="0">
                <a:latin typeface="Arial"/>
                <a:cs typeface="Arial"/>
              </a:rPr>
              <a:t>Caroline</a:t>
            </a:r>
            <a:r>
              <a:rPr sz="2400" spc="-110" dirty="0">
                <a:latin typeface="Arial"/>
                <a:cs typeface="Arial"/>
              </a:rPr>
              <a:t> Smith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is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Facilities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and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20" dirty="0">
                <a:latin typeface="Arial"/>
                <a:cs typeface="Arial"/>
              </a:rPr>
              <a:t>Access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Consultant </a:t>
            </a:r>
            <a:r>
              <a:rPr sz="2400" spc="-50" dirty="0">
                <a:latin typeface="Arial"/>
                <a:cs typeface="Arial"/>
              </a:rPr>
              <a:t>at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South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Carolina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State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Library, </a:t>
            </a:r>
            <a:r>
              <a:rPr sz="2400" spc="-90" dirty="0">
                <a:latin typeface="Arial"/>
                <a:cs typeface="Arial"/>
              </a:rPr>
              <a:t>where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she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supports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state’s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42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public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library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systems.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Prior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her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current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role,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she </a:t>
            </a:r>
            <a:r>
              <a:rPr sz="2400" spc="-90" dirty="0">
                <a:latin typeface="Arial"/>
                <a:cs typeface="Arial"/>
              </a:rPr>
              <a:t>worked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Charleston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County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Public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Library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nine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years.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Caroline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received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her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5"/>
              </a:spcBef>
              <a:tabLst>
                <a:tab pos="8609330" algn="l"/>
              </a:tabLst>
            </a:pPr>
            <a:r>
              <a:rPr sz="2400" spc="-150" dirty="0">
                <a:latin typeface="Arial"/>
                <a:cs typeface="Arial"/>
              </a:rPr>
              <a:t>M.L.I.S.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from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University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South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Carolina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in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2011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85" dirty="0">
                <a:latin typeface="Arial"/>
                <a:cs typeface="Arial"/>
              </a:rPr>
              <a:t>has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been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a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member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of </a:t>
            </a:r>
            <a:r>
              <a:rPr sz="2400" spc="-315" dirty="0">
                <a:latin typeface="Arial"/>
                <a:cs typeface="Arial"/>
              </a:rPr>
              <a:t>REFORMA</a:t>
            </a:r>
            <a:r>
              <a:rPr sz="2400" spc="-135" dirty="0">
                <a:latin typeface="Arial"/>
                <a:cs typeface="Arial"/>
              </a:rPr>
              <a:t> since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2015.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She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currently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serves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40" dirty="0">
                <a:latin typeface="Arial"/>
                <a:cs typeface="Arial"/>
              </a:rPr>
              <a:t>as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Treasurer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newly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formed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325" dirty="0">
                <a:latin typeface="Arial"/>
                <a:cs typeface="Arial"/>
              </a:rPr>
              <a:t>REFORMA </a:t>
            </a:r>
            <a:r>
              <a:rPr sz="2400" spc="-125" dirty="0">
                <a:latin typeface="Arial"/>
                <a:cs typeface="Arial"/>
              </a:rPr>
              <a:t>de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las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Carolinas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chapter,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which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represents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North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and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South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Carolina.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25" dirty="0">
                <a:latin typeface="Arial"/>
                <a:cs typeface="Arial"/>
              </a:rPr>
              <a:t>Caroline </a:t>
            </a:r>
            <a:r>
              <a:rPr sz="2400" spc="-25" dirty="0">
                <a:latin typeface="Arial"/>
                <a:cs typeface="Arial"/>
              </a:rPr>
              <a:t>was </a:t>
            </a:r>
            <a:r>
              <a:rPr sz="2400" spc="-130" dirty="0">
                <a:latin typeface="Arial"/>
                <a:cs typeface="Arial"/>
              </a:rPr>
              <a:t>recognized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by </a:t>
            </a:r>
            <a:r>
              <a:rPr sz="2400" spc="-105" dirty="0">
                <a:latin typeface="Arial"/>
                <a:cs typeface="Arial"/>
              </a:rPr>
              <a:t>Library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Journal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35" dirty="0">
                <a:latin typeface="Arial"/>
                <a:cs typeface="Arial"/>
              </a:rPr>
              <a:t>as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a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Mover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&amp;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85" dirty="0">
                <a:latin typeface="Arial"/>
                <a:cs typeface="Arial"/>
              </a:rPr>
              <a:t>Shaker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in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2020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and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is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a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Certified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Professional </a:t>
            </a:r>
            <a:r>
              <a:rPr sz="2400" spc="-35" dirty="0">
                <a:latin typeface="Arial"/>
                <a:cs typeface="Arial"/>
              </a:rPr>
              <a:t>in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Accessibility </a:t>
            </a:r>
            <a:r>
              <a:rPr sz="2400" spc="-185" dirty="0">
                <a:latin typeface="Arial"/>
                <a:cs typeface="Arial"/>
              </a:rPr>
              <a:t>Core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Competencies.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2" name="object 2" descr="NNLM logo."/>
          <p:cNvGrpSpPr/>
          <p:nvPr/>
        </p:nvGrpSpPr>
        <p:grpSpPr>
          <a:xfrm>
            <a:off x="-9144" y="6118859"/>
            <a:ext cx="12212320" cy="745490"/>
            <a:chOff x="-9144" y="6118859"/>
            <a:chExt cx="12212320" cy="745490"/>
          </a:xfrm>
        </p:grpSpPr>
        <p:sp>
          <p:nvSpPr>
            <p:cNvPr id="3" name="object 3"/>
            <p:cNvSpPr/>
            <p:nvPr/>
          </p:nvSpPr>
          <p:spPr>
            <a:xfrm>
              <a:off x="94487" y="6121907"/>
              <a:ext cx="12098020" cy="736600"/>
            </a:xfrm>
            <a:custGeom>
              <a:avLst/>
              <a:gdLst/>
              <a:ahLst/>
              <a:cxnLst/>
              <a:rect l="l" t="t" r="r" b="b"/>
              <a:pathLst>
                <a:path w="12098020" h="736600">
                  <a:moveTo>
                    <a:pt x="12097512" y="0"/>
                  </a:moveTo>
                  <a:lnTo>
                    <a:pt x="0" y="0"/>
                  </a:lnTo>
                  <a:lnTo>
                    <a:pt x="0" y="736091"/>
                  </a:lnTo>
                  <a:lnTo>
                    <a:pt x="12097512" y="736091"/>
                  </a:lnTo>
                  <a:lnTo>
                    <a:pt x="12097512" y="0"/>
                  </a:lnTo>
                  <a:close/>
                </a:path>
              </a:pathLst>
            </a:custGeom>
            <a:solidFill>
              <a:srgbClr val="1F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08" y="6220967"/>
              <a:ext cx="3544824" cy="5699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95"/>
              </a:spcBef>
            </a:pPr>
            <a:r>
              <a:rPr spc="-420" dirty="0"/>
              <a:t>Language</a:t>
            </a:r>
            <a:r>
              <a:rPr spc="-170" dirty="0"/>
              <a:t> </a:t>
            </a:r>
            <a:r>
              <a:rPr spc="-385" dirty="0"/>
              <a:t>Justice:</a:t>
            </a:r>
            <a:r>
              <a:rPr spc="-170" dirty="0"/>
              <a:t> </a:t>
            </a:r>
            <a:r>
              <a:rPr spc="-305" dirty="0"/>
              <a:t>Are</a:t>
            </a:r>
            <a:r>
              <a:rPr spc="-175" dirty="0"/>
              <a:t> </a:t>
            </a:r>
            <a:r>
              <a:rPr spc="-320" dirty="0"/>
              <a:t>Libraries</a:t>
            </a:r>
            <a:r>
              <a:rPr spc="-170" dirty="0"/>
              <a:t> </a:t>
            </a:r>
            <a:r>
              <a:rPr spc="-204" dirty="0"/>
              <a:t>for</a:t>
            </a:r>
            <a:r>
              <a:rPr spc="-185" dirty="0"/>
              <a:t> </a:t>
            </a:r>
            <a:r>
              <a:rPr spc="-395" dirty="0"/>
              <a:t>Everyone?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7859" y="1523491"/>
            <a:ext cx="4853305" cy="23939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5580" marR="5080" indent="-182880">
              <a:lnSpc>
                <a:spcPts val="2590"/>
              </a:lnSpc>
              <a:spcBef>
                <a:spcPts val="425"/>
              </a:spcBef>
              <a:buSzPct val="79166"/>
              <a:buChar char="•"/>
              <a:tabLst>
                <a:tab pos="195580" algn="l"/>
              </a:tabLst>
            </a:pPr>
            <a:r>
              <a:rPr sz="2400" spc="-65" dirty="0">
                <a:latin typeface="Arial"/>
                <a:cs typeface="Arial"/>
              </a:rPr>
              <a:t>Affirms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fundamental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right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spc="-95" dirty="0">
                <a:latin typeface="Arial"/>
                <a:cs typeface="Arial"/>
              </a:rPr>
              <a:t>communication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in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your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own </a:t>
            </a:r>
            <a:r>
              <a:rPr sz="2400" spc="-120" dirty="0">
                <a:latin typeface="Arial"/>
                <a:cs typeface="Arial"/>
              </a:rPr>
              <a:t>language</a:t>
            </a:r>
            <a:endParaRPr sz="2400">
              <a:latin typeface="Arial"/>
              <a:cs typeface="Arial"/>
            </a:endParaRPr>
          </a:p>
          <a:p>
            <a:pPr marL="195580" marR="801370" indent="-182880">
              <a:lnSpc>
                <a:spcPts val="2590"/>
              </a:lnSpc>
              <a:spcBef>
                <a:spcPts val="1410"/>
              </a:spcBef>
              <a:buSzPct val="79166"/>
              <a:buChar char="•"/>
              <a:tabLst>
                <a:tab pos="195580" algn="l"/>
              </a:tabLst>
            </a:pPr>
            <a:r>
              <a:rPr sz="2400" spc="-200" dirty="0">
                <a:latin typeface="Arial"/>
                <a:cs typeface="Arial"/>
              </a:rPr>
              <a:t>Recognizes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historic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current </a:t>
            </a:r>
            <a:r>
              <a:rPr sz="2400" spc="-75" dirty="0">
                <a:latin typeface="Arial"/>
                <a:cs typeface="Arial"/>
              </a:rPr>
              <a:t>linguistic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oppression</a:t>
            </a:r>
            <a:endParaRPr sz="2400">
              <a:latin typeface="Arial"/>
              <a:cs typeface="Arial"/>
            </a:endParaRPr>
          </a:p>
          <a:p>
            <a:pPr marL="195580" marR="299720" indent="-182880">
              <a:lnSpc>
                <a:spcPts val="2590"/>
              </a:lnSpc>
              <a:spcBef>
                <a:spcPts val="1410"/>
              </a:spcBef>
              <a:buSzPct val="79166"/>
              <a:buChar char="•"/>
              <a:tabLst>
                <a:tab pos="195580" algn="l"/>
              </a:tabLst>
            </a:pPr>
            <a:r>
              <a:rPr sz="2400" spc="-130" dirty="0">
                <a:latin typeface="Arial"/>
                <a:cs typeface="Arial"/>
              </a:rPr>
              <a:t>Honors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importance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linguistic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cultural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identities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Image of three people holding a plant, and the earth between the words LAS BIBLIOTECAS SON PARA TODOS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4159" y="1546859"/>
            <a:ext cx="4023359" cy="40233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789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05"/>
              </a:spcBef>
            </a:pPr>
            <a:r>
              <a:rPr sz="4400" spc="-335" dirty="0"/>
              <a:t>Barriers</a:t>
            </a:r>
            <a:r>
              <a:rPr sz="4400" spc="-225" dirty="0"/>
              <a:t> </a:t>
            </a:r>
            <a:r>
              <a:rPr sz="4400" spc="-165" dirty="0"/>
              <a:t>to</a:t>
            </a:r>
            <a:r>
              <a:rPr sz="4400" spc="-204" dirty="0"/>
              <a:t> </a:t>
            </a:r>
            <a:r>
              <a:rPr sz="4400" spc="-550" dirty="0"/>
              <a:t>access</a:t>
            </a:r>
            <a:endParaRPr sz="4400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165"/>
              </a:spcBef>
            </a:pPr>
            <a:r>
              <a:rPr spc="-295" dirty="0"/>
              <a:t>Language</a:t>
            </a:r>
            <a:r>
              <a:rPr spc="-125" dirty="0"/>
              <a:t> </a:t>
            </a:r>
            <a:r>
              <a:rPr spc="-85" dirty="0"/>
              <a:t>Barriers</a:t>
            </a:r>
            <a:r>
              <a:rPr b="0" spc="-85" dirty="0">
                <a:latin typeface="Arial"/>
                <a:cs typeface="Arial"/>
              </a:rPr>
              <a:t>:</a:t>
            </a:r>
          </a:p>
          <a:p>
            <a:pPr marL="194945" indent="-182245">
              <a:lnSpc>
                <a:spcPct val="100000"/>
              </a:lnSpc>
              <a:spcBef>
                <a:spcPts val="1070"/>
              </a:spcBef>
              <a:buSzPct val="80357"/>
              <a:buChar char="•"/>
              <a:tabLst>
                <a:tab pos="194945" algn="l"/>
              </a:tabLst>
            </a:pPr>
            <a:r>
              <a:rPr b="0" spc="-120" dirty="0">
                <a:latin typeface="Arial"/>
                <a:cs typeface="Arial"/>
              </a:rPr>
              <a:t>Staff</a:t>
            </a:r>
            <a:r>
              <a:rPr b="0" spc="-160" dirty="0">
                <a:latin typeface="Arial"/>
                <a:cs typeface="Arial"/>
              </a:rPr>
              <a:t> </a:t>
            </a:r>
            <a:r>
              <a:rPr b="0" spc="-85" dirty="0">
                <a:latin typeface="Arial"/>
                <a:cs typeface="Arial"/>
              </a:rPr>
              <a:t>assistance</a:t>
            </a:r>
          </a:p>
          <a:p>
            <a:pPr marL="194945" indent="-182245">
              <a:lnSpc>
                <a:spcPct val="100000"/>
              </a:lnSpc>
              <a:spcBef>
                <a:spcPts val="1070"/>
              </a:spcBef>
              <a:buSzPct val="80357"/>
              <a:buChar char="•"/>
              <a:tabLst>
                <a:tab pos="194945" algn="l"/>
              </a:tabLst>
            </a:pPr>
            <a:r>
              <a:rPr b="0" spc="-40" dirty="0">
                <a:latin typeface="Arial"/>
                <a:cs typeface="Arial"/>
              </a:rPr>
              <a:t>Collections</a:t>
            </a:r>
          </a:p>
          <a:p>
            <a:pPr marL="194945" indent="-182245">
              <a:lnSpc>
                <a:spcPct val="100000"/>
              </a:lnSpc>
              <a:spcBef>
                <a:spcPts val="1055"/>
              </a:spcBef>
              <a:buSzPct val="80357"/>
              <a:buChar char="•"/>
              <a:tabLst>
                <a:tab pos="194945" algn="l"/>
              </a:tabLst>
            </a:pPr>
            <a:r>
              <a:rPr b="0" spc="-70" dirty="0">
                <a:latin typeface="Arial"/>
                <a:cs typeface="Arial"/>
              </a:rPr>
              <a:t>Programs</a:t>
            </a:r>
          </a:p>
          <a:p>
            <a:pPr marL="194945" indent="-182245">
              <a:lnSpc>
                <a:spcPct val="100000"/>
              </a:lnSpc>
              <a:spcBef>
                <a:spcPts val="1065"/>
              </a:spcBef>
              <a:buSzPct val="80357"/>
              <a:buChar char="•"/>
              <a:tabLst>
                <a:tab pos="194945" algn="l"/>
              </a:tabLst>
            </a:pPr>
            <a:r>
              <a:rPr b="0" spc="-10" dirty="0">
                <a:latin typeface="Arial"/>
                <a:cs typeface="Arial"/>
              </a:rPr>
              <a:t>Marketing</a:t>
            </a:r>
          </a:p>
          <a:p>
            <a:pPr marL="194945" indent="-182245">
              <a:lnSpc>
                <a:spcPct val="100000"/>
              </a:lnSpc>
              <a:spcBef>
                <a:spcPts val="1070"/>
              </a:spcBef>
              <a:buSzPct val="80357"/>
              <a:buChar char="•"/>
              <a:tabLst>
                <a:tab pos="194945" algn="l"/>
              </a:tabLst>
            </a:pPr>
            <a:r>
              <a:rPr b="0" spc="-130" dirty="0">
                <a:latin typeface="Arial"/>
                <a:cs typeface="Arial"/>
              </a:rPr>
              <a:t>Library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spc="-120" dirty="0">
                <a:latin typeface="Arial"/>
                <a:cs typeface="Arial"/>
              </a:rPr>
              <a:t>policies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&amp;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spc="-35" dirty="0">
                <a:latin typeface="Arial"/>
                <a:cs typeface="Arial"/>
              </a:rPr>
              <a:t>information</a:t>
            </a:r>
          </a:p>
          <a:p>
            <a:pPr marL="194945" indent="-182245">
              <a:lnSpc>
                <a:spcPct val="100000"/>
              </a:lnSpc>
              <a:spcBef>
                <a:spcPts val="1055"/>
              </a:spcBef>
              <a:buSzPct val="80357"/>
              <a:buChar char="•"/>
              <a:tabLst>
                <a:tab pos="194945" algn="l"/>
              </a:tabLst>
            </a:pPr>
            <a:r>
              <a:rPr b="0" spc="-180" dirty="0">
                <a:latin typeface="Arial"/>
                <a:cs typeface="Arial"/>
              </a:rPr>
              <a:t>Specialized</a:t>
            </a:r>
            <a:r>
              <a:rPr b="0" spc="-100" dirty="0">
                <a:latin typeface="Arial"/>
                <a:cs typeface="Arial"/>
              </a:rPr>
              <a:t> </a:t>
            </a:r>
            <a:r>
              <a:rPr b="0" spc="-40" dirty="0">
                <a:latin typeface="Arial"/>
                <a:cs typeface="Arial"/>
              </a:rPr>
              <a:t>services</a:t>
            </a:r>
          </a:p>
        </p:txBody>
      </p:sp>
      <p:grpSp>
        <p:nvGrpSpPr>
          <p:cNvPr id="5" name="object 5" descr="Plus sign."/>
          <p:cNvGrpSpPr/>
          <p:nvPr/>
        </p:nvGrpSpPr>
        <p:grpSpPr>
          <a:xfrm>
            <a:off x="5210909" y="2448196"/>
            <a:ext cx="833119" cy="843280"/>
            <a:chOff x="5210909" y="2448196"/>
            <a:chExt cx="833119" cy="843280"/>
          </a:xfrm>
        </p:grpSpPr>
        <p:sp>
          <p:nvSpPr>
            <p:cNvPr id="6" name="object 6"/>
            <p:cNvSpPr/>
            <p:nvPr/>
          </p:nvSpPr>
          <p:spPr>
            <a:xfrm>
              <a:off x="5220805" y="2457640"/>
              <a:ext cx="813435" cy="824230"/>
            </a:xfrm>
            <a:custGeom>
              <a:avLst/>
              <a:gdLst/>
              <a:ahLst/>
              <a:cxnLst/>
              <a:rect l="l" t="t" r="r" b="b"/>
              <a:pathLst>
                <a:path w="813435" h="824229">
                  <a:moveTo>
                    <a:pt x="813104" y="365760"/>
                  </a:moveTo>
                  <a:lnTo>
                    <a:pt x="452856" y="365760"/>
                  </a:lnTo>
                  <a:lnTo>
                    <a:pt x="452856" y="0"/>
                  </a:lnTo>
                  <a:lnTo>
                    <a:pt x="360260" y="0"/>
                  </a:lnTo>
                  <a:lnTo>
                    <a:pt x="360260" y="365760"/>
                  </a:lnTo>
                  <a:lnTo>
                    <a:pt x="0" y="365760"/>
                  </a:lnTo>
                  <a:lnTo>
                    <a:pt x="0" y="458470"/>
                  </a:lnTo>
                  <a:lnTo>
                    <a:pt x="360260" y="458470"/>
                  </a:lnTo>
                  <a:lnTo>
                    <a:pt x="360260" y="824230"/>
                  </a:lnTo>
                  <a:lnTo>
                    <a:pt x="452856" y="824230"/>
                  </a:lnTo>
                  <a:lnTo>
                    <a:pt x="452856" y="458470"/>
                  </a:lnTo>
                  <a:lnTo>
                    <a:pt x="813104" y="458470"/>
                  </a:lnTo>
                  <a:lnTo>
                    <a:pt x="813104" y="365760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20815" y="2458102"/>
              <a:ext cx="813435" cy="823594"/>
            </a:xfrm>
            <a:custGeom>
              <a:avLst/>
              <a:gdLst/>
              <a:ahLst/>
              <a:cxnLst/>
              <a:rect l="l" t="t" r="r" b="b"/>
              <a:pathLst>
                <a:path w="813435" h="823595">
                  <a:moveTo>
                    <a:pt x="0" y="365290"/>
                  </a:moveTo>
                  <a:lnTo>
                    <a:pt x="360260" y="365290"/>
                  </a:lnTo>
                  <a:lnTo>
                    <a:pt x="360260" y="0"/>
                  </a:lnTo>
                  <a:lnTo>
                    <a:pt x="452856" y="0"/>
                  </a:lnTo>
                  <a:lnTo>
                    <a:pt x="452856" y="365290"/>
                  </a:lnTo>
                  <a:lnTo>
                    <a:pt x="813104" y="365290"/>
                  </a:lnTo>
                  <a:lnTo>
                    <a:pt x="813104" y="457885"/>
                  </a:lnTo>
                  <a:lnTo>
                    <a:pt x="452856" y="457885"/>
                  </a:lnTo>
                  <a:lnTo>
                    <a:pt x="452856" y="823188"/>
                  </a:lnTo>
                  <a:lnTo>
                    <a:pt x="360260" y="823188"/>
                  </a:lnTo>
                  <a:lnTo>
                    <a:pt x="360260" y="457885"/>
                  </a:lnTo>
                  <a:lnTo>
                    <a:pt x="0" y="457885"/>
                  </a:lnTo>
                  <a:lnTo>
                    <a:pt x="0" y="365290"/>
                  </a:lnTo>
                  <a:close/>
                </a:path>
              </a:pathLst>
            </a:custGeom>
            <a:ln w="19812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675"/>
              </a:spcBef>
              <a:buSzPct val="79166"/>
              <a:buChar char="•"/>
              <a:tabLst>
                <a:tab pos="194945" algn="l"/>
              </a:tabLst>
            </a:pPr>
            <a:r>
              <a:rPr spc="-195" dirty="0"/>
              <a:t>Past</a:t>
            </a:r>
            <a:r>
              <a:rPr spc="-140" dirty="0"/>
              <a:t> </a:t>
            </a:r>
            <a:r>
              <a:rPr spc="-40" dirty="0"/>
              <a:t>experiences</a:t>
            </a:r>
          </a:p>
          <a:p>
            <a:pPr marL="194945" indent="-182245">
              <a:lnSpc>
                <a:spcPct val="100000"/>
              </a:lnSpc>
              <a:spcBef>
                <a:spcPts val="575"/>
              </a:spcBef>
              <a:buSzPct val="79166"/>
              <a:buChar char="•"/>
              <a:tabLst>
                <a:tab pos="194945" algn="l"/>
              </a:tabLst>
            </a:pPr>
            <a:r>
              <a:rPr spc="-105" dirty="0"/>
              <a:t>Perception</a:t>
            </a:r>
            <a:r>
              <a:rPr spc="-140" dirty="0"/>
              <a:t> </a:t>
            </a:r>
            <a:r>
              <a:rPr dirty="0"/>
              <a:t>of</a:t>
            </a:r>
            <a:r>
              <a:rPr spc="-120" dirty="0"/>
              <a:t> </a:t>
            </a:r>
            <a:r>
              <a:rPr spc="-35" dirty="0"/>
              <a:t>the</a:t>
            </a:r>
            <a:r>
              <a:rPr spc="-120" dirty="0"/>
              <a:t> </a:t>
            </a:r>
            <a:r>
              <a:rPr spc="-25" dirty="0"/>
              <a:t>library</a:t>
            </a:r>
          </a:p>
          <a:p>
            <a:pPr marL="194945" indent="-182245">
              <a:lnSpc>
                <a:spcPct val="100000"/>
              </a:lnSpc>
              <a:spcBef>
                <a:spcPts val="575"/>
              </a:spcBef>
              <a:buSzPct val="79166"/>
              <a:buChar char="•"/>
              <a:tabLst>
                <a:tab pos="194945" algn="l"/>
              </a:tabLst>
            </a:pPr>
            <a:r>
              <a:rPr spc="-10" dirty="0"/>
              <a:t>Fear/anxiety</a:t>
            </a:r>
          </a:p>
          <a:p>
            <a:pPr marL="194945" indent="-182245">
              <a:lnSpc>
                <a:spcPct val="100000"/>
              </a:lnSpc>
              <a:spcBef>
                <a:spcPts val="580"/>
              </a:spcBef>
              <a:buSzPct val="79166"/>
              <a:buChar char="•"/>
              <a:tabLst>
                <a:tab pos="194945" algn="l"/>
              </a:tabLst>
            </a:pPr>
            <a:r>
              <a:rPr spc="-50" dirty="0"/>
              <a:t>Awareness</a:t>
            </a:r>
          </a:p>
          <a:p>
            <a:pPr marL="194945" indent="-182245">
              <a:lnSpc>
                <a:spcPct val="100000"/>
              </a:lnSpc>
              <a:spcBef>
                <a:spcPts val="575"/>
              </a:spcBef>
              <a:buSzPct val="79166"/>
              <a:buChar char="•"/>
              <a:tabLst>
                <a:tab pos="194945" algn="l"/>
              </a:tabLst>
            </a:pPr>
            <a:r>
              <a:rPr spc="-180" dirty="0"/>
              <a:t>Fines</a:t>
            </a:r>
            <a:r>
              <a:rPr spc="-100" dirty="0"/>
              <a:t> </a:t>
            </a:r>
            <a:r>
              <a:rPr spc="-130" dirty="0"/>
              <a:t>and</a:t>
            </a:r>
            <a:r>
              <a:rPr spc="-95" dirty="0"/>
              <a:t> </a:t>
            </a:r>
            <a:r>
              <a:rPr spc="-20" dirty="0"/>
              <a:t>fees</a:t>
            </a:r>
          </a:p>
          <a:p>
            <a:pPr marL="194945" indent="-182245">
              <a:lnSpc>
                <a:spcPct val="100000"/>
              </a:lnSpc>
              <a:spcBef>
                <a:spcPts val="575"/>
              </a:spcBef>
              <a:buSzPct val="79166"/>
              <a:buChar char="•"/>
              <a:tabLst>
                <a:tab pos="194945" algn="l"/>
              </a:tabLst>
            </a:pPr>
            <a:r>
              <a:rPr spc="-25" dirty="0"/>
              <a:t>Transportation</a:t>
            </a:r>
          </a:p>
          <a:p>
            <a:pPr marL="194945" indent="-182245">
              <a:lnSpc>
                <a:spcPct val="100000"/>
              </a:lnSpc>
              <a:spcBef>
                <a:spcPts val="575"/>
              </a:spcBef>
              <a:buSzPct val="79166"/>
              <a:buChar char="•"/>
              <a:tabLst>
                <a:tab pos="194945" algn="l"/>
              </a:tabLst>
            </a:pPr>
            <a:r>
              <a:rPr spc="-60" dirty="0"/>
              <a:t>Schedules</a:t>
            </a:r>
          </a:p>
          <a:p>
            <a:pPr marL="194945" indent="-182245">
              <a:lnSpc>
                <a:spcPct val="100000"/>
              </a:lnSpc>
              <a:spcBef>
                <a:spcPts val="575"/>
              </a:spcBef>
              <a:buSzPct val="79166"/>
              <a:buChar char="•"/>
              <a:tabLst>
                <a:tab pos="194945" algn="l"/>
              </a:tabLst>
            </a:pPr>
            <a:r>
              <a:rPr spc="-135" dirty="0"/>
              <a:t>Childcare</a:t>
            </a:r>
            <a:r>
              <a:rPr spc="-120" dirty="0"/>
              <a:t> </a:t>
            </a:r>
            <a:r>
              <a:rPr spc="-10" dirty="0"/>
              <a:t>availability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1961" y="4021073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9734" y="2580322"/>
            <a:ext cx="9038590" cy="126682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 marR="5080" indent="1108710">
              <a:lnSpc>
                <a:spcPts val="4490"/>
              </a:lnSpc>
              <a:spcBef>
                <a:spcPts val="910"/>
              </a:spcBef>
            </a:pPr>
            <a:r>
              <a:rPr sz="4400" spc="-375" dirty="0"/>
              <a:t>South</a:t>
            </a:r>
            <a:r>
              <a:rPr sz="4400" spc="-220" dirty="0"/>
              <a:t> </a:t>
            </a:r>
            <a:r>
              <a:rPr sz="4400" spc="-325" dirty="0"/>
              <a:t>Carolina</a:t>
            </a:r>
            <a:r>
              <a:rPr sz="4400" spc="-240" dirty="0"/>
              <a:t> </a:t>
            </a:r>
            <a:r>
              <a:rPr sz="4400" spc="-295" dirty="0"/>
              <a:t>State</a:t>
            </a:r>
            <a:r>
              <a:rPr sz="4400" spc="-210" dirty="0"/>
              <a:t> </a:t>
            </a:r>
            <a:r>
              <a:rPr sz="4400" spc="-380" dirty="0"/>
              <a:t>Library’s </a:t>
            </a:r>
            <a:r>
              <a:rPr sz="4400" spc="-500" dirty="0"/>
              <a:t>Basic</a:t>
            </a:r>
            <a:r>
              <a:rPr sz="4400" spc="-235" dirty="0"/>
              <a:t> </a:t>
            </a:r>
            <a:r>
              <a:rPr sz="4400" spc="-440" dirty="0"/>
              <a:t>Spanish</a:t>
            </a:r>
            <a:r>
              <a:rPr sz="4400" spc="-215" dirty="0"/>
              <a:t> </a:t>
            </a:r>
            <a:r>
              <a:rPr sz="4400" spc="-405" dirty="0"/>
              <a:t>For</a:t>
            </a:r>
            <a:r>
              <a:rPr sz="4400" spc="-204" dirty="0"/>
              <a:t> </a:t>
            </a:r>
            <a:r>
              <a:rPr sz="4400" spc="-345" dirty="0"/>
              <a:t>Library</a:t>
            </a:r>
            <a:r>
              <a:rPr sz="4400" spc="-215" dirty="0"/>
              <a:t> </a:t>
            </a:r>
            <a:r>
              <a:rPr sz="4400" spc="-275" dirty="0"/>
              <a:t>Staff</a:t>
            </a:r>
            <a:r>
              <a:rPr sz="4400" spc="-215" dirty="0"/>
              <a:t> </a:t>
            </a:r>
            <a:r>
              <a:rPr sz="4400" spc="-395" dirty="0"/>
              <a:t>Program</a:t>
            </a:r>
            <a:endParaRPr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8363" y="517270"/>
            <a:ext cx="16865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25" dirty="0"/>
              <a:t>History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888363" y="1366518"/>
            <a:ext cx="6025515" cy="4445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965"/>
              </a:lnSpc>
              <a:spcBef>
                <a:spcPts val="105"/>
              </a:spcBef>
            </a:pPr>
            <a:r>
              <a:rPr sz="2600" b="1" spc="-135" dirty="0">
                <a:solidFill>
                  <a:srgbClr val="1F487C"/>
                </a:solidFill>
                <a:latin typeface="Arial"/>
                <a:cs typeface="Arial"/>
              </a:rPr>
              <a:t>2014</a:t>
            </a:r>
            <a:r>
              <a:rPr sz="2600" b="1" spc="-1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600" b="1" spc="-70" dirty="0">
                <a:solidFill>
                  <a:srgbClr val="1F487C"/>
                </a:solidFill>
                <a:latin typeface="Arial"/>
                <a:cs typeface="Arial"/>
              </a:rPr>
              <a:t>-</a:t>
            </a:r>
            <a:r>
              <a:rPr sz="2600" b="1" spc="-1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1F487C"/>
                </a:solidFill>
                <a:latin typeface="Arial"/>
                <a:cs typeface="Arial"/>
              </a:rPr>
              <a:t>2017</a:t>
            </a:r>
            <a:endParaRPr sz="2600">
              <a:latin typeface="Arial"/>
              <a:cs typeface="Arial"/>
            </a:endParaRPr>
          </a:p>
          <a:p>
            <a:pPr marL="12700" marR="88265">
              <a:lnSpc>
                <a:spcPts val="2810"/>
              </a:lnSpc>
              <a:spcBef>
                <a:spcPts val="195"/>
              </a:spcBef>
            </a:pPr>
            <a:r>
              <a:rPr sz="2600" spc="-165" dirty="0">
                <a:latin typeface="Arial"/>
                <a:cs typeface="Arial"/>
              </a:rPr>
              <a:t>Personal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experience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learning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85" dirty="0">
                <a:latin typeface="Arial"/>
                <a:cs typeface="Arial"/>
              </a:rPr>
              <a:t>Spanish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100" dirty="0">
                <a:latin typeface="Arial"/>
                <a:cs typeface="Arial"/>
              </a:rPr>
              <a:t>on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the </a:t>
            </a:r>
            <a:r>
              <a:rPr sz="2600" spc="-50" dirty="0">
                <a:latin typeface="Arial"/>
                <a:cs typeface="Arial"/>
              </a:rPr>
              <a:t>job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at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Charleston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County </a:t>
            </a:r>
            <a:r>
              <a:rPr sz="2600" spc="-135" dirty="0">
                <a:latin typeface="Arial"/>
                <a:cs typeface="Arial"/>
              </a:rPr>
              <a:t>Public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Library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965"/>
              </a:lnSpc>
              <a:spcBef>
                <a:spcPts val="840"/>
              </a:spcBef>
            </a:pPr>
            <a:r>
              <a:rPr sz="2600" b="1" spc="-20" dirty="0">
                <a:solidFill>
                  <a:srgbClr val="1F487C"/>
                </a:solidFill>
                <a:latin typeface="Arial"/>
                <a:cs typeface="Arial"/>
              </a:rPr>
              <a:t>2017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ts val="2810"/>
              </a:lnSpc>
              <a:spcBef>
                <a:spcPts val="195"/>
              </a:spcBef>
            </a:pPr>
            <a:r>
              <a:rPr sz="2600" spc="-110" dirty="0">
                <a:latin typeface="Arial"/>
                <a:cs typeface="Arial"/>
              </a:rPr>
              <a:t>Started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at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the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135" dirty="0">
                <a:latin typeface="Arial"/>
                <a:cs typeface="Arial"/>
              </a:rPr>
              <a:t>South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Carolina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45" dirty="0">
                <a:latin typeface="Arial"/>
                <a:cs typeface="Arial"/>
              </a:rPr>
              <a:t>State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105" dirty="0">
                <a:latin typeface="Arial"/>
                <a:cs typeface="Arial"/>
              </a:rPr>
              <a:t>Library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280" dirty="0">
                <a:latin typeface="Arial"/>
                <a:cs typeface="Arial"/>
              </a:rPr>
              <a:t>as </a:t>
            </a:r>
            <a:r>
              <a:rPr sz="2600" spc="-120" dirty="0">
                <a:latin typeface="Arial"/>
                <a:cs typeface="Arial"/>
              </a:rPr>
              <a:t>Inclusive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180" dirty="0">
                <a:latin typeface="Arial"/>
                <a:cs typeface="Arial"/>
              </a:rPr>
              <a:t>Services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Consultant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965"/>
              </a:lnSpc>
              <a:spcBef>
                <a:spcPts val="844"/>
              </a:spcBef>
            </a:pPr>
            <a:r>
              <a:rPr sz="2600" b="1" spc="-20" dirty="0">
                <a:solidFill>
                  <a:srgbClr val="1F487C"/>
                </a:solidFill>
                <a:latin typeface="Arial"/>
                <a:cs typeface="Arial"/>
              </a:rPr>
              <a:t>2018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965"/>
              </a:lnSpc>
            </a:pPr>
            <a:r>
              <a:rPr sz="2600" spc="-110" dirty="0">
                <a:latin typeface="Arial"/>
                <a:cs typeface="Arial"/>
              </a:rPr>
              <a:t>Started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55" dirty="0">
                <a:latin typeface="Arial"/>
                <a:cs typeface="Arial"/>
              </a:rPr>
              <a:t>an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55" dirty="0">
                <a:latin typeface="Arial"/>
                <a:cs typeface="Arial"/>
              </a:rPr>
              <a:t>informal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35" dirty="0">
                <a:latin typeface="Arial"/>
                <a:cs typeface="Arial"/>
              </a:rPr>
              <a:t>virtual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practice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group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965"/>
              </a:lnSpc>
              <a:spcBef>
                <a:spcPts val="885"/>
              </a:spcBef>
            </a:pPr>
            <a:r>
              <a:rPr sz="2600" b="1" spc="-135" dirty="0">
                <a:solidFill>
                  <a:srgbClr val="1F487C"/>
                </a:solidFill>
                <a:latin typeface="Arial"/>
                <a:cs typeface="Arial"/>
              </a:rPr>
              <a:t>2019</a:t>
            </a:r>
            <a:r>
              <a:rPr sz="2600" b="1" spc="-1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600" b="1" spc="-70" dirty="0">
                <a:solidFill>
                  <a:srgbClr val="1F487C"/>
                </a:solidFill>
                <a:latin typeface="Arial"/>
                <a:cs typeface="Arial"/>
              </a:rPr>
              <a:t>-</a:t>
            </a:r>
            <a:r>
              <a:rPr sz="2600" b="1" spc="-1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1F487C"/>
                </a:solidFill>
                <a:latin typeface="Arial"/>
                <a:cs typeface="Arial"/>
              </a:rPr>
              <a:t>2023</a:t>
            </a:r>
            <a:endParaRPr sz="2600">
              <a:latin typeface="Arial"/>
              <a:cs typeface="Arial"/>
            </a:endParaRPr>
          </a:p>
          <a:p>
            <a:pPr marL="13335" marR="1736725">
              <a:lnSpc>
                <a:spcPts val="2810"/>
              </a:lnSpc>
              <a:spcBef>
                <a:spcPts val="195"/>
              </a:spcBef>
            </a:pPr>
            <a:r>
              <a:rPr sz="2600" spc="-175" dirty="0">
                <a:latin typeface="Arial"/>
                <a:cs typeface="Arial"/>
              </a:rPr>
              <a:t>Repeated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145" dirty="0">
                <a:latin typeface="Arial"/>
                <a:cs typeface="Arial"/>
              </a:rPr>
              <a:t>series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14" dirty="0">
                <a:latin typeface="Arial"/>
                <a:cs typeface="Arial"/>
              </a:rPr>
              <a:t>every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35" dirty="0">
                <a:latin typeface="Arial"/>
                <a:cs typeface="Arial"/>
              </a:rPr>
              <a:t>year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with </a:t>
            </a:r>
            <a:r>
              <a:rPr sz="2600" spc="-10" dirty="0">
                <a:latin typeface="Arial"/>
                <a:cs typeface="Arial"/>
              </a:rPr>
              <a:t>improvements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2" name="object 2" descr="Pictures of smiling people holding certificates and school supplies behind a flyer for Children's Day/The Day of Books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8812" y="585216"/>
            <a:ext cx="4457699" cy="56875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28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85" dirty="0"/>
              <a:t>Program</a:t>
            </a:r>
            <a:r>
              <a:rPr sz="4400" spc="-210" dirty="0"/>
              <a:t> </a:t>
            </a:r>
            <a:r>
              <a:rPr sz="4400" spc="-450" dirty="0"/>
              <a:t>Goals</a:t>
            </a:r>
            <a:endParaRPr sz="4400" dirty="0"/>
          </a:p>
        </p:txBody>
      </p:sp>
      <p:sp>
        <p:nvSpPr>
          <p:cNvPr id="7" name="object 7"/>
          <p:cNvSpPr txBox="1"/>
          <p:nvPr/>
        </p:nvSpPr>
        <p:spPr>
          <a:xfrm>
            <a:off x="550435" y="1520977"/>
            <a:ext cx="9890760" cy="227330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165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175" dirty="0">
                <a:latin typeface="Arial"/>
                <a:cs typeface="Arial"/>
              </a:rPr>
              <a:t>Equip</a:t>
            </a:r>
            <a:r>
              <a:rPr sz="2800" spc="-80" dirty="0">
                <a:latin typeface="Arial"/>
                <a:cs typeface="Arial"/>
              </a:rPr>
              <a:t> staff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with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basic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215" dirty="0">
                <a:latin typeface="Arial"/>
                <a:cs typeface="Arial"/>
              </a:rPr>
              <a:t>Spanish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vocabulary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and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library-</a:t>
            </a:r>
            <a:r>
              <a:rPr sz="2800" spc="-90" dirty="0">
                <a:latin typeface="Arial"/>
                <a:cs typeface="Arial"/>
              </a:rPr>
              <a:t>related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scripts</a:t>
            </a:r>
            <a:endParaRPr sz="2800" dirty="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070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165" dirty="0">
                <a:latin typeface="Arial"/>
                <a:cs typeface="Arial"/>
              </a:rPr>
              <a:t>Increase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staff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confidence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210" dirty="0">
                <a:latin typeface="Arial"/>
                <a:cs typeface="Arial"/>
              </a:rPr>
              <a:t>engage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with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200" dirty="0">
                <a:latin typeface="Arial"/>
                <a:cs typeface="Arial"/>
              </a:rPr>
              <a:t>Spanish-</a:t>
            </a:r>
            <a:r>
              <a:rPr sz="2800" spc="-55" dirty="0">
                <a:latin typeface="Arial"/>
                <a:cs typeface="Arial"/>
              </a:rPr>
              <a:t>speakers</a:t>
            </a:r>
            <a:endParaRPr sz="2800" dirty="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070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254" dirty="0">
                <a:latin typeface="Arial"/>
                <a:cs typeface="Arial"/>
              </a:rPr>
              <a:t>Raise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awareness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barriers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access</a:t>
            </a:r>
            <a:endParaRPr sz="2800" dirty="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055"/>
              </a:spcBef>
              <a:buSzPct val="80357"/>
              <a:buChar char="•"/>
              <a:tabLst>
                <a:tab pos="194945" algn="l"/>
              </a:tabLst>
            </a:pPr>
            <a:r>
              <a:rPr sz="2800" spc="-120" dirty="0">
                <a:latin typeface="Arial"/>
                <a:cs typeface="Arial"/>
              </a:rPr>
              <a:t>Build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cultural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competency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2" name="object 2" descr="NNLM logo."/>
          <p:cNvGrpSpPr/>
          <p:nvPr/>
        </p:nvGrpSpPr>
        <p:grpSpPr>
          <a:xfrm>
            <a:off x="-9144" y="6118859"/>
            <a:ext cx="12212320" cy="745490"/>
            <a:chOff x="-9144" y="6118859"/>
            <a:chExt cx="12212320" cy="745490"/>
          </a:xfrm>
        </p:grpSpPr>
        <p:sp>
          <p:nvSpPr>
            <p:cNvPr id="3" name="object 3"/>
            <p:cNvSpPr/>
            <p:nvPr/>
          </p:nvSpPr>
          <p:spPr>
            <a:xfrm>
              <a:off x="761" y="6128765"/>
              <a:ext cx="12191365" cy="725805"/>
            </a:xfrm>
            <a:custGeom>
              <a:avLst/>
              <a:gdLst/>
              <a:ahLst/>
              <a:cxnLst/>
              <a:rect l="l" t="t" r="r" b="b"/>
              <a:pathLst>
                <a:path w="12191365" h="725804">
                  <a:moveTo>
                    <a:pt x="12191238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12191238" y="725424"/>
                  </a:lnTo>
                  <a:lnTo>
                    <a:pt x="12191238" y="0"/>
                  </a:lnTo>
                  <a:close/>
                </a:path>
              </a:pathLst>
            </a:custGeom>
            <a:solidFill>
              <a:srgbClr val="1F5489"/>
            </a:solidFill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6128765"/>
              <a:ext cx="12192000" cy="725805"/>
            </a:xfrm>
            <a:custGeom>
              <a:avLst/>
              <a:gdLst/>
              <a:ahLst/>
              <a:cxnLst/>
              <a:rect l="l" t="t" r="r" b="b"/>
              <a:pathLst>
                <a:path w="12192000" h="725804">
                  <a:moveTo>
                    <a:pt x="0" y="0"/>
                  </a:moveTo>
                  <a:lnTo>
                    <a:pt x="12192000" y="0"/>
                  </a:lnTo>
                  <a:lnTo>
                    <a:pt x="12192000" y="725424"/>
                  </a:lnTo>
                  <a:lnTo>
                    <a:pt x="0" y="725424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1F45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551" y="6239255"/>
              <a:ext cx="3590543" cy="5760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1223</Words>
  <Application>Microsoft Macintosh PowerPoint</Application>
  <PresentationFormat>Widescreen</PresentationFormat>
  <Paragraphs>209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Times New Roman</vt:lpstr>
      <vt:lpstr>Office Theme</vt:lpstr>
      <vt:lpstr>Spanish for Library Staff: Bringing Language Access to your Library</vt:lpstr>
      <vt:lpstr>Agenda</vt:lpstr>
      <vt:lpstr>Objectives</vt:lpstr>
      <vt:lpstr>Introductions</vt:lpstr>
      <vt:lpstr>Language Justice: Are Libraries for Everyone?</vt:lpstr>
      <vt:lpstr>Barriers to access</vt:lpstr>
      <vt:lpstr>South Carolina State Library’s Basic Spanish For Library Staff Program</vt:lpstr>
      <vt:lpstr>History</vt:lpstr>
      <vt:lpstr>Program Goals</vt:lpstr>
      <vt:lpstr>Program Overview</vt:lpstr>
      <vt:lpstr>Weekly Themes</vt:lpstr>
      <vt:lpstr>Activities</vt:lpstr>
      <vt:lpstr>Discussion Topics</vt:lpstr>
      <vt:lpstr>Lessons Learned &amp; What’s Next</vt:lpstr>
      <vt:lpstr>Library Spanish Mini-Lesson</vt:lpstr>
      <vt:lpstr>Introduce yourself!</vt:lpstr>
      <vt:lpstr>Reading Practice</vt:lpstr>
      <vt:lpstr>La solicitud</vt:lpstr>
      <vt:lpstr>Phrases: Getting a Library Card</vt:lpstr>
      <vt:lpstr>¡Basta!</vt:lpstr>
      <vt:lpstr>Is Language Learning for You?</vt:lpstr>
      <vt:lpstr>How long does it take to become fluent?</vt:lpstr>
      <vt:lpstr>What’s your level? (Beginners)</vt:lpstr>
      <vt:lpstr>What’s your level? (More Advanced)</vt:lpstr>
      <vt:lpstr>Language Access Strategies</vt:lpstr>
      <vt:lpstr>What’s in your toolbox? (pros and cons)</vt:lpstr>
      <vt:lpstr>Language Access Policies &amp; Procedures</vt:lpstr>
      <vt:lpstr>Takeaways</vt:lpstr>
      <vt:lpstr>Resources</vt:lpstr>
      <vt:lpstr>Questions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NNLM Region 2 RML Update GHSL – GA Health Science Library March 26, 2024</dc:title>
  <dc:creator>Fischer, Sarah R</dc:creator>
  <cp:lastModifiedBy>Trogdon-Livingston, Debra Ann</cp:lastModifiedBy>
  <cp:revision>2</cp:revision>
  <dcterms:created xsi:type="dcterms:W3CDTF">2024-04-24T13:39:32Z</dcterms:created>
  <dcterms:modified xsi:type="dcterms:W3CDTF">2024-04-24T17:48:42Z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0x0101002DBAACD1E758184AA6241131C1F80B0D</vt:lpwstr>
  </property>
  <property fmtid="{D5CDD505-2E9C-101B-9397-08002B2CF9AE}" pid="3" name="Created">
    <vt:filetime>2024-04-11T00:00:00Z</vt:filetime>
  </property>
  <property fmtid="{D5CDD505-2E9C-101B-9397-08002B2CF9AE}" pid="4" name="Creator">
    <vt:lpwstr>Acrobat PDFMaker 20 for PowerPoint</vt:lpwstr>
  </property>
  <property fmtid="{D5CDD505-2E9C-101B-9397-08002B2CF9AE}" pid="5" name="LastSaved">
    <vt:filetime>2024-04-24T00:00:00Z</vt:filetime>
  </property>
  <property fmtid="{D5CDD505-2E9C-101B-9397-08002B2CF9AE}" pid="6" name="Producer">
    <vt:lpwstr>Adobe PDF Library 20.5.110</vt:lpwstr>
  </property>
</Properties>
</file>