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5" r:id="rId1"/>
    <p:sldMasterId id="2147483977" r:id="rId2"/>
  </p:sldMasterIdLst>
  <p:notesMasterIdLst>
    <p:notesMasterId r:id="rId36"/>
  </p:notesMasterIdLst>
  <p:handoutMasterIdLst>
    <p:handoutMasterId r:id="rId37"/>
  </p:handoutMasterIdLst>
  <p:sldIdLst>
    <p:sldId id="341" r:id="rId3"/>
    <p:sldId id="320" r:id="rId4"/>
    <p:sldId id="332" r:id="rId5"/>
    <p:sldId id="342" r:id="rId6"/>
    <p:sldId id="343" r:id="rId7"/>
    <p:sldId id="1511"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1512" r:id="rId34"/>
    <p:sldId id="370"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ffective Health Communication" id="{12DAD086-4DE9-45C0-A1A2-EB4B1CB2066D}">
          <p14:sldIdLst>
            <p14:sldId id="341"/>
            <p14:sldId id="320"/>
            <p14:sldId id="332"/>
            <p14:sldId id="342"/>
            <p14:sldId id="343"/>
            <p14:sldId id="1511"/>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1512"/>
            <p14:sldId id="37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C87D2A"/>
    <a:srgbClr val="20455A"/>
    <a:srgbClr val="E6E6E6"/>
    <a:srgbClr val="212121"/>
    <a:srgbClr val="323232"/>
    <a:srgbClr val="2D2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FB515-A746-46E1-A96E-BE6161542C6D}" v="4" dt="2023-10-23T18:19:50.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86895" autoAdjust="0"/>
  </p:normalViewPr>
  <p:slideViewPr>
    <p:cSldViewPr snapToGrid="0">
      <p:cViewPr varScale="1">
        <p:scale>
          <a:sx n="90" d="100"/>
          <a:sy n="90" d="100"/>
        </p:scale>
        <p:origin x="1518" y="96"/>
      </p:cViewPr>
      <p:guideLst>
        <p:guide orient="horz" pos="2160"/>
        <p:guide pos="2880"/>
      </p:guideLst>
    </p:cSldViewPr>
  </p:slideViewPr>
  <p:outlineViewPr>
    <p:cViewPr>
      <p:scale>
        <a:sx n="33" d="100"/>
        <a:sy n="33" d="100"/>
      </p:scale>
      <p:origin x="0" y="-212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39"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AC3133C4-81AC-4745-9427-47DFE0BB64B1}">
      <dgm:prSet phldrT="[Text]" custT="1"/>
      <dgm:spPr/>
      <dgm:t>
        <a:bodyPr/>
        <a:lstStyle/>
        <a:p>
          <a:r>
            <a:rPr lang="en-US" sz="2800" dirty="0">
              <a:solidFill>
                <a:schemeClr val="tx1"/>
              </a:solidFill>
            </a:rPr>
            <a:t>NIH</a:t>
          </a:r>
        </a:p>
      </dgm:t>
    </dgm:pt>
    <dgm:pt modelId="{F63C68DB-1243-456A-ACE9-CABC781BC4FF}" type="parTrans" cxnId="{A2504A72-5304-4391-A948-5BF3353B9184}">
      <dgm:prSet/>
      <dgm:spPr/>
      <dgm:t>
        <a:bodyPr/>
        <a:lstStyle/>
        <a:p>
          <a:endParaRPr lang="en-US"/>
        </a:p>
      </dgm:t>
    </dgm:pt>
    <dgm:pt modelId="{8E512E11-F3E7-4AE8-9B01-D5DA8F1C6EFE}" type="sibTrans" cxnId="{A2504A72-5304-4391-A948-5BF3353B9184}">
      <dgm:prSet/>
      <dgm:spPr/>
      <dgm:t>
        <a:bodyPr/>
        <a:lstStyle/>
        <a:p>
          <a:endParaRPr lang="en-US"/>
        </a:p>
      </dgm:t>
    </dgm:pt>
    <dgm:pt modelId="{4E68FA2D-A0E5-424A-96D7-D3D8B972A686}">
      <dgm:prSet phldrT="[Text]" custT="1"/>
      <dgm:spPr/>
      <dgm:t>
        <a:bodyPr/>
        <a:lstStyle/>
        <a:p>
          <a:r>
            <a:rPr lang="en-US" sz="2800" dirty="0">
              <a:solidFill>
                <a:schemeClr val="tx1"/>
              </a:solidFill>
            </a:rPr>
            <a:t>NNLM</a:t>
          </a:r>
        </a:p>
      </dgm:t>
    </dgm:pt>
    <dgm:pt modelId="{A41696B6-AC34-4D00-BDEE-651089179413}" type="parTrans" cxnId="{A551DE63-9D4B-40DB-A5DA-65E03B799B3A}">
      <dgm:prSet/>
      <dgm:spPr/>
      <dgm:t>
        <a:bodyPr/>
        <a:lstStyle/>
        <a:p>
          <a:endParaRPr lang="en-US"/>
        </a:p>
      </dgm:t>
    </dgm:pt>
    <dgm:pt modelId="{C1D557E9-4FDA-4011-9E59-F926DDC573EE}" type="sibTrans" cxnId="{A551DE63-9D4B-40DB-A5DA-65E03B799B3A}">
      <dgm:prSet/>
      <dgm:spPr/>
      <dgm:t>
        <a:bodyPr/>
        <a:lstStyle/>
        <a:p>
          <a:endParaRPr lang="en-US"/>
        </a:p>
      </dgm:t>
    </dgm:pt>
    <dgm:pt modelId="{D27C32ED-8C8B-4D3B-8D34-2B68B246EB82}">
      <dgm:prSet phldrT="[Text]" custT="1"/>
      <dgm:spPr/>
      <dgm:t>
        <a:bodyPr/>
        <a:lstStyle/>
        <a:p>
          <a:pPr>
            <a:spcAft>
              <a:spcPts val="0"/>
            </a:spcAft>
          </a:pPr>
          <a:r>
            <a:rPr lang="en-US" sz="2800" dirty="0">
              <a:solidFill>
                <a:schemeClr val="tx1"/>
              </a:solidFill>
            </a:rPr>
            <a:t>ROC</a:t>
          </a:r>
        </a:p>
      </dgm:t>
    </dgm:pt>
    <dgm:pt modelId="{037BAB82-5C2B-483B-BA87-EA7D3872418F}" type="parTrans" cxnId="{2E64B9F7-C2D8-47F2-B31F-8C584C57B8E0}">
      <dgm:prSet/>
      <dgm:spPr/>
      <dgm:t>
        <a:bodyPr/>
        <a:lstStyle/>
        <a:p>
          <a:endParaRPr lang="en-US"/>
        </a:p>
      </dgm:t>
    </dgm:pt>
    <dgm:pt modelId="{9EA09A9A-C3B6-487F-879A-0BE0A17EAAF3}" type="sibTrans" cxnId="{2E64B9F7-C2D8-47F2-B31F-8C584C57B8E0}">
      <dgm:prSet/>
      <dgm:spPr/>
      <dgm:t>
        <a:bodyPr/>
        <a:lstStyle/>
        <a:p>
          <a:endParaRPr lang="en-US"/>
        </a:p>
      </dgm:t>
    </dgm:pt>
    <dgm:pt modelId="{E3098E42-C385-487B-9C1E-ED9197E5604F}">
      <dgm:prSet custT="1"/>
      <dgm:spPr/>
      <dgm:t>
        <a:bodyPr/>
        <a:lstStyle/>
        <a:p>
          <a:r>
            <a:rPr lang="en-US" sz="2800" dirty="0">
              <a:solidFill>
                <a:schemeClr val="tx1"/>
              </a:solidFill>
            </a:rPr>
            <a:t>NLM</a:t>
          </a:r>
        </a:p>
      </dgm:t>
    </dgm:pt>
    <dgm:pt modelId="{E1AF6105-7064-48F3-8ED9-4A3499D30626}" type="parTrans" cxnId="{28833471-1CD4-40C9-BBAF-CB2489EB7FAD}">
      <dgm:prSet/>
      <dgm:spPr/>
      <dgm:t>
        <a:bodyPr/>
        <a:lstStyle/>
        <a:p>
          <a:endParaRPr lang="en-US"/>
        </a:p>
      </dgm:t>
    </dgm:pt>
    <dgm:pt modelId="{21C3ED35-773E-4CD9-B299-4946308CA35B}" type="sibTrans" cxnId="{28833471-1CD4-40C9-BBAF-CB2489EB7FAD}">
      <dgm:prSet/>
      <dgm:spPr/>
      <dgm:t>
        <a:bodyPr/>
        <a:lstStyle/>
        <a:p>
          <a:endParaRPr lang="en-US"/>
        </a:p>
      </dgm:t>
    </dgm:pt>
    <dgm:pt modelId="{202A24C9-6D83-486F-B111-8D0709B5DFC5}" type="pres">
      <dgm:prSet presAssocID="{137AF090-9994-408F-AFF5-12C700063D6A}" presName="Name0" presStyleCnt="0">
        <dgm:presLayoutVars>
          <dgm:chMax val="7"/>
          <dgm:chPref val="7"/>
          <dgm:dir/>
          <dgm:animLvl val="lvl"/>
        </dgm:presLayoutVars>
      </dgm:prSet>
      <dgm:spPr/>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custFlipHor="1" custLinFactNeighborX="-58663" custLinFactNeighborY="-21675"/>
      <dgm:spPr/>
    </dgm:pt>
    <dgm:pt modelId="{683CE10C-867D-4ED8-B47F-74C3C8B893E7}" type="pres">
      <dgm:prSet presAssocID="{AC3133C4-81AC-4745-9427-47DFE0BB64B1}" presName="Parent1" presStyleLbl="revTx" presStyleIdx="0" presStyleCnt="4" custLinFactX="-9763" custLinFactNeighborX="-100000" custLinFactNeighborY="-77241">
        <dgm:presLayoutVars>
          <dgm:chMax val="1"/>
          <dgm:chPref val="1"/>
          <dgm:bulletEnabled val="1"/>
        </dgm:presLayoutVars>
      </dgm:prSet>
      <dgm:spPr/>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custFlipHor="1" custLinFactNeighborX="6011" custLinFactNeighborY="-11185"/>
      <dgm:spPr/>
    </dgm:pt>
    <dgm:pt modelId="{50DC4463-5EB9-4917-B026-51B89F33B0EB}" type="pres">
      <dgm:prSet presAssocID="{E3098E42-C385-487B-9C1E-ED9197E5604F}" presName="Parent2" presStyleLbl="revTx" presStyleIdx="1" presStyleCnt="4" custLinFactNeighborX="9473" custLinFactNeighborY="-52379">
        <dgm:presLayoutVars>
          <dgm:chMax val="1"/>
          <dgm:chPref val="1"/>
          <dgm:bulletEnabled val="1"/>
        </dgm:presLayoutVars>
      </dgm:prSet>
      <dgm:spPr/>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custFlipHor="1" custLinFactNeighborX="-58649" custLinFactNeighborY="-6417"/>
      <dgm:spPr/>
    </dgm:pt>
    <dgm:pt modelId="{9AF57756-91A2-4BBD-957F-D37E90DDB4C4}" type="pres">
      <dgm:prSet presAssocID="{4E68FA2D-A0E5-424A-96D7-D3D8B972A686}" presName="Parent3" presStyleLbl="revTx" presStyleIdx="2" presStyleCnt="4" custScaleX="176935" custScaleY="64171" custLinFactNeighborX="-94419" custLinFactNeighborY="-13329">
        <dgm:presLayoutVars>
          <dgm:chMax val="1"/>
          <dgm:chPref val="1"/>
          <dgm:bulletEnabled val="1"/>
        </dgm:presLayoutVars>
      </dgm:prSet>
      <dgm:spPr/>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custFlipHor="1" custLinFactNeighborX="9141" custLinFactNeighborY="2079"/>
      <dgm:spPr/>
    </dgm:pt>
    <dgm:pt modelId="{31607D11-730F-442E-AA52-FC5361A37753}" type="pres">
      <dgm:prSet presAssocID="{D27C32ED-8C8B-4D3B-8D34-2B68B246EB82}" presName="Parent4" presStyleLbl="revTx" presStyleIdx="3" presStyleCnt="4" custFlipHor="1" custScaleY="177627" custLinFactNeighborX="16453" custLinFactNeighborY="8935">
        <dgm:presLayoutVars>
          <dgm:chMax val="1"/>
          <dgm:chPref val="1"/>
          <dgm:bulletEnabled val="1"/>
        </dgm:presLayoutVars>
      </dgm:prSet>
      <dgm:spPr/>
    </dgm:pt>
  </dgm:ptLst>
  <dgm:cxnLst>
    <dgm:cxn modelId="{2230122A-3BB7-4167-9241-27285C3DE1C5}" type="presOf" srcId="{AC3133C4-81AC-4745-9427-47DFE0BB64B1}" destId="{683CE10C-867D-4ED8-B47F-74C3C8B893E7}"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A2504A72-5304-4391-A948-5BF3353B9184}" srcId="{137AF090-9994-408F-AFF5-12C700063D6A}" destId="{AC3133C4-81AC-4745-9427-47DFE0BB64B1}" srcOrd="0" destOrd="0" parTransId="{F63C68DB-1243-456A-ACE9-CABC781BC4FF}" sibTransId="{8E512E11-F3E7-4AE8-9B01-D5DA8F1C6EFE}"/>
    <dgm:cxn modelId="{DC50F277-C2FC-406F-BEBF-A14D50140E51}" type="presOf" srcId="{4E68FA2D-A0E5-424A-96D7-D3D8B972A686}" destId="{9AF57756-91A2-4BBD-957F-D37E90DDB4C4}" srcOrd="0" destOrd="0" presId="urn:microsoft.com/office/officeart/2009/layout/CircleArrowProcess"/>
    <dgm:cxn modelId="{D87A65AE-DC56-4017-8CC3-C3AA66A68422}" type="presOf" srcId="{137AF090-9994-408F-AFF5-12C700063D6A}" destId="{202A24C9-6D83-486F-B111-8D0709B5DFC5}" srcOrd="0" destOrd="0" presId="urn:microsoft.com/office/officeart/2009/layout/CircleArrowProcess"/>
    <dgm:cxn modelId="{2E64B9F7-C2D8-47F2-B31F-8C584C57B8E0}" srcId="{137AF090-9994-408F-AFF5-12C700063D6A}" destId="{D27C32ED-8C8B-4D3B-8D34-2B68B246EB82}" srcOrd="3" destOrd="0" parTransId="{037BAB82-5C2B-483B-BA87-EA7D3872418F}" sibTransId="{9EA09A9A-C3B6-487F-879A-0BE0A17EAAF3}"/>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flipH="1">
          <a:off x="2252445" y="-352488"/>
          <a:ext cx="1626080" cy="162624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2569327" y="238233"/>
          <a:ext cx="907445" cy="45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NIH</a:t>
          </a:r>
        </a:p>
      </dsp:txBody>
      <dsp:txXfrm>
        <a:off x="2569327" y="238233"/>
        <a:ext cx="907445" cy="453675"/>
      </dsp:txXfrm>
    </dsp:sp>
    <dsp:sp modelId="{DA4E79A0-CAF7-4EAD-8DCA-9913A5D37F91}">
      <dsp:nvSpPr>
        <dsp:cNvPr id="0" name=""/>
        <dsp:cNvSpPr/>
      </dsp:nvSpPr>
      <dsp:spPr>
        <a:xfrm flipH="1">
          <a:off x="2852357" y="752624"/>
          <a:ext cx="1626080" cy="162624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3197758" y="1287271"/>
          <a:ext cx="907445" cy="45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NLM</a:t>
          </a:r>
        </a:p>
      </dsp:txBody>
      <dsp:txXfrm>
        <a:off x="3197758" y="1287271"/>
        <a:ext cx="907445" cy="453675"/>
      </dsp:txXfrm>
    </dsp:sp>
    <dsp:sp modelId="{47853B10-8DEA-4FFB-B89A-6AFD63D26F88}">
      <dsp:nvSpPr>
        <dsp:cNvPr id="0" name=""/>
        <dsp:cNvSpPr/>
      </dsp:nvSpPr>
      <dsp:spPr>
        <a:xfrm flipH="1">
          <a:off x="2252673" y="1768134"/>
          <a:ext cx="1626080" cy="1626246"/>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2359494" y="2481951"/>
          <a:ext cx="1605588" cy="29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NNLM</a:t>
          </a:r>
        </a:p>
      </dsp:txBody>
      <dsp:txXfrm>
        <a:off x="2359494" y="2481951"/>
        <a:ext cx="1605588" cy="291128"/>
      </dsp:txXfrm>
    </dsp:sp>
    <dsp:sp modelId="{6EDA9668-5028-4FC8-BC3C-4EC2D549ABC3}">
      <dsp:nvSpPr>
        <dsp:cNvPr id="0" name=""/>
        <dsp:cNvSpPr/>
      </dsp:nvSpPr>
      <dsp:spPr>
        <a:xfrm flipH="1">
          <a:off x="2998223" y="2943881"/>
          <a:ext cx="1397008" cy="1397683"/>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flipH="1">
          <a:off x="3261098" y="3261841"/>
          <a:ext cx="907445" cy="80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r>
            <a:rPr lang="en-US" sz="2800" kern="1200" dirty="0">
              <a:solidFill>
                <a:schemeClr val="tx1"/>
              </a:solidFill>
            </a:rPr>
            <a:t>ROC</a:t>
          </a:r>
        </a:p>
      </dsp:txBody>
      <dsp:txXfrm>
        <a:off x="3261098" y="3261841"/>
        <a:ext cx="907445" cy="80585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46CF0D-CA55-4A41-EA54-FD872BC70A7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8A9B2E-A4FF-8920-87B3-A74E89C7AF2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FE96CE2-A394-4B4C-9F26-00DA33082A20}" type="datetimeFigureOut">
              <a:rPr lang="en-US" smtClean="0"/>
              <a:t>4/25/2024</a:t>
            </a:fld>
            <a:endParaRPr lang="en-US"/>
          </a:p>
        </p:txBody>
      </p:sp>
      <p:sp>
        <p:nvSpPr>
          <p:cNvPr id="4" name="Footer Placeholder 3">
            <a:extLst>
              <a:ext uri="{FF2B5EF4-FFF2-40B4-BE49-F238E27FC236}">
                <a16:creationId xmlns:a16="http://schemas.microsoft.com/office/drawing/2014/main" id="{7B7CC403-DFB1-76F7-32BF-EDDE9242AEC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EA014-A729-0A72-0558-1A71ED835BD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02442EB-8CF7-4414-9FCC-5AE11194F162}" type="slidenum">
              <a:rPr lang="en-US" smtClean="0"/>
              <a:t>‹#›</a:t>
            </a:fld>
            <a:endParaRPr lang="en-US"/>
          </a:p>
        </p:txBody>
      </p:sp>
    </p:spTree>
    <p:extLst>
      <p:ext uri="{BB962C8B-B14F-4D97-AF65-F5344CB8AC3E}">
        <p14:creationId xmlns:p14="http://schemas.microsoft.com/office/powerpoint/2010/main" val="1815719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7836F21-1688-49BF-9BAA-40A64651F7FE}" type="datetimeFigureOut">
              <a:rPr lang="en-US" smtClean="0"/>
              <a:t>4/25/2024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AA4AE5B-1EAA-4907-9E55-1251C9845438}" type="slidenum">
              <a:rPr lang="en-US" smtClean="0"/>
              <a:t>‹#›</a:t>
            </a:fld>
            <a:endParaRPr lang="en-US"/>
          </a:p>
        </p:txBody>
      </p:sp>
    </p:spTree>
    <p:extLst>
      <p:ext uri="{BB962C8B-B14F-4D97-AF65-F5344CB8AC3E}">
        <p14:creationId xmlns:p14="http://schemas.microsoft.com/office/powerpoint/2010/main" val="296537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A4AE5B-1EAA-4907-9E55-1251C9845438}" type="slidenum">
              <a:rPr lang="en-US" smtClean="0"/>
              <a:t>1</a:t>
            </a:fld>
            <a:endParaRPr lang="en-US"/>
          </a:p>
        </p:txBody>
      </p:sp>
    </p:spTree>
    <p:extLst>
      <p:ext uri="{BB962C8B-B14F-4D97-AF65-F5344CB8AC3E}">
        <p14:creationId xmlns:p14="http://schemas.microsoft.com/office/powerpoint/2010/main" val="144429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85EDD-E8D9-48DE-851A-CFE7E2E6D7F9}" type="slidenum">
              <a:rPr lang="en-US" altLang="en-US" smtClean="0"/>
              <a:pPr/>
              <a:t>2</a:t>
            </a:fld>
            <a:endParaRPr lang="en-US" altLang="en-US"/>
          </a:p>
        </p:txBody>
      </p:sp>
    </p:spTree>
    <p:extLst>
      <p:ext uri="{BB962C8B-B14F-4D97-AF65-F5344CB8AC3E}">
        <p14:creationId xmlns:p14="http://schemas.microsoft.com/office/powerpoint/2010/main" val="284025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2CE27-E61C-4A43-BFFB-EBE294EC13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10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6</a:t>
            </a:fld>
            <a:endParaRPr lang="en-US"/>
          </a:p>
        </p:txBody>
      </p:sp>
    </p:spTree>
    <p:extLst>
      <p:ext uri="{BB962C8B-B14F-4D97-AF65-F5344CB8AC3E}">
        <p14:creationId xmlns:p14="http://schemas.microsoft.com/office/powerpoint/2010/main" val="345616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18</a:t>
            </a:fld>
            <a:endParaRPr lang="en-US"/>
          </a:p>
        </p:txBody>
      </p:sp>
    </p:spTree>
    <p:extLst>
      <p:ext uri="{BB962C8B-B14F-4D97-AF65-F5344CB8AC3E}">
        <p14:creationId xmlns:p14="http://schemas.microsoft.com/office/powerpoint/2010/main" val="284320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19</a:t>
            </a:fld>
            <a:endParaRPr lang="en-US"/>
          </a:p>
        </p:txBody>
      </p:sp>
    </p:spTree>
    <p:extLst>
      <p:ext uri="{BB962C8B-B14F-4D97-AF65-F5344CB8AC3E}">
        <p14:creationId xmlns:p14="http://schemas.microsoft.com/office/powerpoint/2010/main" val="322793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31</a:t>
            </a:fld>
            <a:endParaRPr lang="en-US"/>
          </a:p>
        </p:txBody>
      </p:sp>
    </p:spTree>
    <p:extLst>
      <p:ext uri="{BB962C8B-B14F-4D97-AF65-F5344CB8AC3E}">
        <p14:creationId xmlns:p14="http://schemas.microsoft.com/office/powerpoint/2010/main" val="122643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33</a:t>
            </a:fld>
            <a:endParaRPr lang="en-US"/>
          </a:p>
        </p:txBody>
      </p:sp>
    </p:spTree>
    <p:extLst>
      <p:ext uri="{BB962C8B-B14F-4D97-AF65-F5344CB8AC3E}">
        <p14:creationId xmlns:p14="http://schemas.microsoft.com/office/powerpoint/2010/main" val="2548401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48241373-C98E-43A5-ACF9-367DA3E2BEFD}" type="datetimeFigureOut">
              <a:rPr lang="en-US" smtClean="0"/>
              <a:t>4/25/2024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370D28-E6A9-4DFE-871F-420BF5250252}" type="slidenum">
              <a:rPr lang="en-US" smtClean="0"/>
              <a:t>‹#›</a:t>
            </a:fld>
            <a:endParaRPr lang="en-US"/>
          </a:p>
        </p:txBody>
      </p:sp>
      <p:pic>
        <p:nvPicPr>
          <p:cNvPr id="9" name="Picture 4" descr="Logo for NNL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0920" y="6322150"/>
            <a:ext cx="1007269" cy="3429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0" y="6128031"/>
            <a:ext cx="9144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12" name="Picture 11"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59694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62D-6073-4A30-973C-53BE1D29884A}"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945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AB0AF-EEE9-4421-9298-EB11A547E63F}" type="datetimeFigureOut">
              <a:rPr lang="en-US" dirty="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109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3966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16775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27130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61626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3495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7878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24495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1276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6112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07537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241373-C98E-43A5-ACF9-367DA3E2BEFD}"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0D28-E6A9-4DFE-871F-420BF5250252}" type="slidenum">
              <a:rPr lang="en-US" smtClean="0"/>
              <a:t>‹#›</a:t>
            </a:fld>
            <a:endParaRPr lang="en-US"/>
          </a:p>
        </p:txBody>
      </p:sp>
      <p:sp>
        <p:nvSpPr>
          <p:cNvPr id="7" name="Rectangle 6"/>
          <p:cNvSpPr/>
          <p:nvPr userDrawn="1"/>
        </p:nvSpPr>
        <p:spPr>
          <a:xfrm>
            <a:off x="0" y="6128031"/>
            <a:ext cx="9144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9" name="Picture 8"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232767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724959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729671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100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7665206" y="6223828"/>
            <a:ext cx="127966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8901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325621" y="6248400"/>
            <a:ext cx="127966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8481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476766" y="6248400"/>
            <a:ext cx="3538331" cy="365125"/>
          </a:xfrm>
        </p:spPr>
        <p:txBody>
          <a:bodyPr/>
          <a:lstStyle/>
          <a:p>
            <a:endParaRPr lang="en-US" dirty="0"/>
          </a:p>
        </p:txBody>
      </p:sp>
      <p:sp>
        <p:nvSpPr>
          <p:cNvPr id="9" name="Slide Number Placeholder 8"/>
          <p:cNvSpPr>
            <a:spLocks noGrp="1"/>
          </p:cNvSpPr>
          <p:nvPr>
            <p:ph type="sldNum" sz="quarter" idx="12"/>
          </p:nvPr>
        </p:nvSpPr>
        <p:spPr>
          <a:xfrm>
            <a:off x="7396643" y="6223828"/>
            <a:ext cx="1279663"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194859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854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958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9888A28-1D79-4F41-9521-CF26BB2C7EE3}" type="datetimeFigureOut">
              <a:rPr lang="en-US" dirty="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27480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3BD9950-AF07-4F2A-A949-E1C816A93B30}" type="datetimeFigureOut">
              <a:rPr lang="en-US" dirty="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504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39344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pPr>
              <a:defRPr/>
            </a:pPr>
            <a:fld id="{EC389BDB-D7CC-44D2-B3BC-1618E62F6FBF}" type="datetimeFigureOut">
              <a:rPr lang="en-US" smtClean="0"/>
              <a:pPr>
                <a:defRPr/>
              </a:pPr>
              <a:t>4/25/2024</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pPr>
              <a:defRPr/>
            </a:pPr>
            <a:fld id="{583043D7-06F6-46C0-8E8C-8C88BD404312}" type="slidenum">
              <a:rPr lang="en-US" smtClean="0"/>
              <a:pPr>
                <a:defRPr/>
              </a:pPr>
              <a:t>‹#›</a:t>
            </a:fld>
            <a:endParaRPr lang="en-US" dirty="0"/>
          </a:p>
        </p:txBody>
      </p:sp>
      <p:sp>
        <p:nvSpPr>
          <p:cNvPr id="8" name="Rectangle 7"/>
          <p:cNvSpPr/>
          <p:nvPr userDrawn="1"/>
        </p:nvSpPr>
        <p:spPr>
          <a:xfrm>
            <a:off x="0" y="6128031"/>
            <a:ext cx="9144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pic>
        <p:nvPicPr>
          <p:cNvPr id="10" name="Picture 9"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270757476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4"/>
            <a:ext cx="9144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Slide Number Placeholder 5"/>
          <p:cNvSpPr>
            <a:spLocks noGrp="1"/>
          </p:cNvSpPr>
          <p:nvPr>
            <p:ph type="sldNum" sz="quarter" idx="4"/>
          </p:nvPr>
        </p:nvSpPr>
        <p:spPr>
          <a:xfrm>
            <a:off x="7686675" y="6356351"/>
            <a:ext cx="82867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3118248" y="6356351"/>
            <a:ext cx="4568428" cy="365125"/>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dirty="0"/>
          </a:p>
        </p:txBody>
      </p:sp>
      <p:pic>
        <p:nvPicPr>
          <p:cNvPr id="1031"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00758" y="6302883"/>
            <a:ext cx="2169573"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89391"/>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hrq.gov/health-literacy/improve/precautions/index.html"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ahrq.gov/health-literacy/improve/precautions/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hrq.gov/health-literacy/improve/precautions/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hrq.gov/sites/default/files/wysiwyg/professionals/quality-patient-safety/patient-family-engagement/pfeprimarycare/teachback-module-accessible.pdf"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thnomed.or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nnlm.go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hs.gov/"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gov/healthypeople/priority-areas/health-literacy-healthy-people-203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3568" y="589636"/>
            <a:ext cx="8896863" cy="2021127"/>
          </a:xfrm>
        </p:spPr>
        <p:txBody>
          <a:bodyPr>
            <a:noAutofit/>
          </a:bodyPr>
          <a:lstStyle/>
          <a:p>
            <a:r>
              <a:rPr lang="en-US" sz="4000" dirty="0"/>
              <a:t>Effective Health Communication and Health Literacy:</a:t>
            </a:r>
            <a:br>
              <a:rPr lang="en-US" sz="4000" dirty="0"/>
            </a:br>
            <a:r>
              <a:rPr lang="en-US" sz="4000" dirty="0"/>
              <a:t> Understanding the Connection</a:t>
            </a:r>
          </a:p>
        </p:txBody>
      </p:sp>
      <p:sp>
        <p:nvSpPr>
          <p:cNvPr id="3" name="Subtitle 2"/>
          <p:cNvSpPr>
            <a:spLocks noGrp="1"/>
          </p:cNvSpPr>
          <p:nvPr>
            <p:ph type="subTitle" idx="1"/>
          </p:nvPr>
        </p:nvSpPr>
        <p:spPr>
          <a:xfrm>
            <a:off x="1282148" y="3429001"/>
            <a:ext cx="6575895" cy="1828800"/>
          </a:xfrm>
        </p:spPr>
        <p:txBody>
          <a:bodyPr>
            <a:normAutofit/>
          </a:bodyPr>
          <a:lstStyle/>
          <a:p>
            <a:pPr lvl="0">
              <a:buClr>
                <a:srgbClr val="2E75B5"/>
              </a:buClr>
              <a:buSzPct val="100000"/>
            </a:pPr>
            <a:r>
              <a:rPr lang="en-US" b="1" dirty="0">
                <a:solidFill>
                  <a:schemeClr val="tx2"/>
                </a:solidFill>
              </a:rPr>
              <a:t>April 25, 2024</a:t>
            </a:r>
          </a:p>
          <a:p>
            <a:pPr lvl="0">
              <a:buClr>
                <a:srgbClr val="2E75B5"/>
              </a:buClr>
              <a:buSzPct val="100000"/>
            </a:pPr>
            <a:endParaRPr lang="en-US" b="1" dirty="0">
              <a:solidFill>
                <a:schemeClr val="tx2"/>
              </a:solidFill>
            </a:endParaRPr>
          </a:p>
          <a:p>
            <a:pPr>
              <a:spcBef>
                <a:spcPts val="0"/>
              </a:spcBef>
            </a:pPr>
            <a:r>
              <a:rPr lang="en-US" dirty="0">
                <a:solidFill>
                  <a:srgbClr val="000000"/>
                </a:solidFill>
                <a:latin typeface="Corbel" panose="020B0503020204020204" pitchFamily="34" charset="0"/>
                <a:ea typeface="Calibri" panose="020F0502020204030204" pitchFamily="34" charset="0"/>
              </a:rPr>
              <a:t>Tiffany N. Chavis, MSW, MLIS, LCSW-C</a:t>
            </a:r>
          </a:p>
          <a:p>
            <a:r>
              <a:rPr lang="en-US" dirty="0"/>
              <a:t>Outreach and Education Librarian, Region 1</a:t>
            </a:r>
          </a:p>
          <a:p>
            <a:endParaRPr lang="en-US" dirty="0">
              <a:solidFill>
                <a:schemeClr val="tx2"/>
              </a:solidFill>
            </a:endParaRPr>
          </a:p>
        </p:txBody>
      </p:sp>
    </p:spTree>
    <p:extLst>
      <p:ext uri="{BB962C8B-B14F-4D97-AF65-F5344CB8AC3E}">
        <p14:creationId xmlns:p14="http://schemas.microsoft.com/office/powerpoint/2010/main" val="10679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FD2AE-A0E4-4426-B853-EC8AA39DB3AF}"/>
              </a:ext>
            </a:extLst>
          </p:cNvPr>
          <p:cNvSpPr>
            <a:spLocks noGrp="1"/>
          </p:cNvSpPr>
          <p:nvPr>
            <p:ph type="title"/>
          </p:nvPr>
        </p:nvSpPr>
        <p:spPr/>
        <p:txBody>
          <a:bodyPr/>
          <a:lstStyle/>
          <a:p>
            <a:r>
              <a:rPr lang="en-US" dirty="0"/>
              <a:t>Communication</a:t>
            </a:r>
          </a:p>
        </p:txBody>
      </p:sp>
      <p:sp>
        <p:nvSpPr>
          <p:cNvPr id="5" name="Text Placeholder 4">
            <a:extLst>
              <a:ext uri="{FF2B5EF4-FFF2-40B4-BE49-F238E27FC236}">
                <a16:creationId xmlns:a16="http://schemas.microsoft.com/office/drawing/2014/main" id="{CA2EC550-BDA9-4A7D-9192-7414F6BE72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4657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2F43-D981-4BFF-8C0E-80DA6E3FD1BA}"/>
              </a:ext>
            </a:extLst>
          </p:cNvPr>
          <p:cNvSpPr>
            <a:spLocks noGrp="1"/>
          </p:cNvSpPr>
          <p:nvPr>
            <p:ph type="title"/>
          </p:nvPr>
        </p:nvSpPr>
        <p:spPr/>
        <p:txBody>
          <a:bodyPr/>
          <a:lstStyle/>
          <a:p>
            <a:r>
              <a:rPr lang="en-US" dirty="0"/>
              <a:t>Health Literacy Universal Precautions</a:t>
            </a:r>
          </a:p>
        </p:txBody>
      </p:sp>
      <p:sp>
        <p:nvSpPr>
          <p:cNvPr id="3" name="Content Placeholder 2">
            <a:extLst>
              <a:ext uri="{FF2B5EF4-FFF2-40B4-BE49-F238E27FC236}">
                <a16:creationId xmlns:a16="http://schemas.microsoft.com/office/drawing/2014/main" id="{D652CFD4-BF53-404A-A52A-EBD60486C5C0}"/>
              </a:ext>
            </a:extLst>
          </p:cNvPr>
          <p:cNvSpPr>
            <a:spLocks noGrp="1"/>
          </p:cNvSpPr>
          <p:nvPr>
            <p:ph idx="1"/>
          </p:nvPr>
        </p:nvSpPr>
        <p:spPr/>
        <p:txBody>
          <a:bodyPr/>
          <a:lstStyle/>
          <a:p>
            <a:r>
              <a:rPr lang="en-US" dirty="0"/>
              <a:t>You can’t tell by looking</a:t>
            </a:r>
          </a:p>
          <a:p>
            <a:r>
              <a:rPr lang="en-US" dirty="0"/>
              <a:t>Assume that all patients and caregivers may have difficulty comprehending health information</a:t>
            </a:r>
          </a:p>
          <a:p>
            <a:r>
              <a:rPr lang="en-US" dirty="0"/>
              <a:t>Communicate in ways that anyone can understand</a:t>
            </a:r>
          </a:p>
          <a:p>
            <a:pPr marL="34290" indent="0">
              <a:buNone/>
            </a:pPr>
            <a:endParaRPr lang="en-US" dirty="0"/>
          </a:p>
        </p:txBody>
      </p:sp>
    </p:spTree>
    <p:extLst>
      <p:ext uri="{BB962C8B-B14F-4D97-AF65-F5344CB8AC3E}">
        <p14:creationId xmlns:p14="http://schemas.microsoft.com/office/powerpoint/2010/main" val="237518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C01F-09DA-44F1-BA86-DCCC927A291A}"/>
              </a:ext>
            </a:extLst>
          </p:cNvPr>
          <p:cNvSpPr>
            <a:spLocks noGrp="1"/>
          </p:cNvSpPr>
          <p:nvPr>
            <p:ph type="title"/>
          </p:nvPr>
        </p:nvSpPr>
        <p:spPr/>
        <p:txBody>
          <a:bodyPr/>
          <a:lstStyle/>
          <a:p>
            <a:r>
              <a:rPr lang="en-US" dirty="0"/>
              <a:t>AHRQ Universal Precautions Toolkit</a:t>
            </a:r>
          </a:p>
        </p:txBody>
      </p:sp>
      <p:pic>
        <p:nvPicPr>
          <p:cNvPr id="6" name="Google Shape;207;p14" descr="Screenshot of the Universal Precautions Toolkit">
            <a:extLst>
              <a:ext uri="{FF2B5EF4-FFF2-40B4-BE49-F238E27FC236}">
                <a16:creationId xmlns:a16="http://schemas.microsoft.com/office/drawing/2014/main" id="{05F955D7-3930-4864-95F6-4ACB83998611}"/>
              </a:ext>
            </a:extLst>
          </p:cNvPr>
          <p:cNvPicPr preferRelativeResize="0">
            <a:picLocks noGrp="1"/>
          </p:cNvPicPr>
          <p:nvPr>
            <p:ph sz="half" idx="1"/>
          </p:nvPr>
        </p:nvPicPr>
        <p:blipFill rotWithShape="1">
          <a:blip r:embed="rId2">
            <a:alphaModFix/>
          </a:blip>
          <a:srcRect/>
          <a:stretch/>
        </p:blipFill>
        <p:spPr>
          <a:xfrm>
            <a:off x="1099394" y="2057400"/>
            <a:ext cx="3081236" cy="4022725"/>
          </a:xfrm>
          <a:prstGeom prst="rect">
            <a:avLst/>
          </a:prstGeom>
          <a:noFill/>
          <a:ln>
            <a:noFill/>
          </a:ln>
        </p:spPr>
      </p:pic>
      <p:sp>
        <p:nvSpPr>
          <p:cNvPr id="5" name="Content Placeholder 4">
            <a:extLst>
              <a:ext uri="{FF2B5EF4-FFF2-40B4-BE49-F238E27FC236}">
                <a16:creationId xmlns:a16="http://schemas.microsoft.com/office/drawing/2014/main" id="{35ECE2AB-5D6F-4030-BCB6-37700C344AD1}"/>
              </a:ext>
            </a:extLst>
          </p:cNvPr>
          <p:cNvSpPr>
            <a:spLocks noGrp="1"/>
          </p:cNvSpPr>
          <p:nvPr>
            <p:ph sz="half" idx="2"/>
          </p:nvPr>
        </p:nvSpPr>
        <p:spPr/>
        <p:txBody>
          <a:bodyPr/>
          <a:lstStyle/>
          <a:p>
            <a:r>
              <a:rPr lang="en-US" dirty="0"/>
              <a:t>The AHRQ Health Literacy Universal Precautions Toolkit, 2nd edition, can help primary care practices reduce the complexity of health care, increase patient understanding of health information, and enhance support for patients of all health literacy levels.</a:t>
            </a:r>
          </a:p>
          <a:p>
            <a:r>
              <a:rPr lang="en-US" dirty="0">
                <a:solidFill>
                  <a:schemeClr val="tx2"/>
                </a:solidFill>
                <a:hlinkClick r:id="rId3"/>
              </a:rPr>
              <a:t>Access the toolkit through this link</a:t>
            </a:r>
            <a:endParaRPr lang="en-US" dirty="0">
              <a:solidFill>
                <a:schemeClr val="tx2"/>
              </a:solidFill>
            </a:endParaRPr>
          </a:p>
        </p:txBody>
      </p:sp>
    </p:spTree>
    <p:extLst>
      <p:ext uri="{BB962C8B-B14F-4D97-AF65-F5344CB8AC3E}">
        <p14:creationId xmlns:p14="http://schemas.microsoft.com/office/powerpoint/2010/main" val="210094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537A-E42D-4F57-8516-D45E552E32C5}"/>
              </a:ext>
            </a:extLst>
          </p:cNvPr>
          <p:cNvSpPr>
            <a:spLocks noGrp="1"/>
          </p:cNvSpPr>
          <p:nvPr>
            <p:ph type="title"/>
          </p:nvPr>
        </p:nvSpPr>
        <p:spPr/>
        <p:txBody>
          <a:bodyPr/>
          <a:lstStyle/>
          <a:p>
            <a:r>
              <a:rPr lang="en-US" dirty="0"/>
              <a:t>Clear health communication</a:t>
            </a:r>
          </a:p>
        </p:txBody>
      </p:sp>
      <p:sp>
        <p:nvSpPr>
          <p:cNvPr id="3" name="Text Placeholder 2">
            <a:extLst>
              <a:ext uri="{FF2B5EF4-FFF2-40B4-BE49-F238E27FC236}">
                <a16:creationId xmlns:a16="http://schemas.microsoft.com/office/drawing/2014/main" id="{CC07BD77-51CF-4469-ACB2-7E4E68A3128C}"/>
              </a:ext>
            </a:extLst>
          </p:cNvPr>
          <p:cNvSpPr>
            <a:spLocks noGrp="1"/>
          </p:cNvSpPr>
          <p:nvPr>
            <p:ph type="body" idx="1"/>
          </p:nvPr>
        </p:nvSpPr>
        <p:spPr/>
        <p:txBody>
          <a:bodyPr/>
          <a:lstStyle/>
          <a:p>
            <a:r>
              <a:rPr lang="en-US" dirty="0">
                <a:latin typeface="Calibri"/>
                <a:ea typeface="Calibri"/>
                <a:cs typeface="Calibri"/>
                <a:sym typeface="Calibri"/>
              </a:rPr>
              <a:t>Clear communication    </a:t>
            </a:r>
            <a:endParaRPr lang="en-US" sz="1400" dirty="0"/>
          </a:p>
        </p:txBody>
      </p:sp>
      <p:sp>
        <p:nvSpPr>
          <p:cNvPr id="4" name="Content Placeholder 3">
            <a:extLst>
              <a:ext uri="{FF2B5EF4-FFF2-40B4-BE49-F238E27FC236}">
                <a16:creationId xmlns:a16="http://schemas.microsoft.com/office/drawing/2014/main" id="{2C7D79B0-331C-47AB-9AD2-7F2174809156}"/>
              </a:ext>
            </a:extLst>
          </p:cNvPr>
          <p:cNvSpPr>
            <a:spLocks noGrp="1"/>
          </p:cNvSpPr>
          <p:nvPr>
            <p:ph sz="half" idx="2"/>
          </p:nvPr>
        </p:nvSpPr>
        <p:spPr/>
        <p:txBody>
          <a:bodyPr>
            <a:normAutofit/>
          </a:bodyPr>
          <a:lstStyle/>
          <a:p>
            <a:pPr fontAlgn="t"/>
            <a:r>
              <a:rPr lang="en-US" dirty="0"/>
              <a:t>Clear communication    </a:t>
            </a:r>
          </a:p>
          <a:p>
            <a:pPr fontAlgn="t"/>
            <a:r>
              <a:rPr lang="en-US" dirty="0"/>
              <a:t>Plain language</a:t>
            </a:r>
          </a:p>
          <a:p>
            <a:pPr fontAlgn="t"/>
            <a:r>
              <a:rPr lang="en-US" dirty="0"/>
              <a:t>Simple messages </a:t>
            </a:r>
          </a:p>
          <a:p>
            <a:pPr fontAlgn="t"/>
            <a:r>
              <a:rPr lang="en-US" dirty="0"/>
              <a:t>Need-to-know information</a:t>
            </a:r>
          </a:p>
          <a:p>
            <a:pPr fontAlgn="t"/>
            <a:r>
              <a:rPr lang="en-US" dirty="0"/>
              <a:t>Limit information to "need to know”</a:t>
            </a:r>
          </a:p>
          <a:p>
            <a:pPr fontAlgn="t"/>
            <a:r>
              <a:rPr lang="en-US" dirty="0"/>
              <a:t>Anticipating misunderstanding </a:t>
            </a:r>
          </a:p>
          <a:p>
            <a:pPr fontAlgn="t"/>
            <a:r>
              <a:rPr lang="en-US" dirty="0"/>
              <a:t>Confirming understanding </a:t>
            </a:r>
          </a:p>
          <a:p>
            <a:pPr fontAlgn="t"/>
            <a:r>
              <a:rPr lang="en-US" dirty="0"/>
              <a:t>Clarifying </a:t>
            </a:r>
          </a:p>
          <a:p>
            <a:pPr fontAlgn="t"/>
            <a:r>
              <a:rPr lang="en-US" dirty="0"/>
              <a:t>Objective, judgement free</a:t>
            </a:r>
          </a:p>
        </p:txBody>
      </p:sp>
      <p:sp>
        <p:nvSpPr>
          <p:cNvPr id="5" name="Text Placeholder 4">
            <a:extLst>
              <a:ext uri="{FF2B5EF4-FFF2-40B4-BE49-F238E27FC236}">
                <a16:creationId xmlns:a16="http://schemas.microsoft.com/office/drawing/2014/main" id="{4F32877D-22AD-49B8-BE60-DE234F6273E5}"/>
              </a:ext>
            </a:extLst>
          </p:cNvPr>
          <p:cNvSpPr>
            <a:spLocks noGrp="1"/>
          </p:cNvSpPr>
          <p:nvPr>
            <p:ph type="body" sz="quarter" idx="3"/>
          </p:nvPr>
        </p:nvSpPr>
        <p:spPr/>
        <p:txBody>
          <a:bodyPr/>
          <a:lstStyle/>
          <a:p>
            <a:pPr lvl="0"/>
            <a:r>
              <a:rPr lang="en-US" dirty="0"/>
              <a:t>Less clear</a:t>
            </a:r>
            <a:r>
              <a:rPr lang="en-US" dirty="0">
                <a:latin typeface="Calibri"/>
                <a:ea typeface="Calibri"/>
                <a:cs typeface="Calibri"/>
                <a:sym typeface="Calibri"/>
              </a:rPr>
              <a:t> communication </a:t>
            </a:r>
          </a:p>
        </p:txBody>
      </p:sp>
      <p:sp>
        <p:nvSpPr>
          <p:cNvPr id="6" name="Content Placeholder 5">
            <a:extLst>
              <a:ext uri="{FF2B5EF4-FFF2-40B4-BE49-F238E27FC236}">
                <a16:creationId xmlns:a16="http://schemas.microsoft.com/office/drawing/2014/main" id="{9999CD51-6275-48F1-967C-0F14C862129E}"/>
              </a:ext>
            </a:extLst>
          </p:cNvPr>
          <p:cNvSpPr>
            <a:spLocks noGrp="1"/>
          </p:cNvSpPr>
          <p:nvPr>
            <p:ph sz="quarter" idx="4"/>
          </p:nvPr>
        </p:nvSpPr>
        <p:spPr/>
        <p:txBody>
          <a:bodyPr>
            <a:normAutofit/>
          </a:bodyPr>
          <a:lstStyle/>
          <a:p>
            <a:pPr fontAlgn="t"/>
            <a:r>
              <a:rPr lang="en-US" dirty="0"/>
              <a:t>Medical jargon</a:t>
            </a:r>
          </a:p>
          <a:p>
            <a:pPr fontAlgn="t"/>
            <a:r>
              <a:rPr lang="en-US" dirty="0"/>
              <a:t>Complex messages</a:t>
            </a:r>
          </a:p>
          <a:p>
            <a:pPr fontAlgn="t"/>
            <a:r>
              <a:rPr lang="en-US" dirty="0"/>
              <a:t>Nice-to-know information</a:t>
            </a:r>
          </a:p>
          <a:p>
            <a:pPr fontAlgn="t"/>
            <a:r>
              <a:rPr lang="en-US" dirty="0"/>
              <a:t>Assumes understanding</a:t>
            </a:r>
          </a:p>
          <a:p>
            <a:pPr fontAlgn="t"/>
            <a:r>
              <a:rPr lang="en-US" dirty="0"/>
              <a:t>Infers understanding </a:t>
            </a:r>
          </a:p>
          <a:p>
            <a:pPr fontAlgn="t"/>
            <a:r>
              <a:rPr lang="en-US" dirty="0"/>
              <a:t>Repeats the same thing (louder)</a:t>
            </a:r>
          </a:p>
          <a:p>
            <a:pPr fontAlgn="t"/>
            <a:r>
              <a:rPr lang="en-US" dirty="0"/>
              <a:t>Inadvertently shaming</a:t>
            </a:r>
          </a:p>
        </p:txBody>
      </p:sp>
    </p:spTree>
    <p:extLst>
      <p:ext uri="{BB962C8B-B14F-4D97-AF65-F5344CB8AC3E}">
        <p14:creationId xmlns:p14="http://schemas.microsoft.com/office/powerpoint/2010/main" val="62246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1D44-8249-4D7F-A527-10B18490AB44}"/>
              </a:ext>
            </a:extLst>
          </p:cNvPr>
          <p:cNvSpPr>
            <a:spLocks noGrp="1"/>
          </p:cNvSpPr>
          <p:nvPr>
            <p:ph type="title"/>
          </p:nvPr>
        </p:nvSpPr>
        <p:spPr/>
        <p:txBody>
          <a:bodyPr/>
          <a:lstStyle/>
          <a:p>
            <a:r>
              <a:rPr lang="en-US" dirty="0"/>
              <a:t>Can you substitute another word(s) for easier understanding?</a:t>
            </a:r>
          </a:p>
        </p:txBody>
      </p:sp>
      <p:sp>
        <p:nvSpPr>
          <p:cNvPr id="3" name="Content Placeholder 2">
            <a:extLst>
              <a:ext uri="{FF2B5EF4-FFF2-40B4-BE49-F238E27FC236}">
                <a16:creationId xmlns:a16="http://schemas.microsoft.com/office/drawing/2014/main" id="{36C9ABBD-D7A8-427C-A677-6858272F8F0D}"/>
              </a:ext>
            </a:extLst>
          </p:cNvPr>
          <p:cNvSpPr>
            <a:spLocks noGrp="1"/>
          </p:cNvSpPr>
          <p:nvPr>
            <p:ph idx="1"/>
          </p:nvPr>
        </p:nvSpPr>
        <p:spPr/>
        <p:txBody>
          <a:bodyPr>
            <a:normAutofit/>
          </a:bodyPr>
          <a:lstStyle/>
          <a:p>
            <a:r>
              <a:rPr lang="en-US" sz="2800" dirty="0"/>
              <a:t>Cardiologist</a:t>
            </a:r>
          </a:p>
          <a:p>
            <a:r>
              <a:rPr lang="en-US" sz="2800" dirty="0"/>
              <a:t>Pulmonologist</a:t>
            </a:r>
          </a:p>
          <a:p>
            <a:r>
              <a:rPr lang="en-US" sz="2800" dirty="0"/>
              <a:t>Anti-inflammatory</a:t>
            </a:r>
          </a:p>
          <a:p>
            <a:r>
              <a:rPr lang="en-US" sz="2800" dirty="0"/>
              <a:t>Benign</a:t>
            </a:r>
          </a:p>
          <a:p>
            <a:r>
              <a:rPr lang="en-US" sz="2800" dirty="0"/>
              <a:t>PRN</a:t>
            </a:r>
          </a:p>
        </p:txBody>
      </p:sp>
    </p:spTree>
    <p:extLst>
      <p:ext uri="{BB962C8B-B14F-4D97-AF65-F5344CB8AC3E}">
        <p14:creationId xmlns:p14="http://schemas.microsoft.com/office/powerpoint/2010/main" val="40271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C996-6898-44D2-856A-78557DCF5E1D}"/>
              </a:ext>
            </a:extLst>
          </p:cNvPr>
          <p:cNvSpPr>
            <a:spLocks noGrp="1"/>
          </p:cNvSpPr>
          <p:nvPr>
            <p:ph type="title"/>
          </p:nvPr>
        </p:nvSpPr>
        <p:spPr/>
        <p:txBody>
          <a:bodyPr/>
          <a:lstStyle/>
          <a:p>
            <a:r>
              <a:rPr lang="en-US" dirty="0"/>
              <a:t>Plain language sentences: examples</a:t>
            </a:r>
          </a:p>
        </p:txBody>
      </p:sp>
      <p:sp>
        <p:nvSpPr>
          <p:cNvPr id="3" name="Content Placeholder 2">
            <a:extLst>
              <a:ext uri="{FF2B5EF4-FFF2-40B4-BE49-F238E27FC236}">
                <a16:creationId xmlns:a16="http://schemas.microsoft.com/office/drawing/2014/main" id="{8C93E4D1-A186-4A15-B8DE-F1192AEFD512}"/>
              </a:ext>
            </a:extLst>
          </p:cNvPr>
          <p:cNvSpPr>
            <a:spLocks noGrp="1"/>
          </p:cNvSpPr>
          <p:nvPr>
            <p:ph idx="1"/>
          </p:nvPr>
        </p:nvSpPr>
        <p:spPr/>
        <p:txBody>
          <a:bodyPr>
            <a:normAutofit fontScale="92500" lnSpcReduction="20000"/>
          </a:bodyPr>
          <a:lstStyle/>
          <a:p>
            <a:pPr marL="742950" lvl="1" indent="-285750">
              <a:spcBef>
                <a:spcPts val="500"/>
              </a:spcBef>
              <a:spcAft>
                <a:spcPts val="0"/>
              </a:spcAft>
              <a:buClr>
                <a:schemeClr val="dk1"/>
              </a:buClr>
              <a:buSzPts val="2800"/>
              <a:buFont typeface="Arial"/>
              <a:buChar char="•"/>
            </a:pPr>
            <a:r>
              <a:rPr lang="en-US" sz="2800" b="1" dirty="0">
                <a:solidFill>
                  <a:schemeClr val="dk1"/>
                </a:solidFill>
                <a:latin typeface="Calibri"/>
                <a:ea typeface="Calibri"/>
                <a:cs typeface="Calibri"/>
                <a:sym typeface="Calibri"/>
              </a:rPr>
              <a:t>“You don't have COVID-19”</a:t>
            </a:r>
            <a:r>
              <a:rPr lang="en-US" sz="2800" dirty="0">
                <a:solidFill>
                  <a:schemeClr val="dk1"/>
                </a:solidFill>
                <a:latin typeface="Calibri"/>
                <a:ea typeface="Calibri"/>
                <a:cs typeface="Calibri"/>
                <a:sym typeface="Calibri"/>
              </a:rPr>
              <a:t> </a:t>
            </a:r>
            <a:endParaRPr lang="en-US" dirty="0"/>
          </a:p>
          <a:p>
            <a:pPr marL="457200" lvl="1" indent="0">
              <a:spcBef>
                <a:spcPts val="500"/>
              </a:spcBef>
              <a:spcAft>
                <a:spcPts val="0"/>
              </a:spcAft>
              <a:buNone/>
            </a:pPr>
            <a:r>
              <a:rPr lang="en-US" sz="2800" dirty="0">
                <a:solidFill>
                  <a:schemeClr val="dk1"/>
                </a:solidFill>
                <a:latin typeface="Calibri"/>
                <a:ea typeface="Calibri"/>
                <a:cs typeface="Calibri"/>
                <a:sym typeface="Calibri"/>
              </a:rPr>
              <a:t>instead of “Your COVID-19 test results were negative”</a:t>
            </a:r>
            <a:endParaRPr lang="en-US" dirty="0"/>
          </a:p>
          <a:p>
            <a:pPr marL="742950" lvl="1" indent="-107950">
              <a:spcBef>
                <a:spcPts val="500"/>
              </a:spcBef>
              <a:spcAft>
                <a:spcPts val="0"/>
              </a:spcAft>
              <a:buClr>
                <a:schemeClr val="dk1"/>
              </a:buClr>
              <a:buSzPts val="2800"/>
              <a:buNone/>
            </a:pPr>
            <a:endParaRPr lang="en-US" sz="2800" dirty="0">
              <a:solidFill>
                <a:schemeClr val="dk1"/>
              </a:solidFill>
              <a:latin typeface="Calibri"/>
              <a:ea typeface="Calibri"/>
              <a:cs typeface="Calibri"/>
              <a:sym typeface="Calibri"/>
            </a:endParaRPr>
          </a:p>
          <a:p>
            <a:pPr marL="742950" lvl="1" indent="-285750">
              <a:spcBef>
                <a:spcPts val="500"/>
              </a:spcBef>
              <a:spcAft>
                <a:spcPts val="0"/>
              </a:spcAft>
              <a:buClr>
                <a:schemeClr val="dk1"/>
              </a:buClr>
              <a:buSzPts val="2800"/>
              <a:buFont typeface="Arial"/>
              <a:buChar char="•"/>
            </a:pPr>
            <a:r>
              <a:rPr lang="en-US" sz="2800" b="1" dirty="0">
                <a:solidFill>
                  <a:schemeClr val="dk1"/>
                </a:solidFill>
                <a:latin typeface="Calibri"/>
                <a:ea typeface="Calibri"/>
                <a:cs typeface="Calibri"/>
                <a:sym typeface="Calibri"/>
              </a:rPr>
              <a:t>"Eat less salt"</a:t>
            </a:r>
            <a:r>
              <a:rPr lang="en-US" sz="2800" dirty="0">
                <a:solidFill>
                  <a:schemeClr val="dk1"/>
                </a:solidFill>
                <a:latin typeface="Calibri"/>
                <a:ea typeface="Calibri"/>
                <a:cs typeface="Calibri"/>
                <a:sym typeface="Calibri"/>
              </a:rPr>
              <a:t> </a:t>
            </a:r>
            <a:endParaRPr lang="en-US" dirty="0"/>
          </a:p>
          <a:p>
            <a:pPr marL="457200" lvl="1" indent="0">
              <a:spcBef>
                <a:spcPts val="500"/>
              </a:spcBef>
              <a:spcAft>
                <a:spcPts val="0"/>
              </a:spcAft>
              <a:buNone/>
            </a:pPr>
            <a:r>
              <a:rPr lang="en-US" sz="2800" dirty="0">
                <a:solidFill>
                  <a:schemeClr val="dk1"/>
                </a:solidFill>
                <a:latin typeface="Calibri"/>
                <a:ea typeface="Calibri"/>
                <a:cs typeface="Calibri"/>
                <a:sym typeface="Calibri"/>
              </a:rPr>
              <a:t>instead of "reduce sodium intake" </a:t>
            </a:r>
            <a:endParaRPr lang="en-US" dirty="0"/>
          </a:p>
          <a:p>
            <a:pPr marL="742950" lvl="1" indent="-107950">
              <a:spcBef>
                <a:spcPts val="500"/>
              </a:spcBef>
              <a:spcAft>
                <a:spcPts val="0"/>
              </a:spcAft>
              <a:buClr>
                <a:schemeClr val="dk1"/>
              </a:buClr>
              <a:buSzPts val="2800"/>
              <a:buNone/>
            </a:pPr>
            <a:endParaRPr lang="en-US" sz="2800" dirty="0">
              <a:solidFill>
                <a:schemeClr val="dk1"/>
              </a:solidFill>
              <a:latin typeface="Calibri"/>
              <a:ea typeface="Calibri"/>
              <a:cs typeface="Calibri"/>
              <a:sym typeface="Calibri"/>
            </a:endParaRPr>
          </a:p>
          <a:p>
            <a:pPr marL="742950" lvl="1" indent="-285750">
              <a:spcBef>
                <a:spcPts val="500"/>
              </a:spcBef>
              <a:spcAft>
                <a:spcPts val="0"/>
              </a:spcAft>
              <a:buClr>
                <a:schemeClr val="dk1"/>
              </a:buClr>
              <a:buSzPts val="2800"/>
              <a:buFont typeface="Arial"/>
              <a:buChar char="•"/>
            </a:pPr>
            <a:r>
              <a:rPr lang="en-US" sz="2800" b="1" dirty="0">
                <a:solidFill>
                  <a:schemeClr val="dk1"/>
                </a:solidFill>
                <a:latin typeface="Calibri"/>
                <a:ea typeface="Calibri"/>
                <a:cs typeface="Calibri"/>
                <a:sym typeface="Calibri"/>
              </a:rPr>
              <a:t>"Do not eat or drink before taking this medication"</a:t>
            </a:r>
            <a:endParaRPr lang="en-US" dirty="0"/>
          </a:p>
          <a:p>
            <a:pPr marL="457200" lvl="1" indent="0">
              <a:spcBef>
                <a:spcPts val="500"/>
              </a:spcBef>
              <a:spcAft>
                <a:spcPts val="0"/>
              </a:spcAft>
              <a:buNone/>
            </a:pPr>
            <a:r>
              <a:rPr lang="en-US" sz="2800" dirty="0">
                <a:solidFill>
                  <a:schemeClr val="dk1"/>
                </a:solidFill>
                <a:latin typeface="Calibri"/>
                <a:ea typeface="Calibri"/>
                <a:cs typeface="Calibri"/>
                <a:sym typeface="Calibri"/>
              </a:rPr>
              <a:t>instead of "take this medication on an empty stomach"</a:t>
            </a:r>
            <a:endParaRPr lang="en-US" dirty="0"/>
          </a:p>
        </p:txBody>
      </p:sp>
    </p:spTree>
    <p:extLst>
      <p:ext uri="{BB962C8B-B14F-4D97-AF65-F5344CB8AC3E}">
        <p14:creationId xmlns:p14="http://schemas.microsoft.com/office/powerpoint/2010/main" val="118733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56E9-0AB7-4EF6-B5F1-DA2F6E425219}"/>
              </a:ext>
            </a:extLst>
          </p:cNvPr>
          <p:cNvSpPr>
            <a:spLocks noGrp="1"/>
          </p:cNvSpPr>
          <p:nvPr>
            <p:ph type="title"/>
          </p:nvPr>
        </p:nvSpPr>
        <p:spPr/>
        <p:txBody>
          <a:bodyPr>
            <a:normAutofit fontScale="90000"/>
          </a:bodyPr>
          <a:lstStyle/>
          <a:p>
            <a:br>
              <a:rPr lang="en-US" dirty="0"/>
            </a:br>
            <a:r>
              <a:rPr lang="en-US" dirty="0"/>
              <a:t>Plain language principles</a:t>
            </a:r>
            <a:br>
              <a:rPr lang="en-US" dirty="0"/>
            </a:br>
            <a:endParaRPr lang="en-US" dirty="0"/>
          </a:p>
        </p:txBody>
      </p:sp>
      <p:sp>
        <p:nvSpPr>
          <p:cNvPr id="3" name="Content Placeholder 2">
            <a:extLst>
              <a:ext uri="{FF2B5EF4-FFF2-40B4-BE49-F238E27FC236}">
                <a16:creationId xmlns:a16="http://schemas.microsoft.com/office/drawing/2014/main" id="{BE40EE7E-1BE8-4BD8-B39A-8AD4615059E0}"/>
              </a:ext>
            </a:extLst>
          </p:cNvPr>
          <p:cNvSpPr>
            <a:spLocks noGrp="1"/>
          </p:cNvSpPr>
          <p:nvPr>
            <p:ph idx="1"/>
          </p:nvPr>
        </p:nvSpPr>
        <p:spPr/>
        <p:txBody>
          <a:bodyPr>
            <a:normAutofit fontScale="85000" lnSpcReduction="20000"/>
          </a:bodyPr>
          <a:lstStyle/>
          <a:p>
            <a:pPr marL="799465" lvl="1" indent="-457200">
              <a:spcBef>
                <a:spcPts val="500"/>
              </a:spcBef>
              <a:spcAft>
                <a:spcPts val="0"/>
              </a:spcAft>
              <a:buClr>
                <a:schemeClr val="dk1"/>
              </a:buClr>
              <a:buSzPct val="100000"/>
            </a:pPr>
            <a:r>
              <a:rPr lang="en-US" sz="2800" dirty="0">
                <a:latin typeface="Calibri"/>
                <a:ea typeface="Calibri"/>
                <a:cs typeface="Calibri"/>
                <a:sym typeface="Calibri"/>
              </a:rPr>
              <a:t>Use familiar terms, not jargon, acronyms, or medical terminology</a:t>
            </a:r>
          </a:p>
          <a:p>
            <a:pPr marL="799465" lvl="1" indent="-457200">
              <a:spcBef>
                <a:spcPts val="500"/>
              </a:spcBef>
              <a:spcAft>
                <a:spcPts val="0"/>
              </a:spcAft>
              <a:buClr>
                <a:schemeClr val="dk1"/>
              </a:buClr>
              <a:buSzPct val="100000"/>
            </a:pPr>
            <a:r>
              <a:rPr lang="en-US" sz="2800" dirty="0">
                <a:latin typeface="Calibri"/>
                <a:ea typeface="Calibri"/>
                <a:cs typeface="Calibri"/>
                <a:sym typeface="Calibri"/>
              </a:rPr>
              <a:t>Chunk information</a:t>
            </a:r>
          </a:p>
          <a:p>
            <a:pPr marL="1210945" lvl="3" indent="-457200">
              <a:spcBef>
                <a:spcPts val="500"/>
              </a:spcBef>
              <a:spcAft>
                <a:spcPts val="0"/>
              </a:spcAft>
              <a:buClr>
                <a:schemeClr val="dk1"/>
              </a:buClr>
              <a:buSzPct val="100000"/>
            </a:pPr>
            <a:r>
              <a:rPr lang="en-US" sz="2400" dirty="0">
                <a:latin typeface="Calibri"/>
                <a:ea typeface="Calibri"/>
                <a:cs typeface="Calibri"/>
                <a:sym typeface="Calibri"/>
              </a:rPr>
              <a:t>Use ample headings and subheadings with less under each one</a:t>
            </a:r>
          </a:p>
          <a:p>
            <a:pPr marL="1210945" lvl="3" indent="-457200">
              <a:spcBef>
                <a:spcPts val="500"/>
              </a:spcBef>
              <a:spcAft>
                <a:spcPts val="0"/>
              </a:spcAft>
              <a:buClr>
                <a:schemeClr val="dk1"/>
              </a:buClr>
              <a:buSzPct val="100000"/>
            </a:pPr>
            <a:r>
              <a:rPr lang="en-US" sz="2400" dirty="0">
                <a:latin typeface="Calibri"/>
                <a:ea typeface="Calibri"/>
                <a:cs typeface="Calibri"/>
                <a:sym typeface="Calibri"/>
              </a:rPr>
              <a:t>Use bullet points </a:t>
            </a:r>
          </a:p>
          <a:p>
            <a:pPr marL="799465" lvl="1" indent="-457200">
              <a:spcBef>
                <a:spcPts val="500"/>
              </a:spcBef>
              <a:spcAft>
                <a:spcPts val="0"/>
              </a:spcAft>
              <a:buClr>
                <a:schemeClr val="dk1"/>
              </a:buClr>
              <a:buSzPct val="100000"/>
            </a:pPr>
            <a:endParaRPr lang="en-US" sz="2800" dirty="0">
              <a:latin typeface="Calibri"/>
              <a:ea typeface="Calibri"/>
              <a:cs typeface="Calibri"/>
              <a:sym typeface="Calibri"/>
            </a:endParaRPr>
          </a:p>
          <a:p>
            <a:pPr marL="799465" lvl="1" indent="-457200">
              <a:spcBef>
                <a:spcPts val="500"/>
              </a:spcBef>
              <a:spcAft>
                <a:spcPts val="0"/>
              </a:spcAft>
              <a:buClr>
                <a:schemeClr val="dk1"/>
              </a:buClr>
              <a:buSzPct val="100000"/>
            </a:pPr>
            <a:r>
              <a:rPr lang="en-US" sz="2800" dirty="0">
                <a:latin typeface="Calibri"/>
                <a:ea typeface="Calibri"/>
                <a:cs typeface="Calibri"/>
                <a:sym typeface="Calibri"/>
              </a:rPr>
              <a:t>Organize logically: most important information first</a:t>
            </a:r>
          </a:p>
          <a:p>
            <a:pPr marL="799465" lvl="1" indent="-457200">
              <a:spcBef>
                <a:spcPts val="500"/>
              </a:spcBef>
              <a:spcAft>
                <a:spcPts val="0"/>
              </a:spcAft>
              <a:buClr>
                <a:schemeClr val="dk1"/>
              </a:buClr>
              <a:buSzPct val="100000"/>
            </a:pPr>
            <a:endParaRPr lang="en-US" sz="2800" dirty="0">
              <a:latin typeface="Calibri"/>
              <a:ea typeface="Calibri"/>
              <a:cs typeface="Calibri"/>
              <a:sym typeface="Calibri"/>
            </a:endParaRPr>
          </a:p>
          <a:p>
            <a:pPr marL="799465" lvl="1" indent="-457200">
              <a:spcBef>
                <a:spcPts val="500"/>
              </a:spcBef>
              <a:spcAft>
                <a:spcPts val="0"/>
              </a:spcAft>
              <a:buClr>
                <a:schemeClr val="dk1"/>
              </a:buClr>
              <a:buSzPct val="100000"/>
            </a:pPr>
            <a:r>
              <a:rPr lang="en-US" sz="2800" dirty="0">
                <a:latin typeface="Calibri"/>
                <a:ea typeface="Calibri"/>
                <a:cs typeface="Calibri"/>
                <a:sym typeface="Calibri"/>
              </a:rPr>
              <a:t>Write in a conversational voice vs. academic or research voice</a:t>
            </a:r>
          </a:p>
          <a:p>
            <a:pPr marL="1005205" lvl="2" indent="-457200">
              <a:spcBef>
                <a:spcPts val="500"/>
              </a:spcBef>
              <a:spcAft>
                <a:spcPts val="0"/>
              </a:spcAft>
              <a:buClr>
                <a:schemeClr val="dk1"/>
              </a:buClr>
              <a:buSzPct val="100000"/>
            </a:pPr>
            <a:r>
              <a:rPr lang="en-US" sz="2600" dirty="0">
                <a:latin typeface="Calibri"/>
                <a:ea typeface="Calibri"/>
                <a:cs typeface="Calibri"/>
                <a:sym typeface="Calibri"/>
              </a:rPr>
              <a:t>Use the active voice</a:t>
            </a:r>
          </a:p>
          <a:p>
            <a:pPr marL="342265" lvl="1" indent="0">
              <a:spcBef>
                <a:spcPts val="500"/>
              </a:spcBef>
              <a:spcAft>
                <a:spcPts val="0"/>
              </a:spcAft>
              <a:buClr>
                <a:schemeClr val="dk1"/>
              </a:buClr>
              <a:buSzPct val="100000"/>
              <a:buNone/>
            </a:pPr>
            <a:endParaRPr lang="en-US" sz="2800" dirty="0">
              <a:latin typeface="Calibri"/>
              <a:ea typeface="Calibri"/>
              <a:cs typeface="Calibri"/>
              <a:sym typeface="Calibri"/>
            </a:endParaRPr>
          </a:p>
        </p:txBody>
      </p:sp>
    </p:spTree>
    <p:extLst>
      <p:ext uri="{BB962C8B-B14F-4D97-AF65-F5344CB8AC3E}">
        <p14:creationId xmlns:p14="http://schemas.microsoft.com/office/powerpoint/2010/main" val="302126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6D4C-2D5F-4D0A-A7A6-27A31A0832CC}"/>
              </a:ext>
            </a:extLst>
          </p:cNvPr>
          <p:cNvSpPr>
            <a:spLocks noGrp="1"/>
          </p:cNvSpPr>
          <p:nvPr>
            <p:ph type="title"/>
          </p:nvPr>
        </p:nvSpPr>
        <p:spPr/>
        <p:txBody>
          <a:bodyPr/>
          <a:lstStyle/>
          <a:p>
            <a:r>
              <a:rPr lang="en-US" dirty="0"/>
              <a:t>Print Communication: </a:t>
            </a:r>
            <a:br>
              <a:rPr lang="en-US" dirty="0"/>
            </a:br>
            <a:r>
              <a:rPr lang="en-US" dirty="0"/>
              <a:t>Readability vs. Plain Language</a:t>
            </a:r>
          </a:p>
        </p:txBody>
      </p:sp>
      <p:sp>
        <p:nvSpPr>
          <p:cNvPr id="3" name="Content Placeholder 2">
            <a:extLst>
              <a:ext uri="{FF2B5EF4-FFF2-40B4-BE49-F238E27FC236}">
                <a16:creationId xmlns:a16="http://schemas.microsoft.com/office/drawing/2014/main" id="{43BBE358-4A92-466C-A03C-A8CBF552C23A}"/>
              </a:ext>
            </a:extLst>
          </p:cNvPr>
          <p:cNvSpPr>
            <a:spLocks noGrp="1"/>
          </p:cNvSpPr>
          <p:nvPr>
            <p:ph idx="1"/>
          </p:nvPr>
        </p:nvSpPr>
        <p:spPr/>
        <p:txBody>
          <a:bodyPr>
            <a:normAutofit/>
          </a:bodyPr>
          <a:lstStyle/>
          <a:p>
            <a:r>
              <a:rPr lang="en-US" sz="2800" dirty="0"/>
              <a:t>Readability: how easy (or not) something is to read.</a:t>
            </a:r>
          </a:p>
          <a:p>
            <a:pPr marL="34290" indent="0">
              <a:buNone/>
            </a:pPr>
            <a:endParaRPr lang="en-US" sz="2800" dirty="0"/>
          </a:p>
          <a:p>
            <a:r>
              <a:rPr lang="en-US" sz="2800" dirty="0"/>
              <a:t>Plain language: writing that people can understand. It ensures that readers can grasp the message the first time they read it. </a:t>
            </a:r>
          </a:p>
        </p:txBody>
      </p:sp>
    </p:spTree>
    <p:extLst>
      <p:ext uri="{BB962C8B-B14F-4D97-AF65-F5344CB8AC3E}">
        <p14:creationId xmlns:p14="http://schemas.microsoft.com/office/powerpoint/2010/main" val="340112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DA4C-DC18-466B-9830-FDD0767725DB}"/>
              </a:ext>
            </a:extLst>
          </p:cNvPr>
          <p:cNvSpPr>
            <a:spLocks noGrp="1"/>
          </p:cNvSpPr>
          <p:nvPr>
            <p:ph type="title"/>
          </p:nvPr>
        </p:nvSpPr>
        <p:spPr/>
        <p:txBody>
          <a:bodyPr/>
          <a:lstStyle/>
          <a:p>
            <a:r>
              <a:rPr lang="en-US" dirty="0"/>
              <a:t>Readability, plain language, health literacy </a:t>
            </a:r>
          </a:p>
        </p:txBody>
      </p:sp>
      <p:sp>
        <p:nvSpPr>
          <p:cNvPr id="5" name="Content Placeholder 4">
            <a:extLst>
              <a:ext uri="{FF2B5EF4-FFF2-40B4-BE49-F238E27FC236}">
                <a16:creationId xmlns:a16="http://schemas.microsoft.com/office/drawing/2014/main" id="{BAA0354B-0DA8-463B-9E50-991BC673D92B}"/>
              </a:ext>
            </a:extLst>
          </p:cNvPr>
          <p:cNvSpPr>
            <a:spLocks noGrp="1"/>
          </p:cNvSpPr>
          <p:nvPr>
            <p:ph idx="1"/>
          </p:nvPr>
        </p:nvSpPr>
        <p:spPr/>
        <p:txBody>
          <a:bodyPr/>
          <a:lstStyle/>
          <a:p>
            <a:pPr marL="34290" indent="0">
              <a:buNone/>
            </a:pPr>
            <a:r>
              <a:rPr lang="en-US" dirty="0"/>
              <a:t>Readability, plain language, and health literacy are all important—so it is important to understand what makes each unique.</a:t>
            </a:r>
          </a:p>
          <a:p>
            <a:r>
              <a:rPr lang="en-US" dirty="0"/>
              <a:t>Readability: how easy (or not) something is to read.</a:t>
            </a:r>
          </a:p>
          <a:p>
            <a:r>
              <a:rPr lang="en-US" dirty="0"/>
              <a:t>Plain language: writing that people can understand. </a:t>
            </a:r>
          </a:p>
          <a:p>
            <a:r>
              <a:rPr lang="en-US" dirty="0"/>
              <a:t>[Personal] Health literacy: the degree to which people have the ability to find, understand, and use information and services to inform health-related decisions and actions for themselves and others. </a:t>
            </a:r>
          </a:p>
        </p:txBody>
      </p:sp>
    </p:spTree>
    <p:extLst>
      <p:ext uri="{BB962C8B-B14F-4D97-AF65-F5344CB8AC3E}">
        <p14:creationId xmlns:p14="http://schemas.microsoft.com/office/powerpoint/2010/main" val="395230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CFE6-1EBE-49EE-A50A-BC93652271C9}"/>
              </a:ext>
            </a:extLst>
          </p:cNvPr>
          <p:cNvSpPr>
            <a:spLocks noGrp="1"/>
          </p:cNvSpPr>
          <p:nvPr>
            <p:ph type="title"/>
          </p:nvPr>
        </p:nvSpPr>
        <p:spPr/>
        <p:txBody>
          <a:bodyPr/>
          <a:lstStyle/>
          <a:p>
            <a:r>
              <a:rPr lang="en-US" dirty="0"/>
              <a:t>SAM: subheadings and chunking</a:t>
            </a:r>
          </a:p>
        </p:txBody>
      </p:sp>
      <p:pic>
        <p:nvPicPr>
          <p:cNvPr id="7" name="Google Shape;258;p21" descr="An example of how the Suitability Assessment of Materials scores literature for a particular audience.">
            <a:extLst>
              <a:ext uri="{FF2B5EF4-FFF2-40B4-BE49-F238E27FC236}">
                <a16:creationId xmlns:a16="http://schemas.microsoft.com/office/drawing/2014/main" id="{BDB18DB6-AFCD-41DF-9095-465703E0F737}"/>
              </a:ext>
            </a:extLst>
          </p:cNvPr>
          <p:cNvPicPr preferRelativeResize="0">
            <a:picLocks noGrp="1"/>
          </p:cNvPicPr>
          <p:nvPr>
            <p:ph idx="1"/>
          </p:nvPr>
        </p:nvPicPr>
        <p:blipFill rotWithShape="1">
          <a:blip r:embed="rId3">
            <a:alphaModFix/>
          </a:blip>
          <a:srcRect/>
          <a:stretch/>
        </p:blipFill>
        <p:spPr>
          <a:xfrm>
            <a:off x="857250" y="2914442"/>
            <a:ext cx="7404100" cy="2219740"/>
          </a:xfrm>
          <a:prstGeom prst="rect">
            <a:avLst/>
          </a:prstGeom>
          <a:noFill/>
          <a:ln>
            <a:noFill/>
          </a:ln>
        </p:spPr>
      </p:pic>
    </p:spTree>
    <p:extLst>
      <p:ext uri="{BB962C8B-B14F-4D97-AF65-F5344CB8AC3E}">
        <p14:creationId xmlns:p14="http://schemas.microsoft.com/office/powerpoint/2010/main" val="298582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5050" y="1226038"/>
            <a:ext cx="8162334" cy="835819"/>
          </a:xfrm>
        </p:spPr>
        <p:txBody>
          <a:bodyPr>
            <a:normAutofit/>
          </a:bodyPr>
          <a:lstStyle/>
          <a:p>
            <a:r>
              <a:rPr lang="en-US" sz="3000" dirty="0">
                <a:latin typeface="Calibri" panose="020F0502020204030204" pitchFamily="34" charset="0"/>
                <a:cs typeface="Calibri" panose="020F0502020204030204" pitchFamily="34" charset="0"/>
              </a:rPr>
              <a:t>About today’s session</a:t>
            </a:r>
          </a:p>
        </p:txBody>
      </p:sp>
      <p:sp>
        <p:nvSpPr>
          <p:cNvPr id="4" name="Content Placeholder 3"/>
          <p:cNvSpPr>
            <a:spLocks noGrp="1"/>
          </p:cNvSpPr>
          <p:nvPr>
            <p:ph idx="1"/>
          </p:nvPr>
        </p:nvSpPr>
        <p:spPr>
          <a:xfrm>
            <a:off x="625050" y="2282735"/>
            <a:ext cx="8162334" cy="3028950"/>
          </a:xfrm>
        </p:spPr>
        <p:txBody>
          <a:bodyPr>
            <a:normAutofit fontScale="92500" lnSpcReduction="10000"/>
          </a:bodyPr>
          <a:lstStyle/>
          <a:p>
            <a:r>
              <a:rPr lang="en-US" dirty="0"/>
              <a:t>The session is being closed captioned and recorded.</a:t>
            </a:r>
          </a:p>
          <a:p>
            <a:r>
              <a:rPr lang="en-US" dirty="0"/>
              <a:t>Please use the chat feature to ask questions or share comments as we go along.  When sharing comments or questions, select “all participants.”</a:t>
            </a:r>
          </a:p>
          <a:p>
            <a:r>
              <a:rPr lang="en-US" dirty="0"/>
              <a:t>You can adjust the size of your window using the plus and minus signs on the left.</a:t>
            </a:r>
          </a:p>
          <a:p>
            <a:r>
              <a:rPr lang="en-US" dirty="0"/>
              <a:t>PPT slides, resource list, and a link to the recording will be made available following the presentation. The recording usually takes several weeks.</a:t>
            </a:r>
          </a:p>
          <a:p>
            <a:r>
              <a:rPr lang="en-US" dirty="0"/>
              <a:t>The class is eligible for MLA, CHES, and CHIS credit. A link to the class evaluation will be given at the end. When you complete the evaluation you will receive instructions on how to receive your credit.</a:t>
            </a:r>
          </a:p>
          <a:p>
            <a:endParaRPr lang="en-US" dirty="0"/>
          </a:p>
        </p:txBody>
      </p:sp>
    </p:spTree>
    <p:extLst>
      <p:ext uri="{BB962C8B-B14F-4D97-AF65-F5344CB8AC3E}">
        <p14:creationId xmlns:p14="http://schemas.microsoft.com/office/powerpoint/2010/main" val="137166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1506-16FE-4A43-9F81-76DD02FFFB5C}"/>
              </a:ext>
            </a:extLst>
          </p:cNvPr>
          <p:cNvSpPr>
            <a:spLocks noGrp="1"/>
          </p:cNvSpPr>
          <p:nvPr>
            <p:ph type="title"/>
          </p:nvPr>
        </p:nvSpPr>
        <p:spPr/>
        <p:txBody>
          <a:bodyPr/>
          <a:lstStyle/>
          <a:p>
            <a:r>
              <a:rPr lang="en-US" dirty="0"/>
              <a:t>Applying SAM</a:t>
            </a:r>
          </a:p>
        </p:txBody>
      </p:sp>
      <p:pic>
        <p:nvPicPr>
          <p:cNvPr id="4" name="Google Shape;264;p22" descr="Minnesota department of health handout about Pertussis.">
            <a:extLst>
              <a:ext uri="{FF2B5EF4-FFF2-40B4-BE49-F238E27FC236}">
                <a16:creationId xmlns:a16="http://schemas.microsoft.com/office/drawing/2014/main" id="{6322E37C-F1EF-4DFE-8871-F7810630BA80}"/>
              </a:ext>
            </a:extLst>
          </p:cNvPr>
          <p:cNvPicPr preferRelativeResize="0">
            <a:picLocks noGrp="1"/>
          </p:cNvPicPr>
          <p:nvPr>
            <p:ph sz="half" idx="1"/>
          </p:nvPr>
        </p:nvPicPr>
        <p:blipFill rotWithShape="1">
          <a:blip r:embed="rId2">
            <a:alphaModFix/>
          </a:blip>
          <a:stretch/>
        </p:blipFill>
        <p:spPr>
          <a:xfrm>
            <a:off x="988894" y="2057400"/>
            <a:ext cx="3302236" cy="4022725"/>
          </a:xfrm>
          <a:prstGeom prst="rect">
            <a:avLst/>
          </a:prstGeom>
          <a:noFill/>
          <a:ln w="9525" cap="flat" cmpd="sng">
            <a:solidFill>
              <a:schemeClr val="dk1"/>
            </a:solidFill>
            <a:prstDash val="solid"/>
            <a:round/>
            <a:headEnd type="none" w="sm" len="sm"/>
            <a:tailEnd type="none" w="sm" len="sm"/>
          </a:ln>
        </p:spPr>
      </p:pic>
      <p:sp>
        <p:nvSpPr>
          <p:cNvPr id="5" name="Content Placeholder 4">
            <a:extLst>
              <a:ext uri="{FF2B5EF4-FFF2-40B4-BE49-F238E27FC236}">
                <a16:creationId xmlns:a16="http://schemas.microsoft.com/office/drawing/2014/main" id="{7F92D3A1-43A7-4148-95E1-47EC040A2748}"/>
              </a:ext>
            </a:extLst>
          </p:cNvPr>
          <p:cNvSpPr>
            <a:spLocks noGrp="1"/>
          </p:cNvSpPr>
          <p:nvPr>
            <p:ph sz="half" idx="2"/>
          </p:nvPr>
        </p:nvSpPr>
        <p:spPr/>
        <p:txBody>
          <a:bodyPr>
            <a:normAutofit/>
          </a:bodyPr>
          <a:lstStyle/>
          <a:p>
            <a:r>
              <a:rPr lang="en-US" sz="2000" dirty="0"/>
              <a:t>Descriptive subheadings</a:t>
            </a:r>
          </a:p>
          <a:p>
            <a:r>
              <a:rPr lang="en-US" sz="2000" dirty="0"/>
              <a:t>3 items under subheading</a:t>
            </a:r>
          </a:p>
        </p:txBody>
      </p:sp>
    </p:spTree>
    <p:extLst>
      <p:ext uri="{BB962C8B-B14F-4D97-AF65-F5344CB8AC3E}">
        <p14:creationId xmlns:p14="http://schemas.microsoft.com/office/powerpoint/2010/main" val="128030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E2D6-B134-4B51-8B29-84049DE39992}"/>
              </a:ext>
            </a:extLst>
          </p:cNvPr>
          <p:cNvSpPr>
            <a:spLocks noGrp="1"/>
          </p:cNvSpPr>
          <p:nvPr>
            <p:ph type="title"/>
          </p:nvPr>
        </p:nvSpPr>
        <p:spPr>
          <a:xfrm>
            <a:off x="1858148" y="300681"/>
            <a:ext cx="5209303" cy="799070"/>
          </a:xfrm>
        </p:spPr>
        <p:txBody>
          <a:bodyPr/>
          <a:lstStyle/>
          <a:p>
            <a:r>
              <a:rPr lang="en-US" dirty="0"/>
              <a:t>Applying SAM (cont’d)</a:t>
            </a:r>
          </a:p>
        </p:txBody>
      </p:sp>
      <p:pic>
        <p:nvPicPr>
          <p:cNvPr id="6" name="Google Shape;278;p23" descr="Screenshot of public health announcement about food safety from Florida Health Broward County&#10;">
            <a:extLst>
              <a:ext uri="{FF2B5EF4-FFF2-40B4-BE49-F238E27FC236}">
                <a16:creationId xmlns:a16="http://schemas.microsoft.com/office/drawing/2014/main" id="{AA9E8978-8240-41E0-BE5F-20ED783757C9}"/>
              </a:ext>
            </a:extLst>
          </p:cNvPr>
          <p:cNvPicPr preferRelativeResize="0">
            <a:picLocks noGrp="1"/>
          </p:cNvPicPr>
          <p:nvPr>
            <p:ph idx="1"/>
          </p:nvPr>
        </p:nvPicPr>
        <p:blipFill rotWithShape="1">
          <a:blip r:embed="rId2">
            <a:alphaModFix/>
          </a:blip>
          <a:stretch/>
        </p:blipFill>
        <p:spPr>
          <a:xfrm>
            <a:off x="2687902" y="1186249"/>
            <a:ext cx="3768196" cy="4842047"/>
          </a:xfrm>
          <a:prstGeom prst="rect">
            <a:avLst/>
          </a:prstGeom>
          <a:noFill/>
          <a:ln w="9525" cap="flat" cmpd="sng">
            <a:solidFill>
              <a:schemeClr val="dk1"/>
            </a:solidFill>
            <a:prstDash val="solid"/>
            <a:round/>
            <a:headEnd type="none" w="sm" len="sm"/>
            <a:tailEnd type="none" w="sm" len="sm"/>
          </a:ln>
        </p:spPr>
      </p:pic>
      <p:sp>
        <p:nvSpPr>
          <p:cNvPr id="4" name="Rectangle 3" descr="black out bar covering contact information on press release.">
            <a:extLst>
              <a:ext uri="{FF2B5EF4-FFF2-40B4-BE49-F238E27FC236}">
                <a16:creationId xmlns:a16="http://schemas.microsoft.com/office/drawing/2014/main" id="{988DF138-4FE1-0A52-CF4B-39D311AADB68}"/>
              </a:ext>
            </a:extLst>
          </p:cNvPr>
          <p:cNvSpPr/>
          <p:nvPr/>
        </p:nvSpPr>
        <p:spPr>
          <a:xfrm>
            <a:off x="3077633" y="2429933"/>
            <a:ext cx="1214967" cy="2074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56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1918-4E53-4119-8152-2F62EAF316E0}"/>
              </a:ext>
            </a:extLst>
          </p:cNvPr>
          <p:cNvSpPr>
            <a:spLocks noGrp="1"/>
          </p:cNvSpPr>
          <p:nvPr>
            <p:ph type="title"/>
          </p:nvPr>
        </p:nvSpPr>
        <p:spPr/>
        <p:txBody>
          <a:bodyPr/>
          <a:lstStyle/>
          <a:p>
            <a:r>
              <a:rPr lang="en-US" dirty="0"/>
              <a:t>Use visuals to aid communication </a:t>
            </a:r>
          </a:p>
        </p:txBody>
      </p:sp>
      <p:pic>
        <p:nvPicPr>
          <p:cNvPr id="7" name="Google Shape;289;p24" descr="image showing when mother drinks alcohol, baby drinks alcohol">
            <a:extLst>
              <a:ext uri="{FF2B5EF4-FFF2-40B4-BE49-F238E27FC236}">
                <a16:creationId xmlns:a16="http://schemas.microsoft.com/office/drawing/2014/main" id="{7BAC0D51-130D-472F-96AC-000E1C459E32}"/>
              </a:ext>
            </a:extLst>
          </p:cNvPr>
          <p:cNvPicPr preferRelativeResize="0">
            <a:picLocks noGrp="1"/>
          </p:cNvPicPr>
          <p:nvPr>
            <p:ph sz="half" idx="1"/>
          </p:nvPr>
        </p:nvPicPr>
        <p:blipFill rotWithShape="1">
          <a:blip r:embed="rId2">
            <a:alphaModFix/>
          </a:blip>
          <a:srcRect/>
          <a:stretch/>
        </p:blipFill>
        <p:spPr>
          <a:xfrm>
            <a:off x="857250" y="2511934"/>
            <a:ext cx="3565525" cy="3113656"/>
          </a:xfrm>
          <a:prstGeom prst="rect">
            <a:avLst/>
          </a:prstGeom>
          <a:noFill/>
          <a:ln>
            <a:noFill/>
          </a:ln>
        </p:spPr>
      </p:pic>
      <p:sp>
        <p:nvSpPr>
          <p:cNvPr id="6" name="Google Shape;288;p24">
            <a:extLst>
              <a:ext uri="{FF2B5EF4-FFF2-40B4-BE49-F238E27FC236}">
                <a16:creationId xmlns:a16="http://schemas.microsoft.com/office/drawing/2014/main" id="{D36FD63E-433B-4D82-9C26-2BCF197D89BF}"/>
              </a:ext>
            </a:extLst>
          </p:cNvPr>
          <p:cNvSpPr txBox="1">
            <a:spLocks noGrp="1"/>
          </p:cNvSpPr>
          <p:nvPr>
            <p:ph sz="half" idx="2"/>
          </p:nvPr>
        </p:nvSpPr>
        <p:spPr>
          <a:xfrm>
            <a:off x="4700588" y="2057400"/>
            <a:ext cx="3565525" cy="4022725"/>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marR="0" lvl="1" indent="-279400" algn="l" rtl="0">
              <a:lnSpc>
                <a:spcPct val="90000"/>
              </a:lnSpc>
              <a:spcBef>
                <a:spcPts val="5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Concentrate on the main message</a:t>
            </a:r>
            <a:endParaRPr sz="800" b="0" i="0" u="none" strike="noStrike" cap="none" dirty="0">
              <a:solidFill>
                <a:schemeClr val="dk1"/>
              </a:solidFill>
              <a:latin typeface="Calibri"/>
              <a:ea typeface="Calibri"/>
              <a:cs typeface="Calibri"/>
              <a:sym typeface="Calibri"/>
            </a:endParaRPr>
          </a:p>
          <a:p>
            <a:pPr marL="457200" marR="0" lvl="1" indent="-279400" algn="l" rtl="0">
              <a:lnSpc>
                <a:spcPct val="90000"/>
              </a:lnSpc>
              <a:spcBef>
                <a:spcPts val="5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Use clear headings, labels, </a:t>
            </a:r>
            <a:r>
              <a:rPr lang="en-US" dirty="0">
                <a:sym typeface="Calibri"/>
              </a:rPr>
              <a:t> </a:t>
            </a:r>
            <a:r>
              <a:rPr lang="en-US" sz="2800" b="0" i="0" u="none" strike="noStrike" cap="none" dirty="0">
                <a:solidFill>
                  <a:schemeClr val="dk1"/>
                </a:solidFill>
                <a:latin typeface="Calibri"/>
                <a:ea typeface="Calibri"/>
                <a:cs typeface="Calibri"/>
                <a:sym typeface="Calibri"/>
              </a:rPr>
              <a:t>and captions</a:t>
            </a:r>
            <a:endParaRPr dirty="0"/>
          </a:p>
          <a:p>
            <a:pPr marL="457200" marR="0" lvl="1" indent="-279400" algn="l" rtl="0">
              <a:lnSpc>
                <a:spcPct val="90000"/>
              </a:lnSpc>
              <a:spcBef>
                <a:spcPts val="5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Use simple, realistic pictures</a:t>
            </a:r>
            <a:endParaRPr sz="2800" dirty="0">
              <a:solidFill>
                <a:schemeClr val="dk1"/>
              </a:solidFill>
              <a:latin typeface="Calibri"/>
              <a:ea typeface="Calibri"/>
              <a:cs typeface="Calibri"/>
              <a:sym typeface="Calibri"/>
            </a:endParaRPr>
          </a:p>
          <a:p>
            <a:pPr marL="457200" marR="0" lvl="1" indent="-279400" algn="l" rtl="0">
              <a:lnSpc>
                <a:spcPct val="90000"/>
              </a:lnSpc>
              <a:spcBef>
                <a:spcPts val="5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Use colors to aid comprehension</a:t>
            </a:r>
            <a:r>
              <a:rPr lang="en-US" sz="2800" b="0" i="0" u="none" strike="noStrike" cap="none" dirty="0">
                <a:solidFill>
                  <a:schemeClr val="dk1"/>
                </a:solidFill>
                <a:latin typeface="Calibri"/>
                <a:ea typeface="Calibri"/>
                <a:cs typeface="Calibri"/>
                <a:sym typeface="Calibri"/>
              </a:rPr>
              <a:t> </a:t>
            </a:r>
            <a:endParaRPr sz="800" b="0" i="0" u="none" strike="noStrike" cap="none" dirty="0">
              <a:solidFill>
                <a:schemeClr val="dk1"/>
              </a:solidFill>
              <a:latin typeface="Calibri"/>
              <a:ea typeface="Calibri"/>
              <a:cs typeface="Calibri"/>
              <a:sym typeface="Calibri"/>
            </a:endParaRPr>
          </a:p>
          <a:p>
            <a:pPr marL="457200" marR="0" lvl="1" indent="-279400" algn="l" rtl="0">
              <a:lnSpc>
                <a:spcPct val="90000"/>
              </a:lnSpc>
              <a:spcBef>
                <a:spcPts val="50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Beware of variations in </a:t>
            </a:r>
            <a:r>
              <a:rPr lang="en-US" dirty="0">
                <a:sym typeface="Calibri"/>
              </a:rPr>
              <a:t> </a:t>
            </a:r>
            <a:r>
              <a:rPr lang="en-US" sz="2800" b="0" i="0" u="none" strike="noStrike" cap="none" dirty="0">
                <a:solidFill>
                  <a:schemeClr val="dk1"/>
                </a:solidFill>
                <a:latin typeface="Calibri"/>
                <a:ea typeface="Calibri"/>
                <a:cs typeface="Calibri"/>
                <a:sym typeface="Calibri"/>
              </a:rPr>
              <a:t>interpretations of standard </a:t>
            </a:r>
            <a:r>
              <a:rPr lang="en-US" sz="2800" dirty="0">
                <a:solidFill>
                  <a:schemeClr val="dk1"/>
                </a:solidFill>
                <a:latin typeface="Calibri"/>
                <a:ea typeface="Calibri"/>
                <a:cs typeface="Calibri"/>
                <a:sym typeface="Calibri"/>
              </a:rPr>
              <a:t>i</a:t>
            </a:r>
            <a:r>
              <a:rPr lang="en-US" sz="2800" b="0" i="0" u="none" strike="noStrike" cap="none" dirty="0">
                <a:solidFill>
                  <a:schemeClr val="dk1"/>
                </a:solidFill>
                <a:latin typeface="Calibri"/>
                <a:ea typeface="Calibri"/>
                <a:cs typeface="Calibri"/>
                <a:sym typeface="Calibri"/>
              </a:rPr>
              <a:t>mages</a:t>
            </a:r>
          </a:p>
          <a:p>
            <a:pPr marL="177800" marR="0" lvl="1" indent="0" algn="l" rtl="0">
              <a:lnSpc>
                <a:spcPct val="90000"/>
              </a:lnSpc>
              <a:spcBef>
                <a:spcPts val="500"/>
              </a:spcBef>
              <a:spcAft>
                <a:spcPts val="0"/>
              </a:spcAft>
              <a:buClr>
                <a:schemeClr val="dk1"/>
              </a:buClr>
              <a:buSzPts val="2800"/>
              <a:buNone/>
            </a:pPr>
            <a:endParaRPr lang="en-US" sz="2800" b="0" i="0" u="none" strike="noStrike" cap="none" dirty="0">
              <a:solidFill>
                <a:schemeClr val="dk1"/>
              </a:solidFill>
              <a:latin typeface="Calibri"/>
              <a:ea typeface="Calibri"/>
              <a:cs typeface="Calibri"/>
              <a:sym typeface="Calibri"/>
            </a:endParaRPr>
          </a:p>
          <a:p>
            <a:pPr marL="457200" lvl="1" indent="0">
              <a:spcBef>
                <a:spcPts val="500"/>
              </a:spcBef>
              <a:spcAft>
                <a:spcPts val="0"/>
              </a:spcAft>
              <a:buNone/>
            </a:pPr>
            <a:r>
              <a:rPr lang="en-US" sz="1600" dirty="0">
                <a:solidFill>
                  <a:schemeClr val="dk1"/>
                </a:solidFill>
                <a:latin typeface="Calibri"/>
                <a:ea typeface="Calibri"/>
                <a:cs typeface="Calibri"/>
                <a:sym typeface="Calibri"/>
              </a:rPr>
              <a:t>Image from: Know the Facts about Fetal Alcohol Syndrome. Native American Community Board</a:t>
            </a:r>
          </a:p>
          <a:p>
            <a:pPr marL="457200" marR="0" lvl="1" indent="0" algn="l" rtl="0">
              <a:lnSpc>
                <a:spcPct val="90000"/>
              </a:lnSpc>
              <a:spcBef>
                <a:spcPts val="500"/>
              </a:spcBef>
              <a:spcAft>
                <a:spcPts val="0"/>
              </a:spcAft>
              <a:buNone/>
            </a:pPr>
            <a:endParaRPr dirty="0"/>
          </a:p>
          <a:p>
            <a:pPr marL="742950" marR="0" lvl="1" indent="-13335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622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FEFC-3A8C-4278-A04A-286B146E235D}"/>
              </a:ext>
            </a:extLst>
          </p:cNvPr>
          <p:cNvSpPr>
            <a:spLocks noGrp="1"/>
          </p:cNvSpPr>
          <p:nvPr>
            <p:ph type="title"/>
          </p:nvPr>
        </p:nvSpPr>
        <p:spPr/>
        <p:txBody>
          <a:bodyPr/>
          <a:lstStyle/>
          <a:p>
            <a:r>
              <a:rPr lang="en-US" dirty="0"/>
              <a:t>Verbal communication</a:t>
            </a:r>
          </a:p>
        </p:txBody>
      </p:sp>
      <p:sp>
        <p:nvSpPr>
          <p:cNvPr id="3" name="Content Placeholder 2">
            <a:extLst>
              <a:ext uri="{FF2B5EF4-FFF2-40B4-BE49-F238E27FC236}">
                <a16:creationId xmlns:a16="http://schemas.microsoft.com/office/drawing/2014/main" id="{B8163FF1-948B-48F6-BCAE-1C193B72969A}"/>
              </a:ext>
            </a:extLst>
          </p:cNvPr>
          <p:cNvSpPr>
            <a:spLocks noGrp="1"/>
          </p:cNvSpPr>
          <p:nvPr>
            <p:ph idx="1"/>
          </p:nvPr>
        </p:nvSpPr>
        <p:spPr/>
        <p:txBody>
          <a:bodyPr/>
          <a:lstStyle/>
          <a:p>
            <a:r>
              <a:rPr lang="en-US" dirty="0"/>
              <a:t>Listen carefully</a:t>
            </a:r>
          </a:p>
          <a:p>
            <a:r>
              <a:rPr lang="en-US" dirty="0"/>
              <a:t>Use the receiver’s words</a:t>
            </a:r>
          </a:p>
          <a:p>
            <a:r>
              <a:rPr lang="en-US" dirty="0"/>
              <a:t>Use plain language and avoid jargon</a:t>
            </a:r>
          </a:p>
          <a:p>
            <a:r>
              <a:rPr lang="en-US" dirty="0"/>
              <a:t>Slow down</a:t>
            </a:r>
          </a:p>
          <a:p>
            <a:r>
              <a:rPr lang="en-US" dirty="0"/>
              <a:t>Limit and repeat content</a:t>
            </a:r>
          </a:p>
          <a:p>
            <a:r>
              <a:rPr lang="en-US" dirty="0"/>
              <a:t>Demonstrate how it's done</a:t>
            </a:r>
          </a:p>
          <a:p>
            <a:r>
              <a:rPr lang="en-US" dirty="0"/>
              <a:t>Use graphics</a:t>
            </a:r>
          </a:p>
          <a:p>
            <a:endParaRPr lang="en-US" dirty="0"/>
          </a:p>
          <a:p>
            <a:pPr marL="34290" indent="0">
              <a:buNone/>
            </a:pPr>
            <a:r>
              <a:rPr lang="en-US" dirty="0"/>
              <a:t>From </a:t>
            </a:r>
            <a:r>
              <a:rPr lang="en-US" i="1" dirty="0">
                <a:solidFill>
                  <a:schemeClr val="accent4">
                    <a:lumMod val="50000"/>
                  </a:schemeClr>
                </a:solidFill>
                <a:hlinkClick r:id="rId2">
                  <a:extLst>
                    <a:ext uri="{A12FA001-AC4F-418D-AE19-62706E023703}">
                      <ahyp:hlinkClr xmlns:ahyp="http://schemas.microsoft.com/office/drawing/2018/hyperlinkcolor" val="tx"/>
                    </a:ext>
                  </a:extLst>
                </a:hlinkClick>
              </a:rPr>
              <a:t>Health Literacy Universal Precautions Toolkit</a:t>
            </a:r>
            <a:r>
              <a:rPr lang="en-US" dirty="0">
                <a:solidFill>
                  <a:schemeClr val="dk1"/>
                </a:solidFill>
              </a:rPr>
              <a:t>, 2nd Edition</a:t>
            </a:r>
            <a:endParaRPr lang="en-US" dirty="0"/>
          </a:p>
        </p:txBody>
      </p:sp>
    </p:spTree>
    <p:extLst>
      <p:ext uri="{BB962C8B-B14F-4D97-AF65-F5344CB8AC3E}">
        <p14:creationId xmlns:p14="http://schemas.microsoft.com/office/powerpoint/2010/main" val="84127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52F4-A2CC-4673-9CA6-F6E8207F5331}"/>
              </a:ext>
            </a:extLst>
          </p:cNvPr>
          <p:cNvSpPr>
            <a:spLocks noGrp="1"/>
          </p:cNvSpPr>
          <p:nvPr>
            <p:ph type="title"/>
          </p:nvPr>
        </p:nvSpPr>
        <p:spPr/>
        <p:txBody>
          <a:bodyPr/>
          <a:lstStyle/>
          <a:p>
            <a:r>
              <a:rPr lang="en-US" dirty="0"/>
              <a:t>Verbal communication techniques</a:t>
            </a:r>
          </a:p>
        </p:txBody>
      </p:sp>
      <p:sp>
        <p:nvSpPr>
          <p:cNvPr id="3" name="Content Placeholder 2">
            <a:extLst>
              <a:ext uri="{FF2B5EF4-FFF2-40B4-BE49-F238E27FC236}">
                <a16:creationId xmlns:a16="http://schemas.microsoft.com/office/drawing/2014/main" id="{B4A46D64-3F04-406F-AA9D-A2B349440F7C}"/>
              </a:ext>
            </a:extLst>
          </p:cNvPr>
          <p:cNvSpPr>
            <a:spLocks noGrp="1"/>
          </p:cNvSpPr>
          <p:nvPr>
            <p:ph idx="1"/>
          </p:nvPr>
        </p:nvSpPr>
        <p:spPr/>
        <p:txBody>
          <a:bodyPr/>
          <a:lstStyle/>
          <a:p>
            <a:pPr marL="0" lvl="0" indent="0">
              <a:spcBef>
                <a:spcPts val="0"/>
              </a:spcBef>
              <a:buNone/>
            </a:pPr>
            <a:r>
              <a:rPr lang="en-US" sz="2800" dirty="0">
                <a:solidFill>
                  <a:schemeClr val="tx2"/>
                </a:solidFill>
                <a:latin typeface="Calibri"/>
                <a:ea typeface="Calibri"/>
                <a:cs typeface="Calibri"/>
                <a:sym typeface="Calibri"/>
              </a:rPr>
              <a:t>Invite questions</a:t>
            </a:r>
            <a:endParaRPr lang="en-US" sz="2800" b="1" dirty="0">
              <a:solidFill>
                <a:schemeClr val="tx2"/>
              </a:solidFill>
              <a:latin typeface="Calibri"/>
              <a:ea typeface="Calibri"/>
              <a:cs typeface="Calibri"/>
              <a:sym typeface="Calibri"/>
            </a:endParaRPr>
          </a:p>
          <a:p>
            <a:pPr marL="742950" lvl="1" indent="-28575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Instead of: Do you have any questions?  (too easy to answer "no")</a:t>
            </a:r>
          </a:p>
          <a:p>
            <a:pPr marL="742950" lvl="1" indent="-28575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Better to say: What questions do you have?  </a:t>
            </a:r>
          </a:p>
          <a:p>
            <a:pPr marL="0" lvl="0" indent="0">
              <a:spcBef>
                <a:spcPts val="0"/>
              </a:spcBef>
              <a:buNone/>
            </a:pPr>
            <a:r>
              <a:rPr lang="en-US" sz="2800" dirty="0">
                <a:solidFill>
                  <a:schemeClr val="tx2"/>
                </a:solidFill>
                <a:latin typeface="Calibri"/>
                <a:ea typeface="Calibri"/>
                <a:cs typeface="Calibri"/>
                <a:sym typeface="Calibri"/>
              </a:rPr>
              <a:t>Confirm understanding</a:t>
            </a:r>
            <a:endParaRPr lang="en-US" sz="2800" b="1" dirty="0">
              <a:solidFill>
                <a:schemeClr val="tx2"/>
              </a:solidFill>
              <a:latin typeface="Calibri"/>
              <a:ea typeface="Calibri"/>
              <a:cs typeface="Calibri"/>
              <a:sym typeface="Calibri"/>
            </a:endParaRPr>
          </a:p>
          <a:p>
            <a:pPr marL="742950" lvl="1" indent="-28575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Instead of: Do you understand? </a:t>
            </a:r>
            <a:endParaRPr lang="en-US" dirty="0"/>
          </a:p>
          <a:p>
            <a:pPr marL="457200" lvl="1" indent="0">
              <a:spcBef>
                <a:spcPts val="0"/>
              </a:spcBef>
              <a:spcAft>
                <a:spcPts val="0"/>
              </a:spcAft>
              <a:buNone/>
            </a:pPr>
            <a:r>
              <a:rPr lang="en-US" sz="2800" dirty="0">
                <a:solidFill>
                  <a:schemeClr val="dk1"/>
                </a:solidFill>
                <a:latin typeface="Calibri"/>
                <a:ea typeface="Calibri"/>
                <a:cs typeface="Calibri"/>
                <a:sym typeface="Calibri"/>
              </a:rPr>
              <a:t>    (too easy to answer "yes")</a:t>
            </a:r>
          </a:p>
          <a:p>
            <a:pPr marL="742950" lvl="1" indent="-28575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Better to use the teach-back method</a:t>
            </a:r>
            <a:endParaRPr lang="en-US" dirty="0"/>
          </a:p>
          <a:p>
            <a:pPr marL="34290" indent="0">
              <a:buNone/>
            </a:pPr>
            <a:r>
              <a:rPr lang="en-US" dirty="0"/>
              <a:t>From </a:t>
            </a:r>
            <a:r>
              <a:rPr lang="en-US" i="1" dirty="0">
                <a:solidFill>
                  <a:schemeClr val="dk1"/>
                </a:solidFill>
                <a:hlinkClick r:id="rId2"/>
              </a:rPr>
              <a:t>Health Literacy Universal Precautions Toolkit</a:t>
            </a:r>
            <a:r>
              <a:rPr lang="en-US" dirty="0">
                <a:solidFill>
                  <a:schemeClr val="dk1"/>
                </a:solidFill>
              </a:rPr>
              <a:t>, 2nd Edition</a:t>
            </a:r>
            <a:endParaRPr lang="en-US" dirty="0"/>
          </a:p>
        </p:txBody>
      </p:sp>
    </p:spTree>
    <p:extLst>
      <p:ext uri="{BB962C8B-B14F-4D97-AF65-F5344CB8AC3E}">
        <p14:creationId xmlns:p14="http://schemas.microsoft.com/office/powerpoint/2010/main" val="316278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3583-FD7D-49E1-B6A5-3D6DAAF657A7}"/>
              </a:ext>
            </a:extLst>
          </p:cNvPr>
          <p:cNvSpPr>
            <a:spLocks noGrp="1"/>
          </p:cNvSpPr>
          <p:nvPr>
            <p:ph type="title"/>
          </p:nvPr>
        </p:nvSpPr>
        <p:spPr/>
        <p:txBody>
          <a:bodyPr/>
          <a:lstStyle/>
          <a:p>
            <a:r>
              <a:rPr lang="en-US" dirty="0"/>
              <a:t>Teach Back Method</a:t>
            </a:r>
          </a:p>
        </p:txBody>
      </p:sp>
      <p:pic>
        <p:nvPicPr>
          <p:cNvPr id="4" name="Google Shape;313;p29" descr="A flow diagram showing steps in teach back method, explained in text on slide. ">
            <a:extLst>
              <a:ext uri="{FF2B5EF4-FFF2-40B4-BE49-F238E27FC236}">
                <a16:creationId xmlns:a16="http://schemas.microsoft.com/office/drawing/2014/main" id="{E84E25E2-FDD3-4A27-BAD7-EC64DB7FE9AA}"/>
              </a:ext>
            </a:extLst>
          </p:cNvPr>
          <p:cNvPicPr preferRelativeResize="0">
            <a:picLocks noGrp="1"/>
          </p:cNvPicPr>
          <p:nvPr>
            <p:ph sz="half" idx="1"/>
          </p:nvPr>
        </p:nvPicPr>
        <p:blipFill rotWithShape="1">
          <a:blip r:embed="rId2">
            <a:alphaModFix/>
          </a:blip>
          <a:stretch/>
        </p:blipFill>
        <p:spPr>
          <a:xfrm>
            <a:off x="857250" y="2722708"/>
            <a:ext cx="3565525" cy="2692109"/>
          </a:xfrm>
          <a:prstGeom prst="rect">
            <a:avLst/>
          </a:prstGeom>
          <a:noFill/>
          <a:ln>
            <a:noFill/>
          </a:ln>
        </p:spPr>
      </p:pic>
      <p:sp>
        <p:nvSpPr>
          <p:cNvPr id="5" name="Content Placeholder 4" descr="flow chart of the teach back ">
            <a:extLst>
              <a:ext uri="{FF2B5EF4-FFF2-40B4-BE49-F238E27FC236}">
                <a16:creationId xmlns:a16="http://schemas.microsoft.com/office/drawing/2014/main" id="{6CB4BA46-9393-428F-BCC4-FE894F298EDE}"/>
              </a:ext>
            </a:extLst>
          </p:cNvPr>
          <p:cNvSpPr>
            <a:spLocks noGrp="1"/>
          </p:cNvSpPr>
          <p:nvPr>
            <p:ph sz="half" idx="2"/>
          </p:nvPr>
        </p:nvSpPr>
        <p:spPr>
          <a:xfrm>
            <a:off x="4697730" y="1965960"/>
            <a:ext cx="3566160" cy="4023360"/>
          </a:xfrm>
        </p:spPr>
        <p:txBody>
          <a:bodyPr/>
          <a:lstStyle/>
          <a:p>
            <a:r>
              <a:rPr lang="en-US" sz="1800" dirty="0"/>
              <a:t>What is it?</a:t>
            </a:r>
          </a:p>
          <a:p>
            <a:pPr lvl="1"/>
            <a:r>
              <a:rPr lang="en-US" sz="1600" dirty="0"/>
              <a:t>Chunk and teach information</a:t>
            </a:r>
          </a:p>
          <a:p>
            <a:pPr lvl="1"/>
            <a:r>
              <a:rPr lang="en-US" sz="1600" dirty="0"/>
              <a:t>Ask patient to teach back in their own words</a:t>
            </a:r>
          </a:p>
          <a:p>
            <a:pPr lvl="1"/>
            <a:r>
              <a:rPr lang="en-US" sz="1600" dirty="0"/>
              <a:t>Allow patients to consult material</a:t>
            </a:r>
          </a:p>
          <a:p>
            <a:pPr lvl="1"/>
            <a:r>
              <a:rPr lang="en-US" sz="1600" dirty="0"/>
              <a:t>Repeat if a patient teaches back correctly and there is more to explain</a:t>
            </a:r>
          </a:p>
          <a:p>
            <a:pPr lvl="1"/>
            <a:r>
              <a:rPr lang="en-US" sz="1600" dirty="0"/>
              <a:t>If patient doesn’t’ teach back correctly, reteach using different words </a:t>
            </a:r>
          </a:p>
          <a:p>
            <a:pPr lvl="1"/>
            <a:endParaRPr lang="en-US" dirty="0"/>
          </a:p>
          <a:p>
            <a:pPr lvl="1"/>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Image from AHRQ: Static Teach-back Interactive Module</a:t>
            </a:r>
            <a:r>
              <a:rPr lang="en-US" dirty="0">
                <a:solidFill>
                  <a:schemeClr val="accent4">
                    <a:lumMod val="50000"/>
                  </a:schemeClr>
                </a:solidFill>
              </a:rPr>
              <a:t> </a:t>
            </a:r>
          </a:p>
        </p:txBody>
      </p:sp>
    </p:spTree>
    <p:extLst>
      <p:ext uri="{BB962C8B-B14F-4D97-AF65-F5344CB8AC3E}">
        <p14:creationId xmlns:p14="http://schemas.microsoft.com/office/powerpoint/2010/main" val="725024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0FC1-EA77-42DB-94BF-F1E431FC5B98}"/>
              </a:ext>
            </a:extLst>
          </p:cNvPr>
          <p:cNvSpPr>
            <a:spLocks noGrp="1"/>
          </p:cNvSpPr>
          <p:nvPr>
            <p:ph type="title"/>
          </p:nvPr>
        </p:nvSpPr>
        <p:spPr>
          <a:xfrm>
            <a:off x="855979" y="188595"/>
            <a:ext cx="7406640" cy="1356360"/>
          </a:xfrm>
        </p:spPr>
        <p:txBody>
          <a:bodyPr/>
          <a:lstStyle/>
          <a:p>
            <a:r>
              <a:rPr lang="en-US" dirty="0"/>
              <a:t>MedlinePlus: Tools to Promote Health Literacy</a:t>
            </a:r>
          </a:p>
        </p:txBody>
      </p:sp>
      <p:pic>
        <p:nvPicPr>
          <p:cNvPr id="11" name="Content Placeholder 10" descr="A screenshot of the MedlinePlus homepage">
            <a:extLst>
              <a:ext uri="{FF2B5EF4-FFF2-40B4-BE49-F238E27FC236}">
                <a16:creationId xmlns:a16="http://schemas.microsoft.com/office/drawing/2014/main" id="{664C1208-49C7-D5FE-6A0E-39120EE71B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417" y="1544955"/>
            <a:ext cx="4715763" cy="3933825"/>
          </a:xfrm>
        </p:spPr>
      </p:pic>
      <p:sp>
        <p:nvSpPr>
          <p:cNvPr id="12" name="TextBox 11">
            <a:extLst>
              <a:ext uri="{FF2B5EF4-FFF2-40B4-BE49-F238E27FC236}">
                <a16:creationId xmlns:a16="http://schemas.microsoft.com/office/drawing/2014/main" id="{4D3BEA95-47E9-6E7C-968C-4E66F3B04C84}"/>
              </a:ext>
            </a:extLst>
          </p:cNvPr>
          <p:cNvSpPr txBox="1"/>
          <p:nvPr/>
        </p:nvSpPr>
        <p:spPr>
          <a:xfrm>
            <a:off x="3262183" y="5634681"/>
            <a:ext cx="2619634" cy="369332"/>
          </a:xfrm>
          <a:prstGeom prst="rect">
            <a:avLst/>
          </a:prstGeom>
          <a:noFill/>
        </p:spPr>
        <p:txBody>
          <a:bodyPr wrap="square" rtlCol="0">
            <a:spAutoFit/>
          </a:bodyPr>
          <a:lstStyle/>
          <a:p>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https://medlineplus.gov/</a:t>
            </a:r>
            <a:r>
              <a:rPr lang="en-US" dirty="0">
                <a:solidFill>
                  <a:schemeClr val="accent4">
                    <a:lumMod val="50000"/>
                  </a:schemeClr>
                </a:solidFill>
              </a:rPr>
              <a:t> </a:t>
            </a:r>
          </a:p>
        </p:txBody>
      </p:sp>
    </p:spTree>
    <p:extLst>
      <p:ext uri="{BB962C8B-B14F-4D97-AF65-F5344CB8AC3E}">
        <p14:creationId xmlns:p14="http://schemas.microsoft.com/office/powerpoint/2010/main" val="191194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DC9F-01B8-4300-958A-C2F2AD4445E9}"/>
              </a:ext>
            </a:extLst>
          </p:cNvPr>
          <p:cNvSpPr>
            <a:spLocks noGrp="1"/>
          </p:cNvSpPr>
          <p:nvPr>
            <p:ph type="title"/>
          </p:nvPr>
        </p:nvSpPr>
        <p:spPr/>
        <p:txBody>
          <a:bodyPr/>
          <a:lstStyle/>
          <a:p>
            <a:r>
              <a:rPr lang="en-US" dirty="0"/>
              <a:t>Culturally aware communication</a:t>
            </a:r>
          </a:p>
        </p:txBody>
      </p:sp>
      <p:sp>
        <p:nvSpPr>
          <p:cNvPr id="3" name="Content Placeholder 2">
            <a:extLst>
              <a:ext uri="{FF2B5EF4-FFF2-40B4-BE49-F238E27FC236}">
                <a16:creationId xmlns:a16="http://schemas.microsoft.com/office/drawing/2014/main" id="{4E153202-734C-4638-AC10-29CFE42FECA6}"/>
              </a:ext>
            </a:extLst>
          </p:cNvPr>
          <p:cNvSpPr>
            <a:spLocks noGrp="1"/>
          </p:cNvSpPr>
          <p:nvPr>
            <p:ph idx="1"/>
          </p:nvPr>
        </p:nvSpPr>
        <p:spPr/>
        <p:txBody>
          <a:bodyPr/>
          <a:lstStyle/>
          <a:p>
            <a:r>
              <a:rPr lang="en-US" dirty="0"/>
              <a:t>Tailor messages to specific groups</a:t>
            </a:r>
          </a:p>
          <a:p>
            <a:r>
              <a:rPr lang="en-US" dirty="0"/>
              <a:t>Be aware of cultural norms and customs that influence communication, decision making, health beliefs, and health behaviors</a:t>
            </a:r>
          </a:p>
          <a:p>
            <a:r>
              <a:rPr lang="en-US" dirty="0"/>
              <a:t>Avoid idioms and jargon</a:t>
            </a:r>
          </a:p>
          <a:p>
            <a:r>
              <a:rPr lang="en-US" dirty="0"/>
              <a:t>Use high quality translators and interpreters</a:t>
            </a:r>
          </a:p>
          <a:p>
            <a:r>
              <a:rPr lang="en-US" dirty="0"/>
              <a:t>Avoid stereotypes</a:t>
            </a:r>
          </a:p>
          <a:p>
            <a:pPr marL="34290" indent="0">
              <a:buNone/>
            </a:pPr>
            <a:endParaRPr lang="en-US" dirty="0"/>
          </a:p>
        </p:txBody>
      </p:sp>
    </p:spTree>
    <p:extLst>
      <p:ext uri="{BB962C8B-B14F-4D97-AF65-F5344CB8AC3E}">
        <p14:creationId xmlns:p14="http://schemas.microsoft.com/office/powerpoint/2010/main" val="2677124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0A762-825F-4A35-8153-552709717E70}"/>
              </a:ext>
            </a:extLst>
          </p:cNvPr>
          <p:cNvSpPr>
            <a:spLocks noGrp="1"/>
          </p:cNvSpPr>
          <p:nvPr>
            <p:ph type="title"/>
          </p:nvPr>
        </p:nvSpPr>
        <p:spPr/>
        <p:txBody>
          <a:bodyPr/>
          <a:lstStyle/>
          <a:p>
            <a:r>
              <a:rPr lang="en-US" dirty="0">
                <a:latin typeface="Calibri"/>
                <a:ea typeface="Calibri"/>
                <a:cs typeface="Calibri"/>
                <a:sym typeface="Calibri"/>
              </a:rPr>
              <a:t>Use visuals and examples that reflect the audience</a:t>
            </a:r>
            <a:endParaRPr lang="en-US" dirty="0"/>
          </a:p>
        </p:txBody>
      </p:sp>
      <p:pic>
        <p:nvPicPr>
          <p:cNvPr id="8" name="Google Shape;336;p32" descr="A covid-19 poster from Seattle and King County Public health that says: Please protect one another from Covid-19. Wear a face covering and keep 6 feet apart from other in public spaces.">
            <a:extLst>
              <a:ext uri="{FF2B5EF4-FFF2-40B4-BE49-F238E27FC236}">
                <a16:creationId xmlns:a16="http://schemas.microsoft.com/office/drawing/2014/main" id="{7FE374B0-9CB6-4690-A4E2-65E9F028BCA7}"/>
              </a:ext>
            </a:extLst>
          </p:cNvPr>
          <p:cNvPicPr preferRelativeResize="0">
            <a:picLocks noGrp="1"/>
          </p:cNvPicPr>
          <p:nvPr>
            <p:ph idx="1"/>
          </p:nvPr>
        </p:nvPicPr>
        <p:blipFill rotWithShape="1">
          <a:blip r:embed="rId2">
            <a:alphaModFix/>
          </a:blip>
          <a:srcRect/>
          <a:stretch/>
        </p:blipFill>
        <p:spPr>
          <a:xfrm>
            <a:off x="3056797" y="2057400"/>
            <a:ext cx="3005005" cy="3933825"/>
          </a:xfrm>
          <a:prstGeom prst="rect">
            <a:avLst/>
          </a:prstGeom>
          <a:noFill/>
          <a:ln>
            <a:noFill/>
          </a:ln>
        </p:spPr>
      </p:pic>
    </p:spTree>
    <p:extLst>
      <p:ext uri="{BB962C8B-B14F-4D97-AF65-F5344CB8AC3E}">
        <p14:creationId xmlns:p14="http://schemas.microsoft.com/office/powerpoint/2010/main" val="1578553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E2E1-F50C-444C-A9CC-A42AD0D0EC4B}"/>
              </a:ext>
            </a:extLst>
          </p:cNvPr>
          <p:cNvSpPr>
            <a:spLocks noGrp="1"/>
          </p:cNvSpPr>
          <p:nvPr>
            <p:ph type="title"/>
          </p:nvPr>
        </p:nvSpPr>
        <p:spPr>
          <a:xfrm>
            <a:off x="857250" y="609600"/>
            <a:ext cx="7406640" cy="749643"/>
          </a:xfrm>
        </p:spPr>
        <p:txBody>
          <a:bodyPr/>
          <a:lstStyle/>
          <a:p>
            <a:r>
              <a:rPr lang="en-US" dirty="0" err="1"/>
              <a:t>EthnoMed</a:t>
            </a:r>
            <a:endParaRPr lang="en-US" dirty="0"/>
          </a:p>
        </p:txBody>
      </p:sp>
      <p:pic>
        <p:nvPicPr>
          <p:cNvPr id="6" name="Google Shape;343;p33" descr="Picture of EthnoMed.org homepage">
            <a:extLst>
              <a:ext uri="{FF2B5EF4-FFF2-40B4-BE49-F238E27FC236}">
                <a16:creationId xmlns:a16="http://schemas.microsoft.com/office/drawing/2014/main" id="{B72037A9-5F01-4873-ACF7-B9D6BACF3A10}"/>
              </a:ext>
            </a:extLst>
          </p:cNvPr>
          <p:cNvPicPr preferRelativeResize="0">
            <a:picLocks noGrp="1"/>
          </p:cNvPicPr>
          <p:nvPr>
            <p:ph idx="1"/>
          </p:nvPr>
        </p:nvPicPr>
        <p:blipFill rotWithShape="1">
          <a:blip r:embed="rId2">
            <a:alphaModFix/>
          </a:blip>
          <a:stretch/>
        </p:blipFill>
        <p:spPr>
          <a:xfrm>
            <a:off x="563279" y="1648122"/>
            <a:ext cx="8017441" cy="3561755"/>
          </a:xfrm>
          <a:prstGeom prst="rect">
            <a:avLst/>
          </a:prstGeom>
          <a:noFill/>
          <a:ln>
            <a:noFill/>
          </a:ln>
        </p:spPr>
      </p:pic>
      <p:sp>
        <p:nvSpPr>
          <p:cNvPr id="5" name="Content Placeholder 4">
            <a:extLst>
              <a:ext uri="{FF2B5EF4-FFF2-40B4-BE49-F238E27FC236}">
                <a16:creationId xmlns:a16="http://schemas.microsoft.com/office/drawing/2014/main" id="{ED2ABC5F-4F87-413D-99C3-C1369620CE74}"/>
              </a:ext>
            </a:extLst>
          </p:cNvPr>
          <p:cNvSpPr>
            <a:spLocks noGrp="1"/>
          </p:cNvSpPr>
          <p:nvPr>
            <p:ph sz="half" idx="4294967295"/>
          </p:nvPr>
        </p:nvSpPr>
        <p:spPr>
          <a:xfrm>
            <a:off x="3122869" y="5502489"/>
            <a:ext cx="2898262" cy="421416"/>
          </a:xfrm>
        </p:spPr>
        <p:txBody>
          <a:bodyPr>
            <a:normAutofit/>
          </a:bodyPr>
          <a:lstStyle/>
          <a:p>
            <a:pPr marL="34290" indent="0">
              <a:buNone/>
            </a:pPr>
            <a:r>
              <a:rPr lang="en-US" sz="2000" dirty="0">
                <a:solidFill>
                  <a:schemeClr val="accent4">
                    <a:lumMod val="50000"/>
                  </a:schemeClr>
                </a:solidFill>
                <a:hlinkClick r:id="rId3">
                  <a:extLst>
                    <a:ext uri="{A12FA001-AC4F-418D-AE19-62706E023703}">
                      <ahyp:hlinkClr xmlns:ahyp="http://schemas.microsoft.com/office/drawing/2018/hyperlinkcolor" val="tx"/>
                    </a:ext>
                  </a:extLst>
                </a:hlinkClick>
              </a:rPr>
              <a:t>https://ethnomed.org/</a:t>
            </a:r>
            <a:r>
              <a:rPr lang="en-US" sz="2000" dirty="0">
                <a:solidFill>
                  <a:schemeClr val="accent4">
                    <a:lumMod val="50000"/>
                  </a:schemeClr>
                </a:solidFill>
              </a:rPr>
              <a:t> </a:t>
            </a:r>
          </a:p>
        </p:txBody>
      </p:sp>
    </p:spTree>
    <p:extLst>
      <p:ext uri="{BB962C8B-B14F-4D97-AF65-F5344CB8AC3E}">
        <p14:creationId xmlns:p14="http://schemas.microsoft.com/office/powerpoint/2010/main" val="427154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027E-8098-BCDC-6475-AB0BFA6FD0F2}"/>
              </a:ext>
            </a:extLst>
          </p:cNvPr>
          <p:cNvSpPr>
            <a:spLocks noGrp="1"/>
          </p:cNvSpPr>
          <p:nvPr>
            <p:ph type="title"/>
          </p:nvPr>
        </p:nvSpPr>
        <p:spPr>
          <a:xfrm>
            <a:off x="1276800" y="341263"/>
            <a:ext cx="6590399" cy="769451"/>
          </a:xfrm>
        </p:spPr>
        <p:txBody>
          <a:bodyPr vert="horz" wrap="square" lIns="68580" tIns="34290" rIns="68580" bIns="34290" numCol="1" anchor="b" anchorCtr="0" compatLnSpc="1">
            <a:prstTxWarp prst="textNoShape">
              <a:avLst/>
            </a:prstTxWarp>
          </a:bodyPr>
          <a:lstStyle/>
          <a:p>
            <a:r>
              <a:rPr lang="en-US" dirty="0">
                <a:solidFill>
                  <a:schemeClr val="tx1"/>
                </a:solidFill>
              </a:rPr>
              <a:t>Hierarchy of NIH, NLM, and NNLM</a:t>
            </a:r>
          </a:p>
        </p:txBody>
      </p:sp>
      <p:graphicFrame>
        <p:nvGraphicFramePr>
          <p:cNvPr id="4" name="Content Placeholder 3" descr="NIH NLM NNLM breakdown">
            <a:extLst>
              <a:ext uri="{FF2B5EF4-FFF2-40B4-BE49-F238E27FC236}">
                <a16:creationId xmlns:a16="http://schemas.microsoft.com/office/drawing/2014/main" id="{A04AB903-A4F7-4975-B078-D025E9603A93}"/>
              </a:ext>
            </a:extLst>
          </p:cNvPr>
          <p:cNvGraphicFramePr>
            <a:graphicFrameLocks noGrp="1"/>
          </p:cNvGraphicFramePr>
          <p:nvPr>
            <p:ph idx="1"/>
            <p:extLst>
              <p:ext uri="{D42A27DB-BD31-4B8C-83A1-F6EECF244321}">
                <p14:modId xmlns:p14="http://schemas.microsoft.com/office/powerpoint/2010/main" val="2827334831"/>
              </p:ext>
            </p:extLst>
          </p:nvPr>
        </p:nvGraphicFramePr>
        <p:xfrm>
          <a:off x="1090332" y="1605820"/>
          <a:ext cx="7587048" cy="4312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EC98765-4A5E-46C6-8E24-AFB567CD5CFC}"/>
              </a:ext>
            </a:extLst>
          </p:cNvPr>
          <p:cNvSpPr txBox="1"/>
          <p:nvPr/>
        </p:nvSpPr>
        <p:spPr>
          <a:xfrm>
            <a:off x="341385" y="1740340"/>
            <a:ext cx="3224288" cy="1384995"/>
          </a:xfrm>
          <a:prstGeom prst="rect">
            <a:avLst/>
          </a:prstGeom>
          <a:noFill/>
        </p:spPr>
        <p:txBody>
          <a:bodyPr wrap="square" rtlCol="0">
            <a:spAutoFit/>
          </a:bodyPr>
          <a:lstStyle/>
          <a:p>
            <a:pPr algn="ctr" defTabSz="685800" eaLnBrk="0" fontAlgn="base" hangingPunct="0">
              <a:spcBef>
                <a:spcPct val="0"/>
              </a:spcBef>
              <a:spcAft>
                <a:spcPct val="0"/>
              </a:spcAft>
            </a:pPr>
            <a:r>
              <a:rPr lang="en-US" sz="2100" b="1" dirty="0">
                <a:solidFill>
                  <a:prstClr val="black"/>
                </a:solidFill>
                <a:latin typeface="Calibri" panose="020F0502020204030204" pitchFamily="34" charset="0"/>
              </a:rPr>
              <a:t>National Institutes of Health</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Nation’s leading research agency</a:t>
            </a:r>
          </a:p>
        </p:txBody>
      </p:sp>
      <p:sp>
        <p:nvSpPr>
          <p:cNvPr id="6" name="TextBox 5">
            <a:extLst>
              <a:ext uri="{FF2B5EF4-FFF2-40B4-BE49-F238E27FC236}">
                <a16:creationId xmlns:a16="http://schemas.microsoft.com/office/drawing/2014/main" id="{156E199F-9EFD-4A86-83B6-A1931B2FAC8E}"/>
              </a:ext>
            </a:extLst>
          </p:cNvPr>
          <p:cNvSpPr txBox="1"/>
          <p:nvPr/>
        </p:nvSpPr>
        <p:spPr>
          <a:xfrm>
            <a:off x="5413344" y="2700244"/>
            <a:ext cx="3460733" cy="1061829"/>
          </a:xfrm>
          <a:prstGeom prst="rect">
            <a:avLst/>
          </a:prstGeom>
          <a:noFill/>
        </p:spPr>
        <p:txBody>
          <a:bodyPr wrap="square" rtlCol="0">
            <a:spAutoFit/>
          </a:bodyPr>
          <a:lstStyle/>
          <a:p>
            <a:pPr algn="ctr" defTabSz="685800" eaLnBrk="0" fontAlgn="base" hangingPunct="0">
              <a:spcBef>
                <a:spcPct val="0"/>
              </a:spcBef>
              <a:spcAft>
                <a:spcPct val="0"/>
              </a:spcAft>
            </a:pPr>
            <a:r>
              <a:rPr lang="en-US" sz="2100" b="1" dirty="0">
                <a:solidFill>
                  <a:prstClr val="black"/>
                </a:solidFill>
                <a:latin typeface="Calibri" panose="020F0502020204030204" pitchFamily="34" charset="0"/>
              </a:rPr>
              <a:t>National Library of Medicine</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World’s largest biomedical library</a:t>
            </a:r>
          </a:p>
        </p:txBody>
      </p:sp>
      <p:sp>
        <p:nvSpPr>
          <p:cNvPr id="7" name="TextBox 6">
            <a:extLst>
              <a:ext uri="{FF2B5EF4-FFF2-40B4-BE49-F238E27FC236}">
                <a16:creationId xmlns:a16="http://schemas.microsoft.com/office/drawing/2014/main" id="{3DEAB46B-8672-46E6-A014-15DCEF8047BF}"/>
              </a:ext>
            </a:extLst>
          </p:cNvPr>
          <p:cNvSpPr txBox="1"/>
          <p:nvPr/>
        </p:nvSpPr>
        <p:spPr>
          <a:xfrm>
            <a:off x="198535" y="3620441"/>
            <a:ext cx="3367138" cy="1061829"/>
          </a:xfrm>
          <a:prstGeom prst="rect">
            <a:avLst/>
          </a:prstGeom>
          <a:noFill/>
        </p:spPr>
        <p:txBody>
          <a:bodyPr wrap="square" rtlCol="0">
            <a:spAutoFit/>
          </a:bodyPr>
          <a:lstStyle/>
          <a:p>
            <a:pPr algn="ctr" defTabSz="685800" eaLnBrk="0" fontAlgn="base" hangingPunct="0">
              <a:spcBef>
                <a:spcPct val="0"/>
              </a:spcBef>
              <a:spcAft>
                <a:spcPct val="0"/>
              </a:spcAft>
            </a:pPr>
            <a:r>
              <a:rPr lang="en-US" sz="2100" b="1" dirty="0">
                <a:solidFill>
                  <a:prstClr val="black"/>
                </a:solidFill>
                <a:latin typeface="Calibri" panose="020F0502020204030204" pitchFamily="34" charset="0"/>
              </a:rPr>
              <a:t>Network of the </a:t>
            </a:r>
          </a:p>
          <a:p>
            <a:pPr algn="ctr" defTabSz="685800" eaLnBrk="0" fontAlgn="base" hangingPunct="0">
              <a:spcBef>
                <a:spcPct val="0"/>
              </a:spcBef>
              <a:spcAft>
                <a:spcPct val="0"/>
              </a:spcAft>
            </a:pPr>
            <a:r>
              <a:rPr lang="en-US" sz="2100" b="1" dirty="0">
                <a:solidFill>
                  <a:prstClr val="black"/>
                </a:solidFill>
                <a:latin typeface="Calibri" panose="020F0502020204030204" pitchFamily="34" charset="0"/>
              </a:rPr>
              <a:t>National Library of Medicine</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Outreach program of NLM</a:t>
            </a:r>
          </a:p>
        </p:txBody>
      </p:sp>
      <p:sp>
        <p:nvSpPr>
          <p:cNvPr id="8" name="TextBox 7">
            <a:extLst>
              <a:ext uri="{FF2B5EF4-FFF2-40B4-BE49-F238E27FC236}">
                <a16:creationId xmlns:a16="http://schemas.microsoft.com/office/drawing/2014/main" id="{2758BEF2-2553-4244-A180-81067B7CB1B2}"/>
              </a:ext>
            </a:extLst>
          </p:cNvPr>
          <p:cNvSpPr txBox="1"/>
          <p:nvPr/>
        </p:nvSpPr>
        <p:spPr>
          <a:xfrm>
            <a:off x="5379028" y="4687752"/>
            <a:ext cx="3529367" cy="1384995"/>
          </a:xfrm>
          <a:prstGeom prst="rect">
            <a:avLst/>
          </a:prstGeom>
          <a:noFill/>
        </p:spPr>
        <p:txBody>
          <a:bodyPr wrap="square" rtlCol="0">
            <a:spAutoFit/>
          </a:bodyPr>
          <a:lstStyle/>
          <a:p>
            <a:pPr algn="ctr" defTabSz="685800" eaLnBrk="0" fontAlgn="base" hangingPunct="0">
              <a:spcBef>
                <a:spcPct val="0"/>
              </a:spcBef>
              <a:spcAft>
                <a:spcPct val="0"/>
              </a:spcAft>
            </a:pPr>
            <a:r>
              <a:rPr lang="en-US" sz="2100" b="1" dirty="0">
                <a:solidFill>
                  <a:prstClr val="black"/>
                </a:solidFill>
                <a:latin typeface="Calibri" panose="020F0502020204030204" pitchFamily="34" charset="0"/>
              </a:rPr>
              <a:t>Regions, Offices, and Centers</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7 regional medical libraries </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4 national centers</a:t>
            </a:r>
          </a:p>
          <a:p>
            <a:pPr algn="ctr" defTabSz="685800" eaLnBrk="0" fontAlgn="base" hangingPunct="0">
              <a:spcBef>
                <a:spcPct val="0"/>
              </a:spcBef>
              <a:spcAft>
                <a:spcPct val="0"/>
              </a:spcAft>
            </a:pPr>
            <a:r>
              <a:rPr lang="en-US" sz="2100" dirty="0">
                <a:solidFill>
                  <a:prstClr val="black"/>
                </a:solidFill>
                <a:latin typeface="Calibri" panose="020F0502020204030204" pitchFamily="34" charset="0"/>
              </a:rPr>
              <a:t>3 national offices </a:t>
            </a:r>
          </a:p>
        </p:txBody>
      </p:sp>
      <p:sp>
        <p:nvSpPr>
          <p:cNvPr id="9" name="TextBox 8">
            <a:extLst>
              <a:ext uri="{FF2B5EF4-FFF2-40B4-BE49-F238E27FC236}">
                <a16:creationId xmlns:a16="http://schemas.microsoft.com/office/drawing/2014/main" id="{05BA194C-E9CA-4885-9071-A424A910972F}"/>
              </a:ext>
            </a:extLst>
          </p:cNvPr>
          <p:cNvSpPr txBox="1"/>
          <p:nvPr/>
        </p:nvSpPr>
        <p:spPr>
          <a:xfrm>
            <a:off x="6586715" y="6227168"/>
            <a:ext cx="2090665" cy="415498"/>
          </a:xfrm>
          <a:prstGeom prst="rect">
            <a:avLst/>
          </a:prstGeom>
          <a:solidFill>
            <a:schemeClr val="bg1"/>
          </a:solidFill>
        </p:spPr>
        <p:txBody>
          <a:bodyPr wrap="square" rtlCol="0">
            <a:spAutoFit/>
          </a:bodyPr>
          <a:lstStyle/>
          <a:p>
            <a:pPr algn="ctr" defTabSz="685800" eaLnBrk="0" fontAlgn="base" hangingPunct="0">
              <a:spcBef>
                <a:spcPct val="0"/>
              </a:spcBef>
              <a:spcAft>
                <a:spcPct val="0"/>
              </a:spcAft>
            </a:pPr>
            <a:r>
              <a:rPr lang="en-US" sz="2100" b="1" dirty="0">
                <a:solidFill>
                  <a:srgbClr val="616265"/>
                </a:solidFill>
                <a:latin typeface="Calibri" panose="020F0502020204030204" pitchFamily="34" charset="0"/>
                <a:hlinkClick r:id="rId8"/>
              </a:rPr>
              <a:t>www.nnlm.gov</a:t>
            </a:r>
            <a:r>
              <a:rPr lang="en-US" sz="2100" b="1" dirty="0">
                <a:solidFill>
                  <a:srgbClr val="616265"/>
                </a:solidFill>
                <a:latin typeface="Calibri" panose="020F0502020204030204" pitchFamily="34" charset="0"/>
              </a:rPr>
              <a:t> </a:t>
            </a:r>
            <a:endParaRPr lang="en-US" sz="21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66229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A04F-68AB-4861-B39A-C1C9185F42FB}"/>
              </a:ext>
            </a:extLst>
          </p:cNvPr>
          <p:cNvSpPr>
            <a:spLocks noGrp="1"/>
          </p:cNvSpPr>
          <p:nvPr>
            <p:ph type="title"/>
          </p:nvPr>
        </p:nvSpPr>
        <p:spPr>
          <a:xfrm>
            <a:off x="1833433" y="225511"/>
            <a:ext cx="5897857" cy="873211"/>
          </a:xfrm>
        </p:spPr>
        <p:txBody>
          <a:bodyPr/>
          <a:lstStyle/>
          <a:p>
            <a:r>
              <a:rPr lang="en-US" dirty="0"/>
              <a:t>Indian Health Service (HIS)</a:t>
            </a:r>
          </a:p>
        </p:txBody>
      </p:sp>
      <p:pic>
        <p:nvPicPr>
          <p:cNvPr id="6" name="Google Shape;350;g1cec29a85c9_2_1" descr="Screenshot of the US Indian Health Service homepage">
            <a:extLst>
              <a:ext uri="{FF2B5EF4-FFF2-40B4-BE49-F238E27FC236}">
                <a16:creationId xmlns:a16="http://schemas.microsoft.com/office/drawing/2014/main" id="{3BBB30D2-D4CA-405E-88CB-BD295BB34C93}"/>
              </a:ext>
            </a:extLst>
          </p:cNvPr>
          <p:cNvPicPr preferRelativeResize="0">
            <a:picLocks noGrp="1"/>
          </p:cNvPicPr>
          <p:nvPr>
            <p:ph idx="1"/>
          </p:nvPr>
        </p:nvPicPr>
        <p:blipFill>
          <a:blip r:embed="rId2">
            <a:alphaModFix/>
          </a:blip>
          <a:stretch>
            <a:fillRect/>
          </a:stretch>
        </p:blipFill>
        <p:spPr>
          <a:xfrm>
            <a:off x="1412710" y="1068859"/>
            <a:ext cx="6347963" cy="4557841"/>
          </a:xfrm>
          <a:prstGeom prst="rect">
            <a:avLst/>
          </a:prstGeom>
          <a:noFill/>
          <a:ln>
            <a:noFill/>
          </a:ln>
        </p:spPr>
      </p:pic>
      <p:sp>
        <p:nvSpPr>
          <p:cNvPr id="5" name="Content Placeholder 4">
            <a:extLst>
              <a:ext uri="{FF2B5EF4-FFF2-40B4-BE49-F238E27FC236}">
                <a16:creationId xmlns:a16="http://schemas.microsoft.com/office/drawing/2014/main" id="{3C942642-3056-4CA8-A927-5C1F0D11FE4B}"/>
              </a:ext>
            </a:extLst>
          </p:cNvPr>
          <p:cNvSpPr>
            <a:spLocks noGrp="1"/>
          </p:cNvSpPr>
          <p:nvPr>
            <p:ph sz="half" idx="4294967295"/>
          </p:nvPr>
        </p:nvSpPr>
        <p:spPr>
          <a:xfrm>
            <a:off x="3326756" y="5626700"/>
            <a:ext cx="2490487" cy="444844"/>
          </a:xfrm>
        </p:spPr>
        <p:txBody>
          <a:bodyPr>
            <a:normAutofit/>
          </a:bodyPr>
          <a:lstStyle/>
          <a:p>
            <a:pPr marL="34290" indent="0">
              <a:buNone/>
            </a:pPr>
            <a:r>
              <a:rPr lang="en-US" sz="2000" dirty="0">
                <a:solidFill>
                  <a:schemeClr val="accent4">
                    <a:lumMod val="50000"/>
                  </a:schemeClr>
                </a:solidFill>
                <a:hlinkClick r:id="rId3">
                  <a:extLst>
                    <a:ext uri="{A12FA001-AC4F-418D-AE19-62706E023703}">
                      <ahyp:hlinkClr xmlns:ahyp="http://schemas.microsoft.com/office/drawing/2018/hyperlinkcolor" val="tx"/>
                    </a:ext>
                  </a:extLst>
                </a:hlinkClick>
              </a:rPr>
              <a:t>https://www.ihs.gov/</a:t>
            </a:r>
            <a:r>
              <a:rPr lang="en-US" sz="2000" dirty="0">
                <a:solidFill>
                  <a:schemeClr val="accent4">
                    <a:lumMod val="50000"/>
                  </a:schemeClr>
                </a:solidFill>
              </a:rPr>
              <a:t> </a:t>
            </a:r>
          </a:p>
        </p:txBody>
      </p:sp>
    </p:spTree>
    <p:extLst>
      <p:ext uri="{BB962C8B-B14F-4D97-AF65-F5344CB8AC3E}">
        <p14:creationId xmlns:p14="http://schemas.microsoft.com/office/powerpoint/2010/main" val="1906740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7AFB-BA43-4213-925A-CCF90B74FE5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160DC3-3358-45CA-9DF9-DE1E655E9118}"/>
              </a:ext>
            </a:extLst>
          </p:cNvPr>
          <p:cNvSpPr>
            <a:spLocks noGrp="1"/>
          </p:cNvSpPr>
          <p:nvPr>
            <p:ph idx="1"/>
          </p:nvPr>
        </p:nvSpPr>
        <p:spPr/>
        <p:txBody>
          <a:bodyPr/>
          <a:lstStyle/>
          <a:p>
            <a:pPr marL="342900" lvl="0" indent="-342900">
              <a:spcBef>
                <a:spcPts val="0"/>
              </a:spcBef>
              <a:buClr>
                <a:schemeClr val="dk1"/>
              </a:buClr>
              <a:buSzPts val="2400"/>
              <a:buFont typeface="Arial"/>
              <a:buChar char="•"/>
            </a:pPr>
            <a:r>
              <a:rPr lang="en-US" dirty="0"/>
              <a:t>Health Literacy is a shared responsibility</a:t>
            </a:r>
          </a:p>
          <a:p>
            <a:pPr marL="342900" lvl="0" indent="-342900">
              <a:spcBef>
                <a:spcPts val="0"/>
              </a:spcBef>
              <a:buClr>
                <a:schemeClr val="dk1"/>
              </a:buClr>
              <a:buSzPts val="2400"/>
              <a:buFont typeface="Arial"/>
              <a:buChar char="•"/>
            </a:pPr>
            <a:endParaRPr lang="en-US" dirty="0"/>
          </a:p>
          <a:p>
            <a:pPr marL="342900" lvl="0" indent="-342900">
              <a:spcBef>
                <a:spcPts val="0"/>
              </a:spcBef>
              <a:buClr>
                <a:schemeClr val="dk1"/>
              </a:buClr>
              <a:buSzPts val="2400"/>
              <a:buFont typeface="Arial"/>
              <a:buChar char="•"/>
            </a:pPr>
            <a:r>
              <a:rPr lang="en-US" dirty="0"/>
              <a:t> Universal precautions for health literacy ensure that we communicate in ways that everyone can understand</a:t>
            </a:r>
          </a:p>
          <a:p>
            <a:pPr marL="342900" lvl="0" indent="-342900">
              <a:spcBef>
                <a:spcPts val="0"/>
              </a:spcBef>
              <a:buClr>
                <a:schemeClr val="dk1"/>
              </a:buClr>
              <a:buSzPts val="2400"/>
              <a:buFont typeface="Arial"/>
              <a:buChar char="•"/>
            </a:pPr>
            <a:endParaRPr lang="en-US" dirty="0"/>
          </a:p>
          <a:p>
            <a:pPr marL="342900" lvl="0" indent="-342900">
              <a:spcBef>
                <a:spcPts val="0"/>
              </a:spcBef>
              <a:buClr>
                <a:schemeClr val="dk1"/>
              </a:buClr>
              <a:buSzPts val="2400"/>
              <a:buFont typeface="Arial"/>
              <a:buChar char="•"/>
            </a:pPr>
            <a:r>
              <a:rPr lang="en-US" dirty="0"/>
              <a:t> Clear health communication best practices include using plain language, limiting to "need to know" information, confirming understanding, and being aware of cultural differences </a:t>
            </a:r>
          </a:p>
          <a:p>
            <a:pPr marL="342900" lvl="0" indent="-342900">
              <a:spcBef>
                <a:spcPts val="0"/>
              </a:spcBef>
              <a:buClr>
                <a:schemeClr val="dk1"/>
              </a:buClr>
              <a:buSzPts val="2400"/>
              <a:buFont typeface="Arial"/>
              <a:buChar char="•"/>
            </a:pPr>
            <a:endParaRPr lang="en-US" dirty="0"/>
          </a:p>
          <a:p>
            <a:pPr marL="342900" lvl="0" indent="-342900">
              <a:spcBef>
                <a:spcPts val="0"/>
              </a:spcBef>
              <a:buClr>
                <a:schemeClr val="dk1"/>
              </a:buClr>
              <a:buSzPts val="2400"/>
              <a:buFont typeface="Arial"/>
              <a:buChar char="•"/>
            </a:pPr>
            <a:r>
              <a:rPr lang="en-US" dirty="0"/>
              <a:t> Free online resources you can use to promote health literacy include SAM, MedlinePlus, </a:t>
            </a:r>
            <a:r>
              <a:rPr lang="en-US" dirty="0" err="1"/>
              <a:t>EthnoMed</a:t>
            </a:r>
            <a:r>
              <a:rPr lang="en-US" dirty="0"/>
              <a:t>, IHS, and the AHRQ Health Literacy Universal Precautions Toolkit </a:t>
            </a:r>
          </a:p>
          <a:p>
            <a:pPr marL="342900" lvl="0" indent="-342900">
              <a:spcBef>
                <a:spcPts val="0"/>
              </a:spcBef>
              <a:buClr>
                <a:schemeClr val="dk1"/>
              </a:buClr>
              <a:buSzPts val="2400"/>
              <a:buFont typeface="Arial"/>
              <a:buChar char="•"/>
            </a:pPr>
            <a:endParaRPr lang="en-US" dirty="0"/>
          </a:p>
        </p:txBody>
      </p:sp>
    </p:spTree>
    <p:extLst>
      <p:ext uri="{BB962C8B-B14F-4D97-AF65-F5344CB8AC3E}">
        <p14:creationId xmlns:p14="http://schemas.microsoft.com/office/powerpoint/2010/main" val="2505587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72B9-3FDA-912C-2295-0C70CD05CD59}"/>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5AFF702D-842A-5EE1-6072-D53CB78ADE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9321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D9C6-C108-450D-9B0A-7A9C711C4AEC}"/>
              </a:ext>
            </a:extLst>
          </p:cNvPr>
          <p:cNvSpPr>
            <a:spLocks noGrp="1"/>
          </p:cNvSpPr>
          <p:nvPr>
            <p:ph type="title"/>
          </p:nvPr>
        </p:nvSpPr>
        <p:spPr/>
        <p:txBody>
          <a:bodyPr/>
          <a:lstStyle/>
          <a:p>
            <a:br>
              <a:rPr lang="en-US" dirty="0"/>
            </a:br>
            <a:r>
              <a:rPr lang="en-US" dirty="0"/>
              <a:t>Contact:</a:t>
            </a:r>
          </a:p>
        </p:txBody>
      </p:sp>
      <p:sp>
        <p:nvSpPr>
          <p:cNvPr id="3" name="Content Placeholder 2">
            <a:extLst>
              <a:ext uri="{FF2B5EF4-FFF2-40B4-BE49-F238E27FC236}">
                <a16:creationId xmlns:a16="http://schemas.microsoft.com/office/drawing/2014/main" id="{551C6EB2-CBBC-427D-90C2-E64A989B0A55}"/>
              </a:ext>
            </a:extLst>
          </p:cNvPr>
          <p:cNvSpPr>
            <a:spLocks noGrp="1"/>
          </p:cNvSpPr>
          <p:nvPr>
            <p:ph idx="1"/>
          </p:nvPr>
        </p:nvSpPr>
        <p:spPr/>
        <p:txBody>
          <a:bodyPr>
            <a:normAutofit/>
          </a:bodyPr>
          <a:lstStyle/>
          <a:p>
            <a:r>
              <a:rPr lang="en-US" dirty="0"/>
              <a:t>Tiffany N. Chavis, MSW, MLIS, LCSW-C</a:t>
            </a:r>
          </a:p>
          <a:p>
            <a:r>
              <a:rPr lang="en-US" dirty="0"/>
              <a:t>Outreach and Education Coordinator, Region 7</a:t>
            </a:r>
          </a:p>
          <a:p>
            <a:r>
              <a:rPr lang="en-US" dirty="0"/>
              <a:t>tchavis@hshsl.umaryland.edu</a:t>
            </a:r>
          </a:p>
        </p:txBody>
      </p:sp>
    </p:spTree>
    <p:extLst>
      <p:ext uri="{BB962C8B-B14F-4D97-AF65-F5344CB8AC3E}">
        <p14:creationId xmlns:p14="http://schemas.microsoft.com/office/powerpoint/2010/main" val="16912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BF38-FA79-49F3-9BEA-C34428D5273D}"/>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640E68D-F528-453C-B9DE-8152C9D9028D}"/>
              </a:ext>
            </a:extLst>
          </p:cNvPr>
          <p:cNvSpPr>
            <a:spLocks noGrp="1"/>
          </p:cNvSpPr>
          <p:nvPr>
            <p:ph idx="1"/>
          </p:nvPr>
        </p:nvSpPr>
        <p:spPr/>
        <p:txBody>
          <a:bodyPr/>
          <a:lstStyle/>
          <a:p>
            <a:r>
              <a:rPr lang="en-US" dirty="0"/>
              <a:t>Define health literacy</a:t>
            </a:r>
          </a:p>
          <a:p>
            <a:r>
              <a:rPr lang="en-US" dirty="0"/>
              <a:t>Describe universal precautions for health literacy</a:t>
            </a:r>
          </a:p>
          <a:p>
            <a:r>
              <a:rPr lang="en-US" dirty="0"/>
              <a:t>Name 3 components of clear health communication </a:t>
            </a:r>
          </a:p>
          <a:p>
            <a:r>
              <a:rPr lang="en-US" dirty="0"/>
              <a:t>Identify 3 online resources you can use as tools to promote health literacy</a:t>
            </a:r>
          </a:p>
        </p:txBody>
      </p:sp>
    </p:spTree>
    <p:extLst>
      <p:ext uri="{BB962C8B-B14F-4D97-AF65-F5344CB8AC3E}">
        <p14:creationId xmlns:p14="http://schemas.microsoft.com/office/powerpoint/2010/main" val="285337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45A-C7D9-41AB-AAF1-5142CBAB1B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D66ADDD-B299-400A-A543-ACD578312E5C}"/>
              </a:ext>
            </a:extLst>
          </p:cNvPr>
          <p:cNvSpPr>
            <a:spLocks noGrp="1"/>
          </p:cNvSpPr>
          <p:nvPr>
            <p:ph idx="1"/>
          </p:nvPr>
        </p:nvSpPr>
        <p:spPr/>
        <p:txBody>
          <a:bodyPr/>
          <a:lstStyle/>
          <a:p>
            <a:r>
              <a:rPr lang="en-US" dirty="0"/>
              <a:t>Introduction to Health Literacy</a:t>
            </a:r>
          </a:p>
          <a:p>
            <a:r>
              <a:rPr lang="en-US" dirty="0"/>
              <a:t>Communication</a:t>
            </a:r>
          </a:p>
          <a:p>
            <a:r>
              <a:rPr lang="en-US" dirty="0"/>
              <a:t> Print communication </a:t>
            </a:r>
          </a:p>
          <a:p>
            <a:r>
              <a:rPr lang="en-US" dirty="0"/>
              <a:t> Verbal communication</a:t>
            </a:r>
          </a:p>
          <a:p>
            <a:r>
              <a:rPr lang="en-US" dirty="0"/>
              <a:t>MedlinePlus to promote health literacy</a:t>
            </a:r>
          </a:p>
          <a:p>
            <a:r>
              <a:rPr lang="en-US" dirty="0" err="1"/>
              <a:t>EthnoMed</a:t>
            </a:r>
            <a:endParaRPr lang="en-US" dirty="0"/>
          </a:p>
          <a:p>
            <a:pPr marL="34290" indent="0">
              <a:buNone/>
            </a:pPr>
            <a:endParaRPr lang="en-US" dirty="0"/>
          </a:p>
        </p:txBody>
      </p:sp>
    </p:spTree>
    <p:extLst>
      <p:ext uri="{BB962C8B-B14F-4D97-AF65-F5344CB8AC3E}">
        <p14:creationId xmlns:p14="http://schemas.microsoft.com/office/powerpoint/2010/main" val="184223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0408-7B92-98E4-3C9F-83D860EF24F7}"/>
              </a:ext>
              <a:ext uri="{C183D7F6-B498-43B3-948B-1728B52AA6E4}">
                <adec:decorative xmlns:adec="http://schemas.microsoft.com/office/drawing/2017/decorative" val="0"/>
              </a:ext>
            </a:extLst>
          </p:cNvPr>
          <p:cNvSpPr>
            <a:spLocks noGrp="1"/>
          </p:cNvSpPr>
          <p:nvPr>
            <p:ph type="title"/>
          </p:nvPr>
        </p:nvSpPr>
        <p:spPr/>
        <p:txBody>
          <a:bodyPr/>
          <a:lstStyle/>
          <a:p>
            <a:r>
              <a:rPr lang="en-US" dirty="0"/>
              <a:t>What is Health Literacy?</a:t>
            </a:r>
          </a:p>
        </p:txBody>
      </p:sp>
      <p:sp>
        <p:nvSpPr>
          <p:cNvPr id="4" name="Text Placeholder 3">
            <a:extLst>
              <a:ext uri="{FF2B5EF4-FFF2-40B4-BE49-F238E27FC236}">
                <a16:creationId xmlns:a16="http://schemas.microsoft.com/office/drawing/2014/main" id="{BFE3A135-1DAA-29CE-A55F-663AF0F661C2}"/>
              </a:ext>
            </a:extLst>
          </p:cNvPr>
          <p:cNvSpPr>
            <a:spLocks noGrp="1"/>
          </p:cNvSpPr>
          <p:nvPr>
            <p:ph type="body" idx="1"/>
          </p:nvPr>
        </p:nvSpPr>
        <p:spPr>
          <a:xfrm>
            <a:off x="857250" y="2001511"/>
            <a:ext cx="3566160" cy="777240"/>
          </a:xfrm>
        </p:spPr>
        <p:txBody>
          <a:bodyPr>
            <a:normAutofit/>
          </a:bodyPr>
          <a:lstStyle/>
          <a:p>
            <a:r>
              <a:rPr lang="en-US" sz="2000" dirty="0"/>
              <a:t>Personal Health Literacy</a:t>
            </a:r>
          </a:p>
        </p:txBody>
      </p:sp>
      <p:sp>
        <p:nvSpPr>
          <p:cNvPr id="5" name="Content Placeholder 4">
            <a:extLst>
              <a:ext uri="{FF2B5EF4-FFF2-40B4-BE49-F238E27FC236}">
                <a16:creationId xmlns:a16="http://schemas.microsoft.com/office/drawing/2014/main" id="{23D8BF39-9F34-48DF-8780-2E4106F047B5}"/>
              </a:ext>
            </a:extLst>
          </p:cNvPr>
          <p:cNvSpPr>
            <a:spLocks noGrp="1"/>
          </p:cNvSpPr>
          <p:nvPr>
            <p:ph sz="half" idx="2"/>
          </p:nvPr>
        </p:nvSpPr>
        <p:spPr>
          <a:xfrm>
            <a:off x="857250" y="2721483"/>
            <a:ext cx="3566160" cy="2040414"/>
          </a:xfrm>
        </p:spPr>
        <p:txBody>
          <a:bodyPr>
            <a:normAutofit/>
          </a:bodyPr>
          <a:lstStyle/>
          <a:p>
            <a:pPr marL="34290" indent="0">
              <a:buNone/>
            </a:pPr>
            <a:r>
              <a:rPr lang="en-US" sz="1800" b="0" i="0" dirty="0">
                <a:solidFill>
                  <a:srgbClr val="000000"/>
                </a:solidFill>
                <a:effectLst/>
                <a:latin typeface="Open Sans" panose="020B0606030504020204" pitchFamily="34" charset="0"/>
              </a:rPr>
              <a:t>The degree to which individuals have the ability to find, understand, and use information and services to inform health-related decisions and actions for themselves and others.</a:t>
            </a:r>
          </a:p>
          <a:p>
            <a:pPr marL="34290" indent="0">
              <a:buNone/>
            </a:pPr>
            <a:endParaRPr lang="en-US" sz="1800" dirty="0"/>
          </a:p>
        </p:txBody>
      </p:sp>
      <p:sp>
        <p:nvSpPr>
          <p:cNvPr id="6" name="Text Placeholder 5">
            <a:extLst>
              <a:ext uri="{FF2B5EF4-FFF2-40B4-BE49-F238E27FC236}">
                <a16:creationId xmlns:a16="http://schemas.microsoft.com/office/drawing/2014/main" id="{D3AA4D4E-68CD-98A0-DF94-BD224F1E8F3E}"/>
              </a:ext>
            </a:extLst>
          </p:cNvPr>
          <p:cNvSpPr>
            <a:spLocks noGrp="1"/>
          </p:cNvSpPr>
          <p:nvPr>
            <p:ph type="body" sz="quarter" idx="3"/>
          </p:nvPr>
        </p:nvSpPr>
        <p:spPr/>
        <p:txBody>
          <a:bodyPr>
            <a:normAutofit/>
          </a:bodyPr>
          <a:lstStyle/>
          <a:p>
            <a:r>
              <a:rPr lang="en-US" sz="2000" dirty="0"/>
              <a:t>Organizational Health Literacy</a:t>
            </a:r>
          </a:p>
        </p:txBody>
      </p:sp>
      <p:sp>
        <p:nvSpPr>
          <p:cNvPr id="7" name="Content Placeholder 6">
            <a:extLst>
              <a:ext uri="{FF2B5EF4-FFF2-40B4-BE49-F238E27FC236}">
                <a16:creationId xmlns:a16="http://schemas.microsoft.com/office/drawing/2014/main" id="{E29278D5-0135-9EE4-5D94-672ECED53189}"/>
              </a:ext>
            </a:extLst>
          </p:cNvPr>
          <p:cNvSpPr>
            <a:spLocks noGrp="1"/>
          </p:cNvSpPr>
          <p:nvPr>
            <p:ph sz="quarter" idx="4"/>
          </p:nvPr>
        </p:nvSpPr>
        <p:spPr>
          <a:xfrm>
            <a:off x="4701880" y="2719322"/>
            <a:ext cx="3566160" cy="2458159"/>
          </a:xfrm>
        </p:spPr>
        <p:txBody>
          <a:bodyPr>
            <a:normAutofit/>
          </a:bodyPr>
          <a:lstStyle/>
          <a:p>
            <a:pPr marL="34290" indent="0">
              <a:buNone/>
            </a:pPr>
            <a:r>
              <a:rPr lang="en-US" sz="1800" b="0" i="0" dirty="0">
                <a:solidFill>
                  <a:srgbClr val="000000"/>
                </a:solidFill>
                <a:effectLst/>
                <a:latin typeface="Open Sans" panose="020B0606030504020204" pitchFamily="34" charset="0"/>
              </a:rPr>
              <a:t>The degree to which organizations equitably enable individuals to find, understand, and use information and services to inform health-related decisions and actions for themselves and others.</a:t>
            </a:r>
          </a:p>
        </p:txBody>
      </p:sp>
      <p:sp>
        <p:nvSpPr>
          <p:cNvPr id="8" name="TextBox 7">
            <a:extLst>
              <a:ext uri="{FF2B5EF4-FFF2-40B4-BE49-F238E27FC236}">
                <a16:creationId xmlns:a16="http://schemas.microsoft.com/office/drawing/2014/main" id="{BA0D69BC-ED16-73B2-DC89-A66FDFCE9C6D}"/>
              </a:ext>
            </a:extLst>
          </p:cNvPr>
          <p:cNvSpPr txBox="1"/>
          <p:nvPr/>
        </p:nvSpPr>
        <p:spPr>
          <a:xfrm>
            <a:off x="3365008" y="5574688"/>
            <a:ext cx="2154226" cy="369332"/>
          </a:xfrm>
          <a:prstGeom prst="rect">
            <a:avLst/>
          </a:prstGeom>
          <a:solidFill>
            <a:schemeClr val="bg1"/>
          </a:solidFill>
        </p:spPr>
        <p:txBody>
          <a:bodyPr wrap="square" rtlCol="0">
            <a:spAutoFit/>
          </a:bodyPr>
          <a:lstStyle/>
          <a:p>
            <a:r>
              <a:rPr lang="en-US" dirty="0">
                <a:solidFill>
                  <a:schemeClr val="accent4">
                    <a:lumMod val="50000"/>
                  </a:schemeClr>
                </a:solidFill>
                <a:hlinkClick r:id="rId3">
                  <a:extLst>
                    <a:ext uri="{A12FA001-AC4F-418D-AE19-62706E023703}">
                      <ahyp:hlinkClr xmlns:ahyp="http://schemas.microsoft.com/office/drawing/2018/hyperlinkcolor" val="tx"/>
                    </a:ext>
                  </a:extLst>
                </a:hlinkClick>
              </a:rPr>
              <a:t>Healthy People 2030</a:t>
            </a:r>
            <a:endParaRPr lang="en-US" dirty="0">
              <a:solidFill>
                <a:schemeClr val="accent4">
                  <a:lumMod val="50000"/>
                </a:schemeClr>
              </a:solidFill>
            </a:endParaRPr>
          </a:p>
        </p:txBody>
      </p:sp>
    </p:spTree>
    <p:extLst>
      <p:ext uri="{BB962C8B-B14F-4D97-AF65-F5344CB8AC3E}">
        <p14:creationId xmlns:p14="http://schemas.microsoft.com/office/powerpoint/2010/main" val="376027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0D12-619F-485F-A585-BDE9899700C4}"/>
              </a:ext>
            </a:extLst>
          </p:cNvPr>
          <p:cNvSpPr>
            <a:spLocks noGrp="1"/>
          </p:cNvSpPr>
          <p:nvPr>
            <p:ph type="title"/>
          </p:nvPr>
        </p:nvSpPr>
        <p:spPr/>
        <p:txBody>
          <a:bodyPr/>
          <a:lstStyle/>
          <a:p>
            <a:r>
              <a:rPr lang="en-US" dirty="0"/>
              <a:t>Shared responsibility</a:t>
            </a:r>
          </a:p>
        </p:txBody>
      </p:sp>
      <p:sp>
        <p:nvSpPr>
          <p:cNvPr id="3" name="Content Placeholder 2">
            <a:extLst>
              <a:ext uri="{FF2B5EF4-FFF2-40B4-BE49-F238E27FC236}">
                <a16:creationId xmlns:a16="http://schemas.microsoft.com/office/drawing/2014/main" id="{0E018F75-3D77-4987-8438-7A37D598E329}"/>
              </a:ext>
            </a:extLst>
          </p:cNvPr>
          <p:cNvSpPr>
            <a:spLocks noGrp="1"/>
          </p:cNvSpPr>
          <p:nvPr>
            <p:ph idx="1"/>
          </p:nvPr>
        </p:nvSpPr>
        <p:spPr/>
        <p:txBody>
          <a:bodyPr/>
          <a:lstStyle/>
          <a:p>
            <a:pPr marL="0" lvl="0" indent="0">
              <a:buClr>
                <a:schemeClr val="dk1"/>
              </a:buClr>
              <a:buSzPts val="3600"/>
              <a:buNone/>
            </a:pPr>
            <a:r>
              <a:rPr lang="en-US" sz="3200" b="1" i="1" dirty="0">
                <a:solidFill>
                  <a:srgbClr val="000000"/>
                </a:solidFill>
              </a:rPr>
              <a:t>Health literacy is a shared responsibility between patients and providers</a:t>
            </a:r>
          </a:p>
          <a:p>
            <a:pPr marL="0" lvl="0" indent="0">
              <a:buClr>
                <a:schemeClr val="dk1"/>
              </a:buClr>
              <a:buSzPts val="3600"/>
              <a:buNone/>
            </a:pPr>
            <a:endParaRPr lang="en-US" sz="3200" b="1" i="1" dirty="0">
              <a:solidFill>
                <a:srgbClr val="000000"/>
              </a:solidFill>
            </a:endParaRPr>
          </a:p>
          <a:p>
            <a:pPr marL="0" lvl="0" indent="0" algn="ctr">
              <a:buClr>
                <a:schemeClr val="dk1"/>
              </a:buClr>
              <a:buSzPts val="3600"/>
              <a:buNone/>
            </a:pPr>
            <a:r>
              <a:rPr lang="en-US" dirty="0">
                <a:solidFill>
                  <a:srgbClr val="000000"/>
                </a:solidFill>
              </a:rPr>
              <a:t>Helen Osborne</a:t>
            </a:r>
          </a:p>
        </p:txBody>
      </p:sp>
    </p:spTree>
    <p:extLst>
      <p:ext uri="{BB962C8B-B14F-4D97-AF65-F5344CB8AC3E}">
        <p14:creationId xmlns:p14="http://schemas.microsoft.com/office/powerpoint/2010/main" val="20150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7A98-76BB-4A4F-9345-C1C5A64EBB56}"/>
              </a:ext>
            </a:extLst>
          </p:cNvPr>
          <p:cNvSpPr>
            <a:spLocks noGrp="1"/>
          </p:cNvSpPr>
          <p:nvPr>
            <p:ph type="title"/>
          </p:nvPr>
        </p:nvSpPr>
        <p:spPr/>
        <p:txBody>
          <a:bodyPr/>
          <a:lstStyle/>
          <a:p>
            <a:r>
              <a:rPr lang="en-US" dirty="0"/>
              <a:t>Why is it important to address health literacy?</a:t>
            </a:r>
          </a:p>
        </p:txBody>
      </p:sp>
      <p:pic>
        <p:nvPicPr>
          <p:cNvPr id="4" name="Google Shape;172;p10" descr="Infographic explains ways low health literacy  adversely affects paitnes from the US Centers for Disease Control and Prevention.">
            <a:extLst>
              <a:ext uri="{FF2B5EF4-FFF2-40B4-BE49-F238E27FC236}">
                <a16:creationId xmlns:a16="http://schemas.microsoft.com/office/drawing/2014/main" id="{7FDEFC7C-6865-4B1B-B1E0-48D03101B613}"/>
              </a:ext>
            </a:extLst>
          </p:cNvPr>
          <p:cNvPicPr preferRelativeResize="0">
            <a:picLocks noGrp="1"/>
          </p:cNvPicPr>
          <p:nvPr>
            <p:ph idx="1"/>
          </p:nvPr>
        </p:nvPicPr>
        <p:blipFill rotWithShape="1">
          <a:blip r:embed="rId2">
            <a:alphaModFix/>
          </a:blip>
          <a:srcRect l="1121" t="3800" r="1356" b="4263"/>
          <a:stretch/>
        </p:blipFill>
        <p:spPr>
          <a:xfrm>
            <a:off x="1355251" y="2057400"/>
            <a:ext cx="6408097" cy="3933825"/>
          </a:xfrm>
          <a:prstGeom prst="rect">
            <a:avLst/>
          </a:prstGeom>
          <a:noFill/>
          <a:ln>
            <a:noFill/>
          </a:ln>
        </p:spPr>
      </p:pic>
    </p:spTree>
    <p:extLst>
      <p:ext uri="{BB962C8B-B14F-4D97-AF65-F5344CB8AC3E}">
        <p14:creationId xmlns:p14="http://schemas.microsoft.com/office/powerpoint/2010/main" val="402247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2F5C-667D-42D5-97EB-07EAFC9AFDA5}"/>
              </a:ext>
            </a:extLst>
          </p:cNvPr>
          <p:cNvSpPr>
            <a:spLocks noGrp="1"/>
          </p:cNvSpPr>
          <p:nvPr>
            <p:ph type="title"/>
          </p:nvPr>
        </p:nvSpPr>
        <p:spPr/>
        <p:txBody>
          <a:bodyPr/>
          <a:lstStyle/>
          <a:p>
            <a:r>
              <a:rPr lang="en-US" dirty="0"/>
              <a:t>Risk factors for low health literacy</a:t>
            </a:r>
          </a:p>
        </p:txBody>
      </p:sp>
      <p:sp>
        <p:nvSpPr>
          <p:cNvPr id="3" name="Content Placeholder 2">
            <a:extLst>
              <a:ext uri="{FF2B5EF4-FFF2-40B4-BE49-F238E27FC236}">
                <a16:creationId xmlns:a16="http://schemas.microsoft.com/office/drawing/2014/main" id="{91B3AD0F-ECF7-4943-941B-D9EA18510D3D}"/>
              </a:ext>
            </a:extLst>
          </p:cNvPr>
          <p:cNvSpPr>
            <a:spLocks noGrp="1"/>
          </p:cNvSpPr>
          <p:nvPr>
            <p:ph idx="1"/>
          </p:nvPr>
        </p:nvSpPr>
        <p:spPr/>
        <p:txBody>
          <a:bodyPr/>
          <a:lstStyle/>
          <a:p>
            <a:pPr marL="0" lvl="0" indent="0">
              <a:spcBef>
                <a:spcPts val="0"/>
              </a:spcBef>
              <a:buClr>
                <a:schemeClr val="dk1"/>
              </a:buClr>
              <a:buSzPts val="2400"/>
              <a:buNone/>
            </a:pPr>
            <a:r>
              <a:rPr lang="en-US" dirty="0"/>
              <a:t>People with low health literacy are more likely to:</a:t>
            </a:r>
          </a:p>
          <a:p>
            <a:pPr marL="0" lvl="0" indent="0">
              <a:buClr>
                <a:schemeClr val="dk1"/>
              </a:buClr>
              <a:buSzPts val="2400"/>
              <a:buNone/>
            </a:pPr>
            <a:endParaRPr lang="en-US" dirty="0"/>
          </a:p>
          <a:p>
            <a:pPr marL="228600" lvl="0" indent="-228600">
              <a:buClr>
                <a:schemeClr val="dk1"/>
              </a:buClr>
              <a:buSzPts val="2400"/>
            </a:pPr>
            <a:r>
              <a:rPr lang="en-US" dirty="0"/>
              <a:t>Have a low-income level</a:t>
            </a:r>
          </a:p>
          <a:p>
            <a:pPr marL="228600" lvl="0" indent="-228600">
              <a:buClr>
                <a:schemeClr val="dk1"/>
              </a:buClr>
              <a:buSzPts val="2400"/>
            </a:pPr>
            <a:r>
              <a:rPr lang="en-US" dirty="0"/>
              <a:t>Have a chronic illness</a:t>
            </a:r>
          </a:p>
          <a:p>
            <a:pPr marL="228600" lvl="0" indent="-228600">
              <a:buClr>
                <a:schemeClr val="dk1"/>
              </a:buClr>
              <a:buSzPts val="2400"/>
            </a:pPr>
            <a:r>
              <a:rPr lang="en-US" dirty="0"/>
              <a:t>Have a disability</a:t>
            </a:r>
          </a:p>
          <a:p>
            <a:pPr marL="228600" lvl="0" indent="-228600">
              <a:buClr>
                <a:schemeClr val="dk1"/>
              </a:buClr>
              <a:buSzPts val="2400"/>
            </a:pPr>
            <a:r>
              <a:rPr lang="en-US" dirty="0"/>
              <a:t>Be older adults</a:t>
            </a:r>
          </a:p>
          <a:p>
            <a:pPr marL="228600" lvl="0" indent="-228600">
              <a:buClr>
                <a:schemeClr val="dk1"/>
              </a:buClr>
              <a:buSzPts val="2400"/>
            </a:pPr>
            <a:r>
              <a:rPr lang="en-US" dirty="0"/>
              <a:t>Identify as a racial or ethnic minority</a:t>
            </a:r>
          </a:p>
          <a:p>
            <a:pPr marL="228600" lvl="0" indent="-228600">
              <a:buClr>
                <a:schemeClr val="dk1"/>
              </a:buClr>
              <a:buSzPts val="2400"/>
            </a:pPr>
            <a:r>
              <a:rPr lang="en-US" dirty="0"/>
              <a:t>Speak English as a second language</a:t>
            </a:r>
          </a:p>
          <a:p>
            <a:pPr marL="228600" lvl="0" indent="-228600">
              <a:buClr>
                <a:schemeClr val="dk1"/>
              </a:buClr>
              <a:buSzPts val="2400"/>
            </a:pPr>
            <a:r>
              <a:rPr lang="en-US" dirty="0"/>
              <a:t>Not have a high school degree or GED</a:t>
            </a:r>
          </a:p>
        </p:txBody>
      </p:sp>
    </p:spTree>
    <p:extLst>
      <p:ext uri="{BB962C8B-B14F-4D97-AF65-F5344CB8AC3E}">
        <p14:creationId xmlns:p14="http://schemas.microsoft.com/office/powerpoint/2010/main" val="166913414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0</TotalTime>
  <Words>1274</Words>
  <Application>Microsoft Office PowerPoint</Application>
  <PresentationFormat>On-screen Show (4:3)</PresentationFormat>
  <Paragraphs>199</Paragraphs>
  <Slides>33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Corbel</vt:lpstr>
      <vt:lpstr>Open Sans</vt:lpstr>
      <vt:lpstr>Basis</vt:lpstr>
      <vt:lpstr>NTO White w gray text</vt:lpstr>
      <vt:lpstr>Effective Health Communication and Health Literacy:  Understanding the Connection</vt:lpstr>
      <vt:lpstr>About today’s session</vt:lpstr>
      <vt:lpstr>Hierarchy of NIH, NLM, and NNLM</vt:lpstr>
      <vt:lpstr>Objectives</vt:lpstr>
      <vt:lpstr>Agenda</vt:lpstr>
      <vt:lpstr>What is Health Literacy?</vt:lpstr>
      <vt:lpstr>Shared responsibility</vt:lpstr>
      <vt:lpstr>Why is it important to address health literacy?</vt:lpstr>
      <vt:lpstr>Risk factors for low health literacy</vt:lpstr>
      <vt:lpstr>Communication</vt:lpstr>
      <vt:lpstr>Health Literacy Universal Precautions</vt:lpstr>
      <vt:lpstr>AHRQ Universal Precautions Toolkit</vt:lpstr>
      <vt:lpstr>Clear health communication</vt:lpstr>
      <vt:lpstr>Can you substitute another word(s) for easier understanding?</vt:lpstr>
      <vt:lpstr>Plain language sentences: examples</vt:lpstr>
      <vt:lpstr> Plain language principles </vt:lpstr>
      <vt:lpstr>Print Communication:  Readability vs. Plain Language</vt:lpstr>
      <vt:lpstr>Readability, plain language, health literacy </vt:lpstr>
      <vt:lpstr>SAM: subheadings and chunking</vt:lpstr>
      <vt:lpstr>Applying SAM</vt:lpstr>
      <vt:lpstr>Applying SAM (cont’d)</vt:lpstr>
      <vt:lpstr>Use visuals to aid communication </vt:lpstr>
      <vt:lpstr>Verbal communication</vt:lpstr>
      <vt:lpstr>Verbal communication techniques</vt:lpstr>
      <vt:lpstr>Teach Back Method</vt:lpstr>
      <vt:lpstr>MedlinePlus: Tools to Promote Health Literacy</vt:lpstr>
      <vt:lpstr>Culturally aware communication</vt:lpstr>
      <vt:lpstr>Use visuals and examples that reflect the audience</vt:lpstr>
      <vt:lpstr>EthnoMed</vt:lpstr>
      <vt:lpstr>Indian Health Service (HIS)</vt:lpstr>
      <vt:lpstr>Summary</vt:lpstr>
      <vt:lpstr>Questions?</vt:lpstr>
      <vt:lpst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Health Communication and Health Literacy Slides</dc:title>
  <dc:creator/>
  <cp:lastModifiedBy/>
  <cp:revision>1</cp:revision>
  <dcterms:created xsi:type="dcterms:W3CDTF">2023-01-23T15:37:52Z</dcterms:created>
  <dcterms:modified xsi:type="dcterms:W3CDTF">2024-04-25T16:13:05Z</dcterms:modified>
</cp:coreProperties>
</file>