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724" r:id="rId4"/>
    <p:sldId id="725" r:id="rId5"/>
    <p:sldId id="337" r:id="rId6"/>
    <p:sldId id="338" r:id="rId7"/>
    <p:sldId id="261" r:id="rId8"/>
    <p:sldId id="353" r:id="rId9"/>
    <p:sldId id="263" r:id="rId10"/>
    <p:sldId id="264" r:id="rId11"/>
    <p:sldId id="340" r:id="rId12"/>
    <p:sldId id="265" r:id="rId13"/>
    <p:sldId id="267" r:id="rId14"/>
    <p:sldId id="268" r:id="rId15"/>
    <p:sldId id="297" r:id="rId16"/>
    <p:sldId id="273" r:id="rId17"/>
    <p:sldId id="274" r:id="rId18"/>
    <p:sldId id="275" r:id="rId19"/>
    <p:sldId id="282" r:id="rId20"/>
    <p:sldId id="283" r:id="rId21"/>
    <p:sldId id="284" r:id="rId22"/>
    <p:sldId id="285" r:id="rId23"/>
    <p:sldId id="356" r:id="rId24"/>
    <p:sldId id="354" r:id="rId25"/>
    <p:sldId id="72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065" autoAdjust="0"/>
  </p:normalViewPr>
  <p:slideViewPr>
    <p:cSldViewPr snapToGrid="0">
      <p:cViewPr varScale="1">
        <p:scale>
          <a:sx n="62" d="100"/>
          <a:sy n="62" d="100"/>
        </p:scale>
        <p:origin x="74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0ECAA4-7154-42D9-825A-D9D71D5B7D5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BE52628-7954-43A2-BB6C-9FB65E7A64B3}">
      <dgm:prSet custT="1"/>
      <dgm:spPr/>
      <dgm:t>
        <a:bodyPr/>
        <a:lstStyle/>
        <a:p>
          <a:r>
            <a:rPr lang="en-US" sz="2600" dirty="0"/>
            <a:t>Closed Captioning: Use the CC button</a:t>
          </a:r>
        </a:p>
      </dgm:t>
    </dgm:pt>
    <dgm:pt modelId="{2E13682C-5222-4F2C-9477-71A5408D5856}" type="parTrans" cxnId="{8FAEEB79-1FF3-42D8-ACBF-B3F81C9FFD26}">
      <dgm:prSet/>
      <dgm:spPr/>
      <dgm:t>
        <a:bodyPr/>
        <a:lstStyle/>
        <a:p>
          <a:endParaRPr lang="en-US"/>
        </a:p>
      </dgm:t>
    </dgm:pt>
    <dgm:pt modelId="{D9A42369-4F33-4E1C-B3A7-5CE3A7D621FD}" type="sibTrans" cxnId="{8FAEEB79-1FF3-42D8-ACBF-B3F81C9FFD26}">
      <dgm:prSet/>
      <dgm:spPr/>
      <dgm:t>
        <a:bodyPr/>
        <a:lstStyle/>
        <a:p>
          <a:endParaRPr lang="en-US"/>
        </a:p>
      </dgm:t>
    </dgm:pt>
    <dgm:pt modelId="{C818FB00-8E81-45B1-8DC9-F1D36EEEDEE7}">
      <dgm:prSet custT="1"/>
      <dgm:spPr/>
      <dgm:t>
        <a:bodyPr/>
        <a:lstStyle/>
        <a:p>
          <a:r>
            <a:rPr lang="en-US" sz="2600" dirty="0"/>
            <a:t>Send questions to “Everyone” </a:t>
          </a:r>
        </a:p>
      </dgm:t>
    </dgm:pt>
    <dgm:pt modelId="{03B281E1-081C-4942-A254-3FCE78988C37}" type="parTrans" cxnId="{A6DABFCC-DD3A-4A5B-B394-53FB80A2AB30}">
      <dgm:prSet/>
      <dgm:spPr/>
      <dgm:t>
        <a:bodyPr/>
        <a:lstStyle/>
        <a:p>
          <a:endParaRPr lang="en-US"/>
        </a:p>
      </dgm:t>
    </dgm:pt>
    <dgm:pt modelId="{1BDB9001-3490-4097-9245-6AB7BF735A61}" type="sibTrans" cxnId="{A6DABFCC-DD3A-4A5B-B394-53FB80A2AB30}">
      <dgm:prSet/>
      <dgm:spPr/>
      <dgm:t>
        <a:bodyPr/>
        <a:lstStyle/>
        <a:p>
          <a:endParaRPr lang="en-US"/>
        </a:p>
      </dgm:t>
    </dgm:pt>
    <dgm:pt modelId="{57F6828A-12AB-46BE-B3E3-E71405B61561}">
      <dgm:prSet custT="1"/>
      <dgm:spPr/>
      <dgm:t>
        <a:bodyPr/>
        <a:lstStyle/>
        <a:p>
          <a:r>
            <a:rPr lang="en-US" sz="2600" dirty="0"/>
            <a:t>Session is being recorded</a:t>
          </a:r>
        </a:p>
      </dgm:t>
    </dgm:pt>
    <dgm:pt modelId="{E9FA6C5F-7D3C-4A93-87CE-43DADC77414F}" type="parTrans" cxnId="{7302E9C3-E950-4419-A156-E9E21B079145}">
      <dgm:prSet/>
      <dgm:spPr/>
      <dgm:t>
        <a:bodyPr/>
        <a:lstStyle/>
        <a:p>
          <a:endParaRPr lang="en-US"/>
        </a:p>
      </dgm:t>
    </dgm:pt>
    <dgm:pt modelId="{405A8F1E-C11D-4171-9E0C-7097EB56ED91}" type="sibTrans" cxnId="{7302E9C3-E950-4419-A156-E9E21B079145}">
      <dgm:prSet/>
      <dgm:spPr/>
      <dgm:t>
        <a:bodyPr/>
        <a:lstStyle/>
        <a:p>
          <a:endParaRPr lang="en-US"/>
        </a:p>
      </dgm:t>
    </dgm:pt>
    <dgm:pt modelId="{B7C14C1D-C9EB-4C38-B03E-B0F60F8B2068}">
      <dgm:prSet custT="1"/>
      <dgm:spPr/>
      <dgm:t>
        <a:bodyPr/>
        <a:lstStyle/>
        <a:p>
          <a:r>
            <a:rPr lang="en-US" sz="2600" dirty="0"/>
            <a:t>Class is eligible for MLA CE and CHES CECH</a:t>
          </a:r>
        </a:p>
      </dgm:t>
    </dgm:pt>
    <dgm:pt modelId="{EDC9FBBA-D28C-4A17-9B00-D446CA1AAF7F}" type="parTrans" cxnId="{793BF91C-0EF5-4300-8D1C-E4F95A7DFCB6}">
      <dgm:prSet/>
      <dgm:spPr/>
      <dgm:t>
        <a:bodyPr/>
        <a:lstStyle/>
        <a:p>
          <a:endParaRPr lang="en-US"/>
        </a:p>
      </dgm:t>
    </dgm:pt>
    <dgm:pt modelId="{3D5286DC-40BD-4EB2-9B1E-7DD1319190F8}" type="sibTrans" cxnId="{793BF91C-0EF5-4300-8D1C-E4F95A7DFCB6}">
      <dgm:prSet/>
      <dgm:spPr/>
      <dgm:t>
        <a:bodyPr/>
        <a:lstStyle/>
        <a:p>
          <a:endParaRPr lang="en-US"/>
        </a:p>
      </dgm:t>
    </dgm:pt>
    <dgm:pt modelId="{8515AB5A-B01A-4526-87B1-901C9D1E892C}">
      <dgm:prSet custT="1"/>
      <dgm:spPr/>
      <dgm:t>
        <a:bodyPr/>
        <a:lstStyle/>
        <a:p>
          <a:r>
            <a:rPr lang="en-US" sz="2600" dirty="0"/>
            <a:t>Your feedback matters!                                                         </a:t>
          </a:r>
        </a:p>
      </dgm:t>
    </dgm:pt>
    <dgm:pt modelId="{E89C36C7-B748-41A8-966B-5C31CC0ADE73}" type="parTrans" cxnId="{78CBDC30-6E25-4869-9C4B-710D6F1CB8F0}">
      <dgm:prSet/>
      <dgm:spPr/>
      <dgm:t>
        <a:bodyPr/>
        <a:lstStyle/>
        <a:p>
          <a:endParaRPr lang="en-US"/>
        </a:p>
      </dgm:t>
    </dgm:pt>
    <dgm:pt modelId="{1FB464CD-0963-4CE1-9CF0-5A226C632085}" type="sibTrans" cxnId="{78CBDC30-6E25-4869-9C4B-710D6F1CB8F0}">
      <dgm:prSet/>
      <dgm:spPr/>
      <dgm:t>
        <a:bodyPr/>
        <a:lstStyle/>
        <a:p>
          <a:endParaRPr lang="en-US"/>
        </a:p>
      </dgm:t>
    </dgm:pt>
    <dgm:pt modelId="{143F9D57-A1F7-4417-AE10-97E4EC384CD2}" type="pres">
      <dgm:prSet presAssocID="{F60ECAA4-7154-42D9-825A-D9D71D5B7D5B}" presName="root" presStyleCnt="0">
        <dgm:presLayoutVars>
          <dgm:dir/>
          <dgm:resizeHandles val="exact"/>
        </dgm:presLayoutVars>
      </dgm:prSet>
      <dgm:spPr/>
    </dgm:pt>
    <dgm:pt modelId="{4A37931A-F6A3-4D97-8A3F-FFD645DB21B5}" type="pres">
      <dgm:prSet presAssocID="{FBE52628-7954-43A2-BB6C-9FB65E7A64B3}" presName="compNode" presStyleCnt="0"/>
      <dgm:spPr/>
    </dgm:pt>
    <dgm:pt modelId="{28C5A1B5-D1DB-4BF6-86D4-CF59C26A1980}" type="pres">
      <dgm:prSet presAssocID="{FBE52628-7954-43A2-BB6C-9FB65E7A64B3}" presName="bgRect" presStyleLbl="bgShp" presStyleIdx="0" presStyleCnt="5"/>
      <dgm:spPr/>
    </dgm:pt>
    <dgm:pt modelId="{EB641154-D0EA-40CF-B7A1-E00794FACD85}" type="pres">
      <dgm:prSet presAssocID="{FBE52628-7954-43A2-BB6C-9FB65E7A64B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titles"/>
        </a:ext>
      </dgm:extLst>
    </dgm:pt>
    <dgm:pt modelId="{D02EFFCB-065E-4218-97EF-07AA286FCD4E}" type="pres">
      <dgm:prSet presAssocID="{FBE52628-7954-43A2-BB6C-9FB65E7A64B3}" presName="spaceRect" presStyleCnt="0"/>
      <dgm:spPr/>
    </dgm:pt>
    <dgm:pt modelId="{4A6ED5B2-34FA-4654-804C-A5B1060FF102}" type="pres">
      <dgm:prSet presAssocID="{FBE52628-7954-43A2-BB6C-9FB65E7A64B3}" presName="parTx" presStyleLbl="revTx" presStyleIdx="0" presStyleCnt="5">
        <dgm:presLayoutVars>
          <dgm:chMax val="0"/>
          <dgm:chPref val="0"/>
        </dgm:presLayoutVars>
      </dgm:prSet>
      <dgm:spPr/>
    </dgm:pt>
    <dgm:pt modelId="{09F2DA9D-68A4-4BA6-857E-213DB199FD1D}" type="pres">
      <dgm:prSet presAssocID="{D9A42369-4F33-4E1C-B3A7-5CE3A7D621FD}" presName="sibTrans" presStyleCnt="0"/>
      <dgm:spPr/>
    </dgm:pt>
    <dgm:pt modelId="{C2AA4EF5-2338-47F9-B857-3C8E4D4BAA64}" type="pres">
      <dgm:prSet presAssocID="{C818FB00-8E81-45B1-8DC9-F1D36EEEDEE7}" presName="compNode" presStyleCnt="0"/>
      <dgm:spPr/>
    </dgm:pt>
    <dgm:pt modelId="{538159BA-2087-4B9D-ACAF-C05C0E6DED90}" type="pres">
      <dgm:prSet presAssocID="{C818FB00-8E81-45B1-8DC9-F1D36EEEDEE7}" presName="bgRect" presStyleLbl="bgShp" presStyleIdx="1" presStyleCnt="5"/>
      <dgm:spPr/>
    </dgm:pt>
    <dgm:pt modelId="{129449A4-8F29-4E0E-9F92-DFE4E12E9095}" type="pres">
      <dgm:prSet presAssocID="{C818FB00-8E81-45B1-8DC9-F1D36EEEDEE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B3CA3AAD-B421-41F6-B680-A867B2DEB99F}" type="pres">
      <dgm:prSet presAssocID="{C818FB00-8E81-45B1-8DC9-F1D36EEEDEE7}" presName="spaceRect" presStyleCnt="0"/>
      <dgm:spPr/>
    </dgm:pt>
    <dgm:pt modelId="{F38584A2-C97B-47F5-978A-FC6B532BAAD0}" type="pres">
      <dgm:prSet presAssocID="{C818FB00-8E81-45B1-8DC9-F1D36EEEDEE7}" presName="parTx" presStyleLbl="revTx" presStyleIdx="1" presStyleCnt="5">
        <dgm:presLayoutVars>
          <dgm:chMax val="0"/>
          <dgm:chPref val="0"/>
        </dgm:presLayoutVars>
      </dgm:prSet>
      <dgm:spPr/>
    </dgm:pt>
    <dgm:pt modelId="{83F17D83-BCF1-4D7E-8480-E021D28505B3}" type="pres">
      <dgm:prSet presAssocID="{1BDB9001-3490-4097-9245-6AB7BF735A61}" presName="sibTrans" presStyleCnt="0"/>
      <dgm:spPr/>
    </dgm:pt>
    <dgm:pt modelId="{77447CE1-0D8E-4C3F-B91E-710AF29C6BBE}" type="pres">
      <dgm:prSet presAssocID="{57F6828A-12AB-46BE-B3E3-E71405B61561}" presName="compNode" presStyleCnt="0"/>
      <dgm:spPr/>
    </dgm:pt>
    <dgm:pt modelId="{9C6D6669-8D2C-4662-AE73-A7168FB52055}" type="pres">
      <dgm:prSet presAssocID="{57F6828A-12AB-46BE-B3E3-E71405B61561}" presName="bgRect" presStyleLbl="bgShp" presStyleIdx="2" presStyleCnt="5"/>
      <dgm:spPr/>
    </dgm:pt>
    <dgm:pt modelId="{E1F02D28-002F-49FC-BC2E-F9B59678E605}" type="pres">
      <dgm:prSet presAssocID="{57F6828A-12AB-46BE-B3E3-E71405B6156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 microphone"/>
        </a:ext>
      </dgm:extLst>
    </dgm:pt>
    <dgm:pt modelId="{DD0DFFB3-DABE-4AE7-808F-8258DE77D0B2}" type="pres">
      <dgm:prSet presAssocID="{57F6828A-12AB-46BE-B3E3-E71405B61561}" presName="spaceRect" presStyleCnt="0"/>
      <dgm:spPr/>
    </dgm:pt>
    <dgm:pt modelId="{C1BEB25A-2602-4EF5-AB8D-33FF04B8CEB4}" type="pres">
      <dgm:prSet presAssocID="{57F6828A-12AB-46BE-B3E3-E71405B61561}" presName="parTx" presStyleLbl="revTx" presStyleIdx="2" presStyleCnt="5">
        <dgm:presLayoutVars>
          <dgm:chMax val="0"/>
          <dgm:chPref val="0"/>
        </dgm:presLayoutVars>
      </dgm:prSet>
      <dgm:spPr/>
    </dgm:pt>
    <dgm:pt modelId="{56FB71C7-F40F-43A2-8695-96D1D1AC8235}" type="pres">
      <dgm:prSet presAssocID="{405A8F1E-C11D-4171-9E0C-7097EB56ED91}" presName="sibTrans" presStyleCnt="0"/>
      <dgm:spPr/>
    </dgm:pt>
    <dgm:pt modelId="{D0670F1F-B76E-42FB-8D0D-2885F6BB1891}" type="pres">
      <dgm:prSet presAssocID="{B7C14C1D-C9EB-4C38-B03E-B0F60F8B2068}" presName="compNode" presStyleCnt="0"/>
      <dgm:spPr/>
    </dgm:pt>
    <dgm:pt modelId="{F390D206-49E0-4D8D-B478-57E47776C284}" type="pres">
      <dgm:prSet presAssocID="{B7C14C1D-C9EB-4C38-B03E-B0F60F8B2068}" presName="bgRect" presStyleLbl="bgShp" presStyleIdx="3" presStyleCnt="5"/>
      <dgm:spPr/>
    </dgm:pt>
    <dgm:pt modelId="{7C068744-6945-4613-9E4B-1C9C7F3BED6B}" type="pres">
      <dgm:prSet presAssocID="{B7C14C1D-C9EB-4C38-B03E-B0F60F8B206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B92630EC-60D8-4ACE-9FF4-E9E81BDDBEBA}" type="pres">
      <dgm:prSet presAssocID="{B7C14C1D-C9EB-4C38-B03E-B0F60F8B2068}" presName="spaceRect" presStyleCnt="0"/>
      <dgm:spPr/>
    </dgm:pt>
    <dgm:pt modelId="{43D9BA6D-0F97-49AB-BEFC-503DB6FB6D8C}" type="pres">
      <dgm:prSet presAssocID="{B7C14C1D-C9EB-4C38-B03E-B0F60F8B2068}" presName="parTx" presStyleLbl="revTx" presStyleIdx="3" presStyleCnt="5">
        <dgm:presLayoutVars>
          <dgm:chMax val="0"/>
          <dgm:chPref val="0"/>
        </dgm:presLayoutVars>
      </dgm:prSet>
      <dgm:spPr/>
    </dgm:pt>
    <dgm:pt modelId="{638A7AC7-6DDA-47D9-A758-BCA099873225}" type="pres">
      <dgm:prSet presAssocID="{3D5286DC-40BD-4EB2-9B1E-7DD1319190F8}" presName="sibTrans" presStyleCnt="0"/>
      <dgm:spPr/>
    </dgm:pt>
    <dgm:pt modelId="{3599DAEB-BA1E-4F4B-96F8-F51BDF5E7CAA}" type="pres">
      <dgm:prSet presAssocID="{8515AB5A-B01A-4526-87B1-901C9D1E892C}" presName="compNode" presStyleCnt="0"/>
      <dgm:spPr/>
    </dgm:pt>
    <dgm:pt modelId="{85438435-EDE3-4085-B3FE-537A5439251F}" type="pres">
      <dgm:prSet presAssocID="{8515AB5A-B01A-4526-87B1-901C9D1E892C}" presName="bgRect" presStyleLbl="bgShp" presStyleIdx="4" presStyleCnt="5"/>
      <dgm:spPr/>
    </dgm:pt>
    <dgm:pt modelId="{0839D60B-2313-46DB-A5FD-398AC052BCA6}" type="pres">
      <dgm:prSet presAssocID="{8515AB5A-B01A-4526-87B1-901C9D1E892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umbs Up Sign"/>
        </a:ext>
      </dgm:extLst>
    </dgm:pt>
    <dgm:pt modelId="{0A80BEE9-4AB7-4FC6-8F1F-68F8BC82C4C0}" type="pres">
      <dgm:prSet presAssocID="{8515AB5A-B01A-4526-87B1-901C9D1E892C}" presName="spaceRect" presStyleCnt="0"/>
      <dgm:spPr/>
    </dgm:pt>
    <dgm:pt modelId="{04371A2D-E260-464F-9CAB-5B7C7EFDFEBF}" type="pres">
      <dgm:prSet presAssocID="{8515AB5A-B01A-4526-87B1-901C9D1E892C}" presName="parTx" presStyleLbl="revTx" presStyleIdx="4" presStyleCnt="5">
        <dgm:presLayoutVars>
          <dgm:chMax val="0"/>
          <dgm:chPref val="0"/>
        </dgm:presLayoutVars>
      </dgm:prSet>
      <dgm:spPr/>
    </dgm:pt>
  </dgm:ptLst>
  <dgm:cxnLst>
    <dgm:cxn modelId="{6F201303-5E34-4DD4-A30D-6E5C89E41821}" type="presOf" srcId="{F60ECAA4-7154-42D9-825A-D9D71D5B7D5B}" destId="{143F9D57-A1F7-4417-AE10-97E4EC384CD2}" srcOrd="0" destOrd="0" presId="urn:microsoft.com/office/officeart/2018/2/layout/IconVerticalSolidList"/>
    <dgm:cxn modelId="{F4899404-6049-4B26-8405-2A6628A5E6EC}" type="presOf" srcId="{FBE52628-7954-43A2-BB6C-9FB65E7A64B3}" destId="{4A6ED5B2-34FA-4654-804C-A5B1060FF102}" srcOrd="0" destOrd="0" presId="urn:microsoft.com/office/officeart/2018/2/layout/IconVerticalSolidList"/>
    <dgm:cxn modelId="{793BF91C-0EF5-4300-8D1C-E4F95A7DFCB6}" srcId="{F60ECAA4-7154-42D9-825A-D9D71D5B7D5B}" destId="{B7C14C1D-C9EB-4C38-B03E-B0F60F8B2068}" srcOrd="3" destOrd="0" parTransId="{EDC9FBBA-D28C-4A17-9B00-D446CA1AAF7F}" sibTransId="{3D5286DC-40BD-4EB2-9B1E-7DD1319190F8}"/>
    <dgm:cxn modelId="{42AAC51D-CB68-440C-9761-3A88BD1CEEA6}" type="presOf" srcId="{C818FB00-8E81-45B1-8DC9-F1D36EEEDEE7}" destId="{F38584A2-C97B-47F5-978A-FC6B532BAAD0}" srcOrd="0" destOrd="0" presId="urn:microsoft.com/office/officeart/2018/2/layout/IconVerticalSolidList"/>
    <dgm:cxn modelId="{78CBDC30-6E25-4869-9C4B-710D6F1CB8F0}" srcId="{F60ECAA4-7154-42D9-825A-D9D71D5B7D5B}" destId="{8515AB5A-B01A-4526-87B1-901C9D1E892C}" srcOrd="4" destOrd="0" parTransId="{E89C36C7-B748-41A8-966B-5C31CC0ADE73}" sibTransId="{1FB464CD-0963-4CE1-9CF0-5A226C632085}"/>
    <dgm:cxn modelId="{A330A538-A0A1-49D7-BDB0-3296570C0088}" type="presOf" srcId="{B7C14C1D-C9EB-4C38-B03E-B0F60F8B2068}" destId="{43D9BA6D-0F97-49AB-BEFC-503DB6FB6D8C}" srcOrd="0" destOrd="0" presId="urn:microsoft.com/office/officeart/2018/2/layout/IconVerticalSolidList"/>
    <dgm:cxn modelId="{8FAEEB79-1FF3-42D8-ACBF-B3F81C9FFD26}" srcId="{F60ECAA4-7154-42D9-825A-D9D71D5B7D5B}" destId="{FBE52628-7954-43A2-BB6C-9FB65E7A64B3}" srcOrd="0" destOrd="0" parTransId="{2E13682C-5222-4F2C-9477-71A5408D5856}" sibTransId="{D9A42369-4F33-4E1C-B3A7-5CE3A7D621FD}"/>
    <dgm:cxn modelId="{A0D35794-E045-4A80-A0D4-555488F33738}" type="presOf" srcId="{8515AB5A-B01A-4526-87B1-901C9D1E892C}" destId="{04371A2D-E260-464F-9CAB-5B7C7EFDFEBF}" srcOrd="0" destOrd="0" presId="urn:microsoft.com/office/officeart/2018/2/layout/IconVerticalSolidList"/>
    <dgm:cxn modelId="{1ADC38AF-77AC-4F1E-89A7-A5AC54E2D673}" type="presOf" srcId="{57F6828A-12AB-46BE-B3E3-E71405B61561}" destId="{C1BEB25A-2602-4EF5-AB8D-33FF04B8CEB4}" srcOrd="0" destOrd="0" presId="urn:microsoft.com/office/officeart/2018/2/layout/IconVerticalSolidList"/>
    <dgm:cxn modelId="{7302E9C3-E950-4419-A156-E9E21B079145}" srcId="{F60ECAA4-7154-42D9-825A-D9D71D5B7D5B}" destId="{57F6828A-12AB-46BE-B3E3-E71405B61561}" srcOrd="2" destOrd="0" parTransId="{E9FA6C5F-7D3C-4A93-87CE-43DADC77414F}" sibTransId="{405A8F1E-C11D-4171-9E0C-7097EB56ED91}"/>
    <dgm:cxn modelId="{A6DABFCC-DD3A-4A5B-B394-53FB80A2AB30}" srcId="{F60ECAA4-7154-42D9-825A-D9D71D5B7D5B}" destId="{C818FB00-8E81-45B1-8DC9-F1D36EEEDEE7}" srcOrd="1" destOrd="0" parTransId="{03B281E1-081C-4942-A254-3FCE78988C37}" sibTransId="{1BDB9001-3490-4097-9245-6AB7BF735A61}"/>
    <dgm:cxn modelId="{4108383A-4F95-4FA1-96CC-E1D72F990D5F}" type="presParOf" srcId="{143F9D57-A1F7-4417-AE10-97E4EC384CD2}" destId="{4A37931A-F6A3-4D97-8A3F-FFD645DB21B5}" srcOrd="0" destOrd="0" presId="urn:microsoft.com/office/officeart/2018/2/layout/IconVerticalSolidList"/>
    <dgm:cxn modelId="{D0E831DB-EC94-4ED8-A842-DE11A7DBFE54}" type="presParOf" srcId="{4A37931A-F6A3-4D97-8A3F-FFD645DB21B5}" destId="{28C5A1B5-D1DB-4BF6-86D4-CF59C26A1980}" srcOrd="0" destOrd="0" presId="urn:microsoft.com/office/officeart/2018/2/layout/IconVerticalSolidList"/>
    <dgm:cxn modelId="{91306312-55CC-40AC-AE0D-A4ED46E4F510}" type="presParOf" srcId="{4A37931A-F6A3-4D97-8A3F-FFD645DB21B5}" destId="{EB641154-D0EA-40CF-B7A1-E00794FACD85}" srcOrd="1" destOrd="0" presId="urn:microsoft.com/office/officeart/2018/2/layout/IconVerticalSolidList"/>
    <dgm:cxn modelId="{60BD3B93-374F-4302-B54C-0B1D36A28CAE}" type="presParOf" srcId="{4A37931A-F6A3-4D97-8A3F-FFD645DB21B5}" destId="{D02EFFCB-065E-4218-97EF-07AA286FCD4E}" srcOrd="2" destOrd="0" presId="urn:microsoft.com/office/officeart/2018/2/layout/IconVerticalSolidList"/>
    <dgm:cxn modelId="{24524586-C49C-46CE-915C-C762167E9A16}" type="presParOf" srcId="{4A37931A-F6A3-4D97-8A3F-FFD645DB21B5}" destId="{4A6ED5B2-34FA-4654-804C-A5B1060FF102}" srcOrd="3" destOrd="0" presId="urn:microsoft.com/office/officeart/2018/2/layout/IconVerticalSolidList"/>
    <dgm:cxn modelId="{237398FF-C816-435D-B46A-E145746395C1}" type="presParOf" srcId="{143F9D57-A1F7-4417-AE10-97E4EC384CD2}" destId="{09F2DA9D-68A4-4BA6-857E-213DB199FD1D}" srcOrd="1" destOrd="0" presId="urn:microsoft.com/office/officeart/2018/2/layout/IconVerticalSolidList"/>
    <dgm:cxn modelId="{1F7675E6-5CF8-443E-8D97-4B23F25E3C7A}" type="presParOf" srcId="{143F9D57-A1F7-4417-AE10-97E4EC384CD2}" destId="{C2AA4EF5-2338-47F9-B857-3C8E4D4BAA64}" srcOrd="2" destOrd="0" presId="urn:microsoft.com/office/officeart/2018/2/layout/IconVerticalSolidList"/>
    <dgm:cxn modelId="{9DE1F867-E4B0-45C0-80E6-929CAF565582}" type="presParOf" srcId="{C2AA4EF5-2338-47F9-B857-3C8E4D4BAA64}" destId="{538159BA-2087-4B9D-ACAF-C05C0E6DED90}" srcOrd="0" destOrd="0" presId="urn:microsoft.com/office/officeart/2018/2/layout/IconVerticalSolidList"/>
    <dgm:cxn modelId="{16370D59-522F-450D-BE79-8532FF2222F4}" type="presParOf" srcId="{C2AA4EF5-2338-47F9-B857-3C8E4D4BAA64}" destId="{129449A4-8F29-4E0E-9F92-DFE4E12E9095}" srcOrd="1" destOrd="0" presId="urn:microsoft.com/office/officeart/2018/2/layout/IconVerticalSolidList"/>
    <dgm:cxn modelId="{7B8AB748-CF89-4907-9C34-A90861A17688}" type="presParOf" srcId="{C2AA4EF5-2338-47F9-B857-3C8E4D4BAA64}" destId="{B3CA3AAD-B421-41F6-B680-A867B2DEB99F}" srcOrd="2" destOrd="0" presId="urn:microsoft.com/office/officeart/2018/2/layout/IconVerticalSolidList"/>
    <dgm:cxn modelId="{FA8DA17B-BEA3-4C65-BAFA-B12D5FF10859}" type="presParOf" srcId="{C2AA4EF5-2338-47F9-B857-3C8E4D4BAA64}" destId="{F38584A2-C97B-47F5-978A-FC6B532BAAD0}" srcOrd="3" destOrd="0" presId="urn:microsoft.com/office/officeart/2018/2/layout/IconVerticalSolidList"/>
    <dgm:cxn modelId="{3E910F05-F345-43C6-BDE7-41102F19E5E5}" type="presParOf" srcId="{143F9D57-A1F7-4417-AE10-97E4EC384CD2}" destId="{83F17D83-BCF1-4D7E-8480-E021D28505B3}" srcOrd="3" destOrd="0" presId="urn:microsoft.com/office/officeart/2018/2/layout/IconVerticalSolidList"/>
    <dgm:cxn modelId="{B2A07F0E-1110-4A38-825F-8C701D2D77FA}" type="presParOf" srcId="{143F9D57-A1F7-4417-AE10-97E4EC384CD2}" destId="{77447CE1-0D8E-4C3F-B91E-710AF29C6BBE}" srcOrd="4" destOrd="0" presId="urn:microsoft.com/office/officeart/2018/2/layout/IconVerticalSolidList"/>
    <dgm:cxn modelId="{CA880BCA-6C51-4EAC-BD44-997AA58529B8}" type="presParOf" srcId="{77447CE1-0D8E-4C3F-B91E-710AF29C6BBE}" destId="{9C6D6669-8D2C-4662-AE73-A7168FB52055}" srcOrd="0" destOrd="0" presId="urn:microsoft.com/office/officeart/2018/2/layout/IconVerticalSolidList"/>
    <dgm:cxn modelId="{E458EDD4-044F-43E3-98B8-32D1D440BA31}" type="presParOf" srcId="{77447CE1-0D8E-4C3F-B91E-710AF29C6BBE}" destId="{E1F02D28-002F-49FC-BC2E-F9B59678E605}" srcOrd="1" destOrd="0" presId="urn:microsoft.com/office/officeart/2018/2/layout/IconVerticalSolidList"/>
    <dgm:cxn modelId="{C9196F4C-10F4-4A14-855D-B13303B7B3E8}" type="presParOf" srcId="{77447CE1-0D8E-4C3F-B91E-710AF29C6BBE}" destId="{DD0DFFB3-DABE-4AE7-808F-8258DE77D0B2}" srcOrd="2" destOrd="0" presId="urn:microsoft.com/office/officeart/2018/2/layout/IconVerticalSolidList"/>
    <dgm:cxn modelId="{B56969F5-569E-48B9-9B8F-A053701B2892}" type="presParOf" srcId="{77447CE1-0D8E-4C3F-B91E-710AF29C6BBE}" destId="{C1BEB25A-2602-4EF5-AB8D-33FF04B8CEB4}" srcOrd="3" destOrd="0" presId="urn:microsoft.com/office/officeart/2018/2/layout/IconVerticalSolidList"/>
    <dgm:cxn modelId="{910426F9-F3FD-49FA-9112-0E4E1705B665}" type="presParOf" srcId="{143F9D57-A1F7-4417-AE10-97E4EC384CD2}" destId="{56FB71C7-F40F-43A2-8695-96D1D1AC8235}" srcOrd="5" destOrd="0" presId="urn:microsoft.com/office/officeart/2018/2/layout/IconVerticalSolidList"/>
    <dgm:cxn modelId="{F781FD31-4580-442A-A59E-9E95D165FA49}" type="presParOf" srcId="{143F9D57-A1F7-4417-AE10-97E4EC384CD2}" destId="{D0670F1F-B76E-42FB-8D0D-2885F6BB1891}" srcOrd="6" destOrd="0" presId="urn:microsoft.com/office/officeart/2018/2/layout/IconVerticalSolidList"/>
    <dgm:cxn modelId="{A2343824-4E66-4222-8E18-E424CBC137AD}" type="presParOf" srcId="{D0670F1F-B76E-42FB-8D0D-2885F6BB1891}" destId="{F390D206-49E0-4D8D-B478-57E47776C284}" srcOrd="0" destOrd="0" presId="urn:microsoft.com/office/officeart/2018/2/layout/IconVerticalSolidList"/>
    <dgm:cxn modelId="{173096F9-802D-4E3D-A970-0CA1B38AA176}" type="presParOf" srcId="{D0670F1F-B76E-42FB-8D0D-2885F6BB1891}" destId="{7C068744-6945-4613-9E4B-1C9C7F3BED6B}" srcOrd="1" destOrd="0" presId="urn:microsoft.com/office/officeart/2018/2/layout/IconVerticalSolidList"/>
    <dgm:cxn modelId="{AA5081E0-8030-4DCE-9BCF-44E6935C180D}" type="presParOf" srcId="{D0670F1F-B76E-42FB-8D0D-2885F6BB1891}" destId="{B92630EC-60D8-4ACE-9FF4-E9E81BDDBEBA}" srcOrd="2" destOrd="0" presId="urn:microsoft.com/office/officeart/2018/2/layout/IconVerticalSolidList"/>
    <dgm:cxn modelId="{C723F12C-290E-47E0-AE55-7F661519C285}" type="presParOf" srcId="{D0670F1F-B76E-42FB-8D0D-2885F6BB1891}" destId="{43D9BA6D-0F97-49AB-BEFC-503DB6FB6D8C}" srcOrd="3" destOrd="0" presId="urn:microsoft.com/office/officeart/2018/2/layout/IconVerticalSolidList"/>
    <dgm:cxn modelId="{EE429BD0-8347-46FE-BCC4-FD504108604D}" type="presParOf" srcId="{143F9D57-A1F7-4417-AE10-97E4EC384CD2}" destId="{638A7AC7-6DDA-47D9-A758-BCA099873225}" srcOrd="7" destOrd="0" presId="urn:microsoft.com/office/officeart/2018/2/layout/IconVerticalSolidList"/>
    <dgm:cxn modelId="{6E8B7044-0ECE-430C-A937-D3FA6CA626B8}" type="presParOf" srcId="{143F9D57-A1F7-4417-AE10-97E4EC384CD2}" destId="{3599DAEB-BA1E-4F4B-96F8-F51BDF5E7CAA}" srcOrd="8" destOrd="0" presId="urn:microsoft.com/office/officeart/2018/2/layout/IconVerticalSolidList"/>
    <dgm:cxn modelId="{84755C34-A836-4149-98D5-BC193C2B332F}" type="presParOf" srcId="{3599DAEB-BA1E-4F4B-96F8-F51BDF5E7CAA}" destId="{85438435-EDE3-4085-B3FE-537A5439251F}" srcOrd="0" destOrd="0" presId="urn:microsoft.com/office/officeart/2018/2/layout/IconVerticalSolidList"/>
    <dgm:cxn modelId="{69F45676-8DB8-43E7-95FF-50AF268D9DF3}" type="presParOf" srcId="{3599DAEB-BA1E-4F4B-96F8-F51BDF5E7CAA}" destId="{0839D60B-2313-46DB-A5FD-398AC052BCA6}" srcOrd="1" destOrd="0" presId="urn:microsoft.com/office/officeart/2018/2/layout/IconVerticalSolidList"/>
    <dgm:cxn modelId="{D3D83DFE-A428-4A9C-8D5D-DC256C3C1DC4}" type="presParOf" srcId="{3599DAEB-BA1E-4F4B-96F8-F51BDF5E7CAA}" destId="{0A80BEE9-4AB7-4FC6-8F1F-68F8BC82C4C0}" srcOrd="2" destOrd="0" presId="urn:microsoft.com/office/officeart/2018/2/layout/IconVerticalSolidList"/>
    <dgm:cxn modelId="{142A970F-6DD5-4790-9AE5-6E4F95322B6F}" type="presParOf" srcId="{3599DAEB-BA1E-4F4B-96F8-F51BDF5E7CAA}" destId="{04371A2D-E260-464F-9CAB-5B7C7EFDFE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2913A-F788-4AF4-8318-27317D45455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728ADA0-5D18-49CC-9867-32BD92808866}">
      <dgm:prSet custT="1"/>
      <dgm:spPr/>
      <dgm:t>
        <a:bodyPr/>
        <a:lstStyle/>
        <a:p>
          <a:r>
            <a:rPr lang="en-US" sz="2600" dirty="0"/>
            <a:t>Statistics overview</a:t>
          </a:r>
        </a:p>
      </dgm:t>
    </dgm:pt>
    <dgm:pt modelId="{EB175645-5901-415E-A1B8-2C7EF0202CD0}" type="parTrans" cxnId="{AAEAC448-632D-4D3C-954E-2F331A647B87}">
      <dgm:prSet/>
      <dgm:spPr/>
      <dgm:t>
        <a:bodyPr/>
        <a:lstStyle/>
        <a:p>
          <a:endParaRPr lang="en-US"/>
        </a:p>
      </dgm:t>
    </dgm:pt>
    <dgm:pt modelId="{E85B0032-C084-4E84-8677-CC8672789A32}" type="sibTrans" cxnId="{AAEAC448-632D-4D3C-954E-2F331A647B87}">
      <dgm:prSet/>
      <dgm:spPr/>
      <dgm:t>
        <a:bodyPr/>
        <a:lstStyle/>
        <a:p>
          <a:endParaRPr lang="en-US"/>
        </a:p>
      </dgm:t>
    </dgm:pt>
    <dgm:pt modelId="{30BFDED7-9EA1-4731-8C9B-2CF2F9E785CD}">
      <dgm:prSet custT="1"/>
      <dgm:spPr/>
      <dgm:t>
        <a:bodyPr/>
        <a:lstStyle/>
        <a:p>
          <a:r>
            <a:rPr lang="en-US" sz="2600" dirty="0"/>
            <a:t>Steps to finding health statistics</a:t>
          </a:r>
        </a:p>
      </dgm:t>
    </dgm:pt>
    <dgm:pt modelId="{72B4FB77-95DF-418A-9B30-655D4017828E}" type="parTrans" cxnId="{F49EEFE2-047D-4CF7-8C0A-E13F80C82FF7}">
      <dgm:prSet/>
      <dgm:spPr/>
      <dgm:t>
        <a:bodyPr/>
        <a:lstStyle/>
        <a:p>
          <a:endParaRPr lang="en-US"/>
        </a:p>
      </dgm:t>
    </dgm:pt>
    <dgm:pt modelId="{69AA4705-8C70-42A8-87F5-26071A84A2CE}" type="sibTrans" cxnId="{F49EEFE2-047D-4CF7-8C0A-E13F80C82FF7}">
      <dgm:prSet/>
      <dgm:spPr/>
      <dgm:t>
        <a:bodyPr/>
        <a:lstStyle/>
        <a:p>
          <a:endParaRPr lang="en-US"/>
        </a:p>
      </dgm:t>
    </dgm:pt>
    <dgm:pt modelId="{79E8CBB7-97C2-4FC3-8CDA-111C7B5D88D1}">
      <dgm:prSet custT="1"/>
      <dgm:spPr/>
      <dgm:t>
        <a:bodyPr/>
        <a:lstStyle/>
        <a:p>
          <a:r>
            <a:rPr lang="en-US" sz="2600" dirty="0"/>
            <a:t>Class exercise, Part I</a:t>
          </a:r>
        </a:p>
      </dgm:t>
    </dgm:pt>
    <dgm:pt modelId="{F7E89260-AFD6-480E-B986-6C6B8B99AB01}" type="parTrans" cxnId="{39AF8355-2963-4B07-9BB9-D2CEC54274B9}">
      <dgm:prSet/>
      <dgm:spPr/>
      <dgm:t>
        <a:bodyPr/>
        <a:lstStyle/>
        <a:p>
          <a:endParaRPr lang="en-US"/>
        </a:p>
      </dgm:t>
    </dgm:pt>
    <dgm:pt modelId="{FC992ABD-0A43-41BC-A795-3D9F5D51F322}" type="sibTrans" cxnId="{39AF8355-2963-4B07-9BB9-D2CEC54274B9}">
      <dgm:prSet/>
      <dgm:spPr/>
      <dgm:t>
        <a:bodyPr/>
        <a:lstStyle/>
        <a:p>
          <a:endParaRPr lang="en-US"/>
        </a:p>
      </dgm:t>
    </dgm:pt>
    <dgm:pt modelId="{0DD04786-CDEF-4057-8597-E12DA799AE58}">
      <dgm:prSet custT="1"/>
      <dgm:spPr/>
      <dgm:t>
        <a:bodyPr/>
        <a:lstStyle/>
        <a:p>
          <a:r>
            <a:rPr lang="en-US" sz="2600" dirty="0"/>
            <a:t>Live demonstration of key resources </a:t>
          </a:r>
        </a:p>
      </dgm:t>
    </dgm:pt>
    <dgm:pt modelId="{2C686EDE-CB01-4837-B5AF-7053D411690B}" type="parTrans" cxnId="{EC0C00D7-C574-40D0-8450-2179E6CAF6F6}">
      <dgm:prSet/>
      <dgm:spPr/>
      <dgm:t>
        <a:bodyPr/>
        <a:lstStyle/>
        <a:p>
          <a:endParaRPr lang="en-US"/>
        </a:p>
      </dgm:t>
    </dgm:pt>
    <dgm:pt modelId="{488B8B95-EB38-4CAE-8553-1377230963FB}" type="sibTrans" cxnId="{EC0C00D7-C574-40D0-8450-2179E6CAF6F6}">
      <dgm:prSet/>
      <dgm:spPr/>
      <dgm:t>
        <a:bodyPr/>
        <a:lstStyle/>
        <a:p>
          <a:endParaRPr lang="en-US"/>
        </a:p>
      </dgm:t>
    </dgm:pt>
    <dgm:pt modelId="{E9B62B59-C049-4831-A4F4-805273928CA5}">
      <dgm:prSet custT="1"/>
      <dgm:spPr/>
      <dgm:t>
        <a:bodyPr/>
        <a:lstStyle/>
        <a:p>
          <a:r>
            <a:rPr lang="en-US" sz="2600" dirty="0"/>
            <a:t>Class exercise, Part II</a:t>
          </a:r>
        </a:p>
      </dgm:t>
    </dgm:pt>
    <dgm:pt modelId="{440B9D7C-678F-4BBA-8A9B-0565FAFFD9F3}" type="parTrans" cxnId="{D49C8758-8B14-4BD0-898E-356AF3ADB889}">
      <dgm:prSet/>
      <dgm:spPr/>
      <dgm:t>
        <a:bodyPr/>
        <a:lstStyle/>
        <a:p>
          <a:endParaRPr lang="en-US"/>
        </a:p>
      </dgm:t>
    </dgm:pt>
    <dgm:pt modelId="{1A3CB997-DE1D-4C95-A9BE-5CEE1B235D6E}" type="sibTrans" cxnId="{D49C8758-8B14-4BD0-898E-356AF3ADB889}">
      <dgm:prSet/>
      <dgm:spPr/>
      <dgm:t>
        <a:bodyPr/>
        <a:lstStyle/>
        <a:p>
          <a:endParaRPr lang="en-US"/>
        </a:p>
      </dgm:t>
    </dgm:pt>
    <dgm:pt modelId="{2B2F2A4B-1BEF-4EF9-BF83-9A9481D53073}">
      <dgm:prSet custT="1"/>
      <dgm:spPr/>
      <dgm:t>
        <a:bodyPr/>
        <a:lstStyle/>
        <a:p>
          <a:r>
            <a:rPr lang="en-US" sz="2600" dirty="0"/>
            <a:t>Wrap up</a:t>
          </a:r>
        </a:p>
      </dgm:t>
    </dgm:pt>
    <dgm:pt modelId="{415FFB3F-11BB-4D27-B925-AAD482F157FC}" type="parTrans" cxnId="{56E82773-CFD5-47E3-B5E5-48B74683BC9C}">
      <dgm:prSet/>
      <dgm:spPr/>
      <dgm:t>
        <a:bodyPr/>
        <a:lstStyle/>
        <a:p>
          <a:endParaRPr lang="en-US"/>
        </a:p>
      </dgm:t>
    </dgm:pt>
    <dgm:pt modelId="{41573921-026A-4132-942D-707D74956D93}" type="sibTrans" cxnId="{56E82773-CFD5-47E3-B5E5-48B74683BC9C}">
      <dgm:prSet/>
      <dgm:spPr/>
      <dgm:t>
        <a:bodyPr/>
        <a:lstStyle/>
        <a:p>
          <a:endParaRPr lang="en-US"/>
        </a:p>
      </dgm:t>
    </dgm:pt>
    <dgm:pt modelId="{9A7B24A2-2B53-4148-8588-310C0B4F2959}" type="pres">
      <dgm:prSet presAssocID="{02B2913A-F788-4AF4-8318-27317D45455B}" presName="root" presStyleCnt="0">
        <dgm:presLayoutVars>
          <dgm:dir/>
          <dgm:resizeHandles val="exact"/>
        </dgm:presLayoutVars>
      </dgm:prSet>
      <dgm:spPr/>
    </dgm:pt>
    <dgm:pt modelId="{2F732AD6-FBC1-4C67-8799-9F35A4855057}" type="pres">
      <dgm:prSet presAssocID="{1728ADA0-5D18-49CC-9867-32BD92808866}" presName="compNode" presStyleCnt="0"/>
      <dgm:spPr/>
    </dgm:pt>
    <dgm:pt modelId="{ECE634AE-6C44-435D-8C66-6CDBA826199B}" type="pres">
      <dgm:prSet presAssocID="{1728ADA0-5D18-49CC-9867-32BD92808866}" presName="bgRect" presStyleLbl="bgShp" presStyleIdx="0" presStyleCnt="6"/>
      <dgm:spPr/>
    </dgm:pt>
    <dgm:pt modelId="{2ADB83D8-8BDD-411C-8AA9-A1ED55D1F735}" type="pres">
      <dgm:prSet presAssocID="{1728ADA0-5D18-49CC-9867-32BD9280886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9188D09B-D1DA-4A75-ACA6-B5A102166E52}" type="pres">
      <dgm:prSet presAssocID="{1728ADA0-5D18-49CC-9867-32BD92808866}" presName="spaceRect" presStyleCnt="0"/>
      <dgm:spPr/>
    </dgm:pt>
    <dgm:pt modelId="{E8B5E807-8272-43CF-8910-AA706536C01F}" type="pres">
      <dgm:prSet presAssocID="{1728ADA0-5D18-49CC-9867-32BD92808866}" presName="parTx" presStyleLbl="revTx" presStyleIdx="0" presStyleCnt="6">
        <dgm:presLayoutVars>
          <dgm:chMax val="0"/>
          <dgm:chPref val="0"/>
        </dgm:presLayoutVars>
      </dgm:prSet>
      <dgm:spPr/>
    </dgm:pt>
    <dgm:pt modelId="{B000FD16-62D5-403C-A961-6A9841698CC3}" type="pres">
      <dgm:prSet presAssocID="{E85B0032-C084-4E84-8677-CC8672789A32}" presName="sibTrans" presStyleCnt="0"/>
      <dgm:spPr/>
    </dgm:pt>
    <dgm:pt modelId="{3197C383-F74C-4D0C-91C2-2D8DC602E0CF}" type="pres">
      <dgm:prSet presAssocID="{30BFDED7-9EA1-4731-8C9B-2CF2F9E785CD}" presName="compNode" presStyleCnt="0"/>
      <dgm:spPr/>
    </dgm:pt>
    <dgm:pt modelId="{1FE92076-7D17-4DAF-BB1D-7D44D6E66FBB}" type="pres">
      <dgm:prSet presAssocID="{30BFDED7-9EA1-4731-8C9B-2CF2F9E785CD}" presName="bgRect" presStyleLbl="bgShp" presStyleIdx="1" presStyleCnt="6"/>
      <dgm:spPr/>
    </dgm:pt>
    <dgm:pt modelId="{2F9A3A5F-1824-42F8-88BD-771C1DE9331A}" type="pres">
      <dgm:prSet presAssocID="{30BFDED7-9EA1-4731-8C9B-2CF2F9E785C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D56DC504-03E7-4F74-8A62-839B8B6337C1}" type="pres">
      <dgm:prSet presAssocID="{30BFDED7-9EA1-4731-8C9B-2CF2F9E785CD}" presName="spaceRect" presStyleCnt="0"/>
      <dgm:spPr/>
    </dgm:pt>
    <dgm:pt modelId="{4378C31F-5DB0-440A-8208-9E048175312C}" type="pres">
      <dgm:prSet presAssocID="{30BFDED7-9EA1-4731-8C9B-2CF2F9E785CD}" presName="parTx" presStyleLbl="revTx" presStyleIdx="1" presStyleCnt="6">
        <dgm:presLayoutVars>
          <dgm:chMax val="0"/>
          <dgm:chPref val="0"/>
        </dgm:presLayoutVars>
      </dgm:prSet>
      <dgm:spPr/>
    </dgm:pt>
    <dgm:pt modelId="{84D7CA89-1F81-4455-AF78-F0B5B52FF556}" type="pres">
      <dgm:prSet presAssocID="{69AA4705-8C70-42A8-87F5-26071A84A2CE}" presName="sibTrans" presStyleCnt="0"/>
      <dgm:spPr/>
    </dgm:pt>
    <dgm:pt modelId="{8D4B12A0-88B2-41F9-B323-85023373A7B4}" type="pres">
      <dgm:prSet presAssocID="{79E8CBB7-97C2-4FC3-8CDA-111C7B5D88D1}" presName="compNode" presStyleCnt="0"/>
      <dgm:spPr/>
    </dgm:pt>
    <dgm:pt modelId="{913C59E4-4D8D-46B8-BB1C-6646EC612A67}" type="pres">
      <dgm:prSet presAssocID="{79E8CBB7-97C2-4FC3-8CDA-111C7B5D88D1}" presName="bgRect" presStyleLbl="bgShp" presStyleIdx="2" presStyleCnt="6"/>
      <dgm:spPr/>
    </dgm:pt>
    <dgm:pt modelId="{9548FBF3-C7F1-4AE9-B41E-6347E8854221}" type="pres">
      <dgm:prSet presAssocID="{79E8CBB7-97C2-4FC3-8CDA-111C7B5D88D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E3D11C47-CD01-4669-AD87-EC281880F637}" type="pres">
      <dgm:prSet presAssocID="{79E8CBB7-97C2-4FC3-8CDA-111C7B5D88D1}" presName="spaceRect" presStyleCnt="0"/>
      <dgm:spPr/>
    </dgm:pt>
    <dgm:pt modelId="{E16006C6-21A6-41B6-ADEA-AEDDA2CECA4E}" type="pres">
      <dgm:prSet presAssocID="{79E8CBB7-97C2-4FC3-8CDA-111C7B5D88D1}" presName="parTx" presStyleLbl="revTx" presStyleIdx="2" presStyleCnt="6">
        <dgm:presLayoutVars>
          <dgm:chMax val="0"/>
          <dgm:chPref val="0"/>
        </dgm:presLayoutVars>
      </dgm:prSet>
      <dgm:spPr/>
    </dgm:pt>
    <dgm:pt modelId="{662B5137-B8CB-49EB-B2B3-BE0682F38713}" type="pres">
      <dgm:prSet presAssocID="{FC992ABD-0A43-41BC-A795-3D9F5D51F322}" presName="sibTrans" presStyleCnt="0"/>
      <dgm:spPr/>
    </dgm:pt>
    <dgm:pt modelId="{CACA06BE-317E-45BD-B176-357761F9459C}" type="pres">
      <dgm:prSet presAssocID="{0DD04786-CDEF-4057-8597-E12DA799AE58}" presName="compNode" presStyleCnt="0"/>
      <dgm:spPr/>
    </dgm:pt>
    <dgm:pt modelId="{458D3C95-5A2D-4F0E-B685-9FB197736507}" type="pres">
      <dgm:prSet presAssocID="{0DD04786-CDEF-4057-8597-E12DA799AE58}" presName="bgRect" presStyleLbl="bgShp" presStyleIdx="3" presStyleCnt="6"/>
      <dgm:spPr/>
    </dgm:pt>
    <dgm:pt modelId="{53AAD984-6496-407A-9003-5D0B24BC875C}" type="pres">
      <dgm:prSet presAssocID="{0DD04786-CDEF-4057-8597-E12DA799AE5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61FEB449-833D-4D4D-818A-EBFBA101C7B9}" type="pres">
      <dgm:prSet presAssocID="{0DD04786-CDEF-4057-8597-E12DA799AE58}" presName="spaceRect" presStyleCnt="0"/>
      <dgm:spPr/>
    </dgm:pt>
    <dgm:pt modelId="{8A9EECFE-CC08-4D15-B360-4088DB6A98FC}" type="pres">
      <dgm:prSet presAssocID="{0DD04786-CDEF-4057-8597-E12DA799AE58}" presName="parTx" presStyleLbl="revTx" presStyleIdx="3" presStyleCnt="6">
        <dgm:presLayoutVars>
          <dgm:chMax val="0"/>
          <dgm:chPref val="0"/>
        </dgm:presLayoutVars>
      </dgm:prSet>
      <dgm:spPr/>
    </dgm:pt>
    <dgm:pt modelId="{4B9E6D35-2E47-45E7-9529-1FA14C8B4D9D}" type="pres">
      <dgm:prSet presAssocID="{488B8B95-EB38-4CAE-8553-1377230963FB}" presName="sibTrans" presStyleCnt="0"/>
      <dgm:spPr/>
    </dgm:pt>
    <dgm:pt modelId="{8E68596A-D843-442E-9EF0-2D11B841EE38}" type="pres">
      <dgm:prSet presAssocID="{E9B62B59-C049-4831-A4F4-805273928CA5}" presName="compNode" presStyleCnt="0"/>
      <dgm:spPr/>
    </dgm:pt>
    <dgm:pt modelId="{4CCEF070-5B6A-4AB8-81C5-11FF47A4129D}" type="pres">
      <dgm:prSet presAssocID="{E9B62B59-C049-4831-A4F4-805273928CA5}" presName="bgRect" presStyleLbl="bgShp" presStyleIdx="4" presStyleCnt="6"/>
      <dgm:spPr/>
    </dgm:pt>
    <dgm:pt modelId="{5BFDB3D9-2C0B-4169-AF80-8FAD000F8FB9}" type="pres">
      <dgm:prSet presAssocID="{E9B62B59-C049-4831-A4F4-805273928CA5}" presName="iconRect" presStyleLbl="node1" presStyleIdx="4"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B76C77F4-F8E5-430B-9883-3E6E518E9694}" type="pres">
      <dgm:prSet presAssocID="{E9B62B59-C049-4831-A4F4-805273928CA5}" presName="spaceRect" presStyleCnt="0"/>
      <dgm:spPr/>
    </dgm:pt>
    <dgm:pt modelId="{80136811-E548-46CF-94BE-E2DABD2E9D68}" type="pres">
      <dgm:prSet presAssocID="{E9B62B59-C049-4831-A4F4-805273928CA5}" presName="parTx" presStyleLbl="revTx" presStyleIdx="4" presStyleCnt="6">
        <dgm:presLayoutVars>
          <dgm:chMax val="0"/>
          <dgm:chPref val="0"/>
        </dgm:presLayoutVars>
      </dgm:prSet>
      <dgm:spPr/>
    </dgm:pt>
    <dgm:pt modelId="{D8DE4BB7-1225-417C-BDC7-82DF120C52BB}" type="pres">
      <dgm:prSet presAssocID="{1A3CB997-DE1D-4C95-A9BE-5CEE1B235D6E}" presName="sibTrans" presStyleCnt="0"/>
      <dgm:spPr/>
    </dgm:pt>
    <dgm:pt modelId="{0C14564F-322C-4211-9D91-06277D2310AB}" type="pres">
      <dgm:prSet presAssocID="{2B2F2A4B-1BEF-4EF9-BF83-9A9481D53073}" presName="compNode" presStyleCnt="0"/>
      <dgm:spPr/>
    </dgm:pt>
    <dgm:pt modelId="{0DABC583-BF0F-40DF-B4FB-873313611D4B}" type="pres">
      <dgm:prSet presAssocID="{2B2F2A4B-1BEF-4EF9-BF83-9A9481D53073}" presName="bgRect" presStyleLbl="bgShp" presStyleIdx="5" presStyleCnt="6"/>
      <dgm:spPr/>
    </dgm:pt>
    <dgm:pt modelId="{387A88AF-8D24-47F9-AC66-A04D399D3790}" type="pres">
      <dgm:prSet presAssocID="{2B2F2A4B-1BEF-4EF9-BF83-9A9481D53073}"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0700FAF2-3735-456C-9DFE-5A090DE38FB0}" type="pres">
      <dgm:prSet presAssocID="{2B2F2A4B-1BEF-4EF9-BF83-9A9481D53073}" presName="spaceRect" presStyleCnt="0"/>
      <dgm:spPr/>
    </dgm:pt>
    <dgm:pt modelId="{202B2778-32B1-4445-801D-5CE9152414B0}" type="pres">
      <dgm:prSet presAssocID="{2B2F2A4B-1BEF-4EF9-BF83-9A9481D53073}" presName="parTx" presStyleLbl="revTx" presStyleIdx="5" presStyleCnt="6">
        <dgm:presLayoutVars>
          <dgm:chMax val="0"/>
          <dgm:chPref val="0"/>
        </dgm:presLayoutVars>
      </dgm:prSet>
      <dgm:spPr/>
    </dgm:pt>
  </dgm:ptLst>
  <dgm:cxnLst>
    <dgm:cxn modelId="{B2277E04-2539-41FF-9181-091E2F33B3AF}" type="presOf" srcId="{0DD04786-CDEF-4057-8597-E12DA799AE58}" destId="{8A9EECFE-CC08-4D15-B360-4088DB6A98FC}" srcOrd="0" destOrd="0" presId="urn:microsoft.com/office/officeart/2018/2/layout/IconVerticalSolidList"/>
    <dgm:cxn modelId="{61502C10-D823-493E-B2EE-F97EBB424B04}" type="presOf" srcId="{30BFDED7-9EA1-4731-8C9B-2CF2F9E785CD}" destId="{4378C31F-5DB0-440A-8208-9E048175312C}" srcOrd="0" destOrd="0" presId="urn:microsoft.com/office/officeart/2018/2/layout/IconVerticalSolidList"/>
    <dgm:cxn modelId="{AAEAC448-632D-4D3C-954E-2F331A647B87}" srcId="{02B2913A-F788-4AF4-8318-27317D45455B}" destId="{1728ADA0-5D18-49CC-9867-32BD92808866}" srcOrd="0" destOrd="0" parTransId="{EB175645-5901-415E-A1B8-2C7EF0202CD0}" sibTransId="{E85B0032-C084-4E84-8677-CC8672789A32}"/>
    <dgm:cxn modelId="{56E82773-CFD5-47E3-B5E5-48B74683BC9C}" srcId="{02B2913A-F788-4AF4-8318-27317D45455B}" destId="{2B2F2A4B-1BEF-4EF9-BF83-9A9481D53073}" srcOrd="5" destOrd="0" parTransId="{415FFB3F-11BB-4D27-B925-AAD482F157FC}" sibTransId="{41573921-026A-4132-942D-707D74956D93}"/>
    <dgm:cxn modelId="{482CA173-4F7C-4E21-B9D5-7CAF0DE68642}" type="presOf" srcId="{2B2F2A4B-1BEF-4EF9-BF83-9A9481D53073}" destId="{202B2778-32B1-4445-801D-5CE9152414B0}" srcOrd="0" destOrd="0" presId="urn:microsoft.com/office/officeart/2018/2/layout/IconVerticalSolidList"/>
    <dgm:cxn modelId="{39AF8355-2963-4B07-9BB9-D2CEC54274B9}" srcId="{02B2913A-F788-4AF4-8318-27317D45455B}" destId="{79E8CBB7-97C2-4FC3-8CDA-111C7B5D88D1}" srcOrd="2" destOrd="0" parTransId="{F7E89260-AFD6-480E-B986-6C6B8B99AB01}" sibTransId="{FC992ABD-0A43-41BC-A795-3D9F5D51F322}"/>
    <dgm:cxn modelId="{D49C8758-8B14-4BD0-898E-356AF3ADB889}" srcId="{02B2913A-F788-4AF4-8318-27317D45455B}" destId="{E9B62B59-C049-4831-A4F4-805273928CA5}" srcOrd="4" destOrd="0" parTransId="{440B9D7C-678F-4BBA-8A9B-0565FAFFD9F3}" sibTransId="{1A3CB997-DE1D-4C95-A9BE-5CEE1B235D6E}"/>
    <dgm:cxn modelId="{4A9FAF7C-30E1-49AD-BDBA-2D8DAA1B353E}" type="presOf" srcId="{1728ADA0-5D18-49CC-9867-32BD92808866}" destId="{E8B5E807-8272-43CF-8910-AA706536C01F}" srcOrd="0" destOrd="0" presId="urn:microsoft.com/office/officeart/2018/2/layout/IconVerticalSolidList"/>
    <dgm:cxn modelId="{0785B1A8-4863-4692-A7B4-0C97322EF086}" type="presOf" srcId="{02B2913A-F788-4AF4-8318-27317D45455B}" destId="{9A7B24A2-2B53-4148-8588-310C0B4F2959}" srcOrd="0" destOrd="0" presId="urn:microsoft.com/office/officeart/2018/2/layout/IconVerticalSolidList"/>
    <dgm:cxn modelId="{EC0C00D7-C574-40D0-8450-2179E6CAF6F6}" srcId="{02B2913A-F788-4AF4-8318-27317D45455B}" destId="{0DD04786-CDEF-4057-8597-E12DA799AE58}" srcOrd="3" destOrd="0" parTransId="{2C686EDE-CB01-4837-B5AF-7053D411690B}" sibTransId="{488B8B95-EB38-4CAE-8553-1377230963FB}"/>
    <dgm:cxn modelId="{641A13D8-28AD-4129-A0AD-A669632FB96A}" type="presOf" srcId="{E9B62B59-C049-4831-A4F4-805273928CA5}" destId="{80136811-E548-46CF-94BE-E2DABD2E9D68}" srcOrd="0" destOrd="0" presId="urn:microsoft.com/office/officeart/2018/2/layout/IconVerticalSolidList"/>
    <dgm:cxn modelId="{F49EEFE2-047D-4CF7-8C0A-E13F80C82FF7}" srcId="{02B2913A-F788-4AF4-8318-27317D45455B}" destId="{30BFDED7-9EA1-4731-8C9B-2CF2F9E785CD}" srcOrd="1" destOrd="0" parTransId="{72B4FB77-95DF-418A-9B30-655D4017828E}" sibTransId="{69AA4705-8C70-42A8-87F5-26071A84A2CE}"/>
    <dgm:cxn modelId="{BAFFC2FC-1936-4C0E-B8BC-2F224C3B6109}" type="presOf" srcId="{79E8CBB7-97C2-4FC3-8CDA-111C7B5D88D1}" destId="{E16006C6-21A6-41B6-ADEA-AEDDA2CECA4E}" srcOrd="0" destOrd="0" presId="urn:microsoft.com/office/officeart/2018/2/layout/IconVerticalSolidList"/>
    <dgm:cxn modelId="{30BD270A-C511-46F4-9D6D-7739211CD3E4}" type="presParOf" srcId="{9A7B24A2-2B53-4148-8588-310C0B4F2959}" destId="{2F732AD6-FBC1-4C67-8799-9F35A4855057}" srcOrd="0" destOrd="0" presId="urn:microsoft.com/office/officeart/2018/2/layout/IconVerticalSolidList"/>
    <dgm:cxn modelId="{B010816E-2D43-4FE5-BA66-9B71734179D5}" type="presParOf" srcId="{2F732AD6-FBC1-4C67-8799-9F35A4855057}" destId="{ECE634AE-6C44-435D-8C66-6CDBA826199B}" srcOrd="0" destOrd="0" presId="urn:microsoft.com/office/officeart/2018/2/layout/IconVerticalSolidList"/>
    <dgm:cxn modelId="{049820C5-5907-4DD6-8EBE-FAC5EA2ADE94}" type="presParOf" srcId="{2F732AD6-FBC1-4C67-8799-9F35A4855057}" destId="{2ADB83D8-8BDD-411C-8AA9-A1ED55D1F735}" srcOrd="1" destOrd="0" presId="urn:microsoft.com/office/officeart/2018/2/layout/IconVerticalSolidList"/>
    <dgm:cxn modelId="{790173CA-511E-4CA1-84B1-1FC9B83E8F2B}" type="presParOf" srcId="{2F732AD6-FBC1-4C67-8799-9F35A4855057}" destId="{9188D09B-D1DA-4A75-ACA6-B5A102166E52}" srcOrd="2" destOrd="0" presId="urn:microsoft.com/office/officeart/2018/2/layout/IconVerticalSolidList"/>
    <dgm:cxn modelId="{C7942131-BCD8-4082-919E-2D307469074F}" type="presParOf" srcId="{2F732AD6-FBC1-4C67-8799-9F35A4855057}" destId="{E8B5E807-8272-43CF-8910-AA706536C01F}" srcOrd="3" destOrd="0" presId="urn:microsoft.com/office/officeart/2018/2/layout/IconVerticalSolidList"/>
    <dgm:cxn modelId="{4D556C4C-E65D-46C7-9D96-449737889474}" type="presParOf" srcId="{9A7B24A2-2B53-4148-8588-310C0B4F2959}" destId="{B000FD16-62D5-403C-A961-6A9841698CC3}" srcOrd="1" destOrd="0" presId="urn:microsoft.com/office/officeart/2018/2/layout/IconVerticalSolidList"/>
    <dgm:cxn modelId="{7AE86221-76B9-42AF-A9F5-D230233680CF}" type="presParOf" srcId="{9A7B24A2-2B53-4148-8588-310C0B4F2959}" destId="{3197C383-F74C-4D0C-91C2-2D8DC602E0CF}" srcOrd="2" destOrd="0" presId="urn:microsoft.com/office/officeart/2018/2/layout/IconVerticalSolidList"/>
    <dgm:cxn modelId="{0488FE8F-BE1F-4EC5-93F1-9D19C56026FE}" type="presParOf" srcId="{3197C383-F74C-4D0C-91C2-2D8DC602E0CF}" destId="{1FE92076-7D17-4DAF-BB1D-7D44D6E66FBB}" srcOrd="0" destOrd="0" presId="urn:microsoft.com/office/officeart/2018/2/layout/IconVerticalSolidList"/>
    <dgm:cxn modelId="{1FA733C8-EF52-4A08-A63A-A5A5B206C535}" type="presParOf" srcId="{3197C383-F74C-4D0C-91C2-2D8DC602E0CF}" destId="{2F9A3A5F-1824-42F8-88BD-771C1DE9331A}" srcOrd="1" destOrd="0" presId="urn:microsoft.com/office/officeart/2018/2/layout/IconVerticalSolidList"/>
    <dgm:cxn modelId="{FF55CD91-9148-4F5C-A179-7A87F28EE493}" type="presParOf" srcId="{3197C383-F74C-4D0C-91C2-2D8DC602E0CF}" destId="{D56DC504-03E7-4F74-8A62-839B8B6337C1}" srcOrd="2" destOrd="0" presId="urn:microsoft.com/office/officeart/2018/2/layout/IconVerticalSolidList"/>
    <dgm:cxn modelId="{9830FA30-F4FB-4EB6-8F10-B1853514B0F7}" type="presParOf" srcId="{3197C383-F74C-4D0C-91C2-2D8DC602E0CF}" destId="{4378C31F-5DB0-440A-8208-9E048175312C}" srcOrd="3" destOrd="0" presId="urn:microsoft.com/office/officeart/2018/2/layout/IconVerticalSolidList"/>
    <dgm:cxn modelId="{042714F5-8431-4C3A-AF26-B5AC8BF51BE1}" type="presParOf" srcId="{9A7B24A2-2B53-4148-8588-310C0B4F2959}" destId="{84D7CA89-1F81-4455-AF78-F0B5B52FF556}" srcOrd="3" destOrd="0" presId="urn:microsoft.com/office/officeart/2018/2/layout/IconVerticalSolidList"/>
    <dgm:cxn modelId="{DA93B81C-2142-4FE6-966A-B406B0C34783}" type="presParOf" srcId="{9A7B24A2-2B53-4148-8588-310C0B4F2959}" destId="{8D4B12A0-88B2-41F9-B323-85023373A7B4}" srcOrd="4" destOrd="0" presId="urn:microsoft.com/office/officeart/2018/2/layout/IconVerticalSolidList"/>
    <dgm:cxn modelId="{6FB6D8AC-1B6A-4582-A6DE-8BABC22EC927}" type="presParOf" srcId="{8D4B12A0-88B2-41F9-B323-85023373A7B4}" destId="{913C59E4-4D8D-46B8-BB1C-6646EC612A67}" srcOrd="0" destOrd="0" presId="urn:microsoft.com/office/officeart/2018/2/layout/IconVerticalSolidList"/>
    <dgm:cxn modelId="{5487DC5C-C52B-4083-9E8D-A972D8499933}" type="presParOf" srcId="{8D4B12A0-88B2-41F9-B323-85023373A7B4}" destId="{9548FBF3-C7F1-4AE9-B41E-6347E8854221}" srcOrd="1" destOrd="0" presId="urn:microsoft.com/office/officeart/2018/2/layout/IconVerticalSolidList"/>
    <dgm:cxn modelId="{022ED0E6-DBB9-43C2-BE68-D65B71AD5BDE}" type="presParOf" srcId="{8D4B12A0-88B2-41F9-B323-85023373A7B4}" destId="{E3D11C47-CD01-4669-AD87-EC281880F637}" srcOrd="2" destOrd="0" presId="urn:microsoft.com/office/officeart/2018/2/layout/IconVerticalSolidList"/>
    <dgm:cxn modelId="{08DEEF0B-D011-4842-B494-B99D731BE215}" type="presParOf" srcId="{8D4B12A0-88B2-41F9-B323-85023373A7B4}" destId="{E16006C6-21A6-41B6-ADEA-AEDDA2CECA4E}" srcOrd="3" destOrd="0" presId="urn:microsoft.com/office/officeart/2018/2/layout/IconVerticalSolidList"/>
    <dgm:cxn modelId="{BD583F6B-220A-43F9-8956-0045ADE18560}" type="presParOf" srcId="{9A7B24A2-2B53-4148-8588-310C0B4F2959}" destId="{662B5137-B8CB-49EB-B2B3-BE0682F38713}" srcOrd="5" destOrd="0" presId="urn:microsoft.com/office/officeart/2018/2/layout/IconVerticalSolidList"/>
    <dgm:cxn modelId="{A5BEAC82-1C1D-460A-9EC9-BA992BFE8FA6}" type="presParOf" srcId="{9A7B24A2-2B53-4148-8588-310C0B4F2959}" destId="{CACA06BE-317E-45BD-B176-357761F9459C}" srcOrd="6" destOrd="0" presId="urn:microsoft.com/office/officeart/2018/2/layout/IconVerticalSolidList"/>
    <dgm:cxn modelId="{318146EB-3F47-4585-9C33-E60302FA8C00}" type="presParOf" srcId="{CACA06BE-317E-45BD-B176-357761F9459C}" destId="{458D3C95-5A2D-4F0E-B685-9FB197736507}" srcOrd="0" destOrd="0" presId="urn:microsoft.com/office/officeart/2018/2/layout/IconVerticalSolidList"/>
    <dgm:cxn modelId="{323BAB8A-149C-43F4-84FE-96F14D6864B0}" type="presParOf" srcId="{CACA06BE-317E-45BD-B176-357761F9459C}" destId="{53AAD984-6496-407A-9003-5D0B24BC875C}" srcOrd="1" destOrd="0" presId="urn:microsoft.com/office/officeart/2018/2/layout/IconVerticalSolidList"/>
    <dgm:cxn modelId="{672785F8-425E-4890-A64D-FA1586A074F8}" type="presParOf" srcId="{CACA06BE-317E-45BD-B176-357761F9459C}" destId="{61FEB449-833D-4D4D-818A-EBFBA101C7B9}" srcOrd="2" destOrd="0" presId="urn:microsoft.com/office/officeart/2018/2/layout/IconVerticalSolidList"/>
    <dgm:cxn modelId="{72B5937A-1D6C-4F6E-AD47-D8609A612422}" type="presParOf" srcId="{CACA06BE-317E-45BD-B176-357761F9459C}" destId="{8A9EECFE-CC08-4D15-B360-4088DB6A98FC}" srcOrd="3" destOrd="0" presId="urn:microsoft.com/office/officeart/2018/2/layout/IconVerticalSolidList"/>
    <dgm:cxn modelId="{63920C12-F315-449D-BCE4-809823917E1C}" type="presParOf" srcId="{9A7B24A2-2B53-4148-8588-310C0B4F2959}" destId="{4B9E6D35-2E47-45E7-9529-1FA14C8B4D9D}" srcOrd="7" destOrd="0" presId="urn:microsoft.com/office/officeart/2018/2/layout/IconVerticalSolidList"/>
    <dgm:cxn modelId="{A7D1187E-C8B9-4FBA-9861-9A420B83F359}" type="presParOf" srcId="{9A7B24A2-2B53-4148-8588-310C0B4F2959}" destId="{8E68596A-D843-442E-9EF0-2D11B841EE38}" srcOrd="8" destOrd="0" presId="urn:microsoft.com/office/officeart/2018/2/layout/IconVerticalSolidList"/>
    <dgm:cxn modelId="{18EF3F1C-787F-462E-883A-D8F88729348C}" type="presParOf" srcId="{8E68596A-D843-442E-9EF0-2D11B841EE38}" destId="{4CCEF070-5B6A-4AB8-81C5-11FF47A4129D}" srcOrd="0" destOrd="0" presId="urn:microsoft.com/office/officeart/2018/2/layout/IconVerticalSolidList"/>
    <dgm:cxn modelId="{D339CA3E-9116-45DC-80F9-DAA4B774B8D8}" type="presParOf" srcId="{8E68596A-D843-442E-9EF0-2D11B841EE38}" destId="{5BFDB3D9-2C0B-4169-AF80-8FAD000F8FB9}" srcOrd="1" destOrd="0" presId="urn:microsoft.com/office/officeart/2018/2/layout/IconVerticalSolidList"/>
    <dgm:cxn modelId="{5C73A12D-F1B6-47CB-8C72-120DB6AEBF91}" type="presParOf" srcId="{8E68596A-D843-442E-9EF0-2D11B841EE38}" destId="{B76C77F4-F8E5-430B-9883-3E6E518E9694}" srcOrd="2" destOrd="0" presId="urn:microsoft.com/office/officeart/2018/2/layout/IconVerticalSolidList"/>
    <dgm:cxn modelId="{7D5DD9FA-666D-4CDD-B8E3-E21F50B37F2C}" type="presParOf" srcId="{8E68596A-D843-442E-9EF0-2D11B841EE38}" destId="{80136811-E548-46CF-94BE-E2DABD2E9D68}" srcOrd="3" destOrd="0" presId="urn:microsoft.com/office/officeart/2018/2/layout/IconVerticalSolidList"/>
    <dgm:cxn modelId="{BA268AA4-AFCD-4E43-95FB-745A1DF5EC7C}" type="presParOf" srcId="{9A7B24A2-2B53-4148-8588-310C0B4F2959}" destId="{D8DE4BB7-1225-417C-BDC7-82DF120C52BB}" srcOrd="9" destOrd="0" presId="urn:microsoft.com/office/officeart/2018/2/layout/IconVerticalSolidList"/>
    <dgm:cxn modelId="{E34BD1DC-61E7-49AD-A60D-354FEFF83713}" type="presParOf" srcId="{9A7B24A2-2B53-4148-8588-310C0B4F2959}" destId="{0C14564F-322C-4211-9D91-06277D2310AB}" srcOrd="10" destOrd="0" presId="urn:microsoft.com/office/officeart/2018/2/layout/IconVerticalSolidList"/>
    <dgm:cxn modelId="{7290EFD2-1D28-4096-8815-834F5001F03B}" type="presParOf" srcId="{0C14564F-322C-4211-9D91-06277D2310AB}" destId="{0DABC583-BF0F-40DF-B4FB-873313611D4B}" srcOrd="0" destOrd="0" presId="urn:microsoft.com/office/officeart/2018/2/layout/IconVerticalSolidList"/>
    <dgm:cxn modelId="{1A6B6B6B-4588-4A5B-9437-5AE58E3309C1}" type="presParOf" srcId="{0C14564F-322C-4211-9D91-06277D2310AB}" destId="{387A88AF-8D24-47F9-AC66-A04D399D3790}" srcOrd="1" destOrd="0" presId="urn:microsoft.com/office/officeart/2018/2/layout/IconVerticalSolidList"/>
    <dgm:cxn modelId="{45C00E3A-9CB7-4463-ABCA-9F71CF3D012A}" type="presParOf" srcId="{0C14564F-322C-4211-9D91-06277D2310AB}" destId="{0700FAF2-3735-456C-9DFE-5A090DE38FB0}" srcOrd="2" destOrd="0" presId="urn:microsoft.com/office/officeart/2018/2/layout/IconVerticalSolidList"/>
    <dgm:cxn modelId="{91B938FA-A299-4BA0-AC39-0A5BCC767999}" type="presParOf" srcId="{0C14564F-322C-4211-9D91-06277D2310AB}" destId="{202B2778-32B1-4445-801D-5CE9152414B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0E69F9-56F2-4046-865B-95EB6F10F34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024CC44-A3C6-4F30-A01D-5B559B1D1ACF}">
      <dgm:prSet phldrT="[Text]" custT="1"/>
      <dgm:spPr/>
      <dgm:t>
        <a:bodyPr/>
        <a:lstStyle/>
        <a:p>
          <a:r>
            <a:rPr lang="en-US" sz="2600" b="1" dirty="0">
              <a:solidFill>
                <a:schemeClr val="tx1"/>
              </a:solidFill>
            </a:rPr>
            <a:t>Data</a:t>
          </a:r>
        </a:p>
      </dgm:t>
    </dgm:pt>
    <dgm:pt modelId="{F18CE51B-1B2D-431B-A3E9-3248BF63CFEB}" type="parTrans" cxnId="{2774034E-B8EE-4ED9-BDA0-7FDD9D092537}">
      <dgm:prSet/>
      <dgm:spPr/>
      <dgm:t>
        <a:bodyPr/>
        <a:lstStyle/>
        <a:p>
          <a:endParaRPr lang="en-US"/>
        </a:p>
      </dgm:t>
    </dgm:pt>
    <dgm:pt modelId="{8303348D-A2D6-4F6A-8913-1FC0555AA6DE}" type="sibTrans" cxnId="{2774034E-B8EE-4ED9-BDA0-7FDD9D092537}">
      <dgm:prSet/>
      <dgm:spPr/>
      <dgm:t>
        <a:bodyPr/>
        <a:lstStyle/>
        <a:p>
          <a:endParaRPr lang="en-US"/>
        </a:p>
      </dgm:t>
    </dgm:pt>
    <dgm:pt modelId="{AB1C5A18-6964-4F55-8F5E-E78C9805C0F9}">
      <dgm:prSet phldrT="[Text]" custT="1"/>
      <dgm:spPr/>
      <dgm:t>
        <a:bodyPr/>
        <a:lstStyle/>
        <a:p>
          <a:pPr rtl="0"/>
          <a:r>
            <a:rPr lang="en-US" sz="2200" b="0"/>
            <a:t>Raw numbers</a:t>
          </a:r>
          <a:endParaRPr lang="en-US" sz="2200" b="0" dirty="0"/>
        </a:p>
      </dgm:t>
    </dgm:pt>
    <dgm:pt modelId="{4D73185B-25D7-446A-8122-A7EFAC0C989D}" type="parTrans" cxnId="{A8DB67D6-9B28-41A4-AE5F-9D15B76781D7}">
      <dgm:prSet/>
      <dgm:spPr/>
      <dgm:t>
        <a:bodyPr/>
        <a:lstStyle/>
        <a:p>
          <a:endParaRPr lang="en-US"/>
        </a:p>
      </dgm:t>
    </dgm:pt>
    <dgm:pt modelId="{7BA08307-C141-4F83-8290-A7C83BB61EBF}" type="sibTrans" cxnId="{A8DB67D6-9B28-41A4-AE5F-9D15B76781D7}">
      <dgm:prSet/>
      <dgm:spPr/>
      <dgm:t>
        <a:bodyPr/>
        <a:lstStyle/>
        <a:p>
          <a:endParaRPr lang="en-US"/>
        </a:p>
      </dgm:t>
    </dgm:pt>
    <dgm:pt modelId="{04117AE6-FD4A-4A5F-9F92-B15A090A5A21}">
      <dgm:prSet phldrT="[Text]" custT="1"/>
      <dgm:spPr/>
      <dgm:t>
        <a:bodyPr/>
        <a:lstStyle/>
        <a:p>
          <a:r>
            <a:rPr lang="en-US" sz="2600" b="1" dirty="0">
              <a:solidFill>
                <a:schemeClr val="tx1"/>
              </a:solidFill>
            </a:rPr>
            <a:t>Data set</a:t>
          </a:r>
        </a:p>
      </dgm:t>
    </dgm:pt>
    <dgm:pt modelId="{81D972EF-FBC0-4AC0-BD9F-D2769FD56C02}" type="parTrans" cxnId="{A3A2CC09-943D-4610-B261-5A2A5C4A69EB}">
      <dgm:prSet/>
      <dgm:spPr/>
      <dgm:t>
        <a:bodyPr/>
        <a:lstStyle/>
        <a:p>
          <a:endParaRPr lang="en-US"/>
        </a:p>
      </dgm:t>
    </dgm:pt>
    <dgm:pt modelId="{B51F3978-11F0-4FB8-A37E-9A3D5DBDD206}" type="sibTrans" cxnId="{A3A2CC09-943D-4610-B261-5A2A5C4A69EB}">
      <dgm:prSet/>
      <dgm:spPr/>
      <dgm:t>
        <a:bodyPr/>
        <a:lstStyle/>
        <a:p>
          <a:endParaRPr lang="en-US"/>
        </a:p>
      </dgm:t>
    </dgm:pt>
    <dgm:pt modelId="{E9E87820-7F03-4A64-8609-380A1646A4F6}">
      <dgm:prSet phldrT="[Text]" custT="1"/>
      <dgm:spPr/>
      <dgm:t>
        <a:bodyPr/>
        <a:lstStyle/>
        <a:p>
          <a:pPr rtl="0"/>
          <a:r>
            <a:rPr lang="en-US" sz="2200" b="0"/>
            <a:t>Major unit of data storage and retrieval</a:t>
          </a:r>
          <a:endParaRPr lang="en-US" sz="2200" b="0" dirty="0"/>
        </a:p>
      </dgm:t>
    </dgm:pt>
    <dgm:pt modelId="{15C29ECF-5643-4C9C-A4F3-922F34EFF1A8}" type="parTrans" cxnId="{271E145A-3979-45CC-9693-0A2F77DD456C}">
      <dgm:prSet/>
      <dgm:spPr/>
      <dgm:t>
        <a:bodyPr/>
        <a:lstStyle/>
        <a:p>
          <a:endParaRPr lang="en-US"/>
        </a:p>
      </dgm:t>
    </dgm:pt>
    <dgm:pt modelId="{6DB74087-3204-414A-844A-7122CA01C959}" type="sibTrans" cxnId="{271E145A-3979-45CC-9693-0A2F77DD456C}">
      <dgm:prSet/>
      <dgm:spPr/>
      <dgm:t>
        <a:bodyPr/>
        <a:lstStyle/>
        <a:p>
          <a:endParaRPr lang="en-US"/>
        </a:p>
      </dgm:t>
    </dgm:pt>
    <dgm:pt modelId="{7C8A0BE1-CA3B-4272-BD23-B2ACA1811A3A}">
      <dgm:prSet phldrT="[Text]" custT="1"/>
      <dgm:spPr/>
      <dgm:t>
        <a:bodyPr/>
        <a:lstStyle/>
        <a:p>
          <a:r>
            <a:rPr lang="en-US" sz="2600" b="1" dirty="0">
              <a:solidFill>
                <a:schemeClr val="tx1"/>
              </a:solidFill>
            </a:rPr>
            <a:t>Statistics</a:t>
          </a:r>
        </a:p>
      </dgm:t>
    </dgm:pt>
    <dgm:pt modelId="{95343968-0B32-4640-8CD9-6B3B4C331123}" type="parTrans" cxnId="{677571CD-F4A8-439D-BE6B-BFFC3AAE9742}">
      <dgm:prSet/>
      <dgm:spPr/>
      <dgm:t>
        <a:bodyPr/>
        <a:lstStyle/>
        <a:p>
          <a:endParaRPr lang="en-US"/>
        </a:p>
      </dgm:t>
    </dgm:pt>
    <dgm:pt modelId="{9842CCB7-85DD-4FE6-9748-DE939E839DD4}" type="sibTrans" cxnId="{677571CD-F4A8-439D-BE6B-BFFC3AAE9742}">
      <dgm:prSet/>
      <dgm:spPr/>
      <dgm:t>
        <a:bodyPr/>
        <a:lstStyle/>
        <a:p>
          <a:endParaRPr lang="en-US"/>
        </a:p>
      </dgm:t>
    </dgm:pt>
    <dgm:pt modelId="{8361F979-3ED7-48F6-A28E-DF0B20B2918C}">
      <dgm:prSet phldrT="[Text]" custT="1"/>
      <dgm:spPr/>
      <dgm:t>
        <a:bodyPr/>
        <a:lstStyle/>
        <a:p>
          <a:pPr rtl="0"/>
          <a:r>
            <a:rPr lang="en-US" sz="2100" b="0"/>
            <a:t>Data analyzed and summarized</a:t>
          </a:r>
          <a:endParaRPr lang="en-US" sz="2100" b="0" dirty="0"/>
        </a:p>
      </dgm:t>
    </dgm:pt>
    <dgm:pt modelId="{E7CB82FA-2E8D-4894-8E9D-D8D98D2F6EEB}" type="parTrans" cxnId="{CDD637D7-1094-4DE7-A8FD-551E040DC511}">
      <dgm:prSet/>
      <dgm:spPr/>
      <dgm:t>
        <a:bodyPr/>
        <a:lstStyle/>
        <a:p>
          <a:endParaRPr lang="en-US"/>
        </a:p>
      </dgm:t>
    </dgm:pt>
    <dgm:pt modelId="{897F3535-DC00-4B0D-8EF9-63AE9B3934EA}" type="sibTrans" cxnId="{CDD637D7-1094-4DE7-A8FD-551E040DC511}">
      <dgm:prSet/>
      <dgm:spPr/>
      <dgm:t>
        <a:bodyPr/>
        <a:lstStyle/>
        <a:p>
          <a:endParaRPr lang="en-US"/>
        </a:p>
      </dgm:t>
    </dgm:pt>
    <dgm:pt modelId="{83098CAF-951B-4D80-AB11-BDF5358817A8}">
      <dgm:prSet custT="1"/>
      <dgm:spPr/>
      <dgm:t>
        <a:bodyPr/>
        <a:lstStyle/>
        <a:p>
          <a:pPr rtl="0"/>
          <a:r>
            <a:rPr lang="en-US" sz="2200" b="0"/>
            <a:t>Counts of individual events or services</a:t>
          </a:r>
          <a:endParaRPr lang="en-US" sz="2200" b="0" dirty="0"/>
        </a:p>
      </dgm:t>
    </dgm:pt>
    <dgm:pt modelId="{752265F2-5E22-499A-9518-D8675C467701}" type="parTrans" cxnId="{8021EE1F-F34F-4958-B6BF-4D736CF95C6A}">
      <dgm:prSet/>
      <dgm:spPr/>
      <dgm:t>
        <a:bodyPr/>
        <a:lstStyle/>
        <a:p>
          <a:endParaRPr lang="en-US"/>
        </a:p>
      </dgm:t>
    </dgm:pt>
    <dgm:pt modelId="{783CD697-11F2-40F0-BA7F-EFFD922745F7}" type="sibTrans" cxnId="{8021EE1F-F34F-4958-B6BF-4D736CF95C6A}">
      <dgm:prSet/>
      <dgm:spPr/>
      <dgm:t>
        <a:bodyPr/>
        <a:lstStyle/>
        <a:p>
          <a:endParaRPr lang="en-US"/>
        </a:p>
      </dgm:t>
    </dgm:pt>
    <dgm:pt modelId="{2DC59CD9-DA64-4DD5-8ED8-A85D705DD37E}">
      <dgm:prSet custT="1"/>
      <dgm:spPr/>
      <dgm:t>
        <a:bodyPr/>
        <a:lstStyle/>
        <a:p>
          <a:pPr rtl="0"/>
          <a:r>
            <a:rPr lang="en-US" sz="2200" b="0"/>
            <a:t>Collected at local, state, national, etc. levels</a:t>
          </a:r>
          <a:endParaRPr lang="en-US" sz="2200" b="0" dirty="0"/>
        </a:p>
      </dgm:t>
    </dgm:pt>
    <dgm:pt modelId="{4D6DFE08-57E3-45B3-9D3B-2388BEAC6A12}" type="parTrans" cxnId="{388CC1B4-45DD-4C42-AE84-F5E07F4135DB}">
      <dgm:prSet/>
      <dgm:spPr/>
      <dgm:t>
        <a:bodyPr/>
        <a:lstStyle/>
        <a:p>
          <a:endParaRPr lang="en-US"/>
        </a:p>
      </dgm:t>
    </dgm:pt>
    <dgm:pt modelId="{2CD5A7EE-8092-4B92-9396-5A0C59535377}" type="sibTrans" cxnId="{388CC1B4-45DD-4C42-AE84-F5E07F4135DB}">
      <dgm:prSet/>
      <dgm:spPr/>
      <dgm:t>
        <a:bodyPr/>
        <a:lstStyle/>
        <a:p>
          <a:endParaRPr lang="en-US"/>
        </a:p>
      </dgm:t>
    </dgm:pt>
    <dgm:pt modelId="{AD56FED8-420D-46A0-A9D6-4FC895C81104}">
      <dgm:prSet custT="1"/>
      <dgm:spPr/>
      <dgm:t>
        <a:bodyPr/>
        <a:lstStyle/>
        <a:p>
          <a:pPr rtl="0"/>
          <a:r>
            <a:rPr lang="en-US" sz="2200" b="0"/>
            <a:t>May or may not represent entire population</a:t>
          </a:r>
          <a:endParaRPr lang="en-US" sz="2200" b="0" dirty="0"/>
        </a:p>
      </dgm:t>
    </dgm:pt>
    <dgm:pt modelId="{D196658E-2FC3-4FDE-8E31-C2EF04B3DE40}" type="parTrans" cxnId="{B224F5EE-884A-443D-B5AB-42C6EEB9A687}">
      <dgm:prSet/>
      <dgm:spPr/>
      <dgm:t>
        <a:bodyPr/>
        <a:lstStyle/>
        <a:p>
          <a:endParaRPr lang="en-US"/>
        </a:p>
      </dgm:t>
    </dgm:pt>
    <dgm:pt modelId="{66B9B63C-E556-4691-9536-BE91A334CF62}" type="sibTrans" cxnId="{B224F5EE-884A-443D-B5AB-42C6EEB9A687}">
      <dgm:prSet/>
      <dgm:spPr/>
      <dgm:t>
        <a:bodyPr/>
        <a:lstStyle/>
        <a:p>
          <a:endParaRPr lang="en-US"/>
        </a:p>
      </dgm:t>
    </dgm:pt>
    <dgm:pt modelId="{917CBE02-2029-4930-A337-1A5E0505478E}">
      <dgm:prSet custT="1"/>
      <dgm:spPr/>
      <dgm:t>
        <a:bodyPr/>
        <a:lstStyle/>
        <a:p>
          <a:pPr rtl="0"/>
          <a:r>
            <a:rPr lang="en-US" sz="2100" b="0"/>
            <a:t>Most data on websites are compiled statistics</a:t>
          </a:r>
          <a:endParaRPr lang="en-US" sz="2100" b="0" dirty="0"/>
        </a:p>
      </dgm:t>
    </dgm:pt>
    <dgm:pt modelId="{B25287B3-45D4-4E83-90F0-A0DEA85861CC}" type="parTrans" cxnId="{3F08EC88-0B97-4417-8375-D4C96863BDD6}">
      <dgm:prSet/>
      <dgm:spPr/>
      <dgm:t>
        <a:bodyPr/>
        <a:lstStyle/>
        <a:p>
          <a:endParaRPr lang="en-US"/>
        </a:p>
      </dgm:t>
    </dgm:pt>
    <dgm:pt modelId="{48D51D68-C38A-4698-A60B-35EEC823A16E}" type="sibTrans" cxnId="{3F08EC88-0B97-4417-8375-D4C96863BDD6}">
      <dgm:prSet/>
      <dgm:spPr/>
      <dgm:t>
        <a:bodyPr/>
        <a:lstStyle/>
        <a:p>
          <a:endParaRPr lang="en-US"/>
        </a:p>
      </dgm:t>
    </dgm:pt>
    <dgm:pt modelId="{3632CF09-40B9-40D8-A7BA-3358EDB2D03C}">
      <dgm:prSet custT="1"/>
      <dgm:spPr/>
      <dgm:t>
        <a:bodyPr/>
        <a:lstStyle/>
        <a:p>
          <a:r>
            <a:rPr lang="en-US" sz="2100" b="0"/>
            <a:t>Presented as percentage, graph, table, map, etc.</a:t>
          </a:r>
          <a:endParaRPr lang="en-US" sz="2100" b="0" dirty="0"/>
        </a:p>
      </dgm:t>
    </dgm:pt>
    <dgm:pt modelId="{978B7810-DB58-4B08-A998-80FDCBFFA50F}" type="parTrans" cxnId="{5C0FE273-EB3A-4E44-AF60-7976550E4730}">
      <dgm:prSet/>
      <dgm:spPr/>
      <dgm:t>
        <a:bodyPr/>
        <a:lstStyle/>
        <a:p>
          <a:endParaRPr lang="en-US"/>
        </a:p>
      </dgm:t>
    </dgm:pt>
    <dgm:pt modelId="{50F4A8D7-EC49-41B6-8A68-1D8F4564E811}" type="sibTrans" cxnId="{5C0FE273-EB3A-4E44-AF60-7976550E4730}">
      <dgm:prSet/>
      <dgm:spPr/>
      <dgm:t>
        <a:bodyPr/>
        <a:lstStyle/>
        <a:p>
          <a:endParaRPr lang="en-US"/>
        </a:p>
      </dgm:t>
    </dgm:pt>
    <dgm:pt modelId="{E9DCD3E3-4687-4EDB-AE4F-DEC8221D0232}">
      <dgm:prSet custT="1"/>
      <dgm:spPr/>
      <dgm:t>
        <a:bodyPr/>
        <a:lstStyle/>
        <a:p>
          <a:r>
            <a:rPr lang="en-US" sz="2200" b="0"/>
            <a:t>Data collected &amp; organized according to criteria</a:t>
          </a:r>
          <a:endParaRPr lang="en-US" sz="2200" b="0" dirty="0"/>
        </a:p>
      </dgm:t>
    </dgm:pt>
    <dgm:pt modelId="{90F066F4-5A8A-49E4-81A8-D11707F85C9F}" type="parTrans" cxnId="{5BE8849A-98B3-4A8C-B30C-E693A1BF64D1}">
      <dgm:prSet/>
      <dgm:spPr/>
      <dgm:t>
        <a:bodyPr/>
        <a:lstStyle/>
        <a:p>
          <a:endParaRPr lang="en-US"/>
        </a:p>
      </dgm:t>
    </dgm:pt>
    <dgm:pt modelId="{06542A7A-F9FC-43DF-BC95-99D7AD018F40}" type="sibTrans" cxnId="{5BE8849A-98B3-4A8C-B30C-E693A1BF64D1}">
      <dgm:prSet/>
      <dgm:spPr/>
      <dgm:t>
        <a:bodyPr/>
        <a:lstStyle/>
        <a:p>
          <a:endParaRPr lang="en-US"/>
        </a:p>
      </dgm:t>
    </dgm:pt>
    <dgm:pt modelId="{6DD6CAAB-4200-4E5C-B7D5-6ED7AC14A852}" type="pres">
      <dgm:prSet presAssocID="{BA0E69F9-56F2-4046-865B-95EB6F10F34D}" presName="Name0" presStyleCnt="0">
        <dgm:presLayoutVars>
          <dgm:dir/>
          <dgm:animLvl val="lvl"/>
          <dgm:resizeHandles val="exact"/>
        </dgm:presLayoutVars>
      </dgm:prSet>
      <dgm:spPr/>
    </dgm:pt>
    <dgm:pt modelId="{48F2BE2D-613B-4FFA-A8DF-398B16083266}" type="pres">
      <dgm:prSet presAssocID="{F024CC44-A3C6-4F30-A01D-5B559B1D1ACF}" presName="linNode" presStyleCnt="0"/>
      <dgm:spPr/>
    </dgm:pt>
    <dgm:pt modelId="{344A0468-A5D8-482C-A708-C3CDD75E75AA}" type="pres">
      <dgm:prSet presAssocID="{F024CC44-A3C6-4F30-A01D-5B559B1D1ACF}" presName="parentText" presStyleLbl="node1" presStyleIdx="0" presStyleCnt="3" custScaleX="68387" custLinFactNeighborX="-220" custLinFactNeighborY="-152">
        <dgm:presLayoutVars>
          <dgm:chMax val="1"/>
          <dgm:bulletEnabled val="1"/>
        </dgm:presLayoutVars>
      </dgm:prSet>
      <dgm:spPr/>
    </dgm:pt>
    <dgm:pt modelId="{E1910BC9-AAAC-4821-AC72-5332313052C5}" type="pres">
      <dgm:prSet presAssocID="{F024CC44-A3C6-4F30-A01D-5B559B1D1ACF}" presName="descendantText" presStyleLbl="alignAccFollowNode1" presStyleIdx="0" presStyleCnt="3" custScaleX="116338" custScaleY="117001">
        <dgm:presLayoutVars>
          <dgm:bulletEnabled val="1"/>
        </dgm:presLayoutVars>
      </dgm:prSet>
      <dgm:spPr/>
    </dgm:pt>
    <dgm:pt modelId="{D446B24B-C555-46B2-BB09-B85868599BE5}" type="pres">
      <dgm:prSet presAssocID="{8303348D-A2D6-4F6A-8913-1FC0555AA6DE}" presName="sp" presStyleCnt="0"/>
      <dgm:spPr/>
    </dgm:pt>
    <dgm:pt modelId="{3280CD8B-62BF-44AE-AD31-D1CF8729171C}" type="pres">
      <dgm:prSet presAssocID="{04117AE6-FD4A-4A5F-9F92-B15A090A5A21}" presName="linNode" presStyleCnt="0"/>
      <dgm:spPr/>
    </dgm:pt>
    <dgm:pt modelId="{78F47B21-9B40-4FF6-8235-C1635E264FB4}" type="pres">
      <dgm:prSet presAssocID="{04117AE6-FD4A-4A5F-9F92-B15A090A5A21}" presName="parentText" presStyleLbl="node1" presStyleIdx="1" presStyleCnt="3" custScaleX="129844" custLinFactNeighborX="0">
        <dgm:presLayoutVars>
          <dgm:chMax val="1"/>
          <dgm:bulletEnabled val="1"/>
        </dgm:presLayoutVars>
      </dgm:prSet>
      <dgm:spPr/>
    </dgm:pt>
    <dgm:pt modelId="{ECA24BE8-A26D-4A04-9469-2EA9498EAB6C}" type="pres">
      <dgm:prSet presAssocID="{04117AE6-FD4A-4A5F-9F92-B15A090A5A21}" presName="descendantText" presStyleLbl="alignAccFollowNode1" presStyleIdx="1" presStyleCnt="3" custScaleX="232248" custScaleY="129238">
        <dgm:presLayoutVars>
          <dgm:bulletEnabled val="1"/>
        </dgm:presLayoutVars>
      </dgm:prSet>
      <dgm:spPr/>
    </dgm:pt>
    <dgm:pt modelId="{0591ED8C-076D-4FF9-BED1-6817CE33D16F}" type="pres">
      <dgm:prSet presAssocID="{B51F3978-11F0-4FB8-A37E-9A3D5DBDD206}" presName="sp" presStyleCnt="0"/>
      <dgm:spPr/>
    </dgm:pt>
    <dgm:pt modelId="{0670C7E9-FE2F-40E1-A6D6-87E142028A6A}" type="pres">
      <dgm:prSet presAssocID="{7C8A0BE1-CA3B-4272-BD23-B2ACA1811A3A}" presName="linNode" presStyleCnt="0"/>
      <dgm:spPr/>
    </dgm:pt>
    <dgm:pt modelId="{A60C8BB1-9ACC-45A5-9022-3387F8EB31FB}" type="pres">
      <dgm:prSet presAssocID="{7C8A0BE1-CA3B-4272-BD23-B2ACA1811A3A}" presName="parentText" presStyleLbl="node1" presStyleIdx="2" presStyleCnt="3" custScaleX="147213" custLinFactNeighborX="210">
        <dgm:presLayoutVars>
          <dgm:chMax val="1"/>
          <dgm:bulletEnabled val="1"/>
        </dgm:presLayoutVars>
      </dgm:prSet>
      <dgm:spPr/>
    </dgm:pt>
    <dgm:pt modelId="{06716595-0298-48DB-8F5E-37D2CB3735F3}" type="pres">
      <dgm:prSet presAssocID="{7C8A0BE1-CA3B-4272-BD23-B2ACA1811A3A}" presName="descendantText" presStyleLbl="alignAccFollowNode1" presStyleIdx="2" presStyleCnt="3" custScaleX="256660" custScaleY="133587" custLinFactNeighborX="-9200" custLinFactNeighborY="1306">
        <dgm:presLayoutVars>
          <dgm:bulletEnabled val="1"/>
        </dgm:presLayoutVars>
      </dgm:prSet>
      <dgm:spPr/>
    </dgm:pt>
  </dgm:ptLst>
  <dgm:cxnLst>
    <dgm:cxn modelId="{A3A2CC09-943D-4610-B261-5A2A5C4A69EB}" srcId="{BA0E69F9-56F2-4046-865B-95EB6F10F34D}" destId="{04117AE6-FD4A-4A5F-9F92-B15A090A5A21}" srcOrd="1" destOrd="0" parTransId="{81D972EF-FBC0-4AC0-BD9F-D2769FD56C02}" sibTransId="{B51F3978-11F0-4FB8-A37E-9A3D5DBDD206}"/>
    <dgm:cxn modelId="{8C100C14-35A0-4FD6-A126-20C843F47B63}" type="presOf" srcId="{04117AE6-FD4A-4A5F-9F92-B15A090A5A21}" destId="{78F47B21-9B40-4FF6-8235-C1635E264FB4}" srcOrd="0" destOrd="0" presId="urn:microsoft.com/office/officeart/2005/8/layout/vList5"/>
    <dgm:cxn modelId="{86778D1A-FB1D-4440-A5C4-85162111A725}" type="presOf" srcId="{83098CAF-951B-4D80-AB11-BDF5358817A8}" destId="{E1910BC9-AAAC-4821-AC72-5332313052C5}" srcOrd="0" destOrd="1" presId="urn:microsoft.com/office/officeart/2005/8/layout/vList5"/>
    <dgm:cxn modelId="{C383541E-B5DB-44C1-B727-8239D8552692}" type="presOf" srcId="{3632CF09-40B9-40D8-A7BA-3358EDB2D03C}" destId="{06716595-0298-48DB-8F5E-37D2CB3735F3}" srcOrd="0" destOrd="2" presId="urn:microsoft.com/office/officeart/2005/8/layout/vList5"/>
    <dgm:cxn modelId="{8021EE1F-F34F-4958-B6BF-4D736CF95C6A}" srcId="{F024CC44-A3C6-4F30-A01D-5B559B1D1ACF}" destId="{83098CAF-951B-4D80-AB11-BDF5358817A8}" srcOrd="1" destOrd="0" parTransId="{752265F2-5E22-499A-9518-D8675C467701}" sibTransId="{783CD697-11F2-40F0-BA7F-EFFD922745F7}"/>
    <dgm:cxn modelId="{2774034E-B8EE-4ED9-BDA0-7FDD9D092537}" srcId="{BA0E69F9-56F2-4046-865B-95EB6F10F34D}" destId="{F024CC44-A3C6-4F30-A01D-5B559B1D1ACF}" srcOrd="0" destOrd="0" parTransId="{F18CE51B-1B2D-431B-A3E9-3248BF63CFEB}" sibTransId="{8303348D-A2D6-4F6A-8913-1FC0555AA6DE}"/>
    <dgm:cxn modelId="{EF75224E-1EAC-4583-B0E5-7A6BF8D0C399}" type="presOf" srcId="{E9DCD3E3-4687-4EDB-AE4F-DEC8221D0232}" destId="{ECA24BE8-A26D-4A04-9469-2EA9498EAB6C}" srcOrd="0" destOrd="1" presId="urn:microsoft.com/office/officeart/2005/8/layout/vList5"/>
    <dgm:cxn modelId="{A914ED4F-FCCB-4E10-917F-488CF0487228}" type="presOf" srcId="{7C8A0BE1-CA3B-4272-BD23-B2ACA1811A3A}" destId="{A60C8BB1-9ACC-45A5-9022-3387F8EB31FB}" srcOrd="0" destOrd="0" presId="urn:microsoft.com/office/officeart/2005/8/layout/vList5"/>
    <dgm:cxn modelId="{5C0FE273-EB3A-4E44-AF60-7976550E4730}" srcId="{7C8A0BE1-CA3B-4272-BD23-B2ACA1811A3A}" destId="{3632CF09-40B9-40D8-A7BA-3358EDB2D03C}" srcOrd="2" destOrd="0" parTransId="{978B7810-DB58-4B08-A998-80FDCBFFA50F}" sibTransId="{50F4A8D7-EC49-41B6-8A68-1D8F4564E811}"/>
    <dgm:cxn modelId="{B7F46C75-5A0F-4016-B0F6-2A9DA08B1070}" type="presOf" srcId="{E9E87820-7F03-4A64-8609-380A1646A4F6}" destId="{ECA24BE8-A26D-4A04-9469-2EA9498EAB6C}" srcOrd="0" destOrd="0" presId="urn:microsoft.com/office/officeart/2005/8/layout/vList5"/>
    <dgm:cxn modelId="{271E145A-3979-45CC-9693-0A2F77DD456C}" srcId="{04117AE6-FD4A-4A5F-9F92-B15A090A5A21}" destId="{E9E87820-7F03-4A64-8609-380A1646A4F6}" srcOrd="0" destOrd="0" parTransId="{15C29ECF-5643-4C9C-A4F3-922F34EFF1A8}" sibTransId="{6DB74087-3204-414A-844A-7122CA01C959}"/>
    <dgm:cxn modelId="{5EF73D7B-3F5C-4B29-8E48-D2C9FFD4798F}" type="presOf" srcId="{BA0E69F9-56F2-4046-865B-95EB6F10F34D}" destId="{6DD6CAAB-4200-4E5C-B7D5-6ED7AC14A852}" srcOrd="0" destOrd="0" presId="urn:microsoft.com/office/officeart/2005/8/layout/vList5"/>
    <dgm:cxn modelId="{39810288-0487-4F23-AA93-C4E08783B360}" type="presOf" srcId="{917CBE02-2029-4930-A337-1A5E0505478E}" destId="{06716595-0298-48DB-8F5E-37D2CB3735F3}" srcOrd="0" destOrd="1" presId="urn:microsoft.com/office/officeart/2005/8/layout/vList5"/>
    <dgm:cxn modelId="{3F08EC88-0B97-4417-8375-D4C96863BDD6}" srcId="{7C8A0BE1-CA3B-4272-BD23-B2ACA1811A3A}" destId="{917CBE02-2029-4930-A337-1A5E0505478E}" srcOrd="1" destOrd="0" parTransId="{B25287B3-45D4-4E83-90F0-A0DEA85861CC}" sibTransId="{48D51D68-C38A-4698-A60B-35EEC823A16E}"/>
    <dgm:cxn modelId="{5BE8849A-98B3-4A8C-B30C-E693A1BF64D1}" srcId="{04117AE6-FD4A-4A5F-9F92-B15A090A5A21}" destId="{E9DCD3E3-4687-4EDB-AE4F-DEC8221D0232}" srcOrd="1" destOrd="0" parTransId="{90F066F4-5A8A-49E4-81A8-D11707F85C9F}" sibTransId="{06542A7A-F9FC-43DF-BC95-99D7AD018F40}"/>
    <dgm:cxn modelId="{388CC1B4-45DD-4C42-AE84-F5E07F4135DB}" srcId="{F024CC44-A3C6-4F30-A01D-5B559B1D1ACF}" destId="{2DC59CD9-DA64-4DD5-8ED8-A85D705DD37E}" srcOrd="2" destOrd="0" parTransId="{4D6DFE08-57E3-45B3-9D3B-2388BEAC6A12}" sibTransId="{2CD5A7EE-8092-4B92-9396-5A0C59535377}"/>
    <dgm:cxn modelId="{3094D3C4-90D5-4034-900D-596F2A81A9CA}" type="presOf" srcId="{AB1C5A18-6964-4F55-8F5E-E78C9805C0F9}" destId="{E1910BC9-AAAC-4821-AC72-5332313052C5}" srcOrd="0" destOrd="0" presId="urn:microsoft.com/office/officeart/2005/8/layout/vList5"/>
    <dgm:cxn modelId="{D9D41ECB-9627-4062-A722-8E7AF1B2FD1C}" type="presOf" srcId="{F024CC44-A3C6-4F30-A01D-5B559B1D1ACF}" destId="{344A0468-A5D8-482C-A708-C3CDD75E75AA}" srcOrd="0" destOrd="0" presId="urn:microsoft.com/office/officeart/2005/8/layout/vList5"/>
    <dgm:cxn modelId="{427767CC-8B28-4C0E-8314-CFAEC76F6720}" type="presOf" srcId="{AD56FED8-420D-46A0-A9D6-4FC895C81104}" destId="{ECA24BE8-A26D-4A04-9469-2EA9498EAB6C}" srcOrd="0" destOrd="2" presId="urn:microsoft.com/office/officeart/2005/8/layout/vList5"/>
    <dgm:cxn modelId="{677571CD-F4A8-439D-BE6B-BFFC3AAE9742}" srcId="{BA0E69F9-56F2-4046-865B-95EB6F10F34D}" destId="{7C8A0BE1-CA3B-4272-BD23-B2ACA1811A3A}" srcOrd="2" destOrd="0" parTransId="{95343968-0B32-4640-8CD9-6B3B4C331123}" sibTransId="{9842CCB7-85DD-4FE6-9748-DE939E839DD4}"/>
    <dgm:cxn modelId="{A8DB67D6-9B28-41A4-AE5F-9D15B76781D7}" srcId="{F024CC44-A3C6-4F30-A01D-5B559B1D1ACF}" destId="{AB1C5A18-6964-4F55-8F5E-E78C9805C0F9}" srcOrd="0" destOrd="0" parTransId="{4D73185B-25D7-446A-8122-A7EFAC0C989D}" sibTransId="{7BA08307-C141-4F83-8290-A7C83BB61EBF}"/>
    <dgm:cxn modelId="{CDD637D7-1094-4DE7-A8FD-551E040DC511}" srcId="{7C8A0BE1-CA3B-4272-BD23-B2ACA1811A3A}" destId="{8361F979-3ED7-48F6-A28E-DF0B20B2918C}" srcOrd="0" destOrd="0" parTransId="{E7CB82FA-2E8D-4894-8E9D-D8D98D2F6EEB}" sibTransId="{897F3535-DC00-4B0D-8EF9-63AE9B3934EA}"/>
    <dgm:cxn modelId="{B2767EDC-129B-41BB-810C-AAC79C6F0065}" type="presOf" srcId="{8361F979-3ED7-48F6-A28E-DF0B20B2918C}" destId="{06716595-0298-48DB-8F5E-37D2CB3735F3}" srcOrd="0" destOrd="0" presId="urn:microsoft.com/office/officeart/2005/8/layout/vList5"/>
    <dgm:cxn modelId="{C7D6CBE8-8E9B-4841-9B2C-91A0812B6D69}" type="presOf" srcId="{2DC59CD9-DA64-4DD5-8ED8-A85D705DD37E}" destId="{E1910BC9-AAAC-4821-AC72-5332313052C5}" srcOrd="0" destOrd="2" presId="urn:microsoft.com/office/officeart/2005/8/layout/vList5"/>
    <dgm:cxn modelId="{B224F5EE-884A-443D-B5AB-42C6EEB9A687}" srcId="{04117AE6-FD4A-4A5F-9F92-B15A090A5A21}" destId="{AD56FED8-420D-46A0-A9D6-4FC895C81104}" srcOrd="2" destOrd="0" parTransId="{D196658E-2FC3-4FDE-8E31-C2EF04B3DE40}" sibTransId="{66B9B63C-E556-4691-9536-BE91A334CF62}"/>
    <dgm:cxn modelId="{772CB465-AFFF-4CF4-9522-2761D6C6CD7F}" type="presParOf" srcId="{6DD6CAAB-4200-4E5C-B7D5-6ED7AC14A852}" destId="{48F2BE2D-613B-4FFA-A8DF-398B16083266}" srcOrd="0" destOrd="0" presId="urn:microsoft.com/office/officeart/2005/8/layout/vList5"/>
    <dgm:cxn modelId="{E77D060F-DD10-4D30-9C87-D5BFEFAE81C7}" type="presParOf" srcId="{48F2BE2D-613B-4FFA-A8DF-398B16083266}" destId="{344A0468-A5D8-482C-A708-C3CDD75E75AA}" srcOrd="0" destOrd="0" presId="urn:microsoft.com/office/officeart/2005/8/layout/vList5"/>
    <dgm:cxn modelId="{728500E7-02F5-4BD0-ABAF-FC9E8C99EF1A}" type="presParOf" srcId="{48F2BE2D-613B-4FFA-A8DF-398B16083266}" destId="{E1910BC9-AAAC-4821-AC72-5332313052C5}" srcOrd="1" destOrd="0" presId="urn:microsoft.com/office/officeart/2005/8/layout/vList5"/>
    <dgm:cxn modelId="{4F1764A4-AF68-40F8-ADFB-525B9F4AEFD6}" type="presParOf" srcId="{6DD6CAAB-4200-4E5C-B7D5-6ED7AC14A852}" destId="{D446B24B-C555-46B2-BB09-B85868599BE5}" srcOrd="1" destOrd="0" presId="urn:microsoft.com/office/officeart/2005/8/layout/vList5"/>
    <dgm:cxn modelId="{6E67E815-78D2-47D7-B3E6-A33EE75B2523}" type="presParOf" srcId="{6DD6CAAB-4200-4E5C-B7D5-6ED7AC14A852}" destId="{3280CD8B-62BF-44AE-AD31-D1CF8729171C}" srcOrd="2" destOrd="0" presId="urn:microsoft.com/office/officeart/2005/8/layout/vList5"/>
    <dgm:cxn modelId="{9AC7B327-5E40-43EC-BCFF-CE739244767A}" type="presParOf" srcId="{3280CD8B-62BF-44AE-AD31-D1CF8729171C}" destId="{78F47B21-9B40-4FF6-8235-C1635E264FB4}" srcOrd="0" destOrd="0" presId="urn:microsoft.com/office/officeart/2005/8/layout/vList5"/>
    <dgm:cxn modelId="{F8AD6673-8540-4D8C-A2D2-419CB863F950}" type="presParOf" srcId="{3280CD8B-62BF-44AE-AD31-D1CF8729171C}" destId="{ECA24BE8-A26D-4A04-9469-2EA9498EAB6C}" srcOrd="1" destOrd="0" presId="urn:microsoft.com/office/officeart/2005/8/layout/vList5"/>
    <dgm:cxn modelId="{30F5A6D9-BC3B-408B-BF4D-4DDC7E3B6CB2}" type="presParOf" srcId="{6DD6CAAB-4200-4E5C-B7D5-6ED7AC14A852}" destId="{0591ED8C-076D-4FF9-BED1-6817CE33D16F}" srcOrd="3" destOrd="0" presId="urn:microsoft.com/office/officeart/2005/8/layout/vList5"/>
    <dgm:cxn modelId="{8FEB67EC-00DA-4D30-BF07-31A5DC564403}" type="presParOf" srcId="{6DD6CAAB-4200-4E5C-B7D5-6ED7AC14A852}" destId="{0670C7E9-FE2F-40E1-A6D6-87E142028A6A}" srcOrd="4" destOrd="0" presId="urn:microsoft.com/office/officeart/2005/8/layout/vList5"/>
    <dgm:cxn modelId="{B01DE57B-BDA1-40A9-A917-80CA310B46A2}" type="presParOf" srcId="{0670C7E9-FE2F-40E1-A6D6-87E142028A6A}" destId="{A60C8BB1-9ACC-45A5-9022-3387F8EB31FB}" srcOrd="0" destOrd="0" presId="urn:microsoft.com/office/officeart/2005/8/layout/vList5"/>
    <dgm:cxn modelId="{8FE96623-1236-48B4-A7E6-3154D00793BF}" type="presParOf" srcId="{0670C7E9-FE2F-40E1-A6D6-87E142028A6A}" destId="{06716595-0298-48DB-8F5E-37D2CB3735F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D9B741-3962-419C-8494-B75D3D72707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B33E41-2BC4-4567-A86F-918816E977A9}">
      <dgm:prSet custT="1"/>
      <dgm:spPr/>
      <dgm:t>
        <a:bodyPr/>
        <a:lstStyle/>
        <a:p>
          <a:r>
            <a:rPr lang="en-US" sz="2600" dirty="0"/>
            <a:t>Provide information about the health of a population and what influences it</a:t>
          </a:r>
        </a:p>
      </dgm:t>
    </dgm:pt>
    <dgm:pt modelId="{DB0BD34B-92B5-428B-B671-7E4397AABEB0}" type="parTrans" cxnId="{44E6F3DF-377B-41E1-BE9F-826F9204CD28}">
      <dgm:prSet/>
      <dgm:spPr/>
      <dgm:t>
        <a:bodyPr/>
        <a:lstStyle/>
        <a:p>
          <a:endParaRPr lang="en-US"/>
        </a:p>
      </dgm:t>
    </dgm:pt>
    <dgm:pt modelId="{7CC9633F-FCEB-48FB-9D1D-218B9A7A7C62}" type="sibTrans" cxnId="{44E6F3DF-377B-41E1-BE9F-826F9204CD28}">
      <dgm:prSet/>
      <dgm:spPr/>
      <dgm:t>
        <a:bodyPr/>
        <a:lstStyle/>
        <a:p>
          <a:endParaRPr lang="en-US"/>
        </a:p>
      </dgm:t>
    </dgm:pt>
    <dgm:pt modelId="{B168AE82-A95C-4E29-A6CA-78BF457AD24E}">
      <dgm:prSet custT="1"/>
      <dgm:spPr/>
      <dgm:t>
        <a:bodyPr/>
        <a:lstStyle/>
        <a:p>
          <a:r>
            <a:rPr lang="en-US" sz="2600" dirty="0"/>
            <a:t>Monitor health status and risk factors</a:t>
          </a:r>
        </a:p>
      </dgm:t>
    </dgm:pt>
    <dgm:pt modelId="{F7AFC733-B89B-4CF9-AE02-6D5A8CFFD357}" type="parTrans" cxnId="{1F5BD029-FCB3-45D3-A194-FE7EF2C72E6A}">
      <dgm:prSet/>
      <dgm:spPr/>
      <dgm:t>
        <a:bodyPr/>
        <a:lstStyle/>
        <a:p>
          <a:endParaRPr lang="en-US"/>
        </a:p>
      </dgm:t>
    </dgm:pt>
    <dgm:pt modelId="{90699331-5928-4114-9CED-7D2A8727D95D}" type="sibTrans" cxnId="{1F5BD029-FCB3-45D3-A194-FE7EF2C72E6A}">
      <dgm:prSet/>
      <dgm:spPr/>
      <dgm:t>
        <a:bodyPr/>
        <a:lstStyle/>
        <a:p>
          <a:endParaRPr lang="en-US"/>
        </a:p>
      </dgm:t>
    </dgm:pt>
    <dgm:pt modelId="{78A6CECA-D633-4258-A545-CCFFE9FE26E3}">
      <dgm:prSet custT="1"/>
      <dgm:spPr/>
      <dgm:t>
        <a:bodyPr/>
        <a:lstStyle/>
        <a:p>
          <a:r>
            <a:rPr lang="en-US" sz="2600" dirty="0"/>
            <a:t>Guide research, policy, and program development</a:t>
          </a:r>
        </a:p>
      </dgm:t>
    </dgm:pt>
    <dgm:pt modelId="{896213E1-B1FD-4535-A1B5-36E32E5FE726}" type="parTrans" cxnId="{AA77796E-A09F-4DD0-BB52-94F42182C40E}">
      <dgm:prSet/>
      <dgm:spPr/>
      <dgm:t>
        <a:bodyPr/>
        <a:lstStyle/>
        <a:p>
          <a:endParaRPr lang="en-US"/>
        </a:p>
      </dgm:t>
    </dgm:pt>
    <dgm:pt modelId="{5A808671-0D3E-47D8-94E1-2374B33A1797}" type="sibTrans" cxnId="{AA77796E-A09F-4DD0-BB52-94F42182C40E}">
      <dgm:prSet/>
      <dgm:spPr/>
      <dgm:t>
        <a:bodyPr/>
        <a:lstStyle/>
        <a:p>
          <a:endParaRPr lang="en-US"/>
        </a:p>
      </dgm:t>
    </dgm:pt>
    <dgm:pt modelId="{D05163B4-2B74-46E6-9F73-64E989E8E505}">
      <dgm:prSet custT="1"/>
      <dgm:spPr/>
      <dgm:t>
        <a:bodyPr/>
        <a:lstStyle/>
        <a:p>
          <a:r>
            <a:rPr lang="en-US" sz="2600" dirty="0"/>
            <a:t>Evaluate research, policy and program effectiveness</a:t>
          </a:r>
        </a:p>
      </dgm:t>
    </dgm:pt>
    <dgm:pt modelId="{081A3F81-517B-44F4-8810-4B49436CB7E8}" type="parTrans" cxnId="{F32E5661-1404-4A95-8CF3-6670F4BC6DE2}">
      <dgm:prSet/>
      <dgm:spPr/>
      <dgm:t>
        <a:bodyPr/>
        <a:lstStyle/>
        <a:p>
          <a:endParaRPr lang="en-US"/>
        </a:p>
      </dgm:t>
    </dgm:pt>
    <dgm:pt modelId="{C4475EC2-F671-46BD-9ADB-82744383120C}" type="sibTrans" cxnId="{F32E5661-1404-4A95-8CF3-6670F4BC6DE2}">
      <dgm:prSet/>
      <dgm:spPr/>
      <dgm:t>
        <a:bodyPr/>
        <a:lstStyle/>
        <a:p>
          <a:endParaRPr lang="en-US"/>
        </a:p>
      </dgm:t>
    </dgm:pt>
    <dgm:pt modelId="{243E7513-E028-4939-9E14-768735E7BB5F}" type="pres">
      <dgm:prSet presAssocID="{19D9B741-3962-419C-8494-B75D3D727070}" presName="root" presStyleCnt="0">
        <dgm:presLayoutVars>
          <dgm:dir/>
          <dgm:resizeHandles val="exact"/>
        </dgm:presLayoutVars>
      </dgm:prSet>
      <dgm:spPr/>
    </dgm:pt>
    <dgm:pt modelId="{38439C4B-9103-4408-BAD7-CCA871009229}" type="pres">
      <dgm:prSet presAssocID="{B4B33E41-2BC4-4567-A86F-918816E977A9}" presName="compNode" presStyleCnt="0"/>
      <dgm:spPr/>
    </dgm:pt>
    <dgm:pt modelId="{A35568FB-E5C3-4197-B7C4-E2B681958FC5}" type="pres">
      <dgm:prSet presAssocID="{B4B33E41-2BC4-4567-A86F-918816E977A9}" presName="bgRect" presStyleLbl="bgShp" presStyleIdx="0" presStyleCnt="4"/>
      <dgm:spPr/>
    </dgm:pt>
    <dgm:pt modelId="{15B9A826-9B53-465B-82A9-52CFB249ECA6}" type="pres">
      <dgm:prSet presAssocID="{B4B33E41-2BC4-4567-A86F-918816E977A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DB4C9F5E-9B89-4B1F-A1FF-9C875C691E80}" type="pres">
      <dgm:prSet presAssocID="{B4B33E41-2BC4-4567-A86F-918816E977A9}" presName="spaceRect" presStyleCnt="0"/>
      <dgm:spPr/>
    </dgm:pt>
    <dgm:pt modelId="{8A36BA8A-59D6-4EDC-942E-B1795575A0B0}" type="pres">
      <dgm:prSet presAssocID="{B4B33E41-2BC4-4567-A86F-918816E977A9}" presName="parTx" presStyleLbl="revTx" presStyleIdx="0" presStyleCnt="4">
        <dgm:presLayoutVars>
          <dgm:chMax val="0"/>
          <dgm:chPref val="0"/>
        </dgm:presLayoutVars>
      </dgm:prSet>
      <dgm:spPr/>
    </dgm:pt>
    <dgm:pt modelId="{FA7E2FDD-FAD4-4BD3-A720-9125C153AD3B}" type="pres">
      <dgm:prSet presAssocID="{7CC9633F-FCEB-48FB-9D1D-218B9A7A7C62}" presName="sibTrans" presStyleCnt="0"/>
      <dgm:spPr/>
    </dgm:pt>
    <dgm:pt modelId="{CE9FEA88-FE82-4962-9BC0-FD1ECFDFFED7}" type="pres">
      <dgm:prSet presAssocID="{B168AE82-A95C-4E29-A6CA-78BF457AD24E}" presName="compNode" presStyleCnt="0"/>
      <dgm:spPr/>
    </dgm:pt>
    <dgm:pt modelId="{ECD98AB4-A1D3-4964-9EBD-144683E5BD6C}" type="pres">
      <dgm:prSet presAssocID="{B168AE82-A95C-4E29-A6CA-78BF457AD24E}" presName="bgRect" presStyleLbl="bgShp" presStyleIdx="1" presStyleCnt="4"/>
      <dgm:spPr/>
    </dgm:pt>
    <dgm:pt modelId="{FEFE7D61-F0EE-4D0C-BBE9-B0D7571ECDB3}" type="pres">
      <dgm:prSet presAssocID="{B168AE82-A95C-4E29-A6CA-78BF457AD24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beat"/>
        </a:ext>
      </dgm:extLst>
    </dgm:pt>
    <dgm:pt modelId="{EA26D8AF-40C9-46A5-88B7-E5E749C9B86E}" type="pres">
      <dgm:prSet presAssocID="{B168AE82-A95C-4E29-A6CA-78BF457AD24E}" presName="spaceRect" presStyleCnt="0"/>
      <dgm:spPr/>
    </dgm:pt>
    <dgm:pt modelId="{191F557C-67E1-4430-8BE1-7BCB1F56C82B}" type="pres">
      <dgm:prSet presAssocID="{B168AE82-A95C-4E29-A6CA-78BF457AD24E}" presName="parTx" presStyleLbl="revTx" presStyleIdx="1" presStyleCnt="4">
        <dgm:presLayoutVars>
          <dgm:chMax val="0"/>
          <dgm:chPref val="0"/>
        </dgm:presLayoutVars>
      </dgm:prSet>
      <dgm:spPr/>
    </dgm:pt>
    <dgm:pt modelId="{203E173E-8817-410D-AC73-EDC1D7B6A4AF}" type="pres">
      <dgm:prSet presAssocID="{90699331-5928-4114-9CED-7D2A8727D95D}" presName="sibTrans" presStyleCnt="0"/>
      <dgm:spPr/>
    </dgm:pt>
    <dgm:pt modelId="{890D803B-447D-410C-9406-4B4A3754187A}" type="pres">
      <dgm:prSet presAssocID="{78A6CECA-D633-4258-A545-CCFFE9FE26E3}" presName="compNode" presStyleCnt="0"/>
      <dgm:spPr/>
    </dgm:pt>
    <dgm:pt modelId="{26AD06E3-3DCB-4781-850B-51A02EFEC01B}" type="pres">
      <dgm:prSet presAssocID="{78A6CECA-D633-4258-A545-CCFFE9FE26E3}" presName="bgRect" presStyleLbl="bgShp" presStyleIdx="2" presStyleCnt="4"/>
      <dgm:spPr/>
    </dgm:pt>
    <dgm:pt modelId="{C61550BD-A56C-45E2-B3CC-DACA3DB14233}" type="pres">
      <dgm:prSet presAssocID="{78A6CECA-D633-4258-A545-CCFFE9FE26E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eatre"/>
        </a:ext>
      </dgm:extLst>
    </dgm:pt>
    <dgm:pt modelId="{FCC1500B-4B95-4100-B5B2-3A18EC6CC784}" type="pres">
      <dgm:prSet presAssocID="{78A6CECA-D633-4258-A545-CCFFE9FE26E3}" presName="spaceRect" presStyleCnt="0"/>
      <dgm:spPr/>
    </dgm:pt>
    <dgm:pt modelId="{0A4C7233-F5EF-4B72-AD61-42D17DEC0D29}" type="pres">
      <dgm:prSet presAssocID="{78A6CECA-D633-4258-A545-CCFFE9FE26E3}" presName="parTx" presStyleLbl="revTx" presStyleIdx="2" presStyleCnt="4">
        <dgm:presLayoutVars>
          <dgm:chMax val="0"/>
          <dgm:chPref val="0"/>
        </dgm:presLayoutVars>
      </dgm:prSet>
      <dgm:spPr/>
    </dgm:pt>
    <dgm:pt modelId="{C9F70162-5E8E-4077-B910-735C856E8ACA}" type="pres">
      <dgm:prSet presAssocID="{5A808671-0D3E-47D8-94E1-2374B33A1797}" presName="sibTrans" presStyleCnt="0"/>
      <dgm:spPr/>
    </dgm:pt>
    <dgm:pt modelId="{CC6925AF-CCEB-4660-8DC1-EFB2EA915488}" type="pres">
      <dgm:prSet presAssocID="{D05163B4-2B74-46E6-9F73-64E989E8E505}" presName="compNode" presStyleCnt="0"/>
      <dgm:spPr/>
    </dgm:pt>
    <dgm:pt modelId="{33FF159B-C832-468A-96CA-262C164D8F3B}" type="pres">
      <dgm:prSet presAssocID="{D05163B4-2B74-46E6-9F73-64E989E8E505}" presName="bgRect" presStyleLbl="bgShp" presStyleIdx="3" presStyleCnt="4"/>
      <dgm:spPr/>
    </dgm:pt>
    <dgm:pt modelId="{4EDBDA9A-AFFA-4510-8310-F069FC6C37CC}" type="pres">
      <dgm:prSet presAssocID="{D05163B4-2B74-46E6-9F73-64E989E8E50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78254D68-7664-478E-8B41-9B5D5E6ED66C}" type="pres">
      <dgm:prSet presAssocID="{D05163B4-2B74-46E6-9F73-64E989E8E505}" presName="spaceRect" presStyleCnt="0"/>
      <dgm:spPr/>
    </dgm:pt>
    <dgm:pt modelId="{9C072163-FD66-400D-8936-355F2A6A64BF}" type="pres">
      <dgm:prSet presAssocID="{D05163B4-2B74-46E6-9F73-64E989E8E505}" presName="parTx" presStyleLbl="revTx" presStyleIdx="3" presStyleCnt="4">
        <dgm:presLayoutVars>
          <dgm:chMax val="0"/>
          <dgm:chPref val="0"/>
        </dgm:presLayoutVars>
      </dgm:prSet>
      <dgm:spPr/>
    </dgm:pt>
  </dgm:ptLst>
  <dgm:cxnLst>
    <dgm:cxn modelId="{5A2B7E18-0945-47C1-83C7-1EDCFC20F578}" type="presOf" srcId="{B168AE82-A95C-4E29-A6CA-78BF457AD24E}" destId="{191F557C-67E1-4430-8BE1-7BCB1F56C82B}" srcOrd="0" destOrd="0" presId="urn:microsoft.com/office/officeart/2018/2/layout/IconVerticalSolidList"/>
    <dgm:cxn modelId="{1F5BD029-FCB3-45D3-A194-FE7EF2C72E6A}" srcId="{19D9B741-3962-419C-8494-B75D3D727070}" destId="{B168AE82-A95C-4E29-A6CA-78BF457AD24E}" srcOrd="1" destOrd="0" parTransId="{F7AFC733-B89B-4CF9-AE02-6D5A8CFFD357}" sibTransId="{90699331-5928-4114-9CED-7D2A8727D95D}"/>
    <dgm:cxn modelId="{56A7BA5C-D744-4D28-AD6A-C3EF3518CB94}" type="presOf" srcId="{78A6CECA-D633-4258-A545-CCFFE9FE26E3}" destId="{0A4C7233-F5EF-4B72-AD61-42D17DEC0D29}" srcOrd="0" destOrd="0" presId="urn:microsoft.com/office/officeart/2018/2/layout/IconVerticalSolidList"/>
    <dgm:cxn modelId="{F32E5661-1404-4A95-8CF3-6670F4BC6DE2}" srcId="{19D9B741-3962-419C-8494-B75D3D727070}" destId="{D05163B4-2B74-46E6-9F73-64E989E8E505}" srcOrd="3" destOrd="0" parTransId="{081A3F81-517B-44F4-8810-4B49436CB7E8}" sibTransId="{C4475EC2-F671-46BD-9ADB-82744383120C}"/>
    <dgm:cxn modelId="{AA77796E-A09F-4DD0-BB52-94F42182C40E}" srcId="{19D9B741-3962-419C-8494-B75D3D727070}" destId="{78A6CECA-D633-4258-A545-CCFFE9FE26E3}" srcOrd="2" destOrd="0" parTransId="{896213E1-B1FD-4535-A1B5-36E32E5FE726}" sibTransId="{5A808671-0D3E-47D8-94E1-2374B33A1797}"/>
    <dgm:cxn modelId="{2352ED70-1FBE-42BE-8DD9-B6F865B8B394}" type="presOf" srcId="{19D9B741-3962-419C-8494-B75D3D727070}" destId="{243E7513-E028-4939-9E14-768735E7BB5F}" srcOrd="0" destOrd="0" presId="urn:microsoft.com/office/officeart/2018/2/layout/IconVerticalSolidList"/>
    <dgm:cxn modelId="{02141975-BD87-4678-BB40-7D0982913110}" type="presOf" srcId="{B4B33E41-2BC4-4567-A86F-918816E977A9}" destId="{8A36BA8A-59D6-4EDC-942E-B1795575A0B0}" srcOrd="0" destOrd="0" presId="urn:microsoft.com/office/officeart/2018/2/layout/IconVerticalSolidList"/>
    <dgm:cxn modelId="{44E6F3DF-377B-41E1-BE9F-826F9204CD28}" srcId="{19D9B741-3962-419C-8494-B75D3D727070}" destId="{B4B33E41-2BC4-4567-A86F-918816E977A9}" srcOrd="0" destOrd="0" parTransId="{DB0BD34B-92B5-428B-B671-7E4397AABEB0}" sibTransId="{7CC9633F-FCEB-48FB-9D1D-218B9A7A7C62}"/>
    <dgm:cxn modelId="{094D7AEF-20A1-4023-8421-415B343C43F2}" type="presOf" srcId="{D05163B4-2B74-46E6-9F73-64E989E8E505}" destId="{9C072163-FD66-400D-8936-355F2A6A64BF}" srcOrd="0" destOrd="0" presId="urn:microsoft.com/office/officeart/2018/2/layout/IconVerticalSolidList"/>
    <dgm:cxn modelId="{2B483E77-9117-4A04-8B67-FE6E4CAE1E6D}" type="presParOf" srcId="{243E7513-E028-4939-9E14-768735E7BB5F}" destId="{38439C4B-9103-4408-BAD7-CCA871009229}" srcOrd="0" destOrd="0" presId="urn:microsoft.com/office/officeart/2018/2/layout/IconVerticalSolidList"/>
    <dgm:cxn modelId="{BFEE448F-9B08-4A0E-91E2-36F3DFAD0454}" type="presParOf" srcId="{38439C4B-9103-4408-BAD7-CCA871009229}" destId="{A35568FB-E5C3-4197-B7C4-E2B681958FC5}" srcOrd="0" destOrd="0" presId="urn:microsoft.com/office/officeart/2018/2/layout/IconVerticalSolidList"/>
    <dgm:cxn modelId="{7EC4B760-1006-4581-9BFE-9D518E45A61E}" type="presParOf" srcId="{38439C4B-9103-4408-BAD7-CCA871009229}" destId="{15B9A826-9B53-465B-82A9-52CFB249ECA6}" srcOrd="1" destOrd="0" presId="urn:microsoft.com/office/officeart/2018/2/layout/IconVerticalSolidList"/>
    <dgm:cxn modelId="{C4A771D3-897A-4ADB-B451-44525C5B18BA}" type="presParOf" srcId="{38439C4B-9103-4408-BAD7-CCA871009229}" destId="{DB4C9F5E-9B89-4B1F-A1FF-9C875C691E80}" srcOrd="2" destOrd="0" presId="urn:microsoft.com/office/officeart/2018/2/layout/IconVerticalSolidList"/>
    <dgm:cxn modelId="{68340BC7-7899-46FA-8CB6-7482C844EF6B}" type="presParOf" srcId="{38439C4B-9103-4408-BAD7-CCA871009229}" destId="{8A36BA8A-59D6-4EDC-942E-B1795575A0B0}" srcOrd="3" destOrd="0" presId="urn:microsoft.com/office/officeart/2018/2/layout/IconVerticalSolidList"/>
    <dgm:cxn modelId="{D2A30235-E7F2-4B63-9512-4D91633081FD}" type="presParOf" srcId="{243E7513-E028-4939-9E14-768735E7BB5F}" destId="{FA7E2FDD-FAD4-4BD3-A720-9125C153AD3B}" srcOrd="1" destOrd="0" presId="urn:microsoft.com/office/officeart/2018/2/layout/IconVerticalSolidList"/>
    <dgm:cxn modelId="{CC5A5ABB-7BAF-4CB8-9F3C-2F6F3F08FAA2}" type="presParOf" srcId="{243E7513-E028-4939-9E14-768735E7BB5F}" destId="{CE9FEA88-FE82-4962-9BC0-FD1ECFDFFED7}" srcOrd="2" destOrd="0" presId="urn:microsoft.com/office/officeart/2018/2/layout/IconVerticalSolidList"/>
    <dgm:cxn modelId="{BD086232-2CF1-4E5D-98A8-25C47F32053A}" type="presParOf" srcId="{CE9FEA88-FE82-4962-9BC0-FD1ECFDFFED7}" destId="{ECD98AB4-A1D3-4964-9EBD-144683E5BD6C}" srcOrd="0" destOrd="0" presId="urn:microsoft.com/office/officeart/2018/2/layout/IconVerticalSolidList"/>
    <dgm:cxn modelId="{6D47F3FF-6260-426D-B362-E71E2BAEA960}" type="presParOf" srcId="{CE9FEA88-FE82-4962-9BC0-FD1ECFDFFED7}" destId="{FEFE7D61-F0EE-4D0C-BBE9-B0D7571ECDB3}" srcOrd="1" destOrd="0" presId="urn:microsoft.com/office/officeart/2018/2/layout/IconVerticalSolidList"/>
    <dgm:cxn modelId="{895CB798-FB69-4D8F-9E95-D045713887DB}" type="presParOf" srcId="{CE9FEA88-FE82-4962-9BC0-FD1ECFDFFED7}" destId="{EA26D8AF-40C9-46A5-88B7-E5E749C9B86E}" srcOrd="2" destOrd="0" presId="urn:microsoft.com/office/officeart/2018/2/layout/IconVerticalSolidList"/>
    <dgm:cxn modelId="{842265DE-83D2-4FA5-8559-9296894F238B}" type="presParOf" srcId="{CE9FEA88-FE82-4962-9BC0-FD1ECFDFFED7}" destId="{191F557C-67E1-4430-8BE1-7BCB1F56C82B}" srcOrd="3" destOrd="0" presId="urn:microsoft.com/office/officeart/2018/2/layout/IconVerticalSolidList"/>
    <dgm:cxn modelId="{3C4EFD04-FBE6-4FC1-81EF-D0C1797D93E8}" type="presParOf" srcId="{243E7513-E028-4939-9E14-768735E7BB5F}" destId="{203E173E-8817-410D-AC73-EDC1D7B6A4AF}" srcOrd="3" destOrd="0" presId="urn:microsoft.com/office/officeart/2018/2/layout/IconVerticalSolidList"/>
    <dgm:cxn modelId="{49391BA5-D8E3-48B5-8038-BE20BACB45B5}" type="presParOf" srcId="{243E7513-E028-4939-9E14-768735E7BB5F}" destId="{890D803B-447D-410C-9406-4B4A3754187A}" srcOrd="4" destOrd="0" presId="urn:microsoft.com/office/officeart/2018/2/layout/IconVerticalSolidList"/>
    <dgm:cxn modelId="{8C5BA5E8-B682-41C4-A59F-3FAA32143B8F}" type="presParOf" srcId="{890D803B-447D-410C-9406-4B4A3754187A}" destId="{26AD06E3-3DCB-4781-850B-51A02EFEC01B}" srcOrd="0" destOrd="0" presId="urn:microsoft.com/office/officeart/2018/2/layout/IconVerticalSolidList"/>
    <dgm:cxn modelId="{62341F40-ECBA-4BE8-9C49-3DFBDE49F5E4}" type="presParOf" srcId="{890D803B-447D-410C-9406-4B4A3754187A}" destId="{C61550BD-A56C-45E2-B3CC-DACA3DB14233}" srcOrd="1" destOrd="0" presId="urn:microsoft.com/office/officeart/2018/2/layout/IconVerticalSolidList"/>
    <dgm:cxn modelId="{32854A9A-B2F9-4E5C-B128-19ED9C524E61}" type="presParOf" srcId="{890D803B-447D-410C-9406-4B4A3754187A}" destId="{FCC1500B-4B95-4100-B5B2-3A18EC6CC784}" srcOrd="2" destOrd="0" presId="urn:microsoft.com/office/officeart/2018/2/layout/IconVerticalSolidList"/>
    <dgm:cxn modelId="{E1A05996-8420-407C-8636-95FC5DEFB538}" type="presParOf" srcId="{890D803B-447D-410C-9406-4B4A3754187A}" destId="{0A4C7233-F5EF-4B72-AD61-42D17DEC0D29}" srcOrd="3" destOrd="0" presId="urn:microsoft.com/office/officeart/2018/2/layout/IconVerticalSolidList"/>
    <dgm:cxn modelId="{D09C4133-00D6-4BD7-9131-3AACDC9C699F}" type="presParOf" srcId="{243E7513-E028-4939-9E14-768735E7BB5F}" destId="{C9F70162-5E8E-4077-B910-735C856E8ACA}" srcOrd="5" destOrd="0" presId="urn:microsoft.com/office/officeart/2018/2/layout/IconVerticalSolidList"/>
    <dgm:cxn modelId="{F7990D4E-AABC-4302-860A-A6D5B2765407}" type="presParOf" srcId="{243E7513-E028-4939-9E14-768735E7BB5F}" destId="{CC6925AF-CCEB-4660-8DC1-EFB2EA915488}" srcOrd="6" destOrd="0" presId="urn:microsoft.com/office/officeart/2018/2/layout/IconVerticalSolidList"/>
    <dgm:cxn modelId="{1D77ECEE-3BC6-4F58-8171-3DBAA90FB62E}" type="presParOf" srcId="{CC6925AF-CCEB-4660-8DC1-EFB2EA915488}" destId="{33FF159B-C832-468A-96CA-262C164D8F3B}" srcOrd="0" destOrd="0" presId="urn:microsoft.com/office/officeart/2018/2/layout/IconVerticalSolidList"/>
    <dgm:cxn modelId="{80C51E05-D36F-4F6A-9A76-CDFDCB273085}" type="presParOf" srcId="{CC6925AF-CCEB-4660-8DC1-EFB2EA915488}" destId="{4EDBDA9A-AFFA-4510-8310-F069FC6C37CC}" srcOrd="1" destOrd="0" presId="urn:microsoft.com/office/officeart/2018/2/layout/IconVerticalSolidList"/>
    <dgm:cxn modelId="{2CE33A22-9038-458F-BA61-D18CFB440268}" type="presParOf" srcId="{CC6925AF-CCEB-4660-8DC1-EFB2EA915488}" destId="{78254D68-7664-478E-8B41-9B5D5E6ED66C}" srcOrd="2" destOrd="0" presId="urn:microsoft.com/office/officeart/2018/2/layout/IconVerticalSolidList"/>
    <dgm:cxn modelId="{890C54CF-E25B-4A82-BB13-62F471B35F4C}" type="presParOf" srcId="{CC6925AF-CCEB-4660-8DC1-EFB2EA915488}" destId="{9C072163-FD66-400D-8936-355F2A6A64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5A1B5-D1DB-4BF6-86D4-CF59C26A1980}">
      <dsp:nvSpPr>
        <dsp:cNvPr id="0" name=""/>
        <dsp:cNvSpPr/>
      </dsp:nvSpPr>
      <dsp:spPr>
        <a:xfrm>
          <a:off x="0" y="3399"/>
          <a:ext cx="78867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641154-D0EA-40CF-B7A1-E00794FACD85}">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6ED5B2-34FA-4654-804C-A5B1060FF102}">
      <dsp:nvSpPr>
        <dsp:cNvPr id="0" name=""/>
        <dsp:cNvSpPr/>
      </dsp:nvSpPr>
      <dsp:spPr>
        <a:xfrm>
          <a:off x="836323" y="3399"/>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155700">
            <a:lnSpc>
              <a:spcPct val="90000"/>
            </a:lnSpc>
            <a:spcBef>
              <a:spcPct val="0"/>
            </a:spcBef>
            <a:spcAft>
              <a:spcPct val="35000"/>
            </a:spcAft>
            <a:buNone/>
          </a:pPr>
          <a:r>
            <a:rPr lang="en-US" sz="2600" kern="1200" dirty="0"/>
            <a:t>Closed Captioning: Use the CC button</a:t>
          </a:r>
        </a:p>
      </dsp:txBody>
      <dsp:txXfrm>
        <a:off x="836323" y="3399"/>
        <a:ext cx="7050376" cy="724089"/>
      </dsp:txXfrm>
    </dsp:sp>
    <dsp:sp modelId="{538159BA-2087-4B9D-ACAF-C05C0E6DED90}">
      <dsp:nvSpPr>
        <dsp:cNvPr id="0" name=""/>
        <dsp:cNvSpPr/>
      </dsp:nvSpPr>
      <dsp:spPr>
        <a:xfrm>
          <a:off x="0" y="908511"/>
          <a:ext cx="78867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9449A4-8F29-4E0E-9F92-DFE4E12E9095}">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8584A2-C97B-47F5-978A-FC6B532BAAD0}">
      <dsp:nvSpPr>
        <dsp:cNvPr id="0" name=""/>
        <dsp:cNvSpPr/>
      </dsp:nvSpPr>
      <dsp:spPr>
        <a:xfrm>
          <a:off x="836323" y="908511"/>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155700">
            <a:lnSpc>
              <a:spcPct val="90000"/>
            </a:lnSpc>
            <a:spcBef>
              <a:spcPct val="0"/>
            </a:spcBef>
            <a:spcAft>
              <a:spcPct val="35000"/>
            </a:spcAft>
            <a:buNone/>
          </a:pPr>
          <a:r>
            <a:rPr lang="en-US" sz="2600" kern="1200" dirty="0"/>
            <a:t>Send questions to “Everyone” </a:t>
          </a:r>
        </a:p>
      </dsp:txBody>
      <dsp:txXfrm>
        <a:off x="836323" y="908511"/>
        <a:ext cx="7050376" cy="724089"/>
      </dsp:txXfrm>
    </dsp:sp>
    <dsp:sp modelId="{9C6D6669-8D2C-4662-AE73-A7168FB52055}">
      <dsp:nvSpPr>
        <dsp:cNvPr id="0" name=""/>
        <dsp:cNvSpPr/>
      </dsp:nvSpPr>
      <dsp:spPr>
        <a:xfrm>
          <a:off x="0" y="1813624"/>
          <a:ext cx="78867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F02D28-002F-49FC-BC2E-F9B59678E605}">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BEB25A-2602-4EF5-AB8D-33FF04B8CEB4}">
      <dsp:nvSpPr>
        <dsp:cNvPr id="0" name=""/>
        <dsp:cNvSpPr/>
      </dsp:nvSpPr>
      <dsp:spPr>
        <a:xfrm>
          <a:off x="836323" y="1813624"/>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155700">
            <a:lnSpc>
              <a:spcPct val="90000"/>
            </a:lnSpc>
            <a:spcBef>
              <a:spcPct val="0"/>
            </a:spcBef>
            <a:spcAft>
              <a:spcPct val="35000"/>
            </a:spcAft>
            <a:buNone/>
          </a:pPr>
          <a:r>
            <a:rPr lang="en-US" sz="2600" kern="1200" dirty="0"/>
            <a:t>Session is being recorded</a:t>
          </a:r>
        </a:p>
      </dsp:txBody>
      <dsp:txXfrm>
        <a:off x="836323" y="1813624"/>
        <a:ext cx="7050376" cy="724089"/>
      </dsp:txXfrm>
    </dsp:sp>
    <dsp:sp modelId="{F390D206-49E0-4D8D-B478-57E47776C284}">
      <dsp:nvSpPr>
        <dsp:cNvPr id="0" name=""/>
        <dsp:cNvSpPr/>
      </dsp:nvSpPr>
      <dsp:spPr>
        <a:xfrm>
          <a:off x="0" y="2718736"/>
          <a:ext cx="78867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068744-6945-4613-9E4B-1C9C7F3BED6B}">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D9BA6D-0F97-49AB-BEFC-503DB6FB6D8C}">
      <dsp:nvSpPr>
        <dsp:cNvPr id="0" name=""/>
        <dsp:cNvSpPr/>
      </dsp:nvSpPr>
      <dsp:spPr>
        <a:xfrm>
          <a:off x="836323" y="2718736"/>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155700">
            <a:lnSpc>
              <a:spcPct val="90000"/>
            </a:lnSpc>
            <a:spcBef>
              <a:spcPct val="0"/>
            </a:spcBef>
            <a:spcAft>
              <a:spcPct val="35000"/>
            </a:spcAft>
            <a:buNone/>
          </a:pPr>
          <a:r>
            <a:rPr lang="en-US" sz="2600" kern="1200" dirty="0"/>
            <a:t>Class is eligible for MLA CE and CHES CECH</a:t>
          </a:r>
        </a:p>
      </dsp:txBody>
      <dsp:txXfrm>
        <a:off x="836323" y="2718736"/>
        <a:ext cx="7050376" cy="724089"/>
      </dsp:txXfrm>
    </dsp:sp>
    <dsp:sp modelId="{85438435-EDE3-4085-B3FE-537A5439251F}">
      <dsp:nvSpPr>
        <dsp:cNvPr id="0" name=""/>
        <dsp:cNvSpPr/>
      </dsp:nvSpPr>
      <dsp:spPr>
        <a:xfrm>
          <a:off x="0" y="3623848"/>
          <a:ext cx="78867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9D60B-2313-46DB-A5FD-398AC052BCA6}">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371A2D-E260-464F-9CAB-5B7C7EFDFEBF}">
      <dsp:nvSpPr>
        <dsp:cNvPr id="0" name=""/>
        <dsp:cNvSpPr/>
      </dsp:nvSpPr>
      <dsp:spPr>
        <a:xfrm>
          <a:off x="836323" y="3623848"/>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155700">
            <a:lnSpc>
              <a:spcPct val="90000"/>
            </a:lnSpc>
            <a:spcBef>
              <a:spcPct val="0"/>
            </a:spcBef>
            <a:spcAft>
              <a:spcPct val="35000"/>
            </a:spcAft>
            <a:buNone/>
          </a:pPr>
          <a:r>
            <a:rPr lang="en-US" sz="2600" kern="1200" dirty="0"/>
            <a:t>Your feedback matters!                                                         </a:t>
          </a:r>
        </a:p>
      </dsp:txBody>
      <dsp:txXfrm>
        <a:off x="836323" y="3623848"/>
        <a:ext cx="7050376" cy="72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634AE-6C44-435D-8C66-6CDBA826199B}">
      <dsp:nvSpPr>
        <dsp:cNvPr id="0" name=""/>
        <dsp:cNvSpPr/>
      </dsp:nvSpPr>
      <dsp:spPr>
        <a:xfrm>
          <a:off x="0" y="1407"/>
          <a:ext cx="78867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DB83D8-8BDD-411C-8AA9-A1ED55D1F735}">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B5E807-8272-43CF-8910-AA706536C01F}">
      <dsp:nvSpPr>
        <dsp:cNvPr id="0" name=""/>
        <dsp:cNvSpPr/>
      </dsp:nvSpPr>
      <dsp:spPr>
        <a:xfrm>
          <a:off x="692764" y="1407"/>
          <a:ext cx="71939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155700">
            <a:lnSpc>
              <a:spcPct val="90000"/>
            </a:lnSpc>
            <a:spcBef>
              <a:spcPct val="0"/>
            </a:spcBef>
            <a:spcAft>
              <a:spcPct val="35000"/>
            </a:spcAft>
            <a:buNone/>
          </a:pPr>
          <a:r>
            <a:rPr lang="en-US" sz="2600" kern="1200" dirty="0"/>
            <a:t>Statistics overview</a:t>
          </a:r>
        </a:p>
      </dsp:txBody>
      <dsp:txXfrm>
        <a:off x="692764" y="1407"/>
        <a:ext cx="7193935" cy="599796"/>
      </dsp:txXfrm>
    </dsp:sp>
    <dsp:sp modelId="{1FE92076-7D17-4DAF-BB1D-7D44D6E66FBB}">
      <dsp:nvSpPr>
        <dsp:cNvPr id="0" name=""/>
        <dsp:cNvSpPr/>
      </dsp:nvSpPr>
      <dsp:spPr>
        <a:xfrm>
          <a:off x="0" y="751152"/>
          <a:ext cx="78867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A3A5F-1824-42F8-88BD-771C1DE9331A}">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78C31F-5DB0-440A-8208-9E048175312C}">
      <dsp:nvSpPr>
        <dsp:cNvPr id="0" name=""/>
        <dsp:cNvSpPr/>
      </dsp:nvSpPr>
      <dsp:spPr>
        <a:xfrm>
          <a:off x="692764" y="751152"/>
          <a:ext cx="71939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155700">
            <a:lnSpc>
              <a:spcPct val="90000"/>
            </a:lnSpc>
            <a:spcBef>
              <a:spcPct val="0"/>
            </a:spcBef>
            <a:spcAft>
              <a:spcPct val="35000"/>
            </a:spcAft>
            <a:buNone/>
          </a:pPr>
          <a:r>
            <a:rPr lang="en-US" sz="2600" kern="1200" dirty="0"/>
            <a:t>Steps to finding health statistics</a:t>
          </a:r>
        </a:p>
      </dsp:txBody>
      <dsp:txXfrm>
        <a:off x="692764" y="751152"/>
        <a:ext cx="7193935" cy="599796"/>
      </dsp:txXfrm>
    </dsp:sp>
    <dsp:sp modelId="{913C59E4-4D8D-46B8-BB1C-6646EC612A67}">
      <dsp:nvSpPr>
        <dsp:cNvPr id="0" name=""/>
        <dsp:cNvSpPr/>
      </dsp:nvSpPr>
      <dsp:spPr>
        <a:xfrm>
          <a:off x="0" y="1500898"/>
          <a:ext cx="78867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48FBF3-C7F1-4AE9-B41E-6347E8854221}">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6006C6-21A6-41B6-ADEA-AEDDA2CECA4E}">
      <dsp:nvSpPr>
        <dsp:cNvPr id="0" name=""/>
        <dsp:cNvSpPr/>
      </dsp:nvSpPr>
      <dsp:spPr>
        <a:xfrm>
          <a:off x="692764" y="1500898"/>
          <a:ext cx="71939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155700">
            <a:lnSpc>
              <a:spcPct val="90000"/>
            </a:lnSpc>
            <a:spcBef>
              <a:spcPct val="0"/>
            </a:spcBef>
            <a:spcAft>
              <a:spcPct val="35000"/>
            </a:spcAft>
            <a:buNone/>
          </a:pPr>
          <a:r>
            <a:rPr lang="en-US" sz="2600" kern="1200" dirty="0"/>
            <a:t>Class exercise, Part I</a:t>
          </a:r>
        </a:p>
      </dsp:txBody>
      <dsp:txXfrm>
        <a:off x="692764" y="1500898"/>
        <a:ext cx="7193935" cy="599796"/>
      </dsp:txXfrm>
    </dsp:sp>
    <dsp:sp modelId="{458D3C95-5A2D-4F0E-B685-9FB197736507}">
      <dsp:nvSpPr>
        <dsp:cNvPr id="0" name=""/>
        <dsp:cNvSpPr/>
      </dsp:nvSpPr>
      <dsp:spPr>
        <a:xfrm>
          <a:off x="0" y="2250643"/>
          <a:ext cx="78867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AD984-6496-407A-9003-5D0B24BC875C}">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9EECFE-CC08-4D15-B360-4088DB6A98FC}">
      <dsp:nvSpPr>
        <dsp:cNvPr id="0" name=""/>
        <dsp:cNvSpPr/>
      </dsp:nvSpPr>
      <dsp:spPr>
        <a:xfrm>
          <a:off x="692764" y="2250643"/>
          <a:ext cx="71939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155700">
            <a:lnSpc>
              <a:spcPct val="90000"/>
            </a:lnSpc>
            <a:spcBef>
              <a:spcPct val="0"/>
            </a:spcBef>
            <a:spcAft>
              <a:spcPct val="35000"/>
            </a:spcAft>
            <a:buNone/>
          </a:pPr>
          <a:r>
            <a:rPr lang="en-US" sz="2600" kern="1200" dirty="0"/>
            <a:t>Live demonstration of key resources </a:t>
          </a:r>
        </a:p>
      </dsp:txBody>
      <dsp:txXfrm>
        <a:off x="692764" y="2250643"/>
        <a:ext cx="7193935" cy="599796"/>
      </dsp:txXfrm>
    </dsp:sp>
    <dsp:sp modelId="{4CCEF070-5B6A-4AB8-81C5-11FF47A4129D}">
      <dsp:nvSpPr>
        <dsp:cNvPr id="0" name=""/>
        <dsp:cNvSpPr/>
      </dsp:nvSpPr>
      <dsp:spPr>
        <a:xfrm>
          <a:off x="0" y="3000388"/>
          <a:ext cx="78867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DB3D9-2C0B-4169-AF80-8FAD000F8FB9}">
      <dsp:nvSpPr>
        <dsp:cNvPr id="0" name=""/>
        <dsp:cNvSpPr/>
      </dsp:nvSpPr>
      <dsp:spPr>
        <a:xfrm>
          <a:off x="181438" y="313534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136811-E548-46CF-94BE-E2DABD2E9D68}">
      <dsp:nvSpPr>
        <dsp:cNvPr id="0" name=""/>
        <dsp:cNvSpPr/>
      </dsp:nvSpPr>
      <dsp:spPr>
        <a:xfrm>
          <a:off x="692764" y="3000388"/>
          <a:ext cx="71939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155700">
            <a:lnSpc>
              <a:spcPct val="90000"/>
            </a:lnSpc>
            <a:spcBef>
              <a:spcPct val="0"/>
            </a:spcBef>
            <a:spcAft>
              <a:spcPct val="35000"/>
            </a:spcAft>
            <a:buNone/>
          </a:pPr>
          <a:r>
            <a:rPr lang="en-US" sz="2600" kern="1200" dirty="0"/>
            <a:t>Class exercise, Part II</a:t>
          </a:r>
        </a:p>
      </dsp:txBody>
      <dsp:txXfrm>
        <a:off x="692764" y="3000388"/>
        <a:ext cx="7193935" cy="599796"/>
      </dsp:txXfrm>
    </dsp:sp>
    <dsp:sp modelId="{0DABC583-BF0F-40DF-B4FB-873313611D4B}">
      <dsp:nvSpPr>
        <dsp:cNvPr id="0" name=""/>
        <dsp:cNvSpPr/>
      </dsp:nvSpPr>
      <dsp:spPr>
        <a:xfrm>
          <a:off x="0" y="3750134"/>
          <a:ext cx="78867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A88AF-8D24-47F9-AC66-A04D399D3790}">
      <dsp:nvSpPr>
        <dsp:cNvPr id="0" name=""/>
        <dsp:cNvSpPr/>
      </dsp:nvSpPr>
      <dsp:spPr>
        <a:xfrm>
          <a:off x="181438" y="3885088"/>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2B2778-32B1-4445-801D-5CE9152414B0}">
      <dsp:nvSpPr>
        <dsp:cNvPr id="0" name=""/>
        <dsp:cNvSpPr/>
      </dsp:nvSpPr>
      <dsp:spPr>
        <a:xfrm>
          <a:off x="692764" y="3750134"/>
          <a:ext cx="71939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155700">
            <a:lnSpc>
              <a:spcPct val="90000"/>
            </a:lnSpc>
            <a:spcBef>
              <a:spcPct val="0"/>
            </a:spcBef>
            <a:spcAft>
              <a:spcPct val="35000"/>
            </a:spcAft>
            <a:buNone/>
          </a:pPr>
          <a:r>
            <a:rPr lang="en-US" sz="2600" kern="1200" dirty="0"/>
            <a:t>Wrap up</a:t>
          </a:r>
        </a:p>
      </dsp:txBody>
      <dsp:txXfrm>
        <a:off x="692764" y="3750134"/>
        <a:ext cx="7193935" cy="599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10BC9-AAAC-4821-AC72-5332313052C5}">
      <dsp:nvSpPr>
        <dsp:cNvPr id="0" name=""/>
        <dsp:cNvSpPr/>
      </dsp:nvSpPr>
      <dsp:spPr>
        <a:xfrm rot="5400000">
          <a:off x="4414908" y="-2325854"/>
          <a:ext cx="1412173" cy="616406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rtl="0">
            <a:lnSpc>
              <a:spcPct val="90000"/>
            </a:lnSpc>
            <a:spcBef>
              <a:spcPct val="0"/>
            </a:spcBef>
            <a:spcAft>
              <a:spcPct val="15000"/>
            </a:spcAft>
            <a:buChar char="•"/>
          </a:pPr>
          <a:r>
            <a:rPr lang="en-US" sz="2200" b="0" kern="1200"/>
            <a:t>Raw numbers</a:t>
          </a:r>
          <a:endParaRPr lang="en-US" sz="2200" b="0" kern="1200" dirty="0"/>
        </a:p>
        <a:p>
          <a:pPr marL="228600" lvl="1" indent="-228600" algn="l" defTabSz="977900" rtl="0">
            <a:lnSpc>
              <a:spcPct val="90000"/>
            </a:lnSpc>
            <a:spcBef>
              <a:spcPct val="0"/>
            </a:spcBef>
            <a:spcAft>
              <a:spcPct val="15000"/>
            </a:spcAft>
            <a:buChar char="•"/>
          </a:pPr>
          <a:r>
            <a:rPr lang="en-US" sz="2200" b="0" kern="1200"/>
            <a:t>Counts of individual events or services</a:t>
          </a:r>
          <a:endParaRPr lang="en-US" sz="2200" b="0" kern="1200" dirty="0"/>
        </a:p>
        <a:p>
          <a:pPr marL="228600" lvl="1" indent="-228600" algn="l" defTabSz="977900" rtl="0">
            <a:lnSpc>
              <a:spcPct val="90000"/>
            </a:lnSpc>
            <a:spcBef>
              <a:spcPct val="0"/>
            </a:spcBef>
            <a:spcAft>
              <a:spcPct val="15000"/>
            </a:spcAft>
            <a:buChar char="•"/>
          </a:pPr>
          <a:r>
            <a:rPr lang="en-US" sz="2200" b="0" kern="1200"/>
            <a:t>Collected at local, state, national, etc. levels</a:t>
          </a:r>
          <a:endParaRPr lang="en-US" sz="2200" b="0" kern="1200" dirty="0"/>
        </a:p>
      </dsp:txBody>
      <dsp:txXfrm rot="-5400000">
        <a:off x="2038965" y="119026"/>
        <a:ext cx="6095124" cy="1274299"/>
      </dsp:txXfrm>
    </dsp:sp>
    <dsp:sp modelId="{344A0468-A5D8-482C-A708-C3CDD75E75AA}">
      <dsp:nvSpPr>
        <dsp:cNvPr id="0" name=""/>
        <dsp:cNvSpPr/>
      </dsp:nvSpPr>
      <dsp:spPr>
        <a:xfrm>
          <a:off x="0" y="0"/>
          <a:ext cx="2038174" cy="1508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Data</a:t>
          </a:r>
        </a:p>
      </dsp:txBody>
      <dsp:txXfrm>
        <a:off x="73650" y="73650"/>
        <a:ext cx="1890874" cy="1361419"/>
      </dsp:txXfrm>
    </dsp:sp>
    <dsp:sp modelId="{ECA24BE8-A26D-4A04-9469-2EA9498EAB6C}">
      <dsp:nvSpPr>
        <dsp:cNvPr id="0" name=""/>
        <dsp:cNvSpPr/>
      </dsp:nvSpPr>
      <dsp:spPr>
        <a:xfrm rot="5400000">
          <a:off x="4349573" y="-782556"/>
          <a:ext cx="1559870" cy="62969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rtl="0">
            <a:lnSpc>
              <a:spcPct val="90000"/>
            </a:lnSpc>
            <a:spcBef>
              <a:spcPct val="0"/>
            </a:spcBef>
            <a:spcAft>
              <a:spcPct val="15000"/>
            </a:spcAft>
            <a:buChar char="•"/>
          </a:pPr>
          <a:r>
            <a:rPr lang="en-US" sz="2200" b="0" kern="1200"/>
            <a:t>Major unit of data storage and retrieval</a:t>
          </a:r>
          <a:endParaRPr lang="en-US" sz="2200" b="0" kern="1200" dirty="0"/>
        </a:p>
        <a:p>
          <a:pPr marL="228600" lvl="1" indent="-228600" algn="l" defTabSz="977900">
            <a:lnSpc>
              <a:spcPct val="90000"/>
            </a:lnSpc>
            <a:spcBef>
              <a:spcPct val="0"/>
            </a:spcBef>
            <a:spcAft>
              <a:spcPct val="15000"/>
            </a:spcAft>
            <a:buChar char="•"/>
          </a:pPr>
          <a:r>
            <a:rPr lang="en-US" sz="2200" b="0" kern="1200"/>
            <a:t>Data collected &amp; organized according to criteria</a:t>
          </a:r>
          <a:endParaRPr lang="en-US" sz="2200" b="0" kern="1200" dirty="0"/>
        </a:p>
        <a:p>
          <a:pPr marL="228600" lvl="1" indent="-228600" algn="l" defTabSz="977900" rtl="0">
            <a:lnSpc>
              <a:spcPct val="90000"/>
            </a:lnSpc>
            <a:spcBef>
              <a:spcPct val="0"/>
            </a:spcBef>
            <a:spcAft>
              <a:spcPct val="15000"/>
            </a:spcAft>
            <a:buChar char="•"/>
          </a:pPr>
          <a:r>
            <a:rPr lang="en-US" sz="2200" b="0" kern="1200"/>
            <a:t>May or may not represent entire population</a:t>
          </a:r>
          <a:endParaRPr lang="en-US" sz="2200" b="0" kern="1200" dirty="0"/>
        </a:p>
      </dsp:txBody>
      <dsp:txXfrm rot="-5400000">
        <a:off x="1981045" y="1662119"/>
        <a:ext cx="6220780" cy="1407576"/>
      </dsp:txXfrm>
    </dsp:sp>
    <dsp:sp modelId="{78F47B21-9B40-4FF6-8235-C1635E264FB4}">
      <dsp:nvSpPr>
        <dsp:cNvPr id="0" name=""/>
        <dsp:cNvSpPr/>
      </dsp:nvSpPr>
      <dsp:spPr>
        <a:xfrm>
          <a:off x="789" y="1611547"/>
          <a:ext cx="1980254" cy="1508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Data set</a:t>
          </a:r>
        </a:p>
      </dsp:txBody>
      <dsp:txXfrm>
        <a:off x="74439" y="1685197"/>
        <a:ext cx="1832954" cy="1361419"/>
      </dsp:txXfrm>
    </dsp:sp>
    <dsp:sp modelId="{06716595-0298-48DB-8F5E-37D2CB3735F3}">
      <dsp:nvSpPr>
        <dsp:cNvPr id="0" name=""/>
        <dsp:cNvSpPr/>
      </dsp:nvSpPr>
      <dsp:spPr>
        <a:xfrm rot="5400000">
          <a:off x="4214035" y="901796"/>
          <a:ext cx="1612362" cy="625495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rtl="0">
            <a:lnSpc>
              <a:spcPct val="90000"/>
            </a:lnSpc>
            <a:spcBef>
              <a:spcPct val="0"/>
            </a:spcBef>
            <a:spcAft>
              <a:spcPct val="15000"/>
            </a:spcAft>
            <a:buChar char="•"/>
          </a:pPr>
          <a:r>
            <a:rPr lang="en-US" sz="2100" b="0" kern="1200"/>
            <a:t>Data analyzed and summarized</a:t>
          </a:r>
          <a:endParaRPr lang="en-US" sz="2100" b="0" kern="1200" dirty="0"/>
        </a:p>
        <a:p>
          <a:pPr marL="228600" lvl="1" indent="-228600" algn="l" defTabSz="933450" rtl="0">
            <a:lnSpc>
              <a:spcPct val="90000"/>
            </a:lnSpc>
            <a:spcBef>
              <a:spcPct val="0"/>
            </a:spcBef>
            <a:spcAft>
              <a:spcPct val="15000"/>
            </a:spcAft>
            <a:buChar char="•"/>
          </a:pPr>
          <a:r>
            <a:rPr lang="en-US" sz="2100" b="0" kern="1200"/>
            <a:t>Most data on websites are compiled statistics</a:t>
          </a:r>
          <a:endParaRPr lang="en-US" sz="2100" b="0" kern="1200" dirty="0"/>
        </a:p>
        <a:p>
          <a:pPr marL="228600" lvl="1" indent="-228600" algn="l" defTabSz="933450">
            <a:lnSpc>
              <a:spcPct val="90000"/>
            </a:lnSpc>
            <a:spcBef>
              <a:spcPct val="0"/>
            </a:spcBef>
            <a:spcAft>
              <a:spcPct val="15000"/>
            </a:spcAft>
            <a:buChar char="•"/>
          </a:pPr>
          <a:r>
            <a:rPr lang="en-US" sz="2100" b="0" kern="1200"/>
            <a:t>Presented as percentage, graph, table, map, etc.</a:t>
          </a:r>
          <a:endParaRPr lang="en-US" sz="2100" b="0" kern="1200" dirty="0"/>
        </a:p>
      </dsp:txBody>
      <dsp:txXfrm rot="-5400000">
        <a:off x="1892737" y="3301804"/>
        <a:ext cx="6176250" cy="1454944"/>
      </dsp:txXfrm>
    </dsp:sp>
    <dsp:sp modelId="{A60C8BB1-9ACC-45A5-9022-3387F8EB31FB}">
      <dsp:nvSpPr>
        <dsp:cNvPr id="0" name=""/>
        <dsp:cNvSpPr/>
      </dsp:nvSpPr>
      <dsp:spPr>
        <a:xfrm>
          <a:off x="5907" y="3273099"/>
          <a:ext cx="2018064" cy="1508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Statistics</a:t>
          </a:r>
        </a:p>
      </dsp:txBody>
      <dsp:txXfrm>
        <a:off x="79557" y="3346749"/>
        <a:ext cx="1870764" cy="13614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568FB-E5C3-4197-B7C4-E2B681958FC5}">
      <dsp:nvSpPr>
        <dsp:cNvPr id="0" name=""/>
        <dsp:cNvSpPr/>
      </dsp:nvSpPr>
      <dsp:spPr>
        <a:xfrm>
          <a:off x="0" y="1805"/>
          <a:ext cx="7949761"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9A826-9B53-465B-82A9-52CFB249ECA6}">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36BA8A-59D6-4EDC-942E-B1795575A0B0}">
      <dsp:nvSpPr>
        <dsp:cNvPr id="0" name=""/>
        <dsp:cNvSpPr/>
      </dsp:nvSpPr>
      <dsp:spPr>
        <a:xfrm>
          <a:off x="1057183" y="1805"/>
          <a:ext cx="689257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55700">
            <a:lnSpc>
              <a:spcPct val="90000"/>
            </a:lnSpc>
            <a:spcBef>
              <a:spcPct val="0"/>
            </a:spcBef>
            <a:spcAft>
              <a:spcPct val="35000"/>
            </a:spcAft>
            <a:buNone/>
          </a:pPr>
          <a:r>
            <a:rPr lang="en-US" sz="2600" kern="1200" dirty="0"/>
            <a:t>Provide information about the health of a population and what influences it</a:t>
          </a:r>
        </a:p>
      </dsp:txBody>
      <dsp:txXfrm>
        <a:off x="1057183" y="1805"/>
        <a:ext cx="6892577" cy="915310"/>
      </dsp:txXfrm>
    </dsp:sp>
    <dsp:sp modelId="{ECD98AB4-A1D3-4964-9EBD-144683E5BD6C}">
      <dsp:nvSpPr>
        <dsp:cNvPr id="0" name=""/>
        <dsp:cNvSpPr/>
      </dsp:nvSpPr>
      <dsp:spPr>
        <a:xfrm>
          <a:off x="0" y="1145944"/>
          <a:ext cx="7949761"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FE7D61-F0EE-4D0C-BBE9-B0D7571ECDB3}">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1F557C-67E1-4430-8BE1-7BCB1F56C82B}">
      <dsp:nvSpPr>
        <dsp:cNvPr id="0" name=""/>
        <dsp:cNvSpPr/>
      </dsp:nvSpPr>
      <dsp:spPr>
        <a:xfrm>
          <a:off x="1057183" y="1145944"/>
          <a:ext cx="689257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55700">
            <a:lnSpc>
              <a:spcPct val="90000"/>
            </a:lnSpc>
            <a:spcBef>
              <a:spcPct val="0"/>
            </a:spcBef>
            <a:spcAft>
              <a:spcPct val="35000"/>
            </a:spcAft>
            <a:buNone/>
          </a:pPr>
          <a:r>
            <a:rPr lang="en-US" sz="2600" kern="1200" dirty="0"/>
            <a:t>Monitor health status and risk factors</a:t>
          </a:r>
        </a:p>
      </dsp:txBody>
      <dsp:txXfrm>
        <a:off x="1057183" y="1145944"/>
        <a:ext cx="6892577" cy="915310"/>
      </dsp:txXfrm>
    </dsp:sp>
    <dsp:sp modelId="{26AD06E3-3DCB-4781-850B-51A02EFEC01B}">
      <dsp:nvSpPr>
        <dsp:cNvPr id="0" name=""/>
        <dsp:cNvSpPr/>
      </dsp:nvSpPr>
      <dsp:spPr>
        <a:xfrm>
          <a:off x="0" y="2290082"/>
          <a:ext cx="7949761"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1550BD-A56C-45E2-B3CC-DACA3DB14233}">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4C7233-F5EF-4B72-AD61-42D17DEC0D29}">
      <dsp:nvSpPr>
        <dsp:cNvPr id="0" name=""/>
        <dsp:cNvSpPr/>
      </dsp:nvSpPr>
      <dsp:spPr>
        <a:xfrm>
          <a:off x="1057183" y="2290082"/>
          <a:ext cx="689257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55700">
            <a:lnSpc>
              <a:spcPct val="90000"/>
            </a:lnSpc>
            <a:spcBef>
              <a:spcPct val="0"/>
            </a:spcBef>
            <a:spcAft>
              <a:spcPct val="35000"/>
            </a:spcAft>
            <a:buNone/>
          </a:pPr>
          <a:r>
            <a:rPr lang="en-US" sz="2600" kern="1200" dirty="0"/>
            <a:t>Guide research, policy, and program development</a:t>
          </a:r>
        </a:p>
      </dsp:txBody>
      <dsp:txXfrm>
        <a:off x="1057183" y="2290082"/>
        <a:ext cx="6892577" cy="915310"/>
      </dsp:txXfrm>
    </dsp:sp>
    <dsp:sp modelId="{33FF159B-C832-468A-96CA-262C164D8F3B}">
      <dsp:nvSpPr>
        <dsp:cNvPr id="0" name=""/>
        <dsp:cNvSpPr/>
      </dsp:nvSpPr>
      <dsp:spPr>
        <a:xfrm>
          <a:off x="0" y="3434221"/>
          <a:ext cx="7949761"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DBDA9A-AFFA-4510-8310-F069FC6C37CC}">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072163-FD66-400D-8936-355F2A6A64BF}">
      <dsp:nvSpPr>
        <dsp:cNvPr id="0" name=""/>
        <dsp:cNvSpPr/>
      </dsp:nvSpPr>
      <dsp:spPr>
        <a:xfrm>
          <a:off x="1057183" y="3434221"/>
          <a:ext cx="689257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55700">
            <a:lnSpc>
              <a:spcPct val="90000"/>
            </a:lnSpc>
            <a:spcBef>
              <a:spcPct val="0"/>
            </a:spcBef>
            <a:spcAft>
              <a:spcPct val="35000"/>
            </a:spcAft>
            <a:buNone/>
          </a:pPr>
          <a:r>
            <a:rPr lang="en-US" sz="2600" kern="1200" dirty="0"/>
            <a:t>Evaluate research, policy and program effectiveness</a:t>
          </a:r>
        </a:p>
      </dsp:txBody>
      <dsp:txXfrm>
        <a:off x="1057183" y="3434221"/>
        <a:ext cx="6892577"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4D79F-0D2F-4757-AE99-F4E3A68559D6}"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9489-CB77-4B18-9E55-7587094A2450}" type="slidenum">
              <a:rPr lang="en-US" smtClean="0"/>
              <a:t>‹#›</a:t>
            </a:fld>
            <a:endParaRPr lang="en-US"/>
          </a:p>
        </p:txBody>
      </p:sp>
    </p:spTree>
    <p:extLst>
      <p:ext uri="{BB962C8B-B14F-4D97-AF65-F5344CB8AC3E}">
        <p14:creationId xmlns:p14="http://schemas.microsoft.com/office/powerpoint/2010/main" val="370027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a:t>
            </a:fld>
            <a:endParaRPr lang="en-US" dirty="0"/>
          </a:p>
        </p:txBody>
      </p:sp>
    </p:spTree>
    <p:extLst>
      <p:ext uri="{BB962C8B-B14F-4D97-AF65-F5344CB8AC3E}">
        <p14:creationId xmlns:p14="http://schemas.microsoft.com/office/powerpoint/2010/main" val="3487019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11</a:t>
            </a:fld>
            <a:endParaRPr lang="en-US" dirty="0"/>
          </a:p>
        </p:txBody>
      </p:sp>
    </p:spTree>
    <p:extLst>
      <p:ext uri="{BB962C8B-B14F-4D97-AF65-F5344CB8AC3E}">
        <p14:creationId xmlns:p14="http://schemas.microsoft.com/office/powerpoint/2010/main" val="163120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12</a:t>
            </a:fld>
            <a:endParaRPr lang="en-US" dirty="0"/>
          </a:p>
        </p:txBody>
      </p:sp>
    </p:spTree>
    <p:extLst>
      <p:ext uri="{BB962C8B-B14F-4D97-AF65-F5344CB8AC3E}">
        <p14:creationId xmlns:p14="http://schemas.microsoft.com/office/powerpoint/2010/main" val="247614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07000"/>
              </a:lnSpc>
              <a:spcBef>
                <a:spcPts val="0"/>
              </a:spcBef>
              <a:spcAft>
                <a:spcPts val="0"/>
              </a:spcAft>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13</a:t>
            </a:fld>
            <a:endParaRPr lang="en-US" dirty="0"/>
          </a:p>
        </p:txBody>
      </p:sp>
    </p:spTree>
    <p:extLst>
      <p:ext uri="{BB962C8B-B14F-4D97-AF65-F5344CB8AC3E}">
        <p14:creationId xmlns:p14="http://schemas.microsoft.com/office/powerpoint/2010/main" val="583594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1E640117-C3A4-4D95-8CFE-4BB45D40D405}" type="slidenum">
              <a:rPr lang="en-US" smtClean="0"/>
              <a:pPr>
                <a:defRPr/>
              </a:pPr>
              <a:t>14</a:t>
            </a:fld>
            <a:endParaRPr lang="en-US" dirty="0"/>
          </a:p>
        </p:txBody>
      </p:sp>
    </p:spTree>
    <p:extLst>
      <p:ext uri="{BB962C8B-B14F-4D97-AF65-F5344CB8AC3E}">
        <p14:creationId xmlns:p14="http://schemas.microsoft.com/office/powerpoint/2010/main" val="3758302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US"/>
          </a:p>
        </p:txBody>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25A82F5-3735-4512-B78D-C1FA13B24440}" type="slidenum">
              <a:rPr lang="en-US" smtClean="0"/>
              <a:t>15</a:t>
            </a:fld>
            <a:endParaRPr lang="en-US" dirty="0"/>
          </a:p>
        </p:txBody>
      </p:sp>
    </p:spTree>
    <p:extLst>
      <p:ext uri="{BB962C8B-B14F-4D97-AF65-F5344CB8AC3E}">
        <p14:creationId xmlns:p14="http://schemas.microsoft.com/office/powerpoint/2010/main" val="623862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0A39C0A-C793-4372-962D-3E4173FA06F6}" type="slidenum">
              <a:rPr lang="en-US" smtClean="0"/>
              <a:t>16</a:t>
            </a:fld>
            <a:endParaRPr lang="en-US" dirty="0"/>
          </a:p>
        </p:txBody>
      </p:sp>
    </p:spTree>
    <p:extLst>
      <p:ext uri="{BB962C8B-B14F-4D97-AF65-F5344CB8AC3E}">
        <p14:creationId xmlns:p14="http://schemas.microsoft.com/office/powerpoint/2010/main" val="2238191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0A39C0A-C793-4372-962D-3E4173FA06F6}" type="slidenum">
              <a:rPr lang="en-US" smtClean="0"/>
              <a:t>17</a:t>
            </a:fld>
            <a:endParaRPr lang="en-US" dirty="0"/>
          </a:p>
        </p:txBody>
      </p:sp>
    </p:spTree>
    <p:extLst>
      <p:ext uri="{BB962C8B-B14F-4D97-AF65-F5344CB8AC3E}">
        <p14:creationId xmlns:p14="http://schemas.microsoft.com/office/powerpoint/2010/main" val="1933014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0A39C0A-C793-4372-962D-3E4173FA06F6}" type="slidenum">
              <a:rPr lang="en-US" smtClean="0"/>
              <a:t>18</a:t>
            </a:fld>
            <a:endParaRPr lang="en-US" dirty="0"/>
          </a:p>
        </p:txBody>
      </p:sp>
    </p:spTree>
    <p:extLst>
      <p:ext uri="{BB962C8B-B14F-4D97-AF65-F5344CB8AC3E}">
        <p14:creationId xmlns:p14="http://schemas.microsoft.com/office/powerpoint/2010/main" val="3217424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highlight>
                <a:srgbClr val="FFFF00"/>
              </a:highlight>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19</a:t>
            </a:fld>
            <a:endParaRPr lang="en-US" dirty="0"/>
          </a:p>
        </p:txBody>
      </p:sp>
    </p:spTree>
    <p:extLst>
      <p:ext uri="{BB962C8B-B14F-4D97-AF65-F5344CB8AC3E}">
        <p14:creationId xmlns:p14="http://schemas.microsoft.com/office/powerpoint/2010/main" val="43478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20</a:t>
            </a:fld>
            <a:endParaRPr lang="en-US" dirty="0"/>
          </a:p>
        </p:txBody>
      </p:sp>
    </p:spTree>
    <p:extLst>
      <p:ext uri="{BB962C8B-B14F-4D97-AF65-F5344CB8AC3E}">
        <p14:creationId xmlns:p14="http://schemas.microsoft.com/office/powerpoint/2010/main" val="77085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a:t>
            </a:fld>
            <a:endParaRPr lang="en-US" dirty="0"/>
          </a:p>
        </p:txBody>
      </p:sp>
    </p:spTree>
    <p:extLst>
      <p:ext uri="{BB962C8B-B14F-4D97-AF65-F5344CB8AC3E}">
        <p14:creationId xmlns:p14="http://schemas.microsoft.com/office/powerpoint/2010/main" val="829801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21</a:t>
            </a:fld>
            <a:endParaRPr lang="en-US" dirty="0"/>
          </a:p>
        </p:txBody>
      </p:sp>
    </p:spTree>
    <p:extLst>
      <p:ext uri="{BB962C8B-B14F-4D97-AF65-F5344CB8AC3E}">
        <p14:creationId xmlns:p14="http://schemas.microsoft.com/office/powerpoint/2010/main" val="2520731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22</a:t>
            </a:fld>
            <a:endParaRPr lang="en-US" dirty="0"/>
          </a:p>
        </p:txBody>
      </p:sp>
    </p:spTree>
    <p:extLst>
      <p:ext uri="{BB962C8B-B14F-4D97-AF65-F5344CB8AC3E}">
        <p14:creationId xmlns:p14="http://schemas.microsoft.com/office/powerpoint/2010/main" val="2833865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https://nanda.isr.umich.edu/</a:t>
            </a: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23</a:t>
            </a:fld>
            <a:endParaRPr lang="en-US" dirty="0"/>
          </a:p>
        </p:txBody>
      </p:sp>
    </p:spTree>
    <p:extLst>
      <p:ext uri="{BB962C8B-B14F-4D97-AF65-F5344CB8AC3E}">
        <p14:creationId xmlns:p14="http://schemas.microsoft.com/office/powerpoint/2010/main" val="1415509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24</a:t>
            </a:fld>
            <a:endParaRPr lang="en-US" dirty="0"/>
          </a:p>
        </p:txBody>
      </p:sp>
    </p:spTree>
    <p:extLst>
      <p:ext uri="{BB962C8B-B14F-4D97-AF65-F5344CB8AC3E}">
        <p14:creationId xmlns:p14="http://schemas.microsoft.com/office/powerpoint/2010/main" val="3263749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 briefly I wanted to introduce the Network of the National Library of Medicine, also known as NNLM. As the name suggests, the NNLM is part of the National Library of Medicine, which is within the National Institutes of Health. We are the education and outreach arm of the National Library of Medicine. We work regionally, getting to know communities on the ground and helping those communities serve the people they know best. </a:t>
            </a:r>
          </a:p>
          <a:p>
            <a:endParaRPr lang="en-US" dirty="0"/>
          </a:p>
          <a:p>
            <a:r>
              <a:rPr lang="en-US" dirty="0"/>
              <a:t>But we are also present across the entire country, and we work to advance the health and well being of everyone through access and understanding of how to use health information. This includes both working with organizations like libraries of all types, schools, health care, and all sorts of community-based organizations. </a:t>
            </a:r>
          </a:p>
          <a:p>
            <a:endParaRPr lang="en-US" dirty="0"/>
          </a:p>
          <a:p>
            <a:r>
              <a:rPr lang="en-US" dirty="0"/>
              <a:t>We do this primarily through three different methods: 1) providing funding to organizations so that they can work within their own communities; 2) other forms of outreach and engagement; ) And then like today, we offer a wide range of training and education opportunities.  </a:t>
            </a:r>
          </a:p>
          <a:p>
            <a:endParaRPr lang="en-US" dirty="0"/>
          </a:p>
          <a:p>
            <a:r>
              <a:rPr lang="en-US"/>
              <a:t>I </a:t>
            </a:r>
            <a:r>
              <a:rPr lang="en-US" dirty="0"/>
              <a:t>encourage you all to visit nnlm.gov to learn more.</a:t>
            </a:r>
          </a:p>
        </p:txBody>
      </p:sp>
      <p:sp>
        <p:nvSpPr>
          <p:cNvPr id="4" name="Slide Number Placeholder 3"/>
          <p:cNvSpPr>
            <a:spLocks noGrp="1"/>
          </p:cNvSpPr>
          <p:nvPr>
            <p:ph type="sldNum" sz="quarter" idx="10"/>
          </p:nvPr>
        </p:nvSpPr>
        <p:spPr/>
        <p:txBody>
          <a:bodyPr/>
          <a:lstStyle/>
          <a:p>
            <a:fld id="{F37C1951-B430-4891-8D79-DC3B7319464D}" type="slidenum">
              <a:rPr lang="en-US" smtClean="0"/>
              <a:t>3</a:t>
            </a:fld>
            <a:endParaRPr lang="en-US"/>
          </a:p>
        </p:txBody>
      </p:sp>
    </p:spTree>
    <p:extLst>
      <p:ext uri="{BB962C8B-B14F-4D97-AF65-F5344CB8AC3E}">
        <p14:creationId xmlns:p14="http://schemas.microsoft.com/office/powerpoint/2010/main" val="420631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5</a:t>
            </a:fld>
            <a:endParaRPr lang="en-US" dirty="0"/>
          </a:p>
        </p:txBody>
      </p:sp>
    </p:spTree>
    <p:extLst>
      <p:ext uri="{BB962C8B-B14F-4D97-AF65-F5344CB8AC3E}">
        <p14:creationId xmlns:p14="http://schemas.microsoft.com/office/powerpoint/2010/main" val="67267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6</a:t>
            </a:fld>
            <a:endParaRPr lang="en-US" dirty="0"/>
          </a:p>
        </p:txBody>
      </p:sp>
    </p:spTree>
    <p:extLst>
      <p:ext uri="{BB962C8B-B14F-4D97-AF65-F5344CB8AC3E}">
        <p14:creationId xmlns:p14="http://schemas.microsoft.com/office/powerpoint/2010/main" val="357114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7</a:t>
            </a:fld>
            <a:endParaRPr lang="en-US" dirty="0"/>
          </a:p>
        </p:txBody>
      </p:sp>
    </p:spTree>
    <p:extLst>
      <p:ext uri="{BB962C8B-B14F-4D97-AF65-F5344CB8AC3E}">
        <p14:creationId xmlns:p14="http://schemas.microsoft.com/office/powerpoint/2010/main" val="371823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8</a:t>
            </a:fld>
            <a:endParaRPr lang="en-US" dirty="0"/>
          </a:p>
        </p:txBody>
      </p:sp>
    </p:spTree>
    <p:extLst>
      <p:ext uri="{BB962C8B-B14F-4D97-AF65-F5344CB8AC3E}">
        <p14:creationId xmlns:p14="http://schemas.microsoft.com/office/powerpoint/2010/main" val="83882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9</a:t>
            </a:fld>
            <a:endParaRPr lang="en-US" dirty="0"/>
          </a:p>
        </p:txBody>
      </p:sp>
    </p:spTree>
    <p:extLst>
      <p:ext uri="{BB962C8B-B14F-4D97-AF65-F5344CB8AC3E}">
        <p14:creationId xmlns:p14="http://schemas.microsoft.com/office/powerpoint/2010/main" val="2804117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10</a:t>
            </a:fld>
            <a:endParaRPr lang="en-US" dirty="0"/>
          </a:p>
        </p:txBody>
      </p:sp>
    </p:spTree>
    <p:extLst>
      <p:ext uri="{BB962C8B-B14F-4D97-AF65-F5344CB8AC3E}">
        <p14:creationId xmlns:p14="http://schemas.microsoft.com/office/powerpoint/2010/main" val="7991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a:spLocks noGrp="1"/>
          </p:cNvSpPr>
          <p:nvPr>
            <p:ph type="pic" idx="2"/>
          </p:nvPr>
        </p:nvSpPr>
        <p:spPr>
          <a:xfrm>
            <a:off x="5413248" y="1069847"/>
            <a:ext cx="6099048" cy="4800600"/>
          </a:xfrm>
          <a:prstGeom prst="rect">
            <a:avLst/>
          </a:prstGeom>
          <a:noFill/>
          <a:ln>
            <a:noFill/>
          </a:ln>
        </p:spPr>
        <p:txBody>
          <a:bodyPr/>
          <a:lstStyle/>
          <a:p>
            <a:endParaRPr lang="en-US"/>
          </a:p>
        </p:txBody>
      </p:sp>
      <p:sp>
        <p:nvSpPr>
          <p:cNvPr id="34" name="Google Shape;34;p30"/>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35" name="Google Shape;35;p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80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94"/>
        <p:cNvGrpSpPr/>
        <p:nvPr/>
      </p:nvGrpSpPr>
      <p:grpSpPr>
        <a:xfrm>
          <a:off x="0" y="0"/>
          <a:ext cx="0" cy="0"/>
          <a:chOff x="0" y="0"/>
          <a:chExt cx="0" cy="0"/>
        </a:xfrm>
      </p:grpSpPr>
      <p:sp>
        <p:nvSpPr>
          <p:cNvPr id="95" name="Google Shape;95;g2b91989fa34_0_173"/>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96" name="Google Shape;96;g2b91989fa34_0_173"/>
          <p:cNvSpPr txBox="1">
            <a:spLocks noGrp="1"/>
          </p:cNvSpPr>
          <p:nvPr>
            <p:ph type="body" idx="1"/>
          </p:nvPr>
        </p:nvSpPr>
        <p:spPr>
          <a:xfrm>
            <a:off x="609599" y="1780032"/>
            <a:ext cx="109728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768398003"/>
      </p:ext>
    </p:extLst>
  </p:cSld>
  <p:clrMapOvr>
    <a:masterClrMapping/>
  </p:clrMapOvr>
  <p:extLst>
    <p:ext uri="{DCECCB84-F9BA-43D5-87BE-67443E8EF086}">
      <p15:sldGuideLst xmlns:p15="http://schemas.microsoft.com/office/powerpoint/2012/main">
        <p15:guide id="1" orient="horz" pos="3824">
          <p15:clr>
            <a:srgbClr val="FBAE40"/>
          </p15:clr>
        </p15:guide>
        <p15:guide id="2" pos="3840">
          <p15:clr>
            <a:srgbClr val="FBAE40"/>
          </p15:clr>
        </p15:guide>
        <p15:guide id="3"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88499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55348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40" name="Google Shape;40;p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25"/>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28219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276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8" name="Google Shape;58;p27"/>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9" name="Google Shape;59;p27"/>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60" name="Google Shape;60;p27"/>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61" name="Google Shape;61;p2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203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361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70" name="Google Shape;70;p29"/>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1" name="Google Shape;71;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67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6" name="Google Shape;76;p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117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Tree>
    <p:extLst>
      <p:ext uri="{BB962C8B-B14F-4D97-AF65-F5344CB8AC3E}">
        <p14:creationId xmlns:p14="http://schemas.microsoft.com/office/powerpoint/2010/main" val="319652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1">
  <p:cSld name="Two Content 1">
    <p:spTree>
      <p:nvGrpSpPr>
        <p:cNvPr id="1" name="Shape 88"/>
        <p:cNvGrpSpPr/>
        <p:nvPr/>
      </p:nvGrpSpPr>
      <p:grpSpPr>
        <a:xfrm>
          <a:off x="0" y="0"/>
          <a:ext cx="0" cy="0"/>
          <a:chOff x="0" y="0"/>
          <a:chExt cx="0" cy="0"/>
        </a:xfrm>
      </p:grpSpPr>
      <p:sp>
        <p:nvSpPr>
          <p:cNvPr id="89" name="Google Shape;89;g167f9f9a1e8_0_409"/>
          <p:cNvSpPr txBox="1">
            <a:spLocks noGrp="1"/>
          </p:cNvSpPr>
          <p:nvPr>
            <p:ph type="body" idx="1"/>
          </p:nvPr>
        </p:nvSpPr>
        <p:spPr>
          <a:xfrm>
            <a:off x="6096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0" name="Google Shape;90;g167f9f9a1e8_0_409"/>
          <p:cNvSpPr txBox="1">
            <a:spLocks noGrp="1"/>
          </p:cNvSpPr>
          <p:nvPr>
            <p:ph type="body" idx="2"/>
          </p:nvPr>
        </p:nvSpPr>
        <p:spPr>
          <a:xfrm>
            <a:off x="64008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3" name="Google Shape;93;g167f9f9a1e8_0_409"/>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Tree>
    <p:extLst>
      <p:ext uri="{BB962C8B-B14F-4D97-AF65-F5344CB8AC3E}">
        <p14:creationId xmlns:p14="http://schemas.microsoft.com/office/powerpoint/2010/main" val="406417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1"/>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6" name="Google Shape;16;p21"/>
          <p:cNvPicPr preferRelativeResize="0"/>
          <p:nvPr/>
        </p:nvPicPr>
        <p:blipFill>
          <a:blip r:embed="rId14">
            <a:extLst>
              <a:ext uri="{28A0092B-C50C-407E-A947-70E740481C1C}">
                <a14:useLocalDpi xmlns:a14="http://schemas.microsoft.com/office/drawing/2010/main" val="0"/>
              </a:ext>
            </a:extLst>
          </a:blip>
          <a:srcRect/>
          <a:stretch/>
        </p:blipFill>
        <p:spPr>
          <a:xfrm>
            <a:off x="81041" y="6275073"/>
            <a:ext cx="3556464" cy="429301"/>
          </a:xfrm>
          <a:prstGeom prst="rect">
            <a:avLst/>
          </a:prstGeom>
          <a:noFill/>
          <a:ln>
            <a:noFill/>
          </a:ln>
        </p:spPr>
      </p:pic>
    </p:spTree>
    <p:extLst>
      <p:ext uri="{BB962C8B-B14F-4D97-AF65-F5344CB8AC3E}">
        <p14:creationId xmlns:p14="http://schemas.microsoft.com/office/powerpoint/2010/main" val="181976871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nchs/"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medlineplus.gov/"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brfss"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kff.org/statedata"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6.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hyperlink" Target="https://data.census.gov/cedsci/"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countyhealthrankings.org/"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www.cityhealthdashboard.com/"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ruralhealthinfo.org/"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hyperlink" Target="https://www.youtube.com/watch?v=IZNco8H7ccE&amp;t=3s" TargetMode="External"/><Relationship Id="rId5" Type="http://schemas.openxmlformats.org/officeDocument/2006/relationships/hyperlink" Target="https://www.icpsr.umich.edu/web/ICPSR/series/1920" TargetMode="External"/><Relationship Id="rId4" Type="http://schemas.openxmlformats.org/officeDocument/2006/relationships/hyperlink" Target="https://cognability.isr.umich.edu/"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a desktop computer, a tablet and a smartphone." hidden="1"/>
          <p:cNvPicPr>
            <a:picLocks noChangeAspect="1"/>
          </p:cNvPicPr>
          <p:nvPr/>
        </p:nvPicPr>
        <p:blipFill rotWithShape="1">
          <a:blip r:embed="rId3"/>
          <a:srcRect l="1067" r="4096"/>
          <a:stretch/>
        </p:blipFill>
        <p:spPr>
          <a:xfrm>
            <a:off x="1530138" y="0"/>
            <a:ext cx="9137863" cy="6940414"/>
          </a:xfrm>
          <a:prstGeom prst="rect">
            <a:avLst/>
          </a:prstGeom>
        </p:spPr>
      </p:pic>
      <p:sp>
        <p:nvSpPr>
          <p:cNvPr id="2" name="Title 1"/>
          <p:cNvSpPr>
            <a:spLocks noGrp="1"/>
          </p:cNvSpPr>
          <p:nvPr>
            <p:ph type="ctrTitle"/>
          </p:nvPr>
        </p:nvSpPr>
        <p:spPr>
          <a:xfrm>
            <a:off x="1524000" y="1122363"/>
            <a:ext cx="9144000" cy="1645551"/>
          </a:xfrm>
        </p:spPr>
        <p:txBody>
          <a:bodyPr/>
          <a:lstStyle/>
          <a:p>
            <a:r>
              <a:rPr lang="en-US" sz="4800" b="1" dirty="0">
                <a:latin typeface="+mj-lt"/>
              </a:rPr>
              <a:t>Health Statistics on the Web</a:t>
            </a:r>
          </a:p>
        </p:txBody>
      </p:sp>
      <p:sp>
        <p:nvSpPr>
          <p:cNvPr id="3" name="Subtitle 2"/>
          <p:cNvSpPr>
            <a:spLocks noGrp="1"/>
          </p:cNvSpPr>
          <p:nvPr>
            <p:ph type="subTitle" idx="1"/>
          </p:nvPr>
        </p:nvSpPr>
        <p:spPr>
          <a:xfrm>
            <a:off x="2667000" y="3073965"/>
            <a:ext cx="6858000" cy="1117478"/>
          </a:xfrm>
        </p:spPr>
        <p:txBody>
          <a:bodyPr>
            <a:normAutofit fontScale="92500"/>
          </a:bodyPr>
          <a:lstStyle/>
          <a:p>
            <a:r>
              <a:rPr lang="en-US" sz="2600" b="1" dirty="0">
                <a:latin typeface="+mj-lt"/>
              </a:rPr>
              <a:t>Network of the National Library of Medicine</a:t>
            </a:r>
          </a:p>
          <a:p>
            <a:r>
              <a:rPr lang="en-US" sz="2600" b="1" dirty="0">
                <a:latin typeface="+mj-lt"/>
              </a:rPr>
              <a:t>January 2026</a:t>
            </a:r>
          </a:p>
          <a:p>
            <a:endParaRPr lang="en-US" sz="2200" dirty="0"/>
          </a:p>
        </p:txBody>
      </p:sp>
      <p:sp>
        <p:nvSpPr>
          <p:cNvPr id="6" name="Slide Number Placeholder 5">
            <a:extLst>
              <a:ext uri="{FF2B5EF4-FFF2-40B4-BE49-F238E27FC236}">
                <a16:creationId xmlns:a16="http://schemas.microsoft.com/office/drawing/2014/main" id="{7F0DAB4D-F09E-DE81-1017-3392E1C72195}"/>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1</a:t>
            </a:fld>
            <a:endParaRPr lang="en-US" sz="1400" b="1" dirty="0">
              <a:solidFill>
                <a:schemeClr val="bg1"/>
              </a:solidFill>
              <a:latin typeface="+mj-lt"/>
            </a:endParaRPr>
          </a:p>
        </p:txBody>
      </p:sp>
    </p:spTree>
    <p:extLst>
      <p:ext uri="{BB962C8B-B14F-4D97-AF65-F5344CB8AC3E}">
        <p14:creationId xmlns:p14="http://schemas.microsoft.com/office/powerpoint/2010/main" val="153730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42" y="219146"/>
            <a:ext cx="9875520" cy="1356360"/>
          </a:xfrm>
        </p:spPr>
        <p:txBody>
          <a:bodyPr/>
          <a:lstStyle/>
          <a:p>
            <a:r>
              <a:rPr lang="en-US" b="1" dirty="0">
                <a:solidFill>
                  <a:schemeClr val="tx1"/>
                </a:solidFill>
                <a:latin typeface="+mj-lt"/>
              </a:rPr>
              <a:t>Steps to Finding Health Statistics</a:t>
            </a:r>
          </a:p>
        </p:txBody>
      </p:sp>
      <p:sp>
        <p:nvSpPr>
          <p:cNvPr id="3" name="Content Placeholder 2"/>
          <p:cNvSpPr>
            <a:spLocks noGrp="1"/>
          </p:cNvSpPr>
          <p:nvPr>
            <p:ph idx="1"/>
          </p:nvPr>
        </p:nvSpPr>
        <p:spPr>
          <a:xfrm>
            <a:off x="790719" y="2172389"/>
            <a:ext cx="4391683" cy="3017749"/>
          </a:xfrm>
        </p:spPr>
        <p:txBody>
          <a:bodyPr>
            <a:normAutofit lnSpcReduction="10000"/>
          </a:bodyPr>
          <a:lstStyle/>
          <a:p>
            <a:pPr marL="257144" indent="-257144">
              <a:buAutoNum type="arabicPeriod"/>
            </a:pPr>
            <a:r>
              <a:rPr lang="en-US" altLang="en-US" sz="2800" dirty="0">
                <a:solidFill>
                  <a:schemeClr val="tx1"/>
                </a:solidFill>
                <a:latin typeface="+mj-lt"/>
              </a:rPr>
              <a:t> </a:t>
            </a:r>
            <a:r>
              <a:rPr lang="en-US" altLang="en-US" sz="2600" dirty="0">
                <a:solidFill>
                  <a:schemeClr val="tx1"/>
                </a:solidFill>
                <a:latin typeface="+mj-lt"/>
              </a:rPr>
              <a:t>Formulate the question </a:t>
            </a:r>
          </a:p>
          <a:p>
            <a:pPr marL="257144" indent="-257144">
              <a:buAutoNum type="arabicPeriod"/>
            </a:pPr>
            <a:endParaRPr lang="en-US" altLang="en-US" sz="1000" dirty="0">
              <a:solidFill>
                <a:schemeClr val="tx1"/>
              </a:solidFill>
              <a:latin typeface="+mj-lt"/>
            </a:endParaRPr>
          </a:p>
          <a:p>
            <a:pPr marL="257144" indent="-257144">
              <a:buFont typeface="Wingdings" pitchFamily="2" charset="2"/>
              <a:buAutoNum type="arabicPeriod"/>
            </a:pPr>
            <a:r>
              <a:rPr lang="en-US" altLang="en-US" sz="2600" dirty="0">
                <a:solidFill>
                  <a:schemeClr val="tx1"/>
                </a:solidFill>
                <a:latin typeface="+mj-lt"/>
              </a:rPr>
              <a:t> Choose the best resource</a:t>
            </a:r>
          </a:p>
          <a:p>
            <a:pPr marL="257144" indent="-257144">
              <a:buFont typeface="Wingdings" pitchFamily="2" charset="2"/>
              <a:buAutoNum type="arabicPeriod"/>
            </a:pPr>
            <a:endParaRPr lang="en-US" altLang="en-US" sz="1000" dirty="0">
              <a:solidFill>
                <a:schemeClr val="tx1"/>
              </a:solidFill>
              <a:latin typeface="+mj-lt"/>
            </a:endParaRPr>
          </a:p>
          <a:p>
            <a:pPr marL="257144" indent="-257144">
              <a:buFont typeface="Wingdings" pitchFamily="2" charset="2"/>
              <a:buAutoNum type="arabicPeriod"/>
            </a:pPr>
            <a:r>
              <a:rPr lang="en-US" sz="2600" dirty="0">
                <a:solidFill>
                  <a:schemeClr val="tx1"/>
                </a:solidFill>
                <a:latin typeface="+mj-lt"/>
              </a:rPr>
              <a:t> Evaluate the results</a:t>
            </a:r>
          </a:p>
          <a:p>
            <a:pPr marL="257144" indent="-257144">
              <a:buFont typeface="Wingdings" pitchFamily="2" charset="2"/>
              <a:buAutoNum type="arabicPeriod"/>
            </a:pPr>
            <a:endParaRPr lang="en-US" sz="1000" dirty="0">
              <a:solidFill>
                <a:schemeClr val="tx1"/>
              </a:solidFill>
              <a:latin typeface="+mj-lt"/>
            </a:endParaRPr>
          </a:p>
          <a:p>
            <a:pPr marL="257144" indent="-257144">
              <a:buFont typeface="Wingdings" pitchFamily="2" charset="2"/>
              <a:buAutoNum type="arabicPeriod"/>
            </a:pPr>
            <a:r>
              <a:rPr lang="en-US" altLang="en-US" sz="2600" dirty="0">
                <a:solidFill>
                  <a:schemeClr val="tx1"/>
                </a:solidFill>
                <a:latin typeface="+mj-lt"/>
              </a:rPr>
              <a:t> Repeat as necessary</a:t>
            </a:r>
          </a:p>
        </p:txBody>
      </p:sp>
      <p:pic>
        <p:nvPicPr>
          <p:cNvPr id="5" name="Picture 4" descr="Picture of a market checking boxes off a to do list"/>
          <p:cNvPicPr>
            <a:picLocks noChangeAspect="1"/>
          </p:cNvPicPr>
          <p:nvPr/>
        </p:nvPicPr>
        <p:blipFill rotWithShape="1">
          <a:blip r:embed="rId3">
            <a:duotone>
              <a:schemeClr val="accent1">
                <a:shade val="45000"/>
                <a:satMod val="135000"/>
              </a:schemeClr>
              <a:prstClr val="white"/>
            </a:duotone>
          </a:blip>
          <a:srcRect l="14728"/>
          <a:stretch/>
        </p:blipFill>
        <p:spPr>
          <a:xfrm>
            <a:off x="6788711" y="2298887"/>
            <a:ext cx="3869608" cy="2855156"/>
          </a:xfrm>
          <a:prstGeom prst="rect">
            <a:avLst/>
          </a:prstGeom>
        </p:spPr>
      </p:pic>
      <p:sp>
        <p:nvSpPr>
          <p:cNvPr id="6" name="Slide Number Placeholder 5">
            <a:extLst>
              <a:ext uri="{FF2B5EF4-FFF2-40B4-BE49-F238E27FC236}">
                <a16:creationId xmlns:a16="http://schemas.microsoft.com/office/drawing/2014/main" id="{C23B70A3-50B0-8852-C170-6A046C30607F}"/>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10</a:t>
            </a:fld>
            <a:endParaRPr lang="en-US" sz="1400" b="1" dirty="0">
              <a:solidFill>
                <a:schemeClr val="bg1"/>
              </a:solidFill>
              <a:latin typeface="+mj-lt"/>
            </a:endParaRPr>
          </a:p>
        </p:txBody>
      </p:sp>
    </p:spTree>
    <p:extLst>
      <p:ext uri="{BB962C8B-B14F-4D97-AF65-F5344CB8AC3E}">
        <p14:creationId xmlns:p14="http://schemas.microsoft.com/office/powerpoint/2010/main" val="267366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829BDD-4E62-3579-F530-FBEF6E589C0B}"/>
              </a:ext>
            </a:extLst>
          </p:cNvPr>
          <p:cNvSpPr>
            <a:spLocks noGrp="1"/>
          </p:cNvSpPr>
          <p:nvPr>
            <p:ph type="title"/>
          </p:nvPr>
        </p:nvSpPr>
        <p:spPr>
          <a:xfrm>
            <a:off x="160421" y="1"/>
            <a:ext cx="12031579" cy="1748588"/>
          </a:xfrm>
        </p:spPr>
        <p:txBody>
          <a:bodyPr>
            <a:normAutofit fontScale="90000"/>
          </a:bodyPr>
          <a:lstStyle/>
          <a:p>
            <a:r>
              <a:rPr lang="en-US" sz="5400" b="1" dirty="0">
                <a:latin typeface="+mj-lt"/>
              </a:rPr>
              <a:t>Class Exercise Part I: </a:t>
            </a:r>
            <a:br>
              <a:rPr lang="en-US" sz="5400" b="1" dirty="0">
                <a:latin typeface="+mj-lt"/>
              </a:rPr>
            </a:br>
            <a:r>
              <a:rPr lang="en-US" b="1" dirty="0">
                <a:latin typeface="+mj-lt"/>
              </a:rPr>
              <a:t>What question or topic will you search today?</a:t>
            </a:r>
            <a:endParaRPr lang="en-US" dirty="0">
              <a:latin typeface="+mj-lt"/>
            </a:endParaRPr>
          </a:p>
        </p:txBody>
      </p:sp>
      <p:sp>
        <p:nvSpPr>
          <p:cNvPr id="5" name="TextBox 4">
            <a:extLst>
              <a:ext uri="{FF2B5EF4-FFF2-40B4-BE49-F238E27FC236}">
                <a16:creationId xmlns:a16="http://schemas.microsoft.com/office/drawing/2014/main" id="{4C3FEC35-6EB3-B78D-E8F5-9EC9717B2B17}"/>
              </a:ext>
            </a:extLst>
          </p:cNvPr>
          <p:cNvSpPr txBox="1"/>
          <p:nvPr/>
        </p:nvSpPr>
        <p:spPr>
          <a:xfrm>
            <a:off x="160421" y="2101513"/>
            <a:ext cx="11405218" cy="3711081"/>
          </a:xfrm>
          <a:prstGeom prst="rect">
            <a:avLst/>
          </a:prstGeom>
          <a:noFill/>
        </p:spPr>
        <p:txBody>
          <a:bodyPr wrap="square" rtlCol="0">
            <a:spAutoFit/>
          </a:bodyPr>
          <a:lstStyle/>
          <a:p>
            <a:r>
              <a:rPr lang="en-US" sz="2600" dirty="0"/>
              <a:t>Take two minutes to formulate a question for a health statistic you are interested in finding today. You may want to include age, range, geography, and/or time frame in your question.</a:t>
            </a:r>
          </a:p>
          <a:p>
            <a:endParaRPr lang="en-US" sz="2200" dirty="0"/>
          </a:p>
          <a:p>
            <a:r>
              <a:rPr lang="en-US" sz="2200" b="1" dirty="0"/>
              <a:t>Example questions:</a:t>
            </a:r>
          </a:p>
          <a:p>
            <a:endParaRPr lang="en-US" sz="1000" b="1" dirty="0">
              <a:solidFill>
                <a:schemeClr val="accent1">
                  <a:lumMod val="50000"/>
                </a:schemeClr>
              </a:solidFill>
            </a:endParaRPr>
          </a:p>
          <a:p>
            <a:pPr marL="285750" indent="-285750">
              <a:lnSpc>
                <a:spcPct val="107000"/>
              </a:lnSpc>
              <a:buFont typeface="Arial" panose="020B0604020202020204" pitchFamily="34" charset="0"/>
              <a:buChar char="•"/>
            </a:pPr>
            <a:r>
              <a:rPr lang="en-US" sz="2200" dirty="0">
                <a:ea typeface="Calibri" panose="020F0502020204030204" pitchFamily="34" charset="0"/>
                <a:cs typeface="Calibri" panose="020F0502020204030204" pitchFamily="34" charset="0"/>
              </a:rPr>
              <a:t>What percentage of adults aged 21 and over reported having coronary heart disease in Vermont in 2019? </a:t>
            </a:r>
          </a:p>
          <a:p>
            <a:pPr marL="285750" indent="-285750">
              <a:lnSpc>
                <a:spcPct val="107000"/>
              </a:lnSpc>
              <a:buFont typeface="Arial" panose="020B0604020202020204" pitchFamily="34" charset="0"/>
              <a:buChar char="•"/>
            </a:pPr>
            <a:endParaRPr lang="en-US" sz="1000" dirty="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r>
              <a:rPr lang="en-US" sz="2200" dirty="0">
                <a:ea typeface="Calibri" panose="020F0502020204030204" pitchFamily="34" charset="0"/>
                <a:cs typeface="Calibri" panose="020F0502020204030204" pitchFamily="34" charset="0"/>
              </a:rPr>
              <a:t>How has the rural-urban distribution of the geriatric patient population in the United States changed over the last decade? </a:t>
            </a:r>
            <a:endParaRPr lang="en-US" sz="2200" dirty="0"/>
          </a:p>
        </p:txBody>
      </p:sp>
      <p:sp>
        <p:nvSpPr>
          <p:cNvPr id="8" name="Slide Number Placeholder 5">
            <a:extLst>
              <a:ext uri="{FF2B5EF4-FFF2-40B4-BE49-F238E27FC236}">
                <a16:creationId xmlns:a16="http://schemas.microsoft.com/office/drawing/2014/main" id="{E76E4119-3185-F73B-530E-B4E3D9EB2AF7}"/>
              </a:ext>
              <a:ext uri="{C183D7F6-B498-43B3-948B-1728B52AA6E4}">
                <adec:decorative xmlns:adec="http://schemas.microsoft.com/office/drawing/2017/decorative" val="1"/>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11</a:t>
            </a:fld>
            <a:endParaRPr lang="en-US" sz="1400" b="1" dirty="0">
              <a:solidFill>
                <a:schemeClr val="bg1"/>
              </a:solidFill>
              <a:latin typeface="+mj-lt"/>
            </a:endParaRPr>
          </a:p>
        </p:txBody>
      </p:sp>
    </p:spTree>
    <p:extLst>
      <p:ext uri="{BB962C8B-B14F-4D97-AF65-F5344CB8AC3E}">
        <p14:creationId xmlns:p14="http://schemas.microsoft.com/office/powerpoint/2010/main" val="147450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a laptop computer"/>
          <p:cNvPicPr>
            <a:picLocks noChangeAspect="1"/>
          </p:cNvPicPr>
          <p:nvPr/>
        </p:nvPicPr>
        <p:blipFill>
          <a:blip r:embed="rId3">
            <a:duotone>
              <a:schemeClr val="accent5">
                <a:shade val="45000"/>
                <a:satMod val="135000"/>
              </a:schemeClr>
              <a:prstClr val="white"/>
            </a:duotone>
          </a:blip>
          <a:stretch>
            <a:fillRect/>
          </a:stretch>
        </p:blipFill>
        <p:spPr>
          <a:xfrm>
            <a:off x="2226797" y="192505"/>
            <a:ext cx="7738405" cy="5743074"/>
          </a:xfrm>
          <a:prstGeom prst="rect">
            <a:avLst/>
          </a:prstGeom>
        </p:spPr>
      </p:pic>
      <p:sp>
        <p:nvSpPr>
          <p:cNvPr id="2" name="Title 1"/>
          <p:cNvSpPr>
            <a:spLocks noGrp="1"/>
          </p:cNvSpPr>
          <p:nvPr>
            <p:ph type="title"/>
          </p:nvPr>
        </p:nvSpPr>
        <p:spPr>
          <a:xfrm>
            <a:off x="4794307" y="2819261"/>
            <a:ext cx="2751680" cy="1325563"/>
          </a:xfrm>
        </p:spPr>
        <p:txBody>
          <a:bodyPr/>
          <a:lstStyle/>
          <a:p>
            <a:pPr algn="ctr"/>
            <a:r>
              <a:rPr lang="en-US" b="1" dirty="0">
                <a:solidFill>
                  <a:schemeClr val="tx1"/>
                </a:solidFill>
              </a:rPr>
              <a:t>Statistics Portals</a:t>
            </a:r>
          </a:p>
        </p:txBody>
      </p:sp>
      <p:sp>
        <p:nvSpPr>
          <p:cNvPr id="4" name="Slide Number Placeholder 5">
            <a:extLst>
              <a:ext uri="{FF2B5EF4-FFF2-40B4-BE49-F238E27FC236}">
                <a16:creationId xmlns:a16="http://schemas.microsoft.com/office/drawing/2014/main" id="{6E568C69-B431-60D8-26F8-5E1A8F84CB17}"/>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12</a:t>
            </a:fld>
            <a:endParaRPr lang="en-US" sz="1400" b="1" dirty="0">
              <a:solidFill>
                <a:schemeClr val="bg1"/>
              </a:solidFill>
              <a:latin typeface="+mj-lt"/>
            </a:endParaRPr>
          </a:p>
        </p:txBody>
      </p:sp>
    </p:spTree>
    <p:extLst>
      <p:ext uri="{BB962C8B-B14F-4D97-AF65-F5344CB8AC3E}">
        <p14:creationId xmlns:p14="http://schemas.microsoft.com/office/powerpoint/2010/main" val="224072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368" y="363901"/>
            <a:ext cx="11149263" cy="877891"/>
          </a:xfrm>
        </p:spPr>
        <p:txBody>
          <a:bodyPr>
            <a:normAutofit fontScale="90000"/>
          </a:bodyPr>
          <a:lstStyle/>
          <a:p>
            <a:pPr algn="ctr"/>
            <a:r>
              <a:rPr lang="en-US" b="1" dirty="0">
                <a:solidFill>
                  <a:schemeClr val="tx1"/>
                </a:solidFill>
                <a:latin typeface="+mj-lt"/>
              </a:rPr>
              <a:t>National Center for Health Statistics (NCHS)</a:t>
            </a:r>
          </a:p>
        </p:txBody>
      </p:sp>
      <p:sp>
        <p:nvSpPr>
          <p:cNvPr id="3" name="Content Placeholder 2"/>
          <p:cNvSpPr>
            <a:spLocks noGrp="1"/>
          </p:cNvSpPr>
          <p:nvPr>
            <p:ph idx="1"/>
          </p:nvPr>
        </p:nvSpPr>
        <p:spPr>
          <a:xfrm>
            <a:off x="473247" y="1679565"/>
            <a:ext cx="10932689" cy="4161316"/>
          </a:xfrm>
        </p:spPr>
        <p:txBody>
          <a:bodyPr>
            <a:normAutofit fontScale="92500" lnSpcReduction="10000"/>
          </a:bodyPr>
          <a:lstStyle/>
          <a:p>
            <a:pPr>
              <a:lnSpc>
                <a:spcPct val="100000"/>
              </a:lnSpc>
            </a:pPr>
            <a:r>
              <a:rPr lang="en-US" sz="2600" dirty="0">
                <a:solidFill>
                  <a:schemeClr val="tx1"/>
                </a:solidFill>
                <a:latin typeface="+mj-lt"/>
              </a:rPr>
              <a:t>Principal health statistics agency for the U.S.</a:t>
            </a:r>
          </a:p>
          <a:p>
            <a:pPr>
              <a:lnSpc>
                <a:spcPct val="100000"/>
              </a:lnSpc>
            </a:pPr>
            <a:endParaRPr lang="en-US" sz="200" dirty="0">
              <a:solidFill>
                <a:schemeClr val="tx1"/>
              </a:solidFill>
              <a:latin typeface="+mj-lt"/>
            </a:endParaRPr>
          </a:p>
          <a:p>
            <a:pPr>
              <a:lnSpc>
                <a:spcPct val="100000"/>
              </a:lnSpc>
            </a:pPr>
            <a:r>
              <a:rPr lang="en-US" sz="2600" dirty="0">
                <a:solidFill>
                  <a:schemeClr val="tx1"/>
                </a:solidFill>
                <a:latin typeface="+mj-lt"/>
              </a:rPr>
              <a:t>Part of </a:t>
            </a:r>
            <a:r>
              <a:rPr lang="en-US" sz="2600" dirty="0">
                <a:solidFill>
                  <a:schemeClr val="tx1"/>
                </a:solidFill>
                <a:latin typeface="+mj-lt"/>
                <a:ea typeface="Calibri" panose="020F0502020204030204" pitchFamily="34" charset="0"/>
              </a:rPr>
              <a:t>Centers for Disease Control &amp; Prevention (</a:t>
            </a:r>
            <a:r>
              <a:rPr lang="en-US" sz="2600" dirty="0">
                <a:solidFill>
                  <a:schemeClr val="tx1"/>
                </a:solidFill>
                <a:latin typeface="+mj-lt"/>
              </a:rPr>
              <a:t>CDC) since 1987</a:t>
            </a:r>
          </a:p>
          <a:p>
            <a:pPr>
              <a:lnSpc>
                <a:spcPct val="100000"/>
              </a:lnSpc>
            </a:pPr>
            <a:endParaRPr lang="en-US" sz="200" dirty="0">
              <a:solidFill>
                <a:schemeClr val="tx1"/>
              </a:solidFill>
              <a:latin typeface="+mj-lt"/>
            </a:endParaRPr>
          </a:p>
          <a:p>
            <a:pPr>
              <a:lnSpc>
                <a:spcPct val="100000"/>
              </a:lnSpc>
            </a:pPr>
            <a:r>
              <a:rPr lang="en-US" sz="2600" dirty="0">
                <a:solidFill>
                  <a:schemeClr val="tx1"/>
                </a:solidFill>
                <a:latin typeface="+mj-lt"/>
              </a:rPr>
              <a:t>Compiles statistics from numerous data sources</a:t>
            </a:r>
          </a:p>
          <a:p>
            <a:pPr>
              <a:lnSpc>
                <a:spcPct val="100000"/>
              </a:lnSpc>
            </a:pPr>
            <a:endParaRPr lang="en-US" sz="200" dirty="0">
              <a:solidFill>
                <a:schemeClr val="tx1"/>
              </a:solidFill>
              <a:latin typeface="+mj-lt"/>
            </a:endParaRPr>
          </a:p>
          <a:p>
            <a:pPr>
              <a:lnSpc>
                <a:spcPct val="100000"/>
              </a:lnSpc>
            </a:pPr>
            <a:r>
              <a:rPr lang="en-US" sz="2600" dirty="0">
                <a:solidFill>
                  <a:schemeClr val="tx1"/>
                </a:solidFill>
                <a:latin typeface="+mj-lt"/>
              </a:rPr>
              <a:t>Provides information to </a:t>
            </a:r>
            <a:r>
              <a:rPr lang="en-US" sz="2600" dirty="0">
                <a:solidFill>
                  <a:schemeClr val="tx1"/>
                </a:solidFill>
                <a:latin typeface="+mj-lt"/>
                <a:ea typeface="Calibri" panose="020F0502020204030204" pitchFamily="34" charset="0"/>
                <a:cs typeface="Calibri" panose="020F0502020204030204" pitchFamily="34" charset="0"/>
              </a:rPr>
              <a:t>guide decisions on policies, the health care system, and health disparities </a:t>
            </a:r>
            <a:endParaRPr lang="en-US" sz="2600" dirty="0">
              <a:solidFill>
                <a:schemeClr val="tx1"/>
              </a:solidFill>
              <a:latin typeface="+mj-lt"/>
            </a:endParaRPr>
          </a:p>
          <a:p>
            <a:pPr>
              <a:lnSpc>
                <a:spcPct val="100000"/>
              </a:lnSpc>
            </a:pPr>
            <a:endParaRPr lang="en-US" sz="200" dirty="0">
              <a:solidFill>
                <a:schemeClr val="tx1"/>
              </a:solidFill>
              <a:latin typeface="+mj-lt"/>
            </a:endParaRPr>
          </a:p>
          <a:p>
            <a:pPr>
              <a:lnSpc>
                <a:spcPct val="100000"/>
              </a:lnSpc>
            </a:pPr>
            <a:r>
              <a:rPr lang="en-US" sz="2600" dirty="0">
                <a:solidFill>
                  <a:schemeClr val="tx1"/>
                </a:solidFill>
                <a:latin typeface="+mj-lt"/>
                <a:ea typeface="Calibri" panose="020F0502020204030204" pitchFamily="34" charset="0"/>
              </a:rPr>
              <a:t>Adheres to quality guidelines to maximize the integrity of the information provided to the public </a:t>
            </a:r>
            <a:endParaRPr lang="en-US" sz="2600" dirty="0">
              <a:solidFill>
                <a:schemeClr val="tx1"/>
              </a:solidFill>
              <a:latin typeface="+mj-lt"/>
            </a:endParaRPr>
          </a:p>
        </p:txBody>
      </p:sp>
      <p:sp>
        <p:nvSpPr>
          <p:cNvPr id="6" name="TextBox 5"/>
          <p:cNvSpPr txBox="1"/>
          <p:nvPr/>
        </p:nvSpPr>
        <p:spPr>
          <a:xfrm>
            <a:off x="6296058" y="6278654"/>
            <a:ext cx="4259647" cy="430887"/>
          </a:xfrm>
          <a:prstGeom prst="rect">
            <a:avLst/>
          </a:prstGeom>
          <a:noFill/>
        </p:spPr>
        <p:txBody>
          <a:bodyPr wrap="square" rtlCol="0">
            <a:spAutoFit/>
          </a:bodyPr>
          <a:lstStyle/>
          <a:p>
            <a:pPr algn="ctr"/>
            <a:r>
              <a:rPr lang="en-US" sz="2200" dirty="0">
                <a:solidFill>
                  <a:schemeClr val="bg1"/>
                </a:solidFill>
                <a:hlinkClick r:id="rId3">
                  <a:extLst>
                    <a:ext uri="{A12FA001-AC4F-418D-AE19-62706E023703}">
                      <ahyp:hlinkClr xmlns:ahyp="http://schemas.microsoft.com/office/drawing/2018/hyperlinkcolor" val="tx"/>
                    </a:ext>
                  </a:extLst>
                </a:hlinkClick>
              </a:rPr>
              <a:t>NCHS Homepage</a:t>
            </a:r>
            <a:endParaRPr lang="en-US" sz="2200" dirty="0">
              <a:solidFill>
                <a:schemeClr val="bg1"/>
              </a:solidFill>
            </a:endParaRPr>
          </a:p>
        </p:txBody>
      </p:sp>
      <p:sp>
        <p:nvSpPr>
          <p:cNvPr id="5" name="Slide Number Placeholder 5">
            <a:extLst>
              <a:ext uri="{FF2B5EF4-FFF2-40B4-BE49-F238E27FC236}">
                <a16:creationId xmlns:a16="http://schemas.microsoft.com/office/drawing/2014/main" id="{AC688C73-AF54-F947-F658-BE1608A33E2D}"/>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13</a:t>
            </a:fld>
            <a:endParaRPr lang="en-US" sz="1400" b="1" dirty="0">
              <a:solidFill>
                <a:schemeClr val="bg1"/>
              </a:solidFill>
              <a:latin typeface="+mj-lt"/>
            </a:endParaRPr>
          </a:p>
        </p:txBody>
      </p:sp>
    </p:spTree>
    <p:extLst>
      <p:ext uri="{BB962C8B-B14F-4D97-AF65-F5344CB8AC3E}">
        <p14:creationId xmlns:p14="http://schemas.microsoft.com/office/powerpoint/2010/main" val="159876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050" y="438856"/>
            <a:ext cx="7886700" cy="700293"/>
          </a:xfrm>
        </p:spPr>
        <p:txBody>
          <a:bodyPr/>
          <a:lstStyle/>
          <a:p>
            <a:pPr algn="ctr"/>
            <a:r>
              <a:rPr lang="en-US" b="1" dirty="0">
                <a:solidFill>
                  <a:schemeClr val="tx1"/>
                </a:solidFill>
                <a:latin typeface="+mj-lt"/>
              </a:rPr>
              <a:t>MedlinePlus.gov</a:t>
            </a:r>
          </a:p>
        </p:txBody>
      </p:sp>
      <p:sp>
        <p:nvSpPr>
          <p:cNvPr id="3" name="TextBox 2">
            <a:extLst>
              <a:ext uri="{FF2B5EF4-FFF2-40B4-BE49-F238E27FC236}">
                <a16:creationId xmlns:a16="http://schemas.microsoft.com/office/drawing/2014/main" id="{17BA23F1-ED3F-96EE-A20F-5D07F002F82C}"/>
              </a:ext>
            </a:extLst>
          </p:cNvPr>
          <p:cNvSpPr txBox="1"/>
          <p:nvPr/>
        </p:nvSpPr>
        <p:spPr>
          <a:xfrm>
            <a:off x="685967" y="1865263"/>
            <a:ext cx="10616866" cy="3354765"/>
          </a:xfrm>
          <a:prstGeom prst="rect">
            <a:avLst/>
          </a:prstGeom>
          <a:noFill/>
        </p:spPr>
        <p:txBody>
          <a:bodyPr wrap="square" rtlCol="0">
            <a:spAutoFit/>
          </a:bodyPr>
          <a:lstStyle/>
          <a:p>
            <a:pPr marL="457200" indent="-457200">
              <a:buFont typeface="Arial" panose="020B0604020202020204" pitchFamily="34" charset="0"/>
              <a:buChar char="•"/>
            </a:pPr>
            <a:r>
              <a:rPr lang="en-US" sz="2600" dirty="0">
                <a:ea typeface="Calibri" panose="020F0502020204030204" pitchFamily="34" charset="0"/>
              </a:rPr>
              <a:t>National Library of Medicine’s consumer health portal</a:t>
            </a:r>
          </a:p>
          <a:p>
            <a:pPr marL="457200" indent="-457200">
              <a:buFont typeface="Arial" panose="020B0604020202020204" pitchFamily="34" charset="0"/>
              <a:buChar char="•"/>
            </a:pPr>
            <a:endParaRPr lang="en-US" sz="1000" dirty="0">
              <a:ea typeface="Calibri" panose="020F0502020204030204" pitchFamily="34" charset="0"/>
            </a:endParaRPr>
          </a:p>
          <a:p>
            <a:pPr marL="457200" indent="-457200">
              <a:buFont typeface="Arial" panose="020B0604020202020204" pitchFamily="34" charset="0"/>
              <a:buChar char="•"/>
            </a:pPr>
            <a:r>
              <a:rPr lang="en-US" sz="2600" dirty="0"/>
              <a:t>Information on </a:t>
            </a:r>
            <a:r>
              <a:rPr lang="en-US" sz="2600" dirty="0">
                <a:ea typeface="Calibri" panose="020F0502020204030204" pitchFamily="34" charset="0"/>
                <a:cs typeface="Calibri" panose="020F0502020204030204" pitchFamily="34" charset="0"/>
              </a:rPr>
              <a:t>diseases and conditions, wellness issues, drugs and supplements, and medical tests</a:t>
            </a:r>
          </a:p>
          <a:p>
            <a:pPr marL="457200" indent="-457200">
              <a:buFont typeface="Arial" panose="020B0604020202020204" pitchFamily="34" charset="0"/>
              <a:buChar char="•"/>
            </a:pPr>
            <a:endParaRPr lang="en-US" sz="1000" dirty="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600" dirty="0"/>
              <a:t>Sourced from over 500 vetted organizations</a:t>
            </a:r>
          </a:p>
          <a:p>
            <a:pPr marL="457200" indent="-457200">
              <a:buFont typeface="Arial" panose="020B0604020202020204" pitchFamily="34" charset="0"/>
              <a:buChar char="•"/>
            </a:pPr>
            <a:endParaRPr lang="en-US" sz="1000" dirty="0"/>
          </a:p>
          <a:p>
            <a:pPr marL="457200" indent="-457200">
              <a:buFont typeface="Arial" panose="020B0604020202020204" pitchFamily="34" charset="0"/>
              <a:buChar char="•"/>
            </a:pPr>
            <a:r>
              <a:rPr lang="en-US" sz="2600" dirty="0">
                <a:ea typeface="Calibri" panose="020F0502020204030204" pitchFamily="34" charset="0"/>
              </a:rPr>
              <a:t>Health Topic pages can be used to quickly access statistics on a particular topic</a:t>
            </a:r>
          </a:p>
          <a:p>
            <a:pPr marL="457200" indent="-457200">
              <a:buFont typeface="Arial" panose="020B0604020202020204" pitchFamily="34" charset="0"/>
              <a:buChar char="•"/>
            </a:pPr>
            <a:endParaRPr lang="en-US" sz="2600" dirty="0"/>
          </a:p>
        </p:txBody>
      </p:sp>
      <p:sp>
        <p:nvSpPr>
          <p:cNvPr id="6" name="TextBox 5"/>
          <p:cNvSpPr txBox="1"/>
          <p:nvPr/>
        </p:nvSpPr>
        <p:spPr>
          <a:xfrm>
            <a:off x="4899628" y="6203700"/>
            <a:ext cx="5038122" cy="430887"/>
          </a:xfrm>
          <a:prstGeom prst="rect">
            <a:avLst/>
          </a:prstGeom>
          <a:noFill/>
        </p:spPr>
        <p:txBody>
          <a:bodyPr wrap="square" rtlCol="0">
            <a:spAutoFit/>
          </a:bodyPr>
          <a:lstStyle/>
          <a:p>
            <a:r>
              <a:rPr lang="en-US" sz="2200" dirty="0">
                <a:solidFill>
                  <a:schemeClr val="bg1"/>
                </a:solidFill>
                <a:hlinkClick r:id="rId3">
                  <a:extLst>
                    <a:ext uri="{A12FA001-AC4F-418D-AE19-62706E023703}">
                      <ahyp:hlinkClr xmlns:ahyp="http://schemas.microsoft.com/office/drawing/2018/hyperlinkcolor" val="tx"/>
                    </a:ext>
                  </a:extLst>
                </a:hlinkClick>
              </a:rPr>
              <a:t>MedlinePlus Homepage</a:t>
            </a:r>
            <a:endParaRPr lang="en-US" sz="2200" dirty="0">
              <a:solidFill>
                <a:schemeClr val="bg1"/>
              </a:solidFill>
            </a:endParaRPr>
          </a:p>
        </p:txBody>
      </p:sp>
      <p:sp>
        <p:nvSpPr>
          <p:cNvPr id="5" name="Slide Number Placeholder 5">
            <a:extLst>
              <a:ext uri="{FF2B5EF4-FFF2-40B4-BE49-F238E27FC236}">
                <a16:creationId xmlns:a16="http://schemas.microsoft.com/office/drawing/2014/main" id="{6C396A02-C362-70EA-D3BF-1A25460B72FA}"/>
              </a:ext>
              <a:ext uri="{C183D7F6-B498-43B3-948B-1728B52AA6E4}">
                <adec:decorative xmlns:adec="http://schemas.microsoft.com/office/drawing/2017/decorative" val="1"/>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14</a:t>
            </a:fld>
            <a:endParaRPr lang="en-US" sz="1400" b="1" dirty="0">
              <a:solidFill>
                <a:schemeClr val="bg1"/>
              </a:solidFill>
              <a:latin typeface="+mj-lt"/>
            </a:endParaRPr>
          </a:p>
        </p:txBody>
      </p:sp>
    </p:spTree>
    <p:extLst>
      <p:ext uri="{BB962C8B-B14F-4D97-AF65-F5344CB8AC3E}">
        <p14:creationId xmlns:p14="http://schemas.microsoft.com/office/powerpoint/2010/main" val="597808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line of the United St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044" y="370083"/>
            <a:ext cx="8547652" cy="5402382"/>
          </a:xfrm>
          <a:prstGeom prst="rect">
            <a:avLst/>
          </a:prstGeom>
          <a:solidFill>
            <a:srgbClr val="C3CEE5"/>
          </a:solidFill>
        </p:spPr>
      </p:pic>
      <p:sp>
        <p:nvSpPr>
          <p:cNvPr id="2" name="Title 1"/>
          <p:cNvSpPr>
            <a:spLocks noGrp="1"/>
          </p:cNvSpPr>
          <p:nvPr>
            <p:ph type="title"/>
          </p:nvPr>
        </p:nvSpPr>
        <p:spPr>
          <a:xfrm>
            <a:off x="4353903" y="2523744"/>
            <a:ext cx="3417934" cy="905256"/>
          </a:xfrm>
        </p:spPr>
        <p:txBody>
          <a:bodyPr>
            <a:noAutofit/>
          </a:bodyPr>
          <a:lstStyle/>
          <a:p>
            <a:r>
              <a:rPr lang="en-US" b="1" dirty="0">
                <a:solidFill>
                  <a:schemeClr val="tx1"/>
                </a:solidFill>
              </a:rPr>
              <a:t>National Statistics</a:t>
            </a:r>
          </a:p>
        </p:txBody>
      </p:sp>
      <p:sp>
        <p:nvSpPr>
          <p:cNvPr id="5" name="Slide Number Placeholder 5">
            <a:extLst>
              <a:ext uri="{FF2B5EF4-FFF2-40B4-BE49-F238E27FC236}">
                <a16:creationId xmlns:a16="http://schemas.microsoft.com/office/drawing/2014/main" id="{E0E379AF-90FE-017F-A85D-2580D381C01D}"/>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15</a:t>
            </a:fld>
            <a:endParaRPr lang="en-US" sz="1400" b="1" dirty="0">
              <a:solidFill>
                <a:schemeClr val="bg1"/>
              </a:solidFill>
              <a:latin typeface="+mj-lt"/>
            </a:endParaRPr>
          </a:p>
        </p:txBody>
      </p:sp>
    </p:spTree>
    <p:extLst>
      <p:ext uri="{BB962C8B-B14F-4D97-AF65-F5344CB8AC3E}">
        <p14:creationId xmlns:p14="http://schemas.microsoft.com/office/powerpoint/2010/main" val="660789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07" y="287874"/>
            <a:ext cx="11705977" cy="1325563"/>
          </a:xfrm>
        </p:spPr>
        <p:txBody>
          <a:bodyPr>
            <a:normAutofit/>
          </a:bodyPr>
          <a:lstStyle/>
          <a:p>
            <a:pPr algn="ctr"/>
            <a:r>
              <a:rPr lang="en-US" sz="4000" b="1" dirty="0">
                <a:solidFill>
                  <a:schemeClr val="tx1"/>
                </a:solidFill>
                <a:latin typeface="+mj-lt"/>
              </a:rPr>
              <a:t>Behavioral Risk Factor Surveillance System (BRFSS)</a:t>
            </a:r>
          </a:p>
        </p:txBody>
      </p:sp>
      <p:sp>
        <p:nvSpPr>
          <p:cNvPr id="3" name="Content Placeholder 2"/>
          <p:cNvSpPr>
            <a:spLocks noGrp="1"/>
          </p:cNvSpPr>
          <p:nvPr>
            <p:ph idx="1"/>
          </p:nvPr>
        </p:nvSpPr>
        <p:spPr>
          <a:xfrm>
            <a:off x="566279" y="1613437"/>
            <a:ext cx="10566942" cy="4055722"/>
          </a:xfrm>
        </p:spPr>
        <p:txBody>
          <a:bodyPr>
            <a:normAutofit fontScale="25000" lnSpcReduction="20000"/>
          </a:bodyPr>
          <a:lstStyle/>
          <a:p>
            <a:pPr>
              <a:lnSpc>
                <a:spcPct val="120000"/>
              </a:lnSpc>
            </a:pPr>
            <a:r>
              <a:rPr lang="en-US" sz="10400" dirty="0">
                <a:solidFill>
                  <a:schemeClr val="tx1"/>
                </a:solidFill>
                <a:latin typeface="+mj-lt"/>
              </a:rPr>
              <a:t>Sponsored by the CDC and other federal agencies </a:t>
            </a:r>
          </a:p>
          <a:p>
            <a:pPr>
              <a:lnSpc>
                <a:spcPct val="120000"/>
              </a:lnSpc>
            </a:pPr>
            <a:endParaRPr lang="en-US" sz="800" dirty="0">
              <a:solidFill>
                <a:schemeClr val="tx1"/>
              </a:solidFill>
              <a:latin typeface="+mj-lt"/>
            </a:endParaRPr>
          </a:p>
          <a:p>
            <a:pPr>
              <a:lnSpc>
                <a:spcPct val="120000"/>
              </a:lnSpc>
            </a:pPr>
            <a:r>
              <a:rPr lang="en-US" sz="10400" dirty="0">
                <a:solidFill>
                  <a:schemeClr val="tx1"/>
                </a:solidFill>
                <a:latin typeface="+mj-lt"/>
              </a:rPr>
              <a:t>World’s largest continuously conducted health survey</a:t>
            </a:r>
          </a:p>
          <a:p>
            <a:pPr lvl="1">
              <a:lnSpc>
                <a:spcPct val="120000"/>
              </a:lnSpc>
            </a:pPr>
            <a:r>
              <a:rPr lang="en-US" sz="10400" dirty="0">
                <a:solidFill>
                  <a:schemeClr val="tx1"/>
                </a:solidFill>
                <a:latin typeface="+mj-lt"/>
              </a:rPr>
              <a:t>Health risk behaviors</a:t>
            </a:r>
          </a:p>
          <a:p>
            <a:pPr lvl="1">
              <a:lnSpc>
                <a:spcPct val="120000"/>
              </a:lnSpc>
            </a:pPr>
            <a:r>
              <a:rPr lang="en-US" sz="10600" dirty="0">
                <a:solidFill>
                  <a:schemeClr val="tx1"/>
                </a:solidFill>
                <a:latin typeface="+mj-lt"/>
              </a:rPr>
              <a:t>Chronic conditions</a:t>
            </a:r>
          </a:p>
          <a:p>
            <a:pPr lvl="1">
              <a:lnSpc>
                <a:spcPct val="120000"/>
              </a:lnSpc>
            </a:pPr>
            <a:r>
              <a:rPr lang="en-US" sz="10600" dirty="0">
                <a:solidFill>
                  <a:schemeClr val="tx1"/>
                </a:solidFill>
                <a:latin typeface="+mj-lt"/>
              </a:rPr>
              <a:t>Use of preventive services</a:t>
            </a:r>
          </a:p>
          <a:p>
            <a:pPr lvl="1">
              <a:lnSpc>
                <a:spcPct val="120000"/>
              </a:lnSpc>
            </a:pPr>
            <a:endParaRPr lang="en-US" sz="800" dirty="0">
              <a:solidFill>
                <a:schemeClr val="tx1"/>
              </a:solidFill>
              <a:latin typeface="+mj-lt"/>
            </a:endParaRPr>
          </a:p>
          <a:p>
            <a:pPr>
              <a:lnSpc>
                <a:spcPct val="120000"/>
              </a:lnSpc>
            </a:pPr>
            <a:r>
              <a:rPr lang="en-US" sz="10400" dirty="0">
                <a:solidFill>
                  <a:schemeClr val="tx1"/>
                </a:solidFill>
                <a:latin typeface="+mj-lt"/>
              </a:rPr>
              <a:t>Collects self-reported data from all 50 states, Washington D.C., and U.S. territories</a:t>
            </a:r>
          </a:p>
          <a:p>
            <a:pPr marL="342900" lvl="1" indent="0">
              <a:lnSpc>
                <a:spcPct val="120000"/>
              </a:lnSpc>
              <a:buNone/>
            </a:pPr>
            <a:endParaRPr lang="en-US" sz="4400" dirty="0">
              <a:solidFill>
                <a:schemeClr val="tx1"/>
              </a:solidFill>
            </a:endParaRPr>
          </a:p>
        </p:txBody>
      </p:sp>
      <p:sp>
        <p:nvSpPr>
          <p:cNvPr id="5" name="TextBox 4"/>
          <p:cNvSpPr txBox="1"/>
          <p:nvPr/>
        </p:nvSpPr>
        <p:spPr>
          <a:xfrm>
            <a:off x="4827627" y="6327645"/>
            <a:ext cx="3899277" cy="430887"/>
          </a:xfrm>
          <a:prstGeom prst="rect">
            <a:avLst/>
          </a:prstGeom>
          <a:noFill/>
        </p:spPr>
        <p:txBody>
          <a:bodyPr wrap="square" rtlCol="0">
            <a:spAutoFit/>
          </a:bodyPr>
          <a:lstStyle/>
          <a:p>
            <a:r>
              <a:rPr lang="en-US" sz="2200" dirty="0">
                <a:solidFill>
                  <a:schemeClr val="bg1"/>
                </a:solidFill>
                <a:hlinkClick r:id="rId3">
                  <a:extLst>
                    <a:ext uri="{A12FA001-AC4F-418D-AE19-62706E023703}">
                      <ahyp:hlinkClr xmlns:ahyp="http://schemas.microsoft.com/office/drawing/2018/hyperlinkcolor" val="tx"/>
                    </a:ext>
                  </a:extLst>
                </a:hlinkClick>
              </a:rPr>
              <a:t>BRFSS Homepage</a:t>
            </a:r>
            <a:endParaRPr lang="en-US" sz="2200" dirty="0">
              <a:solidFill>
                <a:schemeClr val="bg1"/>
              </a:solidFill>
            </a:endParaRPr>
          </a:p>
        </p:txBody>
      </p:sp>
      <p:sp>
        <p:nvSpPr>
          <p:cNvPr id="7" name="Slide Number Placeholder 5">
            <a:extLst>
              <a:ext uri="{FF2B5EF4-FFF2-40B4-BE49-F238E27FC236}">
                <a16:creationId xmlns:a16="http://schemas.microsoft.com/office/drawing/2014/main" id="{085F0365-7BC7-5C21-041E-0E9F7748B6DC}"/>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16</a:t>
            </a:fld>
            <a:endParaRPr lang="en-US" sz="1400" b="1" dirty="0">
              <a:solidFill>
                <a:schemeClr val="bg1"/>
              </a:solidFill>
              <a:latin typeface="+mj-lt"/>
            </a:endParaRPr>
          </a:p>
        </p:txBody>
      </p:sp>
    </p:spTree>
    <p:extLst>
      <p:ext uri="{BB962C8B-B14F-4D97-AF65-F5344CB8AC3E}">
        <p14:creationId xmlns:p14="http://schemas.microsoft.com/office/powerpoint/2010/main" val="1226629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88" y="275503"/>
            <a:ext cx="7886700" cy="633876"/>
          </a:xfrm>
        </p:spPr>
        <p:txBody>
          <a:bodyPr>
            <a:normAutofit fontScale="90000"/>
          </a:bodyPr>
          <a:lstStyle/>
          <a:p>
            <a:r>
              <a:rPr lang="en-US" b="1" dirty="0">
                <a:solidFill>
                  <a:schemeClr val="tx1"/>
                </a:solidFill>
                <a:latin typeface="+mj-lt"/>
              </a:rPr>
              <a:t>State Health Facts</a:t>
            </a:r>
          </a:p>
        </p:txBody>
      </p:sp>
      <p:sp>
        <p:nvSpPr>
          <p:cNvPr id="3" name="Content Placeholder 2"/>
          <p:cNvSpPr>
            <a:spLocks noGrp="1"/>
          </p:cNvSpPr>
          <p:nvPr>
            <p:ph idx="1"/>
          </p:nvPr>
        </p:nvSpPr>
        <p:spPr>
          <a:xfrm>
            <a:off x="285557" y="1412633"/>
            <a:ext cx="7703692" cy="4032733"/>
          </a:xfrm>
        </p:spPr>
        <p:txBody>
          <a:bodyPr>
            <a:noAutofit/>
          </a:bodyPr>
          <a:lstStyle/>
          <a:p>
            <a:pPr>
              <a:lnSpc>
                <a:spcPct val="100000"/>
              </a:lnSpc>
            </a:pPr>
            <a:r>
              <a:rPr lang="en-US" sz="2600" dirty="0">
                <a:solidFill>
                  <a:schemeClr val="tx1"/>
                </a:solidFill>
                <a:latin typeface="+mj-lt"/>
              </a:rPr>
              <a:t>Produced by the Kaiser Family Foundation</a:t>
            </a:r>
          </a:p>
          <a:p>
            <a:pPr>
              <a:lnSpc>
                <a:spcPct val="100000"/>
              </a:lnSpc>
            </a:pPr>
            <a:endParaRPr lang="en-US" sz="200" dirty="0">
              <a:solidFill>
                <a:schemeClr val="tx1"/>
              </a:solidFill>
              <a:latin typeface="+mj-lt"/>
            </a:endParaRPr>
          </a:p>
          <a:p>
            <a:pPr>
              <a:lnSpc>
                <a:spcPct val="100000"/>
              </a:lnSpc>
            </a:pPr>
            <a:r>
              <a:rPr lang="en-US" sz="2600" dirty="0">
                <a:solidFill>
                  <a:schemeClr val="tx1"/>
                </a:solidFill>
                <a:latin typeface="+mj-lt"/>
              </a:rPr>
              <a:t>Provides data at the national and state level </a:t>
            </a:r>
          </a:p>
          <a:p>
            <a:pPr>
              <a:lnSpc>
                <a:spcPct val="100000"/>
              </a:lnSpc>
            </a:pPr>
            <a:endParaRPr lang="en-US" sz="1000" dirty="0">
              <a:solidFill>
                <a:schemeClr val="tx1"/>
              </a:solidFill>
              <a:latin typeface="+mj-lt"/>
            </a:endParaRPr>
          </a:p>
          <a:p>
            <a:pPr>
              <a:lnSpc>
                <a:spcPct val="100000"/>
              </a:lnSpc>
            </a:pPr>
            <a:r>
              <a:rPr lang="en-US" sz="2600" dirty="0">
                <a:solidFill>
                  <a:schemeClr val="tx1"/>
                </a:solidFill>
                <a:latin typeface="+mj-lt"/>
              </a:rPr>
              <a:t>Over 800 health indicators including:</a:t>
            </a:r>
          </a:p>
          <a:p>
            <a:pPr lvl="1">
              <a:lnSpc>
                <a:spcPct val="100000"/>
              </a:lnSpc>
            </a:pPr>
            <a:r>
              <a:rPr lang="en-US" sz="2400" dirty="0">
                <a:solidFill>
                  <a:schemeClr val="tx1"/>
                </a:solidFill>
                <a:latin typeface="+mj-lt"/>
              </a:rPr>
              <a:t>Demographics and economy</a:t>
            </a:r>
          </a:p>
          <a:p>
            <a:pPr lvl="1">
              <a:lnSpc>
                <a:spcPct val="100000"/>
              </a:lnSpc>
            </a:pPr>
            <a:r>
              <a:rPr lang="en-US" sz="2600" dirty="0">
                <a:solidFill>
                  <a:schemeClr val="tx1"/>
                </a:solidFill>
                <a:latin typeface="+mj-lt"/>
              </a:rPr>
              <a:t>Women’s health</a:t>
            </a:r>
          </a:p>
          <a:p>
            <a:pPr lvl="1">
              <a:lnSpc>
                <a:spcPct val="100000"/>
              </a:lnSpc>
            </a:pPr>
            <a:r>
              <a:rPr lang="en-US" sz="2600" dirty="0">
                <a:solidFill>
                  <a:schemeClr val="tx1"/>
                </a:solidFill>
                <a:latin typeface="+mj-lt"/>
              </a:rPr>
              <a:t>Minority health</a:t>
            </a:r>
          </a:p>
          <a:p>
            <a:pPr lvl="1">
              <a:lnSpc>
                <a:spcPct val="100000"/>
              </a:lnSpc>
            </a:pPr>
            <a:r>
              <a:rPr lang="en-US" sz="2600" dirty="0">
                <a:solidFill>
                  <a:schemeClr val="tx1"/>
                </a:solidFill>
                <a:latin typeface="+mj-lt"/>
              </a:rPr>
              <a:t>Health insurance</a:t>
            </a:r>
          </a:p>
          <a:p>
            <a:pPr lvl="1">
              <a:lnSpc>
                <a:spcPct val="100000"/>
              </a:lnSpc>
            </a:pPr>
            <a:endParaRPr lang="en-US" sz="200" dirty="0">
              <a:solidFill>
                <a:schemeClr val="tx1"/>
              </a:solidFill>
            </a:endParaRPr>
          </a:p>
        </p:txBody>
      </p:sp>
      <p:sp>
        <p:nvSpPr>
          <p:cNvPr id="5" name="TextBox 4"/>
          <p:cNvSpPr txBox="1"/>
          <p:nvPr/>
        </p:nvSpPr>
        <p:spPr>
          <a:xfrm>
            <a:off x="5627955" y="6367053"/>
            <a:ext cx="4722588" cy="430887"/>
          </a:xfrm>
          <a:prstGeom prst="rect">
            <a:avLst/>
          </a:prstGeom>
          <a:noFill/>
        </p:spPr>
        <p:txBody>
          <a:bodyPr wrap="square" rtlCol="0">
            <a:spAutoFit/>
          </a:bodyPr>
          <a:lstStyle/>
          <a:p>
            <a:r>
              <a:rPr lang="en-US" sz="2200" dirty="0">
                <a:solidFill>
                  <a:schemeClr val="bg1"/>
                </a:solidFill>
                <a:hlinkClick r:id="rId3">
                  <a:extLst>
                    <a:ext uri="{A12FA001-AC4F-418D-AE19-62706E023703}">
                      <ahyp:hlinkClr xmlns:ahyp="http://schemas.microsoft.com/office/drawing/2018/hyperlinkcolor" val="tx"/>
                    </a:ext>
                  </a:extLst>
                </a:hlinkClick>
              </a:rPr>
              <a:t>State Health Facts Page</a:t>
            </a:r>
            <a:endParaRPr lang="en-US" sz="2200" dirty="0">
              <a:solidFill>
                <a:schemeClr val="bg1"/>
              </a:solidFill>
            </a:endParaRPr>
          </a:p>
        </p:txBody>
      </p:sp>
      <p:sp>
        <p:nvSpPr>
          <p:cNvPr id="7" name="Slide Number Placeholder 5">
            <a:extLst>
              <a:ext uri="{FF2B5EF4-FFF2-40B4-BE49-F238E27FC236}">
                <a16:creationId xmlns:a16="http://schemas.microsoft.com/office/drawing/2014/main" id="{7BE3F41C-801A-BC6E-6290-8DE7459287C7}"/>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17</a:t>
            </a:fld>
            <a:endParaRPr lang="en-US" sz="1400" b="1" dirty="0">
              <a:solidFill>
                <a:schemeClr val="bg1"/>
              </a:solidFill>
              <a:latin typeface="+mj-lt"/>
            </a:endParaRPr>
          </a:p>
        </p:txBody>
      </p:sp>
    </p:spTree>
    <p:extLst>
      <p:ext uri="{BB962C8B-B14F-4D97-AF65-F5344CB8AC3E}">
        <p14:creationId xmlns:p14="http://schemas.microsoft.com/office/powerpoint/2010/main" val="164455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144" y="1839004"/>
            <a:ext cx="4219075" cy="1325563"/>
          </a:xfrm>
        </p:spPr>
        <p:txBody>
          <a:bodyPr/>
          <a:lstStyle/>
          <a:p>
            <a:r>
              <a:rPr lang="en-US" b="1" dirty="0">
                <a:solidFill>
                  <a:schemeClr val="tx1"/>
                </a:solidFill>
                <a:latin typeface="+mj-lt"/>
              </a:rPr>
              <a:t>Local Statistics</a:t>
            </a:r>
          </a:p>
        </p:txBody>
      </p:sp>
      <p:pic>
        <p:nvPicPr>
          <p:cNvPr id="5" name="Picture 4" descr="Outline of a section of the United States that includes NY, PA, NJ and parts of the surrounding states."/>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tretch>
            <a:fillRect/>
          </a:stretch>
        </p:blipFill>
        <p:spPr>
          <a:xfrm>
            <a:off x="5753688" y="655168"/>
            <a:ext cx="4219075" cy="4952827"/>
          </a:xfrm>
          <a:prstGeom prst="rect">
            <a:avLst/>
          </a:prstGeom>
          <a:solidFill>
            <a:srgbClr val="C3CEE5"/>
          </a:solidFill>
        </p:spPr>
      </p:pic>
      <p:pic>
        <p:nvPicPr>
          <p:cNvPr id="7" name="Picture 6" descr="Target pointing at a city in Pennsylvan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712102" y="1529151"/>
            <a:ext cx="1298298" cy="1215125"/>
          </a:xfrm>
          <a:prstGeom prst="rect">
            <a:avLst/>
          </a:prstGeom>
        </p:spPr>
      </p:pic>
      <p:sp>
        <p:nvSpPr>
          <p:cNvPr id="4" name="Slide Number Placeholder 5">
            <a:extLst>
              <a:ext uri="{FF2B5EF4-FFF2-40B4-BE49-F238E27FC236}">
                <a16:creationId xmlns:a16="http://schemas.microsoft.com/office/drawing/2014/main" id="{CB11F461-6AE7-8FCA-4D1B-AE7C5D3B819D}"/>
              </a:ext>
            </a:extLst>
          </p:cNvPr>
          <p:cNvSpPr txBox="1">
            <a:spLocks/>
          </p:cNvSpPr>
          <p:nvPr/>
        </p:nvSpPr>
        <p:spPr>
          <a:xfrm>
            <a:off x="9984438" y="6273255"/>
            <a:ext cx="17062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6BF41A6-7A2C-4690-ACC7-07924994F7F6}" type="slidenum">
              <a:rPr lang="en-US" sz="1400" b="1" smtClean="0">
                <a:solidFill>
                  <a:schemeClr val="bg1"/>
                </a:solidFill>
                <a:latin typeface="+mj-lt"/>
              </a:rPr>
              <a:pPr>
                <a:defRPr/>
              </a:pPr>
              <a:t>18</a:t>
            </a:fld>
            <a:endParaRPr lang="en-US" sz="1400" b="1" dirty="0">
              <a:solidFill>
                <a:schemeClr val="bg1"/>
              </a:solidFill>
              <a:latin typeface="+mj-lt"/>
            </a:endParaRPr>
          </a:p>
        </p:txBody>
      </p:sp>
    </p:spTree>
    <p:extLst>
      <p:ext uri="{BB962C8B-B14F-4D97-AF65-F5344CB8AC3E}">
        <p14:creationId xmlns:p14="http://schemas.microsoft.com/office/powerpoint/2010/main" val="1002796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01" y="148050"/>
            <a:ext cx="7886700" cy="865725"/>
          </a:xfrm>
        </p:spPr>
        <p:txBody>
          <a:bodyPr/>
          <a:lstStyle/>
          <a:p>
            <a:r>
              <a:rPr lang="en-US" b="1" dirty="0">
                <a:solidFill>
                  <a:schemeClr val="tx1"/>
                </a:solidFill>
                <a:latin typeface="+mj-lt"/>
              </a:rPr>
              <a:t>U.S. Census Bureau</a:t>
            </a:r>
          </a:p>
        </p:txBody>
      </p:sp>
      <p:sp>
        <p:nvSpPr>
          <p:cNvPr id="4" name="Content Placeholder 3"/>
          <p:cNvSpPr>
            <a:spLocks noGrp="1"/>
          </p:cNvSpPr>
          <p:nvPr>
            <p:ph idx="1"/>
          </p:nvPr>
        </p:nvSpPr>
        <p:spPr>
          <a:xfrm>
            <a:off x="439201" y="1347019"/>
            <a:ext cx="10774230" cy="4647384"/>
          </a:xfrm>
        </p:spPr>
        <p:txBody>
          <a:bodyPr>
            <a:normAutofit fontScale="92500"/>
          </a:bodyPr>
          <a:lstStyle/>
          <a:p>
            <a:pPr marL="171442" indent="-171442" defTabSz="685766">
              <a:lnSpc>
                <a:spcPct val="100000"/>
              </a:lnSpc>
            </a:pPr>
            <a:r>
              <a:rPr lang="en-US" sz="2600" dirty="0">
                <a:solidFill>
                  <a:schemeClr val="tx1"/>
                </a:solidFill>
                <a:latin typeface="+mj-lt"/>
              </a:rPr>
              <a:t>Federal government’s largest statistical agency</a:t>
            </a:r>
          </a:p>
          <a:p>
            <a:pPr marL="171442" indent="-171442" defTabSz="685766">
              <a:lnSpc>
                <a:spcPct val="100000"/>
              </a:lnSpc>
            </a:pPr>
            <a:endParaRPr lang="en-US" sz="200" dirty="0">
              <a:solidFill>
                <a:schemeClr val="tx1"/>
              </a:solidFill>
              <a:latin typeface="+mj-lt"/>
            </a:endParaRPr>
          </a:p>
          <a:p>
            <a:pPr marL="171442" indent="-171442" defTabSz="685766">
              <a:lnSpc>
                <a:spcPct val="100000"/>
              </a:lnSpc>
            </a:pPr>
            <a:r>
              <a:rPr lang="en-US" sz="2600" dirty="0">
                <a:solidFill>
                  <a:schemeClr val="tx1"/>
                </a:solidFill>
                <a:latin typeface="+mj-lt"/>
              </a:rPr>
              <a:t>Provides facts and figures about America’s people, places, and economy</a:t>
            </a:r>
          </a:p>
          <a:p>
            <a:pPr marL="171442" indent="-171442" defTabSz="685766">
              <a:lnSpc>
                <a:spcPct val="100000"/>
              </a:lnSpc>
            </a:pPr>
            <a:endParaRPr lang="en-US" sz="200" dirty="0">
              <a:solidFill>
                <a:schemeClr val="tx1"/>
              </a:solidFill>
              <a:latin typeface="+mj-lt"/>
            </a:endParaRPr>
          </a:p>
          <a:p>
            <a:pPr marL="171442" indent="-171442" defTabSz="685766">
              <a:lnSpc>
                <a:spcPct val="100000"/>
              </a:lnSpc>
            </a:pPr>
            <a:r>
              <a:rPr lang="en-US" sz="2600" dirty="0">
                <a:solidFill>
                  <a:schemeClr val="tx1"/>
                </a:solidFill>
                <a:latin typeface="+mj-lt"/>
              </a:rPr>
              <a:t>Levels include state, county, city, town, zip code, census tract, congressional district, tribal areas </a:t>
            </a:r>
          </a:p>
          <a:p>
            <a:pPr marL="171442" indent="-171442" defTabSz="685766">
              <a:lnSpc>
                <a:spcPct val="100000"/>
              </a:lnSpc>
            </a:pPr>
            <a:endParaRPr lang="en-US" sz="200" dirty="0">
              <a:solidFill>
                <a:schemeClr val="tx1"/>
              </a:solidFill>
              <a:latin typeface="+mj-lt"/>
            </a:endParaRPr>
          </a:p>
          <a:p>
            <a:pPr defTabSz="685766">
              <a:lnSpc>
                <a:spcPct val="100000"/>
              </a:lnSpc>
            </a:pPr>
            <a:r>
              <a:rPr lang="en-US" sz="2600" dirty="0">
                <a:solidFill>
                  <a:srgbClr val="000000"/>
                </a:solidFill>
                <a:latin typeface="+mj-lt"/>
              </a:rPr>
              <a:t>Other surveys available include:</a:t>
            </a:r>
          </a:p>
          <a:p>
            <a:pPr lvl="1" defTabSz="685766">
              <a:lnSpc>
                <a:spcPct val="100000"/>
              </a:lnSpc>
            </a:pPr>
            <a:r>
              <a:rPr lang="en-US" sz="2400" dirty="0">
                <a:solidFill>
                  <a:schemeClr val="tx1"/>
                </a:solidFill>
                <a:latin typeface="+mj-lt"/>
              </a:rPr>
              <a:t>American Community Survey</a:t>
            </a:r>
          </a:p>
          <a:p>
            <a:pPr lvl="1" defTabSz="685766">
              <a:lnSpc>
                <a:spcPct val="100000"/>
              </a:lnSpc>
            </a:pPr>
            <a:r>
              <a:rPr lang="en-US" sz="2600" dirty="0">
                <a:solidFill>
                  <a:schemeClr val="tx1"/>
                </a:solidFill>
                <a:latin typeface="+mj-lt"/>
              </a:rPr>
              <a:t>Current Population Survey</a:t>
            </a:r>
          </a:p>
          <a:p>
            <a:pPr lvl="1" defTabSz="685766">
              <a:lnSpc>
                <a:spcPct val="100000"/>
              </a:lnSpc>
            </a:pPr>
            <a:r>
              <a:rPr lang="en-US" sz="2600" dirty="0">
                <a:solidFill>
                  <a:schemeClr val="tx1"/>
                </a:solidFill>
                <a:latin typeface="+mj-lt"/>
              </a:rPr>
              <a:t>Survey of Income and Program Participation</a:t>
            </a:r>
          </a:p>
        </p:txBody>
      </p:sp>
      <p:sp>
        <p:nvSpPr>
          <p:cNvPr id="6" name="TextBox 5"/>
          <p:cNvSpPr txBox="1"/>
          <p:nvPr/>
        </p:nvSpPr>
        <p:spPr>
          <a:xfrm>
            <a:off x="5739219" y="6240373"/>
            <a:ext cx="3809502" cy="430887"/>
          </a:xfrm>
          <a:prstGeom prst="rect">
            <a:avLst/>
          </a:prstGeom>
          <a:noFill/>
        </p:spPr>
        <p:txBody>
          <a:bodyPr wrap="square" rtlCol="0">
            <a:spAutoFit/>
          </a:bodyPr>
          <a:lstStyle/>
          <a:p>
            <a:r>
              <a:rPr lang="en-US" sz="2200" dirty="0">
                <a:solidFill>
                  <a:schemeClr val="bg1"/>
                </a:solidFill>
                <a:hlinkClick r:id="rId3">
                  <a:extLst>
                    <a:ext uri="{A12FA001-AC4F-418D-AE19-62706E023703}">
                      <ahyp:hlinkClr xmlns:ahyp="http://schemas.microsoft.com/office/drawing/2018/hyperlinkcolor" val="tx"/>
                    </a:ext>
                  </a:extLst>
                </a:hlinkClick>
              </a:rPr>
              <a:t>U.S. Census Homepage</a:t>
            </a:r>
            <a:endParaRPr lang="en-US" sz="2200" dirty="0">
              <a:solidFill>
                <a:schemeClr val="bg1"/>
              </a:solidFill>
            </a:endParaRPr>
          </a:p>
        </p:txBody>
      </p:sp>
      <p:sp>
        <p:nvSpPr>
          <p:cNvPr id="5" name="Slide Number Placeholder 5">
            <a:extLst>
              <a:ext uri="{FF2B5EF4-FFF2-40B4-BE49-F238E27FC236}">
                <a16:creationId xmlns:a16="http://schemas.microsoft.com/office/drawing/2014/main" id="{20794AA3-3B11-6D1B-CA89-80E7819D0E15}"/>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19</a:t>
            </a:fld>
            <a:endParaRPr lang="en-US" sz="1400" b="1" dirty="0">
              <a:solidFill>
                <a:schemeClr val="bg1"/>
              </a:solidFill>
              <a:latin typeface="+mj-lt"/>
            </a:endParaRPr>
          </a:p>
        </p:txBody>
      </p:sp>
    </p:spTree>
    <p:extLst>
      <p:ext uri="{BB962C8B-B14F-4D97-AF65-F5344CB8AC3E}">
        <p14:creationId xmlns:p14="http://schemas.microsoft.com/office/powerpoint/2010/main" val="155408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08075"/>
            <a:ext cx="7886700" cy="703940"/>
          </a:xfrm>
        </p:spPr>
        <p:txBody>
          <a:bodyPr wrap="square" anchor="ctr">
            <a:normAutofit/>
          </a:bodyPr>
          <a:lstStyle/>
          <a:p>
            <a:r>
              <a:rPr lang="en-US" b="1" dirty="0">
                <a:solidFill>
                  <a:schemeClr val="tx1"/>
                </a:solidFill>
                <a:latin typeface="+mj-lt"/>
              </a:rPr>
              <a:t>Today’s Session</a:t>
            </a:r>
          </a:p>
        </p:txBody>
      </p:sp>
      <p:sp>
        <p:nvSpPr>
          <p:cNvPr id="4" name="Slide Number Placeholder 3" hidden="1"/>
          <p:cNvSpPr>
            <a:spLocks noGrp="1"/>
          </p:cNvSpPr>
          <p:nvPr>
            <p:ph type="sldNum" sz="quarter" idx="4294967295"/>
          </p:nvPr>
        </p:nvSpPr>
        <p:spPr>
          <a:xfrm>
            <a:off x="9210677" y="6356354"/>
            <a:ext cx="828675" cy="365125"/>
          </a:xfrm>
        </p:spPr>
        <p:txBody>
          <a:bodyPr anchor="ctr">
            <a:normAutofit/>
          </a:bodyPr>
          <a:lstStyle/>
          <a:p>
            <a:pPr>
              <a:spcAft>
                <a:spcPts val="600"/>
              </a:spcAft>
              <a:defRPr/>
            </a:pPr>
            <a:fld id="{025F9F99-9BD9-4422-B838-F0A597D458BC}" type="slidenum">
              <a:rPr lang="en-US" smtClean="0"/>
              <a:pPr>
                <a:spcAft>
                  <a:spcPts val="600"/>
                </a:spcAft>
                <a:defRPr/>
              </a:pPr>
              <a:t>2</a:t>
            </a:fld>
            <a:endParaRPr lang="en-US" dirty="0"/>
          </a:p>
        </p:txBody>
      </p:sp>
      <p:graphicFrame>
        <p:nvGraphicFramePr>
          <p:cNvPr id="6" name="Content Placeholder 2" descr="Information and instructions regarding how the session will be conducted.">
            <a:extLst>
              <a:ext uri="{FF2B5EF4-FFF2-40B4-BE49-F238E27FC236}">
                <a16:creationId xmlns:a16="http://schemas.microsoft.com/office/drawing/2014/main" id="{5E204F45-36ED-D3DA-1ED0-80B8667EE6B0}"/>
              </a:ext>
            </a:extLst>
          </p:cNvPr>
          <p:cNvGraphicFramePr>
            <a:graphicFrameLocks noGrp="1"/>
          </p:cNvGraphicFramePr>
          <p:nvPr>
            <p:ph idx="1"/>
            <p:extLst>
              <p:ext uri="{D42A27DB-BD31-4B8C-83A1-F6EECF244321}">
                <p14:modId xmlns:p14="http://schemas.microsoft.com/office/powerpoint/2010/main" val="2203437376"/>
              </p:ext>
            </p:extLst>
          </p:nvPr>
        </p:nvGraphicFramePr>
        <p:xfrm>
          <a:off x="2152650" y="1419988"/>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5">
            <a:extLst>
              <a:ext uri="{FF2B5EF4-FFF2-40B4-BE49-F238E27FC236}">
                <a16:creationId xmlns:a16="http://schemas.microsoft.com/office/drawing/2014/main" id="{78FBFEEC-F302-CB3D-A9E3-31121E5A73B0}"/>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2</a:t>
            </a:fld>
            <a:endParaRPr lang="en-US" sz="1400" b="1" dirty="0">
              <a:solidFill>
                <a:schemeClr val="bg1"/>
              </a:solidFill>
              <a:latin typeface="+mj-lt"/>
            </a:endParaRPr>
          </a:p>
        </p:txBody>
      </p:sp>
    </p:spTree>
    <p:extLst>
      <p:ext uri="{BB962C8B-B14F-4D97-AF65-F5344CB8AC3E}">
        <p14:creationId xmlns:p14="http://schemas.microsoft.com/office/powerpoint/2010/main" val="3418264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078" y="166202"/>
            <a:ext cx="10299843" cy="887077"/>
          </a:xfrm>
        </p:spPr>
        <p:txBody>
          <a:bodyPr>
            <a:normAutofit/>
          </a:bodyPr>
          <a:lstStyle/>
          <a:p>
            <a:pPr algn="ctr"/>
            <a:r>
              <a:rPr lang="en-US" b="1" dirty="0">
                <a:solidFill>
                  <a:schemeClr val="tx1"/>
                </a:solidFill>
                <a:latin typeface="+mj-lt"/>
              </a:rPr>
              <a:t>County Health Rankings &amp; Roadmaps</a:t>
            </a:r>
          </a:p>
        </p:txBody>
      </p:sp>
      <p:sp>
        <p:nvSpPr>
          <p:cNvPr id="3" name="Content Placeholder 2"/>
          <p:cNvSpPr>
            <a:spLocks noGrp="1"/>
          </p:cNvSpPr>
          <p:nvPr>
            <p:ph idx="1"/>
          </p:nvPr>
        </p:nvSpPr>
        <p:spPr>
          <a:xfrm>
            <a:off x="688999" y="1359921"/>
            <a:ext cx="8077468" cy="4363695"/>
          </a:xfrm>
        </p:spPr>
        <p:txBody>
          <a:bodyPr>
            <a:normAutofit fontScale="92500"/>
          </a:bodyPr>
          <a:lstStyle/>
          <a:p>
            <a:pPr>
              <a:lnSpc>
                <a:spcPct val="100000"/>
              </a:lnSpc>
            </a:pPr>
            <a:r>
              <a:rPr lang="en-US" sz="2600" dirty="0">
                <a:solidFill>
                  <a:schemeClr val="tx1"/>
                </a:solidFill>
              </a:rPr>
              <a:t>Collaboration between Robert Wood Johnson Foundation and University of Wisconsin Population Health Institute</a:t>
            </a:r>
          </a:p>
          <a:p>
            <a:pPr>
              <a:lnSpc>
                <a:spcPct val="100000"/>
              </a:lnSpc>
            </a:pPr>
            <a:endParaRPr lang="en-US" sz="200" dirty="0">
              <a:solidFill>
                <a:schemeClr val="tx1"/>
              </a:solidFill>
            </a:endParaRPr>
          </a:p>
          <a:p>
            <a:pPr>
              <a:lnSpc>
                <a:spcPct val="100000"/>
              </a:lnSpc>
            </a:pPr>
            <a:r>
              <a:rPr lang="en-US" sz="2600" dirty="0">
                <a:solidFill>
                  <a:schemeClr val="tx1"/>
                </a:solidFill>
                <a:ea typeface="Calibri" panose="020F0502020204030204" pitchFamily="34" charset="0"/>
              </a:rPr>
              <a:t>Ranks counties on key health factors and health outcomes</a:t>
            </a:r>
          </a:p>
          <a:p>
            <a:pPr>
              <a:lnSpc>
                <a:spcPct val="100000"/>
              </a:lnSpc>
            </a:pPr>
            <a:endParaRPr lang="en-US" sz="200" dirty="0">
              <a:solidFill>
                <a:schemeClr val="tx1"/>
              </a:solidFill>
            </a:endParaRPr>
          </a:p>
          <a:p>
            <a:pPr>
              <a:lnSpc>
                <a:spcPct val="100000"/>
              </a:lnSpc>
            </a:pPr>
            <a:r>
              <a:rPr lang="en-US" sz="2600" dirty="0">
                <a:solidFill>
                  <a:schemeClr val="tx1"/>
                </a:solidFill>
              </a:rPr>
              <a:t>Statistics at the county level on factors such as:</a:t>
            </a:r>
          </a:p>
          <a:p>
            <a:pPr lvl="1">
              <a:lnSpc>
                <a:spcPct val="100000"/>
              </a:lnSpc>
            </a:pPr>
            <a:r>
              <a:rPr lang="en-US" sz="2400" dirty="0">
                <a:solidFill>
                  <a:schemeClr val="tx1"/>
                </a:solidFill>
              </a:rPr>
              <a:t>Quality of life</a:t>
            </a:r>
          </a:p>
          <a:p>
            <a:pPr lvl="1">
              <a:lnSpc>
                <a:spcPct val="100000"/>
              </a:lnSpc>
            </a:pPr>
            <a:r>
              <a:rPr lang="en-US" sz="2400" dirty="0">
                <a:solidFill>
                  <a:schemeClr val="tx1"/>
                </a:solidFill>
              </a:rPr>
              <a:t>Health behavior</a:t>
            </a:r>
          </a:p>
          <a:p>
            <a:pPr lvl="1">
              <a:lnSpc>
                <a:spcPct val="100000"/>
              </a:lnSpc>
            </a:pPr>
            <a:r>
              <a:rPr lang="en-US" sz="2600" dirty="0">
                <a:solidFill>
                  <a:schemeClr val="tx1"/>
                </a:solidFill>
              </a:rPr>
              <a:t>Social and economic factors</a:t>
            </a:r>
          </a:p>
          <a:p>
            <a:pPr lvl="1">
              <a:lnSpc>
                <a:spcPct val="100000"/>
              </a:lnSpc>
            </a:pPr>
            <a:r>
              <a:rPr lang="en-US" sz="2600" dirty="0">
                <a:solidFill>
                  <a:schemeClr val="tx1"/>
                </a:solidFill>
              </a:rPr>
              <a:t>Physical environment</a:t>
            </a:r>
          </a:p>
        </p:txBody>
      </p:sp>
      <p:sp>
        <p:nvSpPr>
          <p:cNvPr id="6" name="TextBox 5"/>
          <p:cNvSpPr txBox="1"/>
          <p:nvPr/>
        </p:nvSpPr>
        <p:spPr>
          <a:xfrm>
            <a:off x="4467381" y="6319016"/>
            <a:ext cx="5109755" cy="430887"/>
          </a:xfrm>
          <a:prstGeom prst="rect">
            <a:avLst/>
          </a:prstGeom>
          <a:noFill/>
        </p:spPr>
        <p:txBody>
          <a:bodyPr wrap="square" rtlCol="0">
            <a:spAutoFit/>
          </a:bodyPr>
          <a:lstStyle/>
          <a:p>
            <a:r>
              <a:rPr lang="en-US" sz="2200" dirty="0">
                <a:solidFill>
                  <a:schemeClr val="bg1"/>
                </a:solidFill>
                <a:hlinkClick r:id="rId3">
                  <a:extLst>
                    <a:ext uri="{A12FA001-AC4F-418D-AE19-62706E023703}">
                      <ahyp:hlinkClr xmlns:ahyp="http://schemas.microsoft.com/office/drawing/2018/hyperlinkcolor" val="tx"/>
                    </a:ext>
                  </a:extLst>
                </a:hlinkClick>
              </a:rPr>
              <a:t>County Health Rankings Home Page</a:t>
            </a:r>
            <a:endParaRPr lang="en-US" sz="2200" dirty="0">
              <a:solidFill>
                <a:schemeClr val="bg1"/>
              </a:solidFill>
            </a:endParaRPr>
          </a:p>
        </p:txBody>
      </p:sp>
      <p:sp>
        <p:nvSpPr>
          <p:cNvPr id="5" name="Slide Number Placeholder 5">
            <a:extLst>
              <a:ext uri="{FF2B5EF4-FFF2-40B4-BE49-F238E27FC236}">
                <a16:creationId xmlns:a16="http://schemas.microsoft.com/office/drawing/2014/main" id="{3AB62370-587D-52AC-62D2-7524BFAB03C5}"/>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20</a:t>
            </a:fld>
            <a:endParaRPr lang="en-US" sz="1400" b="1" dirty="0">
              <a:solidFill>
                <a:schemeClr val="bg1"/>
              </a:solidFill>
              <a:latin typeface="+mj-lt"/>
            </a:endParaRPr>
          </a:p>
        </p:txBody>
      </p:sp>
    </p:spTree>
    <p:extLst>
      <p:ext uri="{BB962C8B-B14F-4D97-AF65-F5344CB8AC3E}">
        <p14:creationId xmlns:p14="http://schemas.microsoft.com/office/powerpoint/2010/main" val="18212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945" y="245900"/>
            <a:ext cx="7886700" cy="979491"/>
          </a:xfrm>
        </p:spPr>
        <p:txBody>
          <a:bodyPr/>
          <a:lstStyle/>
          <a:p>
            <a:pPr algn="ctr"/>
            <a:r>
              <a:rPr lang="en-US" b="1" dirty="0">
                <a:solidFill>
                  <a:schemeClr val="tx1"/>
                </a:solidFill>
                <a:latin typeface="+mj-lt"/>
              </a:rPr>
              <a:t>City Health Dashboard</a:t>
            </a:r>
          </a:p>
        </p:txBody>
      </p:sp>
      <p:sp>
        <p:nvSpPr>
          <p:cNvPr id="3" name="Content Placeholder 2"/>
          <p:cNvSpPr>
            <a:spLocks noGrp="1"/>
          </p:cNvSpPr>
          <p:nvPr>
            <p:ph idx="1"/>
          </p:nvPr>
        </p:nvSpPr>
        <p:spPr>
          <a:xfrm>
            <a:off x="203551" y="1922260"/>
            <a:ext cx="11354802" cy="3772688"/>
          </a:xfrm>
        </p:spPr>
        <p:txBody>
          <a:bodyPr/>
          <a:lstStyle/>
          <a:p>
            <a:pPr>
              <a:lnSpc>
                <a:spcPct val="100000"/>
              </a:lnSpc>
            </a:pPr>
            <a:r>
              <a:rPr lang="en-US" sz="2600" dirty="0">
                <a:solidFill>
                  <a:schemeClr val="tx1"/>
                </a:solidFill>
                <a:latin typeface="+mj-lt"/>
              </a:rPr>
              <a:t>Created by the Department of Population Health and the School of Public Service at NYU in partnership with the National Resource Network</a:t>
            </a:r>
          </a:p>
          <a:p>
            <a:pPr>
              <a:lnSpc>
                <a:spcPct val="100000"/>
              </a:lnSpc>
            </a:pPr>
            <a:endParaRPr lang="en-US" sz="200" dirty="0">
              <a:solidFill>
                <a:schemeClr val="tx1"/>
              </a:solidFill>
              <a:latin typeface="+mj-lt"/>
            </a:endParaRPr>
          </a:p>
          <a:p>
            <a:pPr>
              <a:lnSpc>
                <a:spcPct val="100000"/>
              </a:lnSpc>
            </a:pPr>
            <a:r>
              <a:rPr lang="en-US" sz="2600" dirty="0">
                <a:solidFill>
                  <a:schemeClr val="tx1"/>
                </a:solidFill>
                <a:latin typeface="+mj-lt"/>
              </a:rPr>
              <a:t>Over 40 measures of health for over 900 U.S. cities</a:t>
            </a:r>
          </a:p>
          <a:p>
            <a:pPr>
              <a:lnSpc>
                <a:spcPct val="100000"/>
              </a:lnSpc>
            </a:pPr>
            <a:endParaRPr lang="en-US" sz="200" dirty="0">
              <a:solidFill>
                <a:schemeClr val="tx1"/>
              </a:solidFill>
              <a:latin typeface="+mj-lt"/>
            </a:endParaRPr>
          </a:p>
          <a:p>
            <a:pPr>
              <a:lnSpc>
                <a:spcPct val="100000"/>
              </a:lnSpc>
            </a:pPr>
            <a:r>
              <a:rPr lang="en-US" sz="2600" dirty="0">
                <a:solidFill>
                  <a:schemeClr val="tx1"/>
                </a:solidFill>
                <a:latin typeface="+mj-lt"/>
              </a:rPr>
              <a:t>Data at the city, zip code, and census tract levels</a:t>
            </a:r>
          </a:p>
          <a:p>
            <a:pPr>
              <a:lnSpc>
                <a:spcPct val="100000"/>
              </a:lnSpc>
            </a:pPr>
            <a:endParaRPr lang="en-US" sz="200" dirty="0">
              <a:solidFill>
                <a:schemeClr val="tx1"/>
              </a:solidFill>
              <a:latin typeface="+mj-lt"/>
            </a:endParaRPr>
          </a:p>
          <a:p>
            <a:pPr>
              <a:lnSpc>
                <a:spcPct val="100000"/>
              </a:lnSpc>
            </a:pPr>
            <a:r>
              <a:rPr lang="en-US" sz="2600" dirty="0">
                <a:solidFill>
                  <a:schemeClr val="tx1"/>
                </a:solidFill>
                <a:latin typeface="+mj-lt"/>
              </a:rPr>
              <a:t>Measures align with County Health Rankings &amp; Roadmaps</a:t>
            </a:r>
          </a:p>
        </p:txBody>
      </p:sp>
      <p:sp>
        <p:nvSpPr>
          <p:cNvPr id="6" name="TextBox 5">
            <a:extLst>
              <a:ext uri="{FF2B5EF4-FFF2-40B4-BE49-F238E27FC236}">
                <a16:creationId xmlns:a16="http://schemas.microsoft.com/office/drawing/2014/main" id="{9C2A2305-6BB2-4678-AEFE-E2812EF7EC13}"/>
              </a:ext>
            </a:extLst>
          </p:cNvPr>
          <p:cNvSpPr txBox="1"/>
          <p:nvPr/>
        </p:nvSpPr>
        <p:spPr>
          <a:xfrm>
            <a:off x="4440600" y="6337601"/>
            <a:ext cx="5308881" cy="430887"/>
          </a:xfrm>
          <a:prstGeom prst="rect">
            <a:avLst/>
          </a:prstGeom>
          <a:noFill/>
        </p:spPr>
        <p:txBody>
          <a:bodyPr wrap="square" rtlCol="0">
            <a:spAutoFit/>
          </a:bodyPr>
          <a:lstStyle/>
          <a:p>
            <a:r>
              <a:rPr lang="en-US" sz="2200" dirty="0">
                <a:solidFill>
                  <a:schemeClr val="bg1"/>
                </a:solidFill>
                <a:hlinkClick r:id="rId3">
                  <a:extLst>
                    <a:ext uri="{A12FA001-AC4F-418D-AE19-62706E023703}">
                      <ahyp:hlinkClr xmlns:ahyp="http://schemas.microsoft.com/office/drawing/2018/hyperlinkcolor" val="tx"/>
                    </a:ext>
                  </a:extLst>
                </a:hlinkClick>
              </a:rPr>
              <a:t>City Health Dashboard Homepage</a:t>
            </a:r>
            <a:endParaRPr lang="en-US" sz="2200" dirty="0">
              <a:solidFill>
                <a:schemeClr val="bg1"/>
              </a:solidFill>
            </a:endParaRPr>
          </a:p>
        </p:txBody>
      </p:sp>
      <p:sp>
        <p:nvSpPr>
          <p:cNvPr id="5" name="Slide Number Placeholder 5">
            <a:extLst>
              <a:ext uri="{FF2B5EF4-FFF2-40B4-BE49-F238E27FC236}">
                <a16:creationId xmlns:a16="http://schemas.microsoft.com/office/drawing/2014/main" id="{A9E7F479-7D85-507F-6CC3-9E0159221428}"/>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21</a:t>
            </a:fld>
            <a:endParaRPr lang="en-US" sz="1400" b="1" dirty="0">
              <a:solidFill>
                <a:schemeClr val="bg1"/>
              </a:solidFill>
              <a:latin typeface="+mj-lt"/>
            </a:endParaRPr>
          </a:p>
        </p:txBody>
      </p:sp>
    </p:spTree>
    <p:extLst>
      <p:ext uri="{BB962C8B-B14F-4D97-AF65-F5344CB8AC3E}">
        <p14:creationId xmlns:p14="http://schemas.microsoft.com/office/powerpoint/2010/main" val="3662071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535" y="293524"/>
            <a:ext cx="9790058" cy="909757"/>
          </a:xfrm>
        </p:spPr>
        <p:txBody>
          <a:bodyPr>
            <a:normAutofit fontScale="90000"/>
          </a:bodyPr>
          <a:lstStyle/>
          <a:p>
            <a:pPr algn="ctr"/>
            <a:r>
              <a:rPr lang="en-US" b="1" dirty="0">
                <a:solidFill>
                  <a:schemeClr val="tx1"/>
                </a:solidFill>
                <a:latin typeface="+mj-lt"/>
              </a:rPr>
              <a:t>Rural Health Information Hub (</a:t>
            </a:r>
            <a:r>
              <a:rPr lang="en-US" b="1" dirty="0" err="1">
                <a:solidFill>
                  <a:schemeClr val="tx1"/>
                </a:solidFill>
                <a:latin typeface="+mj-lt"/>
              </a:rPr>
              <a:t>RHIhub</a:t>
            </a:r>
            <a:r>
              <a:rPr lang="en-US" b="1" dirty="0">
                <a:solidFill>
                  <a:schemeClr val="tx1"/>
                </a:solidFill>
                <a:latin typeface="+mj-lt"/>
              </a:rPr>
              <a:t>)</a:t>
            </a:r>
          </a:p>
        </p:txBody>
      </p:sp>
      <p:sp>
        <p:nvSpPr>
          <p:cNvPr id="3" name="Content Placeholder 2"/>
          <p:cNvSpPr>
            <a:spLocks noGrp="1"/>
          </p:cNvSpPr>
          <p:nvPr>
            <p:ph idx="1"/>
          </p:nvPr>
        </p:nvSpPr>
        <p:spPr>
          <a:xfrm>
            <a:off x="397991" y="1567082"/>
            <a:ext cx="9388560" cy="4351338"/>
          </a:xfrm>
        </p:spPr>
        <p:txBody>
          <a:bodyPr>
            <a:normAutofit/>
          </a:bodyPr>
          <a:lstStyle/>
          <a:p>
            <a:pPr>
              <a:lnSpc>
                <a:spcPct val="100000"/>
              </a:lnSpc>
            </a:pPr>
            <a:r>
              <a:rPr lang="en-US" sz="2600" dirty="0">
                <a:solidFill>
                  <a:schemeClr val="tx1"/>
                </a:solidFill>
                <a:latin typeface="+mj-lt"/>
              </a:rPr>
              <a:t>Funded by the Federal Office of Rural Health Policy</a:t>
            </a:r>
          </a:p>
          <a:p>
            <a:pPr>
              <a:lnSpc>
                <a:spcPct val="100000"/>
              </a:lnSpc>
            </a:pPr>
            <a:endParaRPr lang="en-US" sz="1000" dirty="0">
              <a:solidFill>
                <a:schemeClr val="tx1"/>
              </a:solidFill>
              <a:latin typeface="+mj-lt"/>
            </a:endParaRPr>
          </a:p>
          <a:p>
            <a:pPr>
              <a:lnSpc>
                <a:spcPct val="100000"/>
              </a:lnSpc>
            </a:pPr>
            <a:r>
              <a:rPr lang="en-US" sz="2600" dirty="0">
                <a:solidFill>
                  <a:schemeClr val="tx1"/>
                </a:solidFill>
                <a:latin typeface="+mj-lt"/>
              </a:rPr>
              <a:t>National clearinghouse on rural health issues</a:t>
            </a:r>
          </a:p>
          <a:p>
            <a:pPr>
              <a:lnSpc>
                <a:spcPct val="100000"/>
              </a:lnSpc>
            </a:pPr>
            <a:endParaRPr lang="en-US" sz="1000" dirty="0">
              <a:solidFill>
                <a:schemeClr val="tx1"/>
              </a:solidFill>
              <a:latin typeface="+mj-lt"/>
            </a:endParaRPr>
          </a:p>
          <a:p>
            <a:pPr>
              <a:lnSpc>
                <a:spcPct val="100000"/>
              </a:lnSpc>
            </a:pPr>
            <a:r>
              <a:rPr lang="en-US" sz="2600" dirty="0">
                <a:solidFill>
                  <a:schemeClr val="tx1"/>
                </a:solidFill>
                <a:latin typeface="+mj-lt"/>
              </a:rPr>
              <a:t>Statistics for metro and non-metro counties on:</a:t>
            </a:r>
          </a:p>
          <a:p>
            <a:pPr lvl="1">
              <a:lnSpc>
                <a:spcPct val="100000"/>
              </a:lnSpc>
            </a:pPr>
            <a:r>
              <a:rPr lang="en-US" sz="2400" dirty="0">
                <a:solidFill>
                  <a:schemeClr val="tx1"/>
                </a:solidFill>
                <a:latin typeface="+mj-lt"/>
              </a:rPr>
              <a:t>Demographics</a:t>
            </a:r>
          </a:p>
          <a:p>
            <a:pPr lvl="1">
              <a:lnSpc>
                <a:spcPct val="100000"/>
              </a:lnSpc>
            </a:pPr>
            <a:r>
              <a:rPr lang="en-US" sz="2600" dirty="0">
                <a:solidFill>
                  <a:schemeClr val="tx1"/>
                </a:solidFill>
                <a:latin typeface="+mj-lt"/>
              </a:rPr>
              <a:t>Health disparities</a:t>
            </a:r>
          </a:p>
          <a:p>
            <a:pPr lvl="1">
              <a:lnSpc>
                <a:spcPct val="100000"/>
              </a:lnSpc>
            </a:pPr>
            <a:r>
              <a:rPr lang="en-US" sz="2600" dirty="0">
                <a:solidFill>
                  <a:schemeClr val="tx1"/>
                </a:solidFill>
                <a:latin typeface="+mj-lt"/>
              </a:rPr>
              <a:t>Social determinants</a:t>
            </a:r>
          </a:p>
          <a:p>
            <a:pPr lvl="1">
              <a:lnSpc>
                <a:spcPct val="100000"/>
              </a:lnSpc>
            </a:pPr>
            <a:r>
              <a:rPr lang="en-US" sz="2600" dirty="0">
                <a:solidFill>
                  <a:schemeClr val="tx1"/>
                </a:solidFill>
                <a:latin typeface="+mj-lt"/>
              </a:rPr>
              <a:t>Access to services</a:t>
            </a:r>
          </a:p>
        </p:txBody>
      </p:sp>
      <p:sp>
        <p:nvSpPr>
          <p:cNvPr id="5" name="TextBox 4"/>
          <p:cNvSpPr txBox="1"/>
          <p:nvPr/>
        </p:nvSpPr>
        <p:spPr>
          <a:xfrm>
            <a:off x="4756405" y="6289917"/>
            <a:ext cx="4288741" cy="430887"/>
          </a:xfrm>
          <a:prstGeom prst="rect">
            <a:avLst/>
          </a:prstGeom>
          <a:noFill/>
        </p:spPr>
        <p:txBody>
          <a:bodyPr wrap="square" rtlCol="0">
            <a:spAutoFit/>
          </a:bodyPr>
          <a:lstStyle/>
          <a:p>
            <a:r>
              <a:rPr lang="en-US" sz="2200" u="sng" dirty="0">
                <a:solidFill>
                  <a:schemeClr val="bg1"/>
                </a:solidFill>
                <a:latin typeface="+mj-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Rural Health Information Hub</a:t>
            </a:r>
            <a:endParaRPr lang="en-US" sz="2200" dirty="0">
              <a:solidFill>
                <a:schemeClr val="bg1"/>
              </a:solidFill>
              <a:latin typeface="+mj-lt"/>
              <a:ea typeface="Calibri" panose="020F0502020204030204" pitchFamily="34" charset="0"/>
              <a:cs typeface="Times New Roman" panose="02020603050405020304" pitchFamily="18" charset="0"/>
            </a:endParaRPr>
          </a:p>
        </p:txBody>
      </p:sp>
      <p:sp>
        <p:nvSpPr>
          <p:cNvPr id="7" name="Slide Number Placeholder 5">
            <a:extLst>
              <a:ext uri="{FF2B5EF4-FFF2-40B4-BE49-F238E27FC236}">
                <a16:creationId xmlns:a16="http://schemas.microsoft.com/office/drawing/2014/main" id="{64C7CDAC-4E0C-8EFC-8D30-D63AA00D7960}"/>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22</a:t>
            </a:fld>
            <a:endParaRPr lang="en-US" sz="1400" b="1" dirty="0">
              <a:solidFill>
                <a:schemeClr val="bg1"/>
              </a:solidFill>
              <a:latin typeface="+mj-lt"/>
            </a:endParaRPr>
          </a:p>
        </p:txBody>
      </p:sp>
    </p:spTree>
    <p:extLst>
      <p:ext uri="{BB962C8B-B14F-4D97-AF65-F5344CB8AC3E}">
        <p14:creationId xmlns:p14="http://schemas.microsoft.com/office/powerpoint/2010/main" val="2277633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524" y="285785"/>
            <a:ext cx="9641777" cy="909757"/>
          </a:xfrm>
        </p:spPr>
        <p:txBody>
          <a:bodyPr>
            <a:normAutofit fontScale="90000"/>
          </a:bodyPr>
          <a:lstStyle/>
          <a:p>
            <a:r>
              <a:rPr lang="en-US" b="1" dirty="0">
                <a:solidFill>
                  <a:schemeClr val="tx1"/>
                </a:solidFill>
                <a:latin typeface="+mj-lt"/>
              </a:rPr>
              <a:t>National Neighborhood Data Archive</a:t>
            </a:r>
          </a:p>
        </p:txBody>
      </p:sp>
      <p:pic>
        <p:nvPicPr>
          <p:cNvPr id="1026" name="Picture 2">
            <a:extLst>
              <a:ext uri="{FF2B5EF4-FFF2-40B4-BE49-F238E27FC236}">
                <a16:creationId xmlns:a16="http://schemas.microsoft.com/office/drawing/2014/main" id="{B3CD37C5-E2FE-4956-9D9C-5C32AFE12C2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418" y="1438817"/>
            <a:ext cx="5038869" cy="5878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69839" y="2293780"/>
            <a:ext cx="11242074" cy="3557325"/>
          </a:xfrm>
        </p:spPr>
        <p:txBody>
          <a:bodyPr>
            <a:normAutofit fontScale="92500"/>
          </a:bodyPr>
          <a:lstStyle/>
          <a:p>
            <a:pPr marL="0" indent="0">
              <a:lnSpc>
                <a:spcPct val="100000"/>
              </a:lnSpc>
              <a:buNone/>
            </a:pPr>
            <a:r>
              <a:rPr lang="en-US" sz="2600" dirty="0">
                <a:solidFill>
                  <a:schemeClr val="tx1"/>
                </a:solidFill>
                <a:latin typeface="+mj-lt"/>
                <a:hlinkClick r:id="rId4"/>
              </a:rPr>
              <a:t>Cognability</a:t>
            </a:r>
            <a:r>
              <a:rPr lang="en-US" sz="2600" dirty="0">
                <a:solidFill>
                  <a:schemeClr val="tx1"/>
                </a:solidFill>
                <a:latin typeface="+mj-lt"/>
              </a:rPr>
              <a:t> - how your neighborhood supports cognitive health through places to be physically active, socially engaged, and keep your mind active</a:t>
            </a:r>
          </a:p>
          <a:p>
            <a:pPr marL="0" indent="0">
              <a:lnSpc>
                <a:spcPct val="100000"/>
              </a:lnSpc>
              <a:buNone/>
            </a:pPr>
            <a:r>
              <a:rPr lang="en-US" sz="2600" dirty="0">
                <a:solidFill>
                  <a:schemeClr val="tx1"/>
                </a:solidFill>
                <a:latin typeface="+mj-lt"/>
                <a:hlinkClick r:id="rId5"/>
              </a:rPr>
              <a:t>NaNDA Data Repository </a:t>
            </a:r>
            <a:r>
              <a:rPr lang="en-US" sz="2600" dirty="0">
                <a:solidFill>
                  <a:schemeClr val="tx1"/>
                </a:solidFill>
                <a:latin typeface="+mj-lt"/>
              </a:rPr>
              <a:t>– open data for research questions that address “place”</a:t>
            </a:r>
          </a:p>
          <a:p>
            <a:pPr lvl="1">
              <a:lnSpc>
                <a:spcPct val="100000"/>
              </a:lnSpc>
            </a:pPr>
            <a:r>
              <a:rPr lang="en-US" sz="2300" dirty="0">
                <a:solidFill>
                  <a:schemeClr val="tx1"/>
                </a:solidFill>
                <a:latin typeface="+mj-lt"/>
              </a:rPr>
              <a:t>Social Determinants of  Health</a:t>
            </a:r>
          </a:p>
          <a:p>
            <a:pPr lvl="1">
              <a:lnSpc>
                <a:spcPct val="100000"/>
              </a:lnSpc>
            </a:pPr>
            <a:r>
              <a:rPr lang="en-US" sz="2300" dirty="0">
                <a:solidFill>
                  <a:schemeClr val="tx1"/>
                </a:solidFill>
                <a:latin typeface="+mj-lt"/>
              </a:rPr>
              <a:t>Crime rates </a:t>
            </a:r>
          </a:p>
          <a:p>
            <a:pPr lvl="1">
              <a:lnSpc>
                <a:spcPct val="100000"/>
              </a:lnSpc>
            </a:pPr>
            <a:r>
              <a:rPr lang="en-US" sz="2300" dirty="0">
                <a:solidFill>
                  <a:schemeClr val="tx1"/>
                </a:solidFill>
                <a:latin typeface="+mj-lt"/>
              </a:rPr>
              <a:t>Police districts</a:t>
            </a:r>
          </a:p>
          <a:p>
            <a:pPr lvl="1">
              <a:lnSpc>
                <a:spcPct val="100000"/>
              </a:lnSpc>
            </a:pPr>
            <a:r>
              <a:rPr lang="en-US" sz="2300" dirty="0">
                <a:solidFill>
                  <a:schemeClr val="tx1"/>
                </a:solidFill>
                <a:latin typeface="+mj-lt"/>
              </a:rPr>
              <a:t>Polluting sites</a:t>
            </a:r>
          </a:p>
          <a:p>
            <a:pPr lvl="1">
              <a:lnSpc>
                <a:spcPct val="100000"/>
              </a:lnSpc>
            </a:pPr>
            <a:r>
              <a:rPr lang="en-US" sz="2300" dirty="0">
                <a:solidFill>
                  <a:schemeClr val="tx1"/>
                </a:solidFill>
                <a:latin typeface="+mj-lt"/>
              </a:rPr>
              <a:t>Public transit</a:t>
            </a:r>
          </a:p>
        </p:txBody>
      </p:sp>
      <p:sp>
        <p:nvSpPr>
          <p:cNvPr id="5" name="TextBox 4"/>
          <p:cNvSpPr txBox="1"/>
          <p:nvPr/>
        </p:nvSpPr>
        <p:spPr>
          <a:xfrm>
            <a:off x="4785451" y="6241768"/>
            <a:ext cx="5470657" cy="430887"/>
          </a:xfrm>
          <a:prstGeom prst="rect">
            <a:avLst/>
          </a:prstGeom>
          <a:noFill/>
        </p:spPr>
        <p:txBody>
          <a:bodyPr wrap="square" rtlCol="0">
            <a:spAutoFit/>
          </a:bodyPr>
          <a:lstStyle/>
          <a:p>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NaNDA Health Bytes Recording on YouTube</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F86DAEA3-59C2-C731-5FCB-B35F0B6D8D0C}"/>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23</a:t>
            </a:fld>
            <a:endParaRPr lang="en-US" sz="1400" b="1" dirty="0">
              <a:solidFill>
                <a:schemeClr val="bg1"/>
              </a:solidFill>
              <a:latin typeface="+mj-lt"/>
            </a:endParaRPr>
          </a:p>
        </p:txBody>
      </p:sp>
    </p:spTree>
    <p:extLst>
      <p:ext uri="{BB962C8B-B14F-4D97-AF65-F5344CB8AC3E}">
        <p14:creationId xmlns:p14="http://schemas.microsoft.com/office/powerpoint/2010/main" val="2383329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633A9-7E19-79A6-B93E-E8591399F4CA}"/>
              </a:ext>
            </a:extLst>
          </p:cNvPr>
          <p:cNvSpPr>
            <a:spLocks noGrp="1"/>
          </p:cNvSpPr>
          <p:nvPr>
            <p:ph type="title"/>
          </p:nvPr>
        </p:nvSpPr>
        <p:spPr>
          <a:xfrm>
            <a:off x="2152650" y="-1325563"/>
            <a:ext cx="7886700" cy="1325563"/>
          </a:xfrm>
        </p:spPr>
        <p:txBody>
          <a:bodyPr spcFirstLastPara="1" vert="horz" wrap="square" lIns="91440" tIns="45720" rIns="91440" bIns="45720" numCol="1" anchor="b" anchorCtr="0" compatLnSpc="1">
            <a:prstTxWarp prst="textNoShape">
              <a:avLst/>
            </a:prstTxWarp>
            <a:normAutofit/>
          </a:bodyPr>
          <a:lstStyle/>
          <a:p>
            <a:r>
              <a:rPr lang="en-US" dirty="0"/>
              <a:t>Class Exercise Part II</a:t>
            </a:r>
          </a:p>
        </p:txBody>
      </p:sp>
      <p:sp>
        <p:nvSpPr>
          <p:cNvPr id="6" name="TextBox 5">
            <a:extLst>
              <a:ext uri="{FF2B5EF4-FFF2-40B4-BE49-F238E27FC236}">
                <a16:creationId xmlns:a16="http://schemas.microsoft.com/office/drawing/2014/main" id="{71F24FAD-5E7D-D509-7829-887D3CAA1496}"/>
              </a:ext>
            </a:extLst>
          </p:cNvPr>
          <p:cNvSpPr txBox="1"/>
          <p:nvPr/>
        </p:nvSpPr>
        <p:spPr>
          <a:xfrm>
            <a:off x="292078" y="279106"/>
            <a:ext cx="7673520" cy="646331"/>
          </a:xfrm>
          <a:prstGeom prst="rect">
            <a:avLst/>
          </a:prstGeom>
          <a:noFill/>
        </p:spPr>
        <p:txBody>
          <a:bodyPr wrap="square" rtlCol="0">
            <a:spAutoFit/>
          </a:bodyPr>
          <a:lstStyle/>
          <a:p>
            <a:r>
              <a:rPr lang="en-US" sz="3600" b="1" dirty="0"/>
              <a:t>Class Exercise Part 2</a:t>
            </a:r>
          </a:p>
        </p:txBody>
      </p:sp>
      <p:sp>
        <p:nvSpPr>
          <p:cNvPr id="5" name="TextBox 4">
            <a:extLst>
              <a:ext uri="{FF2B5EF4-FFF2-40B4-BE49-F238E27FC236}">
                <a16:creationId xmlns:a16="http://schemas.microsoft.com/office/drawing/2014/main" id="{4C3FEC35-6EB3-B78D-E8F5-9EC9717B2B17}"/>
              </a:ext>
            </a:extLst>
          </p:cNvPr>
          <p:cNvSpPr txBox="1"/>
          <p:nvPr/>
        </p:nvSpPr>
        <p:spPr>
          <a:xfrm>
            <a:off x="98376" y="1488474"/>
            <a:ext cx="11995248" cy="3658630"/>
          </a:xfrm>
          <a:prstGeom prst="rect">
            <a:avLst/>
          </a:prstGeom>
          <a:noFill/>
        </p:spPr>
        <p:txBody>
          <a:bodyPr wrap="square" rtlCol="0">
            <a:spAutoFit/>
          </a:bodyPr>
          <a:lstStyle/>
          <a:p>
            <a:pPr>
              <a:lnSpc>
                <a:spcPct val="107000"/>
              </a:lnSpc>
            </a:pPr>
            <a:r>
              <a:rPr lang="en-US" sz="2600" dirty="0">
                <a:ea typeface="Century Gothic" panose="020B0502020202020204" pitchFamily="34" charset="0"/>
                <a:cs typeface="Times New Roman" panose="02020603050405020304" pitchFamily="18" charset="0"/>
              </a:rPr>
              <a:t>Take five minutes and use the question you formulated in Part 1 to explore </a:t>
            </a:r>
            <a:r>
              <a:rPr lang="en-US" sz="2600" b="1" u="sng" dirty="0">
                <a:ea typeface="Century Gothic" panose="020B0502020202020204" pitchFamily="34" charset="0"/>
                <a:cs typeface="Times New Roman" panose="02020603050405020304" pitchFamily="18" charset="0"/>
              </a:rPr>
              <a:t>steps 2 through 4</a:t>
            </a:r>
            <a:r>
              <a:rPr lang="en-US" sz="2600" b="1" dirty="0">
                <a:ea typeface="Century Gothic" panose="020B0502020202020204" pitchFamily="34" charset="0"/>
                <a:cs typeface="Times New Roman" panose="02020603050405020304" pitchFamily="18" charset="0"/>
              </a:rPr>
              <a:t> </a:t>
            </a:r>
            <a:r>
              <a:rPr lang="en-US" sz="2600" dirty="0">
                <a:ea typeface="Century Gothic" panose="020B0502020202020204" pitchFamily="34" charset="0"/>
                <a:cs typeface="Times New Roman" panose="02020603050405020304" pitchFamily="18" charset="0"/>
              </a:rPr>
              <a:t>of the 4-step process for locating health statistics. </a:t>
            </a:r>
          </a:p>
          <a:p>
            <a:pPr>
              <a:lnSpc>
                <a:spcPct val="107000"/>
              </a:lnSpc>
            </a:pPr>
            <a:endParaRPr lang="en-US" sz="2600" dirty="0">
              <a:ea typeface="Century Gothic" panose="020B0502020202020204" pitchFamily="34" charset="0"/>
              <a:cs typeface="Times New Roman" panose="02020603050405020304" pitchFamily="18" charset="0"/>
            </a:endParaRPr>
          </a:p>
          <a:p>
            <a:pPr>
              <a:lnSpc>
                <a:spcPct val="107000"/>
              </a:lnSpc>
              <a:spcAft>
                <a:spcPts val="1200"/>
              </a:spcAft>
            </a:pPr>
            <a:r>
              <a:rPr lang="en-US" sz="2600" b="1" dirty="0">
                <a:ea typeface="Century Gothic" panose="020B0502020202020204" pitchFamily="34" charset="0"/>
                <a:cs typeface="Times New Roman" panose="02020603050405020304" pitchFamily="18" charset="0"/>
              </a:rPr>
              <a:t>Perform a search for your question and take some notes on what you find.</a:t>
            </a:r>
            <a:endParaRPr lang="en-US" b="1" dirty="0">
              <a:ea typeface="Century Gothic" panose="020B0502020202020204" pitchFamily="34" charset="0"/>
              <a:cs typeface="Times New Roman" panose="02020603050405020304" pitchFamily="18" charset="0"/>
            </a:endParaRPr>
          </a:p>
          <a:p>
            <a:pPr lvl="1">
              <a:lnSpc>
                <a:spcPct val="107000"/>
              </a:lnSpc>
              <a:spcBef>
                <a:spcPts val="200"/>
              </a:spcBef>
            </a:pPr>
            <a:r>
              <a:rPr lang="en-US" sz="2600" b="1" dirty="0">
                <a:ea typeface="Times New Roman" panose="02020603050405020304" pitchFamily="18" charset="0"/>
                <a:cs typeface="Times New Roman" panose="02020603050405020304" pitchFamily="18" charset="0"/>
              </a:rPr>
              <a:t>Step 2. Choose the best resource </a:t>
            </a:r>
          </a:p>
          <a:p>
            <a:pPr lvl="1">
              <a:lnSpc>
                <a:spcPct val="107000"/>
              </a:lnSpc>
              <a:spcBef>
                <a:spcPts val="200"/>
              </a:spcBef>
            </a:pPr>
            <a:r>
              <a:rPr lang="en-US" sz="2600" b="1" dirty="0">
                <a:ea typeface="Times New Roman" panose="02020603050405020304" pitchFamily="18" charset="0"/>
                <a:cs typeface="Times New Roman" panose="02020603050405020304" pitchFamily="18" charset="0"/>
              </a:rPr>
              <a:t>Step 3. Evaluate what you’ve found</a:t>
            </a:r>
          </a:p>
          <a:p>
            <a:pPr lvl="1">
              <a:lnSpc>
                <a:spcPct val="107000"/>
              </a:lnSpc>
              <a:spcBef>
                <a:spcPts val="200"/>
              </a:spcBef>
            </a:pPr>
            <a:r>
              <a:rPr lang="en-US" sz="2600" b="1" dirty="0">
                <a:ea typeface="Times New Roman" panose="02020603050405020304" pitchFamily="18" charset="0"/>
                <a:cs typeface="Times New Roman" panose="02020603050405020304" pitchFamily="18" charset="0"/>
              </a:rPr>
              <a:t>Step 4. Repeat as needed</a:t>
            </a:r>
          </a:p>
          <a:p>
            <a:endParaRPr lang="en-US" sz="2200" dirty="0"/>
          </a:p>
        </p:txBody>
      </p:sp>
      <p:sp>
        <p:nvSpPr>
          <p:cNvPr id="4" name="Slide Number Placeholder 5">
            <a:extLst>
              <a:ext uri="{FF2B5EF4-FFF2-40B4-BE49-F238E27FC236}">
                <a16:creationId xmlns:a16="http://schemas.microsoft.com/office/drawing/2014/main" id="{A720A7E1-C784-B91B-5C95-ABA5E1753C9F}"/>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24</a:t>
            </a:fld>
            <a:endParaRPr lang="en-US" sz="1400" b="1" dirty="0">
              <a:solidFill>
                <a:schemeClr val="bg1"/>
              </a:solidFill>
              <a:latin typeface="+mj-lt"/>
            </a:endParaRPr>
          </a:p>
        </p:txBody>
      </p:sp>
    </p:spTree>
    <p:extLst>
      <p:ext uri="{BB962C8B-B14F-4D97-AF65-F5344CB8AC3E}">
        <p14:creationId xmlns:p14="http://schemas.microsoft.com/office/powerpoint/2010/main" val="1365713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D5686-2F6A-0945-94E8-42CF6B38401C}"/>
              </a:ext>
            </a:extLst>
          </p:cNvPr>
          <p:cNvSpPr>
            <a:spLocks noGrp="1"/>
          </p:cNvSpPr>
          <p:nvPr>
            <p:ph type="title"/>
          </p:nvPr>
        </p:nvSpPr>
        <p:spPr>
          <a:xfrm>
            <a:off x="1019433" y="2561968"/>
            <a:ext cx="9875520" cy="1356360"/>
          </a:xfrm>
        </p:spPr>
        <p:txBody>
          <a:bodyPr>
            <a:normAutofit/>
          </a:bodyPr>
          <a:lstStyle/>
          <a:p>
            <a:pPr algn="ctr"/>
            <a:r>
              <a:rPr lang="en-US" sz="6600" b="1" dirty="0">
                <a:latin typeface="+mj-lt"/>
              </a:rPr>
              <a:t>Questions?</a:t>
            </a:r>
          </a:p>
        </p:txBody>
      </p:sp>
    </p:spTree>
    <p:extLst>
      <p:ext uri="{BB962C8B-B14F-4D97-AF65-F5344CB8AC3E}">
        <p14:creationId xmlns:p14="http://schemas.microsoft.com/office/powerpoint/2010/main" val="388733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C6CE-D5E3-7A3E-5559-C413D985BC58}"/>
              </a:ext>
            </a:extLst>
          </p:cNvPr>
          <p:cNvSpPr>
            <a:spLocks noGrp="1"/>
          </p:cNvSpPr>
          <p:nvPr>
            <p:ph type="title"/>
          </p:nvPr>
        </p:nvSpPr>
        <p:spPr>
          <a:xfrm>
            <a:off x="214069" y="379147"/>
            <a:ext cx="2367543" cy="1325563"/>
          </a:xfrm>
        </p:spPr>
        <p:txBody>
          <a:bodyPr/>
          <a:lstStyle/>
          <a:p>
            <a:pPr>
              <a:lnSpc>
                <a:spcPct val="100000"/>
              </a:lnSpc>
              <a:spcAft>
                <a:spcPts val="600"/>
              </a:spcAft>
            </a:pPr>
            <a:r>
              <a:rPr lang="en-US" sz="5400" b="1" dirty="0">
                <a:solidFill>
                  <a:schemeClr val="accent1">
                    <a:lumMod val="50000"/>
                  </a:schemeClr>
                </a:solidFill>
              </a:rPr>
              <a:t>NNLM</a:t>
            </a:r>
            <a:endParaRPr lang="en-US" sz="5400" dirty="0"/>
          </a:p>
        </p:txBody>
      </p:sp>
      <p:pic>
        <p:nvPicPr>
          <p:cNvPr id="5" name="Content Placeholder 5" descr="Map of the United States that shows the 7 regions of the Network of the National Library of Medicine.">
            <a:extLst>
              <a:ext uri="{FF2B5EF4-FFF2-40B4-BE49-F238E27FC236}">
                <a16:creationId xmlns:a16="http://schemas.microsoft.com/office/drawing/2014/main" id="{93BF469A-BC33-763E-FEA6-58FCC15230A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029085" y="295454"/>
            <a:ext cx="8184143" cy="5662680"/>
          </a:xfrm>
        </p:spPr>
      </p:pic>
      <p:sp>
        <p:nvSpPr>
          <p:cNvPr id="4" name="Slide Number Placeholder 5">
            <a:extLst>
              <a:ext uri="{FF2B5EF4-FFF2-40B4-BE49-F238E27FC236}">
                <a16:creationId xmlns:a16="http://schemas.microsoft.com/office/drawing/2014/main" id="{03315084-ED4A-BC83-D931-AC43EA8D70A8}"/>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3</a:t>
            </a:fld>
            <a:endParaRPr lang="en-US" sz="1400" b="1" dirty="0">
              <a:solidFill>
                <a:schemeClr val="bg1"/>
              </a:solidFill>
              <a:latin typeface="+mj-lt"/>
            </a:endParaRPr>
          </a:p>
        </p:txBody>
      </p:sp>
    </p:spTree>
    <p:extLst>
      <p:ext uri="{BB962C8B-B14F-4D97-AF65-F5344CB8AC3E}">
        <p14:creationId xmlns:p14="http://schemas.microsoft.com/office/powerpoint/2010/main" val="242364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F0D3-81E6-DD94-E1D7-BE1B90748971}"/>
              </a:ext>
            </a:extLst>
          </p:cNvPr>
          <p:cNvSpPr>
            <a:spLocks noGrp="1"/>
          </p:cNvSpPr>
          <p:nvPr>
            <p:ph type="title"/>
          </p:nvPr>
        </p:nvSpPr>
        <p:spPr>
          <a:xfrm>
            <a:off x="372979" y="288757"/>
            <a:ext cx="4824663" cy="1356360"/>
          </a:xfrm>
        </p:spPr>
        <p:txBody>
          <a:bodyPr/>
          <a:lstStyle/>
          <a:p>
            <a:r>
              <a:rPr lang="en-US" b="1" dirty="0">
                <a:solidFill>
                  <a:schemeClr val="tx1"/>
                </a:solidFill>
                <a:latin typeface="+mn-lt"/>
              </a:rPr>
              <a:t>Objectives</a:t>
            </a:r>
            <a:endParaRPr lang="en-US" dirty="0">
              <a:latin typeface="+mn-lt"/>
            </a:endParaRPr>
          </a:p>
        </p:txBody>
      </p:sp>
      <p:sp>
        <p:nvSpPr>
          <p:cNvPr id="3" name="Content Placeholder 2">
            <a:extLst>
              <a:ext uri="{FF2B5EF4-FFF2-40B4-BE49-F238E27FC236}">
                <a16:creationId xmlns:a16="http://schemas.microsoft.com/office/drawing/2014/main" id="{E0481042-6990-B76B-DF50-15FD6E33005D}"/>
              </a:ext>
            </a:extLst>
          </p:cNvPr>
          <p:cNvSpPr>
            <a:spLocks noGrp="1"/>
          </p:cNvSpPr>
          <p:nvPr>
            <p:ph idx="1"/>
          </p:nvPr>
        </p:nvSpPr>
        <p:spPr>
          <a:xfrm>
            <a:off x="372979" y="1963152"/>
            <a:ext cx="11049000" cy="3459080"/>
          </a:xfrm>
        </p:spPr>
        <p:txBody>
          <a:bodyPr/>
          <a:lstStyle/>
          <a:p>
            <a:r>
              <a:rPr lang="en-US" sz="2800" dirty="0">
                <a:latin typeface="+mn-lt"/>
              </a:rPr>
              <a:t>Recognize the differences between data, data sets, and statistics.</a:t>
            </a:r>
          </a:p>
          <a:p>
            <a:r>
              <a:rPr lang="en-US" sz="2800" dirty="0">
                <a:latin typeface="+mn-lt"/>
              </a:rPr>
              <a:t>Summarize the four-step process to locate relevant health statistics for a particular circumstance or issue.</a:t>
            </a:r>
          </a:p>
          <a:p>
            <a:r>
              <a:rPr lang="en-US" sz="2800" dirty="0">
                <a:latin typeface="+mn-lt"/>
              </a:rPr>
              <a:t>Identify online resources that provide health statistics at the national, state, and local level. </a:t>
            </a:r>
          </a:p>
          <a:p>
            <a:endParaRPr lang="en-US" sz="2000" dirty="0"/>
          </a:p>
          <a:p>
            <a:endParaRPr lang="en-US" sz="2000" dirty="0"/>
          </a:p>
          <a:p>
            <a:endParaRPr lang="en-US" dirty="0"/>
          </a:p>
        </p:txBody>
      </p:sp>
      <p:sp>
        <p:nvSpPr>
          <p:cNvPr id="5" name="Slide Number Placeholder 5">
            <a:extLst>
              <a:ext uri="{FF2B5EF4-FFF2-40B4-BE49-F238E27FC236}">
                <a16:creationId xmlns:a16="http://schemas.microsoft.com/office/drawing/2014/main" id="{5034393A-D164-C162-9DDD-C4191CD2BBA1}"/>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4</a:t>
            </a:fld>
            <a:endParaRPr lang="en-US" sz="1400" b="1" dirty="0">
              <a:solidFill>
                <a:schemeClr val="bg1"/>
              </a:solidFill>
              <a:latin typeface="+mj-lt"/>
            </a:endParaRPr>
          </a:p>
        </p:txBody>
      </p:sp>
    </p:spTree>
    <p:extLst>
      <p:ext uri="{BB962C8B-B14F-4D97-AF65-F5344CB8AC3E}">
        <p14:creationId xmlns:p14="http://schemas.microsoft.com/office/powerpoint/2010/main" val="277238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AC89FB-EE91-3F85-11EC-7883F85C8D96}"/>
              </a:ext>
            </a:extLst>
          </p:cNvPr>
          <p:cNvSpPr>
            <a:spLocks noGrp="1"/>
          </p:cNvSpPr>
          <p:nvPr>
            <p:ph type="title"/>
          </p:nvPr>
        </p:nvSpPr>
        <p:spPr>
          <a:xfrm>
            <a:off x="2152650" y="346825"/>
            <a:ext cx="7886700" cy="895459"/>
          </a:xfrm>
        </p:spPr>
        <p:txBody>
          <a:bodyPr>
            <a:normAutofit/>
          </a:bodyPr>
          <a:lstStyle/>
          <a:p>
            <a:pPr algn="ctr"/>
            <a:r>
              <a:rPr lang="en-US" b="1" dirty="0">
                <a:solidFill>
                  <a:schemeClr val="tx1"/>
                </a:solidFill>
                <a:latin typeface="+mj-lt"/>
              </a:rPr>
              <a:t>Class Resources</a:t>
            </a:r>
          </a:p>
        </p:txBody>
      </p:sp>
      <p:sp>
        <p:nvSpPr>
          <p:cNvPr id="3" name="Content Placeholder 2">
            <a:extLst>
              <a:ext uri="{FF2B5EF4-FFF2-40B4-BE49-F238E27FC236}">
                <a16:creationId xmlns:a16="http://schemas.microsoft.com/office/drawing/2014/main" id="{F3703076-2C12-504C-AA16-A3AA31C96552}"/>
              </a:ext>
            </a:extLst>
          </p:cNvPr>
          <p:cNvSpPr>
            <a:spLocks noGrp="1"/>
          </p:cNvSpPr>
          <p:nvPr>
            <p:ph idx="1"/>
          </p:nvPr>
        </p:nvSpPr>
        <p:spPr>
          <a:xfrm>
            <a:off x="1462839" y="1870118"/>
            <a:ext cx="7886700" cy="2474393"/>
          </a:xfrm>
        </p:spPr>
        <p:txBody>
          <a:bodyPr>
            <a:noAutofit/>
          </a:bodyPr>
          <a:lstStyle/>
          <a:p>
            <a:pPr marL="514350" indent="-514350">
              <a:lnSpc>
                <a:spcPct val="200000"/>
              </a:lnSpc>
              <a:buFont typeface="+mj-lt"/>
              <a:buAutoNum type="arabicPeriod"/>
            </a:pPr>
            <a:r>
              <a:rPr lang="en-US" sz="3200" b="1" dirty="0">
                <a:solidFill>
                  <a:schemeClr val="tx1"/>
                </a:solidFill>
                <a:latin typeface="+mj-lt"/>
              </a:rPr>
              <a:t>PowerPoint slides</a:t>
            </a:r>
          </a:p>
          <a:p>
            <a:pPr marL="514350" indent="-514350">
              <a:lnSpc>
                <a:spcPct val="200000"/>
              </a:lnSpc>
              <a:buFont typeface="+mj-lt"/>
              <a:buAutoNum type="arabicPeriod"/>
            </a:pPr>
            <a:r>
              <a:rPr lang="en-US" sz="3200" b="1" dirty="0">
                <a:solidFill>
                  <a:schemeClr val="tx1"/>
                </a:solidFill>
                <a:latin typeface="+mj-lt"/>
              </a:rPr>
              <a:t>Guided handout</a:t>
            </a:r>
          </a:p>
          <a:p>
            <a:pPr marL="0" indent="0">
              <a:lnSpc>
                <a:spcPct val="200000"/>
              </a:lnSpc>
              <a:buNone/>
            </a:pPr>
            <a:endParaRPr lang="en-US" sz="2600" dirty="0">
              <a:solidFill>
                <a:schemeClr val="tx1"/>
              </a:solidFill>
            </a:endParaRPr>
          </a:p>
          <a:p>
            <a:pPr marL="0" indent="0">
              <a:lnSpc>
                <a:spcPct val="200000"/>
              </a:lnSpc>
              <a:buNone/>
            </a:pPr>
            <a:endParaRPr lang="en-US" sz="2600" dirty="0">
              <a:solidFill>
                <a:schemeClr val="tx1"/>
              </a:solidFill>
            </a:endParaRPr>
          </a:p>
          <a:p>
            <a:endParaRPr lang="en-US" sz="2600" dirty="0"/>
          </a:p>
        </p:txBody>
      </p:sp>
      <p:sp>
        <p:nvSpPr>
          <p:cNvPr id="4" name="Slide Number Placeholder 5">
            <a:extLst>
              <a:ext uri="{FF2B5EF4-FFF2-40B4-BE49-F238E27FC236}">
                <a16:creationId xmlns:a16="http://schemas.microsoft.com/office/drawing/2014/main" id="{A2C24D21-B01F-2314-7151-47B8E3173CC8}"/>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5</a:t>
            </a:fld>
            <a:endParaRPr lang="en-US" sz="1400" b="1" dirty="0">
              <a:solidFill>
                <a:schemeClr val="bg1"/>
              </a:solidFill>
              <a:latin typeface="+mj-lt"/>
            </a:endParaRPr>
          </a:p>
        </p:txBody>
      </p:sp>
    </p:spTree>
    <p:extLst>
      <p:ext uri="{BB962C8B-B14F-4D97-AF65-F5344CB8AC3E}">
        <p14:creationId xmlns:p14="http://schemas.microsoft.com/office/powerpoint/2010/main" val="364238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012D89-8BD1-4A86-BF9A-12DAF00D7B95}"/>
              </a:ext>
            </a:extLst>
          </p:cNvPr>
          <p:cNvSpPr>
            <a:spLocks noGrp="1"/>
          </p:cNvSpPr>
          <p:nvPr>
            <p:ph type="title"/>
          </p:nvPr>
        </p:nvSpPr>
        <p:spPr>
          <a:xfrm>
            <a:off x="227597" y="243506"/>
            <a:ext cx="2772277" cy="864582"/>
          </a:xfrm>
        </p:spPr>
        <p:txBody>
          <a:bodyPr wrap="square" anchor="ctr">
            <a:normAutofit/>
          </a:bodyPr>
          <a:lstStyle/>
          <a:p>
            <a:r>
              <a:rPr lang="en-US" b="1" dirty="0">
                <a:solidFill>
                  <a:schemeClr val="tx1"/>
                </a:solidFill>
                <a:latin typeface="+mj-lt"/>
              </a:rPr>
              <a:t>Agenda</a:t>
            </a:r>
            <a:r>
              <a:rPr lang="en-US" b="1" dirty="0">
                <a:solidFill>
                  <a:schemeClr val="tx1"/>
                </a:solidFill>
              </a:rPr>
              <a:t> </a:t>
            </a:r>
          </a:p>
        </p:txBody>
      </p:sp>
      <p:graphicFrame>
        <p:nvGraphicFramePr>
          <p:cNvPr id="7" name="Content Placeholder 2" descr="Agenda for class.">
            <a:extLst>
              <a:ext uri="{FF2B5EF4-FFF2-40B4-BE49-F238E27FC236}">
                <a16:creationId xmlns:a16="http://schemas.microsoft.com/office/drawing/2014/main" id="{4358B36A-3975-5A1F-07B6-2E8056699D55}"/>
              </a:ext>
            </a:extLst>
          </p:cNvPr>
          <p:cNvGraphicFramePr>
            <a:graphicFrameLocks noGrp="1"/>
          </p:cNvGraphicFramePr>
          <p:nvPr>
            <p:ph idx="1"/>
            <p:extLst>
              <p:ext uri="{D42A27DB-BD31-4B8C-83A1-F6EECF244321}">
                <p14:modId xmlns:p14="http://schemas.microsoft.com/office/powerpoint/2010/main" val="1992377967"/>
              </p:ext>
            </p:extLst>
          </p:nvPr>
        </p:nvGraphicFramePr>
        <p:xfrm>
          <a:off x="1992229" y="1398574"/>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5">
            <a:extLst>
              <a:ext uri="{FF2B5EF4-FFF2-40B4-BE49-F238E27FC236}">
                <a16:creationId xmlns:a16="http://schemas.microsoft.com/office/drawing/2014/main" id="{805E92ED-0D77-45BD-99EE-D2AB25167D65}"/>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6</a:t>
            </a:fld>
            <a:endParaRPr lang="en-US" sz="1400" b="1" dirty="0">
              <a:solidFill>
                <a:schemeClr val="bg1"/>
              </a:solidFill>
              <a:latin typeface="+mj-lt"/>
            </a:endParaRPr>
          </a:p>
        </p:txBody>
      </p:sp>
    </p:spTree>
    <p:extLst>
      <p:ext uri="{BB962C8B-B14F-4D97-AF65-F5344CB8AC3E}">
        <p14:creationId xmlns:p14="http://schemas.microsoft.com/office/powerpoint/2010/main" val="194495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547" y="202173"/>
            <a:ext cx="7886700" cy="959175"/>
          </a:xfrm>
        </p:spPr>
        <p:txBody>
          <a:bodyPr/>
          <a:lstStyle/>
          <a:p>
            <a:r>
              <a:rPr lang="en-US" b="1" dirty="0">
                <a:solidFill>
                  <a:schemeClr val="tx1"/>
                </a:solidFill>
                <a:latin typeface="+mj-lt"/>
              </a:rPr>
              <a:t>Data vs. Statistics</a:t>
            </a:r>
          </a:p>
        </p:txBody>
      </p:sp>
      <p:graphicFrame>
        <p:nvGraphicFramePr>
          <p:cNvPr id="5" name="Diagram 4" descr="Data: &#10;- &quot;raw&quot; numbers&#10;- count of individual events or services&#10;- collected at local, state, national, or international level&#10;&#10;Data set&#10;- data collected and attanged logically according ro definite criteria&#10;- major unit of data storage and retrieval&#10;- may/may not represent entire population&#10;&#10;Statistics&#10;- data already analyzed and summarized&#10;- Information presented as text, figures, graphs, or maps&#10;- most data on website is compiled statistics"/>
          <p:cNvGraphicFramePr/>
          <p:nvPr>
            <p:extLst>
              <p:ext uri="{D42A27DB-BD31-4B8C-83A1-F6EECF244321}">
                <p14:modId xmlns:p14="http://schemas.microsoft.com/office/powerpoint/2010/main" val="2550467739"/>
              </p:ext>
            </p:extLst>
          </p:nvPr>
        </p:nvGraphicFramePr>
        <p:xfrm>
          <a:off x="1956619" y="1161348"/>
          <a:ext cx="8278762" cy="4835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5">
            <a:extLst>
              <a:ext uri="{FF2B5EF4-FFF2-40B4-BE49-F238E27FC236}">
                <a16:creationId xmlns:a16="http://schemas.microsoft.com/office/drawing/2014/main" id="{BEEE61DE-33AF-4240-F083-2A19BFD6B35C}"/>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7</a:t>
            </a:fld>
            <a:endParaRPr lang="en-US" sz="1400" b="1" dirty="0">
              <a:solidFill>
                <a:schemeClr val="bg1"/>
              </a:solidFill>
              <a:latin typeface="+mj-lt"/>
            </a:endParaRPr>
          </a:p>
        </p:txBody>
      </p:sp>
    </p:spTree>
    <p:extLst>
      <p:ext uri="{BB962C8B-B14F-4D97-AF65-F5344CB8AC3E}">
        <p14:creationId xmlns:p14="http://schemas.microsoft.com/office/powerpoint/2010/main" val="317415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883" y="439901"/>
            <a:ext cx="8852234" cy="636591"/>
          </a:xfrm>
        </p:spPr>
        <p:txBody>
          <a:bodyPr>
            <a:normAutofit fontScale="90000"/>
          </a:bodyPr>
          <a:lstStyle/>
          <a:p>
            <a:pPr algn="ctr"/>
            <a:r>
              <a:rPr lang="en-US" b="1" dirty="0">
                <a:solidFill>
                  <a:schemeClr val="tx1"/>
                </a:solidFill>
                <a:latin typeface="+mj-lt"/>
              </a:rPr>
              <a:t>Key Features of Health Statistics</a:t>
            </a:r>
          </a:p>
        </p:txBody>
      </p:sp>
      <p:sp>
        <p:nvSpPr>
          <p:cNvPr id="3" name="Content Placeholder 2"/>
          <p:cNvSpPr>
            <a:spLocks noGrp="1"/>
          </p:cNvSpPr>
          <p:nvPr>
            <p:ph idx="1"/>
          </p:nvPr>
        </p:nvSpPr>
        <p:spPr>
          <a:xfrm>
            <a:off x="441492" y="1374552"/>
            <a:ext cx="11541961" cy="4520922"/>
          </a:xfrm>
        </p:spPr>
        <p:txBody>
          <a:bodyPr>
            <a:normAutofit lnSpcReduction="10000"/>
          </a:bodyPr>
          <a:lstStyle/>
          <a:p>
            <a:pPr marL="404614" indent="-342900">
              <a:lnSpc>
                <a:spcPct val="100000"/>
              </a:lnSpc>
              <a:defRPr/>
            </a:pPr>
            <a:r>
              <a:rPr lang="en-US" sz="2600" dirty="0">
                <a:solidFill>
                  <a:schemeClr val="tx1"/>
                </a:solidFill>
                <a:latin typeface="+mj-lt"/>
              </a:rPr>
              <a:t>A numerical summary of data computed on samples</a:t>
            </a:r>
          </a:p>
          <a:p>
            <a:pPr marL="404614" indent="-342900">
              <a:lnSpc>
                <a:spcPct val="100000"/>
              </a:lnSpc>
              <a:defRPr/>
            </a:pPr>
            <a:endParaRPr lang="en-US" sz="1000" dirty="0">
              <a:solidFill>
                <a:schemeClr val="tx1"/>
              </a:solidFill>
              <a:latin typeface="+mj-lt"/>
            </a:endParaRPr>
          </a:p>
          <a:p>
            <a:pPr marL="404614" indent="-342900">
              <a:lnSpc>
                <a:spcPct val="100000"/>
              </a:lnSpc>
              <a:defRPr/>
            </a:pPr>
            <a:r>
              <a:rPr lang="en-US" sz="2600" dirty="0">
                <a:solidFill>
                  <a:schemeClr val="tx1"/>
                </a:solidFill>
                <a:latin typeface="+mj-lt"/>
              </a:rPr>
              <a:t>Characterize the health of a population and the influences that affect health</a:t>
            </a:r>
          </a:p>
          <a:p>
            <a:pPr marL="404614" indent="-342900">
              <a:lnSpc>
                <a:spcPct val="100000"/>
              </a:lnSpc>
              <a:defRPr/>
            </a:pPr>
            <a:endParaRPr lang="en-US" sz="1000" dirty="0">
              <a:solidFill>
                <a:schemeClr val="tx1"/>
              </a:solidFill>
              <a:latin typeface="+mj-lt"/>
            </a:endParaRPr>
          </a:p>
          <a:p>
            <a:pPr marL="404614" indent="-342900">
              <a:lnSpc>
                <a:spcPct val="100000"/>
              </a:lnSpc>
              <a:defRPr/>
            </a:pPr>
            <a:r>
              <a:rPr lang="en-US" sz="2600" dirty="0">
                <a:solidFill>
                  <a:schemeClr val="tx1"/>
                </a:solidFill>
                <a:latin typeface="+mj-lt"/>
              </a:rPr>
              <a:t>Parameters are values that describes a characteristic of a population</a:t>
            </a:r>
          </a:p>
          <a:p>
            <a:pPr marL="404614" indent="-342900">
              <a:lnSpc>
                <a:spcPct val="100000"/>
              </a:lnSpc>
              <a:defRPr/>
            </a:pPr>
            <a:endParaRPr lang="en-US" sz="1000" baseline="30000" dirty="0">
              <a:solidFill>
                <a:schemeClr val="tx1"/>
              </a:solidFill>
              <a:latin typeface="+mj-lt"/>
            </a:endParaRPr>
          </a:p>
          <a:p>
            <a:pPr marL="404614" indent="-342900">
              <a:lnSpc>
                <a:spcPct val="100000"/>
              </a:lnSpc>
              <a:defRPr/>
            </a:pPr>
            <a:r>
              <a:rPr lang="en-US" sz="2600" dirty="0">
                <a:solidFill>
                  <a:schemeClr val="tx1"/>
                </a:solidFill>
                <a:latin typeface="+mj-lt"/>
              </a:rPr>
              <a:t>Often collected and analyzed over a specific period</a:t>
            </a:r>
          </a:p>
          <a:p>
            <a:pPr marL="404614" indent="-342900">
              <a:lnSpc>
                <a:spcPct val="100000"/>
              </a:lnSpc>
              <a:defRPr/>
            </a:pPr>
            <a:endParaRPr lang="en-US" sz="1000" dirty="0">
              <a:solidFill>
                <a:schemeClr val="tx1"/>
              </a:solidFill>
              <a:latin typeface="+mj-lt"/>
            </a:endParaRPr>
          </a:p>
          <a:p>
            <a:pPr marL="404614" indent="-342900">
              <a:lnSpc>
                <a:spcPct val="100000"/>
              </a:lnSpc>
              <a:defRPr/>
            </a:pPr>
            <a:r>
              <a:rPr lang="en-US" sz="2600" dirty="0">
                <a:solidFill>
                  <a:schemeClr val="tx1"/>
                </a:solidFill>
                <a:latin typeface="+mj-lt"/>
              </a:rPr>
              <a:t>Collected </a:t>
            </a:r>
            <a:r>
              <a:rPr lang="en-US" altLang="en-US" sz="2600" dirty="0">
                <a:solidFill>
                  <a:schemeClr val="tx1"/>
                </a:solidFill>
                <a:latin typeface="+mj-lt"/>
              </a:rPr>
              <a:t>to meet needs of the collector</a:t>
            </a:r>
          </a:p>
        </p:txBody>
      </p:sp>
      <p:sp>
        <p:nvSpPr>
          <p:cNvPr id="5" name="Slide Number Placeholder 5">
            <a:extLst>
              <a:ext uri="{FF2B5EF4-FFF2-40B4-BE49-F238E27FC236}">
                <a16:creationId xmlns:a16="http://schemas.microsoft.com/office/drawing/2014/main" id="{7A92C3D5-F455-C6A3-8BDB-34C52965E689}"/>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8</a:t>
            </a:fld>
            <a:endParaRPr lang="en-US" sz="1400" b="1" dirty="0">
              <a:solidFill>
                <a:schemeClr val="bg1"/>
              </a:solidFill>
              <a:latin typeface="+mj-lt"/>
            </a:endParaRPr>
          </a:p>
        </p:txBody>
      </p:sp>
    </p:spTree>
    <p:extLst>
      <p:ext uri="{BB962C8B-B14F-4D97-AF65-F5344CB8AC3E}">
        <p14:creationId xmlns:p14="http://schemas.microsoft.com/office/powerpoint/2010/main" val="12281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011" y="253008"/>
            <a:ext cx="7886700" cy="681698"/>
          </a:xfrm>
        </p:spPr>
        <p:txBody>
          <a:bodyPr wrap="square" anchor="ctr">
            <a:normAutofit fontScale="90000"/>
          </a:bodyPr>
          <a:lstStyle/>
          <a:p>
            <a:r>
              <a:rPr lang="en-US" b="1" dirty="0">
                <a:solidFill>
                  <a:schemeClr val="tx1"/>
                </a:solidFill>
                <a:latin typeface="+mj-lt"/>
              </a:rPr>
              <a:t>Uses of Health Statistics</a:t>
            </a:r>
            <a:endParaRPr lang="en-US" b="1" baseline="30000" dirty="0">
              <a:solidFill>
                <a:schemeClr val="tx1"/>
              </a:solidFill>
              <a:latin typeface="+mj-lt"/>
            </a:endParaRPr>
          </a:p>
        </p:txBody>
      </p:sp>
      <p:graphicFrame>
        <p:nvGraphicFramePr>
          <p:cNvPr id="6" name="Content Placeholder 2" descr="Overview of four uses of health statistics. ">
            <a:extLst>
              <a:ext uri="{FF2B5EF4-FFF2-40B4-BE49-F238E27FC236}">
                <a16:creationId xmlns:a16="http://schemas.microsoft.com/office/drawing/2014/main" id="{F54A62C1-E9F1-772A-66D6-91DF818281D2}"/>
              </a:ext>
            </a:extLst>
          </p:cNvPr>
          <p:cNvGraphicFramePr>
            <a:graphicFrameLocks noGrp="1"/>
          </p:cNvGraphicFramePr>
          <p:nvPr>
            <p:ph idx="1"/>
          </p:nvPr>
        </p:nvGraphicFramePr>
        <p:xfrm>
          <a:off x="2089590" y="1571956"/>
          <a:ext cx="79497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5">
            <a:extLst>
              <a:ext uri="{FF2B5EF4-FFF2-40B4-BE49-F238E27FC236}">
                <a16:creationId xmlns:a16="http://schemas.microsoft.com/office/drawing/2014/main" id="{431D0440-A638-0E44-2CBF-272F93E9C58F}"/>
              </a:ext>
            </a:extLst>
          </p:cNvPr>
          <p:cNvSpPr>
            <a:spLocks noGrp="1"/>
          </p:cNvSpPr>
          <p:nvPr>
            <p:ph type="sldNum" sz="quarter" idx="10"/>
          </p:nvPr>
        </p:nvSpPr>
        <p:spPr>
          <a:xfrm>
            <a:off x="9984438" y="6273255"/>
            <a:ext cx="1706217" cy="365125"/>
          </a:xfrm>
        </p:spPr>
        <p:txBody>
          <a:bodyPr/>
          <a:lstStyle/>
          <a:p>
            <a:pPr>
              <a:defRPr/>
            </a:pPr>
            <a:fld id="{76BF41A6-7A2C-4690-ACC7-07924994F7F6}" type="slidenum">
              <a:rPr lang="en-US" sz="1400" b="1" smtClean="0">
                <a:solidFill>
                  <a:schemeClr val="bg1"/>
                </a:solidFill>
                <a:latin typeface="+mj-lt"/>
              </a:rPr>
              <a:pPr>
                <a:defRPr/>
              </a:pPr>
              <a:t>9</a:t>
            </a:fld>
            <a:endParaRPr lang="en-US" sz="1400" b="1" dirty="0">
              <a:solidFill>
                <a:schemeClr val="bg1"/>
              </a:solidFill>
              <a:latin typeface="+mj-lt"/>
            </a:endParaRPr>
          </a:p>
        </p:txBody>
      </p:sp>
    </p:spTree>
    <p:extLst>
      <p:ext uri="{BB962C8B-B14F-4D97-AF65-F5344CB8AC3E}">
        <p14:creationId xmlns:p14="http://schemas.microsoft.com/office/powerpoint/2010/main" val="3066927631"/>
      </p:ext>
    </p:extLst>
  </p:cSld>
  <p:clrMapOvr>
    <a:masterClrMapping/>
  </p:clrMapOvr>
</p:sld>
</file>

<file path=ppt/theme/theme1.xml><?xml version="1.0" encoding="utf-8"?>
<a:theme xmlns:a="http://schemas.openxmlformats.org/drawingml/2006/main" name="Basis">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TotalTime>
  <Words>1225</Words>
  <Application>Microsoft Office PowerPoint</Application>
  <PresentationFormat>Widescreen</PresentationFormat>
  <Paragraphs>231</Paragraphs>
  <Slides>25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Calibri</vt:lpstr>
      <vt:lpstr>Century Gothic</vt:lpstr>
      <vt:lpstr>Corbel</vt:lpstr>
      <vt:lpstr>Times New Roman</vt:lpstr>
      <vt:lpstr>Wingdings</vt:lpstr>
      <vt:lpstr>Basis</vt:lpstr>
      <vt:lpstr>Health Statistics on the Web</vt:lpstr>
      <vt:lpstr>Today’s Session</vt:lpstr>
      <vt:lpstr>NNLM</vt:lpstr>
      <vt:lpstr>Objectives</vt:lpstr>
      <vt:lpstr>Class Resources</vt:lpstr>
      <vt:lpstr>Agenda </vt:lpstr>
      <vt:lpstr>Data vs. Statistics</vt:lpstr>
      <vt:lpstr>Key Features of Health Statistics</vt:lpstr>
      <vt:lpstr>Uses of Health Statistics</vt:lpstr>
      <vt:lpstr>Steps to Finding Health Statistics</vt:lpstr>
      <vt:lpstr>Class Exercise Part I:  What question or topic will you search today?</vt:lpstr>
      <vt:lpstr>Statistics Portals</vt:lpstr>
      <vt:lpstr>National Center for Health Statistics (NCHS)</vt:lpstr>
      <vt:lpstr>MedlinePlus.gov</vt:lpstr>
      <vt:lpstr>National Statistics</vt:lpstr>
      <vt:lpstr>Behavioral Risk Factor Surveillance System (BRFSS)</vt:lpstr>
      <vt:lpstr>State Health Facts</vt:lpstr>
      <vt:lpstr>Local Statistics</vt:lpstr>
      <vt:lpstr>U.S. Census Bureau</vt:lpstr>
      <vt:lpstr>County Health Rankings &amp; Roadmaps</vt:lpstr>
      <vt:lpstr>City Health Dashboard</vt:lpstr>
      <vt:lpstr>Rural Health Information Hub (RHIhub)</vt:lpstr>
      <vt:lpstr>National Neighborhood Data Archive</vt:lpstr>
      <vt:lpstr>Class Exercise Part II</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Brown</dc:creator>
  <cp:lastModifiedBy>Rebecca Brown</cp:lastModifiedBy>
  <cp:revision>41</cp:revision>
  <dcterms:created xsi:type="dcterms:W3CDTF">2024-10-31T20:28:02Z</dcterms:created>
  <dcterms:modified xsi:type="dcterms:W3CDTF">2025-10-27T19:08:11Z</dcterms:modified>
</cp:coreProperties>
</file>