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modernComment_23C_47BFE5EA.xml" ContentType="application/vnd.ms-powerpoint.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modernComment_117_66A41048.xml" ContentType="application/vnd.ms-powerpoint.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modernComment_11B_706460B1.xml" ContentType="application/vnd.ms-powerpoint.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4"/>
  </p:notesMasterIdLst>
  <p:handoutMasterIdLst>
    <p:handoutMasterId r:id="rId45"/>
  </p:handoutMasterIdLst>
  <p:sldIdLst>
    <p:sldId id="256" r:id="rId2"/>
    <p:sldId id="293" r:id="rId3"/>
    <p:sldId id="257" r:id="rId4"/>
    <p:sldId id="576" r:id="rId5"/>
    <p:sldId id="295" r:id="rId6"/>
    <p:sldId id="270" r:id="rId7"/>
    <p:sldId id="577" r:id="rId8"/>
    <p:sldId id="297" r:id="rId9"/>
    <p:sldId id="261" r:id="rId10"/>
    <p:sldId id="271" r:id="rId11"/>
    <p:sldId id="272" r:id="rId12"/>
    <p:sldId id="292" r:id="rId13"/>
    <p:sldId id="273" r:id="rId14"/>
    <p:sldId id="274" r:id="rId15"/>
    <p:sldId id="275" r:id="rId16"/>
    <p:sldId id="276" r:id="rId17"/>
    <p:sldId id="572" r:id="rId18"/>
    <p:sldId id="580" r:id="rId19"/>
    <p:sldId id="578" r:id="rId20"/>
    <p:sldId id="579" r:id="rId21"/>
    <p:sldId id="277" r:id="rId22"/>
    <p:sldId id="278" r:id="rId23"/>
    <p:sldId id="279" r:id="rId24"/>
    <p:sldId id="281" r:id="rId25"/>
    <p:sldId id="283" r:id="rId26"/>
    <p:sldId id="573" r:id="rId27"/>
    <p:sldId id="582" r:id="rId28"/>
    <p:sldId id="284" r:id="rId29"/>
    <p:sldId id="285" r:id="rId30"/>
    <p:sldId id="286" r:id="rId31"/>
    <p:sldId id="287" r:id="rId32"/>
    <p:sldId id="574" r:id="rId33"/>
    <p:sldId id="581" r:id="rId34"/>
    <p:sldId id="299" r:id="rId35"/>
    <p:sldId id="300" r:id="rId36"/>
    <p:sldId id="301" r:id="rId37"/>
    <p:sldId id="563" r:id="rId38"/>
    <p:sldId id="568" r:id="rId39"/>
    <p:sldId id="585" r:id="rId40"/>
    <p:sldId id="298" r:id="rId41"/>
    <p:sldId id="584" r:id="rId42"/>
    <p:sldId id="56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088" userDrawn="1">
          <p15:clr>
            <a:srgbClr val="A4A3A4"/>
          </p15:clr>
        </p15:guide>
        <p15:guide id="3" orient="horz" pos="31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CB3850-147C-92D2-B21C-D25BA0FC035E}" name="David Pearl" initials="DP" userId="S::david@communicatehealth.com::95510c57-fa30-4f8f-b957-e427ff5554de" providerId="AD"/>
  <p188:author id="{A04FA65C-79CE-2FC3-E8B1-727E329F81FA}" name="Sandra Williams Hilfiker" initials="SW" userId="S::sandy@communicatehealth.com::6f832951-966b-49ff-938c-b5937b3c4529" providerId="AD"/>
  <p188:author id="{5CBAEB9A-EE92-7C5D-FEF6-3CCB95B704E9}" name="Corinne Berry" initials="CB" userId="S::corinne@communicatehealth.com::729d87bf-d352-4800-8989-9794687e915b" providerId="AD"/>
  <p188:author id="{24884AA5-8C60-7C44-74DB-AA6E2BDD587D}" name="Brittany Linton" initials="BL" userId="S::brittany@communicatehealth.com::468e61d3-0d21-44f8-aa58-9f90b9ee800b" providerId="AD"/>
  <p188:author id="{85EF7AEE-595C-7105-91EF-483C3462C1F7}" name="Jaime Dawson" initials="JD" userId="S::jaime@communicatehealth.com::e9f4a8cc-d016-42a7-9449-2f9d5564dd4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ebecca Wright" initials="RW" lastIdx="2" clrIdx="0">
    <p:extLst>
      <p:ext uri="{19B8F6BF-5375-455C-9EA6-DF929625EA0E}">
        <p15:presenceInfo xmlns:p15="http://schemas.microsoft.com/office/powerpoint/2012/main" userId="S::rebecca@communicatehealth.com::da451f51-01c0-4624-b07c-bd4178fadd5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EEEF"/>
    <a:srgbClr val="D3EACE"/>
    <a:srgbClr val="EAF5E8"/>
    <a:srgbClr val="28B8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30"/>
    <p:restoredTop sz="95687"/>
  </p:normalViewPr>
  <p:slideViewPr>
    <p:cSldViewPr snapToGrid="0" snapToObjects="1">
      <p:cViewPr varScale="1">
        <p:scale>
          <a:sx n="109" d="100"/>
          <a:sy n="109" d="100"/>
        </p:scale>
        <p:origin x="258" y="102"/>
      </p:cViewPr>
      <p:guideLst>
        <p:guide orient="horz" pos="3240"/>
        <p:guide pos="5088"/>
        <p:guide orient="horz" pos="312"/>
      </p:guideLst>
    </p:cSldViewPr>
  </p:slideViewPr>
  <p:outlineViewPr>
    <p:cViewPr>
      <p:scale>
        <a:sx n="33" d="100"/>
        <a:sy n="33" d="100"/>
      </p:scale>
      <p:origin x="0" y="-568"/>
    </p:cViewPr>
  </p:outlineViewPr>
  <p:notesTextViewPr>
    <p:cViewPr>
      <p:scale>
        <a:sx n="1" d="1"/>
        <a:sy n="1" d="1"/>
      </p:scale>
      <p:origin x="0" y="0"/>
    </p:cViewPr>
  </p:notesTextViewPr>
  <p:notesViewPr>
    <p:cSldViewPr snapToGrid="0" snapToObjects="1">
      <p:cViewPr varScale="1">
        <p:scale>
          <a:sx n="82" d="100"/>
          <a:sy n="82" d="100"/>
        </p:scale>
        <p:origin x="3992" y="1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modernComment_117_66A41048.xml><?xml version="1.0" encoding="utf-8"?>
<p188:cmLst xmlns:a="http://schemas.openxmlformats.org/drawingml/2006/main" xmlns:r="http://schemas.openxmlformats.org/officeDocument/2006/relationships" xmlns:p188="http://schemas.microsoft.com/office/powerpoint/2018/8/main">
  <p188:cm id="{AE696CC1-3AEE-794B-A756-0734319EB5F5}" authorId="{A04FA65C-79CE-2FC3-E8B1-727E329F81FA}" created="2023-08-25T16:23:03.347">
    <ac:txMkLst xmlns:ac="http://schemas.microsoft.com/office/drawing/2013/main/command">
      <pc:docMk xmlns:pc="http://schemas.microsoft.com/office/powerpoint/2013/main/command"/>
      <pc:sldMk xmlns:pc="http://schemas.microsoft.com/office/powerpoint/2013/main/command" cId="1722028104" sldId="279"/>
      <ac:spMk id="2" creationId="{E5392A6C-383E-1C79-74AD-2C551FB3714F}"/>
      <ac:txMk cp="0" len="19">
        <ac:context len="20" hash="3743634360"/>
      </ac:txMk>
    </ac:txMkLst>
    <p188:pos x="5970303" y="942671"/>
    <p188:replyLst>
      <p188:reply id="{5EBC563E-B538-9342-AF7C-DFB78D79460D}" authorId="{85EF7AEE-595C-7105-91EF-483C3462C1F7}" created="2023-09-06T14:09:15.227">
        <p188:txBody>
          <a:bodyPr/>
          <a:lstStyle/>
          <a:p>
            <a:r>
              <a:rPr lang="en-US"/>
              <a:t>David — can you emphasize these words in the graphic? </a:t>
            </a:r>
          </a:p>
        </p188:txBody>
      </p188:reply>
      <p188:reply id="{C761A37E-5E1E-2C47-A99C-E85F07D4B52C}" authorId="{6CCB3850-147C-92D2-B21C-D25BA0FC035E}" created="2023-09-06T20:00:09.911">
        <p188:txBody>
          <a:bodyPr/>
          <a:lstStyle/>
          <a:p>
            <a:r>
              <a:rPr lang="en-US"/>
              <a:t>Updated
</a:t>
            </a:r>
          </a:p>
        </p188:txBody>
      </p188:reply>
    </p188:replyLst>
    <p188:txBody>
      <a:bodyPr/>
      <a:lstStyle/>
      <a:p>
        <a:r>
          <a:rPr lang="en-US"/>
          <a:t>We need help from design to highlight both ideate and concept on this slide (trying to cut back a little here)</a:t>
        </a:r>
      </a:p>
    </p188:txBody>
  </p188:cm>
</p188:cmLst>
</file>

<file path=ppt/comments/modernComment_11B_706460B1.xml><?xml version="1.0" encoding="utf-8"?>
<p188:cmLst xmlns:a="http://schemas.openxmlformats.org/drawingml/2006/main" xmlns:r="http://schemas.openxmlformats.org/officeDocument/2006/relationships" xmlns:p188="http://schemas.microsoft.com/office/powerpoint/2018/8/main">
  <p188:cm id="{A30B3776-D2D5-904D-A8E7-9FC4C554C035}" authorId="{A04FA65C-79CE-2FC3-E8B1-727E329F81FA}" created="2023-08-25T16:23:19.563">
    <ac:txMkLst xmlns:ac="http://schemas.microsoft.com/office/drawing/2013/main/command">
      <pc:docMk xmlns:pc="http://schemas.microsoft.com/office/powerpoint/2013/main/command"/>
      <pc:sldMk xmlns:pc="http://schemas.microsoft.com/office/powerpoint/2013/main/command" cId="1885626545" sldId="283"/>
      <ac:spMk id="2" creationId="{9E64917B-579C-767C-AEB1-E80E68164183}"/>
      <ac:txMk cp="0" len="16">
        <ac:context len="17" hash="1880738441"/>
      </ac:txMk>
    </ac:txMkLst>
    <p188:pos x="4819929" y="942671"/>
    <p188:replyLst>
      <p188:reply id="{DBC98D60-0799-F849-86BB-95686883428B}" authorId="{85EF7AEE-595C-7105-91EF-483C3462C1F7}" created="2023-09-06T14:09:37.888">
        <p188:txBody>
          <a:bodyPr/>
          <a:lstStyle/>
          <a:p>
            <a:r>
              <a:rPr lang="en-US"/>
              <a:t>David: Can you emphasize build? </a:t>
            </a:r>
          </a:p>
        </p188:txBody>
      </p188:reply>
      <p188:reply id="{C3D4189A-665B-FC48-A6EF-53BBFB86B5C7}" authorId="{6CCB3850-147C-92D2-B21C-D25BA0FC035E}" created="2023-09-06T20:00:17.158">
        <p188:txBody>
          <a:bodyPr/>
          <a:lstStyle/>
          <a:p>
            <a:r>
              <a:rPr lang="en-US"/>
              <a:t>Updated</a:t>
            </a:r>
          </a:p>
        </p188:txBody>
      </p188:reply>
    </p188:replyLst>
    <p188:txBody>
      <a:bodyPr/>
      <a:lstStyle/>
      <a:p>
        <a:r>
          <a:rPr lang="en-US"/>
          <a:t>Same here—need to highlight build and refine</a:t>
        </a:r>
      </a:p>
    </p188:txBody>
  </p188:cm>
</p188:cmLst>
</file>

<file path=ppt/comments/modernComment_23C_47BFE5EA.xml><?xml version="1.0" encoding="utf-8"?>
<p188:cmLst xmlns:a="http://schemas.openxmlformats.org/drawingml/2006/main" xmlns:r="http://schemas.openxmlformats.org/officeDocument/2006/relationships" xmlns:p188="http://schemas.microsoft.com/office/powerpoint/2018/8/main">
  <p188:cm id="{B8E6803B-86DF-AC43-A703-34F18A1656B2}" authorId="{A04FA65C-79CE-2FC3-E8B1-727E329F81FA}" created="2023-08-25T16:59:20.444">
    <ac:txMkLst xmlns:ac="http://schemas.microsoft.com/office/drawing/2013/main/command">
      <pc:docMk xmlns:pc="http://schemas.microsoft.com/office/powerpoint/2013/main/command"/>
      <pc:sldMk xmlns:pc="http://schemas.microsoft.com/office/powerpoint/2013/main/command" cId="1203758570" sldId="572"/>
      <ac:spMk id="2" creationId="{228CF59E-201A-136C-65C3-04FEAE3FA723}"/>
      <ac:txMk cp="0" len="11">
        <ac:context len="12" hash="2988093436"/>
      </ac:txMk>
    </ac:txMkLst>
    <p188:txBody>
      <a:bodyPr/>
      <a:lstStyle/>
      <a:p>
        <a:r>
          <a:rPr lang="en-US"/>
          <a:t>For each case study section—do we want to ask for a volunteer to either share verbally or in the chat one example of a project or initiative that incorporated some of the steps from the each phase? Trying to think about how else to put in some additional interactivity.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63DCD5-07DF-EB4A-88CF-31AFF447A22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3D7EDB68-DF11-4849-A358-AB287C9F95D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FBB6736-01FA-CB41-9FDB-2C971522A6D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AFA64C-C6D2-6549-BB92-BEE718258E2F}" type="slidenum">
              <a:rPr lang="en-US" smtClean="0"/>
              <a:t>‹#›</a:t>
            </a:fld>
            <a:endParaRPr lang="en-US"/>
          </a:p>
        </p:txBody>
      </p:sp>
    </p:spTree>
    <p:extLst>
      <p:ext uri="{BB962C8B-B14F-4D97-AF65-F5344CB8AC3E}">
        <p14:creationId xmlns:p14="http://schemas.microsoft.com/office/powerpoint/2010/main" val="22735045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5B709E-E8F3-7C4B-8A7F-29D31938B758}" type="datetimeFigureOut">
              <a:rPr lang="en-US" smtClean="0"/>
              <a:t>9/22/2023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6BD561-F1C7-D644-B0F4-B83682F1CAB9}" type="slidenum">
              <a:rPr lang="en-US" smtClean="0"/>
              <a:t>‹#›</a:t>
            </a:fld>
            <a:endParaRPr lang="en-US"/>
          </a:p>
        </p:txBody>
      </p:sp>
    </p:spTree>
    <p:extLst>
      <p:ext uri="{BB962C8B-B14F-4D97-AF65-F5344CB8AC3E}">
        <p14:creationId xmlns:p14="http://schemas.microsoft.com/office/powerpoint/2010/main" val="2758882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6BD561-F1C7-D644-B0F4-B83682F1CAB9}" type="slidenum">
              <a:rPr lang="en-US" smtClean="0"/>
              <a:t>1</a:t>
            </a:fld>
            <a:endParaRPr lang="en-US"/>
          </a:p>
        </p:txBody>
      </p:sp>
    </p:spTree>
    <p:extLst>
      <p:ext uri="{BB962C8B-B14F-4D97-AF65-F5344CB8AC3E}">
        <p14:creationId xmlns:p14="http://schemas.microsoft.com/office/powerpoint/2010/main" val="1066869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6BD561-F1C7-D644-B0F4-B83682F1CAB9}" type="slidenum">
              <a:rPr lang="en-US" smtClean="0"/>
              <a:t>10</a:t>
            </a:fld>
            <a:endParaRPr lang="en-US"/>
          </a:p>
        </p:txBody>
      </p:sp>
    </p:spTree>
    <p:extLst>
      <p:ext uri="{BB962C8B-B14F-4D97-AF65-F5344CB8AC3E}">
        <p14:creationId xmlns:p14="http://schemas.microsoft.com/office/powerpoint/2010/main" val="2650105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6BD561-F1C7-D644-B0F4-B83682F1CAB9}" type="slidenum">
              <a:rPr lang="en-US" smtClean="0"/>
              <a:t>11</a:t>
            </a:fld>
            <a:endParaRPr lang="en-US"/>
          </a:p>
        </p:txBody>
      </p:sp>
    </p:spTree>
    <p:extLst>
      <p:ext uri="{BB962C8B-B14F-4D97-AF65-F5344CB8AC3E}">
        <p14:creationId xmlns:p14="http://schemas.microsoft.com/office/powerpoint/2010/main" val="1826316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6BD561-F1C7-D644-B0F4-B83682F1CAB9}" type="slidenum">
              <a:rPr lang="en-US" smtClean="0"/>
              <a:t>12</a:t>
            </a:fld>
            <a:endParaRPr lang="en-US"/>
          </a:p>
        </p:txBody>
      </p:sp>
    </p:spTree>
    <p:extLst>
      <p:ext uri="{BB962C8B-B14F-4D97-AF65-F5344CB8AC3E}">
        <p14:creationId xmlns:p14="http://schemas.microsoft.com/office/powerpoint/2010/main" val="3866246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6BD561-F1C7-D644-B0F4-B83682F1CAB9}" type="slidenum">
              <a:rPr lang="en-US" smtClean="0"/>
              <a:t>13</a:t>
            </a:fld>
            <a:endParaRPr lang="en-US"/>
          </a:p>
        </p:txBody>
      </p:sp>
    </p:spTree>
    <p:extLst>
      <p:ext uri="{BB962C8B-B14F-4D97-AF65-F5344CB8AC3E}">
        <p14:creationId xmlns:p14="http://schemas.microsoft.com/office/powerpoint/2010/main" val="647573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6BD561-F1C7-D644-B0F4-B83682F1CAB9}" type="slidenum">
              <a:rPr lang="en-US" smtClean="0"/>
              <a:t>14</a:t>
            </a:fld>
            <a:endParaRPr lang="en-US"/>
          </a:p>
        </p:txBody>
      </p:sp>
    </p:spTree>
    <p:extLst>
      <p:ext uri="{BB962C8B-B14F-4D97-AF65-F5344CB8AC3E}">
        <p14:creationId xmlns:p14="http://schemas.microsoft.com/office/powerpoint/2010/main" val="3515935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6BD561-F1C7-D644-B0F4-B83682F1CAB9}" type="slidenum">
              <a:rPr lang="en-US" smtClean="0"/>
              <a:t>15</a:t>
            </a:fld>
            <a:endParaRPr lang="en-US"/>
          </a:p>
        </p:txBody>
      </p:sp>
    </p:spTree>
    <p:extLst>
      <p:ext uri="{BB962C8B-B14F-4D97-AF65-F5344CB8AC3E}">
        <p14:creationId xmlns:p14="http://schemas.microsoft.com/office/powerpoint/2010/main" val="3356905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6BD561-F1C7-D644-B0F4-B83682F1CAB9}" type="slidenum">
              <a:rPr lang="en-US" smtClean="0"/>
              <a:t>16</a:t>
            </a:fld>
            <a:endParaRPr lang="en-US"/>
          </a:p>
        </p:txBody>
      </p:sp>
    </p:spTree>
    <p:extLst>
      <p:ext uri="{BB962C8B-B14F-4D97-AF65-F5344CB8AC3E}">
        <p14:creationId xmlns:p14="http://schemas.microsoft.com/office/powerpoint/2010/main" val="312522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C66BD561-F1C7-D644-B0F4-B83682F1CAB9}" type="slidenum">
              <a:rPr lang="en-US" smtClean="0"/>
              <a:t>17</a:t>
            </a:fld>
            <a:endParaRPr lang="en-US"/>
          </a:p>
        </p:txBody>
      </p:sp>
      <p:sp>
        <p:nvSpPr>
          <p:cNvPr id="6" name="Notes Placeholder 5">
            <a:extLst>
              <a:ext uri="{FF2B5EF4-FFF2-40B4-BE49-F238E27FC236}">
                <a16:creationId xmlns:a16="http://schemas.microsoft.com/office/drawing/2014/main" id="{96CFFADC-D7E1-9BA7-6F61-F2AB876F00E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617131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C66BD561-F1C7-D644-B0F4-B83682F1CAB9}" type="slidenum">
              <a:rPr lang="en-US" smtClean="0"/>
              <a:t>18</a:t>
            </a:fld>
            <a:endParaRPr lang="en-US"/>
          </a:p>
        </p:txBody>
      </p:sp>
      <p:sp>
        <p:nvSpPr>
          <p:cNvPr id="6" name="Notes Placeholder 5">
            <a:extLst>
              <a:ext uri="{FF2B5EF4-FFF2-40B4-BE49-F238E27FC236}">
                <a16:creationId xmlns:a16="http://schemas.microsoft.com/office/drawing/2014/main" id="{2A80327E-0F3E-F2FA-761E-F8E57208A67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7667525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C66BD561-F1C7-D644-B0F4-B83682F1CAB9}" type="slidenum">
              <a:rPr lang="en-US" smtClean="0"/>
              <a:t>19</a:t>
            </a:fld>
            <a:endParaRPr lang="en-US"/>
          </a:p>
        </p:txBody>
      </p:sp>
      <p:sp>
        <p:nvSpPr>
          <p:cNvPr id="6" name="Notes Placeholder 5">
            <a:extLst>
              <a:ext uri="{FF2B5EF4-FFF2-40B4-BE49-F238E27FC236}">
                <a16:creationId xmlns:a16="http://schemas.microsoft.com/office/drawing/2014/main" id="{5619F103-DE60-7368-6868-3EA58191206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553177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6BD561-F1C7-D644-B0F4-B83682F1CAB9}" type="slidenum">
              <a:rPr lang="en-US" smtClean="0"/>
              <a:t>2</a:t>
            </a:fld>
            <a:endParaRPr lang="en-US"/>
          </a:p>
        </p:txBody>
      </p:sp>
    </p:spTree>
    <p:extLst>
      <p:ext uri="{BB962C8B-B14F-4D97-AF65-F5344CB8AC3E}">
        <p14:creationId xmlns:p14="http://schemas.microsoft.com/office/powerpoint/2010/main" val="3916389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C66BD561-F1C7-D644-B0F4-B83682F1CAB9}" type="slidenum">
              <a:rPr lang="en-US" smtClean="0"/>
              <a:t>20</a:t>
            </a:fld>
            <a:endParaRPr lang="en-US"/>
          </a:p>
        </p:txBody>
      </p:sp>
      <p:sp>
        <p:nvSpPr>
          <p:cNvPr id="6" name="Notes Placeholder 5">
            <a:extLst>
              <a:ext uri="{FF2B5EF4-FFF2-40B4-BE49-F238E27FC236}">
                <a16:creationId xmlns:a16="http://schemas.microsoft.com/office/drawing/2014/main" id="{D2EFFD8D-F883-0ECA-EF17-1FBF525628D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076006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6BD561-F1C7-D644-B0F4-B83682F1CAB9}" type="slidenum">
              <a:rPr lang="en-US" smtClean="0"/>
              <a:t>21</a:t>
            </a:fld>
            <a:endParaRPr lang="en-US"/>
          </a:p>
        </p:txBody>
      </p:sp>
    </p:spTree>
    <p:extLst>
      <p:ext uri="{BB962C8B-B14F-4D97-AF65-F5344CB8AC3E}">
        <p14:creationId xmlns:p14="http://schemas.microsoft.com/office/powerpoint/2010/main" val="32373713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6BD561-F1C7-D644-B0F4-B83682F1CAB9}" type="slidenum">
              <a:rPr lang="en-US" smtClean="0"/>
              <a:t>22</a:t>
            </a:fld>
            <a:endParaRPr lang="en-US"/>
          </a:p>
        </p:txBody>
      </p:sp>
    </p:spTree>
    <p:extLst>
      <p:ext uri="{BB962C8B-B14F-4D97-AF65-F5344CB8AC3E}">
        <p14:creationId xmlns:p14="http://schemas.microsoft.com/office/powerpoint/2010/main" val="5441965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6BD561-F1C7-D644-B0F4-B83682F1CAB9}" type="slidenum">
              <a:rPr lang="en-US" smtClean="0"/>
              <a:t>23</a:t>
            </a:fld>
            <a:endParaRPr lang="en-US"/>
          </a:p>
        </p:txBody>
      </p:sp>
    </p:spTree>
    <p:extLst>
      <p:ext uri="{BB962C8B-B14F-4D97-AF65-F5344CB8AC3E}">
        <p14:creationId xmlns:p14="http://schemas.microsoft.com/office/powerpoint/2010/main" val="24754602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6BD561-F1C7-D644-B0F4-B83682F1CAB9}" type="slidenum">
              <a:rPr lang="en-US" smtClean="0"/>
              <a:t>24</a:t>
            </a:fld>
            <a:endParaRPr lang="en-US"/>
          </a:p>
        </p:txBody>
      </p:sp>
    </p:spTree>
    <p:extLst>
      <p:ext uri="{BB962C8B-B14F-4D97-AF65-F5344CB8AC3E}">
        <p14:creationId xmlns:p14="http://schemas.microsoft.com/office/powerpoint/2010/main" val="24688716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C66BD561-F1C7-D644-B0F4-B83682F1CAB9}" type="slidenum">
              <a:rPr lang="en-US" smtClean="0"/>
              <a:t>25</a:t>
            </a:fld>
            <a:endParaRPr lang="en-US"/>
          </a:p>
        </p:txBody>
      </p:sp>
      <p:sp>
        <p:nvSpPr>
          <p:cNvPr id="6" name="Notes Placeholder 5">
            <a:extLst>
              <a:ext uri="{FF2B5EF4-FFF2-40B4-BE49-F238E27FC236}">
                <a16:creationId xmlns:a16="http://schemas.microsoft.com/office/drawing/2014/main" id="{97510CB3-45C5-DC51-CAA5-B7EB6974BBD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9819142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C66BD561-F1C7-D644-B0F4-B83682F1CAB9}" type="slidenum">
              <a:rPr lang="en-US" smtClean="0"/>
              <a:t>26</a:t>
            </a:fld>
            <a:endParaRPr lang="en-US"/>
          </a:p>
        </p:txBody>
      </p:sp>
      <p:sp>
        <p:nvSpPr>
          <p:cNvPr id="6" name="Notes Placeholder 5">
            <a:extLst>
              <a:ext uri="{FF2B5EF4-FFF2-40B4-BE49-F238E27FC236}">
                <a16:creationId xmlns:a16="http://schemas.microsoft.com/office/drawing/2014/main" id="{A51D92D7-A952-50A0-1AF7-2E2CEF10723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1884449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C66BD561-F1C7-D644-B0F4-B83682F1CAB9}" type="slidenum">
              <a:rPr lang="en-US" smtClean="0"/>
              <a:t>27</a:t>
            </a:fld>
            <a:endParaRPr lang="en-US"/>
          </a:p>
        </p:txBody>
      </p:sp>
      <p:sp>
        <p:nvSpPr>
          <p:cNvPr id="6" name="Notes Placeholder 5">
            <a:extLst>
              <a:ext uri="{FF2B5EF4-FFF2-40B4-BE49-F238E27FC236}">
                <a16:creationId xmlns:a16="http://schemas.microsoft.com/office/drawing/2014/main" id="{33D214D0-8864-8F78-C467-126E951F8D0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2756247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6BD561-F1C7-D644-B0F4-B83682F1CAB9}" type="slidenum">
              <a:rPr lang="en-US" smtClean="0"/>
              <a:t>28</a:t>
            </a:fld>
            <a:endParaRPr lang="en-US"/>
          </a:p>
        </p:txBody>
      </p:sp>
    </p:spTree>
    <p:extLst>
      <p:ext uri="{BB962C8B-B14F-4D97-AF65-F5344CB8AC3E}">
        <p14:creationId xmlns:p14="http://schemas.microsoft.com/office/powerpoint/2010/main" val="31824421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6BD561-F1C7-D644-B0F4-B83682F1CAB9}" type="slidenum">
              <a:rPr lang="en-US" smtClean="0"/>
              <a:t>29</a:t>
            </a:fld>
            <a:endParaRPr lang="en-US"/>
          </a:p>
        </p:txBody>
      </p:sp>
    </p:spTree>
    <p:extLst>
      <p:ext uri="{BB962C8B-B14F-4D97-AF65-F5344CB8AC3E}">
        <p14:creationId xmlns:p14="http://schemas.microsoft.com/office/powerpoint/2010/main" val="135431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6BD561-F1C7-D644-B0F4-B83682F1CAB9}" type="slidenum">
              <a:rPr lang="en-US" smtClean="0"/>
              <a:t>3</a:t>
            </a:fld>
            <a:endParaRPr lang="en-US"/>
          </a:p>
        </p:txBody>
      </p:sp>
    </p:spTree>
    <p:extLst>
      <p:ext uri="{BB962C8B-B14F-4D97-AF65-F5344CB8AC3E}">
        <p14:creationId xmlns:p14="http://schemas.microsoft.com/office/powerpoint/2010/main" val="15649282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6BD561-F1C7-D644-B0F4-B83682F1CAB9}" type="slidenum">
              <a:rPr lang="en-US" smtClean="0"/>
              <a:t>30</a:t>
            </a:fld>
            <a:endParaRPr lang="en-US"/>
          </a:p>
        </p:txBody>
      </p:sp>
    </p:spTree>
    <p:extLst>
      <p:ext uri="{BB962C8B-B14F-4D97-AF65-F5344CB8AC3E}">
        <p14:creationId xmlns:p14="http://schemas.microsoft.com/office/powerpoint/2010/main" val="23864256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6BD561-F1C7-D644-B0F4-B83682F1CAB9}" type="slidenum">
              <a:rPr lang="en-US" smtClean="0"/>
              <a:t>31</a:t>
            </a:fld>
            <a:endParaRPr lang="en-US"/>
          </a:p>
        </p:txBody>
      </p:sp>
    </p:spTree>
    <p:extLst>
      <p:ext uri="{BB962C8B-B14F-4D97-AF65-F5344CB8AC3E}">
        <p14:creationId xmlns:p14="http://schemas.microsoft.com/office/powerpoint/2010/main" val="30057156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C66BD561-F1C7-D644-B0F4-B83682F1CAB9}" type="slidenum">
              <a:rPr lang="en-US" smtClean="0"/>
              <a:t>32</a:t>
            </a:fld>
            <a:endParaRPr lang="en-US"/>
          </a:p>
        </p:txBody>
      </p:sp>
      <p:sp>
        <p:nvSpPr>
          <p:cNvPr id="6" name="Notes Placeholder 5">
            <a:extLst>
              <a:ext uri="{FF2B5EF4-FFF2-40B4-BE49-F238E27FC236}">
                <a16:creationId xmlns:a16="http://schemas.microsoft.com/office/drawing/2014/main" id="{9E718ECB-A1C9-2C2E-4199-80F37F27F04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8894899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C66BD561-F1C7-D644-B0F4-B83682F1CAB9}" type="slidenum">
              <a:rPr lang="en-US" smtClean="0"/>
              <a:t>33</a:t>
            </a:fld>
            <a:endParaRPr lang="en-US"/>
          </a:p>
        </p:txBody>
      </p:sp>
      <p:sp>
        <p:nvSpPr>
          <p:cNvPr id="6" name="Notes Placeholder 5">
            <a:extLst>
              <a:ext uri="{FF2B5EF4-FFF2-40B4-BE49-F238E27FC236}">
                <a16:creationId xmlns:a16="http://schemas.microsoft.com/office/drawing/2014/main" id="{7BCF87D8-CEE6-64E9-B2C7-CEF2E518469E}"/>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2094441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6BD561-F1C7-D644-B0F4-B83682F1CAB9}" type="slidenum">
              <a:rPr lang="en-US" smtClean="0"/>
              <a:t>34</a:t>
            </a:fld>
            <a:endParaRPr lang="en-US"/>
          </a:p>
        </p:txBody>
      </p:sp>
    </p:spTree>
    <p:extLst>
      <p:ext uri="{BB962C8B-B14F-4D97-AF65-F5344CB8AC3E}">
        <p14:creationId xmlns:p14="http://schemas.microsoft.com/office/powerpoint/2010/main" val="8575736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Could consider including this as a tool at the end instead of a case study. </a:t>
            </a:r>
          </a:p>
        </p:txBody>
      </p:sp>
      <p:sp>
        <p:nvSpPr>
          <p:cNvPr id="4" name="Slide Number Placeholder 3"/>
          <p:cNvSpPr>
            <a:spLocks noGrp="1"/>
          </p:cNvSpPr>
          <p:nvPr>
            <p:ph type="sldNum" sz="quarter" idx="5"/>
          </p:nvPr>
        </p:nvSpPr>
        <p:spPr/>
        <p:txBody>
          <a:bodyPr/>
          <a:lstStyle/>
          <a:p>
            <a:fld id="{C66BD561-F1C7-D644-B0F4-B83682F1CAB9}" type="slidenum">
              <a:rPr lang="en-US" smtClean="0"/>
              <a:t>35</a:t>
            </a:fld>
            <a:endParaRPr lang="en-US"/>
          </a:p>
        </p:txBody>
      </p:sp>
    </p:spTree>
    <p:extLst>
      <p:ext uri="{BB962C8B-B14F-4D97-AF65-F5344CB8AC3E}">
        <p14:creationId xmlns:p14="http://schemas.microsoft.com/office/powerpoint/2010/main" val="39390704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6BD561-F1C7-D644-B0F4-B83682F1CAB9}" type="slidenum">
              <a:rPr lang="en-US" smtClean="0"/>
              <a:t>36</a:t>
            </a:fld>
            <a:endParaRPr lang="en-US"/>
          </a:p>
        </p:txBody>
      </p:sp>
    </p:spTree>
    <p:extLst>
      <p:ext uri="{BB962C8B-B14F-4D97-AF65-F5344CB8AC3E}">
        <p14:creationId xmlns:p14="http://schemas.microsoft.com/office/powerpoint/2010/main" val="16301416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6BD561-F1C7-D644-B0F4-B83682F1CAB9}" type="slidenum">
              <a:rPr lang="en-US" smtClean="0"/>
              <a:t>37</a:t>
            </a:fld>
            <a:endParaRPr lang="en-US"/>
          </a:p>
        </p:txBody>
      </p:sp>
    </p:spTree>
    <p:extLst>
      <p:ext uri="{BB962C8B-B14F-4D97-AF65-F5344CB8AC3E}">
        <p14:creationId xmlns:p14="http://schemas.microsoft.com/office/powerpoint/2010/main" val="21403922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6BD561-F1C7-D644-B0F4-B83682F1CAB9}" type="slidenum">
              <a:rPr lang="en-US" smtClean="0"/>
              <a:t>38</a:t>
            </a:fld>
            <a:endParaRPr lang="en-US"/>
          </a:p>
        </p:txBody>
      </p:sp>
    </p:spTree>
    <p:extLst>
      <p:ext uri="{BB962C8B-B14F-4D97-AF65-F5344CB8AC3E}">
        <p14:creationId xmlns:p14="http://schemas.microsoft.com/office/powerpoint/2010/main" val="42621706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6BD561-F1C7-D644-B0F4-B83682F1CAB9}" type="slidenum">
              <a:rPr lang="en-US" smtClean="0"/>
              <a:t>39</a:t>
            </a:fld>
            <a:endParaRPr lang="en-US"/>
          </a:p>
        </p:txBody>
      </p:sp>
    </p:spTree>
    <p:extLst>
      <p:ext uri="{BB962C8B-B14F-4D97-AF65-F5344CB8AC3E}">
        <p14:creationId xmlns:p14="http://schemas.microsoft.com/office/powerpoint/2010/main" val="3782753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6BD561-F1C7-D644-B0F4-B83682F1CAB9}" type="slidenum">
              <a:rPr lang="en-US" smtClean="0"/>
              <a:t>4</a:t>
            </a:fld>
            <a:endParaRPr lang="en-US"/>
          </a:p>
        </p:txBody>
      </p:sp>
    </p:spTree>
    <p:extLst>
      <p:ext uri="{BB962C8B-B14F-4D97-AF65-F5344CB8AC3E}">
        <p14:creationId xmlns:p14="http://schemas.microsoft.com/office/powerpoint/2010/main" val="10274423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6BD561-F1C7-D644-B0F4-B83682F1CAB9}" type="slidenum">
              <a:rPr lang="en-US" smtClean="0"/>
              <a:t>40</a:t>
            </a:fld>
            <a:endParaRPr lang="en-US"/>
          </a:p>
        </p:txBody>
      </p:sp>
    </p:spTree>
    <p:extLst>
      <p:ext uri="{BB962C8B-B14F-4D97-AF65-F5344CB8AC3E}">
        <p14:creationId xmlns:p14="http://schemas.microsoft.com/office/powerpoint/2010/main" val="23524813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6BD561-F1C7-D644-B0F4-B83682F1CAB9}" type="slidenum">
              <a:rPr lang="en-US" smtClean="0"/>
              <a:t>41</a:t>
            </a:fld>
            <a:endParaRPr lang="en-US"/>
          </a:p>
        </p:txBody>
      </p:sp>
    </p:spTree>
    <p:extLst>
      <p:ext uri="{BB962C8B-B14F-4D97-AF65-F5344CB8AC3E}">
        <p14:creationId xmlns:p14="http://schemas.microsoft.com/office/powerpoint/2010/main" val="30240817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6BD561-F1C7-D644-B0F4-B83682F1CAB9}" type="slidenum">
              <a:rPr lang="en-US" smtClean="0"/>
              <a:t>42</a:t>
            </a:fld>
            <a:endParaRPr lang="en-US"/>
          </a:p>
        </p:txBody>
      </p:sp>
    </p:spTree>
    <p:extLst>
      <p:ext uri="{BB962C8B-B14F-4D97-AF65-F5344CB8AC3E}">
        <p14:creationId xmlns:p14="http://schemas.microsoft.com/office/powerpoint/2010/main" val="4125036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6BD561-F1C7-D644-B0F4-B83682F1CAB9}" type="slidenum">
              <a:rPr lang="en-US" smtClean="0"/>
              <a:t>5</a:t>
            </a:fld>
            <a:endParaRPr lang="en-US"/>
          </a:p>
        </p:txBody>
      </p:sp>
    </p:spTree>
    <p:extLst>
      <p:ext uri="{BB962C8B-B14F-4D97-AF65-F5344CB8AC3E}">
        <p14:creationId xmlns:p14="http://schemas.microsoft.com/office/powerpoint/2010/main" val="1145714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6BD561-F1C7-D644-B0F4-B83682F1CAB9}" type="slidenum">
              <a:rPr lang="en-US" smtClean="0"/>
              <a:t>6</a:t>
            </a:fld>
            <a:endParaRPr lang="en-US"/>
          </a:p>
        </p:txBody>
      </p:sp>
    </p:spTree>
    <p:extLst>
      <p:ext uri="{BB962C8B-B14F-4D97-AF65-F5344CB8AC3E}">
        <p14:creationId xmlns:p14="http://schemas.microsoft.com/office/powerpoint/2010/main" val="2217163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6BD561-F1C7-D644-B0F4-B83682F1CAB9}" type="slidenum">
              <a:rPr lang="en-US" smtClean="0"/>
              <a:t>7</a:t>
            </a:fld>
            <a:endParaRPr lang="en-US"/>
          </a:p>
        </p:txBody>
      </p:sp>
    </p:spTree>
    <p:extLst>
      <p:ext uri="{BB962C8B-B14F-4D97-AF65-F5344CB8AC3E}">
        <p14:creationId xmlns:p14="http://schemas.microsoft.com/office/powerpoint/2010/main" val="3457025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6BD561-F1C7-D644-B0F4-B83682F1CAB9}" type="slidenum">
              <a:rPr lang="en-US" smtClean="0"/>
              <a:t>8</a:t>
            </a:fld>
            <a:endParaRPr lang="en-US"/>
          </a:p>
        </p:txBody>
      </p:sp>
    </p:spTree>
    <p:extLst>
      <p:ext uri="{BB962C8B-B14F-4D97-AF65-F5344CB8AC3E}">
        <p14:creationId xmlns:p14="http://schemas.microsoft.com/office/powerpoint/2010/main" val="1652370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6BD561-F1C7-D644-B0F4-B83682F1CAB9}" type="slidenum">
              <a:rPr lang="en-US" smtClean="0"/>
              <a:t>9</a:t>
            </a:fld>
            <a:endParaRPr lang="en-US"/>
          </a:p>
        </p:txBody>
      </p:sp>
    </p:spTree>
    <p:extLst>
      <p:ext uri="{BB962C8B-B14F-4D97-AF65-F5344CB8AC3E}">
        <p14:creationId xmlns:p14="http://schemas.microsoft.com/office/powerpoint/2010/main" val="13219075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0133D-9E10-2742-810C-CB34F1D11B2A}"/>
              </a:ext>
            </a:extLst>
          </p:cNvPr>
          <p:cNvSpPr>
            <a:spLocks noGrp="1"/>
          </p:cNvSpPr>
          <p:nvPr>
            <p:ph type="ctrTitle"/>
          </p:nvPr>
        </p:nvSpPr>
        <p:spPr>
          <a:xfrm>
            <a:off x="675468" y="1122363"/>
            <a:ext cx="9992532" cy="2387600"/>
          </a:xfrm>
          <a:prstGeom prst="rect">
            <a:avLst/>
          </a:prstGeom>
        </p:spPr>
        <p:txBody>
          <a:bodyPr anchor="b"/>
          <a:lstStyle>
            <a:lvl1pPr algn="l">
              <a:defRPr sz="6600">
                <a:solidFill>
                  <a:schemeClr val="tx1"/>
                </a:solidFill>
                <a:latin typeface="Poppins" pitchFamily="2" charset="77"/>
                <a:cs typeface="Poppins" pitchFamily="2" charset="77"/>
              </a:defRPr>
            </a:lvl1pPr>
          </a:lstStyle>
          <a:p>
            <a:r>
              <a:rPr lang="en-US" dirty="0"/>
              <a:t>Click to edit Master title style</a:t>
            </a:r>
          </a:p>
        </p:txBody>
      </p:sp>
      <p:sp>
        <p:nvSpPr>
          <p:cNvPr id="3" name="Subtitle 2">
            <a:extLst>
              <a:ext uri="{FF2B5EF4-FFF2-40B4-BE49-F238E27FC236}">
                <a16:creationId xmlns:a16="http://schemas.microsoft.com/office/drawing/2014/main" id="{8C92BF4F-42CD-6849-8A2E-658B80DE7790}"/>
              </a:ext>
            </a:extLst>
          </p:cNvPr>
          <p:cNvSpPr>
            <a:spLocks noGrp="1"/>
          </p:cNvSpPr>
          <p:nvPr>
            <p:ph type="subTitle" idx="1"/>
          </p:nvPr>
        </p:nvSpPr>
        <p:spPr>
          <a:xfrm>
            <a:off x="675468" y="3567441"/>
            <a:ext cx="9992532" cy="574546"/>
          </a:xfrm>
          <a:prstGeom prst="rect">
            <a:avLst/>
          </a:prstGeom>
        </p:spPr>
        <p:txBody>
          <a:bodyPr>
            <a:noAutofit/>
          </a:bodyPr>
          <a:lstStyle>
            <a:lvl1pPr marL="0" indent="0" algn="l">
              <a:buNone/>
              <a:defRPr sz="3600">
                <a:solidFill>
                  <a:schemeClr val="tx1"/>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Rectangle 6">
            <a:extLst>
              <a:ext uri="{FF2B5EF4-FFF2-40B4-BE49-F238E27FC236}">
                <a16:creationId xmlns:a16="http://schemas.microsoft.com/office/drawing/2014/main" id="{EABE8032-14A9-6146-A524-C7794C5CDD56}"/>
              </a:ext>
            </a:extLst>
          </p:cNvPr>
          <p:cNvSpPr/>
          <p:nvPr userDrawn="1"/>
        </p:nvSpPr>
        <p:spPr>
          <a:xfrm>
            <a:off x="675468" y="1216770"/>
            <a:ext cx="246888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dirty="0">
              <a:solidFill>
                <a:schemeClr val="tx1"/>
              </a:solidFill>
            </a:endParaRPr>
          </a:p>
        </p:txBody>
      </p:sp>
      <p:sp>
        <p:nvSpPr>
          <p:cNvPr id="10" name="Text Placeholder 9">
            <a:extLst>
              <a:ext uri="{FF2B5EF4-FFF2-40B4-BE49-F238E27FC236}">
                <a16:creationId xmlns:a16="http://schemas.microsoft.com/office/drawing/2014/main" id="{C676F34A-4C14-2949-BD8B-435386AB0904}"/>
              </a:ext>
            </a:extLst>
          </p:cNvPr>
          <p:cNvSpPr>
            <a:spLocks noGrp="1"/>
          </p:cNvSpPr>
          <p:nvPr>
            <p:ph type="body" sz="quarter" idx="10" hasCustomPrompt="1"/>
          </p:nvPr>
        </p:nvSpPr>
        <p:spPr>
          <a:xfrm>
            <a:off x="674688" y="4794250"/>
            <a:ext cx="6035675" cy="901700"/>
          </a:xfrm>
        </p:spPr>
        <p:txBody>
          <a:bodyPr/>
          <a:lstStyle>
            <a:lvl1pPr marL="0">
              <a:buNone/>
              <a:defRPr b="0" i="0">
                <a:solidFill>
                  <a:schemeClr val="tx1"/>
                </a:solidFill>
                <a:latin typeface="Poppins" pitchFamily="2" charset="77"/>
                <a:cs typeface="Poppins" pitchFamily="2" charset="77"/>
              </a:defRPr>
            </a:lvl1pPr>
          </a:lstStyle>
          <a:p>
            <a:pPr lvl="0"/>
            <a:r>
              <a:rPr lang="en-US" dirty="0"/>
              <a:t>Date</a:t>
            </a:r>
          </a:p>
        </p:txBody>
      </p:sp>
      <p:pic>
        <p:nvPicPr>
          <p:cNvPr id="4" name="Picture 3">
            <a:extLst>
              <a:ext uri="{FF2B5EF4-FFF2-40B4-BE49-F238E27FC236}">
                <a16:creationId xmlns:a16="http://schemas.microsoft.com/office/drawing/2014/main" id="{D32FE631-8510-A4B5-E52C-E28130AE1362}"/>
              </a:ext>
            </a:extLst>
          </p:cNvPr>
          <p:cNvPicPr>
            <a:picLocks noChangeAspect="1"/>
          </p:cNvPicPr>
          <p:nvPr userDrawn="1"/>
        </p:nvPicPr>
        <p:blipFill>
          <a:blip r:embed="rId2"/>
          <a:stretch>
            <a:fillRect/>
          </a:stretch>
        </p:blipFill>
        <p:spPr>
          <a:xfrm>
            <a:off x="10526325" y="5933143"/>
            <a:ext cx="1361825" cy="667266"/>
          </a:xfrm>
          <a:prstGeom prst="rect">
            <a:avLst/>
          </a:prstGeom>
        </p:spPr>
      </p:pic>
    </p:spTree>
    <p:extLst>
      <p:ext uri="{BB962C8B-B14F-4D97-AF65-F5344CB8AC3E}">
        <p14:creationId xmlns:p14="http://schemas.microsoft.com/office/powerpoint/2010/main" val="3897008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nal slide">
    <p:bg>
      <p:bgPr>
        <a:solidFill>
          <a:schemeClr val="bg1"/>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C53B43BE-2AA7-4745-8698-A13F09154964}"/>
              </a:ext>
            </a:extLst>
          </p:cNvPr>
          <p:cNvSpPr>
            <a:spLocks noGrp="1"/>
          </p:cNvSpPr>
          <p:nvPr>
            <p:ph type="body" sz="quarter" idx="10" hasCustomPrompt="1"/>
          </p:nvPr>
        </p:nvSpPr>
        <p:spPr>
          <a:xfrm>
            <a:off x="674688" y="2211859"/>
            <a:ext cx="9197975" cy="3114675"/>
          </a:xfrm>
        </p:spPr>
        <p:txBody>
          <a:bodyPr>
            <a:noAutofit/>
          </a:bodyPr>
          <a:lstStyle>
            <a:lvl1pPr marL="0">
              <a:buNone/>
              <a:defRPr sz="11500" b="1" i="0">
                <a:solidFill>
                  <a:schemeClr val="tx1"/>
                </a:solidFill>
                <a:latin typeface="Poppins" pitchFamily="2" charset="77"/>
                <a:cs typeface="Poppins" pitchFamily="2" charset="77"/>
              </a:defRPr>
            </a:lvl1pPr>
          </a:lstStyle>
          <a:p>
            <a:pPr lvl="0"/>
            <a:r>
              <a:rPr lang="en-US" dirty="0"/>
              <a:t>Thank you!</a:t>
            </a:r>
          </a:p>
        </p:txBody>
      </p:sp>
      <p:sp>
        <p:nvSpPr>
          <p:cNvPr id="6" name="Rectangle 5">
            <a:extLst>
              <a:ext uri="{FF2B5EF4-FFF2-40B4-BE49-F238E27FC236}">
                <a16:creationId xmlns:a16="http://schemas.microsoft.com/office/drawing/2014/main" id="{1F13E0C2-1B19-9148-BA35-B5FC9560E2CD}"/>
              </a:ext>
            </a:extLst>
          </p:cNvPr>
          <p:cNvSpPr/>
          <p:nvPr userDrawn="1"/>
        </p:nvSpPr>
        <p:spPr>
          <a:xfrm>
            <a:off x="675468" y="1345977"/>
            <a:ext cx="246888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dirty="0">
              <a:solidFill>
                <a:schemeClr val="tx1"/>
              </a:solidFill>
            </a:endParaRPr>
          </a:p>
        </p:txBody>
      </p:sp>
      <p:pic>
        <p:nvPicPr>
          <p:cNvPr id="2" name="Picture 1">
            <a:extLst>
              <a:ext uri="{FF2B5EF4-FFF2-40B4-BE49-F238E27FC236}">
                <a16:creationId xmlns:a16="http://schemas.microsoft.com/office/drawing/2014/main" id="{AC6604B0-68CB-4ACD-353E-15AFFD299CC4}"/>
              </a:ext>
            </a:extLst>
          </p:cNvPr>
          <p:cNvPicPr>
            <a:picLocks noChangeAspect="1"/>
          </p:cNvPicPr>
          <p:nvPr userDrawn="1"/>
        </p:nvPicPr>
        <p:blipFill>
          <a:blip r:embed="rId2"/>
          <a:stretch>
            <a:fillRect/>
          </a:stretch>
        </p:blipFill>
        <p:spPr>
          <a:xfrm>
            <a:off x="10526325" y="5933143"/>
            <a:ext cx="1361825" cy="667266"/>
          </a:xfrm>
          <a:prstGeom prst="rect">
            <a:avLst/>
          </a:prstGeom>
        </p:spPr>
      </p:pic>
    </p:spTree>
    <p:extLst>
      <p:ext uri="{BB962C8B-B14F-4D97-AF65-F5344CB8AC3E}">
        <p14:creationId xmlns:p14="http://schemas.microsoft.com/office/powerpoint/2010/main" val="3035164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E0013-49B5-5244-A0BD-074FFF32E2EF}"/>
              </a:ext>
            </a:extLst>
          </p:cNvPr>
          <p:cNvSpPr>
            <a:spLocks noGrp="1"/>
          </p:cNvSpPr>
          <p:nvPr>
            <p:ph type="title"/>
          </p:nvPr>
        </p:nvSpPr>
        <p:spPr>
          <a:xfrm>
            <a:off x="666471" y="355187"/>
            <a:ext cx="10678332" cy="1080616"/>
          </a:xfrm>
          <a:prstGeom prst="rect">
            <a:avLst/>
          </a:prstGeom>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F9CE5A20-8BE4-9E4A-9919-069F9A056B7A}"/>
              </a:ext>
            </a:extLst>
          </p:cNvPr>
          <p:cNvSpPr>
            <a:spLocks noGrp="1"/>
          </p:cNvSpPr>
          <p:nvPr>
            <p:ph idx="1"/>
          </p:nvPr>
        </p:nvSpPr>
        <p:spPr>
          <a:xfrm>
            <a:off x="675468" y="1684949"/>
            <a:ext cx="10678332" cy="4351338"/>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buFont typeface="Wingdings" pitchFamily="2" charset="2"/>
              <a:buChar char="§"/>
              <a:defRPr b="0" i="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buFont typeface="Wingdings" pitchFamily="2" charset="2"/>
              <a:buChar cha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8FACED98-8D7A-4349-BB04-65A8DB8398E4}"/>
              </a:ext>
            </a:extLst>
          </p:cNvPr>
          <p:cNvSpPr/>
          <p:nvPr userDrawn="1"/>
        </p:nvSpPr>
        <p:spPr>
          <a:xfrm>
            <a:off x="675468" y="424848"/>
            <a:ext cx="246888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dirty="0">
              <a:solidFill>
                <a:schemeClr val="tx1"/>
              </a:solidFill>
            </a:endParaRPr>
          </a:p>
        </p:txBody>
      </p:sp>
      <p:pic>
        <p:nvPicPr>
          <p:cNvPr id="8" name="Picture 7">
            <a:extLst>
              <a:ext uri="{FF2B5EF4-FFF2-40B4-BE49-F238E27FC236}">
                <a16:creationId xmlns:a16="http://schemas.microsoft.com/office/drawing/2014/main" id="{50EEA953-28A7-7E44-A4F6-00407C9E1EA8}"/>
              </a:ext>
            </a:extLst>
          </p:cNvPr>
          <p:cNvPicPr>
            <a:picLocks noChangeAspect="1"/>
          </p:cNvPicPr>
          <p:nvPr userDrawn="1"/>
        </p:nvPicPr>
        <p:blipFill>
          <a:blip r:embed="rId2"/>
          <a:srcRect/>
          <a:stretch/>
        </p:blipFill>
        <p:spPr>
          <a:xfrm>
            <a:off x="10528045" y="5938986"/>
            <a:ext cx="1366970" cy="660246"/>
          </a:xfrm>
          <a:prstGeom prst="rect">
            <a:avLst/>
          </a:prstGeom>
        </p:spPr>
      </p:pic>
      <p:sp>
        <p:nvSpPr>
          <p:cNvPr id="10" name="TextBox 9">
            <a:extLst>
              <a:ext uri="{FF2B5EF4-FFF2-40B4-BE49-F238E27FC236}">
                <a16:creationId xmlns:a16="http://schemas.microsoft.com/office/drawing/2014/main" id="{7FBD928D-D412-C049-A7F6-CB13C9088535}"/>
              </a:ext>
            </a:extLst>
          </p:cNvPr>
          <p:cNvSpPr txBox="1"/>
          <p:nvPr userDrawn="1"/>
        </p:nvSpPr>
        <p:spPr>
          <a:xfrm>
            <a:off x="675468" y="6195884"/>
            <a:ext cx="2120053" cy="338554"/>
          </a:xfrm>
          <a:prstGeom prst="rect">
            <a:avLst/>
          </a:prstGeom>
          <a:noFill/>
        </p:spPr>
        <p:txBody>
          <a:bodyPr wrap="square" lIns="0" rIns="0" rtlCol="0">
            <a:spAutoFit/>
          </a:bodyPr>
          <a:lstStyle/>
          <a:p>
            <a:pPr algn="l"/>
            <a:fld id="{47DCA349-C902-C742-B06B-3EB468F45A2B}" type="slidenum">
              <a:rPr lang="en-US" sz="1600" b="1" i="0" smtClean="0">
                <a:solidFill>
                  <a:schemeClr val="bg1"/>
                </a:solidFill>
                <a:latin typeface="Century Gothic" panose="020B0502020202020204" pitchFamily="34" charset="0"/>
              </a:rPr>
              <a:pPr algn="l"/>
              <a:t>‹#›</a:t>
            </a:fld>
            <a:endParaRPr lang="en-US" sz="1400" b="1" i="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16164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8D80C5-9330-5E45-9DC8-931635279E4E}"/>
              </a:ext>
            </a:extLst>
          </p:cNvPr>
          <p:cNvSpPr/>
          <p:nvPr userDrawn="1"/>
        </p:nvSpPr>
        <p:spPr>
          <a:xfrm>
            <a:off x="675468" y="1956833"/>
            <a:ext cx="246888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dirty="0">
              <a:solidFill>
                <a:schemeClr val="tx1"/>
              </a:solidFill>
            </a:endParaRPr>
          </a:p>
        </p:txBody>
      </p:sp>
      <p:sp>
        <p:nvSpPr>
          <p:cNvPr id="9" name="Title 1">
            <a:extLst>
              <a:ext uri="{FF2B5EF4-FFF2-40B4-BE49-F238E27FC236}">
                <a16:creationId xmlns:a16="http://schemas.microsoft.com/office/drawing/2014/main" id="{06E74D2B-9B31-8C44-88FF-777B73DB6067}"/>
              </a:ext>
            </a:extLst>
          </p:cNvPr>
          <p:cNvSpPr>
            <a:spLocks noGrp="1"/>
          </p:cNvSpPr>
          <p:nvPr>
            <p:ph type="title"/>
          </p:nvPr>
        </p:nvSpPr>
        <p:spPr>
          <a:xfrm>
            <a:off x="646593" y="2139712"/>
            <a:ext cx="10515600" cy="1289287"/>
          </a:xfrm>
        </p:spPr>
        <p:txBody>
          <a:bodyPr rIns="0" anchor="b">
            <a:normAutofit/>
          </a:bodyPr>
          <a:lstStyle>
            <a:lvl1pPr>
              <a:defRPr sz="6600">
                <a:solidFill>
                  <a:schemeClr val="tx1"/>
                </a:solidFill>
              </a:defRPr>
            </a:lvl1pPr>
          </a:lstStyle>
          <a:p>
            <a:r>
              <a:rPr lang="en-US" dirty="0"/>
              <a:t>Click to edit</a:t>
            </a:r>
          </a:p>
        </p:txBody>
      </p:sp>
      <p:sp>
        <p:nvSpPr>
          <p:cNvPr id="11" name="Text Placeholder 2">
            <a:extLst>
              <a:ext uri="{FF2B5EF4-FFF2-40B4-BE49-F238E27FC236}">
                <a16:creationId xmlns:a16="http://schemas.microsoft.com/office/drawing/2014/main" id="{FC6B8BD5-7A07-B443-AC32-B853F095B65F}"/>
              </a:ext>
            </a:extLst>
          </p:cNvPr>
          <p:cNvSpPr>
            <a:spLocks noGrp="1"/>
          </p:cNvSpPr>
          <p:nvPr>
            <p:ph type="body" idx="1"/>
          </p:nvPr>
        </p:nvSpPr>
        <p:spPr>
          <a:xfrm>
            <a:off x="675468" y="3699365"/>
            <a:ext cx="10515600" cy="1500187"/>
          </a:xfrm>
        </p:spPr>
        <p:txBody>
          <a:bodyPr lIns="0" rIns="0">
            <a:normAutofit/>
          </a:bodyPr>
          <a:lstStyle>
            <a:lvl1pPr marL="0" indent="0">
              <a:buNone/>
              <a:defRPr sz="2800">
                <a:solidFill>
                  <a:schemeClr val="tx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2" name="Picture 1">
            <a:extLst>
              <a:ext uri="{FF2B5EF4-FFF2-40B4-BE49-F238E27FC236}">
                <a16:creationId xmlns:a16="http://schemas.microsoft.com/office/drawing/2014/main" id="{CA1E6062-CD30-A0FA-C57C-20E46DE07F96}"/>
              </a:ext>
            </a:extLst>
          </p:cNvPr>
          <p:cNvPicPr>
            <a:picLocks noChangeAspect="1"/>
          </p:cNvPicPr>
          <p:nvPr userDrawn="1"/>
        </p:nvPicPr>
        <p:blipFill>
          <a:blip r:embed="rId2"/>
          <a:stretch>
            <a:fillRect/>
          </a:stretch>
        </p:blipFill>
        <p:spPr>
          <a:xfrm>
            <a:off x="10526325" y="5933143"/>
            <a:ext cx="1361825" cy="667266"/>
          </a:xfrm>
          <a:prstGeom prst="rect">
            <a:avLst/>
          </a:prstGeom>
        </p:spPr>
      </p:pic>
    </p:spTree>
    <p:extLst>
      <p:ext uri="{BB962C8B-B14F-4D97-AF65-F5344CB8AC3E}">
        <p14:creationId xmlns:p14="http://schemas.microsoft.com/office/powerpoint/2010/main" val="2769918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section title slide">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50BA3C7-EB1C-0F49-A135-BEDAC5425CF6}"/>
              </a:ext>
            </a:extLst>
          </p:cNvPr>
          <p:cNvSpPr/>
          <p:nvPr userDrawn="1"/>
        </p:nvSpPr>
        <p:spPr>
          <a:xfrm>
            <a:off x="655590" y="1963404"/>
            <a:ext cx="246888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dirty="0">
              <a:solidFill>
                <a:schemeClr val="tx1"/>
              </a:solidFill>
            </a:endParaRPr>
          </a:p>
        </p:txBody>
      </p:sp>
      <p:sp>
        <p:nvSpPr>
          <p:cNvPr id="4" name="Title 1">
            <a:extLst>
              <a:ext uri="{FF2B5EF4-FFF2-40B4-BE49-F238E27FC236}">
                <a16:creationId xmlns:a16="http://schemas.microsoft.com/office/drawing/2014/main" id="{34BE85D8-23B4-594E-A3B3-F6B8E3369A66}"/>
              </a:ext>
            </a:extLst>
          </p:cNvPr>
          <p:cNvSpPr>
            <a:spLocks noGrp="1"/>
          </p:cNvSpPr>
          <p:nvPr>
            <p:ph type="title"/>
          </p:nvPr>
        </p:nvSpPr>
        <p:spPr>
          <a:xfrm>
            <a:off x="627343" y="1190827"/>
            <a:ext cx="10515600" cy="2122672"/>
          </a:xfrm>
        </p:spPr>
        <p:txBody>
          <a:bodyPr rIns="0" anchor="b">
            <a:normAutofit/>
          </a:bodyPr>
          <a:lstStyle>
            <a:lvl1pPr>
              <a:defRPr sz="5400">
                <a:solidFill>
                  <a:schemeClr val="bg1"/>
                </a:solidFill>
              </a:defRPr>
            </a:lvl1pPr>
          </a:lstStyle>
          <a:p>
            <a:r>
              <a:rPr lang="en-US" dirty="0"/>
              <a:t>Click to edit Master title style</a:t>
            </a:r>
          </a:p>
        </p:txBody>
      </p:sp>
      <p:sp>
        <p:nvSpPr>
          <p:cNvPr id="5" name="Text Placeholder 2">
            <a:extLst>
              <a:ext uri="{FF2B5EF4-FFF2-40B4-BE49-F238E27FC236}">
                <a16:creationId xmlns:a16="http://schemas.microsoft.com/office/drawing/2014/main" id="{A88DED6E-E4E8-3644-A473-32C5BEA73BEF}"/>
              </a:ext>
            </a:extLst>
          </p:cNvPr>
          <p:cNvSpPr>
            <a:spLocks noGrp="1"/>
          </p:cNvSpPr>
          <p:nvPr>
            <p:ph type="body" idx="1"/>
          </p:nvPr>
        </p:nvSpPr>
        <p:spPr>
          <a:xfrm>
            <a:off x="675468" y="3724079"/>
            <a:ext cx="10515600" cy="1500187"/>
          </a:xfrm>
        </p:spPr>
        <p:txBody>
          <a:bodyPr lIns="0" rIns="0">
            <a:normAutofit/>
          </a:bodyPr>
          <a:lstStyle>
            <a:lvl1pPr marL="0" indent="0">
              <a:buNone/>
              <a:defRPr sz="280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2" name="Picture 1">
            <a:extLst>
              <a:ext uri="{FF2B5EF4-FFF2-40B4-BE49-F238E27FC236}">
                <a16:creationId xmlns:a16="http://schemas.microsoft.com/office/drawing/2014/main" id="{6777E75F-590D-874F-8D9D-D36DB0E0B0F4}"/>
              </a:ext>
            </a:extLst>
          </p:cNvPr>
          <p:cNvPicPr>
            <a:picLocks noChangeAspect="1"/>
          </p:cNvPicPr>
          <p:nvPr userDrawn="1"/>
        </p:nvPicPr>
        <p:blipFill>
          <a:blip r:embed="rId2"/>
          <a:srcRect/>
          <a:stretch/>
        </p:blipFill>
        <p:spPr>
          <a:xfrm>
            <a:off x="10439460" y="5867639"/>
            <a:ext cx="1530418" cy="773371"/>
          </a:xfrm>
          <a:prstGeom prst="rect">
            <a:avLst/>
          </a:prstGeom>
        </p:spPr>
      </p:pic>
    </p:spTree>
    <p:extLst>
      <p:ext uri="{BB962C8B-B14F-4D97-AF65-F5344CB8AC3E}">
        <p14:creationId xmlns:p14="http://schemas.microsoft.com/office/powerpoint/2010/main" val="1100536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4B720-F97E-4347-BBD4-438597859B93}"/>
              </a:ext>
            </a:extLst>
          </p:cNvPr>
          <p:cNvSpPr>
            <a:spLocks noGrp="1"/>
          </p:cNvSpPr>
          <p:nvPr>
            <p:ph type="title"/>
          </p:nvPr>
        </p:nvSpPr>
        <p:spPr>
          <a:xfrm>
            <a:off x="675468" y="115557"/>
            <a:ext cx="10515600" cy="1325563"/>
          </a:xfrm>
          <a:prstGeom prst="rect">
            <a:avLst/>
          </a:prstGeom>
        </p:spPr>
        <p:txBody>
          <a:bodyPr anchor="b"/>
          <a:lstStyle/>
          <a:p>
            <a:r>
              <a:rPr lang="en-US" dirty="0"/>
              <a:t>Click to edit Master title style</a:t>
            </a:r>
          </a:p>
        </p:txBody>
      </p:sp>
      <p:sp>
        <p:nvSpPr>
          <p:cNvPr id="6" name="TextBox 5">
            <a:extLst>
              <a:ext uri="{FF2B5EF4-FFF2-40B4-BE49-F238E27FC236}">
                <a16:creationId xmlns:a16="http://schemas.microsoft.com/office/drawing/2014/main" id="{717BE812-396B-8B4D-90CE-57A2D5AFC51E}"/>
              </a:ext>
            </a:extLst>
          </p:cNvPr>
          <p:cNvSpPr txBox="1"/>
          <p:nvPr userDrawn="1"/>
        </p:nvSpPr>
        <p:spPr>
          <a:xfrm>
            <a:off x="675468" y="6195884"/>
            <a:ext cx="2120053" cy="338554"/>
          </a:xfrm>
          <a:prstGeom prst="rect">
            <a:avLst/>
          </a:prstGeom>
          <a:noFill/>
        </p:spPr>
        <p:txBody>
          <a:bodyPr wrap="square" lIns="0" rIns="0" rtlCol="0">
            <a:spAutoFit/>
          </a:bodyPr>
          <a:lstStyle/>
          <a:p>
            <a:pPr algn="l"/>
            <a:fld id="{47DCA349-C902-C742-B06B-3EB468F45A2B}" type="slidenum">
              <a:rPr lang="en-US" sz="1600" b="1" i="0" smtClean="0">
                <a:solidFill>
                  <a:schemeClr val="bg1"/>
                </a:solidFill>
                <a:latin typeface="Century Gothic" panose="020B0502020202020204" pitchFamily="34" charset="0"/>
              </a:rPr>
              <a:pPr algn="l"/>
              <a:t>‹#›</a:t>
            </a:fld>
            <a:endParaRPr lang="en-US" sz="1400" b="1" i="0" dirty="0">
              <a:solidFill>
                <a:schemeClr val="bg1"/>
              </a:solidFill>
              <a:latin typeface="Century Gothic" panose="020B0502020202020204" pitchFamily="34" charset="0"/>
            </a:endParaRPr>
          </a:p>
        </p:txBody>
      </p:sp>
      <p:sp>
        <p:nvSpPr>
          <p:cNvPr id="8" name="Rectangle 7">
            <a:extLst>
              <a:ext uri="{FF2B5EF4-FFF2-40B4-BE49-F238E27FC236}">
                <a16:creationId xmlns:a16="http://schemas.microsoft.com/office/drawing/2014/main" id="{6A2A62DF-4D98-4F49-A14B-C49C5779589F}"/>
              </a:ext>
            </a:extLst>
          </p:cNvPr>
          <p:cNvSpPr/>
          <p:nvPr userDrawn="1"/>
        </p:nvSpPr>
        <p:spPr>
          <a:xfrm>
            <a:off x="675468" y="424848"/>
            <a:ext cx="246888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dirty="0">
              <a:solidFill>
                <a:schemeClr val="tx1"/>
              </a:solidFill>
            </a:endParaRPr>
          </a:p>
        </p:txBody>
      </p:sp>
      <p:pic>
        <p:nvPicPr>
          <p:cNvPr id="3" name="Picture 2">
            <a:extLst>
              <a:ext uri="{FF2B5EF4-FFF2-40B4-BE49-F238E27FC236}">
                <a16:creationId xmlns:a16="http://schemas.microsoft.com/office/drawing/2014/main" id="{3AC176CD-B1CB-3F43-C770-0269C74E789E}"/>
              </a:ext>
            </a:extLst>
          </p:cNvPr>
          <p:cNvPicPr>
            <a:picLocks noChangeAspect="1"/>
          </p:cNvPicPr>
          <p:nvPr userDrawn="1"/>
        </p:nvPicPr>
        <p:blipFill>
          <a:blip r:embed="rId2"/>
          <a:srcRect/>
          <a:stretch/>
        </p:blipFill>
        <p:spPr>
          <a:xfrm>
            <a:off x="10528045" y="5938986"/>
            <a:ext cx="1366970" cy="660246"/>
          </a:xfrm>
          <a:prstGeom prst="rect">
            <a:avLst/>
          </a:prstGeom>
        </p:spPr>
      </p:pic>
    </p:spTree>
    <p:extLst>
      <p:ext uri="{BB962C8B-B14F-4D97-AF65-F5344CB8AC3E}">
        <p14:creationId xmlns:p14="http://schemas.microsoft.com/office/powerpoint/2010/main" val="1811971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0DB566-825C-E646-B295-4A716C7B4938}"/>
              </a:ext>
            </a:extLst>
          </p:cNvPr>
          <p:cNvSpPr>
            <a:spLocks noGrp="1"/>
          </p:cNvSpPr>
          <p:nvPr>
            <p:ph sz="half" idx="1"/>
          </p:nvPr>
        </p:nvSpPr>
        <p:spPr>
          <a:xfrm>
            <a:off x="675468" y="1659430"/>
            <a:ext cx="5181600" cy="4351338"/>
          </a:xfrm>
          <a:prstGeom prst="rect">
            <a:avLst/>
          </a:prstGeom>
        </p:spPr>
        <p:txBody>
          <a:bodyPr/>
          <a:lstStyle>
            <a:lvl1pPr>
              <a:buClr>
                <a:schemeClr val="accent1"/>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buFont typeface="Wingdings" pitchFamily="2" charset="2"/>
              <a:buChar char="§"/>
              <a:defRPr b="0" i="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buFont typeface="Wingdings" pitchFamily="2" charset="2"/>
              <a:buChar cha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98E738A-FEC1-6849-B661-E8AE36488991}"/>
              </a:ext>
            </a:extLst>
          </p:cNvPr>
          <p:cNvSpPr>
            <a:spLocks noGrp="1"/>
          </p:cNvSpPr>
          <p:nvPr>
            <p:ph sz="half" idx="2"/>
          </p:nvPr>
        </p:nvSpPr>
        <p:spPr>
          <a:xfrm>
            <a:off x="6009468" y="1659430"/>
            <a:ext cx="5181600" cy="4351338"/>
          </a:xfrm>
          <a:prstGeom prst="rect">
            <a:avLst/>
          </a:prstGeom>
        </p:spPr>
        <p:txBody>
          <a:bodyPr/>
          <a:lstStyle>
            <a:lvl1pPr>
              <a:buClr>
                <a:schemeClr val="accent1"/>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buFont typeface="Wingdings" pitchFamily="2" charset="2"/>
              <a:buChar char="§"/>
              <a:defRPr b="0" i="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buFont typeface="Wingdings" pitchFamily="2" charset="2"/>
              <a:buChar cha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76CA7D2E-E243-8B49-A1EF-3B0D0305CBE8}"/>
              </a:ext>
            </a:extLst>
          </p:cNvPr>
          <p:cNvSpPr>
            <a:spLocks noGrp="1"/>
          </p:cNvSpPr>
          <p:nvPr>
            <p:ph type="title"/>
          </p:nvPr>
        </p:nvSpPr>
        <p:spPr>
          <a:xfrm>
            <a:off x="675468" y="115557"/>
            <a:ext cx="10515600" cy="1325563"/>
          </a:xfrm>
          <a:prstGeom prst="rect">
            <a:avLst/>
          </a:prstGeom>
        </p:spPr>
        <p:txBody>
          <a:bodyPr anchor="b"/>
          <a:lstStyle/>
          <a:p>
            <a:r>
              <a:rPr lang="en-US"/>
              <a:t>Click to edit Master title style</a:t>
            </a:r>
          </a:p>
        </p:txBody>
      </p:sp>
      <p:pic>
        <p:nvPicPr>
          <p:cNvPr id="11" name="Picture 10">
            <a:extLst>
              <a:ext uri="{FF2B5EF4-FFF2-40B4-BE49-F238E27FC236}">
                <a16:creationId xmlns:a16="http://schemas.microsoft.com/office/drawing/2014/main" id="{9EE930D5-8A62-9C46-988E-6B0C641E3AD6}"/>
              </a:ext>
            </a:extLst>
          </p:cNvPr>
          <p:cNvPicPr>
            <a:picLocks noChangeAspect="1"/>
          </p:cNvPicPr>
          <p:nvPr userDrawn="1"/>
        </p:nvPicPr>
        <p:blipFill>
          <a:blip/>
          <a:srcRect/>
          <a:stretch/>
        </p:blipFill>
        <p:spPr>
          <a:xfrm>
            <a:off x="10528045" y="5938910"/>
            <a:ext cx="1366970" cy="660399"/>
          </a:xfrm>
          <a:prstGeom prst="rect">
            <a:avLst/>
          </a:prstGeom>
        </p:spPr>
      </p:pic>
      <p:sp>
        <p:nvSpPr>
          <p:cNvPr id="10" name="TextBox 9">
            <a:extLst>
              <a:ext uri="{FF2B5EF4-FFF2-40B4-BE49-F238E27FC236}">
                <a16:creationId xmlns:a16="http://schemas.microsoft.com/office/drawing/2014/main" id="{3B634712-8623-D946-AE7D-9BC37DAA7343}"/>
              </a:ext>
            </a:extLst>
          </p:cNvPr>
          <p:cNvSpPr txBox="1"/>
          <p:nvPr userDrawn="1"/>
        </p:nvSpPr>
        <p:spPr>
          <a:xfrm>
            <a:off x="675468" y="6195884"/>
            <a:ext cx="2120053" cy="338554"/>
          </a:xfrm>
          <a:prstGeom prst="rect">
            <a:avLst/>
          </a:prstGeom>
          <a:noFill/>
        </p:spPr>
        <p:txBody>
          <a:bodyPr wrap="square" lIns="0" rIns="0" rtlCol="0">
            <a:spAutoFit/>
          </a:bodyPr>
          <a:lstStyle/>
          <a:p>
            <a:pPr algn="l"/>
            <a:fld id="{47DCA349-C902-C742-B06B-3EB468F45A2B}" type="slidenum">
              <a:rPr lang="en-US" sz="1600" b="1" i="0" smtClean="0">
                <a:solidFill>
                  <a:schemeClr val="bg1"/>
                </a:solidFill>
                <a:latin typeface="Century Gothic" panose="020B0502020202020204" pitchFamily="34" charset="0"/>
              </a:rPr>
              <a:pPr algn="l"/>
              <a:t>‹#›</a:t>
            </a:fld>
            <a:endParaRPr lang="en-US" sz="1400" b="1" i="0" dirty="0">
              <a:solidFill>
                <a:schemeClr val="bg1"/>
              </a:solidFill>
              <a:latin typeface="Century Gothic" panose="020B0502020202020204" pitchFamily="34" charset="0"/>
            </a:endParaRPr>
          </a:p>
        </p:txBody>
      </p:sp>
      <p:sp>
        <p:nvSpPr>
          <p:cNvPr id="12" name="Rectangle 11">
            <a:extLst>
              <a:ext uri="{FF2B5EF4-FFF2-40B4-BE49-F238E27FC236}">
                <a16:creationId xmlns:a16="http://schemas.microsoft.com/office/drawing/2014/main" id="{085ACC4E-28D6-BA4C-A81B-D3E0239FC014}"/>
              </a:ext>
            </a:extLst>
          </p:cNvPr>
          <p:cNvSpPr/>
          <p:nvPr userDrawn="1"/>
        </p:nvSpPr>
        <p:spPr>
          <a:xfrm>
            <a:off x="675468" y="424848"/>
            <a:ext cx="246888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dirty="0">
              <a:solidFill>
                <a:schemeClr val="tx1"/>
              </a:solidFill>
            </a:endParaRPr>
          </a:p>
        </p:txBody>
      </p:sp>
    </p:spTree>
    <p:extLst>
      <p:ext uri="{BB962C8B-B14F-4D97-AF65-F5344CB8AC3E}">
        <p14:creationId xmlns:p14="http://schemas.microsoft.com/office/powerpoint/2010/main" val="1644638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0037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accent1"/>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25A737B-4295-D64A-BB26-B8C57D468096}"/>
              </a:ext>
            </a:extLst>
          </p:cNvPr>
          <p:cNvSpPr>
            <a:spLocks noGrp="1"/>
          </p:cNvSpPr>
          <p:nvPr>
            <p:ph type="body" sz="quarter" idx="10" hasCustomPrompt="1"/>
          </p:nvPr>
        </p:nvSpPr>
        <p:spPr>
          <a:xfrm>
            <a:off x="674688" y="2459038"/>
            <a:ext cx="10569575" cy="2990850"/>
          </a:xfrm>
        </p:spPr>
        <p:txBody>
          <a:bodyPr>
            <a:normAutofit/>
          </a:bodyPr>
          <a:lstStyle>
            <a:lvl1pPr marL="0">
              <a:buNone/>
              <a:defRPr sz="4400" b="1" i="0">
                <a:latin typeface="Poppins" pitchFamily="2" charset="77"/>
                <a:cs typeface="Poppins" pitchFamily="2" charset="77"/>
              </a:defRPr>
            </a:lvl1pPr>
          </a:lstStyle>
          <a:p>
            <a:pPr lvl="0"/>
            <a:r>
              <a:rPr lang="en-US" dirty="0"/>
              <a:t>Insert quote content</a:t>
            </a:r>
          </a:p>
        </p:txBody>
      </p:sp>
      <p:pic>
        <p:nvPicPr>
          <p:cNvPr id="2" name="Picture 1">
            <a:extLst>
              <a:ext uri="{FF2B5EF4-FFF2-40B4-BE49-F238E27FC236}">
                <a16:creationId xmlns:a16="http://schemas.microsoft.com/office/drawing/2014/main" id="{77497189-150E-287A-886B-B6C49038FDA9}"/>
              </a:ext>
            </a:extLst>
          </p:cNvPr>
          <p:cNvPicPr>
            <a:picLocks noChangeAspect="1"/>
          </p:cNvPicPr>
          <p:nvPr userDrawn="1"/>
        </p:nvPicPr>
        <p:blipFill>
          <a:blip r:embed="rId2"/>
          <a:stretch>
            <a:fillRect/>
          </a:stretch>
        </p:blipFill>
        <p:spPr>
          <a:xfrm>
            <a:off x="674688" y="972653"/>
            <a:ext cx="1197052" cy="847912"/>
          </a:xfrm>
          <a:prstGeom prst="rect">
            <a:avLst/>
          </a:prstGeom>
        </p:spPr>
      </p:pic>
      <p:pic>
        <p:nvPicPr>
          <p:cNvPr id="3" name="Picture 2">
            <a:extLst>
              <a:ext uri="{FF2B5EF4-FFF2-40B4-BE49-F238E27FC236}">
                <a16:creationId xmlns:a16="http://schemas.microsoft.com/office/drawing/2014/main" id="{479598D8-8E4A-B544-68C5-1003F6251160}"/>
              </a:ext>
            </a:extLst>
          </p:cNvPr>
          <p:cNvPicPr>
            <a:picLocks noChangeAspect="1"/>
          </p:cNvPicPr>
          <p:nvPr userDrawn="1"/>
        </p:nvPicPr>
        <p:blipFill>
          <a:blip r:embed="rId3"/>
          <a:srcRect/>
          <a:stretch/>
        </p:blipFill>
        <p:spPr>
          <a:xfrm>
            <a:off x="10439460" y="5867639"/>
            <a:ext cx="1530418" cy="773371"/>
          </a:xfrm>
          <a:prstGeom prst="rect">
            <a:avLst/>
          </a:prstGeom>
        </p:spPr>
      </p:pic>
    </p:spTree>
    <p:extLst>
      <p:ext uri="{BB962C8B-B14F-4D97-AF65-F5344CB8AC3E}">
        <p14:creationId xmlns:p14="http://schemas.microsoft.com/office/powerpoint/2010/main" val="2157008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lternative callout slide">
    <p:bg>
      <p:bgPr>
        <a:solidFill>
          <a:srgbClr val="28B8C8"/>
        </a:solidFill>
        <a:effectLst/>
      </p:bgPr>
    </p:bg>
    <p:spTree>
      <p:nvGrpSpPr>
        <p:cNvPr id="1" name=""/>
        <p:cNvGrpSpPr/>
        <p:nvPr/>
      </p:nvGrpSpPr>
      <p:grpSpPr>
        <a:xfrm>
          <a:off x="0" y="0"/>
          <a:ext cx="0" cy="0"/>
          <a:chOff x="0" y="0"/>
          <a:chExt cx="0" cy="0"/>
        </a:xfrm>
      </p:grpSpPr>
      <p:sp>
        <p:nvSpPr>
          <p:cNvPr id="8" name="Text Placeholder 9">
            <a:extLst>
              <a:ext uri="{FF2B5EF4-FFF2-40B4-BE49-F238E27FC236}">
                <a16:creationId xmlns:a16="http://schemas.microsoft.com/office/drawing/2014/main" id="{0CB193FA-E859-E046-8D5D-762CB025B5D3}"/>
              </a:ext>
            </a:extLst>
          </p:cNvPr>
          <p:cNvSpPr>
            <a:spLocks noGrp="1"/>
          </p:cNvSpPr>
          <p:nvPr>
            <p:ph type="body" sz="quarter" idx="10" hasCustomPrompt="1"/>
          </p:nvPr>
        </p:nvSpPr>
        <p:spPr>
          <a:xfrm>
            <a:off x="674688" y="2459038"/>
            <a:ext cx="10569575" cy="2990850"/>
          </a:xfrm>
        </p:spPr>
        <p:txBody>
          <a:bodyPr>
            <a:normAutofit/>
          </a:bodyPr>
          <a:lstStyle>
            <a:lvl1pPr marL="0">
              <a:buNone/>
              <a:defRPr sz="4400" b="1" i="0">
                <a:latin typeface="Poppins" pitchFamily="2" charset="77"/>
                <a:cs typeface="Poppins" pitchFamily="2" charset="77"/>
              </a:defRPr>
            </a:lvl1pPr>
          </a:lstStyle>
          <a:p>
            <a:pPr lvl="0"/>
            <a:r>
              <a:rPr lang="en-US" dirty="0"/>
              <a:t>Insert callout content</a:t>
            </a:r>
          </a:p>
        </p:txBody>
      </p:sp>
      <p:pic>
        <p:nvPicPr>
          <p:cNvPr id="3" name="Picture 2">
            <a:extLst>
              <a:ext uri="{FF2B5EF4-FFF2-40B4-BE49-F238E27FC236}">
                <a16:creationId xmlns:a16="http://schemas.microsoft.com/office/drawing/2014/main" id="{9E2C40E3-B08D-0156-2C0A-CF76705BF87A}"/>
              </a:ext>
            </a:extLst>
          </p:cNvPr>
          <p:cNvPicPr>
            <a:picLocks noChangeAspect="1"/>
          </p:cNvPicPr>
          <p:nvPr userDrawn="1"/>
        </p:nvPicPr>
        <p:blipFill>
          <a:blip r:embed="rId2"/>
          <a:srcRect/>
          <a:stretch/>
        </p:blipFill>
        <p:spPr>
          <a:xfrm>
            <a:off x="10439460" y="5867639"/>
            <a:ext cx="1530418" cy="773371"/>
          </a:xfrm>
          <a:prstGeom prst="rect">
            <a:avLst/>
          </a:prstGeom>
        </p:spPr>
      </p:pic>
    </p:spTree>
    <p:extLst>
      <p:ext uri="{BB962C8B-B14F-4D97-AF65-F5344CB8AC3E}">
        <p14:creationId xmlns:p14="http://schemas.microsoft.com/office/powerpoint/2010/main" val="3482389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A1CC88-C401-384C-A6CE-61FD6322FA52}"/>
              </a:ext>
            </a:extLst>
          </p:cNvPr>
          <p:cNvSpPr>
            <a:spLocks noGrp="1"/>
          </p:cNvSpPr>
          <p:nvPr>
            <p:ph type="title"/>
          </p:nvPr>
        </p:nvSpPr>
        <p:spPr>
          <a:xfrm>
            <a:off x="597575" y="365125"/>
            <a:ext cx="10515600" cy="1325563"/>
          </a:xfrm>
          <a:prstGeom prst="rect">
            <a:avLst/>
          </a:prstGeom>
        </p:spPr>
        <p:txBody>
          <a:bodyPr vert="horz" lIns="0" tIns="45720" rIns="0" bIns="45720" rtlCol="0" anchor="ctr">
            <a:normAutofit/>
          </a:bodyPr>
          <a:lstStyle/>
          <a:p>
            <a:r>
              <a:rPr lang="en-US" dirty="0"/>
              <a:t>Click to edit Master title style</a:t>
            </a:r>
          </a:p>
        </p:txBody>
      </p:sp>
      <p:sp>
        <p:nvSpPr>
          <p:cNvPr id="9" name="Text Placeholder 2">
            <a:extLst>
              <a:ext uri="{FF2B5EF4-FFF2-40B4-BE49-F238E27FC236}">
                <a16:creationId xmlns:a16="http://schemas.microsoft.com/office/drawing/2014/main" id="{4F98D835-DBC0-FA46-9E05-BEB4042AC11F}"/>
              </a:ext>
            </a:extLst>
          </p:cNvPr>
          <p:cNvSpPr>
            <a:spLocks noGrp="1"/>
          </p:cNvSpPr>
          <p:nvPr>
            <p:ph type="body" idx="1"/>
          </p:nvPr>
        </p:nvSpPr>
        <p:spPr>
          <a:xfrm>
            <a:off x="597575" y="1825625"/>
            <a:ext cx="10515600" cy="4351338"/>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0142953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66" r:id="rId5"/>
    <p:sldLayoutId id="2147483664" r:id="rId6"/>
    <p:sldLayoutId id="2147483667" r:id="rId7"/>
    <p:sldLayoutId id="2147483668" r:id="rId8"/>
    <p:sldLayoutId id="2147483669" r:id="rId9"/>
    <p:sldLayoutId id="2147483671" r:id="rId10"/>
  </p:sldLayoutIdLst>
  <p:hf hdr="0" ftr="0" dt="0"/>
  <p:txStyles>
    <p:titleStyle>
      <a:lvl1pPr algn="l" defTabSz="914400" rtl="0" eaLnBrk="1" latinLnBrk="0" hangingPunct="1">
        <a:lnSpc>
          <a:spcPct val="90000"/>
        </a:lnSpc>
        <a:spcBef>
          <a:spcPct val="0"/>
        </a:spcBef>
        <a:buNone/>
        <a:defRPr sz="4400" b="1" kern="1200">
          <a:solidFill>
            <a:schemeClr val="bg1"/>
          </a:solidFill>
          <a:latin typeface="Poppins" pitchFamily="2" charset="77"/>
          <a:ea typeface="+mj-ea"/>
          <a:cs typeface="Poppins" pitchFamily="2" charset="77"/>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11480" indent="-228600" algn="l" defTabSz="914400" rtl="0" eaLnBrk="1" latinLnBrk="0" hangingPunct="1">
        <a:lnSpc>
          <a:spcPct val="110000"/>
        </a:lnSpc>
        <a:spcBef>
          <a:spcPts val="1200"/>
        </a:spcBef>
        <a:buClr>
          <a:schemeClr val="accent1"/>
        </a:buClr>
        <a:buFont typeface="Wingdings" pitchFamily="2" charset="2"/>
        <a:buChar char="§"/>
        <a:defRPr sz="28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777240" indent="-228600" algn="l" defTabSz="914400" rtl="0" eaLnBrk="1" latinLnBrk="0" hangingPunct="1">
        <a:lnSpc>
          <a:spcPct val="110000"/>
        </a:lnSpc>
        <a:spcBef>
          <a:spcPts val="1200"/>
        </a:spcBef>
        <a:buClr>
          <a:schemeClr val="accent1"/>
        </a:buClr>
        <a:buFont typeface="Wingdings" pitchFamily="2" charset="2"/>
        <a:buChar char="§"/>
        <a:defRPr sz="24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10000"/>
        </a:lnSpc>
        <a:spcBef>
          <a:spcPts val="1200"/>
        </a:spcBef>
        <a:buClr>
          <a:schemeClr val="accent1"/>
        </a:buClr>
        <a:buFont typeface="Wingdings" pitchFamily="2" charset="2"/>
        <a:buChar char="§"/>
        <a:defRPr sz="20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23C_47BFE5EA.xml"/><Relationship Id="rId7"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18/10/relationships/comments" Target="../comments/modernComment_117_66A41048.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18/10/relationships/comments" Target="../comments/modernComment_11B_706460B1.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doi.org/10.2105/ajph.2020.306004"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s://www.cdc.gov/healthliteracy/education-support/libraries.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8470D-79DB-734C-94C0-1C905D7E8396}"/>
              </a:ext>
            </a:extLst>
          </p:cNvPr>
          <p:cNvSpPr>
            <a:spLocks noGrp="1"/>
          </p:cNvSpPr>
          <p:nvPr>
            <p:ph type="ctrTitle"/>
          </p:nvPr>
        </p:nvSpPr>
        <p:spPr>
          <a:xfrm>
            <a:off x="674688" y="842420"/>
            <a:ext cx="9992532" cy="2878137"/>
          </a:xfrm>
        </p:spPr>
        <p:txBody>
          <a:bodyPr>
            <a:noAutofit/>
          </a:bodyPr>
          <a:lstStyle/>
          <a:p>
            <a:pPr>
              <a:lnSpc>
                <a:spcPct val="100000"/>
              </a:lnSpc>
            </a:pPr>
            <a:r>
              <a:rPr lang="en-US" sz="4200" dirty="0"/>
              <a:t>Approaches to Centering Equity in Health Communication Research and Practice</a:t>
            </a:r>
          </a:p>
        </p:txBody>
      </p:sp>
      <p:sp>
        <p:nvSpPr>
          <p:cNvPr id="6" name="Subtitle 5">
            <a:extLst>
              <a:ext uri="{FF2B5EF4-FFF2-40B4-BE49-F238E27FC236}">
                <a16:creationId xmlns:a16="http://schemas.microsoft.com/office/drawing/2014/main" id="{96326E08-D505-0ACB-698E-4B86D0FF3FB9}"/>
              </a:ext>
            </a:extLst>
          </p:cNvPr>
          <p:cNvSpPr>
            <a:spLocks noGrp="1"/>
          </p:cNvSpPr>
          <p:nvPr>
            <p:ph type="subTitle" idx="1"/>
          </p:nvPr>
        </p:nvSpPr>
        <p:spPr>
          <a:xfrm>
            <a:off x="674688" y="4000498"/>
            <a:ext cx="9992532" cy="696193"/>
          </a:xfrm>
        </p:spPr>
        <p:txBody>
          <a:bodyPr/>
          <a:lstStyle/>
          <a:p>
            <a:r>
              <a:rPr lang="en-US" sz="2800" dirty="0"/>
              <a:t>Sandy </a:t>
            </a:r>
            <a:r>
              <a:rPr lang="en-US" sz="2800" dirty="0" err="1"/>
              <a:t>Hilfiker</a:t>
            </a:r>
            <a:r>
              <a:rPr lang="en-US" sz="2800" dirty="0"/>
              <a:t>, MA </a:t>
            </a:r>
          </a:p>
        </p:txBody>
      </p:sp>
      <p:sp>
        <p:nvSpPr>
          <p:cNvPr id="7" name="Subtitle 5">
            <a:extLst>
              <a:ext uri="{FF2B5EF4-FFF2-40B4-BE49-F238E27FC236}">
                <a16:creationId xmlns:a16="http://schemas.microsoft.com/office/drawing/2014/main" id="{9895BAA7-F7A2-FBD3-2AB5-0B69AC44BA4E}"/>
              </a:ext>
            </a:extLst>
          </p:cNvPr>
          <p:cNvSpPr txBox="1">
            <a:spLocks/>
          </p:cNvSpPr>
          <p:nvPr/>
        </p:nvSpPr>
        <p:spPr>
          <a:xfrm>
            <a:off x="674688" y="4511854"/>
            <a:ext cx="9992532" cy="696193"/>
          </a:xfrm>
          <a:prstGeom prst="rect">
            <a:avLst/>
          </a:prstGeom>
        </p:spPr>
        <p:txBody>
          <a:bodyPr vert="horz" lIns="0" tIns="45720" rIns="0" bIns="45720" rtlCol="0">
            <a:noAutofit/>
          </a:bodyPr>
          <a:lstStyle>
            <a:lvl1pPr marL="0" indent="0" algn="l" defTabSz="914400" rtl="0" eaLnBrk="1" latinLnBrk="0" hangingPunct="1">
              <a:lnSpc>
                <a:spcPct val="110000"/>
              </a:lnSpc>
              <a:spcBef>
                <a:spcPts val="1200"/>
              </a:spcBef>
              <a:buClr>
                <a:schemeClr val="accent1"/>
              </a:buClr>
              <a:buFont typeface="Wingdings" pitchFamily="2" charset="2"/>
              <a:buNone/>
              <a:defRPr sz="3600" b="0" i="0" kern="1200">
                <a:solidFill>
                  <a:schemeClr val="tx1"/>
                </a:solidFill>
                <a:latin typeface="Poppins" pitchFamily="2" charset="77"/>
                <a:ea typeface="Open Sans" panose="020B0606030504020204" pitchFamily="34" charset="0"/>
                <a:cs typeface="Poppins" pitchFamily="2" charset="77"/>
              </a:defRPr>
            </a:lvl1pPr>
            <a:lvl2pPr marL="457200" indent="0" algn="ctr" defTabSz="914400" rtl="0" eaLnBrk="1" latinLnBrk="0" hangingPunct="1">
              <a:lnSpc>
                <a:spcPct val="110000"/>
              </a:lnSpc>
              <a:spcBef>
                <a:spcPts val="1200"/>
              </a:spcBef>
              <a:buClr>
                <a:schemeClr val="accent1"/>
              </a:buClr>
              <a:buFont typeface="Wingdings" pitchFamily="2" charset="2"/>
              <a:buNone/>
              <a:defRPr sz="20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ctr" defTabSz="914400" rtl="0" eaLnBrk="1" latinLnBrk="0" hangingPunct="1">
              <a:lnSpc>
                <a:spcPct val="110000"/>
              </a:lnSpc>
              <a:spcBef>
                <a:spcPts val="1200"/>
              </a:spcBef>
              <a:buClr>
                <a:schemeClr val="accent1"/>
              </a:buClr>
              <a:buFont typeface="Wingdings" pitchFamily="2" charset="2"/>
              <a:buNone/>
              <a:defRPr sz="18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dirty="0"/>
              <a:t>Jaime Dawson, MPH</a:t>
            </a:r>
          </a:p>
        </p:txBody>
      </p:sp>
      <p:sp>
        <p:nvSpPr>
          <p:cNvPr id="4" name="Text Placeholder 3">
            <a:extLst>
              <a:ext uri="{FF2B5EF4-FFF2-40B4-BE49-F238E27FC236}">
                <a16:creationId xmlns:a16="http://schemas.microsoft.com/office/drawing/2014/main" id="{521C8A71-E59E-5E4F-B99F-34D9B1C9AADC}"/>
              </a:ext>
            </a:extLst>
          </p:cNvPr>
          <p:cNvSpPr>
            <a:spLocks noGrp="1"/>
          </p:cNvSpPr>
          <p:nvPr>
            <p:ph type="body" sz="quarter" idx="10"/>
          </p:nvPr>
        </p:nvSpPr>
        <p:spPr>
          <a:xfrm>
            <a:off x="674688" y="5455695"/>
            <a:ext cx="6035675" cy="559885"/>
          </a:xfrm>
        </p:spPr>
        <p:txBody>
          <a:bodyPr>
            <a:normAutofit lnSpcReduction="10000"/>
          </a:bodyPr>
          <a:lstStyle/>
          <a:p>
            <a:r>
              <a:rPr lang="en-US" dirty="0"/>
              <a:t>October 4, 2023</a:t>
            </a:r>
          </a:p>
          <a:p>
            <a:endParaRPr lang="en-US" dirty="0"/>
          </a:p>
        </p:txBody>
      </p:sp>
    </p:spTree>
    <p:extLst>
      <p:ext uri="{BB962C8B-B14F-4D97-AF65-F5344CB8AC3E}">
        <p14:creationId xmlns:p14="http://schemas.microsoft.com/office/powerpoint/2010/main" val="1263700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6DC01-ABC4-C2C4-45B4-51641A08C4CC}"/>
              </a:ext>
            </a:extLst>
          </p:cNvPr>
          <p:cNvSpPr>
            <a:spLocks noGrp="1"/>
          </p:cNvSpPr>
          <p:nvPr>
            <p:ph type="title"/>
          </p:nvPr>
        </p:nvSpPr>
        <p:spPr>
          <a:xfrm>
            <a:off x="666471" y="469487"/>
            <a:ext cx="10678332" cy="1080616"/>
          </a:xfrm>
        </p:spPr>
        <p:txBody>
          <a:bodyPr/>
          <a:lstStyle/>
          <a:p>
            <a:r>
              <a:rPr lang="en-US" dirty="0"/>
              <a:t>Foundations of ECHC framework</a:t>
            </a:r>
          </a:p>
        </p:txBody>
      </p:sp>
      <p:grpSp>
        <p:nvGrpSpPr>
          <p:cNvPr id="4" name="Group 3" descr="Two circular graphics. The graphic on the left is titled Health Communication Program Cycle with four stages connected by an arrow. 1. Planning and Strategy Development. 2. Developing and Pretesting Concepts, Messages, and Materials. 3. Implementing the Program. 4. Assessing Effectiveness and Making Refinements. The graphic on the right is titled Human Centered Design with stages connected by an arrow. The stages are Empathize, Define, Ideate, Create, Test, and Refine.">
            <a:extLst>
              <a:ext uri="{FF2B5EF4-FFF2-40B4-BE49-F238E27FC236}">
                <a16:creationId xmlns:a16="http://schemas.microsoft.com/office/drawing/2014/main" id="{CC076737-3081-EDFF-11AD-C9FCBF084145}"/>
              </a:ext>
            </a:extLst>
          </p:cNvPr>
          <p:cNvGrpSpPr/>
          <p:nvPr/>
        </p:nvGrpSpPr>
        <p:grpSpPr>
          <a:xfrm>
            <a:off x="1601145" y="1809494"/>
            <a:ext cx="8869711" cy="4114800"/>
            <a:chOff x="1601145" y="1809494"/>
            <a:chExt cx="8869711" cy="4114800"/>
          </a:xfrm>
        </p:grpSpPr>
        <p:pic>
          <p:nvPicPr>
            <p:cNvPr id="6" name="Picture 2" descr="Two circular graphics. The graphic on the left is titled Health Communication Program Cycle with four stages connected by an arrow. 1. Planning and Strategy Development. 2. Developing and Pretesting Concepts, Messages, and Materials. 3. Implementing the Program. 4. Assessing Effectiveness and Making Refinements. The graphic on the right is titled Human Centered Design with stages connected by an arrow. The stages are Empathize, Define, Ideate, Create, Test, and Refine.">
              <a:extLst>
                <a:ext uri="{FF2B5EF4-FFF2-40B4-BE49-F238E27FC236}">
                  <a16:creationId xmlns:a16="http://schemas.microsoft.com/office/drawing/2014/main" id="{297B28D2-9709-7DF1-4B6F-0DB09A3A37D8}"/>
                </a:ext>
              </a:extLst>
            </p:cNvPr>
            <p:cNvPicPr>
              <a:picLocks noChangeAspect="1" noChangeArrowheads="1"/>
            </p:cNvPicPr>
            <p:nvPr/>
          </p:nvPicPr>
          <p:blipFill>
            <a:blip r:embed="rId3"/>
            <a:srcRect/>
            <a:stretch/>
          </p:blipFill>
          <p:spPr bwMode="auto">
            <a:xfrm>
              <a:off x="1601145" y="1809494"/>
              <a:ext cx="4076875" cy="41148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uman Centered Design process in honeycomb graphic. The steps are arranged in a circle, clockwise from the top: empathize, define, ideate, create, test, refine. The middle says human centered design with an image of a group of people.">
              <a:extLst>
                <a:ext uri="{FF2B5EF4-FFF2-40B4-BE49-F238E27FC236}">
                  <a16:creationId xmlns:a16="http://schemas.microsoft.com/office/drawing/2014/main" id="{85101EBA-58A0-350E-66BD-ADDE45B37EB9}"/>
                </a:ext>
              </a:extLst>
            </p:cNvPr>
            <p:cNvPicPr>
              <a:picLocks noChangeAspect="1"/>
            </p:cNvPicPr>
            <p:nvPr/>
          </p:nvPicPr>
          <p:blipFill>
            <a:blip r:embed="rId4"/>
            <a:stretch>
              <a:fillRect/>
            </a:stretch>
          </p:blipFill>
          <p:spPr>
            <a:xfrm>
              <a:off x="6858001" y="1983230"/>
              <a:ext cx="3612855" cy="3749040"/>
            </a:xfrm>
            <a:prstGeom prst="rect">
              <a:avLst/>
            </a:prstGeom>
          </p:spPr>
        </p:pic>
      </p:grpSp>
    </p:spTree>
    <p:extLst>
      <p:ext uri="{BB962C8B-B14F-4D97-AF65-F5344CB8AC3E}">
        <p14:creationId xmlns:p14="http://schemas.microsoft.com/office/powerpoint/2010/main" val="3837380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15EF1D6-96FB-1A55-6572-7019109896A3}"/>
              </a:ext>
            </a:extLst>
          </p:cNvPr>
          <p:cNvSpPr txBox="1">
            <a:spLocks noGrp="1"/>
          </p:cNvSpPr>
          <p:nvPr>
            <p:ph type="title" idx="4294967295"/>
          </p:nvPr>
        </p:nvSpPr>
        <p:spPr>
          <a:xfrm>
            <a:off x="675468" y="461865"/>
            <a:ext cx="10678332" cy="1080616"/>
          </a:xfrm>
          <a:prstGeom prst="rect">
            <a:avLst/>
          </a:prstGeom>
          <a:noFill/>
          <a:ln>
            <a:noFill/>
            <a:prstDash/>
          </a:ln>
          <a:effectLst/>
        </p:spPr>
        <p:txBody>
          <a:bodyPr rot="0" spcFirstLastPara="0" vertOverflow="overflow" horzOverflow="overflow" vert="horz" wrap="square" lIns="0" tIns="45720" rIns="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chemeClr val="bg1"/>
                </a:solidFill>
                <a:latin typeface="Poppins" pitchFamily="2" charset="77"/>
                <a:ea typeface="+mj-ea"/>
                <a:cs typeface="Poppins" pitchFamily="2" charset="77"/>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Poppins" pitchFamily="2" charset="77"/>
                <a:ea typeface="+mj-ea"/>
                <a:cs typeface="Poppins" pitchFamily="2" charset="77"/>
              </a:rPr>
              <a:t>What is the ECHC framework?</a:t>
            </a:r>
          </a:p>
        </p:txBody>
      </p:sp>
      <p:sp>
        <p:nvSpPr>
          <p:cNvPr id="3" name="Content Placeholder 2">
            <a:extLst>
              <a:ext uri="{FF2B5EF4-FFF2-40B4-BE49-F238E27FC236}">
                <a16:creationId xmlns:a16="http://schemas.microsoft.com/office/drawing/2014/main" id="{2C8CDD79-DADE-DB0A-42E5-81D41BEA7148}"/>
              </a:ext>
            </a:extLst>
          </p:cNvPr>
          <p:cNvSpPr>
            <a:spLocks noGrp="1"/>
          </p:cNvSpPr>
          <p:nvPr>
            <p:ph idx="1"/>
          </p:nvPr>
        </p:nvSpPr>
        <p:spPr>
          <a:xfrm>
            <a:off x="675468" y="1684949"/>
            <a:ext cx="5868207" cy="4351338"/>
          </a:xfrm>
        </p:spPr>
        <p:txBody>
          <a:bodyPr/>
          <a:lstStyle/>
          <a:p>
            <a:r>
              <a:rPr lang="en-US" b="1" dirty="0"/>
              <a:t>Process</a:t>
            </a:r>
            <a:r>
              <a:rPr lang="en-US" dirty="0"/>
              <a:t> or approach for designing health communication</a:t>
            </a:r>
          </a:p>
          <a:p>
            <a:r>
              <a:rPr lang="en-US" b="1" dirty="0"/>
              <a:t>Mindset</a:t>
            </a:r>
            <a:r>
              <a:rPr lang="en-US" dirty="0"/>
              <a:t> that supports empathy and disrupts personal and systemic biases</a:t>
            </a:r>
          </a:p>
          <a:p>
            <a:r>
              <a:rPr lang="en-US" b="1" dirty="0"/>
              <a:t>Outcomes</a:t>
            </a:r>
            <a:r>
              <a:rPr lang="en-US" dirty="0"/>
              <a:t> that result in inclusive communication`</a:t>
            </a:r>
          </a:p>
        </p:txBody>
      </p:sp>
      <p:pic>
        <p:nvPicPr>
          <p:cNvPr id="4" name="Picture 3" descr=" A circular graphic of the Equity-Centered Health Communication framework. In the center are the words Clear, Relatable, Actionable, Inclusive. Three circles within the graphic display the words Understand, Co-Create, Implement. In between Understand and Co-Create is Plan. In between Co-Create and Implement is Strategize. In between Implement and Understand is Evaluate. ">
            <a:extLst>
              <a:ext uri="{FF2B5EF4-FFF2-40B4-BE49-F238E27FC236}">
                <a16:creationId xmlns:a16="http://schemas.microsoft.com/office/drawing/2014/main" id="{2586D50A-3742-9479-60D6-658667E85567}"/>
              </a:ext>
            </a:extLst>
          </p:cNvPr>
          <p:cNvPicPr>
            <a:picLocks noChangeAspect="1"/>
          </p:cNvPicPr>
          <p:nvPr/>
        </p:nvPicPr>
        <p:blipFill>
          <a:blip r:embed="rId3"/>
          <a:stretch>
            <a:fillRect/>
          </a:stretch>
        </p:blipFill>
        <p:spPr>
          <a:xfrm>
            <a:off x="6955683" y="1435803"/>
            <a:ext cx="4389120" cy="4389120"/>
          </a:xfrm>
          <a:prstGeom prst="rect">
            <a:avLst/>
          </a:prstGeom>
        </p:spPr>
      </p:pic>
    </p:spTree>
    <p:extLst>
      <p:ext uri="{BB962C8B-B14F-4D97-AF65-F5344CB8AC3E}">
        <p14:creationId xmlns:p14="http://schemas.microsoft.com/office/powerpoint/2010/main" val="1550645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F41919E-062B-D9BD-2713-994BC256CD85}"/>
              </a:ext>
            </a:extLst>
          </p:cNvPr>
          <p:cNvSpPr txBox="1">
            <a:spLocks noGrp="1"/>
          </p:cNvSpPr>
          <p:nvPr>
            <p:ph type="title" idx="4294967295"/>
          </p:nvPr>
        </p:nvSpPr>
        <p:spPr>
          <a:xfrm>
            <a:off x="675468" y="461865"/>
            <a:ext cx="10678332" cy="1080616"/>
          </a:xfrm>
          <a:prstGeom prst="rect">
            <a:avLst/>
          </a:prstGeom>
          <a:noFill/>
          <a:ln>
            <a:noFill/>
            <a:prstDash/>
          </a:ln>
          <a:effectLst/>
        </p:spPr>
        <p:txBody>
          <a:bodyPr rot="0" spcFirstLastPara="0" vertOverflow="overflow" horzOverflow="overflow" vert="horz" wrap="square" lIns="0" tIns="45720" rIns="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chemeClr val="bg1"/>
                </a:solidFill>
                <a:latin typeface="Poppins" pitchFamily="2" charset="77"/>
                <a:ea typeface="+mj-ea"/>
                <a:cs typeface="Poppins" pitchFamily="2" charset="77"/>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Poppins" pitchFamily="2" charset="77"/>
                <a:ea typeface="+mj-ea"/>
                <a:cs typeface="Poppins" pitchFamily="2" charset="77"/>
              </a:rPr>
              <a:t>Our ultimate goal</a:t>
            </a:r>
          </a:p>
        </p:txBody>
      </p:sp>
      <p:sp>
        <p:nvSpPr>
          <p:cNvPr id="3" name="Content Placeholder 2">
            <a:extLst>
              <a:ext uri="{FF2B5EF4-FFF2-40B4-BE49-F238E27FC236}">
                <a16:creationId xmlns:a16="http://schemas.microsoft.com/office/drawing/2014/main" id="{1E9E8E9B-ABEE-4AFA-556E-6F37780E03AF}"/>
              </a:ext>
            </a:extLst>
          </p:cNvPr>
          <p:cNvSpPr>
            <a:spLocks noGrp="1"/>
          </p:cNvSpPr>
          <p:nvPr>
            <p:ph idx="1"/>
          </p:nvPr>
        </p:nvSpPr>
        <p:spPr/>
        <p:txBody>
          <a:bodyPr/>
          <a:lstStyle/>
          <a:p>
            <a:r>
              <a:rPr lang="en-US" dirty="0"/>
              <a:t>We can’t always follow every step of this process — but we do as much as we can</a:t>
            </a:r>
          </a:p>
          <a:p>
            <a:r>
              <a:rPr lang="en-US" dirty="0"/>
              <a:t>Our goal is to create health communications that </a:t>
            </a:r>
            <a:r>
              <a:rPr lang="en-US" b="1" dirty="0"/>
              <a:t>meet audiences</a:t>
            </a:r>
            <a:r>
              <a:rPr lang="en-US" dirty="0"/>
              <a:t> where they are and develop resources that are:</a:t>
            </a:r>
          </a:p>
          <a:p>
            <a:pPr lvl="1"/>
            <a:r>
              <a:rPr lang="en-US" dirty="0"/>
              <a:t>Clear</a:t>
            </a:r>
          </a:p>
          <a:p>
            <a:pPr lvl="1"/>
            <a:r>
              <a:rPr lang="en-US" dirty="0"/>
              <a:t>Relatable</a:t>
            </a:r>
          </a:p>
          <a:p>
            <a:pPr lvl="1"/>
            <a:r>
              <a:rPr lang="en-US" dirty="0"/>
              <a:t>Actionable</a:t>
            </a:r>
          </a:p>
          <a:p>
            <a:pPr lvl="1"/>
            <a:r>
              <a:rPr lang="en-US" dirty="0"/>
              <a:t>Inclusive </a:t>
            </a:r>
          </a:p>
          <a:p>
            <a:endParaRPr lang="en-US" dirty="0"/>
          </a:p>
        </p:txBody>
      </p:sp>
    </p:spTree>
    <p:extLst>
      <p:ext uri="{BB962C8B-B14F-4D97-AF65-F5344CB8AC3E}">
        <p14:creationId xmlns:p14="http://schemas.microsoft.com/office/powerpoint/2010/main" val="3106067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6604AAC-385F-3E64-F519-B73C2A166914}"/>
              </a:ext>
            </a:extLst>
          </p:cNvPr>
          <p:cNvSpPr txBox="1">
            <a:spLocks noGrp="1"/>
          </p:cNvSpPr>
          <p:nvPr>
            <p:ph type="title" idx="4294967295"/>
          </p:nvPr>
        </p:nvSpPr>
        <p:spPr>
          <a:xfrm>
            <a:off x="675468" y="461865"/>
            <a:ext cx="10678332" cy="1080616"/>
          </a:xfrm>
          <a:prstGeom prst="rect">
            <a:avLst/>
          </a:prstGeom>
          <a:noFill/>
          <a:ln>
            <a:noFill/>
            <a:prstDash/>
          </a:ln>
          <a:effectLst/>
        </p:spPr>
        <p:txBody>
          <a:bodyPr rot="0" spcFirstLastPara="0" vertOverflow="overflow" horzOverflow="overflow" vert="horz" wrap="square" lIns="0" tIns="45720" rIns="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chemeClr val="bg1"/>
                </a:solidFill>
                <a:latin typeface="Poppins" pitchFamily="2" charset="77"/>
                <a:ea typeface="+mj-ea"/>
                <a:cs typeface="Poppins" pitchFamily="2" charset="77"/>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Poppins" pitchFamily="2" charset="77"/>
                <a:ea typeface="+mj-ea"/>
                <a:cs typeface="Poppins" pitchFamily="2" charset="77"/>
              </a:rPr>
              <a:t>Phase 1: Understand</a:t>
            </a:r>
          </a:p>
        </p:txBody>
      </p:sp>
      <p:pic>
        <p:nvPicPr>
          <p:cNvPr id="3" name="Picture 2" descr="A circular graphic titled Understand. The graphic displays three stages connected by an arrow titled define, segment, emphasize.">
            <a:extLst>
              <a:ext uri="{FF2B5EF4-FFF2-40B4-BE49-F238E27FC236}">
                <a16:creationId xmlns:a16="http://schemas.microsoft.com/office/drawing/2014/main" id="{2A627720-C30C-EA50-AC58-B365083B7C5E}"/>
              </a:ext>
            </a:extLst>
          </p:cNvPr>
          <p:cNvPicPr>
            <a:picLocks noChangeAspect="1"/>
          </p:cNvPicPr>
          <p:nvPr/>
        </p:nvPicPr>
        <p:blipFill>
          <a:blip r:embed="rId3"/>
          <a:stretch>
            <a:fillRect/>
          </a:stretch>
        </p:blipFill>
        <p:spPr>
          <a:xfrm>
            <a:off x="3673086" y="1435803"/>
            <a:ext cx="4845828" cy="4845828"/>
          </a:xfrm>
          <a:prstGeom prst="rect">
            <a:avLst/>
          </a:prstGeom>
        </p:spPr>
      </p:pic>
    </p:spTree>
    <p:extLst>
      <p:ext uri="{BB962C8B-B14F-4D97-AF65-F5344CB8AC3E}">
        <p14:creationId xmlns:p14="http://schemas.microsoft.com/office/powerpoint/2010/main" val="1450688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A4676-5527-3496-5F2D-31FA5E58C4E3}"/>
              </a:ext>
            </a:extLst>
          </p:cNvPr>
          <p:cNvSpPr>
            <a:spLocks noGrp="1"/>
          </p:cNvSpPr>
          <p:nvPr>
            <p:ph type="title"/>
          </p:nvPr>
        </p:nvSpPr>
        <p:spPr>
          <a:xfrm>
            <a:off x="675468" y="461865"/>
            <a:ext cx="10678332" cy="1080616"/>
          </a:xfrm>
        </p:spPr>
        <p:txBody>
          <a:bodyPr/>
          <a:lstStyle/>
          <a:p>
            <a:r>
              <a:rPr lang="en-US" dirty="0"/>
              <a:t>Define</a:t>
            </a:r>
          </a:p>
        </p:txBody>
      </p:sp>
      <p:sp>
        <p:nvSpPr>
          <p:cNvPr id="3" name="Content Placeholder 2">
            <a:extLst>
              <a:ext uri="{FF2B5EF4-FFF2-40B4-BE49-F238E27FC236}">
                <a16:creationId xmlns:a16="http://schemas.microsoft.com/office/drawing/2014/main" id="{874443E8-0980-EF97-E0F8-871A84F8095D}"/>
              </a:ext>
            </a:extLst>
          </p:cNvPr>
          <p:cNvSpPr>
            <a:spLocks noGrp="1"/>
          </p:cNvSpPr>
          <p:nvPr>
            <p:ph idx="1"/>
          </p:nvPr>
        </p:nvSpPr>
        <p:spPr>
          <a:xfrm>
            <a:off x="675468" y="1684949"/>
            <a:ext cx="6939770" cy="4351338"/>
          </a:xfrm>
        </p:spPr>
        <p:txBody>
          <a:bodyPr/>
          <a:lstStyle/>
          <a:p>
            <a:r>
              <a:rPr lang="en-US" dirty="0"/>
              <a:t>We need to figure out and clearly explain the problem</a:t>
            </a:r>
          </a:p>
          <a:p>
            <a:r>
              <a:rPr lang="en-US" dirty="0"/>
              <a:t>We need to look at the problem from all angles</a:t>
            </a:r>
          </a:p>
          <a:p>
            <a:r>
              <a:rPr lang="en-US" dirty="0"/>
              <a:t>We need to understand how existing communications may be contributing to the problem</a:t>
            </a:r>
          </a:p>
        </p:txBody>
      </p:sp>
      <p:pic>
        <p:nvPicPr>
          <p:cNvPr id="4" name="Picture 3" descr="A circular graphic titled Understand. The graphic displays three stages connected by an arrow titled define, segment, emphasize. Define is bolded. ">
            <a:extLst>
              <a:ext uri="{FF2B5EF4-FFF2-40B4-BE49-F238E27FC236}">
                <a16:creationId xmlns:a16="http://schemas.microsoft.com/office/drawing/2014/main" id="{7A4629F7-3736-440A-106D-DC904F88FE56}"/>
              </a:ext>
            </a:extLst>
          </p:cNvPr>
          <p:cNvPicPr>
            <a:picLocks noChangeAspect="1"/>
          </p:cNvPicPr>
          <p:nvPr/>
        </p:nvPicPr>
        <p:blipFill rotWithShape="1">
          <a:blip r:embed="rId3"/>
          <a:srcRect l="1492" r="17000"/>
          <a:stretch/>
        </p:blipFill>
        <p:spPr>
          <a:xfrm>
            <a:off x="8114744" y="313199"/>
            <a:ext cx="4077256" cy="5002320"/>
          </a:xfrm>
          <a:prstGeom prst="rect">
            <a:avLst/>
          </a:prstGeom>
        </p:spPr>
      </p:pic>
    </p:spTree>
    <p:extLst>
      <p:ext uri="{BB962C8B-B14F-4D97-AF65-F5344CB8AC3E}">
        <p14:creationId xmlns:p14="http://schemas.microsoft.com/office/powerpoint/2010/main" val="1199184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44498-E24F-6C37-0EF0-FE4497D6F704}"/>
              </a:ext>
            </a:extLst>
          </p:cNvPr>
          <p:cNvSpPr>
            <a:spLocks noGrp="1"/>
          </p:cNvSpPr>
          <p:nvPr>
            <p:ph type="title"/>
          </p:nvPr>
        </p:nvSpPr>
        <p:spPr>
          <a:xfrm>
            <a:off x="666471" y="461865"/>
            <a:ext cx="10678332" cy="1080616"/>
          </a:xfrm>
        </p:spPr>
        <p:txBody>
          <a:bodyPr/>
          <a:lstStyle/>
          <a:p>
            <a:r>
              <a:rPr lang="en-US" dirty="0"/>
              <a:t>Segment</a:t>
            </a:r>
          </a:p>
        </p:txBody>
      </p:sp>
      <p:sp>
        <p:nvSpPr>
          <p:cNvPr id="3" name="Content Placeholder 2">
            <a:extLst>
              <a:ext uri="{FF2B5EF4-FFF2-40B4-BE49-F238E27FC236}">
                <a16:creationId xmlns:a16="http://schemas.microsoft.com/office/drawing/2014/main" id="{A5FDF439-040D-1766-5253-2540B81D6B40}"/>
              </a:ext>
            </a:extLst>
          </p:cNvPr>
          <p:cNvSpPr>
            <a:spLocks noGrp="1"/>
          </p:cNvSpPr>
          <p:nvPr>
            <p:ph idx="1"/>
          </p:nvPr>
        </p:nvSpPr>
        <p:spPr>
          <a:xfrm>
            <a:off x="675468" y="1684949"/>
            <a:ext cx="6963582" cy="4351338"/>
          </a:xfrm>
        </p:spPr>
        <p:txBody>
          <a:bodyPr>
            <a:normAutofit fontScale="92500" lnSpcReduction="10000"/>
          </a:bodyPr>
          <a:lstStyle/>
          <a:p>
            <a:r>
              <a:rPr lang="en-US" dirty="0"/>
              <a:t>The “general public” is not our audience</a:t>
            </a:r>
          </a:p>
          <a:p>
            <a:r>
              <a:rPr lang="en-US" dirty="0"/>
              <a:t>We need to narrow to smaller groups for our messages to stick</a:t>
            </a:r>
          </a:p>
          <a:p>
            <a:r>
              <a:rPr lang="en-US" dirty="0"/>
              <a:t>We push for going beyond demographics and grouping people by characteristics like cultural practices, values, or preferences</a:t>
            </a:r>
          </a:p>
          <a:p>
            <a:r>
              <a:rPr lang="en-US" dirty="0"/>
              <a:t>We consider overlapping and </a:t>
            </a:r>
            <a:br>
              <a:rPr lang="en-US" dirty="0"/>
            </a:br>
            <a:r>
              <a:rPr lang="en-US" dirty="0"/>
              <a:t>multiple identities</a:t>
            </a:r>
          </a:p>
        </p:txBody>
      </p:sp>
      <p:pic>
        <p:nvPicPr>
          <p:cNvPr id="5" name="Picture 4" descr="A circular graphic titled Understand. The graphic displays three stages connected by an arrow titled define, segment, emphasize. Segment is bolded.">
            <a:extLst>
              <a:ext uri="{FF2B5EF4-FFF2-40B4-BE49-F238E27FC236}">
                <a16:creationId xmlns:a16="http://schemas.microsoft.com/office/drawing/2014/main" id="{5007495A-741C-D9AC-4013-352744D7F40B}"/>
              </a:ext>
            </a:extLst>
          </p:cNvPr>
          <p:cNvPicPr>
            <a:picLocks noChangeAspect="1"/>
          </p:cNvPicPr>
          <p:nvPr/>
        </p:nvPicPr>
        <p:blipFill rotWithShape="1">
          <a:blip r:embed="rId3"/>
          <a:srcRect t="303" b="303"/>
          <a:stretch/>
        </p:blipFill>
        <p:spPr>
          <a:xfrm>
            <a:off x="8114744" y="313199"/>
            <a:ext cx="4077256" cy="5002320"/>
          </a:xfrm>
          <a:prstGeom prst="rect">
            <a:avLst/>
          </a:prstGeom>
        </p:spPr>
      </p:pic>
    </p:spTree>
    <p:extLst>
      <p:ext uri="{BB962C8B-B14F-4D97-AF65-F5344CB8AC3E}">
        <p14:creationId xmlns:p14="http://schemas.microsoft.com/office/powerpoint/2010/main" val="4134396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E90C4-032B-B6A5-459A-682BCF2D0827}"/>
              </a:ext>
            </a:extLst>
          </p:cNvPr>
          <p:cNvSpPr>
            <a:spLocks noGrp="1"/>
          </p:cNvSpPr>
          <p:nvPr>
            <p:ph type="title"/>
          </p:nvPr>
        </p:nvSpPr>
        <p:spPr>
          <a:xfrm>
            <a:off x="666471" y="458766"/>
            <a:ext cx="10678332" cy="1080616"/>
          </a:xfrm>
        </p:spPr>
        <p:txBody>
          <a:bodyPr/>
          <a:lstStyle/>
          <a:p>
            <a:r>
              <a:rPr lang="en-US" dirty="0"/>
              <a:t>Empathize</a:t>
            </a:r>
          </a:p>
        </p:txBody>
      </p:sp>
      <p:sp>
        <p:nvSpPr>
          <p:cNvPr id="3" name="Content Placeholder 2">
            <a:extLst>
              <a:ext uri="{FF2B5EF4-FFF2-40B4-BE49-F238E27FC236}">
                <a16:creationId xmlns:a16="http://schemas.microsoft.com/office/drawing/2014/main" id="{9E511F3B-D85C-59D8-C4E6-F5D049EB759B}"/>
              </a:ext>
            </a:extLst>
          </p:cNvPr>
          <p:cNvSpPr>
            <a:spLocks noGrp="1"/>
          </p:cNvSpPr>
          <p:nvPr>
            <p:ph idx="1"/>
          </p:nvPr>
        </p:nvSpPr>
        <p:spPr>
          <a:xfrm>
            <a:off x="675468" y="1684949"/>
            <a:ext cx="6592107" cy="4351338"/>
          </a:xfrm>
        </p:spPr>
        <p:txBody>
          <a:bodyPr/>
          <a:lstStyle/>
          <a:p>
            <a:r>
              <a:rPr lang="en-US" dirty="0"/>
              <a:t>We use a variety of methods to better understand the needs and preferences of our audience</a:t>
            </a:r>
          </a:p>
          <a:p>
            <a:r>
              <a:rPr lang="en-US" dirty="0"/>
              <a:t>We approach formative research with humility</a:t>
            </a:r>
          </a:p>
          <a:p>
            <a:r>
              <a:rPr lang="en-US" dirty="0"/>
              <a:t>We acknowledge our own biases and question our assumptions and experiences</a:t>
            </a:r>
          </a:p>
        </p:txBody>
      </p:sp>
      <p:pic>
        <p:nvPicPr>
          <p:cNvPr id="5" name="Picture 4" descr="A circular graphic titled Understand. The graphic displays the three stages connected by an arrow titled define, segment, empathize. Empathize is bolded.">
            <a:extLst>
              <a:ext uri="{FF2B5EF4-FFF2-40B4-BE49-F238E27FC236}">
                <a16:creationId xmlns:a16="http://schemas.microsoft.com/office/drawing/2014/main" id="{646063F0-0DF0-BDA7-2543-D08B48F9A4D9}"/>
              </a:ext>
            </a:extLst>
          </p:cNvPr>
          <p:cNvPicPr>
            <a:picLocks noChangeAspect="1"/>
          </p:cNvPicPr>
          <p:nvPr/>
        </p:nvPicPr>
        <p:blipFill rotWithShape="1">
          <a:blip r:embed="rId3"/>
          <a:srcRect t="303" b="303"/>
          <a:stretch/>
        </p:blipFill>
        <p:spPr>
          <a:xfrm>
            <a:off x="8114744" y="313199"/>
            <a:ext cx="4077256" cy="5002320"/>
          </a:xfrm>
          <a:prstGeom prst="rect">
            <a:avLst/>
          </a:prstGeom>
        </p:spPr>
      </p:pic>
    </p:spTree>
    <p:extLst>
      <p:ext uri="{BB962C8B-B14F-4D97-AF65-F5344CB8AC3E}">
        <p14:creationId xmlns:p14="http://schemas.microsoft.com/office/powerpoint/2010/main" val="2358365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A9F1B6F-2CBB-9A85-6104-87D980DA059D}"/>
              </a:ext>
            </a:extLst>
          </p:cNvPr>
          <p:cNvSpPr>
            <a:spLocks noGrp="1"/>
          </p:cNvSpPr>
          <p:nvPr>
            <p:ph type="title"/>
          </p:nvPr>
        </p:nvSpPr>
        <p:spPr>
          <a:xfrm>
            <a:off x="666471" y="309145"/>
            <a:ext cx="11035200" cy="1486865"/>
          </a:xfrm>
        </p:spPr>
        <p:txBody>
          <a:bodyPr>
            <a:normAutofit/>
          </a:bodyPr>
          <a:lstStyle/>
          <a:p>
            <a:pPr>
              <a:spcBef>
                <a:spcPts val="600"/>
              </a:spcBef>
              <a:spcAft>
                <a:spcPts val="600"/>
              </a:spcAft>
              <a:tabLst>
                <a:tab pos="2446338" algn="l"/>
              </a:tabLst>
            </a:pPr>
            <a:r>
              <a:rPr lang="en-US" sz="3600" dirty="0"/>
              <a:t>Case study:</a:t>
            </a:r>
            <a:br>
              <a:rPr lang="en-US" sz="1400" dirty="0"/>
            </a:br>
            <a:r>
              <a:rPr lang="en-US" sz="3600" dirty="0"/>
              <a:t>Live to the Beat Campaign</a:t>
            </a:r>
            <a:endParaRPr lang="en-US" sz="4800" dirty="0"/>
          </a:p>
        </p:txBody>
      </p:sp>
      <p:sp>
        <p:nvSpPr>
          <p:cNvPr id="3" name="Content Placeholder 2">
            <a:extLst>
              <a:ext uri="{FF2B5EF4-FFF2-40B4-BE49-F238E27FC236}">
                <a16:creationId xmlns:a16="http://schemas.microsoft.com/office/drawing/2014/main" id="{67CE63E7-065E-86FE-FF77-D8115DC4E422}"/>
              </a:ext>
            </a:extLst>
          </p:cNvPr>
          <p:cNvSpPr>
            <a:spLocks noGrp="1"/>
          </p:cNvSpPr>
          <p:nvPr>
            <p:ph idx="1"/>
          </p:nvPr>
        </p:nvSpPr>
        <p:spPr>
          <a:xfrm>
            <a:off x="675468" y="1815683"/>
            <a:ext cx="10678332" cy="4351338"/>
          </a:xfrm>
        </p:spPr>
        <p:txBody>
          <a:bodyPr/>
          <a:lstStyle/>
          <a:p>
            <a:pPr marL="12700" indent="0">
              <a:buNone/>
            </a:pPr>
            <a:r>
              <a:rPr lang="en-US" dirty="0"/>
              <a:t>Million Hearts® – Live to the Beat campaign aims to increase awareness and motivate behavior change in Black adults (ages 35 to 54) at risk for cardiovascular disease</a:t>
            </a:r>
          </a:p>
          <a:p>
            <a:endParaRPr lang="en-US" dirty="0"/>
          </a:p>
        </p:txBody>
      </p:sp>
      <p:grpSp>
        <p:nvGrpSpPr>
          <p:cNvPr id="4" name="Group 3" descr="A series of social media graphics from the CDC Foundation’s Live to the Beat campaign showing groups of people doing every day activities. The first graphic shows a man talking to a doctor and with the phrase Keep it on the Low.  The second graphic shows a woman exercising with the phrase Our own heart health. On our own terms. The third graphic shows a man playing basketball with his daughter with the phrase Get It In. The fourth graphic shows a man cooking with his daughter with the phrase Our Heart Health. Our Way. The Live to the Beat logo and the URL livetothebeat.org is shown on all graphics.">
            <a:extLst>
              <a:ext uri="{FF2B5EF4-FFF2-40B4-BE49-F238E27FC236}">
                <a16:creationId xmlns:a16="http://schemas.microsoft.com/office/drawing/2014/main" id="{5D43C0C9-ECEE-E849-713A-EB0CDE7EFC89}"/>
              </a:ext>
            </a:extLst>
          </p:cNvPr>
          <p:cNvGrpSpPr/>
          <p:nvPr/>
        </p:nvGrpSpPr>
        <p:grpSpPr>
          <a:xfrm>
            <a:off x="661998" y="3550375"/>
            <a:ext cx="10682805" cy="2026633"/>
            <a:chOff x="4398719" y="596681"/>
            <a:chExt cx="14866106" cy="2747442"/>
          </a:xfrm>
        </p:grpSpPr>
        <p:pic>
          <p:nvPicPr>
            <p:cNvPr id="5" name="Picture 4" descr="Graphical user interface&#10;&#10;Description automatically generated with low confidence">
              <a:extLst>
                <a:ext uri="{FF2B5EF4-FFF2-40B4-BE49-F238E27FC236}">
                  <a16:creationId xmlns:a16="http://schemas.microsoft.com/office/drawing/2014/main" id="{A7BC2502-671C-26EA-5108-E7BA0D3D8320}"/>
                </a:ext>
              </a:extLst>
            </p:cNvPr>
            <p:cNvPicPr>
              <a:picLocks noChangeAspect="1"/>
            </p:cNvPicPr>
            <p:nvPr/>
          </p:nvPicPr>
          <p:blipFill rotWithShape="1">
            <a:blip r:embed="rId4">
              <a:extLst>
                <a:ext uri="{28A0092B-C50C-407E-A947-70E740481C1C}">
                  <a14:useLocalDpi xmlns:a14="http://schemas.microsoft.com/office/drawing/2010/main" val="0"/>
                </a:ext>
              </a:extLst>
            </a:blip>
            <a:srcRect l="2760" t="31349" r="5098" b="20971"/>
            <a:stretch/>
          </p:blipFill>
          <p:spPr>
            <a:xfrm>
              <a:off x="11899054" y="607857"/>
              <a:ext cx="2771556" cy="2718204"/>
            </a:xfrm>
            <a:prstGeom prst="rect">
              <a:avLst/>
            </a:prstGeom>
          </p:spPr>
        </p:pic>
        <p:pic>
          <p:nvPicPr>
            <p:cNvPr id="6" name="Picture 5" descr="Graphical user interface, application&#10;&#10;Description automatically generated">
              <a:extLst>
                <a:ext uri="{FF2B5EF4-FFF2-40B4-BE49-F238E27FC236}">
                  <a16:creationId xmlns:a16="http://schemas.microsoft.com/office/drawing/2014/main" id="{3A543D48-E2F6-C468-A0B6-E7A639D89428}"/>
                </a:ext>
              </a:extLst>
            </p:cNvPr>
            <p:cNvPicPr>
              <a:picLocks noChangeAspect="1"/>
            </p:cNvPicPr>
            <p:nvPr/>
          </p:nvPicPr>
          <p:blipFill rotWithShape="1">
            <a:blip r:embed="rId5">
              <a:extLst>
                <a:ext uri="{28A0092B-C50C-407E-A947-70E740481C1C}">
                  <a14:useLocalDpi xmlns:a14="http://schemas.microsoft.com/office/drawing/2010/main" val="0"/>
                </a:ext>
              </a:extLst>
            </a:blip>
            <a:srcRect l="4756" t="31551" r="7485" b="21502"/>
            <a:stretch/>
          </p:blipFill>
          <p:spPr>
            <a:xfrm>
              <a:off x="4398719" y="596681"/>
              <a:ext cx="2732431" cy="2729380"/>
            </a:xfrm>
            <a:prstGeom prst="rect">
              <a:avLst/>
            </a:prstGeom>
          </p:spPr>
        </p:pic>
        <p:pic>
          <p:nvPicPr>
            <p:cNvPr id="7" name="Picture 6" descr="Graphical user interface, application&#10;&#10;Description automatically generated">
              <a:extLst>
                <a:ext uri="{FF2B5EF4-FFF2-40B4-BE49-F238E27FC236}">
                  <a16:creationId xmlns:a16="http://schemas.microsoft.com/office/drawing/2014/main" id="{79FA30EA-325F-25E3-633E-BC6CAB25E498}"/>
                </a:ext>
              </a:extLst>
            </p:cNvPr>
            <p:cNvPicPr>
              <a:picLocks noChangeAspect="1"/>
            </p:cNvPicPr>
            <p:nvPr/>
          </p:nvPicPr>
          <p:blipFill rotWithShape="1">
            <a:blip r:embed="rId6">
              <a:extLst>
                <a:ext uri="{28A0092B-C50C-407E-A947-70E740481C1C}">
                  <a14:useLocalDpi xmlns:a14="http://schemas.microsoft.com/office/drawing/2010/main" val="0"/>
                </a:ext>
              </a:extLst>
            </a:blip>
            <a:srcRect l="6268" r="3983"/>
            <a:stretch/>
          </p:blipFill>
          <p:spPr>
            <a:xfrm>
              <a:off x="7292319" y="625919"/>
              <a:ext cx="4284398" cy="2718204"/>
            </a:xfrm>
            <a:prstGeom prst="rect">
              <a:avLst/>
            </a:prstGeom>
          </p:spPr>
        </p:pic>
        <p:pic>
          <p:nvPicPr>
            <p:cNvPr id="8" name="Picture 7" descr="A person cooking in a kitchen&#10;&#10;Description automatically generated with low confidence">
              <a:extLst>
                <a:ext uri="{FF2B5EF4-FFF2-40B4-BE49-F238E27FC236}">
                  <a16:creationId xmlns:a16="http://schemas.microsoft.com/office/drawing/2014/main" id="{A9D918AB-EB96-211F-AD20-F870CFFE1713}"/>
                </a:ext>
              </a:extLst>
            </p:cNvPr>
            <p:cNvPicPr>
              <a:picLocks noChangeAspect="1"/>
            </p:cNvPicPr>
            <p:nvPr/>
          </p:nvPicPr>
          <p:blipFill rotWithShape="1">
            <a:blip r:embed="rId7">
              <a:extLst>
                <a:ext uri="{28A0092B-C50C-407E-A947-70E740481C1C}">
                  <a14:useLocalDpi xmlns:a14="http://schemas.microsoft.com/office/drawing/2010/main" val="0"/>
                </a:ext>
              </a:extLst>
            </a:blip>
            <a:srcRect l="8952" r="3853"/>
            <a:stretch/>
          </p:blipFill>
          <p:spPr>
            <a:xfrm>
              <a:off x="14980427" y="596681"/>
              <a:ext cx="4284398" cy="2729380"/>
            </a:xfrm>
            <a:prstGeom prst="rect">
              <a:avLst/>
            </a:prstGeom>
          </p:spPr>
        </p:pic>
      </p:grpSp>
    </p:spTree>
    <p:extLst>
      <p:ext uri="{BB962C8B-B14F-4D97-AF65-F5344CB8AC3E}">
        <p14:creationId xmlns:p14="http://schemas.microsoft.com/office/powerpoint/2010/main" val="1203758570"/>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F7837-60DE-A996-8B67-75DC3E6A7BAE}"/>
              </a:ext>
            </a:extLst>
          </p:cNvPr>
          <p:cNvSpPr>
            <a:spLocks noGrp="1"/>
          </p:cNvSpPr>
          <p:nvPr>
            <p:ph type="title"/>
          </p:nvPr>
        </p:nvSpPr>
        <p:spPr>
          <a:xfrm>
            <a:off x="666471" y="430251"/>
            <a:ext cx="10678332" cy="1080616"/>
          </a:xfrm>
        </p:spPr>
        <p:txBody>
          <a:bodyPr>
            <a:noAutofit/>
          </a:bodyPr>
          <a:lstStyle/>
          <a:p>
            <a:r>
              <a:rPr lang="en-US" sz="3800" dirty="0"/>
              <a:t>Extended Parallel Processing Model (EPPM)</a:t>
            </a:r>
          </a:p>
        </p:txBody>
      </p:sp>
      <p:graphicFrame>
        <p:nvGraphicFramePr>
          <p:cNvPr id="8" name="Table 6">
            <a:extLst>
              <a:ext uri="{FF2B5EF4-FFF2-40B4-BE49-F238E27FC236}">
                <a16:creationId xmlns:a16="http://schemas.microsoft.com/office/drawing/2014/main" id="{ED448F8A-465B-F049-6D1A-A1009E416430}"/>
              </a:ext>
            </a:extLst>
          </p:cNvPr>
          <p:cNvGraphicFramePr>
            <a:graphicFrameLocks noGrp="1"/>
          </p:cNvGraphicFramePr>
          <p:nvPr>
            <p:ph idx="1"/>
            <p:extLst>
              <p:ext uri="{D42A27DB-BD31-4B8C-83A1-F6EECF244321}">
                <p14:modId xmlns:p14="http://schemas.microsoft.com/office/powerpoint/2010/main" val="88177380"/>
              </p:ext>
            </p:extLst>
          </p:nvPr>
        </p:nvGraphicFramePr>
        <p:xfrm>
          <a:off x="672431" y="1729276"/>
          <a:ext cx="10666412" cy="3992880"/>
        </p:xfrm>
        <a:graphic>
          <a:graphicData uri="http://schemas.openxmlformats.org/drawingml/2006/table">
            <a:tbl>
              <a:tblPr firstRow="1" bandRow="1">
                <a:tableStyleId>{BC89EF96-8CEA-46FF-86C4-4CE0E7609802}</a:tableStyleId>
              </a:tblPr>
              <a:tblGrid>
                <a:gridCol w="2365330">
                  <a:extLst>
                    <a:ext uri="{9D8B030D-6E8A-4147-A177-3AD203B41FA5}">
                      <a16:colId xmlns:a16="http://schemas.microsoft.com/office/drawing/2014/main" val="1770046437"/>
                    </a:ext>
                  </a:extLst>
                </a:gridCol>
                <a:gridCol w="3967089">
                  <a:extLst>
                    <a:ext uri="{9D8B030D-6E8A-4147-A177-3AD203B41FA5}">
                      <a16:colId xmlns:a16="http://schemas.microsoft.com/office/drawing/2014/main" val="690922540"/>
                    </a:ext>
                  </a:extLst>
                </a:gridCol>
                <a:gridCol w="4333993">
                  <a:extLst>
                    <a:ext uri="{9D8B030D-6E8A-4147-A177-3AD203B41FA5}">
                      <a16:colId xmlns:a16="http://schemas.microsoft.com/office/drawing/2014/main" val="4218737347"/>
                    </a:ext>
                  </a:extLst>
                </a:gridCol>
              </a:tblGrid>
              <a:tr h="611390">
                <a:tc>
                  <a:txBody>
                    <a:bodyPr/>
                    <a:lstStyle/>
                    <a:p>
                      <a:endParaRPr lang="en-US" sz="1600" b="1" i="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High Efficacy</a:t>
                      </a:r>
                    </a:p>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Belief in effectiveness of solutions and confidence to practice them</a:t>
                      </a:r>
                    </a:p>
                  </a:txBody>
                  <a:tcPr marL="137160" marR="137160" marT="137160" marB="137160" anchor="ctr">
                    <a:solidFill>
                      <a:schemeClr val="accent1">
                        <a:lumMod val="20000"/>
                        <a:lumOff val="80000"/>
                      </a:schemeClr>
                    </a:solidFill>
                  </a:tcPr>
                </a:tc>
                <a:tc>
                  <a:txBody>
                    <a:bodyPr/>
                    <a:lstStyle/>
                    <a:p>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Low Efficacy</a:t>
                      </a:r>
                    </a:p>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Doubts about effectiveness of solutions and about one’s ability to practice them</a:t>
                      </a:r>
                    </a:p>
                  </a:txBody>
                  <a:tcPr marL="137160" marR="137160" marT="137160" marB="137160" anchor="ctr">
                    <a:solidFill>
                      <a:schemeClr val="accent1">
                        <a:lumMod val="20000"/>
                        <a:lumOff val="80000"/>
                      </a:schemeClr>
                    </a:solidFill>
                  </a:tcPr>
                </a:tc>
                <a:extLst>
                  <a:ext uri="{0D108BD9-81ED-4DB2-BD59-A6C34878D82A}">
                    <a16:rowId xmlns:a16="http://schemas.microsoft.com/office/drawing/2014/main" val="247491937"/>
                  </a:ext>
                </a:extLst>
              </a:tr>
              <a:tr h="525294">
                <a:tc>
                  <a:txBody>
                    <a:bodyPr/>
                    <a:lstStyle/>
                    <a:p>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High Threat</a:t>
                      </a:r>
                    </a:p>
                    <a:p>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Belief that the threat is harmful and that one is at risk</a:t>
                      </a:r>
                    </a:p>
                  </a:txBody>
                  <a:tcPr marL="137160" marR="137160" marT="137160" marB="137160" anchor="ctr"/>
                </a:tc>
                <a:tc>
                  <a:txBody>
                    <a:bodyPr/>
                    <a:lstStyle/>
                    <a:p>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Danger Control</a:t>
                      </a:r>
                    </a:p>
                    <a:p>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People take protective action to avoid or reduce the threat</a:t>
                      </a:r>
                    </a:p>
                    <a:p>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Strategy</a:t>
                      </a: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 Provide calls to action</a:t>
                      </a:r>
                    </a:p>
                  </a:txBody>
                  <a:tcPr marL="137160" marR="137160" marT="137160" marB="137160" anchor="ctr">
                    <a:solidFill>
                      <a:schemeClr val="tx1">
                        <a:alpha val="20000"/>
                      </a:schemeClr>
                    </a:solidFill>
                  </a:tcPr>
                </a:tc>
                <a:tc>
                  <a:txBody>
                    <a:bodyPr/>
                    <a:lstStyle/>
                    <a:p>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Fear Control</a:t>
                      </a:r>
                    </a:p>
                    <a:p>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People are too afraid to act so they try to reduce their fear and feel better</a:t>
                      </a:r>
                    </a:p>
                    <a:p>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Strategy</a:t>
                      </a: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 Educate about solutions</a:t>
                      </a:r>
                    </a:p>
                  </a:txBody>
                  <a:tcPr marL="137160" marR="137160" marT="137160" marB="137160" anchor="ctr">
                    <a:solidFill>
                      <a:schemeClr val="tx1">
                        <a:alpha val="20000"/>
                      </a:schemeClr>
                    </a:solidFill>
                  </a:tcPr>
                </a:tc>
                <a:extLst>
                  <a:ext uri="{0D108BD9-81ED-4DB2-BD59-A6C34878D82A}">
                    <a16:rowId xmlns:a16="http://schemas.microsoft.com/office/drawing/2014/main" val="1127673651"/>
                  </a:ext>
                </a:extLst>
              </a:tr>
              <a:tr h="515566">
                <a:tc>
                  <a:txBody>
                    <a:bodyPr/>
                    <a:lstStyle/>
                    <a:p>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Low Threat</a:t>
                      </a:r>
                    </a:p>
                    <a:p>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Belief that the threat is trivial and that one is not at risk</a:t>
                      </a:r>
                    </a:p>
                  </a:txBody>
                  <a:tcPr marL="137160" marR="137160" marT="137160" marB="137160" anchor="ctr">
                    <a:solidFill>
                      <a:schemeClr val="accent1">
                        <a:lumMod val="20000"/>
                        <a:lumOff val="80000"/>
                      </a:schemeClr>
                    </a:solidFill>
                  </a:tcPr>
                </a:tc>
                <a:tc>
                  <a:txBody>
                    <a:bodyPr/>
                    <a:lstStyle/>
                    <a:p>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Lesser Amount of Danger Control</a:t>
                      </a:r>
                    </a:p>
                    <a:p>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People know what to do but aren’t motivated to do it</a:t>
                      </a:r>
                    </a:p>
                    <a:p>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Strategy</a:t>
                      </a: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 Educate about risk</a:t>
                      </a:r>
                    </a:p>
                  </a:txBody>
                  <a:tcPr marL="137160" marR="137160" marT="137160" marB="137160" anchor="ctr"/>
                </a:tc>
                <a:tc>
                  <a:txBody>
                    <a:bodyPr/>
                    <a:lstStyle/>
                    <a:p>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No Response</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People don’t feel at risk and don’t know what to do about it</a:t>
                      </a:r>
                    </a:p>
                    <a:p>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Strategy</a:t>
                      </a: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 Educate about risk and solutions </a:t>
                      </a:r>
                    </a:p>
                  </a:txBody>
                  <a:tcPr marL="137160" marR="137160" marT="137160" marB="137160" anchor="ctr"/>
                </a:tc>
                <a:extLst>
                  <a:ext uri="{0D108BD9-81ED-4DB2-BD59-A6C34878D82A}">
                    <a16:rowId xmlns:a16="http://schemas.microsoft.com/office/drawing/2014/main" val="632067576"/>
                  </a:ext>
                </a:extLst>
              </a:tr>
            </a:tbl>
          </a:graphicData>
        </a:graphic>
      </p:graphicFrame>
      <p:sp>
        <p:nvSpPr>
          <p:cNvPr id="7" name="5-Point Star 6">
            <a:extLst>
              <a:ext uri="{FF2B5EF4-FFF2-40B4-BE49-F238E27FC236}">
                <a16:creationId xmlns:a16="http://schemas.microsoft.com/office/drawing/2014/main" id="{217F5E71-CCA5-980F-C10A-4A3C423BAEF1}"/>
              </a:ext>
              <a:ext uri="{C183D7F6-B498-43B3-948B-1728B52AA6E4}">
                <adec:decorative xmlns:adec="http://schemas.microsoft.com/office/drawing/2017/decorative" val="1"/>
              </a:ext>
            </a:extLst>
          </p:cNvPr>
          <p:cNvSpPr/>
          <p:nvPr/>
        </p:nvSpPr>
        <p:spPr>
          <a:xfrm>
            <a:off x="8439444" y="2841584"/>
            <a:ext cx="271659" cy="248857"/>
          </a:xfrm>
          <a:prstGeom prst="star5">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0074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7396-43E1-F017-4461-38AF34E78A48}"/>
              </a:ext>
            </a:extLst>
          </p:cNvPr>
          <p:cNvSpPr>
            <a:spLocks noGrp="1"/>
          </p:cNvSpPr>
          <p:nvPr>
            <p:ph type="title"/>
          </p:nvPr>
        </p:nvSpPr>
        <p:spPr>
          <a:xfrm>
            <a:off x="666471" y="-1080616"/>
            <a:ext cx="10678332" cy="1080616"/>
          </a:xfrm>
        </p:spPr>
        <p:txBody>
          <a:bodyPr vert="horz" lIns="0" tIns="45720" rIns="0" bIns="45720" rtlCol="0" anchor="b">
            <a:normAutofit/>
          </a:bodyPr>
          <a:lstStyle/>
          <a:p>
            <a:r>
              <a:rPr lang="en-US" dirty="0"/>
              <a:t>Persona example #1</a:t>
            </a:r>
          </a:p>
        </p:txBody>
      </p:sp>
      <p:pic>
        <p:nvPicPr>
          <p:cNvPr id="8" name="Content Placeholder 7" descr="A graphic showing a characteristics of a fictional woman named Angela. ">
            <a:extLst>
              <a:ext uri="{FF2B5EF4-FFF2-40B4-BE49-F238E27FC236}">
                <a16:creationId xmlns:a16="http://schemas.microsoft.com/office/drawing/2014/main" id="{7C5EAAC1-AEA2-3A52-02C8-C25B6881BC3A}"/>
              </a:ext>
            </a:extLst>
          </p:cNvPr>
          <p:cNvPicPr>
            <a:picLocks noGrp="1" noChangeAspect="1"/>
          </p:cNvPicPr>
          <p:nvPr>
            <p:ph idx="1"/>
          </p:nvPr>
        </p:nvPicPr>
        <p:blipFill>
          <a:blip r:embed="rId3"/>
          <a:srcRect/>
          <a:stretch/>
        </p:blipFill>
        <p:spPr>
          <a:xfrm>
            <a:off x="675327" y="824400"/>
            <a:ext cx="10519941" cy="5209199"/>
          </a:xfrm>
          <a:prstGeom prst="rect">
            <a:avLst/>
          </a:prstGeom>
        </p:spPr>
      </p:pic>
      <p:pic>
        <p:nvPicPr>
          <p:cNvPr id="9" name="Graphic 8">
            <a:extLst>
              <a:ext uri="{FF2B5EF4-FFF2-40B4-BE49-F238E27FC236}">
                <a16:creationId xmlns:a16="http://schemas.microsoft.com/office/drawing/2014/main" id="{03CE9261-EC51-C04D-30F4-447A27283FE4}"/>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97552" y="1559175"/>
            <a:ext cx="391886" cy="391886"/>
          </a:xfrm>
          <a:prstGeom prst="rect">
            <a:avLst/>
          </a:prstGeom>
        </p:spPr>
      </p:pic>
      <p:pic>
        <p:nvPicPr>
          <p:cNvPr id="11" name="Graphic 10">
            <a:extLst>
              <a:ext uri="{FF2B5EF4-FFF2-40B4-BE49-F238E27FC236}">
                <a16:creationId xmlns:a16="http://schemas.microsoft.com/office/drawing/2014/main" id="{053A5EB6-DFA5-4E55-D71B-20D55D0AAC0D}"/>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97552" y="4178700"/>
            <a:ext cx="391886" cy="391886"/>
          </a:xfrm>
          <a:prstGeom prst="rect">
            <a:avLst/>
          </a:prstGeom>
        </p:spPr>
      </p:pic>
    </p:spTree>
    <p:extLst>
      <p:ext uri="{BB962C8B-B14F-4D97-AF65-F5344CB8AC3E}">
        <p14:creationId xmlns:p14="http://schemas.microsoft.com/office/powerpoint/2010/main" val="2703538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3CDD4-2822-0480-CD63-98D6FDE13AB8}"/>
              </a:ext>
            </a:extLst>
          </p:cNvPr>
          <p:cNvSpPr>
            <a:spLocks noGrp="1"/>
          </p:cNvSpPr>
          <p:nvPr>
            <p:ph type="title"/>
          </p:nvPr>
        </p:nvSpPr>
        <p:spPr>
          <a:xfrm>
            <a:off x="666471" y="473106"/>
            <a:ext cx="10678332" cy="1080616"/>
          </a:xfrm>
        </p:spPr>
        <p:txBody>
          <a:bodyPr/>
          <a:lstStyle/>
          <a:p>
            <a:r>
              <a:rPr lang="en-US" dirty="0"/>
              <a:t>Meet the speakers </a:t>
            </a:r>
          </a:p>
        </p:txBody>
      </p:sp>
      <p:sp>
        <p:nvSpPr>
          <p:cNvPr id="3" name="TextBox 2">
            <a:extLst>
              <a:ext uri="{FF2B5EF4-FFF2-40B4-BE49-F238E27FC236}">
                <a16:creationId xmlns:a16="http://schemas.microsoft.com/office/drawing/2014/main" id="{060F4DAB-4C19-0CB9-42DA-0E42D9425E00}"/>
              </a:ext>
            </a:extLst>
          </p:cNvPr>
          <p:cNvSpPr txBox="1"/>
          <p:nvPr/>
        </p:nvSpPr>
        <p:spPr>
          <a:xfrm>
            <a:off x="2516474" y="5452651"/>
            <a:ext cx="2958353" cy="523220"/>
          </a:xfrm>
          <a:prstGeom prst="rect">
            <a:avLst/>
          </a:prstGeom>
          <a:noFill/>
        </p:spPr>
        <p:txBody>
          <a:bodyPr wrap="square" rtlCol="0">
            <a:spAutoFit/>
          </a:bodyPr>
          <a:lstStyle/>
          <a:p>
            <a:pPr algn="ctr"/>
            <a:r>
              <a:rPr lang="en-US" sz="2800" dirty="0">
                <a:solidFill>
                  <a:schemeClr val="bg1"/>
                </a:solidFill>
              </a:rPr>
              <a:t>Sandy </a:t>
            </a:r>
            <a:r>
              <a:rPr lang="en-US" sz="2800" dirty="0" err="1">
                <a:solidFill>
                  <a:schemeClr val="bg1"/>
                </a:solidFill>
              </a:rPr>
              <a:t>Hilfiker</a:t>
            </a:r>
            <a:r>
              <a:rPr lang="en-US" sz="2800" dirty="0">
                <a:solidFill>
                  <a:schemeClr val="bg1"/>
                </a:solidFill>
              </a:rPr>
              <a:t>, MA</a:t>
            </a:r>
            <a:endParaRPr lang="en-US" sz="2800" dirty="0"/>
          </a:p>
        </p:txBody>
      </p:sp>
      <p:pic>
        <p:nvPicPr>
          <p:cNvPr id="1026" name="Picture 2" descr="Headshot of Sandy Hilfiker, MA">
            <a:extLst>
              <a:ext uri="{FF2B5EF4-FFF2-40B4-BE49-F238E27FC236}">
                <a16:creationId xmlns:a16="http://schemas.microsoft.com/office/drawing/2014/main" id="{28619F34-2F0A-AC69-C481-F2B4DB6876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291" y="1691640"/>
            <a:ext cx="3474720" cy="34747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24CB63A-AAFD-9AA4-5BC2-95AE467CC9BA}"/>
              </a:ext>
            </a:extLst>
          </p:cNvPr>
          <p:cNvSpPr txBox="1"/>
          <p:nvPr/>
        </p:nvSpPr>
        <p:spPr>
          <a:xfrm>
            <a:off x="6356611" y="5452651"/>
            <a:ext cx="3152219" cy="523220"/>
          </a:xfrm>
          <a:prstGeom prst="rect">
            <a:avLst/>
          </a:prstGeom>
          <a:noFill/>
        </p:spPr>
        <p:txBody>
          <a:bodyPr wrap="square" rtlCol="0">
            <a:spAutoFit/>
          </a:bodyPr>
          <a:lstStyle/>
          <a:p>
            <a:pPr algn="ctr"/>
            <a:r>
              <a:rPr lang="en-US" sz="2800" dirty="0">
                <a:solidFill>
                  <a:schemeClr val="bg1"/>
                </a:solidFill>
              </a:rPr>
              <a:t>Jaime Dawson, MPH</a:t>
            </a:r>
            <a:endParaRPr lang="en-US" sz="2800" dirty="0"/>
          </a:p>
        </p:txBody>
      </p:sp>
      <p:pic>
        <p:nvPicPr>
          <p:cNvPr id="8" name="Picture 7" descr="Headshot of Jaime Dawson, MPH">
            <a:extLst>
              <a:ext uri="{FF2B5EF4-FFF2-40B4-BE49-F238E27FC236}">
                <a16:creationId xmlns:a16="http://schemas.microsoft.com/office/drawing/2014/main" id="{86E96D47-855E-3F2E-0113-8E00D71BD785}"/>
              </a:ext>
            </a:extLst>
          </p:cNvPr>
          <p:cNvPicPr>
            <a:picLocks noChangeAspect="1"/>
          </p:cNvPicPr>
          <p:nvPr/>
        </p:nvPicPr>
        <p:blipFill>
          <a:blip r:embed="rId4"/>
          <a:stretch>
            <a:fillRect/>
          </a:stretch>
        </p:blipFill>
        <p:spPr>
          <a:xfrm>
            <a:off x="6195361" y="1691640"/>
            <a:ext cx="3474720" cy="3474720"/>
          </a:xfrm>
          <a:prstGeom prst="rect">
            <a:avLst/>
          </a:prstGeom>
        </p:spPr>
      </p:pic>
      <p:sp>
        <p:nvSpPr>
          <p:cNvPr id="4" name="TextBox 3">
            <a:extLst>
              <a:ext uri="{FF2B5EF4-FFF2-40B4-BE49-F238E27FC236}">
                <a16:creationId xmlns:a16="http://schemas.microsoft.com/office/drawing/2014/main" id="{988366F2-E573-F5FB-847E-B79A643434D8}"/>
              </a:ext>
            </a:extLst>
          </p:cNvPr>
          <p:cNvSpPr txBox="1"/>
          <p:nvPr/>
        </p:nvSpPr>
        <p:spPr>
          <a:xfrm>
            <a:off x="2916382" y="6200228"/>
            <a:ext cx="6359236" cy="369332"/>
          </a:xfrm>
          <a:prstGeom prst="rect">
            <a:avLst/>
          </a:prstGeom>
          <a:noFill/>
        </p:spPr>
        <p:txBody>
          <a:bodyPr wrap="square" rtlCol="0">
            <a:spAutoFit/>
          </a:bodyPr>
          <a:lstStyle/>
          <a:p>
            <a:r>
              <a:rPr lang="en-US" dirty="0">
                <a:solidFill>
                  <a:schemeClr val="bg1"/>
                </a:solidFill>
              </a:rPr>
              <a:t>Note: The speakers do not have conflicts of interests to report.</a:t>
            </a:r>
          </a:p>
        </p:txBody>
      </p:sp>
    </p:spTree>
    <p:extLst>
      <p:ext uri="{BB962C8B-B14F-4D97-AF65-F5344CB8AC3E}">
        <p14:creationId xmlns:p14="http://schemas.microsoft.com/office/powerpoint/2010/main" val="327837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B09C8-A1E5-EE66-FD8C-959B65629D4E}"/>
              </a:ext>
            </a:extLst>
          </p:cNvPr>
          <p:cNvSpPr>
            <a:spLocks noGrp="1"/>
          </p:cNvSpPr>
          <p:nvPr>
            <p:ph type="title"/>
          </p:nvPr>
        </p:nvSpPr>
        <p:spPr>
          <a:xfrm>
            <a:off x="666471" y="-1080616"/>
            <a:ext cx="10678332" cy="1080616"/>
          </a:xfrm>
        </p:spPr>
        <p:txBody>
          <a:bodyPr vert="horz" lIns="0" tIns="45720" rIns="0" bIns="45720" rtlCol="0" anchor="b">
            <a:normAutofit/>
          </a:bodyPr>
          <a:lstStyle/>
          <a:p>
            <a:r>
              <a:rPr lang="en-US" dirty="0"/>
              <a:t>Persona example #2</a:t>
            </a:r>
          </a:p>
        </p:txBody>
      </p:sp>
      <p:pic>
        <p:nvPicPr>
          <p:cNvPr id="8" name="Content Placeholder 7" descr="A graphic showing characteristics of a fictional man named Darryl. ">
            <a:extLst>
              <a:ext uri="{FF2B5EF4-FFF2-40B4-BE49-F238E27FC236}">
                <a16:creationId xmlns:a16="http://schemas.microsoft.com/office/drawing/2014/main" id="{19878202-54A0-3401-5969-7DBEE20D7E66}"/>
              </a:ext>
            </a:extLst>
          </p:cNvPr>
          <p:cNvPicPr>
            <a:picLocks noGrp="1" noChangeAspect="1"/>
          </p:cNvPicPr>
          <p:nvPr>
            <p:ph idx="1"/>
          </p:nvPr>
        </p:nvPicPr>
        <p:blipFill>
          <a:blip r:embed="rId3"/>
          <a:srcRect/>
          <a:stretch/>
        </p:blipFill>
        <p:spPr>
          <a:xfrm>
            <a:off x="675327" y="824400"/>
            <a:ext cx="10519941" cy="5209199"/>
          </a:xfrm>
          <a:prstGeom prst="rect">
            <a:avLst/>
          </a:prstGeom>
        </p:spPr>
      </p:pic>
      <p:pic>
        <p:nvPicPr>
          <p:cNvPr id="5" name="Graphic 4">
            <a:extLst>
              <a:ext uri="{FF2B5EF4-FFF2-40B4-BE49-F238E27FC236}">
                <a16:creationId xmlns:a16="http://schemas.microsoft.com/office/drawing/2014/main" id="{7E798EF0-2865-8372-3E47-D0C3B984024D}"/>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07005" y="1556716"/>
            <a:ext cx="391886" cy="391886"/>
          </a:xfrm>
          <a:prstGeom prst="rect">
            <a:avLst/>
          </a:prstGeom>
        </p:spPr>
      </p:pic>
      <p:pic>
        <p:nvPicPr>
          <p:cNvPr id="6" name="Graphic 5">
            <a:extLst>
              <a:ext uri="{FF2B5EF4-FFF2-40B4-BE49-F238E27FC236}">
                <a16:creationId xmlns:a16="http://schemas.microsoft.com/office/drawing/2014/main" id="{36CC4D2A-D228-8DC7-AA16-EC228BE6BFAE}"/>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07005" y="3989088"/>
            <a:ext cx="391886" cy="391886"/>
          </a:xfrm>
          <a:prstGeom prst="rect">
            <a:avLst/>
          </a:prstGeom>
        </p:spPr>
      </p:pic>
    </p:spTree>
    <p:extLst>
      <p:ext uri="{BB962C8B-B14F-4D97-AF65-F5344CB8AC3E}">
        <p14:creationId xmlns:p14="http://schemas.microsoft.com/office/powerpoint/2010/main" val="3209489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C1E45-E907-790E-673E-493FD311BB8A}"/>
              </a:ext>
            </a:extLst>
          </p:cNvPr>
          <p:cNvSpPr>
            <a:spLocks noGrp="1"/>
          </p:cNvSpPr>
          <p:nvPr>
            <p:ph type="title"/>
          </p:nvPr>
        </p:nvSpPr>
        <p:spPr>
          <a:xfrm>
            <a:off x="666471" y="461300"/>
            <a:ext cx="10678332" cy="1080616"/>
          </a:xfrm>
        </p:spPr>
        <p:txBody>
          <a:bodyPr/>
          <a:lstStyle/>
          <a:p>
            <a:r>
              <a:rPr lang="en-US" dirty="0"/>
              <a:t>Transition phase: Plan</a:t>
            </a:r>
          </a:p>
        </p:txBody>
      </p:sp>
      <p:pic>
        <p:nvPicPr>
          <p:cNvPr id="4" name="Picture 3" descr="A circular graphic of the Equity-Centered Health Communication framework. The section titled Plan is highlighted. ">
            <a:extLst>
              <a:ext uri="{FF2B5EF4-FFF2-40B4-BE49-F238E27FC236}">
                <a16:creationId xmlns:a16="http://schemas.microsoft.com/office/drawing/2014/main" id="{7B268E10-9300-4415-A805-857787B2141B}"/>
              </a:ext>
            </a:extLst>
          </p:cNvPr>
          <p:cNvPicPr>
            <a:picLocks noChangeAspect="1"/>
          </p:cNvPicPr>
          <p:nvPr/>
        </p:nvPicPr>
        <p:blipFill>
          <a:blip r:embed="rId3"/>
          <a:stretch>
            <a:fillRect/>
          </a:stretch>
        </p:blipFill>
        <p:spPr>
          <a:xfrm>
            <a:off x="3670041" y="1650895"/>
            <a:ext cx="4851918" cy="4851918"/>
          </a:xfrm>
          <a:prstGeom prst="rect">
            <a:avLst/>
          </a:prstGeom>
        </p:spPr>
      </p:pic>
    </p:spTree>
    <p:extLst>
      <p:ext uri="{BB962C8B-B14F-4D97-AF65-F5344CB8AC3E}">
        <p14:creationId xmlns:p14="http://schemas.microsoft.com/office/powerpoint/2010/main" val="3717381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FB82F-C210-978D-23C9-F8C989211BD0}"/>
              </a:ext>
            </a:extLst>
          </p:cNvPr>
          <p:cNvSpPr>
            <a:spLocks noGrp="1"/>
          </p:cNvSpPr>
          <p:nvPr>
            <p:ph type="title"/>
          </p:nvPr>
        </p:nvSpPr>
        <p:spPr>
          <a:xfrm>
            <a:off x="666471" y="467020"/>
            <a:ext cx="10678332" cy="1080616"/>
          </a:xfrm>
        </p:spPr>
        <p:txBody>
          <a:bodyPr/>
          <a:lstStyle/>
          <a:p>
            <a:r>
              <a:rPr lang="en-US" dirty="0"/>
              <a:t>Phase 2: Co-Create</a:t>
            </a:r>
          </a:p>
        </p:txBody>
      </p:sp>
      <p:pic>
        <p:nvPicPr>
          <p:cNvPr id="3" name="Picture 2" descr="A circular graphic titled Co-create showing phases connected by arrows. The phases are ideate concept, test, build, refine. ">
            <a:extLst>
              <a:ext uri="{FF2B5EF4-FFF2-40B4-BE49-F238E27FC236}">
                <a16:creationId xmlns:a16="http://schemas.microsoft.com/office/drawing/2014/main" id="{3BA4EE35-38D8-3907-E9BE-66EF493D1BE0}"/>
              </a:ext>
            </a:extLst>
          </p:cNvPr>
          <p:cNvPicPr>
            <a:picLocks noChangeAspect="1"/>
          </p:cNvPicPr>
          <p:nvPr/>
        </p:nvPicPr>
        <p:blipFill>
          <a:blip r:embed="rId3"/>
          <a:srcRect/>
          <a:stretch/>
        </p:blipFill>
        <p:spPr>
          <a:xfrm>
            <a:off x="3673086" y="1435803"/>
            <a:ext cx="4845828" cy="4845828"/>
          </a:xfrm>
          <a:prstGeom prst="rect">
            <a:avLst/>
          </a:prstGeom>
        </p:spPr>
      </p:pic>
    </p:spTree>
    <p:extLst>
      <p:ext uri="{BB962C8B-B14F-4D97-AF65-F5344CB8AC3E}">
        <p14:creationId xmlns:p14="http://schemas.microsoft.com/office/powerpoint/2010/main" val="3839342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92A6C-383E-1C79-74AD-2C551FB3714F}"/>
              </a:ext>
            </a:extLst>
          </p:cNvPr>
          <p:cNvSpPr>
            <a:spLocks noGrp="1"/>
          </p:cNvSpPr>
          <p:nvPr>
            <p:ph type="title"/>
          </p:nvPr>
        </p:nvSpPr>
        <p:spPr>
          <a:xfrm>
            <a:off x="666471" y="468443"/>
            <a:ext cx="10678332" cy="1080616"/>
          </a:xfrm>
        </p:spPr>
        <p:txBody>
          <a:bodyPr/>
          <a:lstStyle/>
          <a:p>
            <a:r>
              <a:rPr lang="en-US" dirty="0"/>
              <a:t>Ideate and Concept </a:t>
            </a:r>
          </a:p>
        </p:txBody>
      </p:sp>
      <p:sp>
        <p:nvSpPr>
          <p:cNvPr id="3" name="Content Placeholder 2">
            <a:extLst>
              <a:ext uri="{FF2B5EF4-FFF2-40B4-BE49-F238E27FC236}">
                <a16:creationId xmlns:a16="http://schemas.microsoft.com/office/drawing/2014/main" id="{F2B3FE0A-E9F9-0C87-00CE-0182D92F54F2}"/>
              </a:ext>
            </a:extLst>
          </p:cNvPr>
          <p:cNvSpPr>
            <a:spLocks noGrp="1"/>
          </p:cNvSpPr>
          <p:nvPr>
            <p:ph idx="1"/>
          </p:nvPr>
        </p:nvSpPr>
        <p:spPr>
          <a:xfrm>
            <a:off x="675468" y="1684949"/>
            <a:ext cx="6939535" cy="4351338"/>
          </a:xfrm>
        </p:spPr>
        <p:txBody>
          <a:bodyPr>
            <a:normAutofit fontScale="92500" lnSpcReduction="10000"/>
          </a:bodyPr>
          <a:lstStyle/>
          <a:p>
            <a:r>
              <a:rPr lang="en-US" dirty="0"/>
              <a:t>It is tempting to jump to solutions when you understand the problem</a:t>
            </a:r>
          </a:p>
          <a:p>
            <a:r>
              <a:rPr lang="en-US" dirty="0"/>
              <a:t>We challenge the status quo by thinking through how our ideas may play out for different audiences and abilities</a:t>
            </a:r>
          </a:p>
          <a:p>
            <a:r>
              <a:rPr lang="en-US" dirty="0"/>
              <a:t>We start with concepts to make sure our audience thinks we’re on track</a:t>
            </a:r>
          </a:p>
          <a:p>
            <a:r>
              <a:rPr lang="en-US" dirty="0"/>
              <a:t>We develop concepts with empathy and using familiar language and imagery</a:t>
            </a:r>
          </a:p>
          <a:p>
            <a:endParaRPr lang="en-US" dirty="0"/>
          </a:p>
        </p:txBody>
      </p:sp>
      <p:pic>
        <p:nvPicPr>
          <p:cNvPr id="14" name="Picture 13" descr="A circular graphic titled Co-create. The graphic displays five stages connected by arrows. The five stages are ideate, concept, test, build, refine. Ideate and concept are bolded. ">
            <a:extLst>
              <a:ext uri="{FF2B5EF4-FFF2-40B4-BE49-F238E27FC236}">
                <a16:creationId xmlns:a16="http://schemas.microsoft.com/office/drawing/2014/main" id="{E26DA9CB-8929-00CF-BB36-3B0CD095F325}"/>
              </a:ext>
            </a:extLst>
          </p:cNvPr>
          <p:cNvPicPr>
            <a:picLocks noChangeAspect="1"/>
          </p:cNvPicPr>
          <p:nvPr/>
        </p:nvPicPr>
        <p:blipFill rotWithShape="1">
          <a:blip r:embed="rId4"/>
          <a:srcRect t="-1251" r="11809" b="-1692"/>
          <a:stretch/>
        </p:blipFill>
        <p:spPr>
          <a:xfrm>
            <a:off x="8104909" y="468443"/>
            <a:ext cx="4087092" cy="4770733"/>
          </a:xfrm>
          <a:prstGeom prst="rect">
            <a:avLst/>
          </a:prstGeom>
        </p:spPr>
      </p:pic>
    </p:spTree>
    <p:extLst>
      <p:ext uri="{BB962C8B-B14F-4D97-AF65-F5344CB8AC3E}">
        <p14:creationId xmlns:p14="http://schemas.microsoft.com/office/powerpoint/2010/main" val="1722028104"/>
      </p:ext>
    </p:extLst>
  </p:cSld>
  <p:clrMapOvr>
    <a:masterClrMapping/>
  </p:clrMapOvr>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EF7C5-4A87-5474-94E6-06A001631B19}"/>
              </a:ext>
            </a:extLst>
          </p:cNvPr>
          <p:cNvSpPr>
            <a:spLocks noGrp="1"/>
          </p:cNvSpPr>
          <p:nvPr>
            <p:ph type="title"/>
          </p:nvPr>
        </p:nvSpPr>
        <p:spPr>
          <a:xfrm>
            <a:off x="666471" y="467020"/>
            <a:ext cx="10678332" cy="1080616"/>
          </a:xfrm>
        </p:spPr>
        <p:txBody>
          <a:bodyPr/>
          <a:lstStyle/>
          <a:p>
            <a:r>
              <a:rPr lang="en-US" dirty="0"/>
              <a:t>Test</a:t>
            </a:r>
          </a:p>
        </p:txBody>
      </p:sp>
      <p:sp>
        <p:nvSpPr>
          <p:cNvPr id="3" name="Content Placeholder 2">
            <a:extLst>
              <a:ext uri="{FF2B5EF4-FFF2-40B4-BE49-F238E27FC236}">
                <a16:creationId xmlns:a16="http://schemas.microsoft.com/office/drawing/2014/main" id="{75C8DAE0-15D5-96BD-575F-609B117A036B}"/>
              </a:ext>
            </a:extLst>
          </p:cNvPr>
          <p:cNvSpPr>
            <a:spLocks noGrp="1"/>
          </p:cNvSpPr>
          <p:nvPr>
            <p:ph idx="1"/>
          </p:nvPr>
        </p:nvSpPr>
        <p:spPr>
          <a:xfrm>
            <a:off x="675468" y="1684949"/>
            <a:ext cx="6939535" cy="4351338"/>
          </a:xfrm>
        </p:spPr>
        <p:txBody>
          <a:bodyPr/>
          <a:lstStyle/>
          <a:p>
            <a:r>
              <a:rPr lang="en-US" dirty="0"/>
              <a:t>Pre-testing is where we get feedback on our ideas (like draft messages)</a:t>
            </a:r>
          </a:p>
          <a:p>
            <a:r>
              <a:rPr lang="en-US" dirty="0"/>
              <a:t>We want to think carefully about recruitment and how to ensure a diverse mix of participants</a:t>
            </a:r>
          </a:p>
          <a:p>
            <a:r>
              <a:rPr lang="en-US" dirty="0"/>
              <a:t>We want to plan our sessions to allow time and the right setting for participants to feel comfortable</a:t>
            </a:r>
          </a:p>
        </p:txBody>
      </p:sp>
      <p:pic>
        <p:nvPicPr>
          <p:cNvPr id="4" name="Picture 3" descr="A circular graphic titled Co-create. The graphic displays five stages connected by arrows titled ideate, concept, test, build, refine. Test is bolded. ">
            <a:extLst>
              <a:ext uri="{FF2B5EF4-FFF2-40B4-BE49-F238E27FC236}">
                <a16:creationId xmlns:a16="http://schemas.microsoft.com/office/drawing/2014/main" id="{0E09B30B-5A0B-53FF-5B60-E58BFB26D79A}"/>
              </a:ext>
            </a:extLst>
          </p:cNvPr>
          <p:cNvPicPr>
            <a:picLocks noChangeAspect="1"/>
          </p:cNvPicPr>
          <p:nvPr/>
        </p:nvPicPr>
        <p:blipFill rotWithShape="1">
          <a:blip r:embed="rId3"/>
          <a:srcRect l="3091" r="14283"/>
          <a:stretch/>
        </p:blipFill>
        <p:spPr>
          <a:xfrm>
            <a:off x="8058761" y="355187"/>
            <a:ext cx="4133239" cy="5002320"/>
          </a:xfrm>
          <a:prstGeom prst="rect">
            <a:avLst/>
          </a:prstGeom>
        </p:spPr>
      </p:pic>
    </p:spTree>
    <p:extLst>
      <p:ext uri="{BB962C8B-B14F-4D97-AF65-F5344CB8AC3E}">
        <p14:creationId xmlns:p14="http://schemas.microsoft.com/office/powerpoint/2010/main" val="470138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917B-579C-767C-AEB1-E80E68164183}"/>
              </a:ext>
            </a:extLst>
          </p:cNvPr>
          <p:cNvSpPr>
            <a:spLocks noGrp="1"/>
          </p:cNvSpPr>
          <p:nvPr>
            <p:ph type="title"/>
          </p:nvPr>
        </p:nvSpPr>
        <p:spPr>
          <a:xfrm>
            <a:off x="666471" y="473599"/>
            <a:ext cx="10678332" cy="1080616"/>
          </a:xfrm>
        </p:spPr>
        <p:txBody>
          <a:bodyPr/>
          <a:lstStyle/>
          <a:p>
            <a:r>
              <a:rPr lang="en-US" dirty="0"/>
              <a:t>Build and Refine</a:t>
            </a:r>
          </a:p>
        </p:txBody>
      </p:sp>
      <p:sp>
        <p:nvSpPr>
          <p:cNvPr id="3" name="Content Placeholder 2">
            <a:extLst>
              <a:ext uri="{FF2B5EF4-FFF2-40B4-BE49-F238E27FC236}">
                <a16:creationId xmlns:a16="http://schemas.microsoft.com/office/drawing/2014/main" id="{A7596150-A847-6B83-9469-051FD4467C59}"/>
              </a:ext>
            </a:extLst>
          </p:cNvPr>
          <p:cNvSpPr>
            <a:spLocks noGrp="1"/>
          </p:cNvSpPr>
          <p:nvPr>
            <p:ph idx="1"/>
          </p:nvPr>
        </p:nvSpPr>
        <p:spPr>
          <a:xfrm>
            <a:off x="675468" y="1684949"/>
            <a:ext cx="6939535" cy="4351338"/>
          </a:xfrm>
        </p:spPr>
        <p:txBody>
          <a:bodyPr>
            <a:normAutofit fontScale="92500"/>
          </a:bodyPr>
          <a:lstStyle/>
          <a:p>
            <a:r>
              <a:rPr lang="en-US" dirty="0"/>
              <a:t>This is when we start to see our communications come to life</a:t>
            </a:r>
          </a:p>
          <a:p>
            <a:r>
              <a:rPr lang="en-US" dirty="0"/>
              <a:t>We need to create products that account for a large spectrum of needs</a:t>
            </a:r>
          </a:p>
          <a:p>
            <a:r>
              <a:rPr lang="en-US" dirty="0"/>
              <a:t>Sometimes we have the chance to do more testing and refine based on results</a:t>
            </a:r>
          </a:p>
          <a:p>
            <a:r>
              <a:rPr lang="en-US" dirty="0"/>
              <a:t>Examples of this might include  testing, material testing, or A/B testing</a:t>
            </a:r>
          </a:p>
        </p:txBody>
      </p:sp>
      <p:pic>
        <p:nvPicPr>
          <p:cNvPr id="4" name="Picture 3" descr="A circular graphic titled Co-create. The graphic displays five stages connected by arrows titled ideate, concept, test, build, refine. Build and refine are bolded. ">
            <a:extLst>
              <a:ext uri="{FF2B5EF4-FFF2-40B4-BE49-F238E27FC236}">
                <a16:creationId xmlns:a16="http://schemas.microsoft.com/office/drawing/2014/main" id="{59B4C416-A608-EEB8-9CA7-142677B62B1E}"/>
              </a:ext>
            </a:extLst>
          </p:cNvPr>
          <p:cNvPicPr>
            <a:picLocks noChangeAspect="1"/>
          </p:cNvPicPr>
          <p:nvPr/>
        </p:nvPicPr>
        <p:blipFill rotWithShape="1">
          <a:blip r:embed="rId4"/>
          <a:srcRect t="-285" r="11088" b="266"/>
          <a:stretch/>
        </p:blipFill>
        <p:spPr>
          <a:xfrm>
            <a:off x="8081439" y="519477"/>
            <a:ext cx="4110561" cy="4624023"/>
          </a:xfrm>
          <a:prstGeom prst="rect">
            <a:avLst/>
          </a:prstGeom>
        </p:spPr>
      </p:pic>
    </p:spTree>
    <p:extLst>
      <p:ext uri="{BB962C8B-B14F-4D97-AF65-F5344CB8AC3E}">
        <p14:creationId xmlns:p14="http://schemas.microsoft.com/office/powerpoint/2010/main" val="1885626545"/>
      </p:ext>
    </p:extLst>
  </p:cSld>
  <p:clrMapOvr>
    <a:masterClrMapping/>
  </p:clrMapOvr>
  <p:extLst>
    <p:ext uri="{6950BFC3-D8DA-4A85-94F7-54DA5524770B}">
      <p188:commentRel xmlns:p188="http://schemas.microsoft.com/office/powerpoint/2018/8/main" r:id="rId3"/>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501AA-5BF0-B858-3340-0D13C556C2D4}"/>
              </a:ext>
            </a:extLst>
          </p:cNvPr>
          <p:cNvSpPr>
            <a:spLocks noGrp="1"/>
          </p:cNvSpPr>
          <p:nvPr>
            <p:ph type="title"/>
          </p:nvPr>
        </p:nvSpPr>
        <p:spPr>
          <a:xfrm>
            <a:off x="666471" y="317712"/>
            <a:ext cx="11035200" cy="1956444"/>
          </a:xfrm>
        </p:spPr>
        <p:txBody>
          <a:bodyPr>
            <a:normAutofit/>
          </a:bodyPr>
          <a:lstStyle/>
          <a:p>
            <a:pPr>
              <a:spcBef>
                <a:spcPts val="600"/>
              </a:spcBef>
              <a:spcAft>
                <a:spcPts val="600"/>
              </a:spcAft>
              <a:tabLst>
                <a:tab pos="2446338" algn="l"/>
              </a:tabLst>
            </a:pPr>
            <a:r>
              <a:rPr lang="en-US" sz="3200" dirty="0"/>
              <a:t>Case study:</a:t>
            </a:r>
            <a:br>
              <a:rPr lang="en-US" sz="1200" dirty="0"/>
            </a:br>
            <a:r>
              <a:rPr lang="en-US" sz="3600" dirty="0"/>
              <a:t>Creating resources for people with intellectual and developmental disabilities (IDD) </a:t>
            </a:r>
            <a:endParaRPr lang="en-US" dirty="0"/>
          </a:p>
        </p:txBody>
      </p:sp>
      <p:sp>
        <p:nvSpPr>
          <p:cNvPr id="8" name="Content Placeholder 7">
            <a:extLst>
              <a:ext uri="{FF2B5EF4-FFF2-40B4-BE49-F238E27FC236}">
                <a16:creationId xmlns:a16="http://schemas.microsoft.com/office/drawing/2014/main" id="{DB70E12E-C60D-0639-28FC-D456E4C59F43}"/>
              </a:ext>
            </a:extLst>
          </p:cNvPr>
          <p:cNvSpPr>
            <a:spLocks noGrp="1"/>
          </p:cNvSpPr>
          <p:nvPr>
            <p:ph idx="1"/>
          </p:nvPr>
        </p:nvSpPr>
        <p:spPr>
          <a:xfrm>
            <a:off x="675468" y="2370701"/>
            <a:ext cx="10678332" cy="4351338"/>
          </a:xfrm>
        </p:spPr>
        <p:txBody>
          <a:bodyPr/>
          <a:lstStyle/>
          <a:p>
            <a:r>
              <a:rPr lang="en-US" dirty="0"/>
              <a:t>CH partnered with CDC and RTI International to create a suite of COVID-19 resources for people with IDD</a:t>
            </a:r>
          </a:p>
          <a:p>
            <a:r>
              <a:rPr lang="en-US" dirty="0"/>
              <a:t>After we developed draft </a:t>
            </a:r>
            <a:br>
              <a:rPr lang="en-US" dirty="0"/>
            </a:br>
            <a:r>
              <a:rPr lang="en-US" dirty="0"/>
              <a:t>materials, RTI conducted </a:t>
            </a:r>
            <a:br>
              <a:rPr lang="en-US" dirty="0"/>
            </a:br>
            <a:r>
              <a:rPr lang="en-US" dirty="0"/>
              <a:t>interviews to gather </a:t>
            </a:r>
            <a:br>
              <a:rPr lang="en-US" dirty="0"/>
            </a:br>
            <a:r>
              <a:rPr lang="en-US" dirty="0"/>
              <a:t>feedback from adults with </a:t>
            </a:r>
            <a:br>
              <a:rPr lang="en-US" dirty="0"/>
            </a:br>
            <a:r>
              <a:rPr lang="en-US" dirty="0"/>
              <a:t>IDD and their caregivers</a:t>
            </a:r>
          </a:p>
        </p:txBody>
      </p:sp>
      <p:pic>
        <p:nvPicPr>
          <p:cNvPr id="7" name="Picture 6" descr="5 characters with IDD, including: &#10;Alice: an Asian American woman in her 20s who has autism&#10;Daniel: a Hispanic man in his 40s who has Fragile X syndrome&#10;Izzy: a Black woman in her 50s who has Down syndrome&#10;Sam: a white man in his 30s who has fetal alcohol spectrum disorder&#10;Winnie: an American Indian woman in her 30s who has cerebral palsy and an intellectual disability and uses a wheelchair">
            <a:extLst>
              <a:ext uri="{FF2B5EF4-FFF2-40B4-BE49-F238E27FC236}">
                <a16:creationId xmlns:a16="http://schemas.microsoft.com/office/drawing/2014/main" id="{B8AD0B68-AD5F-D3BE-4341-7ED3AF3F57E4}"/>
              </a:ext>
            </a:extLst>
          </p:cNvPr>
          <p:cNvPicPr>
            <a:picLocks noChangeAspect="1"/>
          </p:cNvPicPr>
          <p:nvPr/>
        </p:nvPicPr>
        <p:blipFill>
          <a:blip r:embed="rId3"/>
          <a:stretch>
            <a:fillRect/>
          </a:stretch>
        </p:blipFill>
        <p:spPr>
          <a:xfrm>
            <a:off x="6096001" y="3346411"/>
            <a:ext cx="5871106" cy="3316558"/>
          </a:xfrm>
          <a:prstGeom prst="rect">
            <a:avLst/>
          </a:prstGeom>
        </p:spPr>
      </p:pic>
    </p:spTree>
    <p:extLst>
      <p:ext uri="{BB962C8B-B14F-4D97-AF65-F5344CB8AC3E}">
        <p14:creationId xmlns:p14="http://schemas.microsoft.com/office/powerpoint/2010/main" val="3697232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501AA-5BF0-B858-3340-0D13C556C2D4}"/>
              </a:ext>
            </a:extLst>
          </p:cNvPr>
          <p:cNvSpPr>
            <a:spLocks noGrp="1"/>
          </p:cNvSpPr>
          <p:nvPr>
            <p:ph type="title"/>
          </p:nvPr>
        </p:nvSpPr>
        <p:spPr>
          <a:xfrm>
            <a:off x="666471" y="453663"/>
            <a:ext cx="10678332" cy="1080616"/>
          </a:xfrm>
        </p:spPr>
        <p:txBody>
          <a:bodyPr>
            <a:normAutofit fontScale="90000"/>
          </a:bodyPr>
          <a:lstStyle/>
          <a:p>
            <a:r>
              <a:rPr lang="en-US" dirty="0"/>
              <a:t>Testing concepts to refine best practices</a:t>
            </a:r>
          </a:p>
        </p:txBody>
      </p:sp>
      <p:sp>
        <p:nvSpPr>
          <p:cNvPr id="3" name="Content Placeholder 2">
            <a:extLst>
              <a:ext uri="{FF2B5EF4-FFF2-40B4-BE49-F238E27FC236}">
                <a16:creationId xmlns:a16="http://schemas.microsoft.com/office/drawing/2014/main" id="{F1EEA574-96AC-EFD5-704E-3191701CB603}"/>
              </a:ext>
            </a:extLst>
          </p:cNvPr>
          <p:cNvSpPr>
            <a:spLocks noGrp="1"/>
          </p:cNvSpPr>
          <p:nvPr>
            <p:ph idx="1"/>
          </p:nvPr>
        </p:nvSpPr>
        <p:spPr>
          <a:xfrm>
            <a:off x="675468" y="1684949"/>
            <a:ext cx="6696003" cy="4351338"/>
          </a:xfrm>
        </p:spPr>
        <p:txBody>
          <a:bodyPr>
            <a:normAutofit lnSpcReduction="10000"/>
          </a:bodyPr>
          <a:lstStyle/>
          <a:p>
            <a:r>
              <a:rPr lang="en-US" dirty="0"/>
              <a:t>In draft social distancing materials, we used a couch to illustrate the idea of staying 6 feet apart</a:t>
            </a:r>
          </a:p>
          <a:p>
            <a:r>
              <a:rPr lang="en-US" dirty="0"/>
              <a:t>Based on audience feedback, we replaced the couch with social distancing markers (in places where people would realistically see them)</a:t>
            </a:r>
          </a:p>
          <a:p>
            <a:r>
              <a:rPr lang="en-US" dirty="0"/>
              <a:t>In other scenes, our main character simply keeps her distance</a:t>
            </a:r>
          </a:p>
        </p:txBody>
      </p:sp>
      <p:pic>
        <p:nvPicPr>
          <p:cNvPr id="4" name="Picture 3" descr="A scene from a social story. While waiting at the bus stop, Alice moves away from someone to keep a safe distance. There are social distancing markers on the ground. Text reads, &quot;If someone gets too close, I move away.&quot; ">
            <a:extLst>
              <a:ext uri="{FF2B5EF4-FFF2-40B4-BE49-F238E27FC236}">
                <a16:creationId xmlns:a16="http://schemas.microsoft.com/office/drawing/2014/main" id="{B6550DB5-86EB-4119-4A00-7A520607F6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1299" y="1684949"/>
            <a:ext cx="3074836" cy="2324875"/>
          </a:xfrm>
          <a:prstGeom prst="rect">
            <a:avLst/>
          </a:prstGeom>
        </p:spPr>
      </p:pic>
      <p:pic>
        <p:nvPicPr>
          <p:cNvPr id="5" name="Picture 4" descr="Another scene from the same social story. At the park. Alice waves to Sam from a safe distance. Text reads, &quot;I see my friend. I keep a safe distance so I do not get sick from COVID-19.&quot; ">
            <a:extLst>
              <a:ext uri="{FF2B5EF4-FFF2-40B4-BE49-F238E27FC236}">
                <a16:creationId xmlns:a16="http://schemas.microsoft.com/office/drawing/2014/main" id="{507CD156-6AB3-1217-44B3-FEFF799C7E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3931" y="4160494"/>
            <a:ext cx="3112025" cy="2376381"/>
          </a:xfrm>
          <a:prstGeom prst="rect">
            <a:avLst/>
          </a:prstGeom>
        </p:spPr>
      </p:pic>
    </p:spTree>
    <p:extLst>
      <p:ext uri="{BB962C8B-B14F-4D97-AF65-F5344CB8AC3E}">
        <p14:creationId xmlns:p14="http://schemas.microsoft.com/office/powerpoint/2010/main" val="11295704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50816-23E2-3249-3EF9-8A11E8030A16}"/>
              </a:ext>
            </a:extLst>
          </p:cNvPr>
          <p:cNvSpPr>
            <a:spLocks noGrp="1"/>
          </p:cNvSpPr>
          <p:nvPr>
            <p:ph type="title"/>
          </p:nvPr>
        </p:nvSpPr>
        <p:spPr>
          <a:xfrm>
            <a:off x="666471" y="466566"/>
            <a:ext cx="10678332" cy="1080616"/>
          </a:xfrm>
        </p:spPr>
        <p:txBody>
          <a:bodyPr/>
          <a:lstStyle/>
          <a:p>
            <a:r>
              <a:rPr lang="en-US" dirty="0"/>
              <a:t>Transition phase: Strategize</a:t>
            </a:r>
          </a:p>
        </p:txBody>
      </p:sp>
      <p:pic>
        <p:nvPicPr>
          <p:cNvPr id="4" name="Picture 3" descr="A circular graphic of the Equity-Centered Health Communication framework. The section titled Strategize is highlighted.">
            <a:extLst>
              <a:ext uri="{FF2B5EF4-FFF2-40B4-BE49-F238E27FC236}">
                <a16:creationId xmlns:a16="http://schemas.microsoft.com/office/drawing/2014/main" id="{3472B08C-7E61-CD96-DBBA-D92BEF6E0FBA}"/>
              </a:ext>
            </a:extLst>
          </p:cNvPr>
          <p:cNvPicPr>
            <a:picLocks noChangeAspect="1"/>
          </p:cNvPicPr>
          <p:nvPr/>
        </p:nvPicPr>
        <p:blipFill>
          <a:blip r:embed="rId3"/>
          <a:stretch>
            <a:fillRect/>
          </a:stretch>
        </p:blipFill>
        <p:spPr>
          <a:xfrm>
            <a:off x="3561961" y="1575318"/>
            <a:ext cx="5068078" cy="5068078"/>
          </a:xfrm>
          <a:prstGeom prst="rect">
            <a:avLst/>
          </a:prstGeom>
        </p:spPr>
      </p:pic>
    </p:spTree>
    <p:extLst>
      <p:ext uri="{BB962C8B-B14F-4D97-AF65-F5344CB8AC3E}">
        <p14:creationId xmlns:p14="http://schemas.microsoft.com/office/powerpoint/2010/main" val="224911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E395F-C76B-7A33-6CC6-41E926E46152}"/>
              </a:ext>
            </a:extLst>
          </p:cNvPr>
          <p:cNvSpPr>
            <a:spLocks noGrp="1"/>
          </p:cNvSpPr>
          <p:nvPr>
            <p:ph type="title"/>
          </p:nvPr>
        </p:nvSpPr>
        <p:spPr>
          <a:xfrm>
            <a:off x="666471" y="481799"/>
            <a:ext cx="10678332" cy="1080616"/>
          </a:xfrm>
        </p:spPr>
        <p:txBody>
          <a:bodyPr/>
          <a:lstStyle/>
          <a:p>
            <a:r>
              <a:rPr lang="en-US" dirty="0"/>
              <a:t>Phase 3: Implement</a:t>
            </a:r>
          </a:p>
        </p:txBody>
      </p:sp>
      <p:pic>
        <p:nvPicPr>
          <p:cNvPr id="3" name="Picture 2" descr="A circular graphic titled Implement. The graphic displays three stages connected by arrows titled disseminate, assess, optimize. ">
            <a:extLst>
              <a:ext uri="{FF2B5EF4-FFF2-40B4-BE49-F238E27FC236}">
                <a16:creationId xmlns:a16="http://schemas.microsoft.com/office/drawing/2014/main" id="{00EF1767-F437-0311-A43C-DBB85604DCD9}"/>
              </a:ext>
            </a:extLst>
          </p:cNvPr>
          <p:cNvPicPr>
            <a:picLocks noChangeAspect="1"/>
          </p:cNvPicPr>
          <p:nvPr/>
        </p:nvPicPr>
        <p:blipFill>
          <a:blip r:embed="rId3"/>
          <a:srcRect/>
          <a:stretch/>
        </p:blipFill>
        <p:spPr>
          <a:xfrm>
            <a:off x="3673086" y="1656985"/>
            <a:ext cx="4845828" cy="4845828"/>
          </a:xfrm>
          <a:prstGeom prst="rect">
            <a:avLst/>
          </a:prstGeom>
        </p:spPr>
      </p:pic>
    </p:spTree>
    <p:extLst>
      <p:ext uri="{BB962C8B-B14F-4D97-AF65-F5344CB8AC3E}">
        <p14:creationId xmlns:p14="http://schemas.microsoft.com/office/powerpoint/2010/main" val="3474006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9E542-9BE3-1D4E-800D-8358B2A04FB9}"/>
              </a:ext>
            </a:extLst>
          </p:cNvPr>
          <p:cNvSpPr>
            <a:spLocks noGrp="1"/>
          </p:cNvSpPr>
          <p:nvPr>
            <p:ph type="title"/>
          </p:nvPr>
        </p:nvSpPr>
        <p:spPr>
          <a:xfrm>
            <a:off x="666471" y="473991"/>
            <a:ext cx="10678332" cy="1080616"/>
          </a:xfrm>
        </p:spPr>
        <p:txBody>
          <a:bodyPr/>
          <a:lstStyle/>
          <a:p>
            <a:r>
              <a:rPr lang="en-US" dirty="0"/>
              <a:t>Learning Objectives</a:t>
            </a:r>
          </a:p>
        </p:txBody>
      </p:sp>
      <p:sp>
        <p:nvSpPr>
          <p:cNvPr id="3" name="Content Placeholder 2">
            <a:extLst>
              <a:ext uri="{FF2B5EF4-FFF2-40B4-BE49-F238E27FC236}">
                <a16:creationId xmlns:a16="http://schemas.microsoft.com/office/drawing/2014/main" id="{FDBF1633-C623-0C4B-A56C-371193F04881}"/>
              </a:ext>
            </a:extLst>
          </p:cNvPr>
          <p:cNvSpPr>
            <a:spLocks noGrp="1"/>
          </p:cNvSpPr>
          <p:nvPr>
            <p:ph idx="1"/>
          </p:nvPr>
        </p:nvSpPr>
        <p:spPr/>
        <p:txBody>
          <a:bodyPr/>
          <a:lstStyle/>
          <a:p>
            <a:pPr marL="12700" indent="0">
              <a:buNone/>
            </a:pPr>
            <a:r>
              <a:rPr lang="en-US" dirty="0"/>
              <a:t>At the end of this webinar, you will be able to: </a:t>
            </a:r>
          </a:p>
          <a:p>
            <a:r>
              <a:rPr lang="en-US" dirty="0"/>
              <a:t>Describe the </a:t>
            </a:r>
            <a:r>
              <a:rPr lang="en-US" b="1" dirty="0"/>
              <a:t>phases</a:t>
            </a:r>
            <a:r>
              <a:rPr lang="en-US" dirty="0"/>
              <a:t> of the equity-centered health communication framework</a:t>
            </a:r>
          </a:p>
          <a:p>
            <a:r>
              <a:rPr lang="en-US" dirty="0"/>
              <a:t>Understand the </a:t>
            </a:r>
            <a:r>
              <a:rPr lang="en-US" b="1" dirty="0"/>
              <a:t>characteristics</a:t>
            </a:r>
            <a:r>
              <a:rPr lang="en-US" dirty="0"/>
              <a:t> of inclusive health communication products</a:t>
            </a:r>
          </a:p>
          <a:p>
            <a:r>
              <a:rPr lang="en-US" dirty="0"/>
              <a:t>Name </a:t>
            </a:r>
            <a:r>
              <a:rPr lang="en-US" b="1" dirty="0"/>
              <a:t>strategies</a:t>
            </a:r>
            <a:r>
              <a:rPr lang="en-US" dirty="0"/>
              <a:t> for developing more equitable and inclusive health communication materials and products</a:t>
            </a:r>
          </a:p>
          <a:p>
            <a:endParaRPr lang="en-US" dirty="0"/>
          </a:p>
        </p:txBody>
      </p:sp>
    </p:spTree>
    <p:extLst>
      <p:ext uri="{BB962C8B-B14F-4D97-AF65-F5344CB8AC3E}">
        <p14:creationId xmlns:p14="http://schemas.microsoft.com/office/powerpoint/2010/main" val="12600688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D2E7C-28F1-59E0-7D84-9CBF62FBD2AD}"/>
              </a:ext>
            </a:extLst>
          </p:cNvPr>
          <p:cNvSpPr>
            <a:spLocks noGrp="1"/>
          </p:cNvSpPr>
          <p:nvPr>
            <p:ph type="title"/>
          </p:nvPr>
        </p:nvSpPr>
        <p:spPr>
          <a:xfrm>
            <a:off x="666471" y="467731"/>
            <a:ext cx="10678332" cy="1080616"/>
          </a:xfrm>
        </p:spPr>
        <p:txBody>
          <a:bodyPr/>
          <a:lstStyle/>
          <a:p>
            <a:r>
              <a:rPr lang="en-US" dirty="0"/>
              <a:t>Disseminate</a:t>
            </a:r>
          </a:p>
        </p:txBody>
      </p:sp>
      <p:sp>
        <p:nvSpPr>
          <p:cNvPr id="3" name="Content Placeholder 2">
            <a:extLst>
              <a:ext uri="{FF2B5EF4-FFF2-40B4-BE49-F238E27FC236}">
                <a16:creationId xmlns:a16="http://schemas.microsoft.com/office/drawing/2014/main" id="{B7CC0CE2-B8C8-9999-96C0-4428124FD387}"/>
              </a:ext>
            </a:extLst>
          </p:cNvPr>
          <p:cNvSpPr>
            <a:spLocks noGrp="1"/>
          </p:cNvSpPr>
          <p:nvPr>
            <p:ph idx="1"/>
          </p:nvPr>
        </p:nvSpPr>
        <p:spPr>
          <a:xfrm>
            <a:off x="675468" y="1684949"/>
            <a:ext cx="6949221" cy="4351338"/>
          </a:xfrm>
        </p:spPr>
        <p:txBody>
          <a:bodyPr>
            <a:normAutofit fontScale="92500"/>
          </a:bodyPr>
          <a:lstStyle/>
          <a:p>
            <a:r>
              <a:rPr lang="en-US" dirty="0"/>
              <a:t>Our plans for dissemination are typically captured in communication strategy and promotion plan deliverables.</a:t>
            </a:r>
          </a:p>
          <a:p>
            <a:r>
              <a:rPr lang="en-US" dirty="0"/>
              <a:t>Equitable dissemination typically relies on:</a:t>
            </a:r>
          </a:p>
          <a:p>
            <a:pPr lvl="1"/>
            <a:r>
              <a:rPr lang="en-US" dirty="0"/>
              <a:t> A strong, diverse partner network — which should be built early</a:t>
            </a:r>
          </a:p>
          <a:p>
            <a:pPr lvl="1"/>
            <a:r>
              <a:rPr lang="en-US" dirty="0"/>
              <a:t>Building community capacity to support ongoing change </a:t>
            </a:r>
          </a:p>
        </p:txBody>
      </p:sp>
      <p:pic>
        <p:nvPicPr>
          <p:cNvPr id="4" name="Picture 3" descr="A circular graphic titled Implement. The graphic displays three stages connected by arrows titled disseminate, assess, optimize. Disseminate is bolded. ">
            <a:extLst>
              <a:ext uri="{FF2B5EF4-FFF2-40B4-BE49-F238E27FC236}">
                <a16:creationId xmlns:a16="http://schemas.microsoft.com/office/drawing/2014/main" id="{2E689008-5465-5C37-3CE5-9D95414EA3A7}"/>
              </a:ext>
            </a:extLst>
          </p:cNvPr>
          <p:cNvPicPr>
            <a:picLocks noChangeAspect="1"/>
          </p:cNvPicPr>
          <p:nvPr/>
        </p:nvPicPr>
        <p:blipFill rotWithShape="1">
          <a:blip r:embed="rId3"/>
          <a:srcRect l="1411" r="17080"/>
          <a:stretch/>
        </p:blipFill>
        <p:spPr>
          <a:xfrm>
            <a:off x="8114744" y="313199"/>
            <a:ext cx="4077256" cy="5002320"/>
          </a:xfrm>
          <a:prstGeom prst="rect">
            <a:avLst/>
          </a:prstGeom>
        </p:spPr>
      </p:pic>
    </p:spTree>
    <p:extLst>
      <p:ext uri="{BB962C8B-B14F-4D97-AF65-F5344CB8AC3E}">
        <p14:creationId xmlns:p14="http://schemas.microsoft.com/office/powerpoint/2010/main" val="19530862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C4D40-7A2E-7166-7420-5AA37EDA8373}"/>
              </a:ext>
            </a:extLst>
          </p:cNvPr>
          <p:cNvSpPr>
            <a:spLocks noGrp="1"/>
          </p:cNvSpPr>
          <p:nvPr>
            <p:ph type="title"/>
          </p:nvPr>
        </p:nvSpPr>
        <p:spPr>
          <a:xfrm>
            <a:off x="666471" y="481799"/>
            <a:ext cx="10678332" cy="1080616"/>
          </a:xfrm>
        </p:spPr>
        <p:txBody>
          <a:bodyPr/>
          <a:lstStyle/>
          <a:p>
            <a:r>
              <a:rPr lang="en-US" dirty="0"/>
              <a:t>Assess</a:t>
            </a:r>
          </a:p>
        </p:txBody>
      </p:sp>
      <p:sp>
        <p:nvSpPr>
          <p:cNvPr id="3" name="Content Placeholder 2">
            <a:extLst>
              <a:ext uri="{FF2B5EF4-FFF2-40B4-BE49-F238E27FC236}">
                <a16:creationId xmlns:a16="http://schemas.microsoft.com/office/drawing/2014/main" id="{AE0B2843-5B90-AF5D-884A-9932E62D96CB}"/>
              </a:ext>
            </a:extLst>
          </p:cNvPr>
          <p:cNvSpPr>
            <a:spLocks noGrp="1"/>
          </p:cNvSpPr>
          <p:nvPr>
            <p:ph idx="1"/>
          </p:nvPr>
        </p:nvSpPr>
        <p:spPr>
          <a:xfrm>
            <a:off x="675468" y="1684949"/>
            <a:ext cx="7019560" cy="4351338"/>
          </a:xfrm>
        </p:spPr>
        <p:txBody>
          <a:bodyPr>
            <a:normAutofit fontScale="92500" lnSpcReduction="10000"/>
          </a:bodyPr>
          <a:lstStyle/>
          <a:p>
            <a:r>
              <a:rPr lang="en-US" dirty="0"/>
              <a:t>Are we reaching our priority audience?</a:t>
            </a:r>
          </a:p>
          <a:p>
            <a:r>
              <a:rPr lang="en-US" dirty="0"/>
              <a:t>Are the communications having the intended impact?</a:t>
            </a:r>
          </a:p>
          <a:p>
            <a:r>
              <a:rPr lang="en-US" dirty="0"/>
              <a:t>Are there any unexpected or </a:t>
            </a:r>
            <a:br>
              <a:rPr lang="en-US" dirty="0"/>
            </a:br>
            <a:r>
              <a:rPr lang="en-US" dirty="0"/>
              <a:t>unintended consequences? </a:t>
            </a:r>
          </a:p>
          <a:p>
            <a:r>
              <a:rPr lang="en-US" dirty="0"/>
              <a:t>We also want to consider how we </a:t>
            </a:r>
            <a:br>
              <a:rPr lang="en-US" dirty="0"/>
            </a:br>
            <a:r>
              <a:rPr lang="en-US" dirty="0"/>
              <a:t>can check our assumptions over time </a:t>
            </a:r>
            <a:br>
              <a:rPr lang="en-US" dirty="0"/>
            </a:br>
            <a:r>
              <a:rPr lang="en-US" dirty="0"/>
              <a:t>and involve the community in </a:t>
            </a:r>
            <a:br>
              <a:rPr lang="en-US" dirty="0"/>
            </a:br>
            <a:r>
              <a:rPr lang="en-US" dirty="0"/>
              <a:t>ongoing assessment. </a:t>
            </a:r>
          </a:p>
        </p:txBody>
      </p:sp>
      <p:pic>
        <p:nvPicPr>
          <p:cNvPr id="4" name="Picture 3" descr="A circular graphic titled Implement. The graphic displays three stages connected by arrows titled disseminate, assess, optimize. Assess is bolded. ">
            <a:extLst>
              <a:ext uri="{FF2B5EF4-FFF2-40B4-BE49-F238E27FC236}">
                <a16:creationId xmlns:a16="http://schemas.microsoft.com/office/drawing/2014/main" id="{B4D91A1C-0257-84E2-2ADF-BF994E052A80}"/>
              </a:ext>
            </a:extLst>
          </p:cNvPr>
          <p:cNvPicPr>
            <a:picLocks noChangeAspect="1"/>
          </p:cNvPicPr>
          <p:nvPr/>
        </p:nvPicPr>
        <p:blipFill rotWithShape="1">
          <a:blip r:embed="rId3"/>
          <a:srcRect l="2158" r="16334"/>
          <a:stretch/>
        </p:blipFill>
        <p:spPr>
          <a:xfrm>
            <a:off x="8114744" y="313199"/>
            <a:ext cx="4077256" cy="5002320"/>
          </a:xfrm>
          <a:prstGeom prst="rect">
            <a:avLst/>
          </a:prstGeom>
        </p:spPr>
      </p:pic>
    </p:spTree>
    <p:extLst>
      <p:ext uri="{BB962C8B-B14F-4D97-AF65-F5344CB8AC3E}">
        <p14:creationId xmlns:p14="http://schemas.microsoft.com/office/powerpoint/2010/main" val="29049357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ACB52C1-5DDC-CE12-4BD4-55ED8ED81087}"/>
              </a:ext>
            </a:extLst>
          </p:cNvPr>
          <p:cNvSpPr txBox="1">
            <a:spLocks noGrp="1"/>
          </p:cNvSpPr>
          <p:nvPr>
            <p:ph type="title" idx="4294967295"/>
          </p:nvPr>
        </p:nvSpPr>
        <p:spPr>
          <a:xfrm>
            <a:off x="675468" y="662609"/>
            <a:ext cx="11035200" cy="1147904"/>
          </a:xfrm>
          <a:prstGeom prst="rect">
            <a:avLst/>
          </a:prstGeom>
          <a:noFill/>
          <a:ln>
            <a:noFill/>
            <a:prstDash/>
          </a:ln>
          <a:effectLst/>
        </p:spPr>
        <p:txBody>
          <a:bodyPr rot="0" spcFirstLastPara="0" vertOverflow="overflow" horzOverflow="overflow" vert="horz" wrap="square" lIns="0" tIns="45720" rIns="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bg1"/>
                </a:solidFill>
                <a:latin typeface="Poppins" pitchFamily="2" charset="77"/>
                <a:ea typeface="+mj-ea"/>
                <a:cs typeface="Poppins" pitchFamily="2" charset="77"/>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ts val="600"/>
              </a:spcBef>
              <a:spcAft>
                <a:spcPts val="600"/>
              </a:spcAft>
              <a:buClrTx/>
              <a:buSzTx/>
              <a:buFontTx/>
              <a:buNone/>
              <a:tabLst>
                <a:tab pos="2446338" algn="l"/>
              </a:tabLst>
              <a:defRPr/>
            </a:pPr>
            <a:r>
              <a:rPr kumimoji="0" lang="en-US" sz="3200" b="1" i="0" u="none" strike="noStrike" kern="1200" cap="none" spc="0" normalizeH="0" baseline="0" noProof="0" dirty="0">
                <a:ln>
                  <a:noFill/>
                </a:ln>
                <a:solidFill>
                  <a:schemeClr val="bg1"/>
                </a:solidFill>
                <a:effectLst/>
                <a:uLnTx/>
                <a:uFillTx/>
                <a:latin typeface="Poppins" pitchFamily="2" charset="77"/>
                <a:ea typeface="+mj-ea"/>
                <a:cs typeface="Poppins" pitchFamily="2" charset="77"/>
              </a:rPr>
              <a:t>Case study:</a:t>
            </a:r>
            <a:br>
              <a:rPr kumimoji="0" lang="en-US" sz="3200" b="1" i="0" u="none" strike="noStrike" kern="1200" cap="none" spc="0" normalizeH="0" baseline="0" noProof="0" dirty="0">
                <a:ln>
                  <a:noFill/>
                </a:ln>
                <a:solidFill>
                  <a:schemeClr val="bg1"/>
                </a:solidFill>
                <a:effectLst/>
                <a:uLnTx/>
                <a:uFillTx/>
                <a:latin typeface="Poppins" pitchFamily="2" charset="77"/>
                <a:ea typeface="+mj-ea"/>
                <a:cs typeface="Poppins" pitchFamily="2" charset="77"/>
              </a:rPr>
            </a:br>
            <a:r>
              <a:rPr kumimoji="0" lang="en-US" sz="4400" b="1" i="0" u="none" strike="noStrike" kern="1200" cap="none" spc="0" normalizeH="0" baseline="0" noProof="0" dirty="0">
                <a:ln>
                  <a:noFill/>
                </a:ln>
                <a:solidFill>
                  <a:schemeClr val="bg1"/>
                </a:solidFill>
                <a:effectLst/>
                <a:uLnTx/>
                <a:uFillTx/>
                <a:latin typeface="Poppins" pitchFamily="2" charset="77"/>
                <a:ea typeface="+mj-ea"/>
                <a:cs typeface="Poppins" pitchFamily="2" charset="77"/>
              </a:rPr>
              <a:t>Eye Health, My Health </a:t>
            </a:r>
            <a:endParaRPr kumimoji="0" lang="en-US" sz="6000" b="1" i="0" u="none" strike="noStrike" kern="1200" cap="none" spc="0" normalizeH="0" baseline="0" noProof="0" dirty="0">
              <a:ln>
                <a:noFill/>
              </a:ln>
              <a:solidFill>
                <a:schemeClr val="bg1"/>
              </a:solidFill>
              <a:effectLst/>
              <a:uLnTx/>
              <a:uFillTx/>
              <a:latin typeface="Poppins" pitchFamily="2" charset="77"/>
              <a:ea typeface="+mj-ea"/>
              <a:cs typeface="Poppins" pitchFamily="2" charset="77"/>
            </a:endParaRPr>
          </a:p>
        </p:txBody>
      </p:sp>
      <p:sp>
        <p:nvSpPr>
          <p:cNvPr id="3" name="Content Placeholder 2">
            <a:extLst>
              <a:ext uri="{FF2B5EF4-FFF2-40B4-BE49-F238E27FC236}">
                <a16:creationId xmlns:a16="http://schemas.microsoft.com/office/drawing/2014/main" id="{79668607-5AD7-5361-E47B-CFEDC7794309}"/>
              </a:ext>
            </a:extLst>
          </p:cNvPr>
          <p:cNvSpPr>
            <a:spLocks noGrp="1"/>
          </p:cNvSpPr>
          <p:nvPr>
            <p:ph idx="1"/>
          </p:nvPr>
        </p:nvSpPr>
        <p:spPr>
          <a:xfrm>
            <a:off x="675468" y="1875762"/>
            <a:ext cx="10678332" cy="4351338"/>
          </a:xfrm>
        </p:spPr>
        <p:txBody>
          <a:bodyPr/>
          <a:lstStyle/>
          <a:p>
            <a:pPr marL="12700" indent="0">
              <a:buNone/>
            </a:pPr>
            <a:r>
              <a:rPr lang="en-US"/>
              <a:t>Eye Health, My Health (EHMH) is the National Eye Institute’s campaign for Black/African American adults that seeks to build knowledge, challenge social norms, and address specific barriers to eye health care.</a:t>
            </a:r>
            <a:endParaRPr lang="en-US" dirty="0"/>
          </a:p>
        </p:txBody>
      </p:sp>
      <p:pic>
        <p:nvPicPr>
          <p:cNvPr id="4" name="Picture 3" descr="Thumbnails of a fact sheet and social media graphic from the Eye Health, My Health campaign. ">
            <a:extLst>
              <a:ext uri="{FF2B5EF4-FFF2-40B4-BE49-F238E27FC236}">
                <a16:creationId xmlns:a16="http://schemas.microsoft.com/office/drawing/2014/main" id="{223E0398-BC6B-C2C1-0774-7ACCAA22A8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7161" y="4051431"/>
            <a:ext cx="6356951" cy="2633419"/>
          </a:xfrm>
          <a:prstGeom prst="rect">
            <a:avLst/>
          </a:prstGeom>
        </p:spPr>
      </p:pic>
    </p:spTree>
    <p:extLst>
      <p:ext uri="{BB962C8B-B14F-4D97-AF65-F5344CB8AC3E}">
        <p14:creationId xmlns:p14="http://schemas.microsoft.com/office/powerpoint/2010/main" val="16726670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BAEB9-E140-E48F-6D6A-87A0C082D813}"/>
              </a:ext>
            </a:extLst>
          </p:cNvPr>
          <p:cNvSpPr>
            <a:spLocks noGrp="1"/>
          </p:cNvSpPr>
          <p:nvPr>
            <p:ph type="title"/>
          </p:nvPr>
        </p:nvSpPr>
        <p:spPr>
          <a:xfrm>
            <a:off x="666471" y="481799"/>
            <a:ext cx="10678332" cy="1080616"/>
          </a:xfrm>
        </p:spPr>
        <p:txBody>
          <a:bodyPr/>
          <a:lstStyle/>
          <a:p>
            <a:r>
              <a:rPr lang="en-US" dirty="0"/>
              <a:t>EHMH Community Pilot</a:t>
            </a:r>
          </a:p>
        </p:txBody>
      </p:sp>
      <p:sp>
        <p:nvSpPr>
          <p:cNvPr id="3" name="Content Placeholder 2">
            <a:extLst>
              <a:ext uri="{FF2B5EF4-FFF2-40B4-BE49-F238E27FC236}">
                <a16:creationId xmlns:a16="http://schemas.microsoft.com/office/drawing/2014/main" id="{511684A4-E53F-6560-7C62-1FB1C1ABE840}"/>
              </a:ext>
            </a:extLst>
          </p:cNvPr>
          <p:cNvSpPr>
            <a:spLocks noGrp="1"/>
          </p:cNvSpPr>
          <p:nvPr>
            <p:ph idx="1"/>
          </p:nvPr>
        </p:nvSpPr>
        <p:spPr/>
        <p:txBody>
          <a:bodyPr>
            <a:normAutofit fontScale="85000" lnSpcReduction="10000"/>
          </a:bodyPr>
          <a:lstStyle/>
          <a:p>
            <a:pPr marL="12700" indent="0">
              <a:buNone/>
            </a:pPr>
            <a:r>
              <a:rPr lang="en-US" dirty="0"/>
              <a:t>The community pilot program allowed us to:</a:t>
            </a:r>
          </a:p>
          <a:p>
            <a:r>
              <a:rPr lang="en-US" dirty="0"/>
              <a:t>Empathize with our primary and secondary audiences and understand their information needs and communication preferences</a:t>
            </a:r>
          </a:p>
          <a:p>
            <a:r>
              <a:rPr lang="en-US" dirty="0"/>
              <a:t>Co-create materials with secondary audience who work closely with our primary audience</a:t>
            </a:r>
          </a:p>
          <a:p>
            <a:r>
              <a:rPr lang="en-US" dirty="0"/>
              <a:t>Gather direct feedback from primary audience to assess impact</a:t>
            </a:r>
          </a:p>
          <a:p>
            <a:r>
              <a:rPr lang="en-US" dirty="0"/>
              <a:t>Optimize approach and materials for engaging with primary audience</a:t>
            </a:r>
          </a:p>
          <a:p>
            <a:r>
              <a:rPr lang="en-US" dirty="0"/>
              <a:t>Evaluate outreach strategies to prepare to scale campaign nationally </a:t>
            </a:r>
          </a:p>
          <a:p>
            <a:endParaRPr lang="en-US" dirty="0"/>
          </a:p>
        </p:txBody>
      </p:sp>
    </p:spTree>
    <p:extLst>
      <p:ext uri="{BB962C8B-B14F-4D97-AF65-F5344CB8AC3E}">
        <p14:creationId xmlns:p14="http://schemas.microsoft.com/office/powerpoint/2010/main" val="34040817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EC450-3104-3B48-937C-352153CE4A76}"/>
              </a:ext>
            </a:extLst>
          </p:cNvPr>
          <p:cNvSpPr>
            <a:spLocks noGrp="1"/>
          </p:cNvSpPr>
          <p:nvPr>
            <p:ph type="title"/>
          </p:nvPr>
        </p:nvSpPr>
        <p:spPr/>
        <p:txBody>
          <a:bodyPr/>
          <a:lstStyle/>
          <a:p>
            <a:r>
              <a:rPr lang="en-US" dirty="0"/>
              <a:t>Additional Resources</a:t>
            </a:r>
          </a:p>
        </p:txBody>
      </p:sp>
    </p:spTree>
    <p:extLst>
      <p:ext uri="{BB962C8B-B14F-4D97-AF65-F5344CB8AC3E}">
        <p14:creationId xmlns:p14="http://schemas.microsoft.com/office/powerpoint/2010/main" val="19330826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556A3-1693-2146-C883-63E9CA1745D6}"/>
              </a:ext>
            </a:extLst>
          </p:cNvPr>
          <p:cNvSpPr>
            <a:spLocks noGrp="1"/>
          </p:cNvSpPr>
          <p:nvPr>
            <p:ph type="title"/>
          </p:nvPr>
        </p:nvSpPr>
        <p:spPr>
          <a:xfrm>
            <a:off x="666471" y="481799"/>
            <a:ext cx="10678332" cy="1080616"/>
          </a:xfrm>
        </p:spPr>
        <p:txBody>
          <a:bodyPr/>
          <a:lstStyle/>
          <a:p>
            <a:r>
              <a:rPr lang="en-US" dirty="0"/>
              <a:t>NNLM — Health Literacy Framework</a:t>
            </a:r>
          </a:p>
        </p:txBody>
      </p:sp>
      <p:pic>
        <p:nvPicPr>
          <p:cNvPr id="9" name="Picture 8" descr="A graphic of the NNLM Health Literacy Framework. Three overlapping circles are pictured. The first circle represents Social and Cultural Determinants of Health. The next circle represents Professionals and Organizations. The final circle represents Individuals and Information. A bar displaying the words Access, Understand, and Use threads between all circles. ">
            <a:extLst>
              <a:ext uri="{FF2B5EF4-FFF2-40B4-BE49-F238E27FC236}">
                <a16:creationId xmlns:a16="http://schemas.microsoft.com/office/drawing/2014/main" id="{5E7112A9-86B5-52EF-979D-771272B5E342}"/>
              </a:ext>
            </a:extLst>
          </p:cNvPr>
          <p:cNvPicPr>
            <a:picLocks noChangeAspect="1"/>
          </p:cNvPicPr>
          <p:nvPr/>
        </p:nvPicPr>
        <p:blipFill rotWithShape="1">
          <a:blip r:embed="rId3"/>
          <a:srcRect l="1833" t="1633" r="2624" b="4285"/>
          <a:stretch/>
        </p:blipFill>
        <p:spPr>
          <a:xfrm>
            <a:off x="2617969" y="1678000"/>
            <a:ext cx="6562166" cy="4824813"/>
          </a:xfrm>
          <a:prstGeom prst="rect">
            <a:avLst/>
          </a:prstGeom>
          <a:ln>
            <a:noFill/>
          </a:ln>
        </p:spPr>
      </p:pic>
    </p:spTree>
    <p:extLst>
      <p:ext uri="{BB962C8B-B14F-4D97-AF65-F5344CB8AC3E}">
        <p14:creationId xmlns:p14="http://schemas.microsoft.com/office/powerpoint/2010/main" val="42016611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556A3-1693-2146-C883-63E9CA1745D6}"/>
              </a:ext>
            </a:extLst>
          </p:cNvPr>
          <p:cNvSpPr>
            <a:spLocks noGrp="1"/>
          </p:cNvSpPr>
          <p:nvPr>
            <p:ph type="title"/>
          </p:nvPr>
        </p:nvSpPr>
        <p:spPr>
          <a:xfrm>
            <a:off x="666471" y="481799"/>
            <a:ext cx="10678332" cy="1080616"/>
          </a:xfrm>
        </p:spPr>
        <p:txBody>
          <a:bodyPr/>
          <a:lstStyle/>
          <a:p>
            <a:r>
              <a:rPr lang="en-US" dirty="0"/>
              <a:t>NLM — HEMAT</a:t>
            </a:r>
          </a:p>
        </p:txBody>
      </p:sp>
      <p:sp>
        <p:nvSpPr>
          <p:cNvPr id="3" name="Content Placeholder 2">
            <a:extLst>
              <a:ext uri="{FF2B5EF4-FFF2-40B4-BE49-F238E27FC236}">
                <a16:creationId xmlns:a16="http://schemas.microsoft.com/office/drawing/2014/main" id="{2229B738-CFD0-1948-170A-40194A6741EF}"/>
              </a:ext>
            </a:extLst>
          </p:cNvPr>
          <p:cNvSpPr>
            <a:spLocks noGrp="1"/>
          </p:cNvSpPr>
          <p:nvPr>
            <p:ph idx="1"/>
          </p:nvPr>
        </p:nvSpPr>
        <p:spPr/>
        <p:txBody>
          <a:bodyPr>
            <a:normAutofit fontScale="92500"/>
          </a:bodyPr>
          <a:lstStyle/>
          <a:p>
            <a:r>
              <a:rPr lang="en-US" dirty="0"/>
              <a:t>Developed Health Education Materials Assessment Tool (HEMAT)</a:t>
            </a:r>
          </a:p>
          <a:p>
            <a:r>
              <a:rPr lang="en-US" dirty="0"/>
              <a:t>Assessed literature scan to identify visual communication best practices </a:t>
            </a:r>
          </a:p>
          <a:p>
            <a:r>
              <a:rPr lang="en-US" dirty="0"/>
              <a:t>Conducted IDIs with SMEs and with consumers with limited health literacy skills</a:t>
            </a:r>
          </a:p>
          <a:p>
            <a:r>
              <a:rPr lang="en-US" dirty="0"/>
              <a:t>Developed 508c tools in English and Spanish to </a:t>
            </a:r>
          </a:p>
          <a:p>
            <a:pPr lvl="1"/>
            <a:r>
              <a:rPr lang="en-US" dirty="0"/>
              <a:t>assess understanding </a:t>
            </a:r>
          </a:p>
          <a:p>
            <a:pPr lvl="1"/>
            <a:r>
              <a:rPr lang="en-US" dirty="0"/>
              <a:t>determine if material can be designated as easy-to-read</a:t>
            </a:r>
          </a:p>
        </p:txBody>
      </p:sp>
    </p:spTree>
    <p:extLst>
      <p:ext uri="{BB962C8B-B14F-4D97-AF65-F5344CB8AC3E}">
        <p14:creationId xmlns:p14="http://schemas.microsoft.com/office/powerpoint/2010/main" val="29384653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0BBC5-53B1-1041-890A-79FA5D8D53CB}"/>
              </a:ext>
            </a:extLst>
          </p:cNvPr>
          <p:cNvSpPr>
            <a:spLocks noGrp="1"/>
          </p:cNvSpPr>
          <p:nvPr>
            <p:ph type="title"/>
          </p:nvPr>
        </p:nvSpPr>
        <p:spPr>
          <a:xfrm>
            <a:off x="666471" y="481799"/>
            <a:ext cx="10678332" cy="1080616"/>
          </a:xfrm>
        </p:spPr>
        <p:txBody>
          <a:bodyPr/>
          <a:lstStyle/>
          <a:p>
            <a:r>
              <a:rPr lang="en-US" dirty="0"/>
              <a:t>Using the HEMAT</a:t>
            </a:r>
          </a:p>
        </p:txBody>
      </p:sp>
      <p:sp>
        <p:nvSpPr>
          <p:cNvPr id="3" name="Content Placeholder 2">
            <a:extLst>
              <a:ext uri="{FF2B5EF4-FFF2-40B4-BE49-F238E27FC236}">
                <a16:creationId xmlns:a16="http://schemas.microsoft.com/office/drawing/2014/main" id="{A1E65AD8-E819-614C-9154-8847FE554061}"/>
              </a:ext>
            </a:extLst>
          </p:cNvPr>
          <p:cNvSpPr>
            <a:spLocks noGrp="1"/>
          </p:cNvSpPr>
          <p:nvPr>
            <p:ph idx="1"/>
          </p:nvPr>
        </p:nvSpPr>
        <p:spPr>
          <a:xfrm>
            <a:off x="675468" y="1684949"/>
            <a:ext cx="6921086" cy="4351338"/>
          </a:xfrm>
        </p:spPr>
        <p:txBody>
          <a:bodyPr/>
          <a:lstStyle/>
          <a:p>
            <a:r>
              <a:rPr lang="en-US" dirty="0"/>
              <a:t>The assessment tool is 8 yes-or-no questions, 2 of which are optional.</a:t>
            </a:r>
          </a:p>
          <a:p>
            <a:r>
              <a:rPr lang="en-US" dirty="0"/>
              <a:t>To be considered easy-to-read, a material must get a “yes” on all required items.</a:t>
            </a:r>
          </a:p>
        </p:txBody>
      </p:sp>
      <p:pic>
        <p:nvPicPr>
          <p:cNvPr id="5" name="Picture 4" descr="A thumbnail of the Health Education Materials Assessment Tool. ">
            <a:extLst>
              <a:ext uri="{FF2B5EF4-FFF2-40B4-BE49-F238E27FC236}">
                <a16:creationId xmlns:a16="http://schemas.microsoft.com/office/drawing/2014/main" id="{EA1AAAD6-E5B2-7C4B-8D17-072E20065EE8}"/>
              </a:ext>
            </a:extLst>
          </p:cNvPr>
          <p:cNvPicPr>
            <a:picLocks noChangeAspect="1"/>
          </p:cNvPicPr>
          <p:nvPr/>
        </p:nvPicPr>
        <p:blipFill rotWithShape="1">
          <a:blip r:embed="rId3"/>
          <a:srcRect l="6300"/>
          <a:stretch/>
        </p:blipFill>
        <p:spPr>
          <a:xfrm>
            <a:off x="7281350" y="697397"/>
            <a:ext cx="4389513" cy="4955002"/>
          </a:xfrm>
          <a:prstGeom prst="rect">
            <a:avLst/>
          </a:prstGeom>
          <a:ln>
            <a:solidFill>
              <a:schemeClr val="bg1"/>
            </a:solidFill>
          </a:ln>
        </p:spPr>
      </p:pic>
    </p:spTree>
    <p:extLst>
      <p:ext uri="{BB962C8B-B14F-4D97-AF65-F5344CB8AC3E}">
        <p14:creationId xmlns:p14="http://schemas.microsoft.com/office/powerpoint/2010/main" val="22178708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9E542-9BE3-1D4E-800D-8358B2A04FB9}"/>
              </a:ext>
            </a:extLst>
          </p:cNvPr>
          <p:cNvSpPr>
            <a:spLocks noGrp="1"/>
          </p:cNvSpPr>
          <p:nvPr>
            <p:ph type="title"/>
          </p:nvPr>
        </p:nvSpPr>
        <p:spPr>
          <a:xfrm>
            <a:off x="666471" y="355187"/>
            <a:ext cx="10678332" cy="1080616"/>
          </a:xfrm>
        </p:spPr>
        <p:txBody>
          <a:bodyPr/>
          <a:lstStyle/>
          <a:p>
            <a:r>
              <a:rPr lang="en-US" dirty="0"/>
              <a:t>Recap of Learning Objectives</a:t>
            </a:r>
          </a:p>
        </p:txBody>
      </p:sp>
      <p:sp>
        <p:nvSpPr>
          <p:cNvPr id="3" name="Content Placeholder 2">
            <a:extLst>
              <a:ext uri="{FF2B5EF4-FFF2-40B4-BE49-F238E27FC236}">
                <a16:creationId xmlns:a16="http://schemas.microsoft.com/office/drawing/2014/main" id="{FDBF1633-C623-0C4B-A56C-371193F04881}"/>
              </a:ext>
            </a:extLst>
          </p:cNvPr>
          <p:cNvSpPr>
            <a:spLocks noGrp="1"/>
          </p:cNvSpPr>
          <p:nvPr>
            <p:ph idx="1"/>
          </p:nvPr>
        </p:nvSpPr>
        <p:spPr>
          <a:xfrm>
            <a:off x="675468" y="1684949"/>
            <a:ext cx="10678332" cy="4351338"/>
          </a:xfrm>
        </p:spPr>
        <p:txBody>
          <a:bodyPr/>
          <a:lstStyle/>
          <a:p>
            <a:pPr marL="182880" indent="0">
              <a:buNone/>
            </a:pPr>
            <a:r>
              <a:rPr lang="en-US" dirty="0"/>
              <a:t>At the end of this webinar, you will be able to: </a:t>
            </a:r>
          </a:p>
          <a:p>
            <a:r>
              <a:rPr lang="en-US" dirty="0"/>
              <a:t>Describe the phases of the equity-centered health communication framework</a:t>
            </a:r>
          </a:p>
          <a:p>
            <a:r>
              <a:rPr lang="en-US" dirty="0"/>
              <a:t>Understand the characteristics of inclusive health communication products</a:t>
            </a:r>
          </a:p>
          <a:p>
            <a:r>
              <a:rPr lang="en-US" dirty="0"/>
              <a:t>Name strategies for developing more equitable and inclusive health communication materials and products</a:t>
            </a:r>
          </a:p>
          <a:p>
            <a:endParaRPr lang="en-US" dirty="0"/>
          </a:p>
        </p:txBody>
      </p:sp>
    </p:spTree>
    <p:extLst>
      <p:ext uri="{BB962C8B-B14F-4D97-AF65-F5344CB8AC3E}">
        <p14:creationId xmlns:p14="http://schemas.microsoft.com/office/powerpoint/2010/main" val="8510872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9E542-9BE3-1D4E-800D-8358B2A04FB9}"/>
              </a:ext>
            </a:extLst>
          </p:cNvPr>
          <p:cNvSpPr>
            <a:spLocks noGrp="1"/>
          </p:cNvSpPr>
          <p:nvPr>
            <p:ph type="title"/>
          </p:nvPr>
        </p:nvSpPr>
        <p:spPr>
          <a:xfrm>
            <a:off x="666471" y="355187"/>
            <a:ext cx="10678332" cy="1080616"/>
          </a:xfrm>
        </p:spPr>
        <p:txBody>
          <a:bodyPr/>
          <a:lstStyle/>
          <a:p>
            <a:r>
              <a:rPr lang="en-US"/>
              <a:t>References </a:t>
            </a:r>
            <a:endParaRPr lang="en-US" dirty="0"/>
          </a:p>
        </p:txBody>
      </p:sp>
      <p:sp>
        <p:nvSpPr>
          <p:cNvPr id="5" name="Content Placeholder 4">
            <a:extLst>
              <a:ext uri="{FF2B5EF4-FFF2-40B4-BE49-F238E27FC236}">
                <a16:creationId xmlns:a16="http://schemas.microsoft.com/office/drawing/2014/main" id="{CB325471-52EA-9460-7097-192B4B42B326}"/>
              </a:ext>
            </a:extLst>
          </p:cNvPr>
          <p:cNvSpPr>
            <a:spLocks noGrp="1"/>
          </p:cNvSpPr>
          <p:nvPr>
            <p:ph idx="1"/>
          </p:nvPr>
        </p:nvSpPr>
        <p:spPr>
          <a:xfrm>
            <a:off x="675468" y="1684949"/>
            <a:ext cx="10678332" cy="4351338"/>
          </a:xfrm>
        </p:spPr>
        <p:txBody>
          <a:bodyPr>
            <a:noAutofit/>
          </a:bodyPr>
          <a:lstStyle/>
          <a:p>
            <a:r>
              <a:rPr lang="en-US" sz="2400" dirty="0"/>
              <a:t>Simon, M. A., O’Brian, C. A., Nava, M., </a:t>
            </a:r>
            <a:r>
              <a:rPr lang="en-US" sz="2400" dirty="0" err="1"/>
              <a:t>Dahdouh</a:t>
            </a:r>
            <a:r>
              <a:rPr lang="en-US" sz="2400" dirty="0"/>
              <a:t>, R., </a:t>
            </a:r>
            <a:r>
              <a:rPr lang="en-US" sz="2400" dirty="0" err="1"/>
              <a:t>Wafford</a:t>
            </a:r>
            <a:r>
              <a:rPr lang="en-US" sz="2400" dirty="0"/>
              <a:t>, Q. E., Mack, S., &amp; Holmes, K.L. (2021). Public Libraries as Key Partners for Advancing Health Equity. American Journal of Public Health, 111(1), 40–42. </a:t>
            </a:r>
            <a:r>
              <a:rPr lang="en-US" sz="2400" dirty="0">
                <a:hlinkClick r:id="rId3"/>
              </a:rPr>
              <a:t>https://doi.org/10.2105/ajph.2020.306004</a:t>
            </a:r>
            <a:endParaRPr lang="en-US" sz="2400" dirty="0"/>
          </a:p>
          <a:p>
            <a:r>
              <a:rPr lang="en-US" sz="2400" dirty="0"/>
              <a:t>CDC. (2021, April 26). Libraries as Partners in Health Literacy. Centers for Disease Control and Prevention. </a:t>
            </a:r>
            <a:r>
              <a:rPr lang="en-US" sz="2400" dirty="0">
                <a:hlinkClick r:id="rId4"/>
              </a:rPr>
              <a:t>https://www.cdc.gov/healthliteracy/education-support/libraries.html </a:t>
            </a:r>
            <a:r>
              <a:rPr lang="en-US" sz="2400" dirty="0"/>
              <a:t>‌</a:t>
            </a:r>
          </a:p>
          <a:p>
            <a:endParaRPr lang="en-US" sz="2400" dirty="0"/>
          </a:p>
        </p:txBody>
      </p:sp>
    </p:spTree>
    <p:extLst>
      <p:ext uri="{BB962C8B-B14F-4D97-AF65-F5344CB8AC3E}">
        <p14:creationId xmlns:p14="http://schemas.microsoft.com/office/powerpoint/2010/main" val="748548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EC450-3104-3B48-937C-352153CE4A76}"/>
              </a:ext>
            </a:extLst>
          </p:cNvPr>
          <p:cNvSpPr>
            <a:spLocks noGrp="1"/>
          </p:cNvSpPr>
          <p:nvPr>
            <p:ph type="title"/>
          </p:nvPr>
        </p:nvSpPr>
        <p:spPr/>
        <p:txBody>
          <a:bodyPr/>
          <a:lstStyle/>
          <a:p>
            <a:r>
              <a:rPr lang="en-US" dirty="0"/>
              <a:t>Icebreaker </a:t>
            </a:r>
          </a:p>
        </p:txBody>
      </p:sp>
    </p:spTree>
    <p:extLst>
      <p:ext uri="{BB962C8B-B14F-4D97-AF65-F5344CB8AC3E}">
        <p14:creationId xmlns:p14="http://schemas.microsoft.com/office/powerpoint/2010/main" val="17562863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D0D70D-49C3-8DE1-B5F1-84F934629888}"/>
              </a:ext>
            </a:extLst>
          </p:cNvPr>
          <p:cNvSpPr>
            <a:spLocks noGrp="1"/>
          </p:cNvSpPr>
          <p:nvPr>
            <p:ph type="title"/>
          </p:nvPr>
        </p:nvSpPr>
        <p:spPr/>
        <p:txBody>
          <a:bodyPr/>
          <a:lstStyle/>
          <a:p>
            <a:r>
              <a:rPr lang="en-US" dirty="0"/>
              <a:t>Questions? </a:t>
            </a:r>
          </a:p>
        </p:txBody>
      </p:sp>
    </p:spTree>
    <p:extLst>
      <p:ext uri="{BB962C8B-B14F-4D97-AF65-F5344CB8AC3E}">
        <p14:creationId xmlns:p14="http://schemas.microsoft.com/office/powerpoint/2010/main" val="42285787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B5AC55-2F63-114B-CFD5-3BE92945F9A0}"/>
              </a:ext>
            </a:extLst>
          </p:cNvPr>
          <p:cNvSpPr>
            <a:spLocks noGrp="1"/>
          </p:cNvSpPr>
          <p:nvPr>
            <p:ph type="title" idx="4294967295"/>
          </p:nvPr>
        </p:nvSpPr>
        <p:spPr>
          <a:xfrm>
            <a:off x="597575" y="-1325563"/>
            <a:ext cx="10515600" cy="1325563"/>
          </a:xfrm>
        </p:spPr>
        <p:txBody>
          <a:bodyPr vert="horz" lIns="0" tIns="45720" rIns="0" bIns="45720" rtlCol="0" anchor="b">
            <a:normAutofit/>
          </a:bodyPr>
          <a:lstStyle/>
          <a:p>
            <a:r>
              <a:rPr lang="en-US" dirty="0"/>
              <a:t>We Heart Health Literacy</a:t>
            </a:r>
          </a:p>
        </p:txBody>
      </p:sp>
      <p:pic>
        <p:nvPicPr>
          <p:cNvPr id="3" name="Picture 2" descr="The logo for We Heart Health Literacy, CommunicateHealth's weekly blog.">
            <a:extLst>
              <a:ext uri="{FF2B5EF4-FFF2-40B4-BE49-F238E27FC236}">
                <a16:creationId xmlns:a16="http://schemas.microsoft.com/office/drawing/2014/main" id="{277F23E5-2CE9-FAE2-0468-5CDB7BE377B5}"/>
              </a:ext>
            </a:extLst>
          </p:cNvPr>
          <p:cNvPicPr>
            <a:picLocks noChangeAspect="1"/>
          </p:cNvPicPr>
          <p:nvPr/>
        </p:nvPicPr>
        <p:blipFill>
          <a:blip r:embed="rId3"/>
          <a:stretch>
            <a:fillRect/>
          </a:stretch>
        </p:blipFill>
        <p:spPr>
          <a:xfrm>
            <a:off x="2429562" y="2182411"/>
            <a:ext cx="7332877" cy="2493178"/>
          </a:xfrm>
          <a:prstGeom prst="rect">
            <a:avLst/>
          </a:prstGeom>
          <a:ln>
            <a:noFill/>
          </a:ln>
        </p:spPr>
      </p:pic>
      <p:sp>
        <p:nvSpPr>
          <p:cNvPr id="4" name="TextBox 3">
            <a:extLst>
              <a:ext uri="{FF2B5EF4-FFF2-40B4-BE49-F238E27FC236}">
                <a16:creationId xmlns:a16="http://schemas.microsoft.com/office/drawing/2014/main" id="{12120AFB-743F-C361-EBEE-4904DE57C91B}"/>
              </a:ext>
            </a:extLst>
          </p:cNvPr>
          <p:cNvSpPr txBox="1"/>
          <p:nvPr/>
        </p:nvSpPr>
        <p:spPr>
          <a:xfrm>
            <a:off x="1538890" y="5355982"/>
            <a:ext cx="9114220" cy="523220"/>
          </a:xfrm>
          <a:prstGeom prst="rect">
            <a:avLst/>
          </a:prstGeom>
          <a:noFill/>
        </p:spPr>
        <p:txBody>
          <a:bodyPr wrap="square" rtlCol="0">
            <a:spAutoFit/>
          </a:bodyPr>
          <a:lstStyle/>
          <a:p>
            <a:pPr algn="ctr"/>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Subscribe at </a:t>
            </a:r>
            <a:r>
              <a:rPr lang="en-US" sz="28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communicatehealth.com</a:t>
            </a:r>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7243328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19EE64-10F3-7440-8AB7-F9D89F349F38}"/>
              </a:ext>
            </a:extLst>
          </p:cNvPr>
          <p:cNvSpPr>
            <a:spLocks noGrp="1"/>
          </p:cNvSpPr>
          <p:nvPr>
            <p:ph type="title" idx="4294967295"/>
          </p:nvPr>
        </p:nvSpPr>
        <p:spPr>
          <a:xfrm>
            <a:off x="674688" y="2211388"/>
            <a:ext cx="9197975" cy="3114675"/>
          </a:xfrm>
          <a:prstGeom prst="rect">
            <a:avLst/>
          </a:prstGeom>
          <a:noFill/>
          <a:ln>
            <a:noFill/>
            <a:prstDash/>
          </a:ln>
          <a:effectLst/>
        </p:spPr>
        <p:txBody>
          <a:bodyPr rot="0" spcFirstLastPara="0" vertOverflow="overflow" horzOverflow="overflow" vert="horz" wrap="square" lIns="0" tIns="45720" rIns="0" bIns="45720" numCol="1" spcCol="0" rtlCol="0" fromWordArt="0" anchor="t" anchorCtr="0" forceAA="0" compatLnSpc="1">
            <a:prstTxWarp prst="textNoShape">
              <a:avLst/>
            </a:prstTxWarp>
            <a:noAutofit/>
          </a:bodyPr>
          <a:lstStyle/>
          <a:p>
            <a:pPr marL="0" marR="0" lvl="0" indent="-228600" algn="l" defTabSz="914400" rtl="0" eaLnBrk="1" fontAlgn="auto" latinLnBrk="0" hangingPunct="1">
              <a:lnSpc>
                <a:spcPct val="110000"/>
              </a:lnSpc>
              <a:spcBef>
                <a:spcPts val="1200"/>
              </a:spcBef>
              <a:spcAft>
                <a:spcPts val="0"/>
              </a:spcAft>
              <a:buClr>
                <a:schemeClr val="accent1"/>
              </a:buClr>
              <a:buSzTx/>
              <a:buFont typeface="Wingdings" pitchFamily="2" charset="2"/>
              <a:buNone/>
              <a:tabLst/>
              <a:defRPr/>
            </a:pPr>
            <a:r>
              <a:rPr kumimoji="0" lang="en-US" sz="11500" b="1" i="0" u="none" strike="noStrike" kern="1200" cap="none" spc="0" normalizeH="0" baseline="0" noProof="0" dirty="0">
                <a:ln>
                  <a:noFill/>
                </a:ln>
                <a:solidFill>
                  <a:schemeClr val="tx1"/>
                </a:solidFill>
                <a:effectLst/>
                <a:uLnTx/>
                <a:uFillTx/>
                <a:latin typeface="Poppins" pitchFamily="2" charset="77"/>
                <a:ea typeface="Open Sans" panose="020B0606030504020204" pitchFamily="34" charset="0"/>
                <a:cs typeface="Poppins" pitchFamily="2" charset="77"/>
              </a:rPr>
              <a:t>Thank you!</a:t>
            </a:r>
          </a:p>
        </p:txBody>
      </p:sp>
    </p:spTree>
    <p:extLst>
      <p:ext uri="{BB962C8B-B14F-4D97-AF65-F5344CB8AC3E}">
        <p14:creationId xmlns:p14="http://schemas.microsoft.com/office/powerpoint/2010/main" val="3832269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3CDD4-2822-0480-CD63-98D6FDE13AB8}"/>
              </a:ext>
            </a:extLst>
          </p:cNvPr>
          <p:cNvSpPr>
            <a:spLocks noGrp="1"/>
          </p:cNvSpPr>
          <p:nvPr>
            <p:ph type="title"/>
          </p:nvPr>
        </p:nvSpPr>
        <p:spPr>
          <a:xfrm>
            <a:off x="666471" y="653360"/>
            <a:ext cx="10678332" cy="893071"/>
          </a:xfrm>
        </p:spPr>
        <p:txBody>
          <a:bodyPr/>
          <a:lstStyle/>
          <a:p>
            <a:r>
              <a:rPr lang="en-US" dirty="0"/>
              <a:t>A note about health equity</a:t>
            </a:r>
          </a:p>
        </p:txBody>
      </p:sp>
      <p:pic>
        <p:nvPicPr>
          <p:cNvPr id="5" name="Picture 4" descr="Two graphics showing a group of people crossing the street. The graphic on the left represents equality where everyone experiences the same conditions. There is a high curb and small child, a man with visual impairments, and a person in a wheel chair struggle to cross the street. The graphic on the left represents equity where everyone gets what they need. The curb is a ramp and audio and visual cues help the group cross the street safely. ">
            <a:extLst>
              <a:ext uri="{FF2B5EF4-FFF2-40B4-BE49-F238E27FC236}">
                <a16:creationId xmlns:a16="http://schemas.microsoft.com/office/drawing/2014/main" id="{0366F49B-BE40-DAB0-DC9B-0588C337829C}"/>
              </a:ext>
            </a:extLst>
          </p:cNvPr>
          <p:cNvPicPr>
            <a:picLocks noChangeAspect="1"/>
          </p:cNvPicPr>
          <p:nvPr/>
        </p:nvPicPr>
        <p:blipFill>
          <a:blip r:embed="rId3"/>
          <a:stretch>
            <a:fillRect/>
          </a:stretch>
        </p:blipFill>
        <p:spPr>
          <a:xfrm>
            <a:off x="666471" y="1435803"/>
            <a:ext cx="9249345" cy="5202757"/>
          </a:xfrm>
          <a:prstGeom prst="rect">
            <a:avLst/>
          </a:prstGeom>
        </p:spPr>
      </p:pic>
    </p:spTree>
    <p:extLst>
      <p:ext uri="{BB962C8B-B14F-4D97-AF65-F5344CB8AC3E}">
        <p14:creationId xmlns:p14="http://schemas.microsoft.com/office/powerpoint/2010/main" val="2239245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556A3-1693-2146-C883-63E9CA1745D6}"/>
              </a:ext>
            </a:extLst>
          </p:cNvPr>
          <p:cNvSpPr>
            <a:spLocks noGrp="1"/>
          </p:cNvSpPr>
          <p:nvPr>
            <p:ph type="title"/>
          </p:nvPr>
        </p:nvSpPr>
        <p:spPr>
          <a:xfrm>
            <a:off x="666471" y="459573"/>
            <a:ext cx="10678332" cy="1080616"/>
          </a:xfrm>
        </p:spPr>
        <p:txBody>
          <a:bodyPr/>
          <a:lstStyle/>
          <a:p>
            <a:r>
              <a:rPr lang="en-US" dirty="0"/>
              <a:t>We are at a crossroads. </a:t>
            </a:r>
          </a:p>
        </p:txBody>
      </p:sp>
      <p:sp>
        <p:nvSpPr>
          <p:cNvPr id="3" name="Content Placeholder 2">
            <a:extLst>
              <a:ext uri="{FF2B5EF4-FFF2-40B4-BE49-F238E27FC236}">
                <a16:creationId xmlns:a16="http://schemas.microsoft.com/office/drawing/2014/main" id="{C0746583-708B-D201-D14A-49EAD2B72F0C}"/>
              </a:ext>
            </a:extLst>
          </p:cNvPr>
          <p:cNvSpPr>
            <a:spLocks noGrp="1"/>
          </p:cNvSpPr>
          <p:nvPr>
            <p:ph idx="1"/>
          </p:nvPr>
        </p:nvSpPr>
        <p:spPr/>
        <p:txBody>
          <a:bodyPr/>
          <a:lstStyle/>
          <a:p>
            <a:r>
              <a:rPr lang="en-US" dirty="0"/>
              <a:t>The pandemic brought some hard truths about inequities to the surface</a:t>
            </a:r>
          </a:p>
          <a:p>
            <a:r>
              <a:rPr lang="en-US" dirty="0"/>
              <a:t>There are huge gaps in health equity research and practice related to communication</a:t>
            </a:r>
          </a:p>
          <a:p>
            <a:r>
              <a:rPr lang="en-US" dirty="0"/>
              <a:t>We have an opportunity to fill these gaps</a:t>
            </a:r>
          </a:p>
        </p:txBody>
      </p:sp>
    </p:spTree>
    <p:extLst>
      <p:ext uri="{BB962C8B-B14F-4D97-AF65-F5344CB8AC3E}">
        <p14:creationId xmlns:p14="http://schemas.microsoft.com/office/powerpoint/2010/main" val="1450524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EC450-3104-3B48-937C-352153CE4A76}"/>
              </a:ext>
            </a:extLst>
          </p:cNvPr>
          <p:cNvSpPr>
            <a:spLocks noGrp="1"/>
          </p:cNvSpPr>
          <p:nvPr>
            <p:ph type="title"/>
          </p:nvPr>
        </p:nvSpPr>
        <p:spPr/>
        <p:txBody>
          <a:bodyPr/>
          <a:lstStyle/>
          <a:p>
            <a:r>
              <a:rPr lang="en-US" dirty="0"/>
              <a:t>Word Cloud</a:t>
            </a:r>
          </a:p>
        </p:txBody>
      </p:sp>
    </p:spTree>
    <p:extLst>
      <p:ext uri="{BB962C8B-B14F-4D97-AF65-F5344CB8AC3E}">
        <p14:creationId xmlns:p14="http://schemas.microsoft.com/office/powerpoint/2010/main" val="83965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556A3-1693-2146-C883-63E9CA1745D6}"/>
              </a:ext>
            </a:extLst>
          </p:cNvPr>
          <p:cNvSpPr>
            <a:spLocks noGrp="1"/>
          </p:cNvSpPr>
          <p:nvPr>
            <p:ph type="title"/>
          </p:nvPr>
        </p:nvSpPr>
        <p:spPr>
          <a:xfrm>
            <a:off x="666471" y="463969"/>
            <a:ext cx="10678332" cy="1080616"/>
          </a:xfrm>
        </p:spPr>
        <p:txBody>
          <a:bodyPr/>
          <a:lstStyle/>
          <a:p>
            <a:r>
              <a:rPr lang="en-US" dirty="0"/>
              <a:t>The role of libraries </a:t>
            </a:r>
          </a:p>
        </p:txBody>
      </p:sp>
      <p:sp>
        <p:nvSpPr>
          <p:cNvPr id="3" name="Content Placeholder 2">
            <a:extLst>
              <a:ext uri="{FF2B5EF4-FFF2-40B4-BE49-F238E27FC236}">
                <a16:creationId xmlns:a16="http://schemas.microsoft.com/office/drawing/2014/main" id="{C0746583-708B-D201-D14A-49EAD2B72F0C}"/>
              </a:ext>
            </a:extLst>
          </p:cNvPr>
          <p:cNvSpPr>
            <a:spLocks noGrp="1"/>
          </p:cNvSpPr>
          <p:nvPr>
            <p:ph idx="1"/>
          </p:nvPr>
        </p:nvSpPr>
        <p:spPr>
          <a:xfrm>
            <a:off x="675469" y="1684949"/>
            <a:ext cx="6525432" cy="4351338"/>
          </a:xfrm>
        </p:spPr>
        <p:txBody>
          <a:bodyPr/>
          <a:lstStyle/>
          <a:p>
            <a:r>
              <a:rPr lang="en-US" dirty="0"/>
              <a:t>Extensive reach across the U.S., in person and virtually</a:t>
            </a:r>
          </a:p>
          <a:p>
            <a:r>
              <a:rPr lang="en-US" dirty="0"/>
              <a:t>Librarians are trusted members of the community </a:t>
            </a:r>
          </a:p>
          <a:p>
            <a:r>
              <a:rPr lang="en-US" dirty="0"/>
              <a:t>Serve as a safe space for underserved communities </a:t>
            </a:r>
          </a:p>
          <a:p>
            <a:r>
              <a:rPr lang="en-US" dirty="0"/>
              <a:t>Provide access to reliable health information and resources</a:t>
            </a:r>
          </a:p>
        </p:txBody>
      </p:sp>
      <p:pic>
        <p:nvPicPr>
          <p:cNvPr id="9" name="Picture 8">
            <a:extLst>
              <a:ext uri="{FF2B5EF4-FFF2-40B4-BE49-F238E27FC236}">
                <a16:creationId xmlns:a16="http://schemas.microsoft.com/office/drawing/2014/main" id="{C27C0E38-8AD3-7F41-9972-B504E94A5629}"/>
              </a:ext>
              <a:ext uri="{C183D7F6-B498-43B3-948B-1728B52AA6E4}">
                <adec:decorative xmlns:adec="http://schemas.microsoft.com/office/drawing/2017/decorative" val="1"/>
              </a:ext>
            </a:extLst>
          </p:cNvPr>
          <p:cNvPicPr>
            <a:picLocks noChangeAspect="1"/>
          </p:cNvPicPr>
          <p:nvPr/>
        </p:nvPicPr>
        <p:blipFill rotWithShape="1">
          <a:blip r:embed="rId3"/>
          <a:srcRect l="4878" t="2228" r="17683" b="20187"/>
          <a:stretch/>
        </p:blipFill>
        <p:spPr>
          <a:xfrm>
            <a:off x="7200901" y="1544585"/>
            <a:ext cx="4619174" cy="3879036"/>
          </a:xfrm>
          <a:prstGeom prst="rect">
            <a:avLst/>
          </a:prstGeom>
        </p:spPr>
      </p:pic>
    </p:spTree>
    <p:extLst>
      <p:ext uri="{BB962C8B-B14F-4D97-AF65-F5344CB8AC3E}">
        <p14:creationId xmlns:p14="http://schemas.microsoft.com/office/powerpoint/2010/main" val="1232506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EC450-3104-3B48-937C-352153CE4A76}"/>
              </a:ext>
            </a:extLst>
          </p:cNvPr>
          <p:cNvSpPr>
            <a:spLocks noGrp="1"/>
          </p:cNvSpPr>
          <p:nvPr>
            <p:ph type="title"/>
          </p:nvPr>
        </p:nvSpPr>
        <p:spPr/>
        <p:txBody>
          <a:bodyPr/>
          <a:lstStyle/>
          <a:p>
            <a:r>
              <a:rPr lang="en-US" dirty="0"/>
              <a:t>The ECHC framework</a:t>
            </a:r>
          </a:p>
        </p:txBody>
      </p:sp>
    </p:spTree>
    <p:extLst>
      <p:ext uri="{BB962C8B-B14F-4D97-AF65-F5344CB8AC3E}">
        <p14:creationId xmlns:p14="http://schemas.microsoft.com/office/powerpoint/2010/main" val="3073558749"/>
      </p:ext>
    </p:extLst>
  </p:cSld>
  <p:clrMapOvr>
    <a:masterClrMapping/>
  </p:clrMapOvr>
</p:sld>
</file>

<file path=ppt/theme/theme1.xml><?xml version="1.0" encoding="utf-8"?>
<a:theme xmlns:a="http://schemas.openxmlformats.org/drawingml/2006/main" name="CHPalette">
  <a:themeElements>
    <a:clrScheme name="CH palette">
      <a:dk1>
        <a:sysClr val="windowText" lastClr="000000"/>
      </a:dk1>
      <a:lt1>
        <a:srgbClr val="FFFFFF"/>
      </a:lt1>
      <a:dk2>
        <a:srgbClr val="000000"/>
      </a:dk2>
      <a:lt2>
        <a:srgbClr val="FFFFFF"/>
      </a:lt2>
      <a:accent1>
        <a:srgbClr val="66C438"/>
      </a:accent1>
      <a:accent2>
        <a:srgbClr val="1BA1B0"/>
      </a:accent2>
      <a:accent3>
        <a:srgbClr val="E7ECEF"/>
      </a:accent3>
      <a:accent4>
        <a:srgbClr val="FEC340"/>
      </a:accent4>
      <a:accent5>
        <a:srgbClr val="0C4F59"/>
      </a:accent5>
      <a:accent6>
        <a:srgbClr val="468528"/>
      </a:accent6>
      <a:hlink>
        <a:srgbClr val="076C7A"/>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CHPalette</Template>
  <TotalTime>9310</TotalTime>
  <Words>1394</Words>
  <Application>Microsoft Office PowerPoint</Application>
  <PresentationFormat>Widescreen</PresentationFormat>
  <Paragraphs>191</Paragraphs>
  <Slides>42</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Century Gothic</vt:lpstr>
      <vt:lpstr>Open Sans</vt:lpstr>
      <vt:lpstr>Poppins</vt:lpstr>
      <vt:lpstr>Wingdings</vt:lpstr>
      <vt:lpstr>CHPalette</vt:lpstr>
      <vt:lpstr>Approaches to Centering Equity in Health Communication Research and Practice</vt:lpstr>
      <vt:lpstr>Meet the speakers </vt:lpstr>
      <vt:lpstr>Learning Objectives</vt:lpstr>
      <vt:lpstr>Icebreaker </vt:lpstr>
      <vt:lpstr>A note about health equity</vt:lpstr>
      <vt:lpstr>We are at a crossroads. </vt:lpstr>
      <vt:lpstr>Word Cloud</vt:lpstr>
      <vt:lpstr>The role of libraries </vt:lpstr>
      <vt:lpstr>The ECHC framework</vt:lpstr>
      <vt:lpstr>Foundations of ECHC framework</vt:lpstr>
      <vt:lpstr>What is the ECHC framework?</vt:lpstr>
      <vt:lpstr>Our ultimate goal</vt:lpstr>
      <vt:lpstr>Phase 1: Understand</vt:lpstr>
      <vt:lpstr>Define</vt:lpstr>
      <vt:lpstr>Segment</vt:lpstr>
      <vt:lpstr>Empathize</vt:lpstr>
      <vt:lpstr>Case study: Live to the Beat Campaign</vt:lpstr>
      <vt:lpstr>Extended Parallel Processing Model (EPPM)</vt:lpstr>
      <vt:lpstr>Persona example #1</vt:lpstr>
      <vt:lpstr>Persona example #2</vt:lpstr>
      <vt:lpstr>Transition phase: Plan</vt:lpstr>
      <vt:lpstr>Phase 2: Co-Create</vt:lpstr>
      <vt:lpstr>Ideate and Concept </vt:lpstr>
      <vt:lpstr>Test</vt:lpstr>
      <vt:lpstr>Build and Refine</vt:lpstr>
      <vt:lpstr>Case study: Creating resources for people with intellectual and developmental disabilities (IDD) </vt:lpstr>
      <vt:lpstr>Testing concepts to refine best practices</vt:lpstr>
      <vt:lpstr>Transition phase: Strategize</vt:lpstr>
      <vt:lpstr>Phase 3: Implement</vt:lpstr>
      <vt:lpstr>Disseminate</vt:lpstr>
      <vt:lpstr>Assess</vt:lpstr>
      <vt:lpstr>Case study: Eye Health, My Health </vt:lpstr>
      <vt:lpstr>EHMH Community Pilot</vt:lpstr>
      <vt:lpstr>Additional Resources</vt:lpstr>
      <vt:lpstr>NNLM — Health Literacy Framework</vt:lpstr>
      <vt:lpstr>NLM — HEMAT</vt:lpstr>
      <vt:lpstr>Using the HEMAT</vt:lpstr>
      <vt:lpstr>Recap of Learning Objectives</vt:lpstr>
      <vt:lpstr>References </vt:lpstr>
      <vt:lpstr>Questions? </vt:lpstr>
      <vt:lpstr>We Heart Health Literacy</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Approaches to Centering Equity in Health Communication Research and Practice</dc:title>
  <dc:subject>NNLM webinar on health equity</dc:subject>
  <dc:creator>CommunicateHealth</dc:creator>
  <cp:keywords>health equity, NNLM, research, practice, libraries, Equity-Centered Health Communication Framework</cp:keywords>
  <dc:description/>
  <cp:lastModifiedBy>Rebecca Brown</cp:lastModifiedBy>
  <cp:revision>79</cp:revision>
  <dcterms:created xsi:type="dcterms:W3CDTF">2020-12-08T22:29:54Z</dcterms:created>
  <dcterms:modified xsi:type="dcterms:W3CDTF">2023-09-22T13:07:11Z</dcterms:modified>
  <cp:category/>
</cp:coreProperties>
</file>