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8"/>
  </p:notesMasterIdLst>
  <p:handoutMasterIdLst>
    <p:handoutMasterId r:id="rId19"/>
  </p:handoutMasterIdLst>
  <p:sldIdLst>
    <p:sldId id="279" r:id="rId2"/>
    <p:sldId id="313" r:id="rId3"/>
    <p:sldId id="303" r:id="rId4"/>
    <p:sldId id="311" r:id="rId5"/>
    <p:sldId id="312" r:id="rId6"/>
    <p:sldId id="318" r:id="rId7"/>
    <p:sldId id="317" r:id="rId8"/>
    <p:sldId id="316" r:id="rId9"/>
    <p:sldId id="310" r:id="rId10"/>
    <p:sldId id="304" r:id="rId11"/>
    <p:sldId id="305" r:id="rId12"/>
    <p:sldId id="306" r:id="rId13"/>
    <p:sldId id="307" r:id="rId14"/>
    <p:sldId id="315" r:id="rId15"/>
    <p:sldId id="298" r:id="rId16"/>
    <p:sldId id="314"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3501" autoAdjust="0"/>
  </p:normalViewPr>
  <p:slideViewPr>
    <p:cSldViewPr snapToGrid="0">
      <p:cViewPr varScale="1">
        <p:scale>
          <a:sx n="48" d="100"/>
          <a:sy n="48" d="100"/>
        </p:scale>
        <p:origin x="2178" y="60"/>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A9D7C9AA-A923-4390-81E1-59B19F420EE6}" type="datetimeFigureOut">
              <a:rPr lang="en-US" smtClean="0"/>
              <a:t>11/21/2019</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180581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Let’s move on to some common terms. They are all terms that relate in some way to health literacy that you may</a:t>
            </a:r>
            <a:r>
              <a:rPr lang="en-US" baseline="0" dirty="0" smtClean="0"/>
              <a:t> have seen before. However, it is important to know the difference when we are considering how we communicate with patients. </a:t>
            </a:r>
            <a:endParaRPr lang="en-US" dirty="0" smtClean="0"/>
          </a:p>
        </p:txBody>
      </p:sp>
      <p:sp>
        <p:nvSpPr>
          <p:cNvPr id="4" name="Slide Number Placeholder 3"/>
          <p:cNvSpPr>
            <a:spLocks noGrp="1"/>
          </p:cNvSpPr>
          <p:nvPr>
            <p:ph type="sldNum" sz="quarter" idx="10"/>
          </p:nvPr>
        </p:nvSpPr>
        <p:spPr/>
        <p:txBody>
          <a:bodyPr/>
          <a:lstStyle/>
          <a:p>
            <a:fld id="{1560C251-82B7-4253-A774-38D73C276BCE}" type="slidenum">
              <a:rPr lang="en-US" smtClean="0"/>
              <a:t>10</a:t>
            </a:fld>
            <a:endParaRPr lang="en-US" dirty="0"/>
          </a:p>
        </p:txBody>
      </p:sp>
    </p:spTree>
    <p:extLst>
      <p:ext uri="{BB962C8B-B14F-4D97-AF65-F5344CB8AC3E}">
        <p14:creationId xmlns:p14="http://schemas.microsoft.com/office/powerpoint/2010/main" val="249679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Readability is how easy</a:t>
            </a:r>
            <a:r>
              <a:rPr lang="en-US" baseline="0" dirty="0" smtClean="0"/>
              <a:t> or difficult something is to read</a:t>
            </a:r>
            <a:r>
              <a:rPr lang="en-US" baseline="30000" dirty="0" smtClean="0"/>
              <a:t>3</a:t>
            </a:r>
            <a:r>
              <a:rPr lang="en-US" baseline="0" dirty="0" smtClean="0"/>
              <a:t>. Readability is often used with different formulas that look at the length of words in a written document and determine a certain grade level</a:t>
            </a:r>
            <a:r>
              <a:rPr lang="en-US" baseline="30000" dirty="0" smtClean="0"/>
              <a:t>3</a:t>
            </a:r>
            <a:r>
              <a:rPr lang="en-US" baseline="0" dirty="0" smtClean="0"/>
              <a:t>. However, these formulas shouldn’t be the only way that you attempt to address health literacy</a:t>
            </a:r>
            <a:r>
              <a:rPr lang="en-US" baseline="30000" dirty="0" smtClean="0"/>
              <a:t>3</a:t>
            </a:r>
            <a:r>
              <a:rPr lang="en-US" baseline="0" dirty="0" smtClean="0"/>
              <a:t>. These are not always accurate with certain forms</a:t>
            </a:r>
            <a:r>
              <a:rPr lang="en-US" baseline="30000" dirty="0" smtClean="0"/>
              <a:t>3</a:t>
            </a:r>
            <a:r>
              <a:rPr lang="en-US" baseline="0" dirty="0" smtClean="0"/>
              <a:t> and, as we will discuss in a moment, cannot account for the use of plain language. </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35889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smtClean="0"/>
              <a:t>Plain</a:t>
            </a:r>
            <a:r>
              <a:rPr lang="en-US" baseline="0" dirty="0" smtClean="0"/>
              <a:t> language is described as communication that people can understand the first time they read or hear it</a:t>
            </a:r>
            <a:r>
              <a:rPr lang="en-US" baseline="30000" dirty="0" smtClean="0"/>
              <a:t>3</a:t>
            </a:r>
            <a:r>
              <a:rPr lang="en-US" baseline="0" dirty="0" smtClean="0"/>
              <a:t>. One principle of plain language includes using familiar terms while avoiding jargon and acronyms</a:t>
            </a:r>
            <a:r>
              <a:rPr lang="en-US" baseline="30000" dirty="0" smtClean="0"/>
              <a:t>3,6</a:t>
            </a:r>
            <a:r>
              <a:rPr lang="en-US" baseline="0" dirty="0" smtClean="0"/>
              <a:t>. When you think about the previous description of readability, the formulas often look at the length of words - but if a document has a lot of acronyms, it may appear readable when it is still not understandable for the patient. Plain language also includes chunking information so that people can easily follow what is being discussed</a:t>
            </a:r>
            <a:r>
              <a:rPr lang="en-US" baseline="30000" dirty="0" smtClean="0"/>
              <a:t>3</a:t>
            </a:r>
            <a:r>
              <a:rPr lang="en-US" baseline="0" dirty="0" smtClean="0"/>
              <a:t> and writing or speaking conversationally as opposed to academically</a:t>
            </a:r>
            <a:r>
              <a:rPr lang="en-US" baseline="30000" dirty="0" smtClean="0"/>
              <a:t>6</a:t>
            </a:r>
            <a:r>
              <a:rPr lang="en-US" baseline="0" dirty="0" smtClean="0"/>
              <a:t>. Many plain language resources talk about written materials, but these principles can be applied to verbal communication as well. While using plain language is an important piece of helping patients understand, it is also suggested that we focus on ensuring that patients have actionable health information</a:t>
            </a:r>
            <a:r>
              <a:rPr lang="en-US" baseline="30000" dirty="0" smtClean="0"/>
              <a:t>4</a:t>
            </a:r>
            <a:r>
              <a:rPr lang="en-US" baseline="0" dirty="0" smtClean="0"/>
              <a:t>.</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79393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idea of actionable health information moves us back</a:t>
            </a:r>
            <a:r>
              <a:rPr lang="en-US" baseline="0" dirty="0" smtClean="0"/>
              <a:t> to the concept of health literacy. </a:t>
            </a:r>
            <a:r>
              <a:rPr lang="en-US" dirty="0" smtClean="0"/>
              <a:t>We discussed health literacy</a:t>
            </a:r>
            <a:r>
              <a:rPr lang="en-US" baseline="0" dirty="0" smtClean="0"/>
              <a:t> last time, but as a reminder, health literacy is a complex concept that includes someone being able to find, understand, evaluate, communicate and act on health information. Ensuring written documents for patients are at an appropriate reading level and using plain language will help, but making information actionable for the patient will help them understand what to do with the information. </a:t>
            </a:r>
            <a:r>
              <a:rPr lang="en-US" dirty="0" smtClean="0"/>
              <a:t>The bottom line</a:t>
            </a:r>
            <a:r>
              <a:rPr lang="en-US" baseline="0" dirty="0" smtClean="0"/>
              <a:t> is that</a:t>
            </a:r>
            <a:r>
              <a:rPr lang="en-US" dirty="0" smtClean="0"/>
              <a:t> readability, plain language, and health literacy are all important, but to</a:t>
            </a:r>
            <a:r>
              <a:rPr lang="en-US" baseline="0" dirty="0" smtClean="0"/>
              <a:t> improve patient’s understanding we need t</a:t>
            </a:r>
            <a:r>
              <a:rPr lang="en-US" dirty="0" smtClean="0"/>
              <a:t>o know how they differ and how they can complement one another.</a:t>
            </a:r>
            <a:r>
              <a:rPr lang="en-US" baseline="0" dirty="0" smtClean="0"/>
              <a:t> For example, just because a document is written at a 4</a:t>
            </a:r>
            <a:r>
              <a:rPr lang="en-US" baseline="30000" dirty="0" smtClean="0"/>
              <a:t>th</a:t>
            </a:r>
            <a:r>
              <a:rPr lang="en-US" baseline="0" dirty="0" smtClean="0"/>
              <a:t> grade level doesn’t mean that a patient will read it, understand it or know how they should use it to improve their own health. As we move forward through these training modules, we’ll talk about more strategies to address health literacy and ensure patients better understand information and take action on it.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endParaRPr lang="en-US" b="1" dirty="0" smtClean="0"/>
          </a:p>
          <a:p>
            <a:endParaRPr lang="en-US" dirty="0"/>
          </a:p>
        </p:txBody>
      </p:sp>
      <p:sp>
        <p:nvSpPr>
          <p:cNvPr id="4" name="Slide Number Placeholder 3"/>
          <p:cNvSpPr>
            <a:spLocks noGrp="1"/>
          </p:cNvSpPr>
          <p:nvPr>
            <p:ph type="sldNum" sz="quarter" idx="10"/>
          </p:nvPr>
        </p:nvSpPr>
        <p:spPr/>
        <p:txBody>
          <a:bodyPr/>
          <a:lstStyle/>
          <a:p>
            <a:fld id="{1560C251-82B7-4253-A774-38D73C276BCE}" type="slidenum">
              <a:rPr lang="en-US" smtClean="0"/>
              <a:t>13</a:t>
            </a:fld>
            <a:endParaRPr lang="en-US" dirty="0"/>
          </a:p>
        </p:txBody>
      </p:sp>
    </p:spTree>
    <p:extLst>
      <p:ext uri="{BB962C8B-B14F-4D97-AF65-F5344CB8AC3E}">
        <p14:creationId xmlns:p14="http://schemas.microsoft.com/office/powerpoint/2010/main" val="425468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smtClean="0"/>
              <a:t>We’ve talked a lot about health literacy, its impact and some introductory ways to address it such as readability and clear communication. You might be wondering, “How do I know that a patient might struggle with understanding heath information?” These are some health literacy red flags that you can take note of. Things like struggling to complete medical forms and difficulty adhering to medication instructions may be indicators. Other red flags may be if someone usually has a friend or family member help them manage their care or uses excuses for not reading information such as “I forgot my glasses.”</a:t>
            </a:r>
            <a:r>
              <a:rPr lang="en-US" baseline="30000" dirty="0" smtClean="0"/>
              <a:t>1</a:t>
            </a:r>
            <a:r>
              <a:rPr lang="en-US" baseline="0" dirty="0" smtClean="0"/>
              <a:t> </a:t>
            </a:r>
          </a:p>
        </p:txBody>
      </p:sp>
      <p:sp>
        <p:nvSpPr>
          <p:cNvPr id="4" name="Slide Number Placeholder 3"/>
          <p:cNvSpPr>
            <a:spLocks noGrp="1"/>
          </p:cNvSpPr>
          <p:nvPr>
            <p:ph type="sldNum" sz="quarter" idx="10"/>
          </p:nvPr>
        </p:nvSpPr>
        <p:spPr/>
        <p:txBody>
          <a:bodyPr/>
          <a:lstStyle/>
          <a:p>
            <a:fld id="{C9BFC6BF-1548-4359-94FC-6D3CD6C2D44F}" type="slidenum">
              <a:rPr lang="en-US" smtClean="0"/>
              <a:t>14</a:t>
            </a:fld>
            <a:endParaRPr lang="en-US" dirty="0"/>
          </a:p>
        </p:txBody>
      </p:sp>
    </p:spTree>
    <p:extLst>
      <p:ext uri="{BB962C8B-B14F-4D97-AF65-F5344CB8AC3E}">
        <p14:creationId xmlns:p14="http://schemas.microsoft.com/office/powerpoint/2010/main" val="1011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chemeClr val="tx1"/>
                </a:solidFill>
              </a:rPr>
              <a:t>As you move forward in the coming (week/month/etc.) I ask you to consider what you think the important points of communication between yourself and your patients are and what you might be able to do to improve the process. </a:t>
            </a:r>
            <a:r>
              <a:rPr lang="en-US" sz="1300" dirty="0" smtClean="0">
                <a:solidFill>
                  <a:schemeClr val="tx1"/>
                </a:solidFill>
              </a:rPr>
              <a:t>Also - </a:t>
            </a:r>
            <a:r>
              <a:rPr lang="en-US" sz="1300" dirty="0">
                <a:solidFill>
                  <a:schemeClr val="tx1"/>
                </a:solidFill>
              </a:rPr>
              <a:t>practice taking note of any health literacy red flags that you notice when speaking with your patients. What helps you notice possible concerns with health literacy?</a:t>
            </a:r>
          </a:p>
          <a:p>
            <a:endParaRPr lang="en-US" sz="1300" dirty="0" smtClean="0">
              <a:solidFill>
                <a:schemeClr val="tx1"/>
              </a:solidFill>
            </a:endParaRPr>
          </a:p>
          <a:p>
            <a:r>
              <a:rPr lang="en-US" sz="1300" b="1" dirty="0" smtClean="0">
                <a:solidFill>
                  <a:schemeClr val="tx1"/>
                </a:solidFill>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300" b="1" dirty="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16</a:t>
            </a:fld>
            <a:endParaRPr lang="en-US"/>
          </a:p>
        </p:txBody>
      </p:sp>
    </p:spTree>
    <p:extLst>
      <p:ext uri="{BB962C8B-B14F-4D97-AF65-F5344CB8AC3E}">
        <p14:creationId xmlns:p14="http://schemas.microsoft.com/office/powerpoint/2010/main" val="243376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 You can ask a few audience members to share - encourage them to describe a real life situation to the rest of the group and see if others have had similar experiences. If time permits, you can ask if anyone has ideas for a solution.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1"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419335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our last conversation, we talked about the purpose for these brief and ongoing trainings, which is: health literacy plays an important role in patient care. As we move forward through these modules, we’ll get into things that we can do as healthcare providers to help patients understand. In today’s conversation, we will take a deeper look at health literacy nationally and locally, and discuss some health literacy related terms that are important to know moving forward.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3</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2003 National Assessment of Adult Literacy</a:t>
            </a:r>
            <a:r>
              <a:rPr lang="en-US" baseline="0" dirty="0" smtClean="0"/>
              <a:t> measured health literacy in those 16 and over</a:t>
            </a:r>
            <a:r>
              <a:rPr lang="en-US" baseline="30000" dirty="0" smtClean="0"/>
              <a:t>8</a:t>
            </a:r>
            <a:r>
              <a:rPr lang="en-US" baseline="0" dirty="0" smtClean="0"/>
              <a:t>. The assessment looked at health literacy tasks in different clinical, prevention and health care system domains</a:t>
            </a:r>
            <a:r>
              <a:rPr lang="en-US" baseline="30000" dirty="0" smtClean="0"/>
              <a:t>8</a:t>
            </a:r>
            <a:r>
              <a:rPr lang="en-US" baseline="0" dirty="0" smtClean="0"/>
              <a:t>. This report found that only 12% of English-speaking adults in the U.S. had proficient health literacy skills. In this assessment, </a:t>
            </a:r>
            <a:r>
              <a:rPr lang="en-US" baseline="0" smtClean="0"/>
              <a:t>p</a:t>
            </a:r>
            <a:r>
              <a:rPr lang="en-US" smtClean="0"/>
              <a:t>roficient is </a:t>
            </a:r>
            <a:r>
              <a:rPr lang="en-US" dirty="0" smtClean="0"/>
              <a:t>defined as the ability to perform complex and challenging literacy activities</a:t>
            </a:r>
            <a:r>
              <a:rPr lang="en-US" baseline="0" dirty="0" smtClean="0"/>
              <a:t>. However, these are the types of skills believed to be necessary to respond to public health alerts, engage in preventive care and navigate the healthcare system</a:t>
            </a:r>
            <a:r>
              <a:rPr lang="en-US" baseline="30000" dirty="0" smtClean="0"/>
              <a:t>9</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9534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does health look like in our state? This is a map generated by a tool developed at the University of North Carolina at Chapel Hill called the Health Literacy Data Map. It </a:t>
            </a:r>
            <a:r>
              <a:rPr lang="en-US" dirty="0" smtClean="0"/>
              <a:t>shows an estimated mean health literacy based on data from the Census and the American Community Survey</a:t>
            </a:r>
            <a:r>
              <a:rPr lang="en-US" baseline="30000" dirty="0" smtClean="0"/>
              <a:t>7</a:t>
            </a:r>
            <a:r>
              <a:rPr lang="en-US" dirty="0" smtClean="0"/>
              <a:t>. The estimates are based on things such as: Gender, Age, Race/Ethnicity, Language spoken at home, Income, Education, Marital status, Time spent in the United States and Metropolitan statistical area</a:t>
            </a:r>
            <a:r>
              <a:rPr lang="en-US" baseline="30000" dirty="0" smtClean="0"/>
              <a:t>7</a:t>
            </a:r>
            <a:r>
              <a:rPr lang="en-US" dirty="0" smtClean="0"/>
              <a:t>. The idea behind this is that there is not one predictor of health literacy, but it is the result of many factors working together</a:t>
            </a:r>
            <a:r>
              <a:rPr lang="en-US" baseline="30000" dirty="0" smtClean="0"/>
              <a:t>7</a:t>
            </a:r>
            <a:r>
              <a:rPr lang="en-US" dirty="0" smtClean="0"/>
              <a:t>. Something that is important to remember about this data is that it is not the results of individuals taking some type of health literacy assessment but estimates based on demographic characteristics of census block groups. Therefore, the estimates may not be accurate for every person who lives in a particular census block group.</a:t>
            </a:r>
            <a:r>
              <a:rPr lang="en-US" baseline="0" dirty="0" smtClean="0"/>
              <a:t> On the left hand side, you can see the highest to lowest quartiles when our state is compared at a national level, and on the right you can see the highest and lowest census block groups when compared within the state. This is just to give everyone an idea about where people are likely to experience higher and lower levels of health literacy, but I want to stress that this doesn’t mean that everyone living in the highest quartile areas has high health literacy. There are inevitably still individuals in these regions that have low levels of health literacy.</a:t>
            </a:r>
            <a:endParaRPr lang="en-US" b="1" baseline="0" dirty="0" smtClean="0">
              <a:solidFill>
                <a:srgbClr val="C00000"/>
              </a:solidFill>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TO FACILITATOR: Delete the slide that is not your state. Feel free to add any of your personal assessment of this data based on your organization’s location within the state. </a:t>
            </a:r>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280133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does health look like in our state? This is a map generated by a tool developed at the University of North Carolina at Chapel Hill called the Health Literacy Data Map. It </a:t>
            </a:r>
            <a:r>
              <a:rPr lang="en-US" dirty="0" smtClean="0"/>
              <a:t>shows an estimated mean health literacy based on data from the Census and the American Community Survey</a:t>
            </a:r>
            <a:r>
              <a:rPr lang="en-US" baseline="30000" dirty="0" smtClean="0"/>
              <a:t>7</a:t>
            </a:r>
            <a:r>
              <a:rPr lang="en-US" dirty="0" smtClean="0"/>
              <a:t>. The estimates are based on things such as: Gender, Age, Race/Ethnicity, Language spoken at home, Income, Education, Marital status, Time spent in the United States and Metropolitan statistical area</a:t>
            </a:r>
            <a:r>
              <a:rPr lang="en-US" baseline="30000" dirty="0" smtClean="0"/>
              <a:t>7</a:t>
            </a:r>
            <a:r>
              <a:rPr lang="en-US" dirty="0" smtClean="0"/>
              <a:t>. The idea behind this is that there is not one predictor of health literacy, but it is the result of many factors working together</a:t>
            </a:r>
            <a:r>
              <a:rPr lang="en-US" baseline="30000" dirty="0" smtClean="0"/>
              <a:t>7</a:t>
            </a:r>
            <a:r>
              <a:rPr lang="en-US" dirty="0" smtClean="0"/>
              <a:t>. Something that is important to remember about this data is that it is not the results of individuals taking some type of health literacy assessment but estimates based on demographic characteristics of census block groups. Therefore, the estimates may not be accurate for every person who lives in a particular census block group.</a:t>
            </a:r>
            <a:r>
              <a:rPr lang="en-US" baseline="0" dirty="0"/>
              <a:t> </a:t>
            </a:r>
            <a:r>
              <a:rPr lang="en-US" baseline="0" dirty="0" smtClean="0"/>
              <a:t>On the left hand side, you can see the highest to lowest quartiles when our state is compared at a national level, and on the right you can see the highest and lowest census block groups when compared within the state. This is just to give everyone an idea about where people are likely to experience higher and lower levels of health literacy, but I want to stress that this doesn’t mean that everyone living in the highest quartile areas has high health literacy. There are inevitably still individuals in these regions that have low levels of health literacy.</a:t>
            </a:r>
            <a:endParaRPr lang="en-US" b="1"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TO FACILITATOR: Delete the slide that is not your state. Feel free to add any of your personal assessment of this data based on your organization’s location within the state.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168281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health look like in our state? This is a map generated by a tool developed at the University of North Carolina at Chapel Hill called the Health Literacy Data Map. It </a:t>
            </a:r>
            <a:r>
              <a:rPr lang="en-US" dirty="0" smtClean="0"/>
              <a:t>shows an estimated mean health literacy based on data from the Census and the American Community Survey</a:t>
            </a:r>
            <a:r>
              <a:rPr lang="en-US" baseline="30000" dirty="0" smtClean="0"/>
              <a:t>7</a:t>
            </a:r>
            <a:r>
              <a:rPr lang="en-US" dirty="0" smtClean="0"/>
              <a:t>. The estimates are based on things such as: Gender, Age, Race/Ethnicity, Language spoken at home, Income, Education, Marital status, Time spent in the United States and Metropolitan statistical area</a:t>
            </a:r>
            <a:r>
              <a:rPr lang="en-US" baseline="30000" dirty="0" smtClean="0"/>
              <a:t>7</a:t>
            </a:r>
            <a:r>
              <a:rPr lang="en-US" dirty="0" smtClean="0"/>
              <a:t>. The idea behind this is that there is not one predictor of health literacy, but it is the result of many factors working together</a:t>
            </a:r>
            <a:r>
              <a:rPr lang="en-US" baseline="30000" dirty="0" smtClean="0"/>
              <a:t>7</a:t>
            </a:r>
            <a:r>
              <a:rPr lang="en-US" dirty="0" smtClean="0"/>
              <a:t>. Something that is important to remember about this data is that it is not the results of individuals taking some type of health literacy assessment</a:t>
            </a:r>
            <a:r>
              <a:rPr lang="en-US" baseline="0" dirty="0" smtClean="0"/>
              <a:t> </a:t>
            </a:r>
            <a:r>
              <a:rPr lang="en-US" dirty="0" smtClean="0"/>
              <a:t>but estimates based on demographic characteristics of census block groups. Therefore, the estimates may not be accurate for every person who lives in a particular census block group.</a:t>
            </a:r>
            <a:r>
              <a:rPr lang="en-US" baseline="0" dirty="0"/>
              <a:t> </a:t>
            </a:r>
            <a:r>
              <a:rPr lang="en-US" baseline="0" dirty="0" smtClean="0"/>
              <a:t>On the left hand side, you can see the highest to lowest quartiles when our state is compared at a national level, and on the right you can see the highest and lowest census block groups when compared within the state. This is just to give everyone an idea about where people are likely to experience higher and lower levels of health literacy, but I want to stress that this doesn’t mean that everyone living in the highest quartile areas has high health literacy. There are inevitably still individuals in these regions that have low levels of health literacy.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TO FACILITATOR: Delete the slide that is not your state. Feel free to add any of your personal assessment of this data based on your organization’s location within the state.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128546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health look like in our state? This is a map generated by a tool developed at the University of North Carolina at Chapel Hill called the Health Literacy Data Map. It </a:t>
            </a:r>
            <a:r>
              <a:rPr lang="en-US" dirty="0" smtClean="0"/>
              <a:t>shows an estimated mean health literacy based on data from the Census and the American Community Survey</a:t>
            </a:r>
            <a:r>
              <a:rPr lang="en-US" baseline="30000" dirty="0" smtClean="0"/>
              <a:t>7</a:t>
            </a:r>
            <a:r>
              <a:rPr lang="en-US" dirty="0" smtClean="0"/>
              <a:t>. The estimates are based on things such as: Gender, Age, Race/Ethnicity, Language spoken at home, Income, Education, Marital status, Time spent in the United States and Metropolitan statistical area</a:t>
            </a:r>
            <a:r>
              <a:rPr lang="en-US" baseline="30000" dirty="0" smtClean="0"/>
              <a:t>7</a:t>
            </a:r>
            <a:r>
              <a:rPr lang="en-US" dirty="0" smtClean="0"/>
              <a:t>. The idea behind this is that there is not one predictor of health literacy, but it is the result of many factors working together</a:t>
            </a:r>
            <a:r>
              <a:rPr lang="en-US" baseline="30000" dirty="0" smtClean="0"/>
              <a:t>7</a:t>
            </a:r>
            <a:r>
              <a:rPr lang="en-US" dirty="0" smtClean="0"/>
              <a:t>. Something that is important to remember about this data is that it is not the results of individuals taking some type of health literacy assessment but estimates based on demographic characteristics of census block groups. Therefore, the estimates may not be accurate for every person who lives in a particular census block group.</a:t>
            </a:r>
            <a:r>
              <a:rPr lang="en-US" baseline="0" dirty="0"/>
              <a:t> </a:t>
            </a:r>
            <a:r>
              <a:rPr lang="en-US" baseline="0" dirty="0" smtClean="0"/>
              <a:t>On the left hand side, you can see the highest to lowest quartiles when our state is compared at a national level, and on the right you can see the highest and lowest census block groups when compared within the state. This is just to give everyone an idea about where people are likely to experience higher and lower levels of health literacy, but I want to stress that this doesn’t mean that everyone living in the highest quartile areas has high health literacy. There are inevitably still individuals in these regions that have low levels of health literacy.</a:t>
            </a:r>
          </a:p>
          <a:p>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TO FACILITATOR: Delete the slide that is not your state. Feel free to add any of your personal assessment of this data based on your organization’s location within the state.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204207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limited health literacy and limited literacy the same problem? No, but they are related</a:t>
            </a:r>
            <a:r>
              <a:rPr lang="en-US" baseline="30000" dirty="0" smtClean="0"/>
              <a:t>2</a:t>
            </a:r>
            <a:r>
              <a:rPr lang="en-US" dirty="0" smtClean="0"/>
              <a:t>. Being able to read and write will make is easier to understand health information,</a:t>
            </a:r>
            <a:r>
              <a:rPr lang="en-US" baseline="0" dirty="0" smtClean="0"/>
              <a:t> but just the ability to read and write well does not mean that someone automatically has adequate health literacy</a:t>
            </a:r>
            <a:r>
              <a:rPr lang="en-US" baseline="30000" dirty="0" smtClean="0"/>
              <a:t>2</a:t>
            </a:r>
            <a:r>
              <a:rPr lang="en-US" baseline="0" dirty="0" smtClean="0"/>
              <a:t>. It’s common when people hear “literacy” to assume that because their patient is a lawyer, teacher, or other professional that they understand medical recommendations. You can see in this quote from the Centers for Disease Control and Prevention that “research shows that many health and healthcare activities are unfamiliar, complicated and technical to most people.”</a:t>
            </a:r>
            <a:r>
              <a:rPr lang="en-US" baseline="30000" dirty="0" smtClean="0"/>
              <a:t>2</a:t>
            </a:r>
            <a:r>
              <a:rPr lang="en-US" baseline="0" dirty="0" smtClean="0"/>
              <a:t> Healthcare is its own environment, so we need to be cautious about how much we think people understand simply because they are well educated.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2635283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hyperlink" Target="https://nces.ed.gov/pubsearch/pubsinfo.asp?pubid=2006483" TargetMode="External"/><Relationship Id="rId3" Type="http://schemas.openxmlformats.org/officeDocument/2006/relationships/hyperlink" Target="https://www.cdc.gov/healthliteracy/learn/Understanding.html" TargetMode="External"/><Relationship Id="rId7" Type="http://schemas.openxmlformats.org/officeDocument/2006/relationships/hyperlink" Target="http://healthliteracymap.un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lainlanguage.gov/guidelines/" TargetMode="External"/><Relationship Id="rId5" Type="http://schemas.openxmlformats.org/officeDocument/2006/relationships/hyperlink" Target="http://housedocs.house.gov/energycommerce/ppacacon.pdf" TargetMode="External"/><Relationship Id="rId4" Type="http://schemas.openxmlformats.org/officeDocument/2006/relationships/hyperlink" Target="https://www.ihs.gov/healthcommunications/" TargetMode="External"/><Relationship Id="rId9" Type="http://schemas.openxmlformats.org/officeDocument/2006/relationships/hyperlink" Target="https://health.gov/communication/hlactionplan/pdf/Health_Literacy_Action_Pla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Health Literacy</a:t>
            </a:r>
            <a:endParaRPr lang="en-US" dirty="0">
              <a:latin typeface="+mn-lt"/>
            </a:endParaRPr>
          </a:p>
        </p:txBody>
      </p:sp>
      <p:sp>
        <p:nvSpPr>
          <p:cNvPr id="2" name="Subtitle 1"/>
          <p:cNvSpPr>
            <a:spLocks noGrp="1"/>
          </p:cNvSpPr>
          <p:nvPr>
            <p:ph type="subTitle" idx="1"/>
          </p:nvPr>
        </p:nvSpPr>
        <p:spPr/>
        <p:txBody>
          <a:bodyPr>
            <a:normAutofit/>
          </a:bodyPr>
          <a:lstStyle/>
          <a:p>
            <a:r>
              <a:rPr lang="en-US" i="1" dirty="0" smtClean="0"/>
              <a:t>Help patients understand…</a:t>
            </a:r>
            <a:endParaRPr lang="en-US" i="1" dirty="0"/>
          </a:p>
        </p:txBody>
      </p:sp>
    </p:spTree>
    <p:extLst>
      <p:ext uri="{BB962C8B-B14F-4D97-AF65-F5344CB8AC3E}">
        <p14:creationId xmlns:p14="http://schemas.microsoft.com/office/powerpoint/2010/main" val="3285403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Readability ≠ Plain Language ≠ Health Literacy</a:t>
            </a:r>
          </a:p>
        </p:txBody>
      </p:sp>
      <p:sp>
        <p:nvSpPr>
          <p:cNvPr id="5" name="Rectangle 4"/>
          <p:cNvSpPr/>
          <p:nvPr/>
        </p:nvSpPr>
        <p:spPr>
          <a:xfrm>
            <a:off x="841248" y="1828800"/>
            <a:ext cx="10515600" cy="4078039"/>
          </a:xfrm>
          <a:prstGeom prst="rect">
            <a:avLst/>
          </a:prstGeom>
        </p:spPr>
        <p:txBody>
          <a:bodyPr wrap="square">
            <a:spAutoFit/>
          </a:bodyPr>
          <a:lstStyle/>
          <a:p>
            <a:pPr>
              <a:lnSpc>
                <a:spcPct val="150000"/>
              </a:lnSpc>
              <a:spcBef>
                <a:spcPts val="563"/>
              </a:spcBef>
              <a:spcAft>
                <a:spcPts val="563"/>
              </a:spcAft>
            </a:pPr>
            <a:r>
              <a:rPr lang="en-US" sz="3200" i="1" dirty="0">
                <a:ea typeface="Calibri" panose="020F0502020204030204" pitchFamily="34" charset="0"/>
              </a:rPr>
              <a:t>Readability</a:t>
            </a:r>
            <a:r>
              <a:rPr lang="en-US" sz="3200" dirty="0">
                <a:ea typeface="Calibri" panose="020F0502020204030204" pitchFamily="34" charset="0"/>
              </a:rPr>
              <a:t>, </a:t>
            </a:r>
            <a:r>
              <a:rPr lang="en-US" sz="3200" i="1" dirty="0">
                <a:ea typeface="Calibri" panose="020F0502020204030204" pitchFamily="34" charset="0"/>
              </a:rPr>
              <a:t>plain language</a:t>
            </a:r>
            <a:r>
              <a:rPr lang="en-US" sz="3200" dirty="0">
                <a:ea typeface="Calibri" panose="020F0502020204030204" pitchFamily="34" charset="0"/>
              </a:rPr>
              <a:t>, and </a:t>
            </a:r>
            <a:r>
              <a:rPr lang="en-US" sz="3200" i="1" dirty="0">
                <a:ea typeface="Calibri" panose="020F0502020204030204" pitchFamily="34" charset="0"/>
              </a:rPr>
              <a:t>health literacy </a:t>
            </a:r>
            <a:r>
              <a:rPr lang="en-US" sz="3200" dirty="0">
                <a:ea typeface="Calibri" panose="020F0502020204030204" pitchFamily="34" charset="0"/>
              </a:rPr>
              <a:t>are different </a:t>
            </a:r>
          </a:p>
          <a:p>
            <a:pPr lvl="1">
              <a:lnSpc>
                <a:spcPct val="150000"/>
              </a:lnSpc>
              <a:spcBef>
                <a:spcPts val="563"/>
              </a:spcBef>
              <a:spcAft>
                <a:spcPts val="563"/>
              </a:spcAft>
            </a:pPr>
            <a:r>
              <a:rPr lang="en-US" sz="3200" dirty="0" smtClean="0">
                <a:ea typeface="Calibri" panose="020F0502020204030204" pitchFamily="34" charset="0"/>
              </a:rPr>
              <a:t>Each term</a:t>
            </a:r>
            <a:r>
              <a:rPr lang="en-US" sz="3200" i="1" dirty="0" smtClean="0">
                <a:ea typeface="Calibri" panose="020F0502020204030204" pitchFamily="34" charset="0"/>
              </a:rPr>
              <a:t> </a:t>
            </a:r>
            <a:r>
              <a:rPr lang="en-US" sz="3200" dirty="0">
                <a:ea typeface="Calibri" panose="020F0502020204030204" pitchFamily="34" charset="0"/>
              </a:rPr>
              <a:t>is</a:t>
            </a:r>
            <a:r>
              <a:rPr lang="en-US" sz="3200" i="1" dirty="0">
                <a:ea typeface="Calibri" panose="020F0502020204030204" pitchFamily="34" charset="0"/>
              </a:rPr>
              <a:t> </a:t>
            </a:r>
            <a:r>
              <a:rPr lang="en-US" sz="3200" b="1" i="1" dirty="0" smtClean="0">
                <a:solidFill>
                  <a:srgbClr val="3863A2"/>
                </a:solidFill>
                <a:ea typeface="Calibri" panose="020F0502020204030204" pitchFamily="34" charset="0"/>
              </a:rPr>
              <a:t>unique</a:t>
            </a:r>
            <a:endParaRPr lang="en-US" sz="3200" b="1" dirty="0">
              <a:solidFill>
                <a:srgbClr val="3863A2"/>
              </a:solidFill>
              <a:ea typeface="Calibri" panose="020F0502020204030204" pitchFamily="34" charset="0"/>
            </a:endParaRPr>
          </a:p>
          <a:p>
            <a:pPr lvl="1">
              <a:lnSpc>
                <a:spcPct val="150000"/>
              </a:lnSpc>
              <a:spcBef>
                <a:spcPts val="563"/>
              </a:spcBef>
              <a:spcAft>
                <a:spcPts val="563"/>
              </a:spcAft>
            </a:pPr>
            <a:r>
              <a:rPr lang="en-US" sz="3200" dirty="0" smtClean="0">
                <a:ea typeface="Calibri" panose="020F0502020204030204" pitchFamily="34" charset="0"/>
              </a:rPr>
              <a:t>			The terms are</a:t>
            </a:r>
            <a:r>
              <a:rPr lang="en-US" sz="3200" i="1" dirty="0" smtClean="0">
                <a:ea typeface="Calibri" panose="020F0502020204030204" pitchFamily="34" charset="0"/>
              </a:rPr>
              <a:t> </a:t>
            </a:r>
            <a:r>
              <a:rPr lang="en-US" sz="3200" b="1" i="1" dirty="0" smtClean="0">
                <a:solidFill>
                  <a:srgbClr val="3863A2"/>
                </a:solidFill>
                <a:ea typeface="Calibri" panose="020F0502020204030204" pitchFamily="34" charset="0"/>
              </a:rPr>
              <a:t>related</a:t>
            </a:r>
            <a:endParaRPr lang="en-US" sz="3200" b="1" i="1" dirty="0">
              <a:solidFill>
                <a:srgbClr val="3863A2"/>
              </a:solidFill>
              <a:ea typeface="Calibri" panose="020F0502020204030204" pitchFamily="34" charset="0"/>
            </a:endParaRPr>
          </a:p>
          <a:p>
            <a:pPr lvl="1">
              <a:lnSpc>
                <a:spcPct val="150000"/>
              </a:lnSpc>
              <a:spcBef>
                <a:spcPts val="563"/>
              </a:spcBef>
              <a:spcAft>
                <a:spcPts val="563"/>
              </a:spcAft>
            </a:pPr>
            <a:r>
              <a:rPr lang="en-US" sz="3200" dirty="0" smtClean="0">
                <a:ea typeface="Calibri" panose="020F0502020204030204" pitchFamily="34" charset="0"/>
              </a:rPr>
              <a:t>								All are </a:t>
            </a:r>
            <a:r>
              <a:rPr lang="en-US" sz="3200" b="1" i="1" dirty="0" smtClean="0">
                <a:solidFill>
                  <a:srgbClr val="3863A2"/>
                </a:solidFill>
                <a:ea typeface="Calibri" panose="020F0502020204030204" pitchFamily="34" charset="0"/>
              </a:rPr>
              <a:t>important</a:t>
            </a:r>
            <a:endParaRPr lang="en-US" sz="3200" b="1" dirty="0">
              <a:solidFill>
                <a:srgbClr val="3863A2"/>
              </a:solidFill>
              <a:ea typeface="Calibri" panose="020F0502020204030204" pitchFamily="34" charset="0"/>
            </a:endParaRPr>
          </a:p>
          <a:p>
            <a:pPr>
              <a:lnSpc>
                <a:spcPct val="150000"/>
              </a:lnSpc>
              <a:spcBef>
                <a:spcPts val="563"/>
              </a:spcBef>
              <a:spcAft>
                <a:spcPts val="563"/>
              </a:spcAft>
            </a:pPr>
            <a:endParaRPr lang="en-US"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468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Readability</a:t>
            </a:r>
            <a:endParaRPr lang="en-US" b="1" dirty="0"/>
          </a:p>
        </p:txBody>
      </p:sp>
      <p:sp>
        <p:nvSpPr>
          <p:cNvPr id="3" name="Content Placeholder 2"/>
          <p:cNvSpPr>
            <a:spLocks noGrp="1"/>
          </p:cNvSpPr>
          <p:nvPr>
            <p:ph idx="1"/>
          </p:nvPr>
        </p:nvSpPr>
        <p:spPr>
          <a:xfrm>
            <a:off x="987552" y="1600200"/>
            <a:ext cx="10515599" cy="4351338"/>
          </a:xfrm>
          <a:noFill/>
        </p:spPr>
        <p:txBody>
          <a:bodyPr>
            <a:normAutofit/>
          </a:bodyPr>
          <a:lstStyle/>
          <a:p>
            <a:pPr>
              <a:lnSpc>
                <a:spcPct val="120000"/>
              </a:lnSpc>
              <a:buClr>
                <a:schemeClr val="tx1"/>
              </a:buClr>
            </a:pPr>
            <a:r>
              <a:rPr lang="en-US" sz="3600" i="1" dirty="0"/>
              <a:t>Readability</a:t>
            </a:r>
            <a:r>
              <a:rPr lang="en-US" sz="3200" b="0" dirty="0"/>
              <a:t> </a:t>
            </a:r>
            <a:r>
              <a:rPr lang="en-US" sz="3200" dirty="0" smtClean="0"/>
              <a:t>measures the </a:t>
            </a:r>
            <a:r>
              <a:rPr lang="en-US" sz="3200" b="1" dirty="0">
                <a:solidFill>
                  <a:srgbClr val="3863A2"/>
                </a:solidFill>
              </a:rPr>
              <a:t>complexity</a:t>
            </a:r>
            <a:r>
              <a:rPr lang="en-US" sz="3200" dirty="0" smtClean="0"/>
              <a:t> of printed materials</a:t>
            </a:r>
            <a:r>
              <a:rPr lang="en-US" sz="3200" baseline="30000" dirty="0" smtClean="0"/>
              <a:t>3</a:t>
            </a:r>
            <a:endParaRPr lang="en-US" sz="3200" b="1" baseline="30000" dirty="0" smtClean="0">
              <a:solidFill>
                <a:srgbClr val="3863A2"/>
              </a:solidFill>
            </a:endParaRPr>
          </a:p>
          <a:p>
            <a:pPr>
              <a:lnSpc>
                <a:spcPct val="120000"/>
              </a:lnSpc>
            </a:pPr>
            <a:r>
              <a:rPr lang="en-US" sz="3200" dirty="0" smtClean="0"/>
              <a:t>Readability is measured in printed documents and uses the length of words and the sentences in a document to determine a grade level</a:t>
            </a:r>
            <a:r>
              <a:rPr lang="en-US" sz="3200" baseline="30000" dirty="0" smtClean="0"/>
              <a:t>3</a:t>
            </a:r>
            <a:endParaRPr lang="en-US" sz="3200" b="0" baseline="30000" dirty="0" smtClean="0"/>
          </a:p>
          <a:p>
            <a:pPr>
              <a:lnSpc>
                <a:spcPct val="120000"/>
              </a:lnSpc>
            </a:pPr>
            <a:r>
              <a:rPr lang="en-US" sz="3200" dirty="0" smtClean="0"/>
              <a:t>Readability f</a:t>
            </a:r>
            <a:r>
              <a:rPr lang="en-US" sz="3200" b="0" dirty="0" smtClean="0"/>
              <a:t>ormulas</a:t>
            </a:r>
            <a:r>
              <a:rPr lang="en-US" sz="3200" b="0" dirty="0"/>
              <a:t> </a:t>
            </a:r>
            <a:r>
              <a:rPr lang="en-US" sz="3200" b="0" dirty="0" smtClean="0"/>
              <a:t>can be helpful but </a:t>
            </a:r>
            <a:r>
              <a:rPr lang="en-US" sz="3200" i="1" dirty="0" smtClean="0">
                <a:solidFill>
                  <a:srgbClr val="3863A2"/>
                </a:solidFill>
              </a:rPr>
              <a:t>should not be the only way that you attempt to address health literacy</a:t>
            </a:r>
            <a:r>
              <a:rPr lang="en-US" sz="3200" i="1" baseline="30000" dirty="0" smtClean="0">
                <a:solidFill>
                  <a:srgbClr val="3863A2"/>
                </a:solidFill>
              </a:rPr>
              <a:t>3</a:t>
            </a:r>
            <a:endParaRPr lang="en-US" sz="3200" i="1" baseline="30000" dirty="0">
              <a:solidFill>
                <a:srgbClr val="3863A2"/>
              </a:solidFill>
            </a:endParaRPr>
          </a:p>
        </p:txBody>
      </p:sp>
    </p:spTree>
    <p:extLst>
      <p:ext uri="{BB962C8B-B14F-4D97-AF65-F5344CB8AC3E}">
        <p14:creationId xmlns:p14="http://schemas.microsoft.com/office/powerpoint/2010/main" val="173520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Plain L</a:t>
            </a:r>
            <a:r>
              <a:rPr lang="en-US" b="1" dirty="0" smtClean="0"/>
              <a:t>anguage</a:t>
            </a:r>
            <a:r>
              <a:rPr lang="en-US" b="1" dirty="0"/>
              <a:t> </a:t>
            </a:r>
          </a:p>
        </p:txBody>
      </p:sp>
      <p:sp>
        <p:nvSpPr>
          <p:cNvPr id="3" name="Content Placeholder 2"/>
          <p:cNvSpPr>
            <a:spLocks noGrp="1"/>
          </p:cNvSpPr>
          <p:nvPr>
            <p:ph idx="1"/>
          </p:nvPr>
        </p:nvSpPr>
        <p:spPr>
          <a:xfrm>
            <a:off x="838200" y="1548184"/>
            <a:ext cx="11353800" cy="4241300"/>
          </a:xfrm>
          <a:noFill/>
        </p:spPr>
        <p:txBody>
          <a:bodyPr>
            <a:noAutofit/>
          </a:bodyPr>
          <a:lstStyle/>
          <a:p>
            <a:pPr>
              <a:lnSpc>
                <a:spcPct val="100000"/>
              </a:lnSpc>
            </a:pPr>
            <a:r>
              <a:rPr lang="en-US" sz="3200" b="0" i="1" dirty="0" smtClean="0"/>
              <a:t>Plain language</a:t>
            </a:r>
            <a:r>
              <a:rPr lang="en-US" sz="3200" b="0" dirty="0" smtClean="0"/>
              <a:t> is </a:t>
            </a:r>
            <a:r>
              <a:rPr lang="en-US" sz="3200" b="1" dirty="0" smtClean="0">
                <a:solidFill>
                  <a:srgbClr val="3863A2"/>
                </a:solidFill>
              </a:rPr>
              <a:t>communication that someone can understand the first time</a:t>
            </a:r>
            <a:r>
              <a:rPr lang="en-US" sz="3200" b="1" baseline="30000" dirty="0" smtClean="0">
                <a:solidFill>
                  <a:srgbClr val="3863A2"/>
                </a:solidFill>
              </a:rPr>
              <a:t>3</a:t>
            </a:r>
          </a:p>
          <a:p>
            <a:pPr>
              <a:lnSpc>
                <a:spcPct val="100000"/>
              </a:lnSpc>
            </a:pPr>
            <a:r>
              <a:rPr lang="en-US" sz="3200" b="0" dirty="0" smtClean="0"/>
              <a:t>Plain language principles:</a:t>
            </a:r>
          </a:p>
          <a:p>
            <a:pPr lvl="1">
              <a:lnSpc>
                <a:spcPct val="100000"/>
              </a:lnSpc>
            </a:pPr>
            <a:r>
              <a:rPr lang="en-US" sz="2800" dirty="0" smtClean="0"/>
              <a:t>Using common words, not jargon</a:t>
            </a:r>
            <a:r>
              <a:rPr lang="en-US" sz="2800" dirty="0"/>
              <a:t> </a:t>
            </a:r>
            <a:r>
              <a:rPr lang="en-US" sz="2800" dirty="0" smtClean="0"/>
              <a:t>or acronyms</a:t>
            </a:r>
            <a:r>
              <a:rPr lang="en-US" sz="2800" baseline="30000" dirty="0" smtClean="0"/>
              <a:t>3,6</a:t>
            </a:r>
          </a:p>
          <a:p>
            <a:pPr lvl="1">
              <a:lnSpc>
                <a:spcPct val="100000"/>
              </a:lnSpc>
            </a:pPr>
            <a:r>
              <a:rPr lang="en-US" sz="2800" b="0" dirty="0" smtClean="0"/>
              <a:t>Break up information logically</a:t>
            </a:r>
            <a:r>
              <a:rPr lang="en-US" sz="2800" b="0" baseline="30000" dirty="0" smtClean="0"/>
              <a:t>3 </a:t>
            </a:r>
            <a:r>
              <a:rPr lang="en-US" sz="2800" b="0" dirty="0" smtClean="0"/>
              <a:t>&amp; be concise</a:t>
            </a:r>
            <a:r>
              <a:rPr lang="en-US" sz="2800" baseline="30000" dirty="0" smtClean="0"/>
              <a:t>6</a:t>
            </a:r>
            <a:endParaRPr lang="en-US" sz="2800" b="0" baseline="30000" dirty="0" smtClean="0"/>
          </a:p>
          <a:p>
            <a:pPr lvl="1">
              <a:lnSpc>
                <a:spcPct val="100000"/>
              </a:lnSpc>
            </a:pPr>
            <a:r>
              <a:rPr lang="en-US" sz="2800" dirty="0"/>
              <a:t>S</a:t>
            </a:r>
            <a:r>
              <a:rPr lang="en-US" sz="2800" dirty="0" smtClean="0"/>
              <a:t>peaking conversationally vs. academically</a:t>
            </a:r>
            <a:r>
              <a:rPr lang="en-US" sz="2800" baseline="30000" dirty="0" smtClean="0"/>
              <a:t>6</a:t>
            </a:r>
          </a:p>
          <a:p>
            <a:pPr>
              <a:lnSpc>
                <a:spcPct val="100000"/>
              </a:lnSpc>
            </a:pPr>
            <a:r>
              <a:rPr lang="en-US" sz="3200" i="1" dirty="0" smtClean="0"/>
              <a:t>Remember</a:t>
            </a:r>
            <a:r>
              <a:rPr lang="en-US" sz="3200" dirty="0" smtClean="0"/>
              <a:t>: </a:t>
            </a:r>
            <a:r>
              <a:rPr lang="en-US" sz="3200" b="1" dirty="0">
                <a:solidFill>
                  <a:srgbClr val="3863A2"/>
                </a:solidFill>
              </a:rPr>
              <a:t>health information should also be actionable for patients</a:t>
            </a:r>
            <a:r>
              <a:rPr lang="en-US" sz="3200" b="1" baseline="30000" dirty="0">
                <a:solidFill>
                  <a:srgbClr val="3863A2"/>
                </a:solidFill>
              </a:rPr>
              <a:t>4</a:t>
            </a:r>
          </a:p>
        </p:txBody>
      </p:sp>
    </p:spTree>
    <p:extLst>
      <p:ext uri="{BB962C8B-B14F-4D97-AF65-F5344CB8AC3E}">
        <p14:creationId xmlns:p14="http://schemas.microsoft.com/office/powerpoint/2010/main" val="3034978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Literacy </a:t>
            </a:r>
            <a:endParaRPr lang="en-US" b="1" dirty="0"/>
          </a:p>
        </p:txBody>
      </p:sp>
      <p:sp>
        <p:nvSpPr>
          <p:cNvPr id="3" name="Content Placeholder 2"/>
          <p:cNvSpPr>
            <a:spLocks noGrp="1"/>
          </p:cNvSpPr>
          <p:nvPr>
            <p:ph idx="1"/>
          </p:nvPr>
        </p:nvSpPr>
        <p:spPr>
          <a:xfrm>
            <a:off x="838200" y="1690688"/>
            <a:ext cx="10515600" cy="3961026"/>
          </a:xfrm>
          <a:noFill/>
        </p:spPr>
        <p:txBody>
          <a:bodyPr>
            <a:normAutofit/>
          </a:bodyPr>
          <a:lstStyle/>
          <a:p>
            <a:pPr>
              <a:lnSpc>
                <a:spcPct val="100000"/>
              </a:lnSpc>
            </a:pPr>
            <a:r>
              <a:rPr lang="en-US" sz="3600" i="1" dirty="0"/>
              <a:t>Health literacy </a:t>
            </a:r>
            <a:r>
              <a:rPr lang="en-US" sz="3600" dirty="0"/>
              <a:t>involves: Finding, understanding, </a:t>
            </a:r>
            <a:r>
              <a:rPr lang="en-US" sz="3600" dirty="0" smtClean="0"/>
              <a:t>evaluating, </a:t>
            </a:r>
            <a:r>
              <a:rPr lang="en-US" sz="3600" dirty="0"/>
              <a:t>communicating and </a:t>
            </a:r>
            <a:r>
              <a:rPr lang="en-US" sz="3600" b="1" dirty="0">
                <a:solidFill>
                  <a:srgbClr val="3863A2"/>
                </a:solidFill>
              </a:rPr>
              <a:t>acting</a:t>
            </a:r>
            <a:r>
              <a:rPr lang="en-US" sz="3600" dirty="0"/>
              <a:t> on health </a:t>
            </a:r>
            <a:r>
              <a:rPr lang="en-US" sz="3600" dirty="0" smtClean="0"/>
              <a:t>information</a:t>
            </a:r>
            <a:r>
              <a:rPr lang="en-US" sz="3600" baseline="30000" dirty="0" smtClean="0"/>
              <a:t>5</a:t>
            </a:r>
            <a:endParaRPr lang="en-US" sz="3600" baseline="30000" dirty="0"/>
          </a:p>
          <a:p>
            <a:pPr>
              <a:lnSpc>
                <a:spcPct val="100000"/>
              </a:lnSpc>
            </a:pPr>
            <a:r>
              <a:rPr lang="en-US" sz="3600" dirty="0" smtClean="0"/>
              <a:t>P</a:t>
            </a:r>
            <a:r>
              <a:rPr lang="en-US" sz="3600" b="0" dirty="0" smtClean="0"/>
              <a:t>lain </a:t>
            </a:r>
            <a:r>
              <a:rPr lang="en-US" sz="3600" b="0" dirty="0"/>
              <a:t>language is </a:t>
            </a:r>
            <a:r>
              <a:rPr lang="en-US" sz="3600" b="0" dirty="0" smtClean="0"/>
              <a:t>important when communicating</a:t>
            </a:r>
            <a:r>
              <a:rPr lang="en-US" sz="3600" b="0" baseline="30000" dirty="0" smtClean="0"/>
              <a:t>3,6</a:t>
            </a:r>
            <a:r>
              <a:rPr lang="en-US" sz="3600" b="0" dirty="0" smtClean="0"/>
              <a:t>—but </a:t>
            </a:r>
            <a:r>
              <a:rPr lang="en-US" sz="3600" b="0" dirty="0" smtClean="0">
                <a:solidFill>
                  <a:srgbClr val="3863A2"/>
                </a:solidFill>
              </a:rPr>
              <a:t>addressing health </a:t>
            </a:r>
            <a:r>
              <a:rPr lang="en-US" sz="3600" b="0" dirty="0">
                <a:solidFill>
                  <a:srgbClr val="3863A2"/>
                </a:solidFill>
              </a:rPr>
              <a:t>literacy </a:t>
            </a:r>
            <a:r>
              <a:rPr lang="en-US" sz="3600" b="0" dirty="0"/>
              <a:t>also means making the </a:t>
            </a:r>
            <a:r>
              <a:rPr lang="en-US" sz="3600" b="0" dirty="0" smtClean="0"/>
              <a:t>content understandable and </a:t>
            </a:r>
            <a:r>
              <a:rPr lang="en-US" sz="3600" b="1" dirty="0" smtClean="0">
                <a:solidFill>
                  <a:srgbClr val="3863A2"/>
                </a:solidFill>
              </a:rPr>
              <a:t>actionable</a:t>
            </a:r>
            <a:r>
              <a:rPr lang="en-US" sz="3600" b="0" dirty="0" smtClean="0"/>
              <a:t> for everyone</a:t>
            </a:r>
            <a:r>
              <a:rPr lang="en-US" sz="3600" baseline="30000" dirty="0" smtClean="0"/>
              <a:t>4</a:t>
            </a:r>
            <a:endParaRPr lang="en-US" sz="3600" baseline="30000" dirty="0"/>
          </a:p>
        </p:txBody>
      </p:sp>
    </p:spTree>
    <p:extLst>
      <p:ext uri="{BB962C8B-B14F-4D97-AF65-F5344CB8AC3E}">
        <p14:creationId xmlns:p14="http://schemas.microsoft.com/office/powerpoint/2010/main" val="2593127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Red Flags</a:t>
            </a:r>
            <a:endParaRPr lang="en-US" b="1" dirty="0"/>
          </a:p>
        </p:txBody>
      </p:sp>
      <p:sp>
        <p:nvSpPr>
          <p:cNvPr id="3" name="Content Placeholder 2"/>
          <p:cNvSpPr>
            <a:spLocks noGrp="1"/>
          </p:cNvSpPr>
          <p:nvPr>
            <p:ph idx="1"/>
          </p:nvPr>
        </p:nvSpPr>
        <p:spPr>
          <a:xfrm>
            <a:off x="838200" y="1690688"/>
            <a:ext cx="7236125" cy="4078224"/>
          </a:xfrm>
        </p:spPr>
        <p:txBody>
          <a:bodyPr>
            <a:normAutofit/>
          </a:bodyPr>
          <a:lstStyle/>
          <a:p>
            <a:r>
              <a:rPr lang="en-US" b="0" dirty="0"/>
              <a:t>Forms incomplete or incorrectly filled out</a:t>
            </a:r>
          </a:p>
          <a:p>
            <a:r>
              <a:rPr lang="en-US" b="0" dirty="0"/>
              <a:t>Non-adherence to medication instructions</a:t>
            </a:r>
          </a:p>
          <a:p>
            <a:r>
              <a:rPr lang="en-US" b="0" dirty="0"/>
              <a:t>Can’t name medications, purpose, or how to </a:t>
            </a:r>
            <a:r>
              <a:rPr lang="en-US" b="0" dirty="0" smtClean="0"/>
              <a:t>take</a:t>
            </a:r>
            <a:endParaRPr lang="en-US" b="0" dirty="0"/>
          </a:p>
          <a:p>
            <a:r>
              <a:rPr lang="en-US" b="0" dirty="0"/>
              <a:t>Frequently missed </a:t>
            </a:r>
            <a:r>
              <a:rPr lang="en-US" b="0" dirty="0" smtClean="0"/>
              <a:t>appointments</a:t>
            </a:r>
          </a:p>
          <a:p>
            <a:r>
              <a:rPr lang="en-US" dirty="0" smtClean="0"/>
              <a:t>Anger</a:t>
            </a:r>
            <a:endParaRPr lang="en-US" b="0" dirty="0"/>
          </a:p>
          <a:p>
            <a:r>
              <a:rPr lang="en-US" b="0" dirty="0"/>
              <a:t>“I forgot my glasses”</a:t>
            </a:r>
          </a:p>
          <a:p>
            <a:r>
              <a:rPr lang="en-US" b="0" dirty="0" smtClean="0"/>
              <a:t>“My </a:t>
            </a:r>
            <a:r>
              <a:rPr lang="en-US" b="0" dirty="0"/>
              <a:t>wife, </a:t>
            </a:r>
            <a:r>
              <a:rPr lang="en-US" b="0" dirty="0" smtClean="0"/>
              <a:t>friend, </a:t>
            </a:r>
            <a:r>
              <a:rPr lang="en-US" b="0" dirty="0"/>
              <a:t>etc. usually takes care </a:t>
            </a:r>
            <a:r>
              <a:rPr lang="en-US" b="0" dirty="0" smtClean="0"/>
              <a:t>of…”</a:t>
            </a:r>
            <a:r>
              <a:rPr lang="en-US" b="0" baseline="30000" dirty="0" smtClean="0"/>
              <a:t>1</a:t>
            </a:r>
            <a:endParaRPr lang="en-US" b="0" baseline="30000" dirty="0"/>
          </a:p>
        </p:txBody>
      </p:sp>
      <p:pic>
        <p:nvPicPr>
          <p:cNvPr id="9" name="Picture 8" descr="Red fl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494" y="2066353"/>
            <a:ext cx="3503745" cy="3282023"/>
          </a:xfrm>
          <a:prstGeom prst="rect">
            <a:avLst/>
          </a:prstGeom>
        </p:spPr>
      </p:pic>
    </p:spTree>
    <p:extLst>
      <p:ext uri="{BB962C8B-B14F-4D97-AF65-F5344CB8AC3E}">
        <p14:creationId xmlns:p14="http://schemas.microsoft.com/office/powerpoint/2010/main" val="230296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825625"/>
            <a:ext cx="6563264" cy="4351338"/>
          </a:xfrm>
        </p:spPr>
        <p:txBody>
          <a:bodyPr/>
          <a:lstStyle/>
          <a:p>
            <a:pPr marL="0" indent="0">
              <a:buFont typeface="Arial" panose="020B0604020202020204" pitchFamily="34" charset="0"/>
              <a:buNone/>
            </a:pPr>
            <a:r>
              <a:rPr lang="en-US" sz="3600" i="1" dirty="0"/>
              <a:t>Practice:</a:t>
            </a:r>
          </a:p>
          <a:p>
            <a:pPr lvl="0"/>
            <a:r>
              <a:rPr lang="en-US" sz="3200" dirty="0"/>
              <a:t>Do you notice any health literacy red flags when working with patients?</a:t>
            </a:r>
          </a:p>
          <a:p>
            <a:pPr marL="0" indent="0">
              <a:buNone/>
            </a:pPr>
            <a:endParaRPr lang="en-US" dirty="0"/>
          </a:p>
        </p:txBody>
      </p:sp>
      <p:pic>
        <p:nvPicPr>
          <p:cNvPr id="4" name="Picture 3" descr="A person writing on a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11114" y="1497820"/>
            <a:ext cx="11680885" cy="4488911"/>
          </a:xfrm>
        </p:spPr>
        <p:txBody>
          <a:bodyPr>
            <a:noAutofit/>
          </a:bodyPr>
          <a:lstStyle/>
          <a:p>
            <a:pPr marL="514350" indent="-514350">
              <a:lnSpc>
                <a:spcPct val="100000"/>
              </a:lnSpc>
              <a:buFont typeface="+mj-lt"/>
              <a:buAutoNum type="arabicPeriod"/>
            </a:pPr>
            <a:r>
              <a:rPr lang="en-US" sz="1600" dirty="0"/>
              <a:t>AMA Foundation (2007). Health literacy and patient safety: Help patients understand. Retrieved from URL to </a:t>
            </a:r>
            <a:r>
              <a:rPr lang="en-US" sz="1600" dirty="0" smtClean="0"/>
              <a:t>source</a:t>
            </a:r>
          </a:p>
          <a:p>
            <a:pPr marL="514350" indent="-514350">
              <a:lnSpc>
                <a:spcPct val="100000"/>
              </a:lnSpc>
              <a:buFont typeface="+mj-lt"/>
              <a:buAutoNum type="arabicPeriod"/>
            </a:pPr>
            <a:r>
              <a:rPr lang="en-US" sz="1600" dirty="0" smtClean="0"/>
              <a:t>Centers for Disease Control and Prevention (2016</a:t>
            </a:r>
            <a:r>
              <a:rPr lang="en-US" sz="1600" dirty="0"/>
              <a:t>). Understanding Health </a:t>
            </a:r>
            <a:r>
              <a:rPr lang="en-US" sz="1600" dirty="0" smtClean="0"/>
              <a:t>Literacy. </a:t>
            </a:r>
            <a:r>
              <a:rPr lang="en-US" sz="1600" dirty="0"/>
              <a:t>Retrieved from: </a:t>
            </a:r>
            <a:r>
              <a:rPr lang="en-US" sz="1600" dirty="0" smtClean="0">
                <a:hlinkClick r:id="rId3"/>
              </a:rPr>
              <a:t>URL to source</a:t>
            </a:r>
            <a:endParaRPr lang="en-US" sz="1600" dirty="0" smtClean="0"/>
          </a:p>
          <a:p>
            <a:pPr marL="514350" indent="-514350">
              <a:lnSpc>
                <a:spcPct val="100000"/>
              </a:lnSpc>
              <a:buFont typeface="+mj-lt"/>
              <a:buAutoNum type="arabicPeriod"/>
            </a:pPr>
            <a:r>
              <a:rPr lang="en-US" sz="1600" dirty="0" smtClean="0"/>
              <a:t>Indian Health Service (</a:t>
            </a:r>
            <a:r>
              <a:rPr lang="en-US" sz="1600" dirty="0" err="1" smtClean="0"/>
              <a:t>n.d.</a:t>
            </a:r>
            <a:r>
              <a:rPr lang="en-US" sz="1600" dirty="0" smtClean="0"/>
              <a:t>). Healthcare Communications. </a:t>
            </a:r>
            <a:r>
              <a:rPr lang="en-US" sz="1600" dirty="0"/>
              <a:t>Retrieved from: </a:t>
            </a:r>
            <a:r>
              <a:rPr lang="en-US" sz="1600" dirty="0" smtClean="0">
                <a:hlinkClick r:id="rId4"/>
              </a:rPr>
              <a:t>URL to Source</a:t>
            </a:r>
            <a:endParaRPr lang="en-US" sz="1600" dirty="0" smtClean="0"/>
          </a:p>
          <a:p>
            <a:pPr marL="514350" indent="-514350">
              <a:lnSpc>
                <a:spcPct val="100000"/>
              </a:lnSpc>
              <a:buFont typeface="+mj-lt"/>
              <a:buAutoNum type="arabicPeriod"/>
            </a:pPr>
            <a:r>
              <a:rPr lang="en-US" sz="1600" dirty="0"/>
              <a:t>National Academies of Sciences, Engineering, and </a:t>
            </a:r>
            <a:r>
              <a:rPr lang="en-US" sz="1600" dirty="0" smtClean="0"/>
              <a:t>Medicine (2016). </a:t>
            </a:r>
            <a:r>
              <a:rPr lang="en-US" sz="1600" dirty="0"/>
              <a:t>Integrating health literacy, cultural competence, and language access </a:t>
            </a:r>
            <a:r>
              <a:rPr lang="en-US" sz="1600" dirty="0" smtClean="0"/>
              <a:t>services: Workshop </a:t>
            </a:r>
            <a:r>
              <a:rPr lang="en-US" sz="1600" dirty="0"/>
              <a:t>summary. Washington, DC: The National Academies Press. </a:t>
            </a:r>
            <a:r>
              <a:rPr lang="en-US" sz="1600" dirty="0" smtClean="0"/>
              <a:t>doi:10.17226/23498</a:t>
            </a:r>
            <a:r>
              <a:rPr lang="en-US" sz="1600" dirty="0"/>
              <a:t>.</a:t>
            </a:r>
            <a:endParaRPr lang="en-US" sz="1600" dirty="0" smtClean="0"/>
          </a:p>
          <a:p>
            <a:pPr marL="514350" indent="-514350">
              <a:lnSpc>
                <a:spcPct val="100000"/>
              </a:lnSpc>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Office of the Legislative Council (2010). Compilation of the Patient Protection and Affordable Care Act. Retrieved from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URL to </a:t>
            </a:r>
            <a:r>
              <a:rPr lang="en-US"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source</a:t>
            </a:r>
            <a:endParaRPr lang="en-US" sz="1600" dirty="0" smtClean="0"/>
          </a:p>
          <a:p>
            <a:pPr marL="514350" indent="-514350">
              <a:lnSpc>
                <a:spcPct val="100000"/>
              </a:lnSpc>
              <a:buFont typeface="+mj-lt"/>
              <a:buAutoNum type="arabicPeriod"/>
            </a:pPr>
            <a:r>
              <a:rPr lang="en-US" sz="1600" dirty="0" smtClean="0"/>
              <a:t>Plain Language Action and Information Network (2017). Plain Language Guidelines. </a:t>
            </a:r>
            <a:r>
              <a:rPr lang="en-US" sz="1600" dirty="0"/>
              <a:t>Retrieved from: </a:t>
            </a:r>
            <a:r>
              <a:rPr lang="en-US" sz="1600" dirty="0" smtClean="0">
                <a:hlinkClick r:id="rId6"/>
              </a:rPr>
              <a:t>URL to Source</a:t>
            </a:r>
            <a:endParaRPr lang="en-US" sz="1600" dirty="0" smtClean="0"/>
          </a:p>
          <a:p>
            <a:pPr marL="514350" indent="-514350">
              <a:lnSpc>
                <a:spcPct val="100000"/>
              </a:lnSpc>
              <a:buFont typeface="+mj-lt"/>
              <a:buAutoNum type="arabicPeriod"/>
            </a:pPr>
            <a:r>
              <a:rPr lang="en-US" sz="1600" dirty="0" smtClean="0"/>
              <a:t>University of North Carolina Chapel Hill (2014). Health Literacy Data Map. </a:t>
            </a:r>
            <a:r>
              <a:rPr lang="en-US" sz="1600" dirty="0"/>
              <a:t>Retrieved from: </a:t>
            </a:r>
            <a:r>
              <a:rPr lang="en-US" sz="1600" dirty="0" smtClean="0">
                <a:hlinkClick r:id="rId7"/>
              </a:rPr>
              <a:t>URL to Source</a:t>
            </a:r>
            <a:endParaRPr lang="en-US" sz="1600" dirty="0"/>
          </a:p>
          <a:p>
            <a:pPr marL="514350" indent="-514350">
              <a:lnSpc>
                <a:spcPct val="100000"/>
              </a:lnSpc>
              <a:buFont typeface="+mj-lt"/>
              <a:buAutoNum type="arabicPeriod"/>
            </a:pPr>
            <a:r>
              <a:rPr lang="en-US" sz="1600" dirty="0" smtClean="0"/>
              <a:t>U.S</a:t>
            </a:r>
            <a:r>
              <a:rPr lang="en-US" sz="1600" dirty="0"/>
              <a:t>. Department of Education (2006). The Health Literacy of America’s Adults: Results from the 2003 National Assessment of Adult Literacy. Retrieved from: </a:t>
            </a:r>
            <a:r>
              <a:rPr lang="en-US" sz="1600" dirty="0">
                <a:hlinkClick r:id="rId8"/>
              </a:rPr>
              <a:t>URL to </a:t>
            </a:r>
            <a:r>
              <a:rPr lang="en-US" sz="1600" dirty="0" smtClean="0">
                <a:hlinkClick r:id="rId8"/>
              </a:rPr>
              <a:t>Source</a:t>
            </a:r>
            <a:endParaRPr lang="en-US" sz="1600" dirty="0" smtClean="0"/>
          </a:p>
          <a:p>
            <a:pPr marL="514350" indent="-514350">
              <a:lnSpc>
                <a:spcPct val="100000"/>
              </a:lnSpc>
              <a:buFont typeface="+mj-lt"/>
              <a:buAutoNum type="arabicPeriod"/>
            </a:pPr>
            <a:r>
              <a:rPr lang="en-US" sz="1600" dirty="0" smtClean="0"/>
              <a:t>U.S</a:t>
            </a:r>
            <a:r>
              <a:rPr lang="en-US" sz="1600" dirty="0"/>
              <a:t>. Department of Health and Human Services, Office of Disease Prevention and Health Promotion. (2010). National Action Plan to Improve Health Literacy. Washington, </a:t>
            </a:r>
            <a:r>
              <a:rPr lang="en-US" sz="1600" dirty="0" smtClean="0"/>
              <a:t>DC.: Author. Retrieved from </a:t>
            </a:r>
            <a:r>
              <a:rPr lang="en-US" sz="1600" dirty="0" smtClean="0">
                <a:hlinkClick r:id="rId9"/>
              </a:rPr>
              <a:t>URL to source</a:t>
            </a:r>
            <a:endParaRPr lang="en-US" sz="1600" dirty="0" smtClean="0"/>
          </a:p>
        </p:txBody>
      </p:sp>
    </p:spTree>
    <p:extLst>
      <p:ext uri="{BB962C8B-B14F-4D97-AF65-F5344CB8AC3E}">
        <p14:creationId xmlns:p14="http://schemas.microsoft.com/office/powerpoint/2010/main" val="1839774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 from last module</a:t>
            </a:r>
            <a:endParaRPr lang="en-US" dirty="0"/>
          </a:p>
        </p:txBody>
      </p:sp>
      <p:sp>
        <p:nvSpPr>
          <p:cNvPr id="3" name="Content Placeholder 2"/>
          <p:cNvSpPr>
            <a:spLocks noGrp="1"/>
          </p:cNvSpPr>
          <p:nvPr>
            <p:ph idx="1"/>
          </p:nvPr>
        </p:nvSpPr>
        <p:spPr>
          <a:xfrm>
            <a:off x="1193510" y="1943316"/>
            <a:ext cx="4392281" cy="3780696"/>
          </a:xfrm>
        </p:spPr>
        <p:txBody>
          <a:bodyPr/>
          <a:lstStyle/>
          <a:p>
            <a:pPr marL="0" indent="0">
              <a:buNone/>
            </a:pPr>
            <a:r>
              <a:rPr lang="en-US" sz="3600" dirty="0"/>
              <a:t>What is a negative outcome you’ve seen as a result of limited health literacy?</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381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838200" y="1825625"/>
            <a:ext cx="6318196" cy="3936820"/>
          </a:xfrm>
        </p:spPr>
        <p:txBody>
          <a:bodyPr>
            <a:normAutofit/>
          </a:bodyPr>
          <a:lstStyle/>
          <a:p>
            <a:pPr marL="0" indent="0">
              <a:buNone/>
            </a:pPr>
            <a:r>
              <a:rPr lang="en-US" sz="3200" dirty="0" smtClean="0"/>
              <a:t>By the end of the program, participants will: </a:t>
            </a:r>
          </a:p>
          <a:p>
            <a:r>
              <a:rPr lang="en-US" sz="3200" dirty="0"/>
              <a:t>D</a:t>
            </a:r>
            <a:r>
              <a:rPr lang="en-US" sz="3200" dirty="0" smtClean="0"/>
              <a:t>escribe health literacy trends nationally and locally</a:t>
            </a:r>
          </a:p>
          <a:p>
            <a:r>
              <a:rPr lang="en-US" sz="3200" dirty="0"/>
              <a:t>D</a:t>
            </a:r>
            <a:r>
              <a:rPr lang="en-US" sz="3200" dirty="0" smtClean="0"/>
              <a:t>escribe the relationship of health literacy to readability and plain language</a:t>
            </a:r>
            <a:endParaRPr lang="en-US" sz="3200" dirty="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in the U.S.</a:t>
            </a:r>
            <a:endParaRPr lang="en-US" dirty="0"/>
          </a:p>
        </p:txBody>
      </p:sp>
      <p:sp>
        <p:nvSpPr>
          <p:cNvPr id="3" name="Content Placeholder 2"/>
          <p:cNvSpPr>
            <a:spLocks noGrp="1"/>
          </p:cNvSpPr>
          <p:nvPr>
            <p:ph idx="1"/>
          </p:nvPr>
        </p:nvSpPr>
        <p:spPr>
          <a:xfrm>
            <a:off x="838200" y="1842655"/>
            <a:ext cx="10515600" cy="3726872"/>
          </a:xfrm>
        </p:spPr>
        <p:txBody>
          <a:bodyPr>
            <a:normAutofit/>
          </a:bodyPr>
          <a:lstStyle/>
          <a:p>
            <a:pPr>
              <a:lnSpc>
                <a:spcPct val="100000"/>
              </a:lnSpc>
            </a:pPr>
            <a:r>
              <a:rPr lang="en-US" sz="3400" dirty="0"/>
              <a:t>The </a:t>
            </a:r>
            <a:r>
              <a:rPr lang="en-US" sz="3400" b="1" dirty="0">
                <a:solidFill>
                  <a:srgbClr val="3863A2"/>
                </a:solidFill>
              </a:rPr>
              <a:t>National Assessment of Adult Literacy </a:t>
            </a:r>
            <a:r>
              <a:rPr lang="en-US" sz="3400" dirty="0"/>
              <a:t>measured health literacy in adults 16+ in </a:t>
            </a:r>
            <a:r>
              <a:rPr lang="en-US" sz="3400" dirty="0" smtClean="0"/>
              <a:t>2003</a:t>
            </a:r>
            <a:r>
              <a:rPr lang="en-US" sz="3400" baseline="30000" dirty="0"/>
              <a:t>8</a:t>
            </a:r>
          </a:p>
          <a:p>
            <a:pPr>
              <a:lnSpc>
                <a:spcPct val="100000"/>
              </a:lnSpc>
            </a:pPr>
            <a:r>
              <a:rPr lang="en-US" sz="3400" dirty="0"/>
              <a:t>Looked at health literacy tasks in clinical, prevention and health care system </a:t>
            </a:r>
            <a:r>
              <a:rPr lang="en-US" sz="3400" dirty="0" smtClean="0"/>
              <a:t>domains</a:t>
            </a:r>
            <a:r>
              <a:rPr lang="en-US" sz="3400" baseline="30000" dirty="0"/>
              <a:t>8</a:t>
            </a:r>
          </a:p>
          <a:p>
            <a:pPr>
              <a:lnSpc>
                <a:spcPct val="100000"/>
              </a:lnSpc>
            </a:pPr>
            <a:r>
              <a:rPr lang="en-US" sz="3400" dirty="0"/>
              <a:t>Only </a:t>
            </a:r>
            <a:r>
              <a:rPr lang="en-US" sz="3400" b="1" dirty="0">
                <a:solidFill>
                  <a:srgbClr val="3863A2"/>
                </a:solidFill>
              </a:rPr>
              <a:t>12% </a:t>
            </a:r>
            <a:r>
              <a:rPr lang="en-US" sz="3400" dirty="0"/>
              <a:t>of English-speaking adults in the United States had </a:t>
            </a:r>
            <a:r>
              <a:rPr lang="en-US" sz="3400" b="1" dirty="0">
                <a:solidFill>
                  <a:srgbClr val="3863A2"/>
                </a:solidFill>
              </a:rPr>
              <a:t>proficient health literacy </a:t>
            </a:r>
            <a:r>
              <a:rPr lang="en-US" sz="3400" b="1" dirty="0" smtClean="0">
                <a:solidFill>
                  <a:srgbClr val="3863A2"/>
                </a:solidFill>
              </a:rPr>
              <a:t>skills</a:t>
            </a:r>
            <a:r>
              <a:rPr lang="en-US" sz="3400" b="1" baseline="30000" dirty="0">
                <a:solidFill>
                  <a:srgbClr val="3863A2"/>
                </a:solidFill>
              </a:rPr>
              <a:t>8</a:t>
            </a:r>
          </a:p>
        </p:txBody>
      </p:sp>
    </p:spTree>
    <p:extLst>
      <p:ext uri="{BB962C8B-B14F-4D97-AF65-F5344CB8AC3E}">
        <p14:creationId xmlns:p14="http://schemas.microsoft.com/office/powerpoint/2010/main" val="109009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in New York State</a:t>
            </a:r>
            <a:endParaRPr lang="en-US" dirty="0"/>
          </a:p>
        </p:txBody>
      </p:sp>
      <p:sp>
        <p:nvSpPr>
          <p:cNvPr id="8" name="TextBox 7"/>
          <p:cNvSpPr txBox="1"/>
          <p:nvPr/>
        </p:nvSpPr>
        <p:spPr>
          <a:xfrm>
            <a:off x="1306888" y="5457578"/>
            <a:ext cx="3117273" cy="523220"/>
          </a:xfrm>
          <a:prstGeom prst="rect">
            <a:avLst/>
          </a:prstGeom>
          <a:noFill/>
        </p:spPr>
        <p:txBody>
          <a:bodyPr wrap="square" rtlCol="0">
            <a:spAutoFit/>
          </a:bodyPr>
          <a:lstStyle/>
          <a:p>
            <a:pPr algn="ctr"/>
            <a:r>
              <a:rPr lang="en-US" sz="2800" dirty="0" smtClean="0"/>
              <a:t>National</a:t>
            </a:r>
            <a:endParaRPr lang="en-US" sz="2800" dirty="0"/>
          </a:p>
        </p:txBody>
      </p:sp>
      <p:pic>
        <p:nvPicPr>
          <p:cNvPr id="6" name="Picture 5" descr="Picture of the state of New York's &#10;Health Literacy Data Map with national quartiles."/>
          <p:cNvPicPr>
            <a:picLocks noChangeAspect="1"/>
          </p:cNvPicPr>
          <p:nvPr/>
        </p:nvPicPr>
        <p:blipFill rotWithShape="1">
          <a:blip r:embed="rId3"/>
          <a:srcRect t="4685" r="8588" b="2361"/>
          <a:stretch/>
        </p:blipFill>
        <p:spPr>
          <a:xfrm>
            <a:off x="362505" y="1563413"/>
            <a:ext cx="5006040" cy="3876691"/>
          </a:xfrm>
          <a:prstGeom prst="rect">
            <a:avLst/>
          </a:prstGeom>
        </p:spPr>
      </p:pic>
      <p:sp>
        <p:nvSpPr>
          <p:cNvPr id="9" name="TextBox 8"/>
          <p:cNvSpPr txBox="1"/>
          <p:nvPr/>
        </p:nvSpPr>
        <p:spPr>
          <a:xfrm>
            <a:off x="6503727" y="5430205"/>
            <a:ext cx="3117273" cy="523220"/>
          </a:xfrm>
          <a:prstGeom prst="rect">
            <a:avLst/>
          </a:prstGeom>
          <a:noFill/>
        </p:spPr>
        <p:txBody>
          <a:bodyPr wrap="square" rtlCol="0">
            <a:spAutoFit/>
          </a:bodyPr>
          <a:lstStyle/>
          <a:p>
            <a:pPr algn="ctr"/>
            <a:r>
              <a:rPr lang="en-US" sz="2800" dirty="0" smtClean="0"/>
              <a:t>State</a:t>
            </a:r>
            <a:endParaRPr lang="en-US" sz="2800" dirty="0"/>
          </a:p>
        </p:txBody>
      </p:sp>
      <p:pic>
        <p:nvPicPr>
          <p:cNvPr id="7" name="Picture 6" descr="Picture of the state of New York's &#10;Health Literacy Data Map with state quartiles."/>
          <p:cNvPicPr>
            <a:picLocks noChangeAspect="1"/>
          </p:cNvPicPr>
          <p:nvPr/>
        </p:nvPicPr>
        <p:blipFill rotWithShape="1">
          <a:blip r:embed="rId4"/>
          <a:srcRect l="5827" t="2948" r="17001" b="523"/>
          <a:stretch/>
        </p:blipFill>
        <p:spPr>
          <a:xfrm>
            <a:off x="5527448" y="1563413"/>
            <a:ext cx="5069833" cy="3866792"/>
          </a:xfrm>
          <a:prstGeom prst="rect">
            <a:avLst/>
          </a:prstGeom>
        </p:spPr>
      </p:pic>
      <p:pic>
        <p:nvPicPr>
          <p:cNvPr id="10" name="Picture 9" descr="Legend with health literacy quartile levels"/>
          <p:cNvPicPr>
            <a:picLocks noChangeAspect="1"/>
          </p:cNvPicPr>
          <p:nvPr/>
        </p:nvPicPr>
        <p:blipFill rotWithShape="1">
          <a:blip r:embed="rId5"/>
          <a:srcRect b="7313"/>
          <a:stretch/>
        </p:blipFill>
        <p:spPr>
          <a:xfrm>
            <a:off x="9878290" y="2928373"/>
            <a:ext cx="2313709" cy="1615917"/>
          </a:xfrm>
          <a:prstGeom prst="rect">
            <a:avLst/>
          </a:prstGeom>
        </p:spPr>
      </p:pic>
    </p:spTree>
    <p:extLst>
      <p:ext uri="{BB962C8B-B14F-4D97-AF65-F5344CB8AC3E}">
        <p14:creationId xmlns:p14="http://schemas.microsoft.com/office/powerpoint/2010/main" val="172211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in New Jersey</a:t>
            </a:r>
            <a:endParaRPr lang="en-US" dirty="0"/>
          </a:p>
        </p:txBody>
      </p:sp>
      <p:sp>
        <p:nvSpPr>
          <p:cNvPr id="8" name="TextBox 7"/>
          <p:cNvSpPr txBox="1"/>
          <p:nvPr/>
        </p:nvSpPr>
        <p:spPr>
          <a:xfrm>
            <a:off x="1306888" y="5457578"/>
            <a:ext cx="3117273" cy="523220"/>
          </a:xfrm>
          <a:prstGeom prst="rect">
            <a:avLst/>
          </a:prstGeom>
          <a:noFill/>
        </p:spPr>
        <p:txBody>
          <a:bodyPr wrap="square" rtlCol="0">
            <a:spAutoFit/>
          </a:bodyPr>
          <a:lstStyle/>
          <a:p>
            <a:pPr algn="ctr"/>
            <a:r>
              <a:rPr lang="en-US" sz="2800" dirty="0" smtClean="0"/>
              <a:t>National</a:t>
            </a:r>
            <a:endParaRPr lang="en-US" sz="2800" dirty="0"/>
          </a:p>
        </p:txBody>
      </p:sp>
      <p:pic>
        <p:nvPicPr>
          <p:cNvPr id="3" name="Picture 2" descr="Picture of the state of New Jersey's &#10;Health Literacy Data Map with national quartiles."/>
          <p:cNvPicPr>
            <a:picLocks noChangeAspect="1"/>
          </p:cNvPicPr>
          <p:nvPr/>
        </p:nvPicPr>
        <p:blipFill>
          <a:blip r:embed="rId3"/>
          <a:stretch>
            <a:fillRect/>
          </a:stretch>
        </p:blipFill>
        <p:spPr>
          <a:xfrm>
            <a:off x="1744547" y="1538732"/>
            <a:ext cx="2241953" cy="3891473"/>
          </a:xfrm>
          <a:prstGeom prst="rect">
            <a:avLst/>
          </a:prstGeom>
        </p:spPr>
      </p:pic>
      <p:sp>
        <p:nvSpPr>
          <p:cNvPr id="9" name="TextBox 8"/>
          <p:cNvSpPr txBox="1"/>
          <p:nvPr/>
        </p:nvSpPr>
        <p:spPr>
          <a:xfrm>
            <a:off x="4829439" y="5430205"/>
            <a:ext cx="3117273" cy="523220"/>
          </a:xfrm>
          <a:prstGeom prst="rect">
            <a:avLst/>
          </a:prstGeom>
          <a:noFill/>
        </p:spPr>
        <p:txBody>
          <a:bodyPr wrap="square" rtlCol="0">
            <a:spAutoFit/>
          </a:bodyPr>
          <a:lstStyle/>
          <a:p>
            <a:pPr algn="ctr"/>
            <a:r>
              <a:rPr lang="en-US" sz="2800" dirty="0" smtClean="0"/>
              <a:t>State</a:t>
            </a:r>
            <a:endParaRPr lang="en-US" sz="2800" dirty="0"/>
          </a:p>
        </p:txBody>
      </p:sp>
      <p:pic>
        <p:nvPicPr>
          <p:cNvPr id="4" name="Picture 3" descr="Picture of the state of New Jersey's &#10;Health Literacy Data Map with state quartiles."/>
          <p:cNvPicPr>
            <a:picLocks noChangeAspect="1"/>
          </p:cNvPicPr>
          <p:nvPr/>
        </p:nvPicPr>
        <p:blipFill>
          <a:blip r:embed="rId4"/>
          <a:stretch>
            <a:fillRect/>
          </a:stretch>
        </p:blipFill>
        <p:spPr>
          <a:xfrm>
            <a:off x="5190420" y="1512951"/>
            <a:ext cx="2479730" cy="3917254"/>
          </a:xfrm>
          <a:prstGeom prst="rect">
            <a:avLst/>
          </a:prstGeom>
        </p:spPr>
      </p:pic>
      <p:pic>
        <p:nvPicPr>
          <p:cNvPr id="10" name="Picture 9" descr="Legend with health literacy quartile levels"/>
          <p:cNvPicPr>
            <a:picLocks noChangeAspect="1"/>
          </p:cNvPicPr>
          <p:nvPr/>
        </p:nvPicPr>
        <p:blipFill rotWithShape="1">
          <a:blip r:embed="rId5"/>
          <a:srcRect b="7313"/>
          <a:stretch/>
        </p:blipFill>
        <p:spPr>
          <a:xfrm>
            <a:off x="8546949" y="2657429"/>
            <a:ext cx="2625118" cy="1833408"/>
          </a:xfrm>
          <a:prstGeom prst="rect">
            <a:avLst/>
          </a:prstGeom>
        </p:spPr>
      </p:pic>
    </p:spTree>
    <p:extLst>
      <p:ext uri="{BB962C8B-B14F-4D97-AF65-F5344CB8AC3E}">
        <p14:creationId xmlns:p14="http://schemas.microsoft.com/office/powerpoint/2010/main" val="29265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in Pennsylvania</a:t>
            </a:r>
            <a:endParaRPr lang="en-US" dirty="0"/>
          </a:p>
        </p:txBody>
      </p:sp>
      <p:sp>
        <p:nvSpPr>
          <p:cNvPr id="8" name="TextBox 7"/>
          <p:cNvSpPr txBox="1"/>
          <p:nvPr/>
        </p:nvSpPr>
        <p:spPr>
          <a:xfrm>
            <a:off x="1520289" y="5393474"/>
            <a:ext cx="3117273" cy="523220"/>
          </a:xfrm>
          <a:prstGeom prst="rect">
            <a:avLst/>
          </a:prstGeom>
          <a:noFill/>
        </p:spPr>
        <p:txBody>
          <a:bodyPr wrap="square" rtlCol="0">
            <a:spAutoFit/>
          </a:bodyPr>
          <a:lstStyle/>
          <a:p>
            <a:pPr algn="ctr"/>
            <a:r>
              <a:rPr lang="en-US" sz="2800" dirty="0" smtClean="0"/>
              <a:t>National</a:t>
            </a:r>
            <a:endParaRPr lang="en-US" sz="2800" dirty="0"/>
          </a:p>
        </p:txBody>
      </p:sp>
      <p:pic>
        <p:nvPicPr>
          <p:cNvPr id="4" name="Picture 3" descr="Picture of the state of Pennsylvania's &#10;Health Literacy Data Map with national quartiles."/>
          <p:cNvPicPr>
            <a:picLocks noChangeAspect="1"/>
          </p:cNvPicPr>
          <p:nvPr/>
        </p:nvPicPr>
        <p:blipFill>
          <a:blip r:embed="rId3"/>
          <a:stretch>
            <a:fillRect/>
          </a:stretch>
        </p:blipFill>
        <p:spPr>
          <a:xfrm>
            <a:off x="108381" y="2079188"/>
            <a:ext cx="5941090" cy="3314286"/>
          </a:xfrm>
          <a:prstGeom prst="rect">
            <a:avLst/>
          </a:prstGeom>
        </p:spPr>
      </p:pic>
      <p:sp>
        <p:nvSpPr>
          <p:cNvPr id="9" name="TextBox 8"/>
          <p:cNvSpPr txBox="1"/>
          <p:nvPr/>
        </p:nvSpPr>
        <p:spPr>
          <a:xfrm>
            <a:off x="7480104" y="5393474"/>
            <a:ext cx="3117273" cy="523220"/>
          </a:xfrm>
          <a:prstGeom prst="rect">
            <a:avLst/>
          </a:prstGeom>
          <a:noFill/>
        </p:spPr>
        <p:txBody>
          <a:bodyPr wrap="square" rtlCol="0">
            <a:spAutoFit/>
          </a:bodyPr>
          <a:lstStyle/>
          <a:p>
            <a:pPr algn="ctr"/>
            <a:r>
              <a:rPr lang="en-US" sz="2800" dirty="0" smtClean="0"/>
              <a:t>State</a:t>
            </a:r>
            <a:endParaRPr lang="en-US" sz="2800" dirty="0"/>
          </a:p>
        </p:txBody>
      </p:sp>
      <p:pic>
        <p:nvPicPr>
          <p:cNvPr id="3" name="Picture 2" descr="Picture of the state of Pennsylvania's &#10;Health Literacy Data Map with state quartiles."/>
          <p:cNvPicPr>
            <a:picLocks noChangeAspect="1"/>
          </p:cNvPicPr>
          <p:nvPr/>
        </p:nvPicPr>
        <p:blipFill>
          <a:blip r:embed="rId4"/>
          <a:stretch>
            <a:fillRect/>
          </a:stretch>
        </p:blipFill>
        <p:spPr>
          <a:xfrm>
            <a:off x="6186360" y="2079188"/>
            <a:ext cx="5704762" cy="3314286"/>
          </a:xfrm>
          <a:prstGeom prst="rect">
            <a:avLst/>
          </a:prstGeom>
        </p:spPr>
      </p:pic>
      <p:pic>
        <p:nvPicPr>
          <p:cNvPr id="10" name="Picture 9" descr="Legend with health literacy quartile levels"/>
          <p:cNvPicPr>
            <a:picLocks noChangeAspect="1"/>
          </p:cNvPicPr>
          <p:nvPr/>
        </p:nvPicPr>
        <p:blipFill rotWithShape="1">
          <a:blip r:embed="rId5"/>
          <a:srcRect b="7313"/>
          <a:stretch/>
        </p:blipFill>
        <p:spPr>
          <a:xfrm>
            <a:off x="9947239" y="5331468"/>
            <a:ext cx="2185726" cy="1526532"/>
          </a:xfrm>
          <a:prstGeom prst="rect">
            <a:avLst/>
          </a:prstGeom>
        </p:spPr>
      </p:pic>
    </p:spTree>
    <p:extLst>
      <p:ext uri="{BB962C8B-B14F-4D97-AF65-F5344CB8AC3E}">
        <p14:creationId xmlns:p14="http://schemas.microsoft.com/office/powerpoint/2010/main" val="2628575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in Delaware</a:t>
            </a:r>
            <a:endParaRPr lang="en-US" dirty="0"/>
          </a:p>
        </p:txBody>
      </p:sp>
      <p:sp>
        <p:nvSpPr>
          <p:cNvPr id="8" name="TextBox 7"/>
          <p:cNvSpPr txBox="1"/>
          <p:nvPr/>
        </p:nvSpPr>
        <p:spPr>
          <a:xfrm>
            <a:off x="1306888" y="5457578"/>
            <a:ext cx="3117273" cy="523220"/>
          </a:xfrm>
          <a:prstGeom prst="rect">
            <a:avLst/>
          </a:prstGeom>
          <a:noFill/>
        </p:spPr>
        <p:txBody>
          <a:bodyPr wrap="square" rtlCol="0">
            <a:spAutoFit/>
          </a:bodyPr>
          <a:lstStyle/>
          <a:p>
            <a:pPr algn="ctr"/>
            <a:r>
              <a:rPr lang="en-US" sz="2800" dirty="0" smtClean="0"/>
              <a:t>National</a:t>
            </a:r>
            <a:endParaRPr lang="en-US" sz="2800" dirty="0"/>
          </a:p>
        </p:txBody>
      </p:sp>
      <p:pic>
        <p:nvPicPr>
          <p:cNvPr id="3" name="Picture 2" descr="Picture of the state of Delaware's &#10;Health Literacy Data Map with national quartiles."/>
          <p:cNvPicPr>
            <a:picLocks noChangeAspect="1"/>
          </p:cNvPicPr>
          <p:nvPr/>
        </p:nvPicPr>
        <p:blipFill>
          <a:blip r:embed="rId3"/>
          <a:stretch>
            <a:fillRect/>
          </a:stretch>
        </p:blipFill>
        <p:spPr>
          <a:xfrm>
            <a:off x="1751238" y="1690688"/>
            <a:ext cx="2228571" cy="3628571"/>
          </a:xfrm>
          <a:prstGeom prst="rect">
            <a:avLst/>
          </a:prstGeom>
        </p:spPr>
      </p:pic>
      <p:sp>
        <p:nvSpPr>
          <p:cNvPr id="9" name="TextBox 8"/>
          <p:cNvSpPr txBox="1"/>
          <p:nvPr/>
        </p:nvSpPr>
        <p:spPr>
          <a:xfrm>
            <a:off x="4812949" y="5457578"/>
            <a:ext cx="3117273" cy="523220"/>
          </a:xfrm>
          <a:prstGeom prst="rect">
            <a:avLst/>
          </a:prstGeom>
          <a:noFill/>
        </p:spPr>
        <p:txBody>
          <a:bodyPr wrap="square" rtlCol="0">
            <a:spAutoFit/>
          </a:bodyPr>
          <a:lstStyle/>
          <a:p>
            <a:pPr algn="ctr"/>
            <a:r>
              <a:rPr lang="en-US" sz="2800" dirty="0" smtClean="0"/>
              <a:t>State</a:t>
            </a:r>
            <a:endParaRPr lang="en-US" sz="2800" dirty="0"/>
          </a:p>
        </p:txBody>
      </p:sp>
      <p:pic>
        <p:nvPicPr>
          <p:cNvPr id="4" name="Picture 3" descr="Picture of the state of Delaware's &#10;Health Literacy Data Map with state quartiles."/>
          <p:cNvPicPr>
            <a:picLocks noChangeAspect="1"/>
          </p:cNvPicPr>
          <p:nvPr/>
        </p:nvPicPr>
        <p:blipFill rotWithShape="1">
          <a:blip r:embed="rId4"/>
          <a:srcRect l="8032" r="11297"/>
          <a:stretch/>
        </p:blipFill>
        <p:spPr>
          <a:xfrm>
            <a:off x="5342359" y="1690688"/>
            <a:ext cx="2041852" cy="3628571"/>
          </a:xfrm>
          <a:prstGeom prst="rect">
            <a:avLst/>
          </a:prstGeom>
        </p:spPr>
      </p:pic>
      <p:pic>
        <p:nvPicPr>
          <p:cNvPr id="10" name="Picture 9" descr="Legend with health literacy quartile levels"/>
          <p:cNvPicPr>
            <a:picLocks noChangeAspect="1"/>
          </p:cNvPicPr>
          <p:nvPr/>
        </p:nvPicPr>
        <p:blipFill rotWithShape="1">
          <a:blip r:embed="rId5"/>
          <a:srcRect b="7313"/>
          <a:stretch/>
        </p:blipFill>
        <p:spPr>
          <a:xfrm>
            <a:off x="8415928" y="2576393"/>
            <a:ext cx="2585625" cy="1805826"/>
          </a:xfrm>
          <a:prstGeom prst="rect">
            <a:avLst/>
          </a:prstGeom>
        </p:spPr>
      </p:pic>
    </p:spTree>
    <p:extLst>
      <p:ext uri="{BB962C8B-B14F-4D97-AF65-F5344CB8AC3E}">
        <p14:creationId xmlns:p14="http://schemas.microsoft.com/office/powerpoint/2010/main" val="97197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Literacy = Health Literacy?</a:t>
            </a:r>
            <a:endParaRPr lang="en-US" dirty="0"/>
          </a:p>
        </p:txBody>
      </p:sp>
      <p:sp>
        <p:nvSpPr>
          <p:cNvPr id="4" name="Content Placeholder 3"/>
          <p:cNvSpPr>
            <a:spLocks noGrp="1"/>
          </p:cNvSpPr>
          <p:nvPr>
            <p:ph sz="half" idx="1"/>
          </p:nvPr>
        </p:nvSpPr>
        <p:spPr>
          <a:xfrm>
            <a:off x="838200" y="1972410"/>
            <a:ext cx="6511506" cy="4037251"/>
          </a:xfrm>
        </p:spPr>
        <p:txBody>
          <a:bodyPr>
            <a:normAutofit lnSpcReduction="10000"/>
          </a:bodyPr>
          <a:lstStyle/>
          <a:p>
            <a:pPr>
              <a:lnSpc>
                <a:spcPct val="100000"/>
              </a:lnSpc>
            </a:pPr>
            <a:r>
              <a:rPr lang="en-US" sz="3200" dirty="0" smtClean="0"/>
              <a:t>Reading and writing are a part </a:t>
            </a:r>
            <a:r>
              <a:rPr lang="en-US" sz="3200" dirty="0"/>
              <a:t>of health </a:t>
            </a:r>
            <a:r>
              <a:rPr lang="en-US" sz="3200" dirty="0" smtClean="0"/>
              <a:t>literacy because these skills </a:t>
            </a:r>
            <a:r>
              <a:rPr lang="en-US" sz="3200" dirty="0"/>
              <a:t>make it easier to understand and use health </a:t>
            </a:r>
            <a:r>
              <a:rPr lang="en-US" sz="3200" dirty="0" smtClean="0"/>
              <a:t>information</a:t>
            </a:r>
            <a:r>
              <a:rPr lang="en-US" sz="3200" baseline="30000" dirty="0" smtClean="0"/>
              <a:t>2</a:t>
            </a:r>
            <a:r>
              <a:rPr lang="en-US" sz="3200" dirty="0" smtClean="0"/>
              <a:t> </a:t>
            </a:r>
          </a:p>
          <a:p>
            <a:pPr>
              <a:lnSpc>
                <a:spcPct val="100000"/>
              </a:lnSpc>
            </a:pPr>
            <a:r>
              <a:rPr lang="en-US" sz="3200" dirty="0" smtClean="0"/>
              <a:t>Ability </a:t>
            </a:r>
            <a:r>
              <a:rPr lang="en-US" sz="3200" dirty="0"/>
              <a:t>to read and write does</a:t>
            </a:r>
            <a:r>
              <a:rPr lang="en-US" sz="3200" b="1" dirty="0"/>
              <a:t> not </a:t>
            </a:r>
            <a:r>
              <a:rPr lang="en-US" sz="3200" dirty="0"/>
              <a:t>mean someone has high health </a:t>
            </a:r>
            <a:r>
              <a:rPr lang="en-US" sz="3200" dirty="0" smtClean="0"/>
              <a:t>literacy</a:t>
            </a:r>
            <a:r>
              <a:rPr lang="en-US" sz="3200" baseline="30000" dirty="0" smtClean="0"/>
              <a:t>2</a:t>
            </a:r>
            <a:r>
              <a:rPr lang="en-US" sz="3200" dirty="0" smtClean="0"/>
              <a:t/>
            </a:r>
            <a:br>
              <a:rPr lang="en-US" sz="3200" dirty="0" smtClean="0"/>
            </a:br>
            <a:endParaRPr lang="en-US" sz="3200" dirty="0"/>
          </a:p>
        </p:txBody>
      </p:sp>
      <p:sp>
        <p:nvSpPr>
          <p:cNvPr id="2" name="Content Placeholder 1"/>
          <p:cNvSpPr>
            <a:spLocks noGrp="1"/>
          </p:cNvSpPr>
          <p:nvPr>
            <p:ph sz="half" idx="2"/>
          </p:nvPr>
        </p:nvSpPr>
        <p:spPr>
          <a:xfrm>
            <a:off x="7349706" y="2298850"/>
            <a:ext cx="4675516" cy="3384370"/>
          </a:xfrm>
        </p:spPr>
        <p:txBody>
          <a:bodyPr>
            <a:normAutofit lnSpcReduction="10000"/>
          </a:bodyPr>
          <a:lstStyle/>
          <a:p>
            <a:pPr marL="0" indent="0" algn="ctr">
              <a:buNone/>
            </a:pPr>
            <a:r>
              <a:rPr lang="en-US" sz="3200" b="1" i="1" dirty="0">
                <a:solidFill>
                  <a:srgbClr val="3863A2"/>
                </a:solidFill>
              </a:rPr>
              <a:t>“Research shows that many health and healthcare activities are unfamiliar, complicated, and technical to most </a:t>
            </a:r>
            <a:r>
              <a:rPr lang="en-US" sz="3200" b="1" i="1" dirty="0" smtClean="0">
                <a:solidFill>
                  <a:srgbClr val="3863A2"/>
                </a:solidFill>
              </a:rPr>
              <a:t>people.”</a:t>
            </a:r>
            <a:r>
              <a:rPr lang="en-US" sz="3200" b="1" i="1" baseline="30000" dirty="0" smtClean="0">
                <a:solidFill>
                  <a:srgbClr val="3863A2"/>
                </a:solidFill>
              </a:rPr>
              <a:t>2</a:t>
            </a:r>
            <a:r>
              <a:rPr lang="en-US" sz="3200" b="1" i="1" dirty="0" smtClean="0">
                <a:solidFill>
                  <a:srgbClr val="3863A2"/>
                </a:solidFill>
              </a:rPr>
              <a:t> </a:t>
            </a:r>
          </a:p>
          <a:p>
            <a:pPr marL="0" indent="0" algn="ctr">
              <a:buNone/>
            </a:pPr>
            <a:r>
              <a:rPr lang="en-US" b="1" i="1" dirty="0">
                <a:solidFill>
                  <a:srgbClr val="3863A2"/>
                </a:solidFill>
              </a:rPr>
              <a:t>~Centers For Disease Control and Prevention</a:t>
            </a:r>
          </a:p>
        </p:txBody>
      </p:sp>
    </p:spTree>
    <p:extLst>
      <p:ext uri="{BB962C8B-B14F-4D97-AF65-F5344CB8AC3E}">
        <p14:creationId xmlns:p14="http://schemas.microsoft.com/office/powerpoint/2010/main" val="390856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4231</TotalTime>
  <Words>3092</Words>
  <Application>Microsoft Office PowerPoint</Application>
  <PresentationFormat>Widescreen</PresentationFormat>
  <Paragraphs>116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Health Literacy</vt:lpstr>
      <vt:lpstr>Discussion points from last module</vt:lpstr>
      <vt:lpstr>Objectives</vt:lpstr>
      <vt:lpstr>Health Literacy in the U.S.</vt:lpstr>
      <vt:lpstr>Health Literacy in New York State</vt:lpstr>
      <vt:lpstr>Health Literacy in New Jersey</vt:lpstr>
      <vt:lpstr>Health Literacy in Pennsylvania</vt:lpstr>
      <vt:lpstr>Health Literacy in Delaware</vt:lpstr>
      <vt:lpstr>Literacy = Health Literacy?</vt:lpstr>
      <vt:lpstr>Readability ≠ Plain Language ≠ Health Literacy</vt:lpstr>
      <vt:lpstr>Readability</vt:lpstr>
      <vt:lpstr>Plain Language </vt:lpstr>
      <vt:lpstr>Health Literacy </vt:lpstr>
      <vt:lpstr>Red Flags</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286</cp:revision>
  <cp:lastPrinted>2019-09-18T15:16:00Z</cp:lastPrinted>
  <dcterms:created xsi:type="dcterms:W3CDTF">2018-06-07T18:55:41Z</dcterms:created>
  <dcterms:modified xsi:type="dcterms:W3CDTF">2019-11-21T19:14:24Z</dcterms:modified>
</cp:coreProperties>
</file>