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Merriweather" pitchFamily="2" charset="77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Medium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E74673-9A4E-41A5-8AAA-77481F2D0BBC}">
  <a:tblStyle styleId="{D9E74673-9A4E-41A5-8AAA-77481F2D0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/>
    <p:restoredTop sz="94674"/>
  </p:normalViewPr>
  <p:slideViewPr>
    <p:cSldViewPr snapToGrid="0">
      <p:cViewPr varScale="1">
        <p:scale>
          <a:sx n="133" d="100"/>
          <a:sy n="133" d="100"/>
        </p:scale>
        <p:origin x="200" y="7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4720b0eb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4720b0eb6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our goals in getting ready for this new policy?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 or things to think about for your institution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4720b0eb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4720b0eb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4720b0eb6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4720b0eb6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4720b0eb6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4720b0eb6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4720b0eb6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4720b0eb6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4720b0eb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4720b0eb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Typical duration = 25-50 business days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5de9a61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5de9a61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53a7c9f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253a7c9f9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5de9a614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5de9a614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2f4182113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2f4182113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2f4182113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2f4182113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2f4182113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2f4182113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2f4182113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2f4182113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5de9a614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25de9a614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Currently capturing structured information that could be actionable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60b0e96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60b0e96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4720b0e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4720b0e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-consider out loud how we can structure this very loose template from NIH to provide clear guidance and enable machine actions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-end on data storage to set up Nicole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2f4182113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2f4182113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on providing some ‘visioning’ — my ideas for the future of this.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60b0e96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60b0e96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on providing some ‘visioning’ — my ideas for the future of this.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60b0e96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60b0e96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on providing some ‘visioning’ — my ideas for the future of this.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2f4182113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2f4182113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End on providing some ‘visioning’ — my ideas for the future of this.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4720b0eb6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4720b0eb6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-get the relevant information to the right people at the right time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60b0e96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60b0e96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4720b0eb6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24720b0eb6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4720b0eb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24720b0eb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4720b0eb6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4720b0eb6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-get the relevant information to the right people at the right time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4720b0eb6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4720b0eb6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-get the relevant information to the right people at the right time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2f4182113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2f4182113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4720b0eb6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4720b0eb6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4720b0eb6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4720b0eb6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4720b0eb6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4720b0eb6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/dmp-common-standards-wg/outcomes/rda-dmp-common-standard-machine-actionable-data-manage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roup/dmp-common-standards-wg/outcomes/rda-dmp-common-standard-machine-actionable-data-manage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Practitioner Perspectives: NIH Data Management and Sharing Policy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Infrastructure</a:t>
            </a:r>
            <a:endParaRPr sz="2400"/>
          </a:p>
        </p:txBody>
      </p:sp>
      <p:sp>
        <p:nvSpPr>
          <p:cNvPr id="66" name="Google Shape;66;p13"/>
          <p:cNvSpPr txBox="1"/>
          <p:nvPr/>
        </p:nvSpPr>
        <p:spPr>
          <a:xfrm>
            <a:off x="507775" y="4222000"/>
            <a:ext cx="364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Nicole Contaxis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Data Librarian &amp; Lead of Data Discovery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NYU Health Sciences Library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946025" y="4270975"/>
            <a:ext cx="406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Heather Coates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Digital Scholarship &amp; Management Librarian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IUPUI University Library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maDMPs</a:t>
            </a:r>
            <a:r>
              <a:rPr lang="en" dirty="0"/>
              <a:t> (2) 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699" y="1505700"/>
            <a:ext cx="8437665" cy="1932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err="1"/>
              <a:t>maDMP</a:t>
            </a:r>
            <a:r>
              <a:rPr lang="en" sz="1700" b="1" dirty="0"/>
              <a:t> is a conceptual framework that turns DMPs from free text, static documents into machine actionable information. 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It leverages tools like unique identifies (e.g., ORCID id’s), common data models (</a:t>
            </a:r>
            <a:r>
              <a:rPr lang="en" sz="1700" u="sng" dirty="0">
                <a:solidFill>
                  <a:schemeClr val="hlink"/>
                </a:solidFill>
                <a:hlinkClick r:id="rId3"/>
              </a:rPr>
              <a:t>RDA DMP Common Standard for maDMP</a:t>
            </a:r>
            <a:r>
              <a:rPr lang="en" sz="1700" dirty="0"/>
              <a:t>) and controlled vocabularies to more readily exchange information in a DMP across the diverse systems that constitute our research data infrastructure. It can help:</a:t>
            </a:r>
            <a:endParaRPr sz="1700" dirty="0"/>
          </a:p>
          <a:p>
            <a:pPr marL="457200" lvl="0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 dirty="0"/>
              <a:t>Better guide researchers through different tools and services they rely on</a:t>
            </a:r>
            <a:endParaRPr sz="1700" dirty="0"/>
          </a:p>
          <a:p>
            <a:pPr marL="457200" lvl="0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 dirty="0"/>
              <a:t>Better track data provenance, attribution, and publication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 dirty="0"/>
          </a:p>
        </p:txBody>
      </p:sp>
      <p:sp>
        <p:nvSpPr>
          <p:cNvPr id="122" name="Google Shape;122;p22"/>
          <p:cNvSpPr txBox="1"/>
          <p:nvPr/>
        </p:nvSpPr>
        <p:spPr>
          <a:xfrm>
            <a:off x="1906275" y="3577250"/>
            <a:ext cx="14154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Michelle Yee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DMP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3710825" y="4172100"/>
            <a:ext cx="65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or…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4554800" y="3577250"/>
            <a:ext cx="14154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0000-0003-3756-6780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DMP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6539675" y="3577250"/>
            <a:ext cx="121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ORCID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6539675" y="4115900"/>
            <a:ext cx="121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DataCite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6539600" y="4654550"/>
            <a:ext cx="21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Institutional Resources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" name="Google Shape;12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3" idx="3"/>
            <a:endCxn id="125" idx="1"/>
          </p:cNvCxnSpPr>
          <p:nvPr/>
        </p:nvCxnSpPr>
        <p:spPr>
          <a:xfrm rot="10800000" flipH="1">
            <a:off x="5970200" y="3777200"/>
            <a:ext cx="569400" cy="538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3" idx="3"/>
            <a:endCxn id="126" idx="1"/>
          </p:cNvCxnSpPr>
          <p:nvPr/>
        </p:nvCxnSpPr>
        <p:spPr>
          <a:xfrm>
            <a:off x="5970200" y="4316000"/>
            <a:ext cx="569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3" idx="3"/>
            <a:endCxn id="127" idx="1"/>
          </p:cNvCxnSpPr>
          <p:nvPr/>
        </p:nvCxnSpPr>
        <p:spPr>
          <a:xfrm>
            <a:off x="5970200" y="4316000"/>
            <a:ext cx="569400" cy="538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we want to be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maDMPs at NYU Langone Health 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25" y="1451675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How I want it to work: </a:t>
            </a:r>
            <a:endParaRPr sz="1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Using DMPs generated as a part of the grant application process to: </a:t>
            </a:r>
            <a:endParaRPr sz="14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Ease communication between research support departments (e.g., the library, IT, Office of Science and Research, Office of Sponsored Projects) by generating automatic alerts and tasks when grants are funded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Ease communication between research support and researchers by alerting researchers to tools, trainings, and workflows for their research and data practices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maDMPs</a:t>
            </a:r>
            <a:r>
              <a:rPr lang="en" dirty="0"/>
              <a:t> at NYU Langone Health (2) </a:t>
            </a:r>
            <a:endParaRPr dirty="0"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25" y="1451675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How I want it to work: </a:t>
            </a:r>
            <a:endParaRPr sz="1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Using DMPs generated as a part of the grant application process to: </a:t>
            </a:r>
            <a:endParaRPr sz="14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Ease communication between research support departments (e.g., the library, IT, Office of Science and Research, Office of Sponsored Projects) by generating automatic alerts and tasks when grants are funded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 sz="1400"/>
              <a:t>Ease communication between research support and researchers by alerting researchers to tools, trainings, and workflows for their research and data practices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I think we can do this by: </a:t>
            </a:r>
            <a:endParaRPr sz="14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Understanding and leveraging legacy systems wherever possible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Prioritizing what gets made ‘machine actionable’ and when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Demonstrating to departments and leadership the value of maDMPs within their own realms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Processes &amp; maDMPs at NYU </a:t>
            </a: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11725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Current Process for Request Research-Related Software</a:t>
            </a:r>
            <a:endParaRPr b="1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Researcher contacts Research IT requesting a specific piece of software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Research IT begins process of acquiring and implementing the software, an average 35 business day process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Involves legal if contacts are involved as well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Researcher complains because they need the software within a week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No one is happy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Processes &amp; </a:t>
            </a:r>
            <a:r>
              <a:rPr lang="en" dirty="0" err="1"/>
              <a:t>maDMPs</a:t>
            </a:r>
            <a:r>
              <a:rPr lang="en" dirty="0"/>
              <a:t> at NYU (2) </a:t>
            </a:r>
            <a:endParaRPr dirty="0"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25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Current Process for Request Research-Related Software</a:t>
            </a:r>
            <a:endParaRPr b="1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Researcher contacts Research IT requesting a specific piece of software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Research IT begins process of acquiring and implementing the software, an average 35 business day process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Involves legal if contracts are involved as well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Researcher complains because they need the software within a week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No one is happy 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4832425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Future Process for Request Research-Related Software</a:t>
            </a:r>
            <a:endParaRPr b="1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Researcher notes required tools for accessing and manipulating data in their NIH DMP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Relevant sections from that NIH DMP are sent to Research IT, as well as other research service departments, when the grant is funded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Research IT contacts the researcher with questions on their specific needs to get started on IT acquisition ahead of the 35 business day turnaround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processes at IU</a:t>
            </a:r>
            <a:endParaRPr/>
          </a:p>
        </p:txBody>
      </p:sp>
      <p:pic>
        <p:nvPicPr>
          <p:cNvPr id="165" name="Google Shape;165;p28" descr="Flowchart of third-part assessment process, from DHR Form and DS Preview down through STOP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00" y="1798800"/>
            <a:ext cx="3208251" cy="320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/>
          <p:nvPr/>
        </p:nvSpPr>
        <p:spPr>
          <a:xfrm>
            <a:off x="431575" y="1452000"/>
            <a:ext cx="834900" cy="346800"/>
          </a:xfrm>
          <a:prstGeom prst="rect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SSSP</a:t>
            </a:r>
            <a:endParaRPr/>
          </a:p>
        </p:txBody>
      </p:sp>
      <p:cxnSp>
        <p:nvCxnSpPr>
          <p:cNvPr id="168" name="Google Shape;16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7" idx="3"/>
            <a:endCxn id="169" idx="1"/>
          </p:cNvCxnSpPr>
          <p:nvPr/>
        </p:nvCxnSpPr>
        <p:spPr>
          <a:xfrm>
            <a:off x="1266475" y="1625400"/>
            <a:ext cx="44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" name="Google Shape;169;p28"/>
          <p:cNvSpPr/>
          <p:nvPr/>
        </p:nvSpPr>
        <p:spPr>
          <a:xfrm>
            <a:off x="1713111" y="1452000"/>
            <a:ext cx="834900" cy="346800"/>
          </a:xfrm>
          <a:prstGeom prst="rect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3PA</a:t>
            </a:r>
            <a:endParaRPr/>
          </a:p>
        </p:txBody>
      </p:sp>
      <p:sp>
        <p:nvSpPr>
          <p:cNvPr id="170" name="Google Shape;170;p28"/>
          <p:cNvSpPr/>
          <p:nvPr/>
        </p:nvSpPr>
        <p:spPr>
          <a:xfrm>
            <a:off x="2994646" y="1452000"/>
            <a:ext cx="1135200" cy="346800"/>
          </a:xfrm>
          <a:prstGeom prst="rect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</a:t>
            </a:r>
            <a:endParaRPr/>
          </a:p>
        </p:txBody>
      </p:sp>
      <p:cxnSp>
        <p:nvCxnSpPr>
          <p:cNvPr id="171" name="Google Shape;17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9" idx="3"/>
            <a:endCxn id="170" idx="1"/>
          </p:cNvCxnSpPr>
          <p:nvPr/>
        </p:nvCxnSpPr>
        <p:spPr>
          <a:xfrm>
            <a:off x="2548011" y="1625400"/>
            <a:ext cx="44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processes at IU (2)</a:t>
            </a:r>
            <a:endParaRPr dirty="0"/>
          </a:p>
        </p:txBody>
      </p:sp>
      <p:sp>
        <p:nvSpPr>
          <p:cNvPr id="179" name="Google Shape;179;p29"/>
          <p:cNvSpPr/>
          <p:nvPr/>
        </p:nvSpPr>
        <p:spPr>
          <a:xfrm>
            <a:off x="431575" y="1452000"/>
            <a:ext cx="834900" cy="346800"/>
          </a:xfrm>
          <a:prstGeom prst="rect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SSSP</a:t>
            </a:r>
            <a:endParaRPr/>
          </a:p>
        </p:txBody>
      </p:sp>
      <p:cxnSp>
        <p:nvCxnSpPr>
          <p:cNvPr id="180" name="Google Shape;18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79" idx="3"/>
            <a:endCxn id="181" idx="1"/>
          </p:cNvCxnSpPr>
          <p:nvPr/>
        </p:nvCxnSpPr>
        <p:spPr>
          <a:xfrm>
            <a:off x="1266475" y="1625400"/>
            <a:ext cx="44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1" name="Google Shape;181;p29"/>
          <p:cNvSpPr/>
          <p:nvPr/>
        </p:nvSpPr>
        <p:spPr>
          <a:xfrm>
            <a:off x="1713111" y="1452000"/>
            <a:ext cx="834900" cy="346800"/>
          </a:xfrm>
          <a:prstGeom prst="rect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3PA</a:t>
            </a:r>
            <a:endParaRPr/>
          </a:p>
        </p:txBody>
      </p:sp>
      <p:sp>
        <p:nvSpPr>
          <p:cNvPr id="182" name="Google Shape;182;p29"/>
          <p:cNvSpPr/>
          <p:nvPr/>
        </p:nvSpPr>
        <p:spPr>
          <a:xfrm>
            <a:off x="2994646" y="1452000"/>
            <a:ext cx="1135200" cy="346800"/>
          </a:xfrm>
          <a:prstGeom prst="rect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</a:t>
            </a:r>
            <a:endParaRPr/>
          </a:p>
        </p:txBody>
      </p:sp>
      <p:pic>
        <p:nvPicPr>
          <p:cNvPr id="176" name="Google Shape;176;p29" descr="Flow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00" y="1798800"/>
            <a:ext cx="3208251" cy="320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>
            <a:spLocks noGrp="1"/>
          </p:cNvSpPr>
          <p:nvPr>
            <p:ph type="body" idx="2"/>
          </p:nvPr>
        </p:nvSpPr>
        <p:spPr>
          <a:xfrm>
            <a:off x="4365250" y="1505700"/>
            <a:ext cx="4467300" cy="3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Software &amp; Services Selection Process (SSSP)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Guide users to already approved and licensed tools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Gather information about new use cases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Third-Party Assessment (3PA)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Identify &amp; prioritize high-risk scenarios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Purchasing Process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Include data protection tools like Data Security Addendum, Master Services Agreement, Business Associate Agreements, etc.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Pain points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Processes are built for all data domains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Researcher expectations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Terminology is unclear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Data classification is not always obvious; inaccurate information frequently submitted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Form does not elicit the information needed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Describing key details about use case and data workflows is challenging</a:t>
            </a:r>
            <a:endParaRPr/>
          </a:p>
        </p:txBody>
      </p:sp>
      <p:cxnSp>
        <p:nvCxnSpPr>
          <p:cNvPr id="183" name="Google Shape;18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81" idx="3"/>
            <a:endCxn id="182" idx="1"/>
          </p:cNvCxnSpPr>
          <p:nvPr/>
        </p:nvCxnSpPr>
        <p:spPr>
          <a:xfrm>
            <a:off x="2548011" y="1625400"/>
            <a:ext cx="44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processes at IU (3)</a:t>
            </a:r>
            <a:endParaRPr dirty="0"/>
          </a:p>
        </p:txBody>
      </p:sp>
      <p:pic>
        <p:nvPicPr>
          <p:cNvPr id="189" name="Google Shape;189;p30" descr="Flowchart of Pilot Review Process for Human Subject Research. IRB Protocol to Previewe by data stewards and security analyst to Meet with investigator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00" y="1320550"/>
            <a:ext cx="371407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processes at IU (4)</a:t>
            </a:r>
            <a:endParaRPr dirty="0"/>
          </a:p>
        </p:txBody>
      </p:sp>
      <p:pic>
        <p:nvPicPr>
          <p:cNvPr id="195" name="Google Shape;195;p31" descr="Same flowchart as previous slid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00" y="1320550"/>
            <a:ext cx="3714075" cy="37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this pilot process for research &amp; health data differ from the standard 3PA?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Not requester-initiated &gt; Human Subjects Office sends information to Health Data Steward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Allows us to connect with researchers much earlier in the study startup process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High-touch approach improves communication and reduces delay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Agenda: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Infrastructure &amp; the NIH Policy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Where we want to be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Where we actually are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Moving forward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maDMPs at IU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2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DMS Planning</a:t>
            </a:r>
            <a:endParaRPr sz="16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Assign PID to DMS Plans in FireForm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Integrate PI ORCID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Integrate ROR</a:t>
            </a:r>
            <a:endParaRPr sz="12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Routing draft DMP to appropriate service groups for review &amp; support (upon request)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Notify service groups of potential users &amp; use cases to support more accurate long-term planning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DMS Implementation</a:t>
            </a:r>
            <a:endParaRPr sz="16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Notify service groups of awards and associated commitments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Make commitments more visible to PI (and Department Chairs, AD/VC for Research)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 customized action-oriented prompts when the Notice of Award is received 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Match PID of DMS Plan associated with NoA to populate Denodo dashboard for services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we actually are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IUSM DMP 2020-2022</a:t>
            </a:r>
            <a:endParaRPr/>
          </a:p>
        </p:txBody>
      </p:sp>
      <p:pic>
        <p:nvPicPr>
          <p:cNvPr id="215" name="Google Shape;215;p34" descr="Screenshot of IUSM DMP form online."/>
          <p:cNvPicPr preferRelativeResize="0"/>
          <p:nvPr/>
        </p:nvPicPr>
        <p:blipFill rotWithShape="1">
          <a:blip r:embed="rId3">
            <a:alphaModFix/>
          </a:blip>
          <a:srcRect l="2328" t="29112" r="3792" b="31731"/>
          <a:stretch/>
        </p:blipFill>
        <p:spPr>
          <a:xfrm>
            <a:off x="156075" y="1529000"/>
            <a:ext cx="4477850" cy="2259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4" name="Google Shape;214;p34" descr="Screenshot of Intellectual Property Rights online form that says &quot;For questions related to patents and/or commerciliazation, contact the IU Innovation &amp; Commercialization Office.&quot;"/>
          <p:cNvPicPr preferRelativeResize="0"/>
          <p:nvPr/>
        </p:nvPicPr>
        <p:blipFill rotWithShape="1">
          <a:blip r:embed="rId4">
            <a:alphaModFix/>
          </a:blip>
          <a:srcRect l="1873" t="21621" r="4458" b="40696"/>
          <a:stretch/>
        </p:blipFill>
        <p:spPr>
          <a:xfrm>
            <a:off x="4734500" y="2921950"/>
            <a:ext cx="4295524" cy="20909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IUSM DMP 2020-2022 (2)</a:t>
            </a:r>
            <a:endParaRPr dirty="0"/>
          </a:p>
        </p:txBody>
      </p:sp>
      <p:pic>
        <p:nvPicPr>
          <p:cNvPr id="221" name="Google Shape;221;p35" descr="Screenshot of Data Storage section from IUSM DMP form online."/>
          <p:cNvPicPr preferRelativeResize="0"/>
          <p:nvPr/>
        </p:nvPicPr>
        <p:blipFill rotWithShape="1">
          <a:blip r:embed="rId3">
            <a:alphaModFix/>
          </a:blip>
          <a:srcRect l="2809" t="15151" r="3836" b="24842"/>
          <a:stretch/>
        </p:blipFill>
        <p:spPr>
          <a:xfrm>
            <a:off x="2174100" y="1337175"/>
            <a:ext cx="4795800" cy="3730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maDMPs in order to…</a:t>
            </a:r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4294967295"/>
          </p:nvPr>
        </p:nvSpPr>
        <p:spPr>
          <a:xfrm>
            <a:off x="311725" y="1817500"/>
            <a:ext cx="8520600" cy="27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Refer researchers to appropriate support services in a consistent, timely, and efficient way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Provide researchers with information they need to be successful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Enable service providers to learn from information provided in the DMS plans</a:t>
            </a: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IU NIH DMS 2023 and beyond</a:t>
            </a:r>
            <a:endParaRPr/>
          </a:p>
        </p:txBody>
      </p:sp>
      <p:graphicFrame>
        <p:nvGraphicFramePr>
          <p:cNvPr id="233" name="Google Shape;233;p37"/>
          <p:cNvGraphicFramePr/>
          <p:nvPr>
            <p:extLst>
              <p:ext uri="{D42A27DB-BD31-4B8C-83A1-F6EECF244321}">
                <p14:modId xmlns:p14="http://schemas.microsoft.com/office/powerpoint/2010/main" val="1703468776"/>
              </p:ext>
            </p:extLst>
          </p:nvPr>
        </p:nvGraphicFramePr>
        <p:xfrm>
          <a:off x="571525" y="1658463"/>
          <a:ext cx="8001000" cy="3072625"/>
        </p:xfrm>
        <a:graphic>
          <a:graphicData uri="http://schemas.openxmlformats.org/drawingml/2006/table">
            <a:tbl>
              <a:tblPr firstRow="1">
                <a:noFill/>
                <a:tableStyleId>{D9E74673-9A4E-41A5-8AAA-77481F2D0BBC}</a:tableStyleId>
              </a:tblPr>
              <a:tblGrid>
                <a:gridCol w="483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Free text fields</a:t>
                      </a:r>
                      <a:endParaRPr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Structured fields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Data type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general summary of the types and estimated amount of scientific data to be generated and/or used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If IU Data Storage platforms selected &gt; push DMS Plan to appropriate service lead upon Notice of Award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Data Preservation, Access, and Associated Timelines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name of the repository(ies), how data will be findable &amp; identifiable, when data will be made available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If review is requested &gt; push DMS Plan for review by campus data librarian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Access, Distribution, or Reuse Considerations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Describe any applicable factors affecting subsequent access, distribution, or reuse of scientific data &amp; whether access will be controlled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Create Denodo dashboard accessible to HSO, ORA Research Contracting team, General Counsel, Data Stewards, ICO</a:t>
                      </a:r>
                      <a:endParaRPr sz="13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NYU Langone is Now</a:t>
            </a: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311700" y="14295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8" b="1"/>
              <a:t>Building the team </a:t>
            </a:r>
            <a:endParaRPr sz="1408" b="1"/>
          </a:p>
          <a:p>
            <a:pPr marL="457200" lvl="0" indent="-318015" algn="l" rtl="0">
              <a:spcBef>
                <a:spcPts val="1200"/>
              </a:spcBef>
              <a:spcAft>
                <a:spcPts val="0"/>
              </a:spcAft>
              <a:buSzPts val="1408"/>
              <a:buChar char="●"/>
            </a:pPr>
            <a:r>
              <a:rPr lang="en" sz="1408"/>
              <a:t>Coordinating across many departments including: Office of Science and Research, Legal, Research IT, Compliance, Sponsored Programs Administration, Informatics, and the Cores</a:t>
            </a:r>
            <a:endParaRPr sz="1408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NYU Langone is Now (2)</a:t>
            </a:r>
            <a:endParaRPr dirty="0"/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311700" y="14295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8" b="1"/>
              <a:t>Building the team </a:t>
            </a:r>
            <a:endParaRPr sz="1408" b="1"/>
          </a:p>
          <a:p>
            <a:pPr marL="457200" lvl="0" indent="-318015" algn="l" rtl="0">
              <a:spcBef>
                <a:spcPts val="1200"/>
              </a:spcBef>
              <a:spcAft>
                <a:spcPts val="0"/>
              </a:spcAft>
              <a:buSzPts val="1408"/>
              <a:buChar char="●"/>
            </a:pPr>
            <a:r>
              <a:rPr lang="en" sz="1408"/>
              <a:t>Coordinating across many departments including: Office of Science and Research, Legal, Research IT, Compliance, Sponsored Programs Administration, Informatics, and the Cores</a:t>
            </a:r>
            <a:endParaRPr sz="14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8" b="1"/>
              <a:t>Assessing what to make machine actionable first </a:t>
            </a:r>
            <a:endParaRPr sz="1408" b="1"/>
          </a:p>
          <a:p>
            <a:pPr marL="457200" lvl="0" indent="-318015" algn="l" rtl="0">
              <a:spcBef>
                <a:spcPts val="1200"/>
              </a:spcBef>
              <a:spcAft>
                <a:spcPts val="0"/>
              </a:spcAft>
              <a:buSzPts val="1408"/>
              <a:buChar char="●"/>
            </a:pPr>
            <a:r>
              <a:rPr lang="en" sz="1408"/>
              <a:t>Systems currently under consideration include: Research IT request forms; Repository submission support through the library; Cores systems used for things like requesting EHR data, requesting slide images, etc </a:t>
            </a:r>
            <a:endParaRPr sz="1408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NYU Langone is Now (3)</a:t>
            </a:r>
            <a:endParaRPr dirty="0"/>
          </a:p>
        </p:txBody>
      </p:sp>
      <p:sp>
        <p:nvSpPr>
          <p:cNvPr id="251" name="Google Shape;251;p40"/>
          <p:cNvSpPr txBox="1">
            <a:spLocks noGrp="1"/>
          </p:cNvSpPr>
          <p:nvPr>
            <p:ph type="body" idx="1"/>
          </p:nvPr>
        </p:nvSpPr>
        <p:spPr>
          <a:xfrm>
            <a:off x="311700" y="14295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8" b="1"/>
              <a:t>Building the team </a:t>
            </a:r>
            <a:endParaRPr sz="1408" b="1"/>
          </a:p>
          <a:p>
            <a:pPr marL="457200" lvl="0" indent="-318015" algn="l" rtl="0">
              <a:spcBef>
                <a:spcPts val="1200"/>
              </a:spcBef>
              <a:spcAft>
                <a:spcPts val="0"/>
              </a:spcAft>
              <a:buSzPts val="1408"/>
              <a:buChar char="●"/>
            </a:pPr>
            <a:r>
              <a:rPr lang="en" sz="1408"/>
              <a:t>Coordinating across many departments including: Office of Science and Research, Legal, Research IT, Compliance, Sponsored Programs Administration, Informatics, and the Cores</a:t>
            </a:r>
            <a:endParaRPr sz="14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8" b="1"/>
              <a:t>Assessing what to make machine actionable first </a:t>
            </a:r>
            <a:endParaRPr sz="1408" b="1"/>
          </a:p>
          <a:p>
            <a:pPr marL="457200" lvl="0" indent="-318015" algn="l" rtl="0">
              <a:spcBef>
                <a:spcPts val="1200"/>
              </a:spcBef>
              <a:spcAft>
                <a:spcPts val="0"/>
              </a:spcAft>
              <a:buSzPts val="1408"/>
              <a:buChar char="●"/>
            </a:pPr>
            <a:r>
              <a:rPr lang="en" sz="1408"/>
              <a:t>Systems currently under consideration include: Research IT request forms; Grant submission system; Cores systems used for things like requesting EHR data, requesting slide images, etc </a:t>
            </a:r>
            <a:endParaRPr sz="14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8" b="1"/>
              <a:t>Developing guidance alongside infrastructure issues </a:t>
            </a:r>
            <a:endParaRPr sz="1408"/>
          </a:p>
          <a:p>
            <a:pPr marL="457200" lvl="0" indent="-318015" algn="l" rtl="0">
              <a:spcBef>
                <a:spcPts val="1200"/>
              </a:spcBef>
              <a:spcAft>
                <a:spcPts val="0"/>
              </a:spcAft>
              <a:buSzPts val="1408"/>
              <a:buChar char="●"/>
            </a:pPr>
            <a:r>
              <a:rPr lang="en" sz="1408"/>
              <a:t>Generating guidance (in the shape of interactive decision trees) to help researchers better choose repositories and data analysis tools </a:t>
            </a:r>
            <a:endParaRPr sz="1408"/>
          </a:p>
          <a:p>
            <a:pPr marL="457200" lvl="0" indent="-318015" algn="l" rtl="0">
              <a:spcBef>
                <a:spcPts val="0"/>
              </a:spcBef>
              <a:spcAft>
                <a:spcPts val="0"/>
              </a:spcAft>
              <a:buSzPts val="1408"/>
              <a:buChar char="●"/>
            </a:pPr>
            <a:r>
              <a:rPr lang="en" sz="1408"/>
              <a:t>Working with our institutions Cores to develop guidance that mirrors their pre-existing data management protocols</a:t>
            </a:r>
            <a:endParaRPr sz="1408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infrastructure? 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353300"/>
            <a:ext cx="8520600" cy="3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Series of complex and interrelated systems (e.g., physical,  technological, economic, etc) that support human activities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Example: Research infrastructure can include things like lab space, e-lab notebooks, grant application platforms, etc. 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Moving Forward (2)</a:t>
            </a:r>
            <a:endParaRPr dirty="0"/>
          </a:p>
        </p:txBody>
      </p:sp>
      <p:sp>
        <p:nvSpPr>
          <p:cNvPr id="262" name="Google Shape;262;p42"/>
          <p:cNvSpPr txBox="1">
            <a:spLocks noGrp="1"/>
          </p:cNvSpPr>
          <p:nvPr>
            <p:ph type="body" idx="1"/>
          </p:nvPr>
        </p:nvSpPr>
        <p:spPr>
          <a:xfrm>
            <a:off x="311700" y="1263625"/>
            <a:ext cx="8311200" cy="3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Key Points:</a:t>
            </a:r>
            <a:endParaRPr sz="14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Never let a good crisis go to waste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Aim for partially machine actionable (“pamaDMP”) and expand as it is proven helpful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Intermittent evaluation and strategy adjustment will (probably) prove crucial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Consider how legacy systems can talk to new systems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One system seems implausible; interoperability remains ambitious but perhaps attainable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Understand that inefficiencies sometimes have their own benefits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Leverage the work done by the larger community (e.g., DMPTool) to serve your institution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Create space for innovation and experimentation moving forward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 (3)</a:t>
            </a:r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311700" y="1263625"/>
            <a:ext cx="8311200" cy="3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Key Points:</a:t>
            </a:r>
            <a:endParaRPr sz="14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Never let a good crisis go to waste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Aim for partially machine actionable (“pamaDMP”) and expand as it is proven helpful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Intermittent evaluation and strategy adjustment will (probably) prove crucial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Consider how legacy systems can talk to new systems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One system seems implausible; interoperability remains ambitious but perhaps attainable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Understand that inefficiencies sometimes have their own benefits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Leverage the work done by the larger community (e.g., DMPTool) to serve your institution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Create space for innovation and experimentation moving forward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Possible space for NLP and further experimentation: </a:t>
            </a:r>
            <a:endParaRPr sz="1400"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‘corpus’ of DMPs from funded NIH projects would provide could provide us with an extensive resource to learn more about our researchers and experiment on ways to further automate institutional processes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457200" lvl="0" indent="-32035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Do you have clarifying questions about maDMPs? </a:t>
            </a:r>
            <a:endParaRPr sz="1700"/>
          </a:p>
          <a:p>
            <a:pPr marL="457200" lvl="0" indent="-32035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Do you have questions about our visions for maDMPs? </a:t>
            </a:r>
            <a:endParaRPr sz="1700"/>
          </a:p>
          <a:p>
            <a:pPr marL="457200" lvl="0" indent="-32035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Do you have questions about the ongoing processes for implementation at our institution?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/>
              <a:t>Questions to consider at your own institutions:</a:t>
            </a:r>
            <a:endParaRPr sz="1700" b="1"/>
          </a:p>
          <a:p>
            <a:pPr marL="457200" lvl="0" indent="-32035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What are communication challenges that you may be able to address is maDMPs? </a:t>
            </a:r>
            <a:endParaRPr sz="1700"/>
          </a:p>
          <a:p>
            <a:pPr marL="457200" lvl="0" indent="-32035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What are some pre-existing systems at your institution that you may be able to leverage (e.g., grants application systems) </a:t>
            </a:r>
            <a:endParaRPr sz="1500"/>
          </a:p>
          <a:p>
            <a:pPr marL="457200" lvl="0" indent="-320357" algn="l" rtl="0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 sz="1700"/>
              <a:t>Who else at your institution supports researchers/proposals and could be helped by a maDMP?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infrastructure? (2) </a:t>
            </a:r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353300"/>
            <a:ext cx="8520600" cy="3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Series of complex and interrelated systems (e.g., physical,  technological, economic, etc) that support human activities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Example: Research infrastructure can include things like lab space, e-lab notebooks, grant application platforms, etc.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Easy to ignore when it is working well; impossible to ignore when it is working poorly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Example: You drive to work everyday but don’t notice the road unless there is a big pothole in it.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infrastructure? (3)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353300"/>
            <a:ext cx="8520600" cy="3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Series of complex and interrelated systems (e.g., physical,  technological, economic, etc) that support human activities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Example: Research infrastructure can include things like lab space, e-lab notebooks, grant application platforms, etc.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Easy to ignore when it is working well; impossible to ignore when it is working poorly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Example: You drive to work everyday but don’t notice the road unless there is a big pothole in it.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Infrastructure impacts communities as well as individuals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Example: A closed road keeps you from traveling easily, as well as your neighbors 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and the NIH Policy 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3533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Infrastructure relevant to the NIH Policy: </a:t>
            </a:r>
            <a:endParaRPr sz="1600" b="1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repositories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standards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Persistent identifiers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Institutional grant support systems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DMP creation support systems (DMPTool)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Infrastructure and the NIH Policy (2) </a:t>
            </a:r>
            <a:endParaRPr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3533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Infrastructure relevant to the NIH Policy: </a:t>
            </a:r>
            <a:endParaRPr sz="1600" b="1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repositories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standards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Persistent identifiers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Institutional grant support systems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DMP creation support systems (DMPTool)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/>
              <a:t>This infrastructure is: </a:t>
            </a:r>
            <a:endParaRPr sz="1600" b="1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Built by different stakeholders (universities and research institutions, third parties, NIH)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Addressing different needs (e.g., exchange of data vs. long-term storage of data)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At different levels of ‘completeness’ 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Infrastructure and the NIH Policy  cont’d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What we are going to focus on today: </a:t>
            </a:r>
            <a:endParaRPr sz="1600" b="1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Machine Actionable Data Management Plans (maDMPs)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/>
              <a:t>Why? </a:t>
            </a:r>
            <a:endParaRPr sz="1600" b="1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600"/>
              <a:t>maDMPs could help tie these diverse systems together to help researchers navigate the rather complex data and research ecosystem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maDMPs 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25" y="1307475"/>
            <a:ext cx="8657100" cy="32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maDMP is a conceptual framework that turns DMPs from free text, static documents into machine actionable information. 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It leverages tools like unique identifies (e.g., ORCID id’s), common data models (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RDA DMP Common Standard for maDMP</a:t>
            </a:r>
            <a:r>
              <a:rPr lang="en" sz="1700"/>
              <a:t>) and controlled vocabularies to more readily exchange information in a DMP across the diverse systems that constitute our research data infrastructure. It can help:</a:t>
            </a:r>
            <a:endParaRPr sz="1700"/>
          </a:p>
          <a:p>
            <a:pPr marL="457200" lvl="0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Better guide researchers through different tools and services they rely on</a:t>
            </a:r>
            <a:endParaRPr sz="1700"/>
          </a:p>
          <a:p>
            <a:pPr marL="457200" lvl="0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Better track data provenance, attribution, and publication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2256</Words>
  <Application>Microsoft Macintosh PowerPoint</Application>
  <PresentationFormat>On-screen Show (16:9)</PresentationFormat>
  <Paragraphs>232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Roboto Medium</vt:lpstr>
      <vt:lpstr>Roboto</vt:lpstr>
      <vt:lpstr>Merriweather</vt:lpstr>
      <vt:lpstr>Paradigm</vt:lpstr>
      <vt:lpstr>Practitioner Perspectives: NIH Data Management and Sharing Policy</vt:lpstr>
      <vt:lpstr>Agenda:</vt:lpstr>
      <vt:lpstr>What is infrastructure? </vt:lpstr>
      <vt:lpstr>What is infrastructure? (2) </vt:lpstr>
      <vt:lpstr>What is infrastructure? (3)</vt:lpstr>
      <vt:lpstr>Infrastructure and the NIH Policy </vt:lpstr>
      <vt:lpstr>Infrastructure and the NIH Policy (2) </vt:lpstr>
      <vt:lpstr>Infrastructure and the NIH Policy  cont’d</vt:lpstr>
      <vt:lpstr>maDMPs </vt:lpstr>
      <vt:lpstr>maDMPs (2) </vt:lpstr>
      <vt:lpstr>Where we want to be</vt:lpstr>
      <vt:lpstr>maDMPs at NYU Langone Health </vt:lpstr>
      <vt:lpstr>maDMPs at NYU Langone Health (2) </vt:lpstr>
      <vt:lpstr>Research Processes &amp; maDMPs at NYU </vt:lpstr>
      <vt:lpstr>Research Processes &amp; maDMPs at NYU (2) </vt:lpstr>
      <vt:lpstr>Research processes at IU</vt:lpstr>
      <vt:lpstr>Research processes at IU (2)</vt:lpstr>
      <vt:lpstr>Research processes at IU (3)</vt:lpstr>
      <vt:lpstr>Research processes at IU (4)</vt:lpstr>
      <vt:lpstr>maDMPs at IU</vt:lpstr>
      <vt:lpstr>Where we actually are</vt:lpstr>
      <vt:lpstr>IUSM DMP 2020-2022</vt:lpstr>
      <vt:lpstr>IUSM DMP 2020-2022 (2)</vt:lpstr>
      <vt:lpstr>maDMPs in order to…</vt:lpstr>
      <vt:lpstr>IU NIH DMS 2023 and beyond</vt:lpstr>
      <vt:lpstr>Where NYU Langone is Now</vt:lpstr>
      <vt:lpstr>Where NYU Langone is Now (2)</vt:lpstr>
      <vt:lpstr>Where NYU Langone is Now (3)</vt:lpstr>
      <vt:lpstr>Moving Forward</vt:lpstr>
      <vt:lpstr>Moving Forward (2)</vt:lpstr>
      <vt:lpstr>Moving Forward (3)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Practitioner Perspectives: NIH Data Management and Sharing Policy</dc:title>
  <cp:lastModifiedBy>Microsoft Office User</cp:lastModifiedBy>
  <cp:revision>1</cp:revision>
  <dcterms:modified xsi:type="dcterms:W3CDTF">2022-05-12T18:51:37Z</dcterms:modified>
</cp:coreProperties>
</file>