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408">
          <p15:clr>
            <a:srgbClr val="A4A3A4"/>
          </p15:clr>
        </p15:guide>
        <p15:guide id="3" orient="horz" pos="1092">
          <p15:clr>
            <a:srgbClr val="A4A3A4"/>
          </p15:clr>
        </p15:guide>
        <p15:guide id="4" pos="5496">
          <p15:clr>
            <a:srgbClr val="A4A3A4"/>
          </p15:clr>
        </p15:guide>
        <p15:guide id="5" pos="1464">
          <p15:clr>
            <a:srgbClr val="A4A3A4"/>
          </p15:clr>
        </p15:guide>
        <p15:guide id="6" pos="1680">
          <p15:clr>
            <a:srgbClr val="A4A3A4"/>
          </p15:clr>
        </p15:guide>
        <p15:guide id="7" pos="2736">
          <p15:clr>
            <a:srgbClr val="A4A3A4"/>
          </p15:clr>
        </p15:guide>
        <p15:guide id="8" pos="2976">
          <p15:clr>
            <a:srgbClr val="A4A3A4"/>
          </p15:clr>
        </p15:guide>
        <p15:guide id="9" pos="4032">
          <p15:clr>
            <a:srgbClr val="A4A3A4"/>
          </p15:clr>
        </p15:guide>
        <p15:guide id="10" pos="4296">
          <p15:clr>
            <a:srgbClr val="A4A3A4"/>
          </p15:clr>
        </p15:guide>
        <p15:guide id="11" pos="5352">
          <p15:clr>
            <a:srgbClr val="A4A3A4"/>
          </p15:clr>
        </p15:guide>
        <p15:guide id="12" orient="horz" pos="1380">
          <p15:clr>
            <a:srgbClr val="A4A3A4"/>
          </p15:clr>
        </p15:guide>
        <p15:guide id="13" orient="horz" pos="2628">
          <p15:clr>
            <a:srgbClr val="A4A3A4"/>
          </p15:clr>
        </p15:guide>
        <p15:guide id="14" orient="horz" pos="540">
          <p15:clr>
            <a:srgbClr val="A4A3A4"/>
          </p15:clr>
        </p15:guide>
        <p15:guide id="15" orient="horz" pos="21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U89B642KmUMkoOK7eCSpsXWI0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EFF188-7B76-4A20-A714-06B645318CB1}">
  <a:tblStyle styleId="{BDEFF188-7B76-4A20-A714-06B645318CB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D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400B24-878D-4B50-A772-07C35EA3180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BA77B4-4A60-4607-A51A-A5462DADECD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B22F8-44FF-40C4-86C5-72F12E04C810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86" autoAdjust="0"/>
  </p:normalViewPr>
  <p:slideViewPr>
    <p:cSldViewPr snapToGrid="0">
      <p:cViewPr varScale="1">
        <p:scale>
          <a:sx n="108" d="100"/>
          <a:sy n="108" d="100"/>
        </p:scale>
        <p:origin x="888" y="96"/>
      </p:cViewPr>
      <p:guideLst>
        <p:guide orient="horz" pos="300"/>
        <p:guide pos="408"/>
        <p:guide orient="horz" pos="1092"/>
        <p:guide pos="5496"/>
        <p:guide pos="1464"/>
        <p:guide pos="1680"/>
        <p:guide pos="2736"/>
        <p:guide pos="2976"/>
        <p:guide pos="4032"/>
        <p:guide pos="4296"/>
        <p:guide pos="5352"/>
        <p:guide orient="horz" pos="1380"/>
        <p:guide orient="horz" pos="2628"/>
        <p:guide orient="horz" pos="540"/>
        <p:guide orient="horz" pos="21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35a32e0f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35a32e0f5_0_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35a32e0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35a32e0f5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35a32e0f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35a32e0f5_0_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35a32e0f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35a32e0f5_0_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35a32e0f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35a32e0f5_0_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2f14e77c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62f14e77cd_2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35a32e0f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35a32e0f5_0_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535a32e0f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535a32e0f5_0_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35a32e0f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35a32e0f5_0_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35a32e0f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535a32e0f5_0_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35a32e0f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35a32e0f5_0_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2dee17ee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52dee17ee3_0_4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35a32e0f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35a32e0f5_0_6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35a32e0f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535a32e0f5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35a32e0f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535a32e0f5_0_8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35a32e0f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535a32e0f5_0_8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35a32e0f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535a32e0f5_0_10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535a32e0f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535a32e0f5_0_10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5db1ffbc5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5db1ffbc51_0_1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Nancy - finish to the end.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2f14e77c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162f14e77cd_1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2dee17ee3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52dee17ee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db1ffbc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db1ffbc51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db1ffbc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5db1ffbc51_0_7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15db1ffbc51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/>
              <a:t>8</a:t>
            </a:fld>
            <a:endParaRPr sz="15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2dee17ee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52dee17ee3_0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263183" y="13268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311700" y="3464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7"/>
          <p:cNvSpPr/>
          <p:nvPr/>
        </p:nvSpPr>
        <p:spPr>
          <a:xfrm>
            <a:off x="-260400" y="6650096"/>
            <a:ext cx="9144000" cy="544500"/>
          </a:xfrm>
          <a:prstGeom prst="rect">
            <a:avLst/>
          </a:prstGeom>
          <a:solidFill>
            <a:srgbClr val="192841"/>
          </a:solidFill>
          <a:ln w="19050" cap="flat" cmpd="sng">
            <a:solidFill>
              <a:srgbClr val="1928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" name="Google Shape;24;p17" descr="Logo for the Network of the National Library of Medic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965354"/>
            <a:ext cx="245324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EFEDEE"/>
            </a:gs>
            <a:gs pos="52999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12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5db1ffbc51_0_105"/>
          <p:cNvSpPr txBox="1">
            <a:spLocks noGrp="1"/>
          </p:cNvSpPr>
          <p:nvPr>
            <p:ph type="title"/>
          </p:nvPr>
        </p:nvSpPr>
        <p:spPr>
          <a:xfrm>
            <a:off x="628650" y="122611"/>
            <a:ext cx="78867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" name="Google Shape;39;g15db1ffbc51_0_105"/>
          <p:cNvGrpSpPr/>
          <p:nvPr/>
        </p:nvGrpSpPr>
        <p:grpSpPr>
          <a:xfrm>
            <a:off x="9415915" y="1"/>
            <a:ext cx="1235642" cy="1362150"/>
            <a:chOff x="12554553" y="1"/>
            <a:chExt cx="1647523" cy="1816200"/>
          </a:xfrm>
        </p:grpSpPr>
        <p:sp>
          <p:nvSpPr>
            <p:cNvPr id="40" name="Google Shape;40;g15db1ffbc51_0_105"/>
            <p:cNvSpPr/>
            <p:nvPr/>
          </p:nvSpPr>
          <p:spPr>
            <a:xfrm>
              <a:off x="12554553" y="1"/>
              <a:ext cx="1644000" cy="1816200"/>
            </a:xfrm>
            <a:prstGeom prst="foldedCorner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1016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To insert your own icons*: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Insert</a:t>
              </a:r>
              <a:r>
                <a:rPr lang="en-US" sz="1100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 &gt;&gt; </a:t>
              </a:r>
              <a:r>
                <a:rPr lang="en-US" sz="1100" b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Icons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864A0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i="1">
                  <a:solidFill>
                    <a:srgbClr val="864A04"/>
                  </a:solidFill>
                  <a:latin typeface="Calibri"/>
                  <a:ea typeface="Calibri"/>
                  <a:cs typeface="Calibri"/>
                  <a:sym typeface="Calibri"/>
                </a:rPr>
                <a:t>(*Only available to Office 365 subscribers)</a:t>
              </a:r>
              <a:endParaRPr sz="1100"/>
            </a:p>
          </p:txBody>
        </p:sp>
        <p:pic>
          <p:nvPicPr>
            <p:cNvPr id="41" name="Google Shape;41;g15db1ffbc51_0_10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4"/>
          <p:cNvSpPr/>
          <p:nvPr/>
        </p:nvSpPr>
        <p:spPr>
          <a:xfrm>
            <a:off x="0" y="4600467"/>
            <a:ext cx="9144000" cy="544500"/>
          </a:xfrm>
          <a:prstGeom prst="rect">
            <a:avLst/>
          </a:prstGeom>
          <a:solidFill>
            <a:srgbClr val="192841"/>
          </a:solidFill>
          <a:ln w="19050" cap="flat" cmpd="sng">
            <a:solidFill>
              <a:srgbClr val="1928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" name="Google Shape;10;p14" descr="Logo, company nam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7200" y="4654173"/>
            <a:ext cx="3218900" cy="5164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nlm.gov/guides/nnlm-proposal-writing-toolk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tnguyen@hshsl.umaryland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endly.com/nancy-nnlm" TargetMode="External"/><Relationship Id="rId5" Type="http://schemas.openxmlformats.org/officeDocument/2006/relationships/hyperlink" Target="mailto:npatters@hshsl.umaryland.edu" TargetMode="External"/><Relationship Id="rId4" Type="http://schemas.openxmlformats.org/officeDocument/2006/relationships/hyperlink" Target="https://calendly.com/ttnguyen-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nlm.gov/nec/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5472267" y="3377828"/>
            <a:ext cx="26837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Tony Nguyen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endParaRPr/>
          </a:p>
        </p:txBody>
      </p:sp>
      <p:sp>
        <p:nvSpPr>
          <p:cNvPr id="47" name="Google Shape;47;p1"/>
          <p:cNvSpPr txBox="1"/>
          <p:nvPr/>
        </p:nvSpPr>
        <p:spPr>
          <a:xfrm>
            <a:off x="1161421" y="3420823"/>
            <a:ext cx="2736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Nancy Patterson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 Librarian</a:t>
            </a:r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subTitle" idx="1"/>
          </p:nvPr>
        </p:nvSpPr>
        <p:spPr>
          <a:xfrm>
            <a:off x="311700" y="2507722"/>
            <a:ext cx="8520600" cy="93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chemeClr val="dk1"/>
                </a:solidFill>
              </a:rPr>
              <a:t>Part 4: Show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chemeClr val="dk1"/>
                </a:solidFill>
              </a:rPr>
              <a:t>October 11,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83" y="426340"/>
            <a:ext cx="8520600" cy="20526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</a:rPr>
              <a:t>Writing and Submitting Your </a:t>
            </a:r>
            <a:br>
              <a:rPr lang="en-US" sz="3600" b="1" dirty="0">
                <a:solidFill>
                  <a:srgbClr val="000000"/>
                </a:solidFill>
              </a:rPr>
            </a:br>
            <a:r>
              <a:rPr lang="en-US" sz="3600" b="1" dirty="0">
                <a:solidFill>
                  <a:srgbClr val="000000"/>
                </a:solidFill>
              </a:rPr>
              <a:t>NNLM Proposal for Region 1 </a:t>
            </a:r>
            <a:r>
              <a:rPr lang="en-US" sz="3600" b="1" dirty="0" smtClean="0">
                <a:solidFill>
                  <a:srgbClr val="000000"/>
                </a:solidFill>
              </a:rPr>
              <a:t>Grants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35a32e0f5_0_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Reports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g1535a32e0f5_0_0" descr="Awareness and Promotion, Career Development and Training, or Persistent User Engagement and Partnerships" title="Activity Types"/>
          <p:cNvGraphicFramePr/>
          <p:nvPr>
            <p:extLst>
              <p:ext uri="{D42A27DB-BD31-4B8C-83A1-F6EECF244321}">
                <p14:modId xmlns:p14="http://schemas.microsoft.com/office/powerpoint/2010/main" val="4196156006"/>
              </p:ext>
            </p:extLst>
          </p:nvPr>
        </p:nvGraphicFramePr>
        <p:xfrm>
          <a:off x="311700" y="1464141"/>
          <a:ext cx="8520599" cy="2823471"/>
        </p:xfrm>
        <a:graphic>
          <a:graphicData uri="http://schemas.openxmlformats.org/drawingml/2006/table">
            <a:tbl>
              <a:tblPr firstRow="1">
                <a:noFill/>
                <a:tableStyleId>{D7BA77B4-4A60-4607-A51A-A5462DADECD2}</a:tableStyleId>
              </a:tblPr>
              <a:tblGrid>
                <a:gridCol w="187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8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Awareness and Promotion 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Development and Training 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Career Development and Training 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Persistent User Engagement and Partnerships 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Demos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Development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 Groups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Exhibits/Health Fairs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Classes, Courses, Training, Workshops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Symposia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Site Visits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Poster Sessions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Webinars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Promotional Activity</a:t>
                      </a:r>
                      <a:r>
                        <a:rPr lang="en-US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 Feedback/Needs Assessment 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3" name="Google Shape;173;g1535a32e0f5_0_0"/>
          <p:cNvSpPr txBox="1">
            <a:spLocks noGrp="1"/>
          </p:cNvSpPr>
          <p:nvPr>
            <p:ph type="title"/>
          </p:nvPr>
        </p:nvSpPr>
        <p:spPr>
          <a:xfrm>
            <a:off x="311700" y="359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Type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g1535a32e0f5_0_4" title="Various National Library of Medicine Products"/>
          <p:cNvGraphicFramePr/>
          <p:nvPr>
            <p:extLst>
              <p:ext uri="{D42A27DB-BD31-4B8C-83A1-F6EECF244321}">
                <p14:modId xmlns:p14="http://schemas.microsoft.com/office/powerpoint/2010/main" val="2806369121"/>
              </p:ext>
            </p:extLst>
          </p:nvPr>
        </p:nvGraphicFramePr>
        <p:xfrm>
          <a:off x="116158" y="0"/>
          <a:ext cx="8793150" cy="4736333"/>
        </p:xfrm>
        <a:graphic>
          <a:graphicData uri="http://schemas.openxmlformats.org/drawingml/2006/table">
            <a:tbl>
              <a:tblPr firstRow="1">
                <a:noFill/>
                <a:tableStyleId>{912B22F8-44FF-40C4-86C5-72F12E04C810}</a:tableStyleId>
              </a:tblPr>
              <a:tblGrid>
                <a:gridCol w="146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 smtClean="0"/>
                        <a:t>National Library of Medicine Products</a:t>
                      </a:r>
                      <a:endParaRPr sz="1400" b="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93145493"/>
                  </a:ext>
                </a:extLst>
              </a:tr>
              <a:tr h="4608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Assembly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BLAST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err="1">
                          <a:solidFill>
                            <a:schemeClr val="dk1"/>
                          </a:solidFill>
                        </a:rPr>
                        <a:t>ChemID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 Plus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</a:rPr>
                        <a:t>ClinicalTrials.gov</a:t>
                      </a:r>
                      <a:endParaRPr sz="12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err="1">
                          <a:solidFill>
                            <a:schemeClr val="dk1"/>
                          </a:solidFill>
                        </a:rPr>
                        <a:t>ClinVar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Collections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DailyMed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dbGap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dbSNP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DOCLINE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Drug Information Portal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Emergency Access Initiative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96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Exhibitions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GenBank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Gene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Genome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HMD Traveling Exhibitions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IndexCat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Library LinkOut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LitCOVID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LocatorPlus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MedGen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</a:rPr>
                        <a:t>MedlinePlus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MedlinePlus Connect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2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MeSH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Nucleotide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Open-I Multimedia Search Engine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Protein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PubChem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</a:rPr>
                        <a:t>PubMed</a:t>
                      </a:r>
                      <a:endParaRPr sz="12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6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PubMed Central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err="1">
                          <a:solidFill>
                            <a:schemeClr val="dk1"/>
                          </a:solidFill>
                        </a:rPr>
                        <a:t>RxNorm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SNOMED CT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SRA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WISER - </a:t>
                      </a:r>
                      <a:r>
                        <a:rPr lang="en-US" sz="1000" dirty="0">
                          <a:solidFill>
                            <a:schemeClr val="dk1"/>
                          </a:solidFill>
                        </a:rPr>
                        <a:t>Wireless Information System for Emergency Responders 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Other: Please share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9" name="Google Shape;179;g1535a32e0f5_0_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NLM Products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g1535a32e0f5_0_13" title="Additional Content"/>
          <p:cNvGraphicFramePr/>
          <p:nvPr>
            <p:extLst>
              <p:ext uri="{D42A27DB-BD31-4B8C-83A1-F6EECF244321}">
                <p14:modId xmlns:p14="http://schemas.microsoft.com/office/powerpoint/2010/main" val="1909638400"/>
              </p:ext>
            </p:extLst>
          </p:nvPr>
        </p:nvGraphicFramePr>
        <p:xfrm>
          <a:off x="232050" y="197075"/>
          <a:ext cx="8679900" cy="4434822"/>
        </p:xfrm>
        <a:graphic>
          <a:graphicData uri="http://schemas.openxmlformats.org/drawingml/2006/table">
            <a:tbl>
              <a:tblPr firstRow="1">
                <a:noFill/>
                <a:tableStyleId>{D7BA77B4-4A60-4607-A51A-A5462DADECD2}</a:tableStyleId>
              </a:tblPr>
              <a:tblGrid>
                <a:gridCol w="216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95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 smtClean="0"/>
                        <a:t>Additional Content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337555"/>
                  </a:ext>
                </a:extLst>
              </a:tr>
              <a:tr h="50795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of Us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Research Program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 &amp; Evaluation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Citizen Science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Resources 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5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Consumer Health Resources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Management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Science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Literacy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285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Disasters &amp; Emergencies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Electronic Health Information Resources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 Health Information Resources / Websites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Funding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5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&amp; Proposal Writing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Literacy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HHS Resources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HIV/AIDS 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247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NIH Resources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NNLM Resources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Opioid Use Disorder / Pain Management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Health Resources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5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Awareness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Other: (Please share)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5" name="Google Shape;185;g1535a32e0f5_0_13"/>
          <p:cNvSpPr txBox="1">
            <a:spLocks noGrp="1"/>
          </p:cNvSpPr>
          <p:nvPr>
            <p:ph type="title"/>
          </p:nvPr>
        </p:nvSpPr>
        <p:spPr>
          <a:xfrm>
            <a:off x="311700" y="19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Additional Content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g1535a32e0f5_0_19" descr="Academic Institutions, Libraries, Organizations" title="Organizations Associated"/>
          <p:cNvGraphicFramePr/>
          <p:nvPr>
            <p:extLst>
              <p:ext uri="{D42A27DB-BD31-4B8C-83A1-F6EECF244321}">
                <p14:modId xmlns:p14="http://schemas.microsoft.com/office/powerpoint/2010/main" val="4115346175"/>
              </p:ext>
            </p:extLst>
          </p:nvPr>
        </p:nvGraphicFramePr>
        <p:xfrm>
          <a:off x="353450" y="1069763"/>
          <a:ext cx="8437100" cy="3003980"/>
        </p:xfrm>
        <a:graphic>
          <a:graphicData uri="http://schemas.openxmlformats.org/drawingml/2006/table">
            <a:tbl>
              <a:tblPr firstRow="1">
                <a:noFill/>
                <a:tableStyleId>{912B22F8-44FF-40C4-86C5-72F12E04C810}</a:tableStyleId>
              </a:tblPr>
              <a:tblGrid>
                <a:gridCol w="210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Academic Institutions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Library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More Libraries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Organization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College or University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Academic Health Sciences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K-12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Community-Based Organization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Community College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College or University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Public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Faith-Based Organization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K-12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Community College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Vocational or Training Program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HIV Services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Vocational or Training Program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Hospital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Library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Organization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Academic Institution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1" name="Google Shape;191;g1535a32e0f5_0_19"/>
          <p:cNvSpPr txBox="1">
            <a:spLocks noGrp="1"/>
          </p:cNvSpPr>
          <p:nvPr>
            <p:ph type="title"/>
          </p:nvPr>
        </p:nvSpPr>
        <p:spPr>
          <a:xfrm>
            <a:off x="356100" y="-370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40"/>
              <a:t>Organizations Associated</a:t>
            </a:r>
            <a:endParaRPr sz="284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162f14e77cd_2_0" descr="Government, Association, Health or Healthcare, Unknown Organizations, Other types or organizations not within any of the other categories" title="More Organization Options"/>
          <p:cNvGraphicFramePr/>
          <p:nvPr>
            <p:extLst>
              <p:ext uri="{D42A27DB-BD31-4B8C-83A1-F6EECF244321}">
                <p14:modId xmlns:p14="http://schemas.microsoft.com/office/powerpoint/2010/main" val="268679519"/>
              </p:ext>
            </p:extLst>
          </p:nvPr>
        </p:nvGraphicFramePr>
        <p:xfrm>
          <a:off x="258550" y="735400"/>
          <a:ext cx="8626875" cy="3672695"/>
        </p:xfrm>
        <a:graphic>
          <a:graphicData uri="http://schemas.openxmlformats.org/drawingml/2006/table">
            <a:tbl>
              <a:tblPr firstRow="1">
                <a:noFill/>
                <a:tableStyleId>{912B22F8-44FF-40C4-86C5-72F12E04C810}</a:tableStyleId>
              </a:tblPr>
              <a:tblGrid>
                <a:gridCol w="172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Government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Association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Health / Healthcare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Unknown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Other</a:t>
                      </a:r>
                      <a:endParaRPr sz="12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Department of Public Health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Professional Society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Hospital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Unknown Org Type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List other orgs not listed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Federal Government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Association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Medical Office / Clinic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Public Health Organization (Non-Government)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Local Government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Health / Healthcare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State or County / Regional Government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Tribal Government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Government Agency / Initiative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7" name="Google Shape;197;g162f14e77cd_2_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Organization Options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g1535a32e0f5_0_26" title="Geographic Type"/>
          <p:cNvGraphicFramePr/>
          <p:nvPr>
            <p:extLst>
              <p:ext uri="{D42A27DB-BD31-4B8C-83A1-F6EECF244321}">
                <p14:modId xmlns:p14="http://schemas.microsoft.com/office/powerpoint/2010/main" val="3036398547"/>
              </p:ext>
            </p:extLst>
          </p:nvPr>
        </p:nvGraphicFramePr>
        <p:xfrm>
          <a:off x="311700" y="3083075"/>
          <a:ext cx="8520600" cy="1459902"/>
        </p:xfrm>
        <a:graphic>
          <a:graphicData uri="http://schemas.openxmlformats.org/drawingml/2006/table">
            <a:tbl>
              <a:tblPr firstRow="1">
                <a:noFill/>
                <a:tableStyleId>{D7BA77B4-4A60-4607-A51A-A5462DADECD2}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Geographic Type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Rural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Suburban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Medically Underserved Areas/Populations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" name="Google Shape;205;g1535a32e0f5_0_26" title="Sexual and Gender Minorities"/>
          <p:cNvGraphicFramePr/>
          <p:nvPr>
            <p:extLst>
              <p:ext uri="{D42A27DB-BD31-4B8C-83A1-F6EECF244321}">
                <p14:modId xmlns:p14="http://schemas.microsoft.com/office/powerpoint/2010/main" val="4091724599"/>
              </p:ext>
            </p:extLst>
          </p:nvPr>
        </p:nvGraphicFramePr>
        <p:xfrm>
          <a:off x="311700" y="2024775"/>
          <a:ext cx="8520600" cy="856428"/>
        </p:xfrm>
        <a:graphic>
          <a:graphicData uri="http://schemas.openxmlformats.org/drawingml/2006/table">
            <a:tbl>
              <a:tblPr firstRow="1">
                <a:noFill/>
                <a:tableStyleId>{D7BA77B4-4A60-4607-A51A-A5462DADECD2}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Sexual &amp; Gender Minorities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LGBTQIA+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Women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4" name="Google Shape;204;g1535a32e0f5_0_26" title="Age Group"/>
          <p:cNvGraphicFramePr/>
          <p:nvPr>
            <p:extLst>
              <p:ext uri="{D42A27DB-BD31-4B8C-83A1-F6EECF244321}">
                <p14:modId xmlns:p14="http://schemas.microsoft.com/office/powerpoint/2010/main" val="3237557892"/>
              </p:ext>
            </p:extLst>
          </p:nvPr>
        </p:nvGraphicFramePr>
        <p:xfrm>
          <a:off x="311700" y="1016675"/>
          <a:ext cx="8520600" cy="856428"/>
        </p:xfrm>
        <a:graphic>
          <a:graphicData uri="http://schemas.openxmlformats.org/drawingml/2006/table">
            <a:tbl>
              <a:tblPr firstRow="1">
                <a:noFill/>
                <a:tableStyleId>{D7BA77B4-4A60-4607-A51A-A5462DADECD2}</a:tableStyleId>
              </a:tblPr>
              <a:tblGrid>
                <a:gridCol w="213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Group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(0-12 yrs.)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F4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Teens (13-18 yrs.)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F4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Adults (19-64 yrs.) </a:t>
                      </a:r>
                      <a:endParaRPr sz="1200" dirty="0">
                        <a:solidFill>
                          <a:schemeClr val="dk1"/>
                        </a:solidFill>
                        <a:highlight>
                          <a:srgbClr val="F4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Seniors (65+ yrs.) </a:t>
                      </a:r>
                      <a:endParaRPr sz="1200" dirty="0">
                        <a:solidFill>
                          <a:schemeClr val="dk1"/>
                        </a:solidFill>
                        <a:highlight>
                          <a:srgbClr val="F4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3" name="Google Shape;203;g1535a32e0f5_0_26"/>
          <p:cNvSpPr txBox="1">
            <a:spLocks noGrp="1"/>
          </p:cNvSpPr>
          <p:nvPr>
            <p:ph type="title"/>
          </p:nvPr>
        </p:nvSpPr>
        <p:spPr>
          <a:xfrm>
            <a:off x="311700" y="174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Demographics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g1535a32e0f5_0_36" title="Issues and Interests"/>
          <p:cNvGraphicFramePr/>
          <p:nvPr>
            <p:extLst>
              <p:ext uri="{D42A27DB-BD31-4B8C-83A1-F6EECF244321}">
                <p14:modId xmlns:p14="http://schemas.microsoft.com/office/powerpoint/2010/main" val="3254916433"/>
              </p:ext>
            </p:extLst>
          </p:nvPr>
        </p:nvGraphicFramePr>
        <p:xfrm>
          <a:off x="581000" y="380999"/>
          <a:ext cx="8143900" cy="3869270"/>
        </p:xfrm>
        <a:graphic>
          <a:graphicData uri="http://schemas.openxmlformats.org/drawingml/2006/table">
            <a:tbl>
              <a:tblPr firstRow="1">
                <a:noFill/>
                <a:tableStyleId>{D7BA77B4-4A60-4607-A51A-A5462DADECD2}</a:tableStyleId>
              </a:tblPr>
              <a:tblGrid>
                <a:gridCol w="40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362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smtClean="0"/>
                        <a:t>Issues and Interests</a:t>
                      </a:r>
                      <a:endParaRPr sz="3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17103"/>
                  </a:ext>
                </a:extLst>
              </a:tr>
              <a:tr h="592371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Behavioral / Social Determinants of Health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HIV/AIDS </a:t>
                      </a:r>
                      <a:endParaRPr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795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Maternal Health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NIH Helping to End Addiction Long-Term (HEAL) Initiative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371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Opioids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Socioeconomically Disadvantaged Populations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371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Vaping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1" name="Google Shape;211;g1535a32e0f5_0_36"/>
          <p:cNvSpPr txBox="1">
            <a:spLocks noGrp="1"/>
          </p:cNvSpPr>
          <p:nvPr>
            <p:ph type="title"/>
          </p:nvPr>
        </p:nvSpPr>
        <p:spPr>
          <a:xfrm>
            <a:off x="311700" y="174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Issues and Interests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g1535a32e0f5_0_42" title="Direct Role of Activity Participants"/>
          <p:cNvGraphicFramePr/>
          <p:nvPr>
            <p:extLst>
              <p:ext uri="{D42A27DB-BD31-4B8C-83A1-F6EECF244321}">
                <p14:modId xmlns:p14="http://schemas.microsoft.com/office/powerpoint/2010/main" val="3783505526"/>
              </p:ext>
            </p:extLst>
          </p:nvPr>
        </p:nvGraphicFramePr>
        <p:xfrm>
          <a:off x="107100" y="118300"/>
          <a:ext cx="8929800" cy="4383774"/>
        </p:xfrm>
        <a:graphic>
          <a:graphicData uri="http://schemas.openxmlformats.org/drawingml/2006/table">
            <a:tbl>
              <a:tblPr firstRow="1">
                <a:noFill/>
                <a:tableStyleId>{D7BA77B4-4A60-4607-A51A-A5462DADECD2}</a:tableStyleId>
              </a:tblPr>
              <a:tblGrid>
                <a:gridCol w="29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442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/>
                        <a:t>Direct Role of Activity Participants</a:t>
                      </a:r>
                      <a:endParaRPr sz="1400" dirty="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9026"/>
                  </a:ext>
                </a:extLst>
              </a:tr>
              <a:tr h="44296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Scientist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Educator - College &amp; Post-grad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Educator - K-12 </a:t>
                      </a:r>
                      <a:endParaRPr sz="1200" dirty="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21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Emergency Preparedness and First Responder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Public </a:t>
                      </a:r>
                      <a:endParaRPr sz="1200" b="1">
                        <a:solidFill>
                          <a:srgbClr val="0000FF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Government Staff - Federal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6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Government Staff - Local &amp; Municipal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Government Staff - State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Government Staff - Tribal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6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Professional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Historian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 or Information Professional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6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 Staff - Community College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 Staff - Health Sciences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 Staff - Public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6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 Staff - Other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Organization Staff - Community Based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Organization Staff - Faith Based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64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Health Professional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Researcher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- College &amp; Post-grad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338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- K-12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Other:  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dirty="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7" name="Google Shape;217;g1535a32e0f5_0_42" hidden="1"/>
          <p:cNvSpPr txBox="1">
            <a:spLocks noGrp="1"/>
          </p:cNvSpPr>
          <p:nvPr>
            <p:ph type="title"/>
          </p:nvPr>
        </p:nvSpPr>
        <p:spPr>
          <a:xfrm>
            <a:off x="311700" y="1378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Direct Role of Activity Participants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35a32e0f5_0_48"/>
          <p:cNvSpPr txBox="1">
            <a:spLocks noGrp="1"/>
          </p:cNvSpPr>
          <p:nvPr>
            <p:ph type="title"/>
          </p:nvPr>
        </p:nvSpPr>
        <p:spPr>
          <a:xfrm>
            <a:off x="25455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Activity’s Goals</a:t>
            </a:r>
            <a:endParaRPr/>
          </a:p>
        </p:txBody>
      </p:sp>
      <p:sp>
        <p:nvSpPr>
          <p:cNvPr id="224" name="Google Shape;224;g1535a32e0f5_0_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Awareness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Awareness of NLM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Awareness of NLM Resources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Awareness of NLM programs and Services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Career Impact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Professional Performance (ability to perform novel tasks at work, or ability to perform old tasks more efficiently)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Career growth and advancement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Community Building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Opportunity for knowledge exchange and collaboration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Health Behavior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Health behavior (e.g., wellness habits)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535a32e0f5_0_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Knowledge &amp; Skills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General information evaluation skills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General information seeking skills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Professional data services skills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Professional evidence-based practice &amp; research skills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Professional information management skills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Proficiency with specific NLM resources or tools (ability to perform specific tasks beyond the awareness of the existence of the resources)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Specific health-related content knowledge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Technology and Internet proficiency (skills impacting the digital divide)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" title="Gift Box that's Wrapped Up with a Bo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4159">
            <a:off x="1438374" y="1082689"/>
            <a:ext cx="2600321" cy="260032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 txBox="1"/>
          <p:nvPr/>
        </p:nvSpPr>
        <p:spPr>
          <a:xfrm>
            <a:off x="4440977" y="1527600"/>
            <a:ext cx="2986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Evaluation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Reporting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Data Collected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0000"/>
                </a:solidFill>
              </a:rPr>
              <a:t>Wrapping </a:t>
            </a:r>
            <a:r>
              <a:rPr lang="en-US" sz="2000" b="1"/>
              <a:t>i</a:t>
            </a:r>
            <a:r>
              <a:rPr lang="en-US" sz="2000" b="1" i="0" u="none" strike="noStrike" cap="none">
                <a:solidFill>
                  <a:srgbClr val="000000"/>
                </a:solidFill>
              </a:rPr>
              <a:t>t Up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/>
              <a:t>Carrying it Forward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140250" y="19108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35a32e0f5_0_56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Activity’s Goals (II)</a:t>
            </a:r>
            <a:endParaRPr/>
          </a:p>
        </p:txBody>
      </p:sp>
      <p:sp>
        <p:nvSpPr>
          <p:cNvPr id="231" name="Google Shape;231;g1535a32e0f5_0_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Self-Efficacy, Values, &amp; Trust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Self-efficacy in interacting with health information and health information resources (feeling confident about one’s ability to use resources and find information)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Perception of health information/health information access as valuable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Trust in NLM as a reliable health information source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Trust in NLM as a partner in programs, activities, and initiatives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535a32e0f5_0_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of NLM Resources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of NLM resources in personal life (e.g., to look up information about a personal health concern)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of NLM resources in professional settings (e.g., in the context of working with clients or patients, or in research)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Other: 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participant-level survey data were collected?</a:t>
            </a:r>
            <a:r>
              <a:rPr lang="en-US" sz="1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u="sng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NNLM Training Survey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NNLM Outreach Activity Survey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Other 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None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2dee17ee3_0_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Collected in a Mid &amp; Final Report?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35a32e0f5_0_68"/>
          <p:cNvSpPr txBox="1">
            <a:spLocks noGrp="1"/>
          </p:cNvSpPr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Approaches and Interventions Used</a:t>
            </a:r>
            <a:endParaRPr b="1"/>
          </a:p>
        </p:txBody>
      </p:sp>
      <p:sp>
        <p:nvSpPr>
          <p:cNvPr id="243" name="Google Shape;243;g1535a32e0f5_0_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Describe the specific steps or activities used in the following areas: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Identifying and scheduling sessions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Promotion/Marketing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Training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Personnel/Staffing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Equipment/Telecommunications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Website Development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44" name="Google Shape;244;g1535a32e0f5_0_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Guiding questions: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List your goals and objectives for this project.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What were the steps and activities you used to accomplish your goals and objectives?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How did each team member contribute to the project?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Please list URLs to project resource material that is publicly available (e.g., abstracts, posters, promotional material, slide presentations.)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35a32e0f5_0_93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Problems or Barriers Encountered</a:t>
            </a:r>
            <a:endParaRPr b="1"/>
          </a:p>
        </p:txBody>
      </p:sp>
      <p:sp>
        <p:nvSpPr>
          <p:cNvPr id="250" name="Google Shape;250;g1535a32e0f5_0_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NNLM will make this section available to the public via the NNLM web site.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List any major problems or barriers you encountered when pursuing your objectives, including (but not limited to) the areas of: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g1535a32e0f5_0_9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Promotion/marketing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Scheduling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Training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Equipment / Telecommunications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Personnel / Staffing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Unanticipated Budgetary Issues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Website and Resource Development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Exhibiting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Translations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Partnerships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1535a32e0f5_0_81" title="Asse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64" y="1455864"/>
            <a:ext cx="3123674" cy="20857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7" name="Google Shape;257;g1535a32e0f5_0_81"/>
          <p:cNvSpPr txBox="1">
            <a:spLocks noGrp="1"/>
          </p:cNvSpPr>
          <p:nvPr>
            <p:ph type="body" idx="1"/>
          </p:nvPr>
        </p:nvSpPr>
        <p:spPr>
          <a:xfrm>
            <a:off x="4496400" y="11048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How was the project evaluated? What results were achieved based on the objectives of the project?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Guiding questions: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What methods did you use to assess whether or not you met your goals and objectives?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Were your original project goals and objectives met?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What goals and objectives were not accomplished and why?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6" name="Google Shape;256;g1535a32e0f5_0_81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How </a:t>
            </a:r>
            <a:r>
              <a:rPr lang="en-US" b="1" dirty="0" smtClean="0"/>
              <a:t>Was It Evaluated?</a:t>
            </a:r>
            <a:endParaRPr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535a32e0f5_0_87" title="What's nex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126" y="1649724"/>
            <a:ext cx="3280426" cy="21869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4" name="Google Shape;264;g1535a32e0f5_0_87"/>
          <p:cNvSpPr txBox="1">
            <a:spLocks noGrp="1"/>
          </p:cNvSpPr>
          <p:nvPr>
            <p:ph type="body" idx="2"/>
          </p:nvPr>
        </p:nvSpPr>
        <p:spPr>
          <a:xfrm>
            <a:off x="384225" y="12953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What parts of this project will continue and how?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Guiding questions: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What activities will be continued and which partners will participate in the continuation?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If there are plans to expand or replicate this project, explain how this will be done. Who will provide the funding and staffing to continue project activities?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g1535a32e0f5_0_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Continuation Plans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35a32e0f5_0_101"/>
          <p:cNvSpPr txBox="1">
            <a:spLocks noGrp="1"/>
          </p:cNvSpPr>
          <p:nvPr>
            <p:ph type="title"/>
          </p:nvPr>
        </p:nvSpPr>
        <p:spPr>
          <a:xfrm>
            <a:off x="311700" y="330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Lessons Learned</a:t>
            </a:r>
            <a:endParaRPr b="1"/>
          </a:p>
        </p:txBody>
      </p:sp>
      <p:sp>
        <p:nvSpPr>
          <p:cNvPr id="271" name="Google Shape;271;g1535a32e0f5_0_101"/>
          <p:cNvSpPr txBox="1">
            <a:spLocks noGrp="1"/>
          </p:cNvSpPr>
          <p:nvPr>
            <p:ph type="body" idx="1"/>
          </p:nvPr>
        </p:nvSpPr>
        <p:spPr>
          <a:xfrm>
            <a:off x="32415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If answers to these questions are contained elsewhere in your report, repeat them here. 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Guiding questions: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What unexpected results (positive or negative) did you have with the program?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Which of your strategies would you not use again and why?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If you offer this program in the future, what will you do differently?</a:t>
            </a:r>
            <a:endParaRPr/>
          </a:p>
        </p:txBody>
      </p:sp>
      <p:sp>
        <p:nvSpPr>
          <p:cNvPr id="272" name="Google Shape;272;g1535a32e0f5_0_101"/>
          <p:cNvSpPr txBox="1">
            <a:spLocks noGrp="1"/>
          </p:cNvSpPr>
          <p:nvPr>
            <p:ph type="body" idx="2"/>
          </p:nvPr>
        </p:nvSpPr>
        <p:spPr>
          <a:xfrm>
            <a:off x="481995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What recommendations would you have for someone who wanted to apply your program in their region?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</a:rPr>
              <a:t>What significant lessons were learned which would be of interest or use to others conducting outreach projects?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</a:rPr>
              <a:t>Which strategies were the most effective in implementing the project?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35a32e0f5_0_108"/>
          <p:cNvSpPr txBox="1">
            <a:spLocks noGrp="1"/>
          </p:cNvSpPr>
          <p:nvPr>
            <p:ph type="title"/>
          </p:nvPr>
        </p:nvSpPr>
        <p:spPr>
          <a:xfrm>
            <a:off x="311700" y="235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Impact</a:t>
            </a:r>
            <a:endParaRPr b="1"/>
          </a:p>
        </p:txBody>
      </p:sp>
      <p:sp>
        <p:nvSpPr>
          <p:cNvPr id="278" name="Google Shape;278;g1535a32e0f5_0_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highlight>
                  <a:srgbClr val="FFFFFF"/>
                </a:highlight>
              </a:rPr>
              <a:t>The NNLM will make this section available to the public via the NNLM web site. Why do you think this project was important? 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00"/>
                </a:solidFill>
                <a:highlight>
                  <a:srgbClr val="FFFFFF"/>
                </a:highlight>
              </a:rPr>
              <a:t>Guiding questions: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100">
                <a:solidFill>
                  <a:srgbClr val="000000"/>
                </a:solidFill>
                <a:highlight>
                  <a:srgbClr val="FFFFFF"/>
                </a:highlight>
              </a:rPr>
              <a:t>What was the impact of your project? For example, did the project: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>
                <a:solidFill>
                  <a:srgbClr val="000000"/>
                </a:solidFill>
                <a:highlight>
                  <a:srgbClr val="FFFFFF"/>
                </a:highlight>
              </a:rPr>
              <a:t>Help a low-resource organization serve a high risk population?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>
                <a:solidFill>
                  <a:srgbClr val="000000"/>
                </a:solidFill>
                <a:highlight>
                  <a:srgbClr val="FFFFFF"/>
                </a:highlight>
              </a:rPr>
              <a:t>Contribute toward the ability of your organization’s or your partner organization’s ability to meet its mission, values and priorities?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>
                <a:solidFill>
                  <a:srgbClr val="000000"/>
                </a:solidFill>
                <a:highlight>
                  <a:srgbClr val="FFFFFF"/>
                </a:highlight>
              </a:rPr>
              <a:t>Benefit any of the partner organizations, e.g. raising visibility; increasing utilization)?</a:t>
            </a:r>
            <a:endParaRPr sz="1100"/>
          </a:p>
        </p:txBody>
      </p:sp>
      <p:sp>
        <p:nvSpPr>
          <p:cNvPr id="279" name="Google Shape;279;g1535a32e0f5_0_10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Please tell a “success story” that gives an example of your project’s impact.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How do you plan to share your project and lessons learned with colleagues, such as through a conference presentation or publication?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FFFFFF"/>
                </a:highlight>
              </a:rPr>
              <a:t>Other</a:t>
            </a:r>
            <a:endParaRPr sz="24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Share any additional comments you’d like to share.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db1ffbc51_0_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What’s Next?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9" descr="Podiums Look Like Coffins. Don't Use Them! | by Simon Trevarthen | Med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28" y="1398674"/>
            <a:ext cx="3125750" cy="23461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1" name="Google Shape;291;p9"/>
          <p:cNvSpPr txBox="1"/>
          <p:nvPr/>
        </p:nvSpPr>
        <p:spPr>
          <a:xfrm>
            <a:off x="3974095" y="1545103"/>
            <a:ext cx="51699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can you present?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can you publish?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can you inspire?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might replicate your project?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you draw attention to disparities?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resources can you share?</a:t>
            </a:r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72198" y="139325"/>
            <a:ext cx="8960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3600"/>
              <a:buNone/>
            </a:pPr>
            <a:r>
              <a:rPr lang="en-US" sz="2400"/>
              <a:t>Share what will you do at the end of the project?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2f14e77cd_1_0"/>
          <p:cNvSpPr txBox="1"/>
          <p:nvPr/>
        </p:nvSpPr>
        <p:spPr>
          <a:xfrm>
            <a:off x="0" y="40186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accent5"/>
                </a:solidFill>
                <a:hlinkClick r:id="rId3" tooltip="Link to Proposal Writing Toolkit"/>
              </a:rPr>
              <a:t>https://nnlm.gov/guides/nnlm-proposal-writing-toolkit</a:t>
            </a:r>
            <a:endParaRPr dirty="0"/>
          </a:p>
        </p:txBody>
      </p:sp>
      <p:pic>
        <p:nvPicPr>
          <p:cNvPr id="63" name="Google Shape;63;g162f14e77cd_1_0" title="NNLM Proposal Writing Toolkit Home p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150" y="705150"/>
            <a:ext cx="5983698" cy="3361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1" name="Google Shape;61;g162f14e77cd_1_0"/>
          <p:cNvSpPr txBox="1">
            <a:spLocks noGrp="1"/>
          </p:cNvSpPr>
          <p:nvPr>
            <p:ph type="title"/>
          </p:nvPr>
        </p:nvSpPr>
        <p:spPr>
          <a:xfrm>
            <a:off x="0" y="276900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/>
              <a:t>NNLM Proposal Writing Toolkit </a:t>
            </a:r>
            <a:br>
              <a:rPr lang="en-US" sz="4000"/>
            </a:br>
            <a:r>
              <a:rPr lang="en-US" sz="2000"/>
              <a:t/>
            </a:r>
            <a:br>
              <a:rPr lang="en-US" sz="2000"/>
            </a:br>
            <a:endParaRPr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2" descr="Megaphone social media icons on white background Vector Image"/>
          <p:cNvPicPr preferRelativeResize="0"/>
          <p:nvPr/>
        </p:nvPicPr>
        <p:blipFill rotWithShape="1">
          <a:blip r:embed="rId3">
            <a:alphaModFix/>
          </a:blip>
          <a:srcRect b="11371"/>
          <a:stretch/>
        </p:blipFill>
        <p:spPr>
          <a:xfrm>
            <a:off x="0" y="857250"/>
            <a:ext cx="3419575" cy="326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 txBox="1"/>
          <p:nvPr/>
        </p:nvSpPr>
        <p:spPr>
          <a:xfrm>
            <a:off x="4009200" y="1163150"/>
            <a:ext cx="46209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r>
              <a:rPr lang="en-US" sz="2000"/>
              <a:t>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/>
              <a:t>A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nnouncements to </a:t>
            </a:r>
            <a:r>
              <a:rPr lang="en-US" sz="2000"/>
              <a:t>c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ommunity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Institutional </a:t>
            </a:r>
            <a:r>
              <a:rPr lang="en-US" sz="2000"/>
              <a:t>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ews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/>
              <a:t>Professional &amp; community l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istservs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association</a:t>
            </a:r>
            <a:r>
              <a:rPr lang="en-US" sz="2000"/>
              <a:t> conferences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an article for publication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and regional papers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Webinars for the public or professional groups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 txBox="1">
            <a:spLocks noGrp="1"/>
          </p:cNvSpPr>
          <p:nvPr>
            <p:ph type="title"/>
          </p:nvPr>
        </p:nvSpPr>
        <p:spPr>
          <a:xfrm>
            <a:off x="3685721" y="197525"/>
            <a:ext cx="4458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Spread the Word!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52dee17ee3_0_1"/>
          <p:cNvSpPr txBox="1"/>
          <p:nvPr/>
        </p:nvSpPr>
        <p:spPr>
          <a:xfrm>
            <a:off x="4975325" y="2491735"/>
            <a:ext cx="3886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Tony Nguyen​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Director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 tooltip="Email"/>
              </a:rPr>
              <a:t>ttnguyen@hshsl.umaryland.edu</a:t>
            </a:r>
            <a:endParaRPr sz="2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 tooltip="Online Scheduler"/>
              </a:rPr>
              <a:t>https://calendly.com/ttnguyen-1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05" name="Google Shape;305;g152dee17ee3_0_1"/>
          <p:cNvSpPr txBox="1"/>
          <p:nvPr/>
        </p:nvSpPr>
        <p:spPr>
          <a:xfrm>
            <a:off x="196850" y="2491725"/>
            <a:ext cx="4587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Nancy Patterson​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 Librarian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 tooltip="Email"/>
              </a:rPr>
              <a:t>npatters@hshsl.umaryland.edu</a:t>
            </a:r>
            <a:endParaRPr sz="2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hlinkClick r:id="rId6" tooltip="Online Scheduler"/>
              </a:rPr>
              <a:t>https://www.calendly.com/nancy-nnlm</a:t>
            </a:r>
            <a:r>
              <a:rPr lang="en-US" sz="2000" dirty="0"/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03" name="Google Shape;303;g152dee17ee3_0_1"/>
          <p:cNvSpPr txBox="1">
            <a:spLocks noGrp="1"/>
          </p:cNvSpPr>
          <p:nvPr>
            <p:ph type="title"/>
          </p:nvPr>
        </p:nvSpPr>
        <p:spPr>
          <a:xfrm>
            <a:off x="0" y="523475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Questions?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186"/>
              <a:buNone/>
            </a:pPr>
            <a:endParaRPr sz="3822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7009"/>
              <a:buNone/>
            </a:pPr>
            <a:r>
              <a:rPr lang="en-US" sz="2155"/>
              <a:t>Review Presentations 1, 2, &amp; 3</a:t>
            </a:r>
            <a:endParaRPr sz="215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 descr="Fairness and Equity Considerations When Creating and Administering  Assessments: Part 2 | Edmentum Blog"/>
          <p:cNvPicPr preferRelativeResize="0"/>
          <p:nvPr/>
        </p:nvPicPr>
        <p:blipFill rotWithShape="1">
          <a:blip r:embed="rId3">
            <a:alphaModFix/>
          </a:blip>
          <a:srcRect l="14709"/>
          <a:stretch/>
        </p:blipFill>
        <p:spPr>
          <a:xfrm>
            <a:off x="6885542" y="-24639"/>
            <a:ext cx="2258458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 txBox="1"/>
          <p:nvPr/>
        </p:nvSpPr>
        <p:spPr>
          <a:xfrm>
            <a:off x="2637731" y="3942054"/>
            <a:ext cx="332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 tooltip="Link to NNLM Evaluation Center Resources"/>
              </a:rPr>
              <a:t>https://nnlm.gov/nec/resources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70" name="Google Shape;70;p4"/>
          <p:cNvSpPr txBox="1"/>
          <p:nvPr/>
        </p:nvSpPr>
        <p:spPr>
          <a:xfrm>
            <a:off x="2330031" y="2060153"/>
            <a:ext cx="394210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Assessment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Logic Model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 Model – Develop Indicators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Evaluation Plan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Data, Analyze and Act</a:t>
            </a:r>
            <a:endParaRPr/>
          </a:p>
        </p:txBody>
      </p:sp>
      <p:sp>
        <p:nvSpPr>
          <p:cNvPr id="69" name="Google Shape;69;p4"/>
          <p:cNvSpPr txBox="1"/>
          <p:nvPr/>
        </p:nvSpPr>
        <p:spPr>
          <a:xfrm>
            <a:off x="1748141" y="1286645"/>
            <a:ext cx="45239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easy if you build it in from the start!</a:t>
            </a: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-250174" y="31169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Evaluation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 descr="Premium Photo | Retro style microphone isolated on white background"/>
          <p:cNvPicPr preferRelativeResize="0"/>
          <p:nvPr/>
        </p:nvPicPr>
        <p:blipFill rotWithShape="1">
          <a:blip r:embed="rId3">
            <a:alphaModFix/>
          </a:blip>
          <a:srcRect l="62196"/>
          <a:stretch/>
        </p:blipFill>
        <p:spPr>
          <a:xfrm>
            <a:off x="7648983" y="2097486"/>
            <a:ext cx="990199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1143751" y="1412825"/>
            <a:ext cx="6641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Numbers: How many events, attendees, “likes” or usage?</a:t>
            </a:r>
            <a:endParaRPr sz="180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uccess stor</a:t>
            </a:r>
            <a:r>
              <a:rPr lang="en-US" sz="1800"/>
              <a:t>ies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Lessons learned?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your project be replicated?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your project a model?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can you inspire and educate with your experience?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After the project ends, how will you continue this program?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4306" y="21073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300"/>
              <a:t>How Will You Capture:</a:t>
            </a:r>
            <a:endParaRPr sz="3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7" title="Image Sympobolizing Various Activities related to a project"/>
          <p:cNvPicPr preferRelativeResize="0"/>
          <p:nvPr/>
        </p:nvPicPr>
        <p:blipFill rotWithShape="1">
          <a:blip r:embed="rId3">
            <a:alphaModFix/>
          </a:blip>
          <a:srcRect l="7813" r="55102" b="35823"/>
          <a:stretch/>
        </p:blipFill>
        <p:spPr>
          <a:xfrm>
            <a:off x="6458050" y="168350"/>
            <a:ext cx="1768525" cy="17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/>
          <p:nvPr/>
        </p:nvSpPr>
        <p:spPr>
          <a:xfrm>
            <a:off x="6580500" y="2269500"/>
            <a:ext cx="2448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/>
              <a:t>Technology</a:t>
            </a:r>
            <a:endParaRPr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Review after first use of equipment/tech for outreach activity</a:t>
            </a: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2"/>
          </p:nvPr>
        </p:nvSpPr>
        <p:spPr>
          <a:xfrm>
            <a:off x="3840175" y="17998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 </a:t>
            </a:r>
            <a:r>
              <a:rPr lang="en-US" sz="1800" u="sng">
                <a:solidFill>
                  <a:schemeClr val="dk1"/>
                </a:solidFill>
              </a:rPr>
              <a:t>Mid &amp; Final</a:t>
            </a:r>
            <a:r>
              <a:rPr lang="en-US" sz="1800" u="sng"/>
              <a:t> </a:t>
            </a:r>
            <a:endParaRPr sz="18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Progress thus far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Lessons learned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Observations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Success Stories Captured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Adjustments to Project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0" y="1026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</a:rPr>
              <a:t>Activities</a:t>
            </a:r>
            <a:endParaRPr sz="18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What are the evaluation questions you intend to ask participants?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How will you collect participant data?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How will you collect information on how well the event went?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How will you report successes of an event?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Consider NNLM Expectations of Demographic/Information Requested when submitting a report.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311700" y="2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20"/>
              <a:t>Reporting</a:t>
            </a:r>
            <a:endParaRPr sz="362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5db1ffbc51_0_0" title="Reports"/>
          <p:cNvPicPr preferRelativeResize="0"/>
          <p:nvPr/>
        </p:nvPicPr>
        <p:blipFill rotWithShape="1">
          <a:blip r:embed="rId3">
            <a:alphaModFix/>
          </a:blip>
          <a:srcRect l="12698" r="11168"/>
          <a:stretch/>
        </p:blipFill>
        <p:spPr>
          <a:xfrm>
            <a:off x="780373" y="1368923"/>
            <a:ext cx="3320149" cy="22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5db1ffbc51_0_0"/>
          <p:cNvSpPr txBox="1">
            <a:spLocks noGrp="1"/>
          </p:cNvSpPr>
          <p:nvPr>
            <p:ph type="body" idx="1"/>
          </p:nvPr>
        </p:nvSpPr>
        <p:spPr>
          <a:xfrm>
            <a:off x="4832400" y="12477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Technology Reports</a:t>
            </a:r>
            <a:r>
              <a:rPr lang="en-US">
                <a:solidFill>
                  <a:schemeClr val="dk1"/>
                </a:solidFill>
              </a:rPr>
              <a:t>: Submit after technology is utilized for first activity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Activity Reports</a:t>
            </a:r>
            <a:r>
              <a:rPr lang="en-US">
                <a:solidFill>
                  <a:schemeClr val="dk1"/>
                </a:solidFill>
              </a:rPr>
              <a:t>: Due at the end of each month (if any activities occurred)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Mid-Project Reports</a:t>
            </a:r>
            <a:r>
              <a:rPr lang="en-US">
                <a:solidFill>
                  <a:schemeClr val="dk1"/>
                </a:solidFill>
              </a:rPr>
              <a:t>: Mid-point of when you are given the go-ahead to begin your project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Final Project Reports</a:t>
            </a:r>
            <a:r>
              <a:rPr lang="en-US">
                <a:solidFill>
                  <a:schemeClr val="dk1"/>
                </a:solidFill>
              </a:rPr>
              <a:t>: End of May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g15db1ffbc51_0_0"/>
          <p:cNvSpPr txBox="1">
            <a:spLocks noGrp="1"/>
          </p:cNvSpPr>
          <p:nvPr>
            <p:ph type="title"/>
          </p:nvPr>
        </p:nvSpPr>
        <p:spPr>
          <a:xfrm>
            <a:off x="311700" y="18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Reports and Due Dates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Example of a Project Timline Draf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1" y="677000"/>
            <a:ext cx="8926757" cy="3697025"/>
          </a:xfrm>
          <a:prstGeom prst="rect">
            <a:avLst/>
          </a:prstGeom>
        </p:spPr>
      </p:pic>
      <p:sp>
        <p:nvSpPr>
          <p:cNvPr id="118" name="Google Shape;118;g15db1ffbc51_0_7"/>
          <p:cNvSpPr txBox="1">
            <a:spLocks noGrp="1"/>
          </p:cNvSpPr>
          <p:nvPr>
            <p:ph type="title"/>
          </p:nvPr>
        </p:nvSpPr>
        <p:spPr>
          <a:xfrm>
            <a:off x="150" y="122600"/>
            <a:ext cx="9144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</a:pPr>
            <a:r>
              <a:rPr lang="en-US" sz="3600"/>
              <a:t>Draft a Project Timeline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2dee17ee3_0_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Collected in NNLM Reporting System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1654</Words>
  <Application>Microsoft Office PowerPoint</Application>
  <PresentationFormat>On-screen Show (16:9)</PresentationFormat>
  <Paragraphs>373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Helvetica Neue</vt:lpstr>
      <vt:lpstr>Roboto</vt:lpstr>
      <vt:lpstr>Corbel</vt:lpstr>
      <vt:lpstr>Arial</vt:lpstr>
      <vt:lpstr>Simple Light</vt:lpstr>
      <vt:lpstr>Writing and Submitting Your  NNLM Proposal for Region 1 Grants</vt:lpstr>
      <vt:lpstr>Agenda</vt:lpstr>
      <vt:lpstr>NNLM Proposal Writing Toolkit   </vt:lpstr>
      <vt:lpstr>Evaluation</vt:lpstr>
      <vt:lpstr>How Will You Capture:</vt:lpstr>
      <vt:lpstr>Reporting</vt:lpstr>
      <vt:lpstr>Reports and Due Dates</vt:lpstr>
      <vt:lpstr>Draft a Project Timeline</vt:lpstr>
      <vt:lpstr>Data Collected in NNLM Reporting System</vt:lpstr>
      <vt:lpstr>Activity Reports</vt:lpstr>
      <vt:lpstr>Activity Type</vt:lpstr>
      <vt:lpstr>NLM Products</vt:lpstr>
      <vt:lpstr>Additional Content</vt:lpstr>
      <vt:lpstr>Organizations Associated</vt:lpstr>
      <vt:lpstr>More Organization Options</vt:lpstr>
      <vt:lpstr>Demographics</vt:lpstr>
      <vt:lpstr>Issues and Interests</vt:lpstr>
      <vt:lpstr>Direct Role of Activity Participants</vt:lpstr>
      <vt:lpstr>Activity’s Goals</vt:lpstr>
      <vt:lpstr>Activity’s Goals (II)</vt:lpstr>
      <vt:lpstr>What’s Collected in a Mid &amp; Final Report?</vt:lpstr>
      <vt:lpstr>Approaches and Interventions Used</vt:lpstr>
      <vt:lpstr>Problems or Barriers Encountered</vt:lpstr>
      <vt:lpstr>How Was It Evaluated?</vt:lpstr>
      <vt:lpstr>Continuation Plans</vt:lpstr>
      <vt:lpstr>Lessons Learned</vt:lpstr>
      <vt:lpstr>Impact</vt:lpstr>
      <vt:lpstr>What’s Next?</vt:lpstr>
      <vt:lpstr>Share what will you do at the end of the project? </vt:lpstr>
      <vt:lpstr>Spread the Word!</vt:lpstr>
      <vt:lpstr>Questions?  Review Presentations 1, 2, &amp;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Patterson</dc:creator>
  <cp:lastModifiedBy>Nguyen, Tony</cp:lastModifiedBy>
  <cp:revision>4</cp:revision>
  <dcterms:modified xsi:type="dcterms:W3CDTF">2022-10-11T14:18:52Z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0x01010050C145FB1248B341BCED66222DC33F37</vt:lpwstr>
  </property>
</Properties>
</file>