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3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9144000" cy="5143500" type="screen16x9"/>
  <p:notesSz cx="7315200" cy="9601200"/>
  <p:embeddedFontLst>
    <p:embeddedFont>
      <p:font typeface="Calibri" panose="020F0502020204030204" pitchFamily="34" charset="0"/>
      <p:regular r:id="rId34"/>
      <p:bold r:id="rId35"/>
      <p:italic r:id="rId36"/>
      <p:boldItalic r:id="rId37"/>
    </p:embeddedFont>
    <p:embeddedFont>
      <p:font typeface="Roboto" panose="020B0604020202020204" charset="0"/>
      <p:regular r:id="rId38"/>
      <p:bold r:id="rId39"/>
      <p:italic r:id="rId40"/>
      <p:boldItalic r:id="rId41"/>
    </p:embeddedFont>
    <p:embeddedFont>
      <p:font typeface="Corbel" panose="020B0503020204020204" pitchFamily="34" charset="0"/>
      <p:regular r:id="rId42"/>
      <p:bold r:id="rId43"/>
      <p:italic r:id="rId44"/>
      <p:boldItalic r:id="rId4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00">
          <p15:clr>
            <a:srgbClr val="A4A3A4"/>
          </p15:clr>
        </p15:guide>
        <p15:guide id="2" pos="408">
          <p15:clr>
            <a:srgbClr val="A4A3A4"/>
          </p15:clr>
        </p15:guide>
        <p15:guide id="3" orient="horz" pos="1092">
          <p15:clr>
            <a:srgbClr val="A4A3A4"/>
          </p15:clr>
        </p15:guide>
        <p15:guide id="4" pos="5496">
          <p15:clr>
            <a:srgbClr val="A4A3A4"/>
          </p15:clr>
        </p15:guide>
        <p15:guide id="5" pos="1464">
          <p15:clr>
            <a:srgbClr val="A4A3A4"/>
          </p15:clr>
        </p15:guide>
        <p15:guide id="6" pos="1680">
          <p15:clr>
            <a:srgbClr val="A4A3A4"/>
          </p15:clr>
        </p15:guide>
        <p15:guide id="7" pos="2736">
          <p15:clr>
            <a:srgbClr val="A4A3A4"/>
          </p15:clr>
        </p15:guide>
        <p15:guide id="8" pos="2976">
          <p15:clr>
            <a:srgbClr val="A4A3A4"/>
          </p15:clr>
        </p15:guide>
        <p15:guide id="9" pos="4032">
          <p15:clr>
            <a:srgbClr val="A4A3A4"/>
          </p15:clr>
        </p15:guide>
        <p15:guide id="10" pos="4296">
          <p15:clr>
            <a:srgbClr val="A4A3A4"/>
          </p15:clr>
        </p15:guide>
        <p15:guide id="11" pos="5352">
          <p15:clr>
            <a:srgbClr val="A4A3A4"/>
          </p15:clr>
        </p15:guide>
        <p15:guide id="12" orient="horz" pos="1380">
          <p15:clr>
            <a:srgbClr val="A4A3A4"/>
          </p15:clr>
        </p15:guide>
        <p15:guide id="13" orient="horz" pos="2628">
          <p15:clr>
            <a:srgbClr val="A4A3A4"/>
          </p15:clr>
        </p15:guide>
        <p15:guide id="14" orient="horz" pos="540">
          <p15:clr>
            <a:srgbClr val="A4A3A4"/>
          </p15:clr>
        </p15:guide>
        <p15:guide id="15" orient="horz" pos="210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6" roundtripDataSignature="AMtx7mgU89B642KmUMkoOK7eCSpsXWI0u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DEFF188-7B76-4A20-A714-06B645318CB1}">
  <a:tblStyle styleId="{BDEFF188-7B76-4A20-A714-06B645318CB1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7E9EC"/>
          </a:solidFill>
        </a:fill>
      </a:tcStyle>
    </a:wholeTbl>
    <a:band1H>
      <a:tcTxStyle/>
      <a:tcStyle>
        <a:tcBdr/>
        <a:fill>
          <a:solidFill>
            <a:srgbClr val="CDD1D8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DD1D8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F9400B24-878D-4B50-A772-07C35EA3180E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D7BA77B4-4A60-4607-A51A-A5462DADECD2}" styleName="Table_2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912B22F8-44FF-40C4-86C5-72F12E04C810}" styleName="Table_3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4186" autoAdjust="0"/>
  </p:normalViewPr>
  <p:slideViewPr>
    <p:cSldViewPr snapToGrid="0">
      <p:cViewPr varScale="1">
        <p:scale>
          <a:sx n="108" d="100"/>
          <a:sy n="108" d="100"/>
        </p:scale>
        <p:origin x="888" y="96"/>
      </p:cViewPr>
      <p:guideLst>
        <p:guide orient="horz" pos="300"/>
        <p:guide pos="408"/>
        <p:guide orient="horz" pos="1092"/>
        <p:guide pos="5496"/>
        <p:guide pos="1464"/>
        <p:guide pos="1680"/>
        <p:guide pos="2736"/>
        <p:guide pos="2976"/>
        <p:guide pos="4032"/>
        <p:guide pos="4296"/>
        <p:guide pos="5352"/>
        <p:guide orient="horz" pos="1380"/>
        <p:guide orient="horz" pos="2628"/>
        <p:guide orient="horz" pos="540"/>
        <p:guide orient="horz" pos="210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1.fntdata"/><Relationship Id="rId42" Type="http://schemas.openxmlformats.org/officeDocument/2006/relationships/font" Target="fonts/font9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5.fntdata"/><Relationship Id="rId46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45" Type="http://schemas.openxmlformats.org/officeDocument/2006/relationships/font" Target="fonts/font12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3.fntdata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2.fntdata"/><Relationship Id="rId43" Type="http://schemas.openxmlformats.org/officeDocument/2006/relationships/font" Target="fonts/font10.fntdata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25" tIns="96625" rIns="96625" bIns="966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" name="Google Shape;44;p1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25" tIns="96625" rIns="96625" bIns="966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sng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1535a32e0f5_0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1535a32e0f5_0_64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</p:spPr>
        <p:txBody>
          <a:bodyPr spcFirstLastPara="1" wrap="square" lIns="96625" tIns="96625" rIns="96625" bIns="96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1535a32e0f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1535a32e0f5_0_0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</p:spPr>
        <p:txBody>
          <a:bodyPr spcFirstLastPara="1" wrap="square" lIns="96625" tIns="96625" rIns="96625" bIns="96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1535a32e0f5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1535a32e0f5_0_4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</p:spPr>
        <p:txBody>
          <a:bodyPr spcFirstLastPara="1" wrap="square" lIns="96625" tIns="96625" rIns="96625" bIns="96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1535a32e0f5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1535a32e0f5_0_13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</p:spPr>
        <p:txBody>
          <a:bodyPr spcFirstLastPara="1" wrap="square" lIns="96625" tIns="96625" rIns="96625" bIns="96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1535a32e0f5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1535a32e0f5_0_19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</p:spPr>
        <p:txBody>
          <a:bodyPr spcFirstLastPara="1" wrap="square" lIns="96625" tIns="96625" rIns="96625" bIns="96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162f14e77cd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162f14e77cd_2_0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</p:spPr>
        <p:txBody>
          <a:bodyPr spcFirstLastPara="1" wrap="square" lIns="96625" tIns="96625" rIns="96625" bIns="96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1535a32e0f5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1535a32e0f5_0_26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</p:spPr>
        <p:txBody>
          <a:bodyPr spcFirstLastPara="1" wrap="square" lIns="96625" tIns="96625" rIns="96625" bIns="96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1535a32e0f5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1535a32e0f5_0_36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</p:spPr>
        <p:txBody>
          <a:bodyPr spcFirstLastPara="1" wrap="square" lIns="96625" tIns="96625" rIns="96625" bIns="96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1535a32e0f5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1535a32e0f5_0_42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</p:spPr>
        <p:txBody>
          <a:bodyPr spcFirstLastPara="1" wrap="square" lIns="96625" tIns="96625" rIns="96625" bIns="96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1535a32e0f5_0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1535a32e0f5_0_48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</p:spPr>
        <p:txBody>
          <a:bodyPr spcFirstLastPara="1" wrap="square" lIns="96625" tIns="96625" rIns="96625" bIns="96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25" tIns="96625" rIns="96625" bIns="96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2" name="Google Shape;5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1535a32e0f5_0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1535a32e0f5_0_56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</p:spPr>
        <p:txBody>
          <a:bodyPr spcFirstLastPara="1" wrap="square" lIns="96625" tIns="96625" rIns="96625" bIns="96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152dee17ee3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Google Shape;235;g152dee17ee3_0_43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</p:spPr>
        <p:txBody>
          <a:bodyPr spcFirstLastPara="1" wrap="square" lIns="96625" tIns="96625" rIns="96625" bIns="96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1535a32e0f5_0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" name="Google Shape;240;g1535a32e0f5_0_68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</p:spPr>
        <p:txBody>
          <a:bodyPr spcFirstLastPara="1" wrap="square" lIns="96625" tIns="96625" rIns="96625" bIns="96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1535a32e0f5_0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1535a32e0f5_0_93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</p:spPr>
        <p:txBody>
          <a:bodyPr spcFirstLastPara="1" wrap="square" lIns="96625" tIns="96625" rIns="96625" bIns="96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1535a32e0f5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4" name="Google Shape;254;g1535a32e0f5_0_81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</p:spPr>
        <p:txBody>
          <a:bodyPr spcFirstLastPara="1" wrap="square" lIns="96625" tIns="96625" rIns="96625" bIns="96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1535a32e0f5_0_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" name="Google Shape;261;g1535a32e0f5_0_87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</p:spPr>
        <p:txBody>
          <a:bodyPr spcFirstLastPara="1" wrap="square" lIns="96625" tIns="96625" rIns="96625" bIns="96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1535a32e0f5_0_1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1535a32e0f5_0_101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</p:spPr>
        <p:txBody>
          <a:bodyPr spcFirstLastPara="1" wrap="square" lIns="96625" tIns="96625" rIns="96625" bIns="96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1535a32e0f5_0_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g1535a32e0f5_0_108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</p:spPr>
        <p:txBody>
          <a:bodyPr spcFirstLastPara="1" wrap="square" lIns="96625" tIns="96625" rIns="96625" bIns="96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15db1ffbc51_0_1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Google Shape;282;g15db1ffbc51_0_110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</p:spPr>
        <p:txBody>
          <a:bodyPr spcFirstLastPara="1" wrap="square" lIns="96625" tIns="96625" rIns="96625" bIns="96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Nancy - finish to the end.</a:t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9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25" tIns="96625" rIns="96625" bIns="96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87" name="Google Shape;287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162f14e77cd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9" name="Google Shape;59;g162f14e77cd_1_0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25" tIns="96625" rIns="96625" bIns="96625" anchor="t" anchorCtr="0">
            <a:noAutofit/>
          </a:bodyPr>
          <a:lstStyle/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4" name="Google Shape;294;p12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25" tIns="96625" rIns="96625" bIns="96625" anchor="t" anchorCtr="0">
            <a:noAutofit/>
          </a:bodyPr>
          <a:lstStyle/>
          <a:p>
            <a:pPr marL="0" lvl="0" indent="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152dee17ee3_0_1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</p:spPr>
        <p:txBody>
          <a:bodyPr spcFirstLastPara="1" wrap="square" lIns="96625" tIns="96625" rIns="96625" bIns="96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" name="Google Shape;301;g152dee17ee3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4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25" tIns="96625" rIns="96625" bIns="96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6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5" name="Google Shape;75;p3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25" tIns="96625" rIns="96625" bIns="96625" anchor="t" anchorCtr="0">
            <a:noAutofit/>
          </a:bodyPr>
          <a:lstStyle/>
          <a:p>
            <a:pPr marL="0" lvl="0" indent="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2" name="Google Shape;82;p7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25" tIns="96625" rIns="96625" bIns="96625" anchor="t" anchorCtr="0">
            <a:noAutofit/>
          </a:bodyPr>
          <a:lstStyle/>
          <a:p>
            <a:pPr marL="0" lvl="0" indent="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15db1ffbc5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15db1ffbc51_0_0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</p:spPr>
        <p:txBody>
          <a:bodyPr spcFirstLastPara="1" wrap="square" lIns="96625" tIns="96625" rIns="96625" bIns="96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15db1ffbc51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9" name="Google Shape;99;g15db1ffbc51_0_7:notes"/>
          <p:cNvSpPr txBox="1">
            <a:spLocks noGrp="1"/>
          </p:cNvSpPr>
          <p:nvPr>
            <p:ph type="body" idx="1"/>
          </p:nvPr>
        </p:nvSpPr>
        <p:spPr>
          <a:xfrm>
            <a:off x="731520" y="4620578"/>
            <a:ext cx="5852100" cy="378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000" tIns="48500" rIns="97000" bIns="485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0;g15db1ffbc51_0_7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000" tIns="48500" rIns="97000" bIns="485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500"/>
              <a:t>8</a:t>
            </a:fld>
            <a:endParaRPr sz="150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152dee17ee3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152dee17ee3_0_39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</p:spPr>
        <p:txBody>
          <a:bodyPr spcFirstLastPara="1" wrap="square" lIns="96625" tIns="96625" rIns="96625" bIns="96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5"/>
          <p:cNvSpPr txBox="1">
            <a:spLocks noGrp="1"/>
          </p:cNvSpPr>
          <p:nvPr>
            <p:ph type="ctrTitle"/>
          </p:nvPr>
        </p:nvSpPr>
        <p:spPr>
          <a:xfrm>
            <a:off x="263183" y="1326850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3" name="Google Shape;13;p15"/>
          <p:cNvSpPr txBox="1">
            <a:spLocks noGrp="1"/>
          </p:cNvSpPr>
          <p:nvPr>
            <p:ph type="subTitle" idx="1"/>
          </p:nvPr>
        </p:nvSpPr>
        <p:spPr>
          <a:xfrm>
            <a:off x="311700" y="34649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4" name="Google Shape;14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6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7" name="Google Shape;17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1" name="Google Shape;21;p1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2" name="Google Shape;22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3" name="Google Shape;23;p17"/>
          <p:cNvSpPr/>
          <p:nvPr/>
        </p:nvSpPr>
        <p:spPr>
          <a:xfrm>
            <a:off x="-260400" y="6650096"/>
            <a:ext cx="9144000" cy="544500"/>
          </a:xfrm>
          <a:prstGeom prst="rect">
            <a:avLst/>
          </a:prstGeom>
          <a:solidFill>
            <a:srgbClr val="192841"/>
          </a:solidFill>
          <a:ln w="19050" cap="flat" cmpd="sng">
            <a:solidFill>
              <a:srgbClr val="19284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24" name="Google Shape;24;p17" descr="Logo for the Network of the National Library of Medicin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5965354"/>
            <a:ext cx="2453245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27" name="Google Shape;27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9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30" name="Google Shape;30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0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33" name="Google Shape;33;p20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4" name="Google Shape;34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gradFill>
          <a:gsLst>
            <a:gs pos="0">
              <a:srgbClr val="EFEDEE"/>
            </a:gs>
            <a:gs pos="52999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12" scaled="0"/>
        </a:gra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g15db1ffbc51_0_105"/>
          <p:cNvSpPr txBox="1">
            <a:spLocks noGrp="1"/>
          </p:cNvSpPr>
          <p:nvPr>
            <p:ph type="title"/>
          </p:nvPr>
        </p:nvSpPr>
        <p:spPr>
          <a:xfrm>
            <a:off x="628650" y="122611"/>
            <a:ext cx="7886700" cy="5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0" bIns="34275" anchor="t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Helvetica Neue"/>
              <a:buNone/>
              <a:defRPr sz="27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39" name="Google Shape;39;g15db1ffbc51_0_105"/>
          <p:cNvGrpSpPr/>
          <p:nvPr/>
        </p:nvGrpSpPr>
        <p:grpSpPr>
          <a:xfrm>
            <a:off x="9415915" y="1"/>
            <a:ext cx="1235642" cy="1362150"/>
            <a:chOff x="12554553" y="1"/>
            <a:chExt cx="1647523" cy="1816200"/>
          </a:xfrm>
        </p:grpSpPr>
        <p:sp>
          <p:nvSpPr>
            <p:cNvPr id="40" name="Google Shape;40;g15db1ffbc51_0_105"/>
            <p:cNvSpPr/>
            <p:nvPr/>
          </p:nvSpPr>
          <p:spPr>
            <a:xfrm>
              <a:off x="12554553" y="1"/>
              <a:ext cx="1644000" cy="1816200"/>
            </a:xfrm>
            <a:prstGeom prst="foldedCorner">
              <a:avLst>
                <a:gd name="adj" fmla="val 16667"/>
              </a:avLst>
            </a:prstGeom>
            <a:solidFill>
              <a:schemeClr val="accent4"/>
            </a:solidFill>
            <a:ln>
              <a:noFill/>
            </a:ln>
            <a:effectLst>
              <a:outerShdw blurRad="101600" dist="635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75" tIns="34275" rIns="0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864A04"/>
                  </a:solidFill>
                  <a:latin typeface="Calibri"/>
                  <a:ea typeface="Calibri"/>
                  <a:cs typeface="Calibri"/>
                  <a:sym typeface="Calibri"/>
                </a:rPr>
                <a:t>To insert your own icons*:</a:t>
              </a:r>
              <a:endParaRPr sz="1100"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100">
                <a:solidFill>
                  <a:srgbClr val="864A04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 b="1">
                  <a:solidFill>
                    <a:srgbClr val="864A04"/>
                  </a:solidFill>
                  <a:latin typeface="Calibri"/>
                  <a:ea typeface="Calibri"/>
                  <a:cs typeface="Calibri"/>
                  <a:sym typeface="Calibri"/>
                </a:rPr>
                <a:t>Insert</a:t>
              </a:r>
              <a:r>
                <a:rPr lang="en-US" sz="1100">
                  <a:solidFill>
                    <a:srgbClr val="864A04"/>
                  </a:solidFill>
                  <a:latin typeface="Calibri"/>
                  <a:ea typeface="Calibri"/>
                  <a:cs typeface="Calibri"/>
                  <a:sym typeface="Calibri"/>
                </a:rPr>
                <a:t> &gt;&gt; </a:t>
              </a:r>
              <a:r>
                <a:rPr lang="en-US" sz="1100" b="1">
                  <a:solidFill>
                    <a:srgbClr val="864A04"/>
                  </a:solidFill>
                  <a:latin typeface="Calibri"/>
                  <a:ea typeface="Calibri"/>
                  <a:cs typeface="Calibri"/>
                  <a:sym typeface="Calibri"/>
                </a:rPr>
                <a:t>Icons</a:t>
              </a:r>
              <a:endParaRPr sz="1100"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100">
                <a:solidFill>
                  <a:srgbClr val="864A04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00" i="1">
                  <a:solidFill>
                    <a:srgbClr val="864A04"/>
                  </a:solidFill>
                  <a:latin typeface="Calibri"/>
                  <a:ea typeface="Calibri"/>
                  <a:cs typeface="Calibri"/>
                  <a:sym typeface="Calibri"/>
                </a:rPr>
                <a:t>(*Only available to Office 365 subscribers)</a:t>
              </a:r>
              <a:endParaRPr sz="1100"/>
            </a:p>
          </p:txBody>
        </p:sp>
        <p:pic>
          <p:nvPicPr>
            <p:cNvPr id="41" name="Google Shape;41;g15db1ffbc51_0_105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" name="Google Shape;9;p14"/>
          <p:cNvSpPr/>
          <p:nvPr/>
        </p:nvSpPr>
        <p:spPr>
          <a:xfrm>
            <a:off x="0" y="4600467"/>
            <a:ext cx="9144000" cy="544500"/>
          </a:xfrm>
          <a:prstGeom prst="rect">
            <a:avLst/>
          </a:prstGeom>
          <a:solidFill>
            <a:srgbClr val="192841"/>
          </a:solidFill>
          <a:ln w="19050" cap="flat" cmpd="sng">
            <a:solidFill>
              <a:srgbClr val="19284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10" name="Google Shape;10;p14" descr="Logo, company name&#10;&#10;Description automatically generated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57200" y="4654173"/>
            <a:ext cx="3218900" cy="516449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2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nnlm.gov/guides/nnlm-proposal-writing-toolkit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mailto:ttnguyen@hshsl.umaryland.edu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calendly.com/nancy-nnlm" TargetMode="External"/><Relationship Id="rId5" Type="http://schemas.openxmlformats.org/officeDocument/2006/relationships/hyperlink" Target="mailto:npatters@hshsl.umaryland.edu" TargetMode="External"/><Relationship Id="rId4" Type="http://schemas.openxmlformats.org/officeDocument/2006/relationships/hyperlink" Target="https://calendly.com/ttnguyen-1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nnlm.gov/nec/resources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"/>
          <p:cNvSpPr txBox="1"/>
          <p:nvPr/>
        </p:nvSpPr>
        <p:spPr>
          <a:xfrm>
            <a:off x="5472267" y="3377828"/>
            <a:ext cx="2683748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Tony Nguyen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Executive Director</a:t>
            </a:r>
            <a:endParaRPr/>
          </a:p>
        </p:txBody>
      </p:sp>
      <p:sp>
        <p:nvSpPr>
          <p:cNvPr id="47" name="Google Shape;47;p1"/>
          <p:cNvSpPr txBox="1"/>
          <p:nvPr/>
        </p:nvSpPr>
        <p:spPr>
          <a:xfrm>
            <a:off x="1161421" y="3420823"/>
            <a:ext cx="2736648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Nancy Patterson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Outreach Librarian</a:t>
            </a:r>
            <a:endParaRPr/>
          </a:p>
        </p:txBody>
      </p:sp>
      <p:sp>
        <p:nvSpPr>
          <p:cNvPr id="46" name="Google Shape;46;p1"/>
          <p:cNvSpPr txBox="1">
            <a:spLocks noGrp="1"/>
          </p:cNvSpPr>
          <p:nvPr>
            <p:ph type="subTitle" idx="1"/>
          </p:nvPr>
        </p:nvSpPr>
        <p:spPr>
          <a:xfrm>
            <a:off x="311700" y="2507722"/>
            <a:ext cx="8520600" cy="9313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/>
          <a:p>
            <a:pPr marL="45720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dirty="0">
                <a:solidFill>
                  <a:schemeClr val="dk1"/>
                </a:solidFill>
              </a:rPr>
              <a:t>Part 4: Show</a:t>
            </a:r>
            <a:endParaRPr dirty="0">
              <a:solidFill>
                <a:schemeClr val="dk1"/>
              </a:solidFill>
            </a:endParaRPr>
          </a:p>
          <a:p>
            <a:pPr marL="45720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dirty="0">
                <a:solidFill>
                  <a:schemeClr val="dk1"/>
                </a:solidFill>
              </a:rPr>
              <a:t>October 11, 2022</a:t>
            </a:r>
            <a:endParaRPr dirty="0">
              <a:solidFill>
                <a:schemeClr val="dk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7783" y="426340"/>
            <a:ext cx="8520600" cy="2052600"/>
          </a:xfrm>
        </p:spPr>
        <p:txBody>
          <a:bodyPr>
            <a:normAutofit/>
          </a:bodyPr>
          <a:lstStyle/>
          <a:p>
            <a:pPr lvl="0"/>
            <a:r>
              <a:rPr lang="en-US" sz="3600" b="1" dirty="0">
                <a:solidFill>
                  <a:srgbClr val="000000"/>
                </a:solidFill>
              </a:rPr>
              <a:t>Writing and Submitting Your </a:t>
            </a:r>
            <a:br>
              <a:rPr lang="en-US" sz="3600" b="1" dirty="0">
                <a:solidFill>
                  <a:srgbClr val="000000"/>
                </a:solidFill>
              </a:rPr>
            </a:br>
            <a:r>
              <a:rPr lang="en-US" sz="3600" b="1" dirty="0">
                <a:solidFill>
                  <a:srgbClr val="000000"/>
                </a:solidFill>
              </a:rPr>
              <a:t>NNLM Proposal for Region 1 </a:t>
            </a:r>
            <a:r>
              <a:rPr lang="en-US" sz="3600" b="1" dirty="0" smtClean="0">
                <a:solidFill>
                  <a:srgbClr val="000000"/>
                </a:solidFill>
              </a:rPr>
              <a:t>Grants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2CC"/>
        </a:solidFill>
        <a:effectLst/>
      </p:bgPr>
    </p:bg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1535a32e0f5_0_6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Activity Reports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4" name="Google Shape;174;g1535a32e0f5_0_0" descr="Awareness and Promotion, Career Development and Training, or Persistent User Engagement and Partnerships" title="Activity Types"/>
          <p:cNvGraphicFramePr/>
          <p:nvPr>
            <p:extLst>
              <p:ext uri="{D42A27DB-BD31-4B8C-83A1-F6EECF244321}">
                <p14:modId xmlns:p14="http://schemas.microsoft.com/office/powerpoint/2010/main" val="4196156006"/>
              </p:ext>
            </p:extLst>
          </p:nvPr>
        </p:nvGraphicFramePr>
        <p:xfrm>
          <a:off x="311700" y="1464141"/>
          <a:ext cx="8520599" cy="2823471"/>
        </p:xfrm>
        <a:graphic>
          <a:graphicData uri="http://schemas.openxmlformats.org/drawingml/2006/table">
            <a:tbl>
              <a:tblPr firstRow="1">
                <a:noFill/>
                <a:tableStyleId>{D7BA77B4-4A60-4607-A51A-A5462DADECD2}</a:tableStyleId>
              </a:tblPr>
              <a:tblGrid>
                <a:gridCol w="18747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387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387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683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09575"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Awareness and Promotion </a:t>
                      </a:r>
                      <a:endParaRPr sz="1200" b="1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B8AF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Career Development and Training </a:t>
                      </a:r>
                      <a:endParaRPr sz="1200" b="1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Additional Career Development and Training </a:t>
                      </a: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Persistent User Engagement and Partnerships </a:t>
                      </a:r>
                      <a:endParaRPr sz="1200" b="1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9DA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9575"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Demos</a:t>
                      </a:r>
                      <a:r>
                        <a:rPr lang="en-US" sz="1200" b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endParaRPr sz="1200" b="1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B8AF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Career Development </a:t>
                      </a:r>
                      <a:endParaRPr sz="12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Presentations </a:t>
                      </a:r>
                      <a:endParaRPr sz="12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Focus Groups </a:t>
                      </a:r>
                      <a:endParaRPr sz="12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9DA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Exhibits/Health Fairs</a:t>
                      </a:r>
                      <a:r>
                        <a:rPr lang="en-US" sz="1200" b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endParaRPr sz="1200" b="1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B8AF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Classes, Courses, Training, Workshops </a:t>
                      </a:r>
                      <a:endParaRPr sz="12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Symposia </a:t>
                      </a:r>
                      <a:endParaRPr sz="12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Site Visits </a:t>
                      </a:r>
                      <a:endParaRPr sz="12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9DA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Poster Sessions</a:t>
                      </a:r>
                      <a:r>
                        <a:rPr lang="en-US" sz="1200" b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endParaRPr sz="1200" b="1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B8AF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Lectures </a:t>
                      </a:r>
                      <a:endParaRPr sz="12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Webinars </a:t>
                      </a:r>
                      <a:endParaRPr sz="12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Technology </a:t>
                      </a:r>
                      <a:endParaRPr sz="12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9DA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Other Promotional Activity</a:t>
                      </a:r>
                      <a:r>
                        <a:rPr lang="en-US" sz="1200" b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endParaRPr sz="1200" b="1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B8AF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Panels </a:t>
                      </a:r>
                      <a:endParaRPr sz="12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endParaRPr sz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User Feedback/Needs Assessment </a:t>
                      </a:r>
                      <a:endParaRPr sz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9DA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73" name="Google Shape;173;g1535a32e0f5_0_0"/>
          <p:cNvSpPr txBox="1">
            <a:spLocks noGrp="1"/>
          </p:cNvSpPr>
          <p:nvPr>
            <p:ph type="title"/>
          </p:nvPr>
        </p:nvSpPr>
        <p:spPr>
          <a:xfrm>
            <a:off x="311700" y="359875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Activity Type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0" name="Google Shape;180;g1535a32e0f5_0_4" title="Various National Library of Medicine Products"/>
          <p:cNvGraphicFramePr/>
          <p:nvPr>
            <p:extLst>
              <p:ext uri="{D42A27DB-BD31-4B8C-83A1-F6EECF244321}">
                <p14:modId xmlns:p14="http://schemas.microsoft.com/office/powerpoint/2010/main" val="2806369121"/>
              </p:ext>
            </p:extLst>
          </p:nvPr>
        </p:nvGraphicFramePr>
        <p:xfrm>
          <a:off x="116158" y="0"/>
          <a:ext cx="8793150" cy="4736333"/>
        </p:xfrm>
        <a:graphic>
          <a:graphicData uri="http://schemas.openxmlformats.org/drawingml/2006/table">
            <a:tbl>
              <a:tblPr firstRow="1">
                <a:noFill/>
                <a:tableStyleId>{912B22F8-44FF-40C4-86C5-72F12E04C810}</a:tableStyleId>
              </a:tblPr>
              <a:tblGrid>
                <a:gridCol w="1465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655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55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655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655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655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6089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dirty="0" smtClean="0"/>
                        <a:t>National Library of Medicine Products</a:t>
                      </a:r>
                      <a:endParaRPr sz="1400" b="0" dirty="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800" b="1" dirty="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800" b="1" dirty="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800" b="1" dirty="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800" b="1" dirty="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800" b="1" dirty="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293145493"/>
                  </a:ext>
                </a:extLst>
              </a:tr>
              <a:tr h="46089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dirty="0">
                          <a:solidFill>
                            <a:schemeClr val="dk1"/>
                          </a:solidFill>
                        </a:rPr>
                        <a:t>Assembly</a:t>
                      </a:r>
                      <a:endParaRPr sz="1200" dirty="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dirty="0">
                          <a:solidFill>
                            <a:schemeClr val="dk1"/>
                          </a:solidFill>
                        </a:rPr>
                        <a:t>BLAST</a:t>
                      </a:r>
                      <a:endParaRPr sz="1200" dirty="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dirty="0" err="1">
                          <a:solidFill>
                            <a:schemeClr val="dk1"/>
                          </a:solidFill>
                        </a:rPr>
                        <a:t>ChemID</a:t>
                      </a:r>
                      <a:r>
                        <a:rPr lang="en-US" sz="1200" dirty="0">
                          <a:solidFill>
                            <a:schemeClr val="dk1"/>
                          </a:solidFill>
                        </a:rPr>
                        <a:t> Plus</a:t>
                      </a:r>
                      <a:endParaRPr sz="1200" dirty="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dirty="0">
                          <a:solidFill>
                            <a:srgbClr val="0000FF"/>
                          </a:solidFill>
                        </a:rPr>
                        <a:t>ClinicalTrials.gov</a:t>
                      </a:r>
                      <a:endParaRPr sz="1200" b="1" dirty="0">
                        <a:solidFill>
                          <a:srgbClr val="0000FF"/>
                        </a:solidFill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dirty="0" err="1">
                          <a:solidFill>
                            <a:schemeClr val="dk1"/>
                          </a:solidFill>
                        </a:rPr>
                        <a:t>ClinVar</a:t>
                      </a:r>
                      <a:endParaRPr sz="1200" dirty="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dirty="0">
                          <a:solidFill>
                            <a:schemeClr val="dk1"/>
                          </a:solidFill>
                        </a:rPr>
                        <a:t>Collections</a:t>
                      </a:r>
                      <a:endParaRPr sz="1200" dirty="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2609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</a:rPr>
                        <a:t>DailyMed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</a:rPr>
                        <a:t>dbGap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</a:rPr>
                        <a:t>dbSNP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</a:rPr>
                        <a:t>DOCLINE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</a:rPr>
                        <a:t>Drug Information Portal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</a:rPr>
                        <a:t>Emergency Access Initiative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5962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</a:rPr>
                        <a:t>Exhibitions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</a:rPr>
                        <a:t>GenBank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</a:rPr>
                        <a:t>Gene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</a:rPr>
                        <a:t>Genome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</a:rPr>
                        <a:t>HMD Traveling Exhibitions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</a:rPr>
                        <a:t>IndexCat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7087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</a:rPr>
                        <a:t>Library LinkOut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</a:rPr>
                        <a:t>LitCOVID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</a:rPr>
                        <a:t>LocatorPlus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</a:rPr>
                        <a:t>MedGen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>
                          <a:solidFill>
                            <a:srgbClr val="0000FF"/>
                          </a:solidFill>
                        </a:rPr>
                        <a:t>MedlinePlus</a:t>
                      </a:r>
                      <a:endParaRPr sz="1200" b="1">
                        <a:solidFill>
                          <a:srgbClr val="0000FF"/>
                        </a:solidFill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</a:rPr>
                        <a:t>MedlinePlus Connect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1203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</a:rPr>
                        <a:t>MeSH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</a:rPr>
                        <a:t>Nucleotide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</a:rPr>
                        <a:t>Open-I Multimedia Search Engine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</a:rPr>
                        <a:t>Protein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</a:rPr>
                        <a:t>PubChem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>
                          <a:solidFill>
                            <a:srgbClr val="0000FF"/>
                          </a:solidFill>
                        </a:rPr>
                        <a:t>PubMed</a:t>
                      </a:r>
                      <a:endParaRPr sz="1200" b="1">
                        <a:solidFill>
                          <a:srgbClr val="0000FF"/>
                        </a:solidFill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25647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</a:rPr>
                        <a:t>PubMed Central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dirty="0" err="1">
                          <a:solidFill>
                            <a:schemeClr val="dk1"/>
                          </a:solidFill>
                        </a:rPr>
                        <a:t>RxNorm</a:t>
                      </a:r>
                      <a:endParaRPr sz="1200" dirty="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</a:rPr>
                        <a:t>SNOMED CT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dirty="0">
                          <a:solidFill>
                            <a:schemeClr val="dk1"/>
                          </a:solidFill>
                        </a:rPr>
                        <a:t>SRA</a:t>
                      </a:r>
                      <a:endParaRPr sz="1200" dirty="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dirty="0">
                          <a:solidFill>
                            <a:schemeClr val="dk1"/>
                          </a:solidFill>
                        </a:rPr>
                        <a:t>WISER - </a:t>
                      </a:r>
                      <a:r>
                        <a:rPr lang="en-US" sz="1000" dirty="0">
                          <a:solidFill>
                            <a:schemeClr val="dk1"/>
                          </a:solidFill>
                        </a:rPr>
                        <a:t>Wireless Information System for Emergency Responders </a:t>
                      </a:r>
                      <a:endParaRPr sz="1200" dirty="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dirty="0">
                          <a:solidFill>
                            <a:schemeClr val="dk1"/>
                          </a:solidFill>
                        </a:rPr>
                        <a:t>Other: Please share</a:t>
                      </a:r>
                      <a:endParaRPr sz="1200" dirty="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79" name="Google Shape;179;g1535a32e0f5_0_4"/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lvl="0"/>
            <a:r>
              <a:rPr lang="en-US" dirty="0">
                <a:solidFill>
                  <a:schemeClr val="bg1"/>
                </a:solidFill>
              </a:rPr>
              <a:t>NLM Products</a:t>
            </a:r>
            <a:endParaRPr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6" name="Google Shape;186;g1535a32e0f5_0_13" title="Additional Content"/>
          <p:cNvGraphicFramePr/>
          <p:nvPr>
            <p:extLst>
              <p:ext uri="{D42A27DB-BD31-4B8C-83A1-F6EECF244321}">
                <p14:modId xmlns:p14="http://schemas.microsoft.com/office/powerpoint/2010/main" val="1909638400"/>
              </p:ext>
            </p:extLst>
          </p:nvPr>
        </p:nvGraphicFramePr>
        <p:xfrm>
          <a:off x="232050" y="197075"/>
          <a:ext cx="8679900" cy="4434822"/>
        </p:xfrm>
        <a:graphic>
          <a:graphicData uri="http://schemas.openxmlformats.org/drawingml/2006/table">
            <a:tbl>
              <a:tblPr firstRow="1">
                <a:noFill/>
                <a:tableStyleId>{D7BA77B4-4A60-4607-A51A-A5462DADECD2}</a:tableStyleId>
              </a:tblPr>
              <a:tblGrid>
                <a:gridCol w="21699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699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699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699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7954"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dirty="0" smtClean="0"/>
                        <a:t>Additional Content</a:t>
                      </a:r>
                      <a:endParaRPr sz="14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4337555"/>
                  </a:ext>
                </a:extLst>
              </a:tr>
              <a:tr h="507954"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i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All of Us</a:t>
                      </a:r>
                      <a:r>
                        <a:rPr lang="en-US" sz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Research Program </a:t>
                      </a:r>
                      <a:endParaRPr sz="12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Assessment &amp; Evaluation </a:t>
                      </a:r>
                      <a:endParaRPr sz="12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Citizen Science </a:t>
                      </a:r>
                      <a:endParaRPr sz="12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Clinical Resources </a:t>
                      </a:r>
                      <a:endParaRPr sz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7954"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Consumer Health Resources </a:t>
                      </a:r>
                      <a:endParaRPr sz="12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Data Management </a:t>
                      </a:r>
                      <a:endParaRPr sz="12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Data Science </a:t>
                      </a:r>
                      <a:endParaRPr sz="12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Digital Literacy </a:t>
                      </a:r>
                      <a:endParaRPr sz="12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33285"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Disasters &amp; Emergencies </a:t>
                      </a:r>
                      <a:endParaRPr sz="12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Electronic Health Information Resources </a:t>
                      </a:r>
                      <a:endParaRPr sz="12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Evaluation Health Information Resources / Websites </a:t>
                      </a:r>
                      <a:endParaRPr sz="12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Funding </a:t>
                      </a:r>
                      <a:endParaRPr sz="12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7954"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Grant &amp; Proposal Writing </a:t>
                      </a:r>
                      <a:endParaRPr sz="12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Health Literacy </a:t>
                      </a:r>
                      <a:endParaRPr sz="12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HHS Resources </a:t>
                      </a:r>
                      <a:endParaRPr sz="12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HIV/AIDS  </a:t>
                      </a:r>
                      <a:endParaRPr sz="12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66247"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NIH Resources </a:t>
                      </a:r>
                      <a:endParaRPr sz="12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NNLM Resources </a:t>
                      </a:r>
                      <a:endParaRPr sz="12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Opioid Use Disorder / Pain Management </a:t>
                      </a:r>
                      <a:endParaRPr sz="12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Public Health Resources </a:t>
                      </a:r>
                      <a:endParaRPr sz="12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7954"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Technology Awareness </a:t>
                      </a:r>
                      <a:endParaRPr sz="12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Other: (Please share) </a:t>
                      </a:r>
                      <a:endParaRPr sz="12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endParaRPr sz="12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endParaRPr sz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85" name="Google Shape;185;g1535a32e0f5_0_13"/>
          <p:cNvSpPr txBox="1">
            <a:spLocks noGrp="1"/>
          </p:cNvSpPr>
          <p:nvPr>
            <p:ph type="title"/>
          </p:nvPr>
        </p:nvSpPr>
        <p:spPr>
          <a:xfrm>
            <a:off x="311700" y="197075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bg1"/>
                </a:solidFill>
              </a:rPr>
              <a:t>Additional Content</a:t>
            </a:r>
            <a:endParaRPr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2" name="Google Shape;192;g1535a32e0f5_0_19" descr="Academic Institutions, Libraries, Organizations" title="Organizations Associated"/>
          <p:cNvGraphicFramePr/>
          <p:nvPr>
            <p:extLst>
              <p:ext uri="{D42A27DB-BD31-4B8C-83A1-F6EECF244321}">
                <p14:modId xmlns:p14="http://schemas.microsoft.com/office/powerpoint/2010/main" val="4115346175"/>
              </p:ext>
            </p:extLst>
          </p:nvPr>
        </p:nvGraphicFramePr>
        <p:xfrm>
          <a:off x="353450" y="1069763"/>
          <a:ext cx="8437100" cy="3003980"/>
        </p:xfrm>
        <a:graphic>
          <a:graphicData uri="http://schemas.openxmlformats.org/drawingml/2006/table">
            <a:tbl>
              <a:tblPr firstRow="1">
                <a:noFill/>
                <a:tableStyleId>{912B22F8-44FF-40C4-86C5-72F12E04C810}</a:tableStyleId>
              </a:tblPr>
              <a:tblGrid>
                <a:gridCol w="2109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09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092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092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590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>
                          <a:solidFill>
                            <a:schemeClr val="dk1"/>
                          </a:solidFill>
                        </a:rPr>
                        <a:t>Academic Institutions</a:t>
                      </a:r>
                      <a:endParaRPr sz="1200" b="1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 anchor="ctr">
                    <a:solidFill>
                      <a:srgbClr val="E6B8A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>
                          <a:solidFill>
                            <a:schemeClr val="dk1"/>
                          </a:solidFill>
                        </a:rPr>
                        <a:t>Library</a:t>
                      </a:r>
                      <a:endParaRPr sz="1200" b="1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 anchor="ctr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200" b="1" dirty="0">
                          <a:solidFill>
                            <a:schemeClr val="dk1"/>
                          </a:solidFill>
                        </a:rPr>
                        <a:t>More Libraries</a:t>
                      </a:r>
                      <a:endParaRPr sz="1200" b="1" dirty="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dirty="0">
                          <a:solidFill>
                            <a:schemeClr val="dk1"/>
                          </a:solidFill>
                        </a:rPr>
                        <a:t>Organization</a:t>
                      </a:r>
                      <a:endParaRPr sz="1200" b="1" dirty="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</a:rPr>
                        <a:t>College or University 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 anchor="ctr">
                    <a:solidFill>
                      <a:srgbClr val="E6B8A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</a:rPr>
                        <a:t>Academic Health Sciences Library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 anchor="ctr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</a:rPr>
                        <a:t>K-12 Library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</a:rPr>
                        <a:t>Community-Based Organization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29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</a:rPr>
                        <a:t>Community College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 anchor="ctr">
                    <a:solidFill>
                      <a:srgbClr val="E6B8A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</a:rPr>
                        <a:t>College or University Library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 anchor="ctr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</a:rPr>
                        <a:t>Public Library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</a:rPr>
                        <a:t>Faith-Based Organization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29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</a:rPr>
                        <a:t>K-12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 anchor="ctr">
                    <a:solidFill>
                      <a:srgbClr val="E6B8A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</a:rPr>
                        <a:t>Community College Library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 anchor="ctr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</a:rPr>
                        <a:t>Vocational or Training Program Library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</a:rPr>
                        <a:t>HIV Services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</a:rPr>
                        <a:t>Vocational or Training Program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 anchor="ctr">
                    <a:solidFill>
                      <a:srgbClr val="E6B8A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</a:rPr>
                        <a:t>Hospital Library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 anchor="ctr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</a:rPr>
                        <a:t>Other Library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</a:rPr>
                        <a:t>Other Organization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</a:rPr>
                        <a:t>Other Academic Institution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 anchor="ctr">
                    <a:solidFill>
                      <a:srgbClr val="E6B8A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91425" marR="91425" marT="91425" marB="91425" anchor="ctr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91" name="Google Shape;191;g1535a32e0f5_0_19"/>
          <p:cNvSpPr txBox="1">
            <a:spLocks noGrp="1"/>
          </p:cNvSpPr>
          <p:nvPr>
            <p:ph type="title"/>
          </p:nvPr>
        </p:nvSpPr>
        <p:spPr>
          <a:xfrm>
            <a:off x="356100" y="-3700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US" sz="2840"/>
              <a:t>Organizations Associated</a:t>
            </a:r>
            <a:endParaRPr sz="284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8" name="Google Shape;198;g162f14e77cd_2_0" descr="Government, Association, Health or Healthcare, Unknown Organizations, Other types or organizations not within any of the other categories" title="More Organization Options"/>
          <p:cNvGraphicFramePr/>
          <p:nvPr>
            <p:extLst>
              <p:ext uri="{D42A27DB-BD31-4B8C-83A1-F6EECF244321}">
                <p14:modId xmlns:p14="http://schemas.microsoft.com/office/powerpoint/2010/main" val="268679519"/>
              </p:ext>
            </p:extLst>
          </p:nvPr>
        </p:nvGraphicFramePr>
        <p:xfrm>
          <a:off x="258550" y="735400"/>
          <a:ext cx="8626875" cy="3672695"/>
        </p:xfrm>
        <a:graphic>
          <a:graphicData uri="http://schemas.openxmlformats.org/drawingml/2006/table">
            <a:tbl>
              <a:tblPr firstRow="1">
                <a:noFill/>
                <a:tableStyleId>{912B22F8-44FF-40C4-86C5-72F12E04C810}</a:tableStyleId>
              </a:tblPr>
              <a:tblGrid>
                <a:gridCol w="1725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5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53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253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253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486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>
                          <a:solidFill>
                            <a:schemeClr val="dk1"/>
                          </a:solidFill>
                        </a:rPr>
                        <a:t>Government</a:t>
                      </a:r>
                      <a:endParaRPr sz="1200" b="1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>
                          <a:solidFill>
                            <a:schemeClr val="dk1"/>
                          </a:solidFill>
                        </a:rPr>
                        <a:t>Association</a:t>
                      </a:r>
                      <a:endParaRPr sz="1200" b="1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>
                          <a:solidFill>
                            <a:schemeClr val="dk1"/>
                          </a:solidFill>
                        </a:rPr>
                        <a:t>Health / Healthcare</a:t>
                      </a:r>
                      <a:endParaRPr sz="1200" b="1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>
                          <a:solidFill>
                            <a:schemeClr val="dk1"/>
                          </a:solidFill>
                        </a:rPr>
                        <a:t>Unknown</a:t>
                      </a:r>
                      <a:endParaRPr sz="1200" b="1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2E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dirty="0">
                          <a:solidFill>
                            <a:schemeClr val="dk1"/>
                          </a:solidFill>
                        </a:rPr>
                        <a:t>Other</a:t>
                      </a:r>
                      <a:endParaRPr sz="1200" b="1" dirty="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86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</a:rPr>
                        <a:t>Department of Public Health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</a:rPr>
                        <a:t>Professional Society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</a:rPr>
                        <a:t>Hospital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</a:rPr>
                        <a:t>Unknown Org Type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2E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</a:rPr>
                        <a:t>List other orgs not listed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43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</a:rPr>
                        <a:t>Federal Government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</a:rPr>
                        <a:t>Other Association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</a:rPr>
                        <a:t>Medical Office / Clinic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</a:rPr>
                        <a:t>Public Health Organization (Non-Government)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2E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15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</a:rPr>
                        <a:t>Local Government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</a:rPr>
                        <a:t>Other Health / Healthcare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</a:rPr>
                        <a:t>State or County / Regional Government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2E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</a:rPr>
                        <a:t>Tribal Government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91425" marR="91425" marT="91425" marB="91425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91425" marR="91425" marT="91425" marB="91425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9D2E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91425" marR="91425" marT="91425" marB="91425"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86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</a:rPr>
                        <a:t>Other Government Agency / Initiative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91425" marR="91425" marT="91425" marB="91425"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91425" marR="91425" marT="91425" marB="91425">
                    <a:solidFill>
                      <a:srgbClr val="D9D2E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/>
                    </a:p>
                  </a:txBody>
                  <a:tcPr marL="91425" marR="91425" marT="91425" marB="91425"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97" name="Google Shape;197;g162f14e77cd_2_0"/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73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More Organization Options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6" name="Google Shape;206;g1535a32e0f5_0_26" title="Geographic Type"/>
          <p:cNvGraphicFramePr/>
          <p:nvPr>
            <p:extLst>
              <p:ext uri="{D42A27DB-BD31-4B8C-83A1-F6EECF244321}">
                <p14:modId xmlns:p14="http://schemas.microsoft.com/office/powerpoint/2010/main" val="3036398547"/>
              </p:ext>
            </p:extLst>
          </p:nvPr>
        </p:nvGraphicFramePr>
        <p:xfrm>
          <a:off x="311700" y="3083075"/>
          <a:ext cx="8520600" cy="1459902"/>
        </p:xfrm>
        <a:graphic>
          <a:graphicData uri="http://schemas.openxmlformats.org/drawingml/2006/table">
            <a:tbl>
              <a:tblPr firstRow="1">
                <a:noFill/>
                <a:tableStyleId>{D7BA77B4-4A60-4607-A51A-A5462DADECD2}</a:tableStyleId>
              </a:tblPr>
              <a:tblGrid>
                <a:gridCol w="284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40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0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9550"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Geographic Type</a:t>
                      </a:r>
                      <a:r>
                        <a:rPr lang="en-US" sz="160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endParaRPr sz="16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marL="63500" marR="6350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200" dirty="0" smtClean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Rural 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200" dirty="0" smtClean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Suburban 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200" dirty="0" smtClean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Urban </a:t>
                      </a:r>
                    </a:p>
                  </a:txBody>
                  <a:tcPr marL="91425" marR="91425" marT="91425" marB="9142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marL="63500" marR="6350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200" dirty="0" smtClean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Medically Underserved Areas/Populations 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200" dirty="0" smtClean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International 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05" name="Google Shape;205;g1535a32e0f5_0_26" title="Sexual and Gender Minorities"/>
          <p:cNvGraphicFramePr/>
          <p:nvPr>
            <p:extLst>
              <p:ext uri="{D42A27DB-BD31-4B8C-83A1-F6EECF244321}">
                <p14:modId xmlns:p14="http://schemas.microsoft.com/office/powerpoint/2010/main" val="4091724599"/>
              </p:ext>
            </p:extLst>
          </p:nvPr>
        </p:nvGraphicFramePr>
        <p:xfrm>
          <a:off x="311700" y="2024775"/>
          <a:ext cx="8520600" cy="856428"/>
        </p:xfrm>
        <a:graphic>
          <a:graphicData uri="http://schemas.openxmlformats.org/drawingml/2006/table">
            <a:tbl>
              <a:tblPr firstRow="1">
                <a:noFill/>
                <a:tableStyleId>{D7BA77B4-4A60-4607-A51A-A5462DADECD2}</a:tableStyleId>
              </a:tblPr>
              <a:tblGrid>
                <a:gridCol w="4260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60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9550"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Sexual &amp; Gender Minorities</a:t>
                      </a:r>
                      <a:r>
                        <a:rPr lang="en-US" sz="160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endParaRPr sz="16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LGBTQIA+ 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Women </a:t>
                      </a:r>
                      <a:endParaRPr sz="12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04" name="Google Shape;204;g1535a32e0f5_0_26" title="Age Group"/>
          <p:cNvGraphicFramePr/>
          <p:nvPr>
            <p:extLst>
              <p:ext uri="{D42A27DB-BD31-4B8C-83A1-F6EECF244321}">
                <p14:modId xmlns:p14="http://schemas.microsoft.com/office/powerpoint/2010/main" val="3237557892"/>
              </p:ext>
            </p:extLst>
          </p:nvPr>
        </p:nvGraphicFramePr>
        <p:xfrm>
          <a:off x="311700" y="1016675"/>
          <a:ext cx="8520600" cy="856428"/>
        </p:xfrm>
        <a:graphic>
          <a:graphicData uri="http://schemas.openxmlformats.org/drawingml/2006/table">
            <a:tbl>
              <a:tblPr firstRow="1">
                <a:noFill/>
                <a:tableStyleId>{D7BA77B4-4A60-4607-A51A-A5462DADECD2}</a:tableStyleId>
              </a:tblPr>
              <a:tblGrid>
                <a:gridCol w="2130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30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301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301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09550"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Age Group</a:t>
                      </a:r>
                      <a:r>
                        <a:rPr lang="en-US" sz="16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endParaRPr sz="16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  <a:highlight>
                            <a:srgbClr val="F4CCCC"/>
                          </a:highlight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Children (0-12 yrs.) </a:t>
                      </a:r>
                      <a:endParaRPr sz="1200">
                        <a:solidFill>
                          <a:schemeClr val="dk1"/>
                        </a:solidFill>
                        <a:highlight>
                          <a:srgbClr val="F4CCCC"/>
                        </a:highlight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  <a:highlight>
                            <a:srgbClr val="F4CCCC"/>
                          </a:highlight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Teens (13-18 yrs.) </a:t>
                      </a:r>
                      <a:endParaRPr sz="1200">
                        <a:solidFill>
                          <a:schemeClr val="dk1"/>
                        </a:solidFill>
                        <a:highlight>
                          <a:srgbClr val="F4CCCC"/>
                        </a:highlight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dirty="0">
                          <a:solidFill>
                            <a:schemeClr val="dk1"/>
                          </a:solidFill>
                          <a:highlight>
                            <a:srgbClr val="F4CCCC"/>
                          </a:highlight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Adults (19-64 yrs.) </a:t>
                      </a:r>
                      <a:endParaRPr sz="1200" dirty="0">
                        <a:solidFill>
                          <a:schemeClr val="dk1"/>
                        </a:solidFill>
                        <a:highlight>
                          <a:srgbClr val="F4CCCC"/>
                        </a:highlight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dirty="0">
                          <a:solidFill>
                            <a:schemeClr val="dk1"/>
                          </a:solidFill>
                          <a:highlight>
                            <a:srgbClr val="F4CCCC"/>
                          </a:highlight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Seniors (65+ yrs.) </a:t>
                      </a:r>
                      <a:endParaRPr sz="1200" dirty="0">
                        <a:solidFill>
                          <a:schemeClr val="dk1"/>
                        </a:solidFill>
                        <a:highlight>
                          <a:srgbClr val="F4CCCC"/>
                        </a:highlight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03" name="Google Shape;203;g1535a32e0f5_0_26"/>
          <p:cNvSpPr txBox="1">
            <a:spLocks noGrp="1"/>
          </p:cNvSpPr>
          <p:nvPr>
            <p:ph type="title"/>
          </p:nvPr>
        </p:nvSpPr>
        <p:spPr>
          <a:xfrm>
            <a:off x="311700" y="174875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Demographics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2" name="Google Shape;212;g1535a32e0f5_0_36" title="Issues and Interests"/>
          <p:cNvGraphicFramePr/>
          <p:nvPr>
            <p:extLst>
              <p:ext uri="{D42A27DB-BD31-4B8C-83A1-F6EECF244321}">
                <p14:modId xmlns:p14="http://schemas.microsoft.com/office/powerpoint/2010/main" val="3254916433"/>
              </p:ext>
            </p:extLst>
          </p:nvPr>
        </p:nvGraphicFramePr>
        <p:xfrm>
          <a:off x="581000" y="380999"/>
          <a:ext cx="8143900" cy="3869270"/>
        </p:xfrm>
        <a:graphic>
          <a:graphicData uri="http://schemas.openxmlformats.org/drawingml/2006/table">
            <a:tbl>
              <a:tblPr firstRow="1">
                <a:noFill/>
                <a:tableStyleId>{D7BA77B4-4A60-4607-A51A-A5462DADECD2}</a:tableStyleId>
              </a:tblPr>
              <a:tblGrid>
                <a:gridCol w="4071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71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60362"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b="0" dirty="0" smtClean="0"/>
                        <a:t>Issues and Interests</a:t>
                      </a:r>
                      <a:endParaRPr sz="32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40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7017103"/>
                  </a:ext>
                </a:extLst>
              </a:tr>
              <a:tr h="592371"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Behavioral / Social Determinants of Health </a:t>
                      </a:r>
                      <a:endParaRPr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HIV/AIDS </a:t>
                      </a:r>
                      <a:endParaRPr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1795"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Maternal Health </a:t>
                      </a:r>
                      <a:endParaRPr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NIH Helping to End Addiction Long-Term (HEAL) Initiative </a:t>
                      </a:r>
                      <a:endParaRPr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2371"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Opioids </a:t>
                      </a:r>
                      <a:endParaRPr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Socioeconomically Disadvantaged Populations </a:t>
                      </a:r>
                      <a:endParaRPr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2371"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Vaping </a:t>
                      </a:r>
                      <a:endParaRPr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endParaRPr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11" name="Google Shape;211;g1535a32e0f5_0_36"/>
          <p:cNvSpPr txBox="1">
            <a:spLocks noGrp="1"/>
          </p:cNvSpPr>
          <p:nvPr>
            <p:ph type="title"/>
          </p:nvPr>
        </p:nvSpPr>
        <p:spPr>
          <a:xfrm>
            <a:off x="311700" y="174875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bg1"/>
                </a:solidFill>
              </a:rPr>
              <a:t>Issues and Interests</a:t>
            </a:r>
            <a:endParaRPr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8" name="Google Shape;218;g1535a32e0f5_0_42" title="Direct Role of Activity Participants"/>
          <p:cNvGraphicFramePr/>
          <p:nvPr>
            <p:extLst>
              <p:ext uri="{D42A27DB-BD31-4B8C-83A1-F6EECF244321}">
                <p14:modId xmlns:p14="http://schemas.microsoft.com/office/powerpoint/2010/main" val="3783505526"/>
              </p:ext>
            </p:extLst>
          </p:nvPr>
        </p:nvGraphicFramePr>
        <p:xfrm>
          <a:off x="107100" y="118300"/>
          <a:ext cx="8929800" cy="4383774"/>
        </p:xfrm>
        <a:graphic>
          <a:graphicData uri="http://schemas.openxmlformats.org/drawingml/2006/table">
            <a:tbl>
              <a:tblPr firstRow="1">
                <a:noFill/>
                <a:tableStyleId>{D7BA77B4-4A60-4607-A51A-A5462DADECD2}</a:tableStyleId>
              </a:tblPr>
              <a:tblGrid>
                <a:gridCol w="2976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76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76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22442"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dirty="0" smtClean="0"/>
                        <a:t>Direct Role of Activity Participants</a:t>
                      </a:r>
                      <a:endParaRPr sz="1400" dirty="0">
                        <a:solidFill>
                          <a:schemeClr val="dk1"/>
                        </a:solidFill>
                        <a:highlight>
                          <a:srgbClr val="D9EAD3"/>
                        </a:highlight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dirty="0">
                        <a:solidFill>
                          <a:schemeClr val="dk1"/>
                        </a:solidFill>
                        <a:highlight>
                          <a:srgbClr val="D9EAD3"/>
                        </a:highlight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dirty="0">
                        <a:solidFill>
                          <a:schemeClr val="dk1"/>
                        </a:solidFill>
                        <a:highlight>
                          <a:srgbClr val="D9EAD3"/>
                        </a:highlight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A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269026"/>
                  </a:ext>
                </a:extLst>
              </a:tr>
              <a:tr h="442964"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  <a:highlight>
                            <a:srgbClr val="D9EAD3"/>
                          </a:highlight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Data Scientist </a:t>
                      </a:r>
                      <a:endParaRPr sz="1200">
                        <a:solidFill>
                          <a:schemeClr val="dk1"/>
                        </a:solidFill>
                        <a:highlight>
                          <a:srgbClr val="D9EAD3"/>
                        </a:highlight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  <a:highlight>
                            <a:srgbClr val="D9EAD3"/>
                          </a:highlight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Educator - College &amp; Post-grad </a:t>
                      </a:r>
                      <a:endParaRPr sz="1200">
                        <a:solidFill>
                          <a:schemeClr val="dk1"/>
                        </a:solidFill>
                        <a:highlight>
                          <a:srgbClr val="D9EAD3"/>
                        </a:highlight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dirty="0">
                          <a:solidFill>
                            <a:schemeClr val="dk1"/>
                          </a:solidFill>
                          <a:highlight>
                            <a:srgbClr val="D9EAD3"/>
                          </a:highlight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Educator - K-12 </a:t>
                      </a:r>
                      <a:endParaRPr sz="1200" dirty="0">
                        <a:solidFill>
                          <a:schemeClr val="dk1"/>
                        </a:solidFill>
                        <a:highlight>
                          <a:srgbClr val="D9EAD3"/>
                        </a:highlight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A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8210"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  <a:highlight>
                            <a:srgbClr val="D9EAD3"/>
                          </a:highlight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Emergency Preparedness and First Responder </a:t>
                      </a:r>
                      <a:endParaRPr sz="1200">
                        <a:solidFill>
                          <a:schemeClr val="dk1"/>
                        </a:solidFill>
                        <a:highlight>
                          <a:srgbClr val="D9EAD3"/>
                        </a:highlight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>
                          <a:solidFill>
                            <a:srgbClr val="0000FF"/>
                          </a:solidFill>
                          <a:highlight>
                            <a:srgbClr val="D9EAD3"/>
                          </a:highlight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General Public </a:t>
                      </a:r>
                      <a:endParaRPr sz="1200" b="1">
                        <a:solidFill>
                          <a:srgbClr val="0000FF"/>
                        </a:solidFill>
                        <a:highlight>
                          <a:srgbClr val="D9EAD3"/>
                        </a:highlight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  <a:highlight>
                            <a:srgbClr val="D9EAD3"/>
                          </a:highlight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Government Staff - Federal </a:t>
                      </a:r>
                      <a:endParaRPr sz="1200">
                        <a:solidFill>
                          <a:schemeClr val="dk1"/>
                        </a:solidFill>
                        <a:highlight>
                          <a:srgbClr val="D9EAD3"/>
                        </a:highlight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A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2964"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  <a:highlight>
                            <a:srgbClr val="D9EAD3"/>
                          </a:highlight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Government Staff - Local &amp; Municipal </a:t>
                      </a:r>
                      <a:endParaRPr sz="1200">
                        <a:solidFill>
                          <a:schemeClr val="dk1"/>
                        </a:solidFill>
                        <a:highlight>
                          <a:srgbClr val="D9EAD3"/>
                        </a:highlight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  <a:highlight>
                            <a:srgbClr val="D9EAD3"/>
                          </a:highlight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Government Staff - State </a:t>
                      </a:r>
                      <a:endParaRPr sz="1200">
                        <a:solidFill>
                          <a:schemeClr val="dk1"/>
                        </a:solidFill>
                        <a:highlight>
                          <a:srgbClr val="D9EAD3"/>
                        </a:highlight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  <a:highlight>
                            <a:srgbClr val="D9EAD3"/>
                          </a:highlight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Government Staff - Tribal </a:t>
                      </a:r>
                      <a:endParaRPr sz="1200">
                        <a:solidFill>
                          <a:schemeClr val="dk1"/>
                        </a:solidFill>
                        <a:highlight>
                          <a:srgbClr val="D9EAD3"/>
                        </a:highlight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A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2964"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  <a:highlight>
                            <a:srgbClr val="D9EAD3"/>
                          </a:highlight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Health Professional </a:t>
                      </a:r>
                      <a:endParaRPr sz="1200">
                        <a:solidFill>
                          <a:schemeClr val="dk1"/>
                        </a:solidFill>
                        <a:highlight>
                          <a:srgbClr val="D9EAD3"/>
                        </a:highlight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  <a:highlight>
                            <a:srgbClr val="D9EAD3"/>
                          </a:highlight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Historian </a:t>
                      </a:r>
                      <a:endParaRPr sz="1200">
                        <a:solidFill>
                          <a:schemeClr val="dk1"/>
                        </a:solidFill>
                        <a:highlight>
                          <a:srgbClr val="D9EAD3"/>
                        </a:highlight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  <a:highlight>
                            <a:srgbClr val="D9EAD3"/>
                          </a:highlight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Library or Information Professional </a:t>
                      </a:r>
                      <a:endParaRPr sz="1200">
                        <a:solidFill>
                          <a:schemeClr val="dk1"/>
                        </a:solidFill>
                        <a:highlight>
                          <a:srgbClr val="D9EAD3"/>
                        </a:highlight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A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2964"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  <a:highlight>
                            <a:srgbClr val="D9EAD3"/>
                          </a:highlight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Library Staff - Community College </a:t>
                      </a:r>
                      <a:endParaRPr sz="1200">
                        <a:solidFill>
                          <a:schemeClr val="dk1"/>
                        </a:solidFill>
                        <a:highlight>
                          <a:srgbClr val="D9EAD3"/>
                        </a:highlight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  <a:highlight>
                            <a:srgbClr val="D9EAD3"/>
                          </a:highlight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Library Staff - Health Sciences </a:t>
                      </a:r>
                      <a:endParaRPr sz="1200">
                        <a:solidFill>
                          <a:schemeClr val="dk1"/>
                        </a:solidFill>
                        <a:highlight>
                          <a:srgbClr val="D9EAD3"/>
                        </a:highlight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  <a:highlight>
                            <a:srgbClr val="D9EAD3"/>
                          </a:highlight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Library Staff - Public </a:t>
                      </a:r>
                      <a:endParaRPr sz="1200">
                        <a:solidFill>
                          <a:schemeClr val="dk1"/>
                        </a:solidFill>
                        <a:highlight>
                          <a:srgbClr val="D9EAD3"/>
                        </a:highlight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A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2964"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  <a:highlight>
                            <a:srgbClr val="D9EAD3"/>
                          </a:highlight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Library Staff - Other </a:t>
                      </a:r>
                      <a:endParaRPr sz="1200">
                        <a:solidFill>
                          <a:schemeClr val="dk1"/>
                        </a:solidFill>
                        <a:highlight>
                          <a:srgbClr val="D9EAD3"/>
                        </a:highlight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  <a:highlight>
                            <a:srgbClr val="D9EAD3"/>
                          </a:highlight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Organization Staff - Community Based </a:t>
                      </a:r>
                      <a:endParaRPr sz="1200">
                        <a:solidFill>
                          <a:schemeClr val="dk1"/>
                        </a:solidFill>
                        <a:highlight>
                          <a:srgbClr val="D9EAD3"/>
                        </a:highlight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  <a:highlight>
                            <a:srgbClr val="D9EAD3"/>
                          </a:highlight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Organization Staff - Faith Based </a:t>
                      </a:r>
                      <a:endParaRPr sz="1200">
                        <a:solidFill>
                          <a:schemeClr val="dk1"/>
                        </a:solidFill>
                        <a:highlight>
                          <a:srgbClr val="D9EAD3"/>
                        </a:highlight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A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2964"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  <a:highlight>
                            <a:srgbClr val="D9EAD3"/>
                          </a:highlight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Public Health Professional </a:t>
                      </a:r>
                      <a:endParaRPr sz="1200">
                        <a:solidFill>
                          <a:schemeClr val="dk1"/>
                        </a:solidFill>
                        <a:highlight>
                          <a:srgbClr val="D9EAD3"/>
                        </a:highlight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  <a:highlight>
                            <a:srgbClr val="D9EAD3"/>
                          </a:highlight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Researcher </a:t>
                      </a:r>
                      <a:endParaRPr sz="1200">
                        <a:solidFill>
                          <a:schemeClr val="dk1"/>
                        </a:solidFill>
                        <a:highlight>
                          <a:srgbClr val="D9EAD3"/>
                        </a:highlight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  <a:highlight>
                            <a:srgbClr val="D9EAD3"/>
                          </a:highlight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Student - College &amp; Post-grad </a:t>
                      </a:r>
                      <a:endParaRPr sz="1200">
                        <a:solidFill>
                          <a:schemeClr val="dk1"/>
                        </a:solidFill>
                        <a:highlight>
                          <a:srgbClr val="D9EAD3"/>
                        </a:highlight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A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5338"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  <a:highlight>
                            <a:srgbClr val="D9EAD3"/>
                          </a:highlight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Student - K-12 </a:t>
                      </a:r>
                      <a:endParaRPr sz="1200">
                        <a:solidFill>
                          <a:schemeClr val="dk1"/>
                        </a:solidFill>
                        <a:highlight>
                          <a:srgbClr val="D9EAD3"/>
                        </a:highlight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  <a:highlight>
                            <a:srgbClr val="D9EAD3"/>
                          </a:highlight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Other:  </a:t>
                      </a:r>
                      <a:endParaRPr sz="1200">
                        <a:solidFill>
                          <a:schemeClr val="dk1"/>
                        </a:solidFill>
                        <a:highlight>
                          <a:srgbClr val="D9EAD3"/>
                        </a:highlight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dirty="0">
                          <a:solidFill>
                            <a:schemeClr val="dk1"/>
                          </a:solidFill>
                          <a:highlight>
                            <a:srgbClr val="D9EAD3"/>
                          </a:highlight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endParaRPr sz="1200" dirty="0">
                        <a:solidFill>
                          <a:schemeClr val="dk1"/>
                        </a:solidFill>
                        <a:highlight>
                          <a:srgbClr val="D9EAD3"/>
                        </a:highlight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A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17" name="Google Shape;217;g1535a32e0f5_0_42" hidden="1"/>
          <p:cNvSpPr txBox="1">
            <a:spLocks noGrp="1"/>
          </p:cNvSpPr>
          <p:nvPr>
            <p:ph type="title"/>
          </p:nvPr>
        </p:nvSpPr>
        <p:spPr>
          <a:xfrm>
            <a:off x="311700" y="137875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lvl="0"/>
            <a:r>
              <a:rPr lang="en-US" dirty="0">
                <a:solidFill>
                  <a:schemeClr val="bg1"/>
                </a:solidFill>
              </a:rPr>
              <a:t>Direct Role of Activity Participants</a:t>
            </a:r>
            <a:endParaRPr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1535a32e0f5_0_48"/>
          <p:cNvSpPr txBox="1">
            <a:spLocks noGrp="1"/>
          </p:cNvSpPr>
          <p:nvPr>
            <p:ph type="title"/>
          </p:nvPr>
        </p:nvSpPr>
        <p:spPr>
          <a:xfrm>
            <a:off x="254550" y="28455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Activity’s Goals</a:t>
            </a:r>
            <a:endParaRPr/>
          </a:p>
        </p:txBody>
      </p:sp>
      <p:sp>
        <p:nvSpPr>
          <p:cNvPr id="224" name="Google Shape;224;g1535a32e0f5_0_4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 b="1" u="sng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Awareness</a:t>
            </a:r>
            <a:r>
              <a:rPr lang="en-US" sz="1200" u="sng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 </a:t>
            </a:r>
            <a:endParaRPr sz="1200" u="sng">
              <a:solidFill>
                <a:schemeClr val="dk1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6858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●"/>
            </a:pPr>
            <a:r>
              <a:rPr lang="en-US" sz="1200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Awareness of NLM </a:t>
            </a:r>
            <a:endParaRPr sz="1200">
              <a:solidFill>
                <a:schemeClr val="dk1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6858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●"/>
            </a:pPr>
            <a:r>
              <a:rPr lang="en-US" sz="1200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Awareness of NLM Resources </a:t>
            </a:r>
            <a:endParaRPr sz="1200">
              <a:solidFill>
                <a:schemeClr val="dk1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6858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●"/>
            </a:pPr>
            <a:r>
              <a:rPr lang="en-US" sz="1200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Awareness of NLM programs and Services </a:t>
            </a:r>
            <a:endParaRPr sz="1200">
              <a:solidFill>
                <a:schemeClr val="dk1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 b="1" u="sng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Career Impact</a:t>
            </a:r>
            <a:r>
              <a:rPr lang="en-US" sz="1200" u="sng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 </a:t>
            </a:r>
            <a:endParaRPr sz="1200" u="sng">
              <a:solidFill>
                <a:schemeClr val="dk1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6858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●"/>
            </a:pPr>
            <a:r>
              <a:rPr lang="en-US" sz="1200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Professional Performance (ability to perform novel tasks at work, or ability to perform old tasks more efficiently) </a:t>
            </a:r>
            <a:endParaRPr sz="1200">
              <a:solidFill>
                <a:schemeClr val="dk1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6858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●"/>
            </a:pPr>
            <a:r>
              <a:rPr lang="en-US" sz="1200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Career growth and advancement </a:t>
            </a:r>
            <a:endParaRPr sz="1200">
              <a:solidFill>
                <a:schemeClr val="dk1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 b="1" u="sng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Community Building</a:t>
            </a:r>
            <a:r>
              <a:rPr lang="en-US" sz="1200" u="sng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 </a:t>
            </a:r>
            <a:endParaRPr sz="1200" u="sng">
              <a:solidFill>
                <a:schemeClr val="dk1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6858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●"/>
            </a:pPr>
            <a:r>
              <a:rPr lang="en-US" sz="1200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Opportunity for knowledge exchange and collaboration </a:t>
            </a:r>
            <a:endParaRPr sz="1200">
              <a:solidFill>
                <a:schemeClr val="dk1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 b="1" u="sng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Health Behavior</a:t>
            </a:r>
            <a:r>
              <a:rPr lang="en-US" sz="1200" u="sng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 </a:t>
            </a:r>
            <a:endParaRPr sz="1200" u="sng">
              <a:solidFill>
                <a:schemeClr val="dk1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6858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●"/>
            </a:pPr>
            <a:r>
              <a:rPr lang="en-US" sz="1200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Health behavior (e.g., wellness habits) </a:t>
            </a:r>
            <a:endParaRPr sz="1200">
              <a:solidFill>
                <a:schemeClr val="dk1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g1535a32e0f5_0_48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 b="1" u="sng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Knowledge &amp; Skills</a:t>
            </a:r>
            <a:r>
              <a:rPr lang="en-US" sz="1200" u="sng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 </a:t>
            </a:r>
            <a:endParaRPr sz="1200" u="sng">
              <a:solidFill>
                <a:schemeClr val="dk1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6858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●"/>
            </a:pPr>
            <a:r>
              <a:rPr lang="en-US" sz="1200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General information evaluation skills </a:t>
            </a:r>
            <a:endParaRPr sz="1200">
              <a:solidFill>
                <a:schemeClr val="dk1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6858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●"/>
            </a:pPr>
            <a:r>
              <a:rPr lang="en-US" sz="1200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General information seeking skills </a:t>
            </a:r>
            <a:endParaRPr sz="1200">
              <a:solidFill>
                <a:schemeClr val="dk1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6858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●"/>
            </a:pPr>
            <a:r>
              <a:rPr lang="en-US" sz="1200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Professional data services skills </a:t>
            </a:r>
            <a:endParaRPr sz="1200">
              <a:solidFill>
                <a:schemeClr val="dk1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6858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●"/>
            </a:pPr>
            <a:r>
              <a:rPr lang="en-US" sz="1200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Professional evidence-based practice &amp; research skills </a:t>
            </a:r>
            <a:endParaRPr sz="1200">
              <a:solidFill>
                <a:schemeClr val="dk1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6858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●"/>
            </a:pPr>
            <a:r>
              <a:rPr lang="en-US" sz="1200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Professional information management skills </a:t>
            </a:r>
            <a:endParaRPr sz="1200">
              <a:solidFill>
                <a:schemeClr val="dk1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6858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●"/>
            </a:pPr>
            <a:r>
              <a:rPr lang="en-US" sz="1200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Proficiency with specific NLM resources or tools (ability to perform specific tasks beyond the awareness of the existence of the resources) </a:t>
            </a:r>
            <a:endParaRPr sz="1200">
              <a:solidFill>
                <a:schemeClr val="dk1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6858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●"/>
            </a:pPr>
            <a:r>
              <a:rPr lang="en-US" sz="1200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Specific health-related content knowledge </a:t>
            </a:r>
            <a:endParaRPr sz="1200">
              <a:solidFill>
                <a:schemeClr val="dk1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6858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●"/>
            </a:pPr>
            <a:r>
              <a:rPr lang="en-US" sz="1200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Technology and Internet proficiency (skills impacting the digital divide) </a:t>
            </a:r>
            <a:endParaRPr sz="1200">
              <a:solidFill>
                <a:schemeClr val="dk1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Google Shape;56;p2" title="Gift Box that's Wrapped Up with a Bow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664159">
            <a:off x="1438374" y="1082689"/>
            <a:ext cx="2600321" cy="2600321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2"/>
          <p:cNvSpPr txBox="1"/>
          <p:nvPr/>
        </p:nvSpPr>
        <p:spPr>
          <a:xfrm>
            <a:off x="4440977" y="1527600"/>
            <a:ext cx="2986200" cy="193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-US" sz="2000">
                <a:solidFill>
                  <a:schemeClr val="dk1"/>
                </a:solidFill>
              </a:rPr>
              <a:t>Evaluation</a:t>
            </a:r>
            <a:endParaRPr sz="200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-US" sz="2000">
                <a:solidFill>
                  <a:schemeClr val="dk1"/>
                </a:solidFill>
              </a:rPr>
              <a:t>Reporting</a:t>
            </a:r>
            <a:endParaRPr sz="2000">
              <a:solidFill>
                <a:schemeClr val="dk1"/>
              </a:solidFill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-US" sz="2000">
                <a:solidFill>
                  <a:schemeClr val="dk1"/>
                </a:solidFill>
              </a:rPr>
              <a:t>Data Collected</a:t>
            </a:r>
            <a:endParaRPr sz="2000">
              <a:solidFill>
                <a:schemeClr val="dk1"/>
              </a:solidFill>
            </a:endParaRPr>
          </a:p>
          <a:p>
            <a:pPr marL="457200" marR="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●"/>
            </a:pPr>
            <a:r>
              <a:rPr lang="en-US" sz="2000" b="1" i="0" u="none" strike="noStrike" cap="none">
                <a:solidFill>
                  <a:srgbClr val="000000"/>
                </a:solidFill>
              </a:rPr>
              <a:t>Wrapping </a:t>
            </a:r>
            <a:r>
              <a:rPr lang="en-US" sz="2000" b="1"/>
              <a:t>i</a:t>
            </a:r>
            <a:r>
              <a:rPr lang="en-US" sz="2000" b="1" i="0" u="none" strike="noStrike" cap="none">
                <a:solidFill>
                  <a:srgbClr val="000000"/>
                </a:solidFill>
              </a:rPr>
              <a:t>t Up</a:t>
            </a: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marL="457200" marR="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●"/>
            </a:pPr>
            <a:r>
              <a:rPr lang="en-US" sz="2000"/>
              <a:t>Carrying it Forward</a:t>
            </a:r>
            <a:endParaRPr/>
          </a:p>
          <a:p>
            <a:pPr marL="457200" marR="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●"/>
            </a:pP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Q&amp;A</a:t>
            </a:r>
            <a:endParaRPr/>
          </a:p>
        </p:txBody>
      </p:sp>
      <p:sp>
        <p:nvSpPr>
          <p:cNvPr id="54" name="Google Shape;54;p2"/>
          <p:cNvSpPr txBox="1">
            <a:spLocks noGrp="1"/>
          </p:cNvSpPr>
          <p:nvPr>
            <p:ph type="title"/>
          </p:nvPr>
        </p:nvSpPr>
        <p:spPr>
          <a:xfrm>
            <a:off x="140250" y="191082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/>
              <a:t>Agenda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1535a32e0f5_0_56"/>
          <p:cNvSpPr txBox="1">
            <a:spLocks noGrp="1"/>
          </p:cNvSpPr>
          <p:nvPr>
            <p:ph type="title"/>
          </p:nvPr>
        </p:nvSpPr>
        <p:spPr>
          <a:xfrm>
            <a:off x="311700" y="28455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Activity’s Goals (II)</a:t>
            </a:r>
            <a:endParaRPr/>
          </a:p>
        </p:txBody>
      </p:sp>
      <p:sp>
        <p:nvSpPr>
          <p:cNvPr id="231" name="Google Shape;231;g1535a32e0f5_0_5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 b="1" u="sng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Self-Efficacy, Values, &amp; Trust</a:t>
            </a:r>
            <a:r>
              <a:rPr lang="en-US" sz="1200" u="sng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 </a:t>
            </a:r>
            <a:endParaRPr sz="1200" u="sng">
              <a:solidFill>
                <a:schemeClr val="dk1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6858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●"/>
            </a:pPr>
            <a:r>
              <a:rPr lang="en-US" sz="1200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Self-efficacy in interacting with health information and health information resources (feeling confident about one’s ability to use resources and find information) </a:t>
            </a:r>
            <a:endParaRPr sz="1200">
              <a:solidFill>
                <a:schemeClr val="dk1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6858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●"/>
            </a:pPr>
            <a:r>
              <a:rPr lang="en-US" sz="1200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Perception of health information/health information access as valuable </a:t>
            </a:r>
            <a:endParaRPr sz="1200">
              <a:solidFill>
                <a:schemeClr val="dk1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6858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●"/>
            </a:pPr>
            <a:r>
              <a:rPr lang="en-US" sz="1200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Trust in NLM as a reliable health information source </a:t>
            </a:r>
            <a:endParaRPr sz="1200">
              <a:solidFill>
                <a:schemeClr val="dk1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6858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●"/>
            </a:pPr>
            <a:r>
              <a:rPr lang="en-US" sz="1200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Trust in NLM as a partner in programs, activities, and initiatives </a:t>
            </a:r>
            <a:endParaRPr sz="1200">
              <a:solidFill>
                <a:schemeClr val="dk1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" name="Google Shape;232;g1535a32e0f5_0_56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 b="1" u="sng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Use of NLM Resources</a:t>
            </a:r>
            <a:r>
              <a:rPr lang="en-US" sz="1200" u="sng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 </a:t>
            </a:r>
            <a:endParaRPr sz="1200" u="sng">
              <a:solidFill>
                <a:schemeClr val="dk1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6858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●"/>
            </a:pPr>
            <a:r>
              <a:rPr lang="en-US" sz="1200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Use of NLM resources in personal life (e.g., to look up information about a personal health concern) </a:t>
            </a:r>
            <a:endParaRPr sz="1200">
              <a:solidFill>
                <a:schemeClr val="dk1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6858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●"/>
            </a:pPr>
            <a:r>
              <a:rPr lang="en-US" sz="1200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Use of NLM resources in professional settings (e.g., in the context of working with clients or patients, or in research) </a:t>
            </a:r>
            <a:endParaRPr sz="1200">
              <a:solidFill>
                <a:schemeClr val="dk1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6858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●"/>
            </a:pPr>
            <a:r>
              <a:rPr lang="en-US" sz="1200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Other:  </a:t>
            </a:r>
            <a:endParaRPr sz="1200">
              <a:solidFill>
                <a:schemeClr val="dk1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9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 </a:t>
            </a:r>
            <a:endParaRPr sz="1200">
              <a:solidFill>
                <a:schemeClr val="dk1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 b="1" u="sng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What participant-level survey data were collected?</a:t>
            </a:r>
            <a:r>
              <a:rPr lang="en-US" sz="1200" u="sng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 </a:t>
            </a:r>
            <a:endParaRPr sz="1200" u="sng">
              <a:solidFill>
                <a:schemeClr val="dk1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6858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●"/>
            </a:pPr>
            <a:r>
              <a:rPr lang="en-US" sz="1200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NNLM Training Survey </a:t>
            </a:r>
            <a:endParaRPr sz="1200">
              <a:solidFill>
                <a:schemeClr val="dk1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6858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●"/>
            </a:pPr>
            <a:r>
              <a:rPr lang="en-US" sz="1200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NNLM Outreach Activity Survey </a:t>
            </a:r>
            <a:endParaRPr sz="1200">
              <a:solidFill>
                <a:schemeClr val="dk1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6858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●"/>
            </a:pPr>
            <a:r>
              <a:rPr lang="en-US" sz="1200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Other  </a:t>
            </a:r>
            <a:endParaRPr sz="1200">
              <a:solidFill>
                <a:schemeClr val="dk1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6858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●"/>
            </a:pPr>
            <a:r>
              <a:rPr lang="en-US" sz="1200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None </a:t>
            </a:r>
            <a:endParaRPr sz="1200">
              <a:solidFill>
                <a:schemeClr val="dk1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2CC"/>
        </a:solidFill>
        <a:effectLst/>
      </p:bgPr>
    </p:bg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152dee17ee3_0_4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What’s Collected in a Mid &amp; Final Report?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1535a32e0f5_0_68"/>
          <p:cNvSpPr txBox="1">
            <a:spLocks noGrp="1"/>
          </p:cNvSpPr>
          <p:nvPr>
            <p:ph type="title"/>
          </p:nvPr>
        </p:nvSpPr>
        <p:spPr>
          <a:xfrm>
            <a:off x="311700" y="24500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/>
              <a:t>Approaches and Interventions Used</a:t>
            </a:r>
            <a:endParaRPr b="1"/>
          </a:p>
        </p:txBody>
      </p:sp>
      <p:sp>
        <p:nvSpPr>
          <p:cNvPr id="243" name="Google Shape;243;g1535a32e0f5_0_6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Describe the specific steps or activities used in the following areas: </a:t>
            </a:r>
            <a:endParaRPr>
              <a:solidFill>
                <a:schemeClr val="dk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</a:pPr>
            <a:r>
              <a:rPr lang="en-US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Identifying and scheduling sessions </a:t>
            </a:r>
            <a:endParaRPr>
              <a:solidFill>
                <a:schemeClr val="dk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</a:pPr>
            <a:r>
              <a:rPr lang="en-US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Promotion/Marketing </a:t>
            </a:r>
            <a:endParaRPr>
              <a:solidFill>
                <a:schemeClr val="dk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</a:pPr>
            <a:r>
              <a:rPr lang="en-US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Training </a:t>
            </a:r>
            <a:endParaRPr>
              <a:solidFill>
                <a:schemeClr val="dk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</a:pPr>
            <a:r>
              <a:rPr lang="en-US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Personnel/Staffing </a:t>
            </a:r>
            <a:endParaRPr>
              <a:solidFill>
                <a:schemeClr val="dk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</a:pPr>
            <a:r>
              <a:rPr lang="en-US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Equipment/Telecommunications </a:t>
            </a:r>
            <a:endParaRPr>
              <a:solidFill>
                <a:schemeClr val="dk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</a:pPr>
            <a:r>
              <a:rPr lang="en-US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Website Development </a:t>
            </a:r>
            <a:endParaRPr>
              <a:solidFill>
                <a:schemeClr val="dk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sp>
        <p:nvSpPr>
          <p:cNvPr id="244" name="Google Shape;244;g1535a32e0f5_0_68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  <a:highlight>
                  <a:srgbClr val="FFFFFF"/>
                </a:highlight>
              </a:rPr>
              <a:t>Guiding questions:</a:t>
            </a:r>
            <a:endParaRPr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</a:pPr>
            <a:r>
              <a:rPr lang="en-US">
                <a:solidFill>
                  <a:schemeClr val="dk1"/>
                </a:solidFill>
                <a:highlight>
                  <a:srgbClr val="FFFFFF"/>
                </a:highlight>
              </a:rPr>
              <a:t>List your goals and objectives for this project.</a:t>
            </a:r>
            <a:endParaRPr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</a:pPr>
            <a:r>
              <a:rPr lang="en-US">
                <a:solidFill>
                  <a:schemeClr val="dk1"/>
                </a:solidFill>
                <a:highlight>
                  <a:srgbClr val="FFFFFF"/>
                </a:highlight>
              </a:rPr>
              <a:t>What were the steps and activities you used to accomplish your goals and objectives?</a:t>
            </a:r>
            <a:endParaRPr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</a:pPr>
            <a:r>
              <a:rPr lang="en-US">
                <a:solidFill>
                  <a:schemeClr val="dk1"/>
                </a:solidFill>
                <a:highlight>
                  <a:srgbClr val="FFFFFF"/>
                </a:highlight>
              </a:rPr>
              <a:t>How did each team member contribute to the project?</a:t>
            </a:r>
            <a:endParaRPr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</a:pPr>
            <a:r>
              <a:rPr lang="en-US">
                <a:solidFill>
                  <a:schemeClr val="dk1"/>
                </a:solidFill>
                <a:highlight>
                  <a:srgbClr val="FFFFFF"/>
                </a:highlight>
              </a:rPr>
              <a:t>Please list URLs to project resource material that is publicly available (e.g., abstracts, posters, promotional material, slide presentations.)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1535a32e0f5_0_93"/>
          <p:cNvSpPr txBox="1">
            <a:spLocks noGrp="1"/>
          </p:cNvSpPr>
          <p:nvPr>
            <p:ph type="title"/>
          </p:nvPr>
        </p:nvSpPr>
        <p:spPr>
          <a:xfrm>
            <a:off x="311700" y="28455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/>
              <a:t>Problems or Barriers Encountered</a:t>
            </a:r>
            <a:endParaRPr b="1"/>
          </a:p>
        </p:txBody>
      </p:sp>
      <p:sp>
        <p:nvSpPr>
          <p:cNvPr id="250" name="Google Shape;250;g1535a32e0f5_0_9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The NNLM will make this section available to the public via the NNLM web site.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List any major problems or barriers you encountered when pursuing your objectives, including (but not limited to) the areas of: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251" name="Google Shape;251;g1535a32e0f5_0_93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US">
                <a:solidFill>
                  <a:schemeClr val="dk1"/>
                </a:solidFill>
              </a:rPr>
              <a:t>Promotion/marketing </a:t>
            </a:r>
            <a:endParaRPr>
              <a:solidFill>
                <a:schemeClr val="dk1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US">
                <a:solidFill>
                  <a:schemeClr val="dk1"/>
                </a:solidFill>
              </a:rPr>
              <a:t>Scheduling </a:t>
            </a:r>
            <a:endParaRPr>
              <a:solidFill>
                <a:schemeClr val="dk1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US">
                <a:solidFill>
                  <a:schemeClr val="dk1"/>
                </a:solidFill>
              </a:rPr>
              <a:t>Training </a:t>
            </a:r>
            <a:endParaRPr>
              <a:solidFill>
                <a:schemeClr val="dk1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US">
                <a:solidFill>
                  <a:schemeClr val="dk1"/>
                </a:solidFill>
              </a:rPr>
              <a:t>Equipment / Telecommunications</a:t>
            </a:r>
            <a:endParaRPr>
              <a:solidFill>
                <a:schemeClr val="dk1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US">
                <a:solidFill>
                  <a:schemeClr val="dk1"/>
                </a:solidFill>
              </a:rPr>
              <a:t>Personnel / Staffing </a:t>
            </a:r>
            <a:endParaRPr>
              <a:solidFill>
                <a:schemeClr val="dk1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US">
                <a:solidFill>
                  <a:schemeClr val="dk1"/>
                </a:solidFill>
              </a:rPr>
              <a:t>Unanticipated Budgetary Issues </a:t>
            </a:r>
            <a:endParaRPr>
              <a:solidFill>
                <a:schemeClr val="dk1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US">
                <a:solidFill>
                  <a:schemeClr val="dk1"/>
                </a:solidFill>
              </a:rPr>
              <a:t>Website and Resource Development </a:t>
            </a:r>
            <a:endParaRPr>
              <a:solidFill>
                <a:schemeClr val="dk1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US">
                <a:solidFill>
                  <a:schemeClr val="dk1"/>
                </a:solidFill>
              </a:rPr>
              <a:t>Exhibiting </a:t>
            </a:r>
            <a:endParaRPr>
              <a:solidFill>
                <a:schemeClr val="dk1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US">
                <a:solidFill>
                  <a:schemeClr val="dk1"/>
                </a:solidFill>
              </a:rPr>
              <a:t>Translations </a:t>
            </a:r>
            <a:endParaRPr>
              <a:solidFill>
                <a:schemeClr val="dk1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US">
                <a:solidFill>
                  <a:schemeClr val="dk1"/>
                </a:solidFill>
              </a:rPr>
              <a:t>Partnerships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8" name="Google Shape;258;g1535a32e0f5_0_81" title="Assess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2264" y="1455864"/>
            <a:ext cx="3123674" cy="2085724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57" name="Google Shape;257;g1535a32e0f5_0_81"/>
          <p:cNvSpPr txBox="1">
            <a:spLocks noGrp="1"/>
          </p:cNvSpPr>
          <p:nvPr>
            <p:ph type="body" idx="1"/>
          </p:nvPr>
        </p:nvSpPr>
        <p:spPr>
          <a:xfrm>
            <a:off x="4496400" y="1104850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dk1"/>
                </a:solidFill>
              </a:rPr>
              <a:t>How was the project evaluated? What results were achieved based on the objectives of the project? 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dk1"/>
                </a:solidFill>
              </a:rPr>
              <a:t>Guiding questions:</a:t>
            </a:r>
            <a:endParaRPr dirty="0">
              <a:solidFill>
                <a:schemeClr val="dk1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US" dirty="0">
                <a:solidFill>
                  <a:schemeClr val="dk1"/>
                </a:solidFill>
              </a:rPr>
              <a:t>What methods did you use to assess whether or not you met your goals and objectives?</a:t>
            </a:r>
            <a:endParaRPr dirty="0">
              <a:solidFill>
                <a:schemeClr val="dk1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US" dirty="0">
                <a:solidFill>
                  <a:schemeClr val="dk1"/>
                </a:solidFill>
              </a:rPr>
              <a:t>Were your original project goals and objectives met?</a:t>
            </a:r>
            <a:endParaRPr dirty="0">
              <a:solidFill>
                <a:schemeClr val="dk1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US" dirty="0">
                <a:solidFill>
                  <a:schemeClr val="dk1"/>
                </a:solidFill>
              </a:rPr>
              <a:t>What goals and objectives were not accomplished and why?</a:t>
            </a:r>
            <a:endParaRPr dirty="0">
              <a:solidFill>
                <a:schemeClr val="dk1"/>
              </a:solidFill>
            </a:endParaRPr>
          </a:p>
        </p:txBody>
      </p:sp>
      <p:sp>
        <p:nvSpPr>
          <p:cNvPr id="256" name="Google Shape;256;g1535a32e0f5_0_81"/>
          <p:cNvSpPr txBox="1">
            <a:spLocks noGrp="1"/>
          </p:cNvSpPr>
          <p:nvPr>
            <p:ph type="title"/>
          </p:nvPr>
        </p:nvSpPr>
        <p:spPr>
          <a:xfrm>
            <a:off x="311700" y="28455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 smtClean="0"/>
              <a:t>How </a:t>
            </a:r>
            <a:r>
              <a:rPr lang="en-US" b="1" dirty="0" smtClean="0"/>
              <a:t>Was It Evaluated?</a:t>
            </a:r>
            <a:endParaRPr b="1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5" name="Google Shape;265;g1535a32e0f5_0_87" title="What's nex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71126" y="1649724"/>
            <a:ext cx="3280426" cy="218695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64" name="Google Shape;264;g1535a32e0f5_0_87"/>
          <p:cNvSpPr txBox="1">
            <a:spLocks noGrp="1"/>
          </p:cNvSpPr>
          <p:nvPr>
            <p:ph type="body" idx="2"/>
          </p:nvPr>
        </p:nvSpPr>
        <p:spPr>
          <a:xfrm>
            <a:off x="384225" y="1295350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What parts of this project will continue and how?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Guiding questions:</a:t>
            </a:r>
            <a:endParaRPr>
              <a:solidFill>
                <a:schemeClr val="dk1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US">
                <a:solidFill>
                  <a:schemeClr val="dk1"/>
                </a:solidFill>
              </a:rPr>
              <a:t>What activities will be continued and which partners will participate in the continuation?</a:t>
            </a:r>
            <a:endParaRPr>
              <a:solidFill>
                <a:schemeClr val="dk1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US">
                <a:solidFill>
                  <a:schemeClr val="dk1"/>
                </a:solidFill>
              </a:rPr>
              <a:t>If there are plans to expand or replicate this project, explain how this will be done. Who will provide the funding and staffing to continue project activities?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63" name="Google Shape;263;g1535a32e0f5_0_8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/>
              <a:t>Continuation Plans</a:t>
            </a:r>
            <a:endParaRPr b="1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1535a32e0f5_0_101"/>
          <p:cNvSpPr txBox="1">
            <a:spLocks noGrp="1"/>
          </p:cNvSpPr>
          <p:nvPr>
            <p:ph type="title"/>
          </p:nvPr>
        </p:nvSpPr>
        <p:spPr>
          <a:xfrm>
            <a:off x="311700" y="3307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/>
              <a:t>Lessons Learned</a:t>
            </a:r>
            <a:endParaRPr b="1"/>
          </a:p>
        </p:txBody>
      </p:sp>
      <p:sp>
        <p:nvSpPr>
          <p:cNvPr id="271" name="Google Shape;271;g1535a32e0f5_0_101"/>
          <p:cNvSpPr txBox="1">
            <a:spLocks noGrp="1"/>
          </p:cNvSpPr>
          <p:nvPr>
            <p:ph type="body" idx="1"/>
          </p:nvPr>
        </p:nvSpPr>
        <p:spPr>
          <a:xfrm>
            <a:off x="32415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333333"/>
                </a:solidFill>
                <a:highlight>
                  <a:srgbClr val="FFFFFF"/>
                </a:highlight>
              </a:rPr>
              <a:t>If answers to these questions are contained elsewhere in your report, repeat them here. </a:t>
            </a:r>
            <a:endParaRPr>
              <a:solidFill>
                <a:srgbClr val="333333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33333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333333"/>
                </a:solidFill>
                <a:highlight>
                  <a:srgbClr val="FFFFFF"/>
                </a:highlight>
              </a:rPr>
              <a:t>Guiding questions:</a:t>
            </a:r>
            <a:endParaRPr>
              <a:solidFill>
                <a:srgbClr val="333333"/>
              </a:solidFill>
              <a:highlight>
                <a:srgbClr val="FFFFFF"/>
              </a:highlight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400"/>
              <a:buFont typeface="Arial"/>
              <a:buChar char="●"/>
            </a:pPr>
            <a:r>
              <a:rPr lang="en-US">
                <a:solidFill>
                  <a:srgbClr val="333333"/>
                </a:solidFill>
                <a:highlight>
                  <a:srgbClr val="FFFFFF"/>
                </a:highlight>
              </a:rPr>
              <a:t>What unexpected results (positive or negative) did you have with the program?</a:t>
            </a:r>
            <a:endParaRPr>
              <a:solidFill>
                <a:srgbClr val="333333"/>
              </a:solidFill>
              <a:highlight>
                <a:srgbClr val="FFFFFF"/>
              </a:highlight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400"/>
              <a:buFont typeface="Arial"/>
              <a:buChar char="●"/>
            </a:pPr>
            <a:r>
              <a:rPr lang="en-US">
                <a:solidFill>
                  <a:srgbClr val="333333"/>
                </a:solidFill>
                <a:highlight>
                  <a:srgbClr val="FFFFFF"/>
                </a:highlight>
              </a:rPr>
              <a:t>Which of your strategies would you not use again and why?</a:t>
            </a:r>
            <a:endParaRPr>
              <a:solidFill>
                <a:srgbClr val="333333"/>
              </a:solidFill>
              <a:highlight>
                <a:srgbClr val="FFFFFF"/>
              </a:highlight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400"/>
              <a:buFont typeface="Arial"/>
              <a:buChar char="●"/>
            </a:pPr>
            <a:r>
              <a:rPr lang="en-US">
                <a:solidFill>
                  <a:srgbClr val="333333"/>
                </a:solidFill>
                <a:highlight>
                  <a:srgbClr val="FFFFFF"/>
                </a:highlight>
              </a:rPr>
              <a:t>If you offer this program in the future, what will you do differently?</a:t>
            </a:r>
            <a:endParaRPr/>
          </a:p>
        </p:txBody>
      </p:sp>
      <p:sp>
        <p:nvSpPr>
          <p:cNvPr id="272" name="Google Shape;272;g1535a32e0f5_0_101"/>
          <p:cNvSpPr txBox="1">
            <a:spLocks noGrp="1"/>
          </p:cNvSpPr>
          <p:nvPr>
            <p:ph type="body" idx="2"/>
          </p:nvPr>
        </p:nvSpPr>
        <p:spPr>
          <a:xfrm>
            <a:off x="481995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400"/>
              <a:buFont typeface="Arial"/>
              <a:buChar char="●"/>
            </a:pPr>
            <a:r>
              <a:rPr lang="en-US">
                <a:solidFill>
                  <a:srgbClr val="333333"/>
                </a:solidFill>
                <a:highlight>
                  <a:srgbClr val="FFFFFF"/>
                </a:highlight>
              </a:rPr>
              <a:t>What recommendations would you have for someone who wanted to apply your program in their region?</a:t>
            </a:r>
            <a:endParaRPr>
              <a:solidFill>
                <a:srgbClr val="333333"/>
              </a:solidFill>
              <a:highlight>
                <a:srgbClr val="FFFFFF"/>
              </a:highlight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400"/>
              <a:buFont typeface="Arial"/>
              <a:buChar char="○"/>
            </a:pPr>
            <a:r>
              <a:rPr lang="en-US" sz="1400">
                <a:solidFill>
                  <a:srgbClr val="333333"/>
                </a:solidFill>
                <a:highlight>
                  <a:srgbClr val="FFFFFF"/>
                </a:highlight>
              </a:rPr>
              <a:t>What significant lessons were learned which would be of interest or use to others conducting outreach projects?</a:t>
            </a:r>
            <a:endParaRPr sz="1400">
              <a:solidFill>
                <a:srgbClr val="333333"/>
              </a:solidFill>
              <a:highlight>
                <a:srgbClr val="FFFFFF"/>
              </a:highlight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400"/>
              <a:buFont typeface="Arial"/>
              <a:buChar char="○"/>
            </a:pPr>
            <a:r>
              <a:rPr lang="en-US" sz="1400">
                <a:solidFill>
                  <a:srgbClr val="333333"/>
                </a:solidFill>
                <a:highlight>
                  <a:srgbClr val="FFFFFF"/>
                </a:highlight>
              </a:rPr>
              <a:t>Which strategies were the most effective in implementing the project?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1535a32e0f5_0_108"/>
          <p:cNvSpPr txBox="1">
            <a:spLocks noGrp="1"/>
          </p:cNvSpPr>
          <p:nvPr>
            <p:ph type="title"/>
          </p:nvPr>
        </p:nvSpPr>
        <p:spPr>
          <a:xfrm>
            <a:off x="311700" y="23547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/>
              <a:t>Impact</a:t>
            </a:r>
            <a:endParaRPr b="1"/>
          </a:p>
        </p:txBody>
      </p:sp>
      <p:sp>
        <p:nvSpPr>
          <p:cNvPr id="278" name="Google Shape;278;g1535a32e0f5_0_10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000000"/>
                </a:solidFill>
                <a:highlight>
                  <a:srgbClr val="FFFFFF"/>
                </a:highlight>
              </a:rPr>
              <a:t>The NNLM will make this section available to the public via the NNLM web site. Why do you think this project was important? </a:t>
            </a:r>
            <a:endParaRPr sz="1100">
              <a:solidFill>
                <a:srgbClr val="000000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rgbClr val="000000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rgbClr val="000000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solidFill>
                  <a:srgbClr val="000000"/>
                </a:solidFill>
                <a:highlight>
                  <a:srgbClr val="FFFFFF"/>
                </a:highlight>
              </a:rPr>
              <a:t>Guiding questions:</a:t>
            </a:r>
            <a:endParaRPr sz="1100">
              <a:solidFill>
                <a:srgbClr val="000000"/>
              </a:solidFill>
              <a:highlight>
                <a:srgbClr val="FFFFFF"/>
              </a:highlight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lang="en-US" sz="1100">
                <a:solidFill>
                  <a:srgbClr val="000000"/>
                </a:solidFill>
                <a:highlight>
                  <a:srgbClr val="FFFFFF"/>
                </a:highlight>
              </a:rPr>
              <a:t>What was the impact of your project? For example, did the project:</a:t>
            </a:r>
            <a:endParaRPr sz="1100">
              <a:solidFill>
                <a:srgbClr val="000000"/>
              </a:solidFill>
              <a:highlight>
                <a:srgbClr val="FFFFFF"/>
              </a:highlight>
            </a:endParaRPr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</a:pPr>
            <a:r>
              <a:rPr lang="en-US" sz="1100">
                <a:solidFill>
                  <a:srgbClr val="000000"/>
                </a:solidFill>
                <a:highlight>
                  <a:srgbClr val="FFFFFF"/>
                </a:highlight>
              </a:rPr>
              <a:t>Help a low-resource organization serve a high risk population?</a:t>
            </a:r>
            <a:endParaRPr sz="1100">
              <a:solidFill>
                <a:srgbClr val="000000"/>
              </a:solidFill>
              <a:highlight>
                <a:srgbClr val="FFFFFF"/>
              </a:highlight>
            </a:endParaRPr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</a:pPr>
            <a:r>
              <a:rPr lang="en-US" sz="1100">
                <a:solidFill>
                  <a:srgbClr val="000000"/>
                </a:solidFill>
                <a:highlight>
                  <a:srgbClr val="FFFFFF"/>
                </a:highlight>
              </a:rPr>
              <a:t>Contribute toward the ability of your organization’s or your partner organization’s ability to meet its mission, values and priorities?</a:t>
            </a:r>
            <a:endParaRPr sz="1100">
              <a:solidFill>
                <a:srgbClr val="000000"/>
              </a:solidFill>
              <a:highlight>
                <a:srgbClr val="FFFFFF"/>
              </a:highlight>
            </a:endParaRPr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</a:pPr>
            <a:r>
              <a:rPr lang="en-US" sz="1100">
                <a:solidFill>
                  <a:srgbClr val="000000"/>
                </a:solidFill>
                <a:highlight>
                  <a:srgbClr val="FFFFFF"/>
                </a:highlight>
              </a:rPr>
              <a:t>Benefit any of the partner organizations, e.g. raising visibility; increasing utilization)?</a:t>
            </a:r>
            <a:endParaRPr sz="1100"/>
          </a:p>
        </p:txBody>
      </p:sp>
      <p:sp>
        <p:nvSpPr>
          <p:cNvPr id="279" name="Google Shape;279;g1535a32e0f5_0_108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</a:pPr>
            <a:r>
              <a:rPr lang="en-US">
                <a:solidFill>
                  <a:schemeClr val="dk1"/>
                </a:solidFill>
                <a:highlight>
                  <a:srgbClr val="FFFFFF"/>
                </a:highlight>
              </a:rPr>
              <a:t>Please tell a “success story” that gives an example of your project’s impact.</a:t>
            </a:r>
            <a:endParaRPr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</a:pPr>
            <a:r>
              <a:rPr lang="en-US">
                <a:solidFill>
                  <a:schemeClr val="dk1"/>
                </a:solidFill>
                <a:highlight>
                  <a:srgbClr val="FFFFFF"/>
                </a:highlight>
              </a:rPr>
              <a:t>How do you plan to share your project and lessons learned with colleagues, such as through a conference presentation or publication?</a:t>
            </a:r>
            <a:endParaRPr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25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dk1"/>
                </a:solidFill>
                <a:highlight>
                  <a:srgbClr val="FFFFFF"/>
                </a:highlight>
              </a:rPr>
              <a:t>Other</a:t>
            </a:r>
            <a:endParaRPr sz="2400" b="1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>
                <a:solidFill>
                  <a:schemeClr val="dk1"/>
                </a:solidFill>
                <a:highlight>
                  <a:srgbClr val="FFFFFF"/>
                </a:highlight>
              </a:rPr>
              <a:t>Share any additional comments you’d like to share.</a:t>
            </a:r>
            <a:endParaRPr>
              <a:solidFill>
                <a:schemeClr val="dk1"/>
              </a:solidFill>
              <a:highlight>
                <a:srgbClr val="FFFFFF"/>
              </a:highlight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2CC"/>
        </a:solidFill>
        <a:effectLst/>
      </p:bgPr>
    </p:bg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15db1ffbc51_0_110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/>
              <a:t>What’s Next?</a:t>
            </a:r>
            <a:endParaRPr b="1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0" name="Google Shape;290;p9" descr="Podiums Look Like Coffins. Don't Use Them! | by Simon Trevarthen | Medium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8128" y="1398674"/>
            <a:ext cx="3125750" cy="2346151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sp>
        <p:nvSpPr>
          <p:cNvPr id="291" name="Google Shape;291;p9"/>
          <p:cNvSpPr txBox="1"/>
          <p:nvPr/>
        </p:nvSpPr>
        <p:spPr>
          <a:xfrm>
            <a:off x="3974095" y="1545103"/>
            <a:ext cx="5169900" cy="224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●"/>
            </a:pP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Where can you present?</a:t>
            </a:r>
            <a:endParaRPr sz="2000"/>
          </a:p>
          <a:p>
            <a:pPr marL="457200" marR="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●"/>
            </a:pP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Where can you publish?</a:t>
            </a:r>
            <a:endParaRPr sz="2000"/>
          </a:p>
          <a:p>
            <a:pPr marL="457200" marR="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●"/>
            </a:pP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Who can you inspire?</a:t>
            </a:r>
            <a:endParaRPr sz="2000"/>
          </a:p>
          <a:p>
            <a:pPr marL="457200" marR="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●"/>
            </a:pP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Who might replicate your project?</a:t>
            </a:r>
            <a:endParaRPr sz="2000"/>
          </a:p>
          <a:p>
            <a:pPr marL="457200" marR="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●"/>
            </a:pP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How can you draw attention to disparities?</a:t>
            </a:r>
            <a:endParaRPr sz="2000"/>
          </a:p>
          <a:p>
            <a:pPr marL="457200" marR="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●"/>
            </a:pP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resources can you share?</a:t>
            </a:r>
            <a:endParaRPr/>
          </a:p>
        </p:txBody>
      </p:sp>
      <p:sp>
        <p:nvSpPr>
          <p:cNvPr id="289" name="Google Shape;289;p9"/>
          <p:cNvSpPr txBox="1">
            <a:spLocks noGrp="1"/>
          </p:cNvSpPr>
          <p:nvPr>
            <p:ph type="title"/>
          </p:nvPr>
        </p:nvSpPr>
        <p:spPr>
          <a:xfrm>
            <a:off x="72198" y="139325"/>
            <a:ext cx="89604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SzPts val="3600"/>
              <a:buNone/>
            </a:pPr>
            <a:r>
              <a:rPr lang="en-US" sz="2400"/>
              <a:t>Share what will you do at the end of the project? 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162f14e77cd_1_0"/>
          <p:cNvSpPr txBox="1"/>
          <p:nvPr/>
        </p:nvSpPr>
        <p:spPr>
          <a:xfrm>
            <a:off x="0" y="4018600"/>
            <a:ext cx="9144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u="sng" dirty="0">
                <a:solidFill>
                  <a:schemeClr val="accent5"/>
                </a:solidFill>
                <a:hlinkClick r:id="rId3" tooltip="Link to Proposal Writing Toolkit"/>
              </a:rPr>
              <a:t>https://nnlm.gov/guides/nnlm-proposal-writing-toolkit</a:t>
            </a:r>
            <a:endParaRPr dirty="0"/>
          </a:p>
        </p:txBody>
      </p:sp>
      <p:pic>
        <p:nvPicPr>
          <p:cNvPr id="63" name="Google Shape;63;g162f14e77cd_1_0" title="NNLM Proposal Writing Toolkit Home page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80150" y="705150"/>
            <a:ext cx="5983698" cy="3361525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61" name="Google Shape;61;g162f14e77cd_1_0"/>
          <p:cNvSpPr txBox="1">
            <a:spLocks noGrp="1"/>
          </p:cNvSpPr>
          <p:nvPr>
            <p:ph type="title"/>
          </p:nvPr>
        </p:nvSpPr>
        <p:spPr>
          <a:xfrm>
            <a:off x="0" y="276900"/>
            <a:ext cx="91440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sz="4000"/>
              <a:t>NNLM Proposal Writing Toolkit </a:t>
            </a:r>
            <a:br>
              <a:rPr lang="en-US" sz="4000"/>
            </a:br>
            <a:r>
              <a:rPr lang="en-US" sz="2000"/>
              <a:t/>
            </a:r>
            <a:br>
              <a:rPr lang="en-US" sz="2000"/>
            </a:br>
            <a:endParaRPr sz="200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" name="Google Shape;297;p12" descr="Megaphone social media icons on white background Vector Image"/>
          <p:cNvPicPr preferRelativeResize="0"/>
          <p:nvPr/>
        </p:nvPicPr>
        <p:blipFill rotWithShape="1">
          <a:blip r:embed="rId3">
            <a:alphaModFix/>
          </a:blip>
          <a:srcRect b="11371"/>
          <a:stretch/>
        </p:blipFill>
        <p:spPr>
          <a:xfrm>
            <a:off x="0" y="857250"/>
            <a:ext cx="3419575" cy="3269275"/>
          </a:xfrm>
          <a:prstGeom prst="rect">
            <a:avLst/>
          </a:prstGeom>
          <a:noFill/>
          <a:ln>
            <a:noFill/>
          </a:ln>
        </p:spPr>
      </p:pic>
      <p:sp>
        <p:nvSpPr>
          <p:cNvPr id="298" name="Google Shape;298;p12"/>
          <p:cNvSpPr txBox="1"/>
          <p:nvPr/>
        </p:nvSpPr>
        <p:spPr>
          <a:xfrm>
            <a:off x="4009200" y="1163150"/>
            <a:ext cx="4620900" cy="33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Social </a:t>
            </a:r>
            <a:r>
              <a:rPr lang="en-US" sz="2000"/>
              <a:t>m</a:t>
            </a: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edia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en-US" sz="2000"/>
              <a:t>A</a:t>
            </a: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nnouncements to </a:t>
            </a:r>
            <a:r>
              <a:rPr lang="en-US" sz="2000"/>
              <a:t>c</a:t>
            </a: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ommunity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Institutional </a:t>
            </a:r>
            <a:r>
              <a:rPr lang="en-US" sz="2000"/>
              <a:t>n</a:t>
            </a: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ews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en-US" sz="2000"/>
              <a:t>Professional &amp; community l</a:t>
            </a: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istservs 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Professional association</a:t>
            </a:r>
            <a:r>
              <a:rPr lang="en-US" sz="2000"/>
              <a:t> conferences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Write an article for publication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Local and regional papers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 sz="2000"/>
              <a:t>Webinars for the public or professional groups</a:t>
            </a:r>
            <a:endParaRPr sz="20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Google Shape;296;p12"/>
          <p:cNvSpPr txBox="1">
            <a:spLocks noGrp="1"/>
          </p:cNvSpPr>
          <p:nvPr>
            <p:ph type="title"/>
          </p:nvPr>
        </p:nvSpPr>
        <p:spPr>
          <a:xfrm>
            <a:off x="3685721" y="197525"/>
            <a:ext cx="4458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/>
              <a:t>Spread the Word!</a:t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152dee17ee3_0_1"/>
          <p:cNvSpPr txBox="1"/>
          <p:nvPr/>
        </p:nvSpPr>
        <p:spPr>
          <a:xfrm>
            <a:off x="4975325" y="2491735"/>
            <a:ext cx="3886200" cy="13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Tony Nguyen​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Executive Director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sng" strike="noStrike" cap="none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 tooltip="Email"/>
              </a:rPr>
              <a:t>ttnguyen@hshsl.umaryland.edu</a:t>
            </a:r>
            <a:endParaRPr sz="2000"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sng" strike="noStrike" cap="none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 tooltip="Online Scheduler"/>
              </a:rPr>
              <a:t>https://calendly.com/ttnguyen-1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305" name="Google Shape;305;g152dee17ee3_0_1"/>
          <p:cNvSpPr txBox="1"/>
          <p:nvPr/>
        </p:nvSpPr>
        <p:spPr>
          <a:xfrm>
            <a:off x="196850" y="2491725"/>
            <a:ext cx="4587000" cy="13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Nancy Patterson​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Outreach Librarian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sng" strike="noStrike" cap="none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 tooltip="Email"/>
              </a:rPr>
              <a:t>npatters@hshsl.umaryland.edu</a:t>
            </a:r>
            <a:endParaRPr sz="2000"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u="sng" dirty="0">
                <a:solidFill>
                  <a:schemeClr val="hlink"/>
                </a:solidFill>
                <a:hlinkClick r:id="rId6" tooltip="Online Scheduler"/>
              </a:rPr>
              <a:t>https://www.calendly.com/nancy-nnlm</a:t>
            </a:r>
            <a:r>
              <a:rPr lang="en-US" sz="2000" dirty="0"/>
              <a:t> 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303" name="Google Shape;303;g152dee17ee3_0_1"/>
          <p:cNvSpPr txBox="1">
            <a:spLocks noGrp="1"/>
          </p:cNvSpPr>
          <p:nvPr>
            <p:ph type="title"/>
          </p:nvPr>
        </p:nvSpPr>
        <p:spPr>
          <a:xfrm>
            <a:off x="0" y="523475"/>
            <a:ext cx="91440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/>
              <a:t>Questions?</a:t>
            </a:r>
            <a:endParaRPr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94186"/>
              <a:buNone/>
            </a:pPr>
            <a:endParaRPr sz="3822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67009"/>
              <a:buNone/>
            </a:pPr>
            <a:r>
              <a:rPr lang="en-US" sz="2155"/>
              <a:t>Review Presentations 1, 2, &amp; 3</a:t>
            </a:r>
            <a:endParaRPr sz="2155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oogle Shape;71;p4" descr="Fairness and Equity Considerations When Creating and Administering  Assessments: Part 2 | Edmentum Blog"/>
          <p:cNvPicPr preferRelativeResize="0"/>
          <p:nvPr/>
        </p:nvPicPr>
        <p:blipFill rotWithShape="1">
          <a:blip r:embed="rId3">
            <a:alphaModFix/>
          </a:blip>
          <a:srcRect l="14709"/>
          <a:stretch/>
        </p:blipFill>
        <p:spPr>
          <a:xfrm>
            <a:off x="6885542" y="-24639"/>
            <a:ext cx="2258458" cy="1724025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4"/>
          <p:cNvSpPr txBox="1"/>
          <p:nvPr/>
        </p:nvSpPr>
        <p:spPr>
          <a:xfrm>
            <a:off x="2637731" y="3942054"/>
            <a:ext cx="3326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sng" strike="noStrike" cap="none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 tooltip="Link to NNLM Evaluation Center Resources"/>
              </a:rPr>
              <a:t>https://nnlm.gov/nec/resources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70" name="Google Shape;70;p4"/>
          <p:cNvSpPr txBox="1"/>
          <p:nvPr/>
        </p:nvSpPr>
        <p:spPr>
          <a:xfrm>
            <a:off x="2330031" y="2060153"/>
            <a:ext cx="3942105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AutoNum type="arabicPeriod"/>
            </a:pPr>
            <a:r>
              <a:rPr lang="en-US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Community Assessment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AutoNum type="arabicPeriod"/>
            </a:pPr>
            <a:r>
              <a:rPr lang="en-US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Create a Logic Model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AutoNum type="arabicPeriod"/>
            </a:pPr>
            <a:r>
              <a:rPr lang="en-US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Logic Model – Develop Indicators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AutoNum type="arabicPeriod"/>
            </a:pPr>
            <a:r>
              <a:rPr lang="en-US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Create an Evaluation Plan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AutoNum type="arabicPeriod"/>
            </a:pPr>
            <a:r>
              <a:rPr lang="en-US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Collect Data, Analyze and Act</a:t>
            </a:r>
            <a:endParaRPr/>
          </a:p>
        </p:txBody>
      </p:sp>
      <p:sp>
        <p:nvSpPr>
          <p:cNvPr id="69" name="Google Shape;69;p4"/>
          <p:cNvSpPr txBox="1"/>
          <p:nvPr/>
        </p:nvSpPr>
        <p:spPr>
          <a:xfrm>
            <a:off x="1748141" y="1286645"/>
            <a:ext cx="452399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 easy if you build it in from the start!</a:t>
            </a:r>
            <a:endParaRPr/>
          </a:p>
        </p:txBody>
      </p:sp>
      <p:sp>
        <p:nvSpPr>
          <p:cNvPr id="68" name="Google Shape;68;p4"/>
          <p:cNvSpPr txBox="1">
            <a:spLocks noGrp="1"/>
          </p:cNvSpPr>
          <p:nvPr>
            <p:ph type="title"/>
          </p:nvPr>
        </p:nvSpPr>
        <p:spPr>
          <a:xfrm>
            <a:off x="-250174" y="311698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/>
              <a:t>Evaluation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3" descr="Premium Photo | Retro style microphone isolated on white background"/>
          <p:cNvPicPr preferRelativeResize="0"/>
          <p:nvPr/>
        </p:nvPicPr>
        <p:blipFill rotWithShape="1">
          <a:blip r:embed="rId3">
            <a:alphaModFix/>
          </a:blip>
          <a:srcRect l="62196"/>
          <a:stretch/>
        </p:blipFill>
        <p:spPr>
          <a:xfrm>
            <a:off x="7648983" y="2097486"/>
            <a:ext cx="990199" cy="1743075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3"/>
          <p:cNvSpPr txBox="1"/>
          <p:nvPr/>
        </p:nvSpPr>
        <p:spPr>
          <a:xfrm>
            <a:off x="1143751" y="1412825"/>
            <a:ext cx="6641700" cy="25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</a:rPr>
              <a:t>Numbers: How many events, attendees, “likes” or usage?</a:t>
            </a:r>
            <a:endParaRPr sz="1800">
              <a:solidFill>
                <a:schemeClr val="dk1"/>
              </a:solidFill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en-US" sz="1800"/>
              <a:t>S</a:t>
            </a:r>
            <a:r>
              <a:rPr lang="en-US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uccess stor</a:t>
            </a:r>
            <a:r>
              <a:rPr lang="en-US" sz="1800"/>
              <a:t>ies</a:t>
            </a:r>
            <a:r>
              <a:rPr lang="en-US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en-US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Lessons learned?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en-US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Can your project be replicated?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en-US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Is your project a model? 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en-US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Who can you inspire and educate with your experience?</a:t>
            </a: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After the project ends, how will you continue this program?</a:t>
            </a:r>
            <a:endParaRPr sz="18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3"/>
          <p:cNvSpPr txBox="1">
            <a:spLocks noGrp="1"/>
          </p:cNvSpPr>
          <p:nvPr>
            <p:ph type="title"/>
          </p:nvPr>
        </p:nvSpPr>
        <p:spPr>
          <a:xfrm>
            <a:off x="204306" y="210735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 sz="3300"/>
              <a:t>How Will You Capture:</a:t>
            </a:r>
            <a:endParaRPr sz="33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7" title="Image Sympobolizing Various Activities related to a project"/>
          <p:cNvPicPr preferRelativeResize="0"/>
          <p:nvPr/>
        </p:nvPicPr>
        <p:blipFill rotWithShape="1">
          <a:blip r:embed="rId3">
            <a:alphaModFix/>
          </a:blip>
          <a:srcRect l="7813" r="55102" b="35823"/>
          <a:stretch/>
        </p:blipFill>
        <p:spPr>
          <a:xfrm>
            <a:off x="6458050" y="168350"/>
            <a:ext cx="1768525" cy="1720974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"/>
          <p:cNvSpPr txBox="1"/>
          <p:nvPr/>
        </p:nvSpPr>
        <p:spPr>
          <a:xfrm>
            <a:off x="6580500" y="2269500"/>
            <a:ext cx="2448000" cy="13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u="sng"/>
              <a:t>Technology</a:t>
            </a:r>
            <a:endParaRPr sz="1800" u="sng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Review after first use of equipment/tech for outreach activity</a:t>
            </a:r>
            <a:endParaRPr/>
          </a:p>
        </p:txBody>
      </p:sp>
      <p:sp>
        <p:nvSpPr>
          <p:cNvPr id="87" name="Google Shape;87;p7"/>
          <p:cNvSpPr txBox="1">
            <a:spLocks noGrp="1"/>
          </p:cNvSpPr>
          <p:nvPr>
            <p:ph type="body" idx="2"/>
          </p:nvPr>
        </p:nvSpPr>
        <p:spPr>
          <a:xfrm>
            <a:off x="3840175" y="179982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</a:rPr>
              <a:t>       </a:t>
            </a:r>
            <a:r>
              <a:rPr lang="en-US" sz="1800" u="sng">
                <a:solidFill>
                  <a:schemeClr val="dk1"/>
                </a:solidFill>
              </a:rPr>
              <a:t>Mid &amp; Final</a:t>
            </a:r>
            <a:r>
              <a:rPr lang="en-US" sz="1800" u="sng"/>
              <a:t> </a:t>
            </a:r>
            <a:endParaRPr sz="1800" u="sng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US">
                <a:solidFill>
                  <a:schemeClr val="dk1"/>
                </a:solidFill>
              </a:rPr>
              <a:t>Progress thus far</a:t>
            </a:r>
            <a:endParaRPr>
              <a:solidFill>
                <a:schemeClr val="dk1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US">
                <a:solidFill>
                  <a:schemeClr val="dk1"/>
                </a:solidFill>
              </a:rPr>
              <a:t>Lessons learned</a:t>
            </a:r>
            <a:endParaRPr>
              <a:solidFill>
                <a:schemeClr val="dk1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US">
                <a:solidFill>
                  <a:schemeClr val="dk1"/>
                </a:solidFill>
              </a:rPr>
              <a:t>Observations</a:t>
            </a:r>
            <a:endParaRPr>
              <a:solidFill>
                <a:schemeClr val="dk1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US">
                <a:solidFill>
                  <a:schemeClr val="dk1"/>
                </a:solidFill>
              </a:rPr>
              <a:t>Success Stories Captured</a:t>
            </a:r>
            <a:endParaRPr>
              <a:solidFill>
                <a:schemeClr val="dk1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US">
                <a:solidFill>
                  <a:schemeClr val="dk1"/>
                </a:solidFill>
              </a:rPr>
              <a:t>Adjustments to Project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86" name="Google Shape;86;p7"/>
          <p:cNvSpPr txBox="1">
            <a:spLocks noGrp="1"/>
          </p:cNvSpPr>
          <p:nvPr>
            <p:ph type="body" idx="1"/>
          </p:nvPr>
        </p:nvSpPr>
        <p:spPr>
          <a:xfrm>
            <a:off x="0" y="1026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u="sng">
                <a:solidFill>
                  <a:schemeClr val="dk1"/>
                </a:solidFill>
              </a:rPr>
              <a:t>Activities</a:t>
            </a:r>
            <a:endParaRPr sz="1800" u="sng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US">
                <a:solidFill>
                  <a:schemeClr val="dk1"/>
                </a:solidFill>
              </a:rPr>
              <a:t>What are the evaluation questions you intend to ask participants?</a:t>
            </a:r>
            <a:endParaRPr>
              <a:solidFill>
                <a:schemeClr val="dk1"/>
              </a:solidFill>
            </a:endParaRPr>
          </a:p>
          <a:p>
            <a: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US">
                <a:solidFill>
                  <a:schemeClr val="dk1"/>
                </a:solidFill>
              </a:rPr>
              <a:t>How will you collect participant data?</a:t>
            </a:r>
            <a:endParaRPr>
              <a:solidFill>
                <a:schemeClr val="dk1"/>
              </a:solidFill>
            </a:endParaRPr>
          </a:p>
          <a:p>
            <a: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US">
                <a:solidFill>
                  <a:schemeClr val="dk1"/>
                </a:solidFill>
              </a:rPr>
              <a:t>How will you collect information on how well the event went?</a:t>
            </a:r>
            <a:endParaRPr>
              <a:solidFill>
                <a:schemeClr val="dk1"/>
              </a:solidFill>
            </a:endParaRPr>
          </a:p>
          <a:p>
            <a: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US">
                <a:solidFill>
                  <a:schemeClr val="dk1"/>
                </a:solidFill>
              </a:rPr>
              <a:t>How will you report successes of an event?</a:t>
            </a:r>
            <a:endParaRPr>
              <a:solidFill>
                <a:schemeClr val="dk1"/>
              </a:solidFill>
            </a:endParaRPr>
          </a:p>
          <a:p>
            <a: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US">
                <a:solidFill>
                  <a:schemeClr val="dk1"/>
                </a:solidFill>
              </a:rPr>
              <a:t>Consider NNLM Expectations of Demographic/Information Requested when submitting a report.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</a:endParaRPr>
          </a:p>
        </p:txBody>
      </p:sp>
      <p:sp>
        <p:nvSpPr>
          <p:cNvPr id="84" name="Google Shape;84;p7"/>
          <p:cNvSpPr txBox="1">
            <a:spLocks noGrp="1"/>
          </p:cNvSpPr>
          <p:nvPr>
            <p:ph type="title"/>
          </p:nvPr>
        </p:nvSpPr>
        <p:spPr>
          <a:xfrm>
            <a:off x="311700" y="24500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40"/>
              <a:buNone/>
            </a:pPr>
            <a:r>
              <a:rPr lang="en-US" sz="3620"/>
              <a:t>Reporting</a:t>
            </a:r>
            <a:endParaRPr sz="362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g15db1ffbc51_0_0" title="Reports"/>
          <p:cNvPicPr preferRelativeResize="0"/>
          <p:nvPr/>
        </p:nvPicPr>
        <p:blipFill rotWithShape="1">
          <a:blip r:embed="rId3">
            <a:alphaModFix/>
          </a:blip>
          <a:srcRect l="12698" r="11168"/>
          <a:stretch/>
        </p:blipFill>
        <p:spPr>
          <a:xfrm>
            <a:off x="780373" y="1368923"/>
            <a:ext cx="3320149" cy="2289300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g15db1ffbc51_0_0"/>
          <p:cNvSpPr txBox="1">
            <a:spLocks noGrp="1"/>
          </p:cNvSpPr>
          <p:nvPr>
            <p:ph type="body" idx="1"/>
          </p:nvPr>
        </p:nvSpPr>
        <p:spPr>
          <a:xfrm>
            <a:off x="4832400" y="124772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>
                <a:solidFill>
                  <a:schemeClr val="dk1"/>
                </a:solidFill>
              </a:rPr>
              <a:t>Technology Reports</a:t>
            </a:r>
            <a:r>
              <a:rPr lang="en-US">
                <a:solidFill>
                  <a:schemeClr val="dk1"/>
                </a:solidFill>
              </a:rPr>
              <a:t>: Submit after technology is utilized for first activity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>
                <a:solidFill>
                  <a:schemeClr val="dk1"/>
                </a:solidFill>
              </a:rPr>
              <a:t>Activity Reports</a:t>
            </a:r>
            <a:r>
              <a:rPr lang="en-US">
                <a:solidFill>
                  <a:schemeClr val="dk1"/>
                </a:solidFill>
              </a:rPr>
              <a:t>: Due at the end of each month (if any activities occurred)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>
                <a:solidFill>
                  <a:schemeClr val="dk1"/>
                </a:solidFill>
              </a:rPr>
              <a:t>Mid-Project Reports</a:t>
            </a:r>
            <a:r>
              <a:rPr lang="en-US">
                <a:solidFill>
                  <a:schemeClr val="dk1"/>
                </a:solidFill>
              </a:rPr>
              <a:t>: Mid-point of when you are given the go-ahead to begin your project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>
                <a:solidFill>
                  <a:schemeClr val="dk1"/>
                </a:solidFill>
              </a:rPr>
              <a:t>Final Project Reports</a:t>
            </a:r>
            <a:r>
              <a:rPr lang="en-US">
                <a:solidFill>
                  <a:schemeClr val="dk1"/>
                </a:solidFill>
              </a:rPr>
              <a:t>: End of May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94" name="Google Shape;94;g15db1ffbc51_0_0"/>
          <p:cNvSpPr txBox="1">
            <a:spLocks noGrp="1"/>
          </p:cNvSpPr>
          <p:nvPr>
            <p:ph type="title"/>
          </p:nvPr>
        </p:nvSpPr>
        <p:spPr>
          <a:xfrm>
            <a:off x="311700" y="18990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Reports and Due Dates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title="Example of a Project Timline Draft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771" y="677000"/>
            <a:ext cx="8926757" cy="3697025"/>
          </a:xfrm>
          <a:prstGeom prst="rect">
            <a:avLst/>
          </a:prstGeom>
        </p:spPr>
      </p:pic>
      <p:sp>
        <p:nvSpPr>
          <p:cNvPr id="118" name="Google Shape;118;g15db1ffbc51_0_7"/>
          <p:cNvSpPr txBox="1">
            <a:spLocks noGrp="1"/>
          </p:cNvSpPr>
          <p:nvPr>
            <p:ph type="title"/>
          </p:nvPr>
        </p:nvSpPr>
        <p:spPr>
          <a:xfrm>
            <a:off x="150" y="122600"/>
            <a:ext cx="9144000" cy="5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0" bIns="34275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Helvetica Neue"/>
              <a:buNone/>
            </a:pPr>
            <a:r>
              <a:rPr lang="en-US" sz="3600"/>
              <a:t>Draft a Project Timeline</a:t>
            </a:r>
            <a:endParaRPr sz="36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5CD"/>
        </a:solidFill>
        <a:effectLst/>
      </p:bgPr>
    </p:bg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152dee17ee3_0_39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Data Collected in NNLM Reporting System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1654</Words>
  <Application>Microsoft Office PowerPoint</Application>
  <PresentationFormat>On-screen Show (16:9)</PresentationFormat>
  <Paragraphs>373</Paragraphs>
  <Slides>31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7" baseType="lpstr">
      <vt:lpstr>Calibri</vt:lpstr>
      <vt:lpstr>Helvetica Neue</vt:lpstr>
      <vt:lpstr>Roboto</vt:lpstr>
      <vt:lpstr>Corbel</vt:lpstr>
      <vt:lpstr>Arial</vt:lpstr>
      <vt:lpstr>Simple Light</vt:lpstr>
      <vt:lpstr>Writing and Submitting Your  NNLM Proposal for Region 1 Grants</vt:lpstr>
      <vt:lpstr>Agenda</vt:lpstr>
      <vt:lpstr>NNLM Proposal Writing Toolkit   </vt:lpstr>
      <vt:lpstr>Evaluation</vt:lpstr>
      <vt:lpstr>How Will You Capture:</vt:lpstr>
      <vt:lpstr>Reporting</vt:lpstr>
      <vt:lpstr>Reports and Due Dates</vt:lpstr>
      <vt:lpstr>Draft a Project Timeline</vt:lpstr>
      <vt:lpstr>Data Collected in NNLM Reporting System</vt:lpstr>
      <vt:lpstr>Activity Reports</vt:lpstr>
      <vt:lpstr>Activity Type</vt:lpstr>
      <vt:lpstr>NLM Products</vt:lpstr>
      <vt:lpstr>Additional Content</vt:lpstr>
      <vt:lpstr>Organizations Associated</vt:lpstr>
      <vt:lpstr>More Organization Options</vt:lpstr>
      <vt:lpstr>Demographics</vt:lpstr>
      <vt:lpstr>Issues and Interests</vt:lpstr>
      <vt:lpstr>Direct Role of Activity Participants</vt:lpstr>
      <vt:lpstr>Activity’s Goals</vt:lpstr>
      <vt:lpstr>Activity’s Goals (II)</vt:lpstr>
      <vt:lpstr>What’s Collected in a Mid &amp; Final Report?</vt:lpstr>
      <vt:lpstr>Approaches and Interventions Used</vt:lpstr>
      <vt:lpstr>Problems or Barriers Encountered</vt:lpstr>
      <vt:lpstr>How Was It Evaluated?</vt:lpstr>
      <vt:lpstr>Continuation Plans</vt:lpstr>
      <vt:lpstr>Lessons Learned</vt:lpstr>
      <vt:lpstr>Impact</vt:lpstr>
      <vt:lpstr>What’s Next?</vt:lpstr>
      <vt:lpstr>Share what will you do at the end of the project? </vt:lpstr>
      <vt:lpstr>Spread the Word!</vt:lpstr>
      <vt:lpstr>Questions?  Review Presentations 1, 2, &amp; 3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Nancy Patterson</dc:creator>
  <cp:lastModifiedBy>Nguyen, Tony</cp:lastModifiedBy>
  <cp:revision>4</cp:revision>
  <dcterms:modified xsi:type="dcterms:W3CDTF">2022-10-11T14:18:52Z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0x01010050C145FB1248B341BCED66222DC33F37</vt:lpwstr>
  </property>
</Properties>
</file>