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55"/>
  </p:notesMasterIdLst>
  <p:sldIdLst>
    <p:sldId id="398" r:id="rId3"/>
    <p:sldId id="1802" r:id="rId4"/>
    <p:sldId id="1803" r:id="rId5"/>
    <p:sldId id="404" r:id="rId6"/>
    <p:sldId id="1804" r:id="rId7"/>
    <p:sldId id="256" r:id="rId8"/>
    <p:sldId id="257" r:id="rId9"/>
    <p:sldId id="258" r:id="rId10"/>
    <p:sldId id="259" r:id="rId11"/>
    <p:sldId id="260" r:id="rId12"/>
    <p:sldId id="1805" r:id="rId13"/>
    <p:sldId id="1806" r:id="rId14"/>
    <p:sldId id="1807" r:id="rId15"/>
    <p:sldId id="1808" r:id="rId16"/>
    <p:sldId id="262" r:id="rId17"/>
    <p:sldId id="263"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61" r:id="rId48"/>
    <p:sldId id="264" r:id="rId49"/>
    <p:sldId id="265" r:id="rId50"/>
    <p:sldId id="295" r:id="rId51"/>
    <p:sldId id="296" r:id="rId52"/>
    <p:sldId id="297" r:id="rId53"/>
    <p:sldId id="298" r:id="rId54"/>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7D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65"/>
    <p:restoredTop sz="94665"/>
  </p:normalViewPr>
  <p:slideViewPr>
    <p:cSldViewPr>
      <p:cViewPr varScale="1">
        <p:scale>
          <a:sx n="77" d="100"/>
          <a:sy n="77" d="100"/>
        </p:scale>
        <p:origin x="216" y="48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513D72C-48A6-7248-94A6-AB6E11734B38}" type="datetimeFigureOut">
              <a:rPr lang="en-US" smtClean="0"/>
              <a:t>2/27/24</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8C716A05-3B47-B048-938B-2CD4EE667BC1}" type="slidenum">
              <a:rPr lang="en-US" smtClean="0"/>
              <a:t>‹#›</a:t>
            </a:fld>
            <a:endParaRPr lang="en-US"/>
          </a:p>
        </p:txBody>
      </p:sp>
    </p:spTree>
    <p:extLst>
      <p:ext uri="{BB962C8B-B14F-4D97-AF65-F5344CB8AC3E}">
        <p14:creationId xmlns:p14="http://schemas.microsoft.com/office/powerpoint/2010/main" val="1862658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a:lnSpc>
                <a:spcPct val="90000"/>
              </a:lnSpc>
            </a:pPr>
            <a:endParaRPr lang="en-US" dirty="0">
              <a:cs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11</a:t>
            </a:fld>
            <a:endParaRPr lang="en-US"/>
          </a:p>
        </p:txBody>
      </p:sp>
    </p:spTree>
    <p:extLst>
      <p:ext uri="{BB962C8B-B14F-4D97-AF65-F5344CB8AC3E}">
        <p14:creationId xmlns:p14="http://schemas.microsoft.com/office/powerpoint/2010/main" val="1259508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12</a:t>
            </a:fld>
            <a:endParaRPr lang="en-US"/>
          </a:p>
        </p:txBody>
      </p:sp>
    </p:spTree>
    <p:extLst>
      <p:ext uri="{BB962C8B-B14F-4D97-AF65-F5344CB8AC3E}">
        <p14:creationId xmlns:p14="http://schemas.microsoft.com/office/powerpoint/2010/main" val="1598141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13</a:t>
            </a:fld>
            <a:endParaRPr lang="en-US"/>
          </a:p>
        </p:txBody>
      </p:sp>
    </p:spTree>
    <p:extLst>
      <p:ext uri="{BB962C8B-B14F-4D97-AF65-F5344CB8AC3E}">
        <p14:creationId xmlns:p14="http://schemas.microsoft.com/office/powerpoint/2010/main" val="1876630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14</a:t>
            </a:fld>
            <a:endParaRPr lang="en-US"/>
          </a:p>
        </p:txBody>
      </p:sp>
    </p:spTree>
    <p:extLst>
      <p:ext uri="{BB962C8B-B14F-4D97-AF65-F5344CB8AC3E}">
        <p14:creationId xmlns:p14="http://schemas.microsoft.com/office/powerpoint/2010/main" val="171079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15</a:t>
            </a:fld>
            <a:endParaRPr lang="en-US"/>
          </a:p>
        </p:txBody>
      </p:sp>
    </p:spTree>
    <p:extLst>
      <p:ext uri="{BB962C8B-B14F-4D97-AF65-F5344CB8AC3E}">
        <p14:creationId xmlns:p14="http://schemas.microsoft.com/office/powerpoint/2010/main" val="672375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17</a:t>
            </a:fld>
            <a:endParaRPr lang="en-US"/>
          </a:p>
        </p:txBody>
      </p:sp>
    </p:spTree>
    <p:extLst>
      <p:ext uri="{BB962C8B-B14F-4D97-AF65-F5344CB8AC3E}">
        <p14:creationId xmlns:p14="http://schemas.microsoft.com/office/powerpoint/2010/main" val="165124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18</a:t>
            </a:fld>
            <a:endParaRPr lang="en-US"/>
          </a:p>
        </p:txBody>
      </p:sp>
    </p:spTree>
    <p:extLst>
      <p:ext uri="{BB962C8B-B14F-4D97-AF65-F5344CB8AC3E}">
        <p14:creationId xmlns:p14="http://schemas.microsoft.com/office/powerpoint/2010/main" val="2117252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19</a:t>
            </a:fld>
            <a:endParaRPr lang="en-US"/>
          </a:p>
        </p:txBody>
      </p:sp>
    </p:spTree>
    <p:extLst>
      <p:ext uri="{BB962C8B-B14F-4D97-AF65-F5344CB8AC3E}">
        <p14:creationId xmlns:p14="http://schemas.microsoft.com/office/powerpoint/2010/main" val="3456346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20</a:t>
            </a:fld>
            <a:endParaRPr lang="en-US"/>
          </a:p>
        </p:txBody>
      </p:sp>
    </p:spTree>
    <p:extLst>
      <p:ext uri="{BB962C8B-B14F-4D97-AF65-F5344CB8AC3E}">
        <p14:creationId xmlns:p14="http://schemas.microsoft.com/office/powerpoint/2010/main" val="2506296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21</a:t>
            </a:fld>
            <a:endParaRPr lang="en-US"/>
          </a:p>
        </p:txBody>
      </p:sp>
    </p:spTree>
    <p:extLst>
      <p:ext uri="{BB962C8B-B14F-4D97-AF65-F5344CB8AC3E}">
        <p14:creationId xmlns:p14="http://schemas.microsoft.com/office/powerpoint/2010/main" val="49581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68910">
              <a:lnSpc>
                <a:spcPct val="106999"/>
              </a:lnSpc>
              <a:buClr>
                <a:schemeClr val="dk1"/>
              </a:buClr>
              <a:buSzPts val="1600"/>
            </a:pPr>
            <a:endParaRPr lang="en-US" sz="1200" dirty="0">
              <a:solidFill>
                <a:schemeClr val="dk1"/>
              </a:solidFill>
              <a:latin typeface="Corbel"/>
              <a:ea typeface="EB Garamond"/>
            </a:endParaRPr>
          </a:p>
        </p:txBody>
      </p:sp>
    </p:spTree>
    <p:extLst>
      <p:ext uri="{BB962C8B-B14F-4D97-AF65-F5344CB8AC3E}">
        <p14:creationId xmlns:p14="http://schemas.microsoft.com/office/powerpoint/2010/main" val="3587213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22</a:t>
            </a:fld>
            <a:endParaRPr lang="en-US"/>
          </a:p>
        </p:txBody>
      </p:sp>
    </p:spTree>
    <p:extLst>
      <p:ext uri="{BB962C8B-B14F-4D97-AF65-F5344CB8AC3E}">
        <p14:creationId xmlns:p14="http://schemas.microsoft.com/office/powerpoint/2010/main" val="3624369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23</a:t>
            </a:fld>
            <a:endParaRPr lang="en-US"/>
          </a:p>
        </p:txBody>
      </p:sp>
    </p:spTree>
    <p:extLst>
      <p:ext uri="{BB962C8B-B14F-4D97-AF65-F5344CB8AC3E}">
        <p14:creationId xmlns:p14="http://schemas.microsoft.com/office/powerpoint/2010/main" val="319484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24</a:t>
            </a:fld>
            <a:endParaRPr lang="en-US"/>
          </a:p>
        </p:txBody>
      </p:sp>
    </p:spTree>
    <p:extLst>
      <p:ext uri="{BB962C8B-B14F-4D97-AF65-F5344CB8AC3E}">
        <p14:creationId xmlns:p14="http://schemas.microsoft.com/office/powerpoint/2010/main" val="3033237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26</a:t>
            </a:fld>
            <a:endParaRPr lang="en-US"/>
          </a:p>
        </p:txBody>
      </p:sp>
    </p:spTree>
    <p:extLst>
      <p:ext uri="{BB962C8B-B14F-4D97-AF65-F5344CB8AC3E}">
        <p14:creationId xmlns:p14="http://schemas.microsoft.com/office/powerpoint/2010/main" val="2512378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27</a:t>
            </a:fld>
            <a:endParaRPr lang="en-US"/>
          </a:p>
        </p:txBody>
      </p:sp>
    </p:spTree>
    <p:extLst>
      <p:ext uri="{BB962C8B-B14F-4D97-AF65-F5344CB8AC3E}">
        <p14:creationId xmlns:p14="http://schemas.microsoft.com/office/powerpoint/2010/main" val="261509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28</a:t>
            </a:fld>
            <a:endParaRPr lang="en-US"/>
          </a:p>
        </p:txBody>
      </p:sp>
    </p:spTree>
    <p:extLst>
      <p:ext uri="{BB962C8B-B14F-4D97-AF65-F5344CB8AC3E}">
        <p14:creationId xmlns:p14="http://schemas.microsoft.com/office/powerpoint/2010/main" val="3453027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29</a:t>
            </a:fld>
            <a:endParaRPr lang="en-US"/>
          </a:p>
        </p:txBody>
      </p:sp>
    </p:spTree>
    <p:extLst>
      <p:ext uri="{BB962C8B-B14F-4D97-AF65-F5344CB8AC3E}">
        <p14:creationId xmlns:p14="http://schemas.microsoft.com/office/powerpoint/2010/main" val="1724592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16A05-3B47-B048-938B-2CD4EE667BC1}" type="slidenum">
              <a:rPr lang="en-US" smtClean="0"/>
              <a:t>30</a:t>
            </a:fld>
            <a:endParaRPr lang="en-US"/>
          </a:p>
        </p:txBody>
      </p:sp>
    </p:spTree>
    <p:extLst>
      <p:ext uri="{BB962C8B-B14F-4D97-AF65-F5344CB8AC3E}">
        <p14:creationId xmlns:p14="http://schemas.microsoft.com/office/powerpoint/2010/main" val="1764060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32</a:t>
            </a:fld>
            <a:endParaRPr lang="en-US"/>
          </a:p>
        </p:txBody>
      </p:sp>
    </p:spTree>
    <p:extLst>
      <p:ext uri="{BB962C8B-B14F-4D97-AF65-F5344CB8AC3E}">
        <p14:creationId xmlns:p14="http://schemas.microsoft.com/office/powerpoint/2010/main" val="4089174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33</a:t>
            </a:fld>
            <a:endParaRPr lang="en-US"/>
          </a:p>
        </p:txBody>
      </p:sp>
    </p:spTree>
    <p:extLst>
      <p:ext uri="{BB962C8B-B14F-4D97-AF65-F5344CB8AC3E}">
        <p14:creationId xmlns:p14="http://schemas.microsoft.com/office/powerpoint/2010/main" val="3121818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08965" marR="0" lvl="0" indent="-440055" algn="l" defTabSz="914400" rtl="0" eaLnBrk="1" fontAlgn="auto" latinLnBrk="0" hangingPunct="1">
              <a:lnSpc>
                <a:spcPct val="106999"/>
              </a:lnSpc>
              <a:spcBef>
                <a:spcPts val="0"/>
              </a:spcBef>
              <a:spcAft>
                <a:spcPts val="0"/>
              </a:spcAft>
              <a:buClr>
                <a:schemeClr val="dk1"/>
              </a:buClr>
              <a:buSzPts val="1600"/>
              <a:buFont typeface="Arial" panose="020B0604020202020204" pitchFamily="34" charset="0"/>
              <a:buChar char="•"/>
              <a:tabLst/>
              <a:defRPr/>
            </a:pPr>
            <a:endParaRPr lang="en-US" sz="1200" dirty="0">
              <a:solidFill>
                <a:schemeClr val="dk1"/>
              </a:solidFill>
              <a:latin typeface="Corbel"/>
              <a:ea typeface="EB Garamond"/>
              <a:sym typeface="EB Garamond"/>
            </a:endParaRPr>
          </a:p>
        </p:txBody>
      </p:sp>
    </p:spTree>
    <p:extLst>
      <p:ext uri="{BB962C8B-B14F-4D97-AF65-F5344CB8AC3E}">
        <p14:creationId xmlns:p14="http://schemas.microsoft.com/office/powerpoint/2010/main" val="91835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34</a:t>
            </a:fld>
            <a:endParaRPr lang="en-US"/>
          </a:p>
        </p:txBody>
      </p:sp>
    </p:spTree>
    <p:extLst>
      <p:ext uri="{BB962C8B-B14F-4D97-AF65-F5344CB8AC3E}">
        <p14:creationId xmlns:p14="http://schemas.microsoft.com/office/powerpoint/2010/main" val="952345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35</a:t>
            </a:fld>
            <a:endParaRPr lang="en-US"/>
          </a:p>
        </p:txBody>
      </p:sp>
    </p:spTree>
    <p:extLst>
      <p:ext uri="{BB962C8B-B14F-4D97-AF65-F5344CB8AC3E}">
        <p14:creationId xmlns:p14="http://schemas.microsoft.com/office/powerpoint/2010/main" val="802605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37</a:t>
            </a:fld>
            <a:endParaRPr lang="en-US"/>
          </a:p>
        </p:txBody>
      </p:sp>
    </p:spTree>
    <p:extLst>
      <p:ext uri="{BB962C8B-B14F-4D97-AF65-F5344CB8AC3E}">
        <p14:creationId xmlns:p14="http://schemas.microsoft.com/office/powerpoint/2010/main" val="433932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38</a:t>
            </a:fld>
            <a:endParaRPr lang="en-US"/>
          </a:p>
        </p:txBody>
      </p:sp>
    </p:spTree>
    <p:extLst>
      <p:ext uri="{BB962C8B-B14F-4D97-AF65-F5344CB8AC3E}">
        <p14:creationId xmlns:p14="http://schemas.microsoft.com/office/powerpoint/2010/main" val="3556652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39</a:t>
            </a:fld>
            <a:endParaRPr lang="en-US"/>
          </a:p>
        </p:txBody>
      </p:sp>
    </p:spTree>
    <p:extLst>
      <p:ext uri="{BB962C8B-B14F-4D97-AF65-F5344CB8AC3E}">
        <p14:creationId xmlns:p14="http://schemas.microsoft.com/office/powerpoint/2010/main" val="3526483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40</a:t>
            </a:fld>
            <a:endParaRPr lang="en-US"/>
          </a:p>
        </p:txBody>
      </p:sp>
    </p:spTree>
    <p:extLst>
      <p:ext uri="{BB962C8B-B14F-4D97-AF65-F5344CB8AC3E}">
        <p14:creationId xmlns:p14="http://schemas.microsoft.com/office/powerpoint/2010/main" val="298120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41</a:t>
            </a:fld>
            <a:endParaRPr lang="en-US"/>
          </a:p>
        </p:txBody>
      </p:sp>
    </p:spTree>
    <p:extLst>
      <p:ext uri="{BB962C8B-B14F-4D97-AF65-F5344CB8AC3E}">
        <p14:creationId xmlns:p14="http://schemas.microsoft.com/office/powerpoint/2010/main" val="746373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42</a:t>
            </a:fld>
            <a:endParaRPr lang="en-US"/>
          </a:p>
        </p:txBody>
      </p:sp>
    </p:spTree>
    <p:extLst>
      <p:ext uri="{BB962C8B-B14F-4D97-AF65-F5344CB8AC3E}">
        <p14:creationId xmlns:p14="http://schemas.microsoft.com/office/powerpoint/2010/main" val="3594961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43</a:t>
            </a:fld>
            <a:endParaRPr lang="en-US"/>
          </a:p>
        </p:txBody>
      </p:sp>
    </p:spTree>
    <p:extLst>
      <p:ext uri="{BB962C8B-B14F-4D97-AF65-F5344CB8AC3E}">
        <p14:creationId xmlns:p14="http://schemas.microsoft.com/office/powerpoint/2010/main" val="1339875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44</a:t>
            </a:fld>
            <a:endParaRPr lang="en-US"/>
          </a:p>
        </p:txBody>
      </p:sp>
    </p:spTree>
    <p:extLst>
      <p:ext uri="{BB962C8B-B14F-4D97-AF65-F5344CB8AC3E}">
        <p14:creationId xmlns:p14="http://schemas.microsoft.com/office/powerpoint/2010/main" val="1950574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08965" indent="-440055">
              <a:lnSpc>
                <a:spcPct val="106999"/>
              </a:lnSpc>
              <a:buClr>
                <a:schemeClr val="dk1"/>
              </a:buClr>
              <a:buSzPts val="1600"/>
              <a:buFont typeface="Arial" panose="020B0604020202020204" pitchFamily="34" charset="0"/>
              <a:buChar char="•"/>
            </a:pPr>
            <a:r>
              <a:rPr lang="en-US" sz="1200" dirty="0">
                <a:solidFill>
                  <a:schemeClr val="dk1"/>
                </a:solidFill>
                <a:latin typeface="Corbel"/>
                <a:ea typeface="EB Garamond"/>
                <a:cs typeface="EB Garamond"/>
                <a:sym typeface="EB Garamond"/>
              </a:rPr>
              <a:t>Take care of yourself – Feel free to take breaks and hydrate as you need to.</a:t>
            </a:r>
            <a:endParaRPr lang="en-US" sz="1200" dirty="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dirty="0">
                <a:solidFill>
                  <a:schemeClr val="dk1"/>
                </a:solidFill>
                <a:latin typeface="Corbel"/>
                <a:ea typeface="EB Garamond"/>
                <a:cs typeface="EB Garamond"/>
                <a:sym typeface="EB Garamond"/>
              </a:rPr>
              <a:t>No one knows everything / Together we know a lot - Listen to understand.</a:t>
            </a:r>
            <a:endParaRPr lang="en-US" sz="1200" dirty="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dirty="0">
                <a:solidFill>
                  <a:schemeClr val="dk1"/>
                </a:solidFill>
                <a:latin typeface="Corbel"/>
                <a:ea typeface="EB Garamond"/>
                <a:cs typeface="EB Garamond"/>
                <a:sym typeface="EB Garamond"/>
              </a:rPr>
              <a:t>Make Space / Take Space – Be aware of how much you are speaking. If you are speaking a lot, be mindful to make space for those with quieter voices, especially those from marginalized groups.</a:t>
            </a:r>
            <a:endParaRPr lang="en-US" sz="1200" dirty="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dirty="0">
                <a:solidFill>
                  <a:schemeClr val="dk1"/>
                </a:solidFill>
                <a:latin typeface="Corbel"/>
                <a:ea typeface="EB Garamond"/>
                <a:cs typeface="EB Garamond"/>
                <a:sym typeface="EB Garamond"/>
              </a:rPr>
              <a:t>One mic / One voice - Only one person should speak at a time. Speak from your own experiences. Do not assume other people’s experiences or generalize.</a:t>
            </a:r>
            <a:endParaRPr lang="en-US" sz="1200" dirty="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dirty="0">
                <a:solidFill>
                  <a:schemeClr val="dk1"/>
                </a:solidFill>
                <a:latin typeface="Corbel"/>
                <a:ea typeface="EB Garamond"/>
                <a:cs typeface="EB Garamond"/>
                <a:sym typeface="EB Garamond"/>
              </a:rPr>
              <a:t>Understand the difference between impact and intent – What you are intending is less important than how it impacts another person.</a:t>
            </a:r>
            <a:endParaRPr lang="en-US" sz="1200" dirty="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dirty="0">
                <a:solidFill>
                  <a:schemeClr val="dk1"/>
                </a:solidFill>
                <a:latin typeface="Corbel"/>
                <a:ea typeface="EB Garamond"/>
                <a:cs typeface="EB Garamond"/>
                <a:sym typeface="EB Garamond"/>
              </a:rPr>
              <a:t>Respect confidentiality – What we learn here, leaves here…what we say here, stays here.</a:t>
            </a:r>
            <a:endParaRPr lang="en-US" sz="1200" dirty="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dirty="0">
                <a:solidFill>
                  <a:schemeClr val="dk1"/>
                </a:solidFill>
                <a:latin typeface="Corbel"/>
                <a:ea typeface="EB Garamond"/>
                <a:cs typeface="EB Garamond"/>
                <a:sym typeface="EB Garamond"/>
              </a:rPr>
              <a:t>Be curious and respectful – Be a mindful listener. Do not blame or shame.</a:t>
            </a:r>
            <a:r>
              <a:rPr lang="en-US" sz="1000" dirty="0">
                <a:solidFill>
                  <a:schemeClr val="dk1"/>
                </a:solidFill>
                <a:latin typeface="Corbel"/>
                <a:ea typeface="EB Garamond"/>
                <a:cs typeface="EB Garamond"/>
                <a:sym typeface="EB Garamond"/>
              </a:rPr>
              <a:t> -</a:t>
            </a:r>
            <a:endParaRPr lang="en-US" sz="1000" dirty="0">
              <a:solidFill>
                <a:schemeClr val="dk1"/>
              </a:solidFill>
              <a:latin typeface="Corbel"/>
              <a:ea typeface="EB Garamond"/>
              <a:cs typeface="EB Garamond"/>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6312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45</a:t>
            </a:fld>
            <a:endParaRPr lang="en-US"/>
          </a:p>
        </p:txBody>
      </p:sp>
    </p:spTree>
    <p:extLst>
      <p:ext uri="{BB962C8B-B14F-4D97-AF65-F5344CB8AC3E}">
        <p14:creationId xmlns:p14="http://schemas.microsoft.com/office/powerpoint/2010/main" val="1889420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46</a:t>
            </a:fld>
            <a:endParaRPr lang="en-US"/>
          </a:p>
        </p:txBody>
      </p:sp>
    </p:spTree>
    <p:extLst>
      <p:ext uri="{BB962C8B-B14F-4D97-AF65-F5344CB8AC3E}">
        <p14:creationId xmlns:p14="http://schemas.microsoft.com/office/powerpoint/2010/main" val="1842501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47</a:t>
            </a:fld>
            <a:endParaRPr lang="en-US"/>
          </a:p>
        </p:txBody>
      </p:sp>
    </p:spTree>
    <p:extLst>
      <p:ext uri="{BB962C8B-B14F-4D97-AF65-F5344CB8AC3E}">
        <p14:creationId xmlns:p14="http://schemas.microsoft.com/office/powerpoint/2010/main" val="3037803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48</a:t>
            </a:fld>
            <a:endParaRPr lang="en-US"/>
          </a:p>
        </p:txBody>
      </p:sp>
    </p:spTree>
    <p:extLst>
      <p:ext uri="{BB962C8B-B14F-4D97-AF65-F5344CB8AC3E}">
        <p14:creationId xmlns:p14="http://schemas.microsoft.com/office/powerpoint/2010/main" val="1709009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49</a:t>
            </a:fld>
            <a:endParaRPr lang="en-US"/>
          </a:p>
        </p:txBody>
      </p:sp>
    </p:spTree>
    <p:extLst>
      <p:ext uri="{BB962C8B-B14F-4D97-AF65-F5344CB8AC3E}">
        <p14:creationId xmlns:p14="http://schemas.microsoft.com/office/powerpoint/2010/main" val="15764604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50</a:t>
            </a:fld>
            <a:endParaRPr lang="en-US"/>
          </a:p>
        </p:txBody>
      </p:sp>
    </p:spTree>
    <p:extLst>
      <p:ext uri="{BB962C8B-B14F-4D97-AF65-F5344CB8AC3E}">
        <p14:creationId xmlns:p14="http://schemas.microsoft.com/office/powerpoint/2010/main" val="1927785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51</a:t>
            </a:fld>
            <a:endParaRPr lang="en-US"/>
          </a:p>
        </p:txBody>
      </p:sp>
    </p:spTree>
    <p:extLst>
      <p:ext uri="{BB962C8B-B14F-4D97-AF65-F5344CB8AC3E}">
        <p14:creationId xmlns:p14="http://schemas.microsoft.com/office/powerpoint/2010/main" val="3405370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16A05-3B47-B048-938B-2CD4EE667BC1}" type="slidenum">
              <a:rPr lang="en-US" smtClean="0"/>
              <a:t>52</a:t>
            </a:fld>
            <a:endParaRPr lang="en-US"/>
          </a:p>
        </p:txBody>
      </p:sp>
    </p:spTree>
    <p:extLst>
      <p:ext uri="{BB962C8B-B14F-4D97-AF65-F5344CB8AC3E}">
        <p14:creationId xmlns:p14="http://schemas.microsoft.com/office/powerpoint/2010/main" val="3125205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9DF09A30-FD91-BE8F-BA1D-617283E2FFAF}"/>
            </a:ext>
          </a:extLst>
        </p:cNvPr>
        <p:cNvGrpSpPr/>
        <p:nvPr/>
      </p:nvGrpSpPr>
      <p:grpSpPr>
        <a:xfrm>
          <a:off x="0" y="0"/>
          <a:ext cx="0" cy="0"/>
          <a:chOff x="0" y="0"/>
          <a:chExt cx="0" cy="0"/>
        </a:xfrm>
      </p:grpSpPr>
      <p:sp>
        <p:nvSpPr>
          <p:cNvPr id="66" name="Google Shape;66;g10d34ad82a0_0_5:notes">
            <a:extLst>
              <a:ext uri="{FF2B5EF4-FFF2-40B4-BE49-F238E27FC236}">
                <a16:creationId xmlns:a16="http://schemas.microsoft.com/office/drawing/2014/main" id="{DB39165E-4BD0-4785-E605-16A4C48419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a:extLst>
              <a:ext uri="{FF2B5EF4-FFF2-40B4-BE49-F238E27FC236}">
                <a16:creationId xmlns:a16="http://schemas.microsoft.com/office/drawing/2014/main" id="{D1AF9295-E1DC-27AB-70A4-AC1C4E6910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As a recent Master of Social Work graduate from Florida State University, Carli Lucius’ interests in Child Welfare, Trauma, Grief, and Research led her to her current work with the Stoops Center for Communities, Families, and Children (CFC Center). Ms. Lucius is employed at the CFC Center as a Program Associate and Community Outreach Specialist. Ms. Lucius leads the team in outreach efforts on their "ROTA-RC" project, where the CFC Center functions as the Southeast Rural Opioid Technical Assistance Regional Center serving Region Four (ROTA-RC). Ms. </a:t>
            </a:r>
            <a:r>
              <a:rPr lang="en-US"/>
              <a:t>Lucius conducts outreach to ensure all community members, librarians, direct service providers, and other key stakeholders are aware of and participate in the free services offered through the ROTA-RC.</a:t>
            </a:r>
          </a:p>
          <a:p>
            <a:endParaRPr lang="en-US"/>
          </a:p>
          <a:p>
            <a:r>
              <a:rPr lang="en-US" dirty="0"/>
              <a:t>* Margaret Sullivan is an assistant professor in the School of Information at Florida State University. She completed a doctorate in Library and Information Science from the University of South Carolina. She also has a Master’s in Information Systems and a Master’s in Library Science from Drexel University. Her research areas of interest focus on the health-seeking behaviors and patterns of disadvantaged populations, with a focus on the opioid-use population. Dr. Sullivan studies the impact that information access, information literacy, health literacy, and reading and literacy has had in affecting the health and well-being of the people that she studies. She also studies, publishes on, and advocates for the universal human right to credible health information.</a:t>
            </a:r>
          </a:p>
          <a:p>
            <a:br>
              <a:rPr lang="en-US" dirty="0"/>
            </a:b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1918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6</a:t>
            </a:fld>
            <a:endParaRPr lang="en-US"/>
          </a:p>
        </p:txBody>
      </p:sp>
    </p:spTree>
    <p:extLst>
      <p:ext uri="{BB962C8B-B14F-4D97-AF65-F5344CB8AC3E}">
        <p14:creationId xmlns:p14="http://schemas.microsoft.com/office/powerpoint/2010/main" val="2183818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16A05-3B47-B048-938B-2CD4EE667BC1}" type="slidenum">
              <a:rPr lang="en-US" smtClean="0"/>
              <a:t>7</a:t>
            </a:fld>
            <a:endParaRPr lang="en-US"/>
          </a:p>
        </p:txBody>
      </p:sp>
    </p:spTree>
    <p:extLst>
      <p:ext uri="{BB962C8B-B14F-4D97-AF65-F5344CB8AC3E}">
        <p14:creationId xmlns:p14="http://schemas.microsoft.com/office/powerpoint/2010/main" val="1879974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9</a:t>
            </a:fld>
            <a:endParaRPr lang="en-US"/>
          </a:p>
        </p:txBody>
      </p:sp>
    </p:spTree>
    <p:extLst>
      <p:ext uri="{BB962C8B-B14F-4D97-AF65-F5344CB8AC3E}">
        <p14:creationId xmlns:p14="http://schemas.microsoft.com/office/powerpoint/2010/main" val="1209290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16A05-3B47-B048-938B-2CD4EE667BC1}" type="slidenum">
              <a:rPr lang="en-US" smtClean="0"/>
              <a:t>10</a:t>
            </a:fld>
            <a:endParaRPr lang="en-US"/>
          </a:p>
        </p:txBody>
      </p:sp>
    </p:spTree>
    <p:extLst>
      <p:ext uri="{BB962C8B-B14F-4D97-AF65-F5344CB8AC3E}">
        <p14:creationId xmlns:p14="http://schemas.microsoft.com/office/powerpoint/2010/main" val="3167172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2065351" y="2930802"/>
            <a:ext cx="14062930" cy="6589944"/>
          </a:xfrm>
          <a:prstGeom prst="rect">
            <a:avLst/>
          </a:prstGeom>
        </p:spPr>
      </p:pic>
      <p:sp>
        <p:nvSpPr>
          <p:cNvPr id="2" name="Holder 2"/>
          <p:cNvSpPr>
            <a:spLocks noGrp="1"/>
          </p:cNvSpPr>
          <p:nvPr>
            <p:ph type="ctrTitle"/>
          </p:nvPr>
        </p:nvSpPr>
        <p:spPr>
          <a:xfrm>
            <a:off x="11052150" y="312548"/>
            <a:ext cx="6867525" cy="525144"/>
          </a:xfrm>
          <a:prstGeom prst="rect">
            <a:avLst/>
          </a:prstGeom>
        </p:spPr>
        <p:txBody>
          <a:bodyPr wrap="square" lIns="0" tIns="0" rIns="0" bIns="0">
            <a:spAutoFit/>
          </a:bodyPr>
          <a:lstStyle>
            <a:lvl1pPr>
              <a:defRPr sz="3250" b="1" i="0">
                <a:solidFill>
                  <a:srgbClr val="661F31"/>
                </a:solidFill>
                <a:latin typeface="Arial"/>
                <a:cs typeface="Aria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43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3119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42649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27971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89926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01011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90349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35574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378" lvl="0" indent="-685784">
              <a:spcBef>
                <a:spcPts val="0"/>
              </a:spcBef>
              <a:spcAft>
                <a:spcPts val="0"/>
              </a:spcAft>
              <a:buSzPts val="1800"/>
              <a:buChar char="●"/>
              <a:defRPr/>
            </a:lvl1pPr>
            <a:lvl2pPr marL="1828755" lvl="1" indent="-634985">
              <a:spcBef>
                <a:spcPts val="0"/>
              </a:spcBef>
              <a:spcAft>
                <a:spcPts val="0"/>
              </a:spcAft>
              <a:buSzPts val="1400"/>
              <a:buChar char="○"/>
              <a:defRPr/>
            </a:lvl2pPr>
            <a:lvl3pPr marL="2743131" lvl="2" indent="-634985">
              <a:spcBef>
                <a:spcPts val="0"/>
              </a:spcBef>
              <a:spcAft>
                <a:spcPts val="0"/>
              </a:spcAft>
              <a:buSzPts val="1400"/>
              <a:buChar char="■"/>
              <a:defRPr/>
            </a:lvl3pPr>
            <a:lvl4pPr marL="3657509" lvl="3" indent="-634985">
              <a:spcBef>
                <a:spcPts val="0"/>
              </a:spcBef>
              <a:spcAft>
                <a:spcPts val="0"/>
              </a:spcAft>
              <a:buSzPts val="1400"/>
              <a:buChar char="●"/>
              <a:defRPr/>
            </a:lvl4pPr>
            <a:lvl5pPr marL="4571886" lvl="4" indent="-634985">
              <a:spcBef>
                <a:spcPts val="0"/>
              </a:spcBef>
              <a:spcAft>
                <a:spcPts val="0"/>
              </a:spcAft>
              <a:buSzPts val="1400"/>
              <a:buChar char="○"/>
              <a:defRPr/>
            </a:lvl5pPr>
            <a:lvl6pPr marL="5486264" lvl="5" indent="-634985">
              <a:spcBef>
                <a:spcPts val="0"/>
              </a:spcBef>
              <a:spcAft>
                <a:spcPts val="0"/>
              </a:spcAft>
              <a:buSzPts val="1400"/>
              <a:buChar char="■"/>
              <a:defRPr/>
            </a:lvl6pPr>
            <a:lvl7pPr marL="6400640" lvl="6" indent="-634985">
              <a:spcBef>
                <a:spcPts val="0"/>
              </a:spcBef>
              <a:spcAft>
                <a:spcPts val="0"/>
              </a:spcAft>
              <a:buSzPts val="1400"/>
              <a:buChar char="●"/>
              <a:defRPr/>
            </a:lvl7pPr>
            <a:lvl8pPr marL="7315017" lvl="7" indent="-634985">
              <a:spcBef>
                <a:spcPts val="0"/>
              </a:spcBef>
              <a:spcAft>
                <a:spcPts val="0"/>
              </a:spcAft>
              <a:buSzPts val="1400"/>
              <a:buChar char="○"/>
              <a:defRPr/>
            </a:lvl8pPr>
            <a:lvl9pPr marL="8229395" lvl="8" indent="-63498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18450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50" b="1" i="0">
                <a:solidFill>
                  <a:srgbClr val="661F3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3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00483" y="0"/>
            <a:ext cx="17587595" cy="10287000"/>
          </a:xfrm>
          <a:custGeom>
            <a:avLst/>
            <a:gdLst/>
            <a:ahLst/>
            <a:cxnLst/>
            <a:rect l="l" t="t" r="r" b="b"/>
            <a:pathLst>
              <a:path w="17587595" h="10287000">
                <a:moveTo>
                  <a:pt x="0" y="10286999"/>
                </a:moveTo>
                <a:lnTo>
                  <a:pt x="17587514" y="10286999"/>
                </a:lnTo>
                <a:lnTo>
                  <a:pt x="17587514" y="0"/>
                </a:lnTo>
                <a:lnTo>
                  <a:pt x="0" y="0"/>
                </a:lnTo>
                <a:lnTo>
                  <a:pt x="0" y="10286999"/>
                </a:lnTo>
                <a:close/>
              </a:path>
            </a:pathLst>
          </a:custGeom>
          <a:solidFill>
            <a:srgbClr val="F7F7F7"/>
          </a:solidFill>
        </p:spPr>
        <p:txBody>
          <a:bodyPr wrap="square" lIns="0" tIns="0" rIns="0" bIns="0" rtlCol="0"/>
          <a:lstStyle/>
          <a:p>
            <a:endParaRPr/>
          </a:p>
        </p:txBody>
      </p:sp>
      <p:sp>
        <p:nvSpPr>
          <p:cNvPr id="17" name="bg object 17"/>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50" b="1" i="0">
                <a:solidFill>
                  <a:srgbClr val="661F31"/>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50" b="1" i="0">
                <a:solidFill>
                  <a:srgbClr val="661F3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00483" y="0"/>
            <a:ext cx="17587595" cy="10287000"/>
          </a:xfrm>
          <a:custGeom>
            <a:avLst/>
            <a:gdLst/>
            <a:ahLst/>
            <a:cxnLst/>
            <a:rect l="l" t="t" r="r" b="b"/>
            <a:pathLst>
              <a:path w="17587595" h="10287000">
                <a:moveTo>
                  <a:pt x="0" y="10286999"/>
                </a:moveTo>
                <a:lnTo>
                  <a:pt x="17587514" y="10286999"/>
                </a:lnTo>
                <a:lnTo>
                  <a:pt x="17587514" y="0"/>
                </a:lnTo>
                <a:lnTo>
                  <a:pt x="0" y="0"/>
                </a:lnTo>
                <a:lnTo>
                  <a:pt x="0" y="10286999"/>
                </a:lnTo>
                <a:close/>
              </a:path>
            </a:pathLst>
          </a:custGeom>
          <a:solidFill>
            <a:srgbClr val="F7F7F7"/>
          </a:solidFill>
        </p:spPr>
        <p:txBody>
          <a:bodyPr wrap="square" lIns="0" tIns="0" rIns="0" bIns="0" rtlCol="0"/>
          <a:lstStyle/>
          <a:p>
            <a:endParaRPr/>
          </a:p>
        </p:txBody>
      </p:sp>
      <p:sp>
        <p:nvSpPr>
          <p:cNvPr id="17" name="bg object 17"/>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11426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1169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5090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307810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00483" y="0"/>
            <a:ext cx="17587595" cy="10287000"/>
          </a:xfrm>
          <a:custGeom>
            <a:avLst/>
            <a:gdLst/>
            <a:ahLst/>
            <a:cxnLst/>
            <a:rect l="l" t="t" r="r" b="b"/>
            <a:pathLst>
              <a:path w="17587595" h="10287000">
                <a:moveTo>
                  <a:pt x="0" y="10286999"/>
                </a:moveTo>
                <a:lnTo>
                  <a:pt x="17587514" y="10286999"/>
                </a:lnTo>
                <a:lnTo>
                  <a:pt x="17587514" y="0"/>
                </a:lnTo>
                <a:lnTo>
                  <a:pt x="0" y="0"/>
                </a:lnTo>
                <a:lnTo>
                  <a:pt x="0" y="10286999"/>
                </a:lnTo>
                <a:close/>
              </a:path>
            </a:pathLst>
          </a:custGeom>
          <a:solidFill>
            <a:srgbClr val="F7F7F7"/>
          </a:solidFill>
        </p:spPr>
        <p:txBody>
          <a:bodyPr wrap="square" lIns="0" tIns="0" rIns="0" bIns="0" rtlCol="0"/>
          <a:lstStyle/>
          <a:p>
            <a:endParaRPr/>
          </a:p>
        </p:txBody>
      </p:sp>
      <p:sp>
        <p:nvSpPr>
          <p:cNvPr id="2" name="Holder 2"/>
          <p:cNvSpPr>
            <a:spLocks noGrp="1"/>
          </p:cNvSpPr>
          <p:nvPr>
            <p:ph type="title"/>
          </p:nvPr>
        </p:nvSpPr>
        <p:spPr>
          <a:xfrm>
            <a:off x="11052150" y="312546"/>
            <a:ext cx="6867525" cy="525144"/>
          </a:xfrm>
          <a:prstGeom prst="rect">
            <a:avLst/>
          </a:prstGeom>
        </p:spPr>
        <p:txBody>
          <a:bodyPr wrap="square" lIns="0" tIns="0" rIns="0" bIns="0">
            <a:spAutoFit/>
          </a:bodyPr>
          <a:lstStyle>
            <a:lvl1pPr>
              <a:defRPr sz="3250" b="1" i="0">
                <a:solidFill>
                  <a:srgbClr val="661F31"/>
                </a:solidFill>
                <a:latin typeface="Arial"/>
                <a:cs typeface="Arial"/>
              </a:defRPr>
            </a:lvl1pPr>
          </a:lstStyle>
          <a:p>
            <a:endParaRPr/>
          </a:p>
        </p:txBody>
      </p:sp>
      <p:sp>
        <p:nvSpPr>
          <p:cNvPr id="3" name="Holder 3"/>
          <p:cNvSpPr>
            <a:spLocks noGrp="1"/>
          </p:cNvSpPr>
          <p:nvPr>
            <p:ph type="body" idx="1"/>
          </p:nvPr>
        </p:nvSpPr>
        <p:spPr>
          <a:xfrm>
            <a:off x="1023002" y="2571394"/>
            <a:ext cx="16003905" cy="6075045"/>
          </a:xfrm>
          <a:prstGeom prst="rect">
            <a:avLst/>
          </a:prstGeom>
        </p:spPr>
        <p:txBody>
          <a:bodyPr wrap="square" lIns="0" tIns="0" rIns="0" bIns="0">
            <a:spAutoFit/>
          </a:bodyPr>
          <a:lstStyle>
            <a:lvl1pPr>
              <a:defRPr sz="43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2/27/24</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0313216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mailto:Region2@nnlm.gov"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jp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1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countyhealthrankings.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2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hyperlink" Target="https://learn.webjunction.org/course/search.php?search=preventing%2Band%2Btreating%2Bcompassion%2Bfatigue" TargetMode="External"/><Relationship Id="rId2"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hyperlink" Target="https://vimeo.com/220517757" TargetMode="External"/><Relationship Id="rId5" Type="http://schemas.openxmlformats.org/officeDocument/2006/relationships/image" Target="../media/image94.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lsen.org/activity/guidelines-respectful-gsa-spaces"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hyperlink" Target="https://deterrasystem.com/" TargetMode="External"/><Relationship Id="rId7" Type="http://schemas.openxmlformats.org/officeDocument/2006/relationships/image" Target="../media/image105.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4.png"/><Relationship Id="rId7"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jpg"/><Relationship Id="rId4" Type="http://schemas.openxmlformats.org/officeDocument/2006/relationships/image" Target="../media/image106.png"/><Relationship Id="rId9" Type="http://schemas.openxmlformats.org/officeDocument/2006/relationships/image" Target="../media/image111.png"/></Relationships>
</file>

<file path=ppt/slides/_rels/slide4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image" Target="../media/image116.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png"/><Relationship Id="rId4" Type="http://schemas.openxmlformats.org/officeDocument/2006/relationships/hyperlink" Target="https://harmreduction.org/resource-center/harm-reduction-near-yo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19.jpg"/></Relationships>
</file>

<file path=ppt/slides/_rels/slide45.xml.rels><?xml version="1.0" encoding="UTF-8" standalone="yes"?>
<Relationships xmlns="http://schemas.openxmlformats.org/package/2006/relationships"><Relationship Id="rId3" Type="http://schemas.openxmlformats.org/officeDocument/2006/relationships/hyperlink" Target="mailto:CLUCIUS@FSU.EDU"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mailto:MZIMMERMAN@FSU.EDU"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hyperlink" Target="https://www.countyhealthrankings.org/app/florida/2021/measure/factors/138/data" TargetMode="External"/><Relationship Id="rId13" Type="http://schemas.openxmlformats.org/officeDocument/2006/relationships/hyperlink" Target="https://isavefl.com/find-naloxone.shtml" TargetMode="External"/><Relationship Id="rId3" Type="http://schemas.openxmlformats.org/officeDocument/2006/relationships/hyperlink" Target="https://doi.org/10.25333/w8sg-8440" TargetMode="External"/><Relationship Id="rId7" Type="http://schemas.openxmlformats.org/officeDocument/2006/relationships/hyperlink" Target="https://www.census.gov/quickfacts/fact/table/leoncountyflorida%2Ctallahasseecityflorida%2CUS/PST045221" TargetMode="External"/><Relationship Id="rId12" Type="http://schemas.openxmlformats.org/officeDocument/2006/relationships/hyperlink" Target="https://harmreduction.org/issues/overdose-prevention/overview/overdose-basics/responding-to-opioid-overdose/" TargetMode="External"/><Relationship Id="rId17" Type="http://schemas.openxmlformats.org/officeDocument/2006/relationships/hyperlink" Target="https://www.drugabuse.gov/drug-topics/trends-statistics/overdose-death-rates" TargetMode="External"/><Relationship Id="rId2" Type="http://schemas.openxmlformats.org/officeDocument/2006/relationships/notesSlide" Target="../notesSlides/notesSlide44.xml"/><Relationship Id="rId16" Type="http://schemas.openxmlformats.org/officeDocument/2006/relationships/hyperlink" Target="https://www.cdc.gov/drugoverdose/rxrate-maps/index.html" TargetMode="External"/><Relationship Id="rId1" Type="http://schemas.openxmlformats.org/officeDocument/2006/relationships/slideLayout" Target="../slideLayouts/slideLayout2.xml"/><Relationship Id="rId6" Type="http://schemas.openxmlformats.org/officeDocument/2006/relationships/hyperlink" Target="https://www.census.gov/quickfacts/fact/table/escambiacountyflorida%2CUS/PST045221" TargetMode="External"/><Relationship Id="rId11" Type="http://schemas.openxmlformats.org/officeDocument/2006/relationships/hyperlink" Target="http://www.isavefl.com/resources.shtml" TargetMode="External"/><Relationship Id="rId5" Type="http://schemas.openxmlformats.org/officeDocument/2006/relationships/hyperlink" Target="https://www.floridahealth.gov/_documents/newsroom/press-releases/2017/08/081717-phe-opioid-re-dec-6-30-17-004.pdf" TargetMode="External"/><Relationship Id="rId15" Type="http://schemas.openxmlformats.org/officeDocument/2006/relationships/hyperlink" Target="https://nextdistro.org/naloxone" TargetMode="External"/><Relationship Id="rId10" Type="http://schemas.openxmlformats.org/officeDocument/2006/relationships/hyperlink" Target="https://www.floridahealth.gov/programs-and-services/public-health-campaigns/index.html" TargetMode="External"/><Relationship Id="rId4" Type="http://schemas.openxmlformats.org/officeDocument/2006/relationships/hyperlink" Target="https://www.cdc.gov/drugoverdose/deaths/index.html" TargetMode="External"/><Relationship Id="rId9" Type="http://schemas.openxmlformats.org/officeDocument/2006/relationships/hyperlink" Target="https://www.flhealthcharts.gov/ChartsDashboards/rdPage.aspx?rdReport=SubstanceUse.Overdose" TargetMode="External"/><Relationship Id="rId14" Type="http://schemas.openxmlformats.org/officeDocument/2006/relationships/hyperlink" Target="https://harmreduction.org/resource-center/harm-reduction-near-yo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hyperlink" Target="https://www.countyhealthrankings.org/" TargetMode="External"/><Relationship Id="rId13" Type="http://schemas.openxmlformats.org/officeDocument/2006/relationships/hyperlink" Target="https://www.collectiveimpactforum.org/what-is-collective-impact/" TargetMode="External"/><Relationship Id="rId18" Type="http://schemas.openxmlformats.org/officeDocument/2006/relationships/hyperlink" Target="https://escambia.floridahealth.gov/" TargetMode="External"/><Relationship Id="rId3" Type="http://schemas.openxmlformats.org/officeDocument/2006/relationships/hyperlink" Target="https://doi.org/10.25333/w8sg-8440" TargetMode="External"/><Relationship Id="rId7" Type="http://schemas.openxmlformats.org/officeDocument/2006/relationships/hyperlink" Target="https://www.census.gov/quickfacts/fact/table/escambiacountyflorida/AGE295219" TargetMode="External"/><Relationship Id="rId12" Type="http://schemas.openxmlformats.org/officeDocument/2006/relationships/hyperlink" Target="https://www.healthycity.org/" TargetMode="External"/><Relationship Id="rId17" Type="http://schemas.openxmlformats.org/officeDocument/2006/relationships/hyperlink" Target="https://leon.floridahealth.gov/" TargetMode="External"/><Relationship Id="rId2" Type="http://schemas.openxmlformats.org/officeDocument/2006/relationships/notesSlide" Target="../notesSlides/notesSlide45.xml"/><Relationship Id="rId16" Type="http://schemas.openxmlformats.org/officeDocument/2006/relationships/hyperlink" Target="https://www.vpl.ca/sites/vpl/public/Community-Led-Libraries-Toolkit.pdf" TargetMode="External"/><Relationship Id="rId1" Type="http://schemas.openxmlformats.org/officeDocument/2006/relationships/slideLayout" Target="../slideLayouts/slideLayout2.xml"/><Relationship Id="rId6" Type="http://schemas.openxmlformats.org/officeDocument/2006/relationships/hyperlink" Target="https://www.census.gov/quickfacts/fact/table/leoncountyflorida%2Ctallahasseecityflorida%2CUS/PST045221" TargetMode="External"/><Relationship Id="rId11" Type="http://schemas.openxmlformats.org/officeDocument/2006/relationships/hyperlink" Target="https://navigator.aafp.org/" TargetMode="External"/><Relationship Id="rId5" Type="http://schemas.openxmlformats.org/officeDocument/2006/relationships/hyperlink" Target="https://www.cdc.gov/nchs/nvss/vsrr/drug-overdose-data.htm" TargetMode="External"/><Relationship Id="rId15" Type="http://schemas.openxmlformats.org/officeDocument/2006/relationships/hyperlink" Target="https://facesandvoicesofrecovery.org/wp-content/uploads/2019/06/Maps-for-Community-Organizing-Toolkit.pdf" TargetMode="External"/><Relationship Id="rId10" Type="http://schemas.openxmlformats.org/officeDocument/2006/relationships/hyperlink" Target="https://www.flhealthcharts.gov/ChartsDashboards/rdPage.aspx?rdReport=SubstanceUse.Overdose" TargetMode="External"/><Relationship Id="rId19" Type="http://schemas.openxmlformats.org/officeDocument/2006/relationships/hyperlink" Target="https://www.floridahealth.gov/" TargetMode="External"/><Relationship Id="rId4" Type="http://schemas.openxmlformats.org/officeDocument/2006/relationships/hyperlink" Target="https://www.cdc.gov/drugoverdose/deaths/index.html" TargetMode="External"/><Relationship Id="rId9" Type="http://schemas.openxmlformats.org/officeDocument/2006/relationships/hyperlink" Target="https://www.countyhealthrankings.org/app/florida/2021/measure/factors/138/data" TargetMode="External"/><Relationship Id="rId14" Type="http://schemas.openxmlformats.org/officeDocument/2006/relationships/hyperlink" Target="https://www.cadca.org/resources/handbook-community-anti-drug-coalitions"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www.naswfl.org/" TargetMode="External"/><Relationship Id="rId13" Type="http://schemas.openxmlformats.org/officeDocument/2006/relationships/hyperlink" Target="https://www.mentalhealthfirstaid.org/" TargetMode="External"/><Relationship Id="rId3" Type="http://schemas.openxmlformats.org/officeDocument/2006/relationships/hyperlink" Target="https://www.isavefl.com/" TargetMode="External"/><Relationship Id="rId7" Type="http://schemas.openxmlformats.org/officeDocument/2006/relationships/hyperlink" Target="https://www.flmedical.org/florida/Florida_Public/Resources/Opioid/Opioid_Resources.aspx" TargetMode="External"/><Relationship Id="rId12" Type="http://schemas.openxmlformats.org/officeDocument/2006/relationships/hyperlink" Target="https://www.ala.org/pla/sites/ala.org.pla/files/content/tools/Public-Library-Social-Work_Overview-of-Trauma-Informed-Care_FINAL.pdf" TargetMode="External"/><Relationship Id="rId17" Type="http://schemas.openxmlformats.org/officeDocument/2006/relationships/hyperlink" Target="https://www.shatterproof.org/our-work/ending-addiction-stigma/change-your-language" TargetMode="External"/><Relationship Id="rId2" Type="http://schemas.openxmlformats.org/officeDocument/2006/relationships/notesSlide" Target="../notesSlides/notesSlide46.xml"/><Relationship Id="rId16" Type="http://schemas.openxmlformats.org/officeDocument/2006/relationships/hyperlink" Target="https://facesandvoicesofrecovery.org/wp-content/uploads/2019/06/Words-Matter-How-Language-Choice-Can-Reduce-Stigma.pdf" TargetMode="External"/><Relationship Id="rId1" Type="http://schemas.openxmlformats.org/officeDocument/2006/relationships/slideLayout" Target="../slideLayouts/slideLayout2.xml"/><Relationship Id="rId6" Type="http://schemas.openxmlformats.org/officeDocument/2006/relationships/hyperlink" Target="https://health.usf.edu/publichealth/chiles/fpqc/MORE" TargetMode="External"/><Relationship Id="rId11" Type="http://schemas.openxmlformats.org/officeDocument/2006/relationships/hyperlink" Target="https://www.myflfamilies.com/service-programs/samh/" TargetMode="External"/><Relationship Id="rId5" Type="http://schemas.openxmlformats.org/officeDocument/2006/relationships/hyperlink" Target="https://211nwfl.communityos.org/" TargetMode="External"/><Relationship Id="rId15" Type="http://schemas.openxmlformats.org/officeDocument/2006/relationships/hyperlink" Target="https://www.recoveryanswers.org/addiction-ary/" TargetMode="External"/><Relationship Id="rId10" Type="http://schemas.openxmlformats.org/officeDocument/2006/relationships/hyperlink" Target="https://dpt2.samhsa.gov/treatment/" TargetMode="External"/><Relationship Id="rId4" Type="http://schemas.openxmlformats.org/officeDocument/2006/relationships/hyperlink" Target="https://211bigbend.org/" TargetMode="External"/><Relationship Id="rId9" Type="http://schemas.openxmlformats.org/officeDocument/2006/relationships/hyperlink" Target="https://www.findhelp.org/health/addiction-%26-recovery--tallahassee-fl?cursor=0&amp;postal=32303&amp;filters=%7B%22attribute_tags%22%3A%2B%5B%22opioid%2Bdependency%22%5D%7D&amp;clearedfilter=1" TargetMode="External"/><Relationship Id="rId14" Type="http://schemas.openxmlformats.org/officeDocument/2006/relationships/hyperlink" Target="https://www.addictionpolicy.org/language-matters"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healthandhopeclinic.org/narcan.html" TargetMode="External"/><Relationship Id="rId13" Type="http://schemas.openxmlformats.org/officeDocument/2006/relationships/hyperlink" Target="https://harmreduction.org/resource-center/harm-reduction-near-you/" TargetMode="External"/><Relationship Id="rId3" Type="http://schemas.openxmlformats.org/officeDocument/2006/relationships/hyperlink" Target="https://vimeo.com/220517757" TargetMode="External"/><Relationship Id="rId7" Type="http://schemas.openxmlformats.org/officeDocument/2006/relationships/hyperlink" Target="https://www.isavefl.com/find-naloxone.shtml" TargetMode="External"/><Relationship Id="rId12" Type="http://schemas.openxmlformats.org/officeDocument/2006/relationships/hyperlink" Target="https://www.oxfordhousefl.or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harmreduction.org/issues/overdose-prevention/overview/overdose-basics/responding-to-opioid-overdose/" TargetMode="External"/><Relationship Id="rId11" Type="http://schemas.openxmlformats.org/officeDocument/2006/relationships/hyperlink" Target="https://discvillage.org/index.html" TargetMode="External"/><Relationship Id="rId5" Type="http://schemas.openxmlformats.org/officeDocument/2006/relationships/hyperlink" Target="https://deterrasystem.com/" TargetMode="External"/><Relationship Id="rId10" Type="http://schemas.openxmlformats.org/officeDocument/2006/relationships/hyperlink" Target="https://www.newseason.com/treatment-center-locations/florida/pensacola-metro-treatment-center/" TargetMode="External"/><Relationship Id="rId4" Type="http://schemas.openxmlformats.org/officeDocument/2006/relationships/hyperlink" Target="https://learn.webjunction.org/course/search.php?search=preventing%2Band%2Btreating%2Bcompassion%2Bfatigue" TargetMode="External"/><Relationship Id="rId9" Type="http://schemas.openxmlformats.org/officeDocument/2006/relationships/hyperlink" Target="https://www.elakeviewcenter.org/TheFriary" TargetMode="External"/><Relationship Id="rId14" Type="http://schemas.openxmlformats.org/officeDocument/2006/relationships/hyperlink" Target="https://nextdistro.org/naloxone#stateselecto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21" Type="http://schemas.openxmlformats.org/officeDocument/2006/relationships/image" Target="../media/image27.png"/><Relationship Id="rId34" Type="http://schemas.openxmlformats.org/officeDocument/2006/relationships/image" Target="../media/image40.jp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jp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jpg"/><Relationship Id="rId8" Type="http://schemas.openxmlformats.org/officeDocument/2006/relationships/image" Target="../media/image14.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upload.wikimedia.org/wikipedia/commons/thumb/a/a8/LOC_Main_Reading_Room_Highsmith.jpg/250px-LOC_Main_Reading_Room_Highsmith.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a:spLocks noGrp="1"/>
          </p:cNvSpPr>
          <p:nvPr>
            <p:ph type="ctrTitle"/>
          </p:nvPr>
        </p:nvSpPr>
        <p:spPr>
          <a:xfrm>
            <a:off x="696900" y="4811728"/>
            <a:ext cx="16894200" cy="3348726"/>
          </a:xfrm>
          <a:prstGeom prst="rect">
            <a:avLst/>
          </a:prstGeom>
        </p:spPr>
        <p:txBody>
          <a:bodyPr spcFirstLastPara="1" vert="horz" wrap="square" lIns="182850" tIns="182850" rIns="182850" bIns="182850" rtlCol="0" anchor="b" anchorCtr="0">
            <a:noAutofit/>
          </a:bodyPr>
          <a:lstStyle/>
          <a:p>
            <a:pPr>
              <a:buSzPts val="990"/>
            </a:pPr>
            <a:r>
              <a:rPr lang="en-US" sz="7500" dirty="0">
                <a:latin typeface="EB Garamond"/>
                <a:ea typeface="EB Garamond"/>
              </a:rPr>
              <a:t>Opioid Toolkit: A Professional Aid Created for Understanding the Opioid Crisis</a:t>
            </a:r>
            <a:br>
              <a:rPr lang="en-US" sz="7500" dirty="0">
                <a:latin typeface="EB Garamond"/>
                <a:ea typeface="EB Garamond"/>
              </a:rPr>
            </a:br>
            <a:r>
              <a:rPr lang="en-US" sz="4800" dirty="0">
                <a:latin typeface="EB Garamond"/>
                <a:ea typeface="EB Garamond"/>
              </a:rPr>
              <a:t>02/27/24</a:t>
            </a:r>
            <a:endParaRPr lang="en-US" sz="4800" dirty="0">
              <a:latin typeface="EB Garamond"/>
            </a:endParaRPr>
          </a:p>
        </p:txBody>
      </p:sp>
      <p:grpSp>
        <p:nvGrpSpPr>
          <p:cNvPr id="2" name="Group 1">
            <a:extLst>
              <a:ext uri="{FF2B5EF4-FFF2-40B4-BE49-F238E27FC236}">
                <a16:creationId xmlns:a16="http://schemas.microsoft.com/office/drawing/2014/main" id="{802DA0D1-77D5-82B1-E8E6-D3B257BD4ADE}"/>
              </a:ext>
              <a:ext uri="{C183D7F6-B498-43B3-948B-1728B52AA6E4}">
                <adec:decorative xmlns:adec="http://schemas.microsoft.com/office/drawing/2017/decorative" val="1"/>
              </a:ext>
            </a:extLst>
          </p:cNvPr>
          <p:cNvGrpSpPr/>
          <p:nvPr/>
        </p:nvGrpSpPr>
        <p:grpSpPr>
          <a:xfrm>
            <a:off x="0" y="31011"/>
            <a:ext cx="18288000" cy="4534250"/>
            <a:chOff x="0" y="31011"/>
            <a:chExt cx="18288000" cy="4534250"/>
          </a:xfrm>
        </p:grpSpPr>
        <p:pic>
          <p:nvPicPr>
            <p:cNvPr id="56" name="Google Shape;56;p13" descr="A child and woman looking at a camera in front of trees."/>
            <p:cNvPicPr preferRelativeResize="0"/>
            <p:nvPr/>
          </p:nvPicPr>
          <p:blipFill>
            <a:blip r:embed="rId3">
              <a:alphaModFix/>
            </a:blip>
            <a:stretch>
              <a:fillRect/>
            </a:stretch>
          </p:blipFill>
          <p:spPr>
            <a:xfrm>
              <a:off x="0" y="31011"/>
              <a:ext cx="13133700" cy="4534250"/>
            </a:xfrm>
            <a:prstGeom prst="rect">
              <a:avLst/>
            </a:prstGeom>
            <a:noFill/>
            <a:ln>
              <a:noFill/>
            </a:ln>
          </p:spPr>
        </p:pic>
        <p:pic>
          <p:nvPicPr>
            <p:cNvPr id="54" name="Google Shape;54;p13" descr="A view of tall buildings in a front of a skyline."/>
            <p:cNvPicPr preferRelativeResize="0"/>
            <p:nvPr/>
          </p:nvPicPr>
          <p:blipFill rotWithShape="1">
            <a:blip r:embed="rId4">
              <a:alphaModFix/>
            </a:blip>
            <a:srcRect l="45298" t="1036" b="826"/>
            <a:stretch/>
          </p:blipFill>
          <p:spPr>
            <a:xfrm>
              <a:off x="13133700" y="31011"/>
              <a:ext cx="5154300" cy="4523778"/>
            </a:xfrm>
            <a:prstGeom prst="rect">
              <a:avLst/>
            </a:prstGeom>
            <a:noFill/>
            <a:ln>
              <a:noFill/>
            </a:ln>
          </p:spPr>
        </p:pic>
      </p:grpSp>
      <p:sp>
        <p:nvSpPr>
          <p:cNvPr id="57" name="Google Shape;57;p13"/>
          <p:cNvSpPr txBox="1">
            <a:spLocks noGrp="1"/>
          </p:cNvSpPr>
          <p:nvPr>
            <p:ph type="ctrTitle"/>
          </p:nvPr>
        </p:nvSpPr>
        <p:spPr>
          <a:xfrm>
            <a:off x="396727" y="8134598"/>
            <a:ext cx="18266435" cy="861600"/>
          </a:xfrm>
          <a:prstGeom prst="rect">
            <a:avLst/>
          </a:prstGeom>
        </p:spPr>
        <p:txBody>
          <a:bodyPr spcFirstLastPara="1" vert="horz" wrap="square" lIns="182850" tIns="182850" rIns="182850" bIns="182850" rtlCol="0" anchor="b" anchorCtr="0">
            <a:noAutofit/>
          </a:bodyPr>
          <a:lstStyle/>
          <a:p>
            <a:r>
              <a:rPr lang="en" sz="3975" dirty="0">
                <a:latin typeface="EB Garamond"/>
                <a:ea typeface="EB Garamond"/>
                <a:sym typeface="EB Garamond"/>
                <a:hlinkClick r:id="rId5"/>
              </a:rPr>
              <a:t>Region2@nnlm.gov</a:t>
            </a:r>
            <a:r>
              <a:rPr lang="en" sz="3975" dirty="0">
                <a:latin typeface="EB Garamond"/>
                <a:ea typeface="EB Garamond"/>
                <a:sym typeface="EB Garamond"/>
              </a:rPr>
              <a:t>  | @</a:t>
            </a:r>
            <a:r>
              <a:rPr lang="en" sz="3975" dirty="0">
                <a:latin typeface="EB Garamond"/>
                <a:ea typeface="EB Garamond"/>
                <a:cs typeface="EB Garamond"/>
                <a:sym typeface="EB Garamond"/>
              </a:rPr>
              <a:t>nnlmregion2 </a:t>
            </a:r>
            <a:endParaRPr lang="en-US" sz="3975" dirty="0">
              <a:latin typeface="EB Garamond"/>
              <a:ea typeface="EB Garamond"/>
              <a:cs typeface="EB Garamond"/>
            </a:endParaRPr>
          </a:p>
        </p:txBody>
      </p:sp>
      <p:grpSp>
        <p:nvGrpSpPr>
          <p:cNvPr id="5" name="Group 4" descr="Network of the National Library of Medicine Logo">
            <a:extLst>
              <a:ext uri="{FF2B5EF4-FFF2-40B4-BE49-F238E27FC236}">
                <a16:creationId xmlns:a16="http://schemas.microsoft.com/office/drawing/2014/main" id="{13FC0A67-46A6-4172-7C76-D2A48EC15B32}"/>
              </a:ext>
            </a:extLst>
          </p:cNvPr>
          <p:cNvGrpSpPr/>
          <p:nvPr/>
        </p:nvGrpSpPr>
        <p:grpSpPr>
          <a:xfrm>
            <a:off x="1" y="9182101"/>
            <a:ext cx="18287999" cy="1104900"/>
            <a:chOff x="1" y="9182101"/>
            <a:chExt cx="18287999" cy="1104900"/>
          </a:xfrm>
        </p:grpSpPr>
        <p:sp>
          <p:nvSpPr>
            <p:cNvPr id="3" name="Rectangle 2">
              <a:extLst>
                <a:ext uri="{FF2B5EF4-FFF2-40B4-BE49-F238E27FC236}">
                  <a16:creationId xmlns:a16="http://schemas.microsoft.com/office/drawing/2014/main" id="{3879A082-BBCC-1936-B71F-08BACF890E89}"/>
                </a:ext>
                <a:ext uri="{C183D7F6-B498-43B3-948B-1728B52AA6E4}">
                  <adec:decorative xmlns:adec="http://schemas.microsoft.com/office/drawing/2017/decorative" val="1"/>
                </a:ext>
              </a:extLst>
            </p:cNvPr>
            <p:cNvSpPr/>
            <p:nvPr/>
          </p:nvSpPr>
          <p:spPr>
            <a:xfrm>
              <a:off x="1" y="9182101"/>
              <a:ext cx="18287999" cy="1104900"/>
            </a:xfrm>
            <a:prstGeom prst="rect">
              <a:avLst/>
            </a:prstGeom>
            <a:solidFill>
              <a:srgbClr val="205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descr="Network of the National Library of Medicine logo.">
              <a:extLst>
                <a:ext uri="{FF2B5EF4-FFF2-40B4-BE49-F238E27FC236}">
                  <a16:creationId xmlns:a16="http://schemas.microsoft.com/office/drawing/2014/main" id="{B7A45E52-44F9-8577-EF87-C86B40C30025}"/>
                </a:ext>
              </a:extLst>
            </p:cNvPr>
            <p:cNvPicPr>
              <a:picLocks noChangeAspect="1"/>
            </p:cNvPicPr>
            <p:nvPr/>
          </p:nvPicPr>
          <p:blipFill>
            <a:blip r:embed="rId6"/>
            <a:stretch>
              <a:fillRect/>
            </a:stretch>
          </p:blipFill>
          <p:spPr>
            <a:xfrm>
              <a:off x="152400" y="9332214"/>
              <a:ext cx="5318273" cy="853277"/>
            </a:xfrm>
            <a:prstGeom prst="rect">
              <a:avLst/>
            </a:prstGeom>
          </p:spPr>
        </p:pic>
      </p:grpSp>
    </p:spTree>
    <p:extLst>
      <p:ext uri="{BB962C8B-B14F-4D97-AF65-F5344CB8AC3E}">
        <p14:creationId xmlns:p14="http://schemas.microsoft.com/office/powerpoint/2010/main" val="1092980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F7F7"/>
          </a:solidFill>
        </p:spPr>
        <p:txBody>
          <a:bodyPr wrap="square" lIns="0" tIns="0" rIns="0" bIns="0" rtlCol="0"/>
          <a:lstStyle/>
          <a:p>
            <a:pPr algn="l" rtl="0"/>
            <a:endParaRPr/>
          </a:p>
        </p:txBody>
      </p:sp>
      <p:sp>
        <p:nvSpPr>
          <p:cNvPr id="3" name="object 3">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sp>
        <p:nvSpPr>
          <p:cNvPr id="4" name="object 4"/>
          <p:cNvSpPr txBox="1">
            <a:spLocks noGrp="1"/>
          </p:cNvSpPr>
          <p:nvPr>
            <p:ph type="title"/>
          </p:nvPr>
        </p:nvSpPr>
        <p:spPr>
          <a:xfrm>
            <a:off x="1016000" y="594319"/>
            <a:ext cx="12623800" cy="1320874"/>
          </a:xfrm>
          <a:prstGeom prst="rect">
            <a:avLst/>
          </a:prstGeom>
        </p:spPr>
        <p:txBody>
          <a:bodyPr vert="horz" wrap="square" lIns="0" tIns="12700" rIns="0" bIns="0" rtlCol="0">
            <a:spAutoFit/>
          </a:bodyPr>
          <a:lstStyle/>
          <a:p>
            <a:pPr marL="12700">
              <a:lnSpc>
                <a:spcPct val="100000"/>
              </a:lnSpc>
              <a:spcBef>
                <a:spcPts val="100"/>
              </a:spcBef>
            </a:pPr>
            <a:r>
              <a:rPr sz="8500" dirty="0"/>
              <a:t>OCLC OPIOID TOOLKIT</a:t>
            </a:r>
          </a:p>
        </p:txBody>
      </p:sp>
      <p:sp>
        <p:nvSpPr>
          <p:cNvPr id="5" name="object 5">
            <a:extLst>
              <a:ext uri="{C183D7F6-B498-43B3-948B-1728B52AA6E4}">
                <adec:decorative xmlns:adec="http://schemas.microsoft.com/office/drawing/2017/decorative" val="1"/>
              </a:ext>
            </a:extLst>
          </p:cNvPr>
          <p:cNvSpPr/>
          <p:nvPr/>
        </p:nvSpPr>
        <p:spPr>
          <a:xfrm>
            <a:off x="2330874" y="4285589"/>
            <a:ext cx="1487805" cy="404495"/>
          </a:xfrm>
          <a:custGeom>
            <a:avLst/>
            <a:gdLst/>
            <a:ahLst/>
            <a:cxnLst/>
            <a:rect l="l" t="t" r="r" b="b"/>
            <a:pathLst>
              <a:path w="1487804" h="404495">
                <a:moveTo>
                  <a:pt x="196741" y="404405"/>
                </a:moveTo>
                <a:lnTo>
                  <a:pt x="135925" y="397089"/>
                </a:lnTo>
                <a:lnTo>
                  <a:pt x="86167" y="375143"/>
                </a:lnTo>
                <a:lnTo>
                  <a:pt x="47836" y="341566"/>
                </a:lnTo>
                <a:lnTo>
                  <a:pt x="21036" y="299629"/>
                </a:lnTo>
                <a:lnTo>
                  <a:pt x="5259" y="252197"/>
                </a:lnTo>
                <a:lnTo>
                  <a:pt x="0" y="202135"/>
                </a:lnTo>
                <a:lnTo>
                  <a:pt x="1365" y="177761"/>
                </a:lnTo>
                <a:lnTo>
                  <a:pt x="12287" y="130025"/>
                </a:lnTo>
                <a:lnTo>
                  <a:pt x="34107" y="84489"/>
                </a:lnTo>
                <a:lnTo>
                  <a:pt x="66673" y="46260"/>
                </a:lnTo>
                <a:lnTo>
                  <a:pt x="109841" y="16990"/>
                </a:lnTo>
                <a:lnTo>
                  <a:pt x="162498" y="1887"/>
                </a:lnTo>
                <a:lnTo>
                  <a:pt x="192291" y="0"/>
                </a:lnTo>
                <a:lnTo>
                  <a:pt x="222851" y="1887"/>
                </a:lnTo>
                <a:lnTo>
                  <a:pt x="276789" y="16990"/>
                </a:lnTo>
                <a:lnTo>
                  <a:pt x="321019" y="46260"/>
                </a:lnTo>
                <a:lnTo>
                  <a:pt x="354326" y="84489"/>
                </a:lnTo>
                <a:lnTo>
                  <a:pt x="376458" y="130025"/>
                </a:lnTo>
                <a:lnTo>
                  <a:pt x="387515" y="177761"/>
                </a:lnTo>
                <a:lnTo>
                  <a:pt x="388897" y="202135"/>
                </a:lnTo>
                <a:lnTo>
                  <a:pt x="387532" y="226348"/>
                </a:lnTo>
                <a:lnTo>
                  <a:pt x="376610" y="274016"/>
                </a:lnTo>
                <a:lnTo>
                  <a:pt x="354781" y="319772"/>
                </a:lnTo>
                <a:lnTo>
                  <a:pt x="322148" y="358203"/>
                </a:lnTo>
                <a:lnTo>
                  <a:pt x="278989" y="387490"/>
                </a:lnTo>
                <a:lnTo>
                  <a:pt x="226466" y="402525"/>
                </a:lnTo>
                <a:lnTo>
                  <a:pt x="196741" y="404405"/>
                </a:lnTo>
                <a:close/>
              </a:path>
              <a:path w="1487804" h="404495">
                <a:moveTo>
                  <a:pt x="197820" y="381751"/>
                </a:moveTo>
                <a:lnTo>
                  <a:pt x="237734" y="375615"/>
                </a:lnTo>
                <a:lnTo>
                  <a:pt x="271446" y="357208"/>
                </a:lnTo>
                <a:lnTo>
                  <a:pt x="298415" y="329059"/>
                </a:lnTo>
                <a:lnTo>
                  <a:pt x="317833" y="293965"/>
                </a:lnTo>
                <a:lnTo>
                  <a:pt x="329666" y="254287"/>
                </a:lnTo>
                <a:lnTo>
                  <a:pt x="333610" y="212653"/>
                </a:lnTo>
                <a:lnTo>
                  <a:pt x="332540" y="189383"/>
                </a:lnTo>
                <a:lnTo>
                  <a:pt x="323977" y="144007"/>
                </a:lnTo>
                <a:lnTo>
                  <a:pt x="306953" y="100924"/>
                </a:lnTo>
                <a:lnTo>
                  <a:pt x="282074" y="64987"/>
                </a:lnTo>
                <a:lnTo>
                  <a:pt x="249786" y="37816"/>
                </a:lnTo>
                <a:lnTo>
                  <a:pt x="211759" y="23859"/>
                </a:lnTo>
                <a:lnTo>
                  <a:pt x="190673" y="22114"/>
                </a:lnTo>
                <a:lnTo>
                  <a:pt x="169856" y="23657"/>
                </a:lnTo>
                <a:lnTo>
                  <a:pt x="132773" y="35995"/>
                </a:lnTo>
                <a:lnTo>
                  <a:pt x="102011" y="59981"/>
                </a:lnTo>
                <a:lnTo>
                  <a:pt x="78683" y="91872"/>
                </a:lnTo>
                <a:lnTo>
                  <a:pt x="63007" y="130346"/>
                </a:lnTo>
                <a:lnTo>
                  <a:pt x="55186" y="171204"/>
                </a:lnTo>
                <a:lnTo>
                  <a:pt x="54208" y="192291"/>
                </a:lnTo>
                <a:lnTo>
                  <a:pt x="55202" y="214094"/>
                </a:lnTo>
                <a:lnTo>
                  <a:pt x="63158" y="257852"/>
                </a:lnTo>
                <a:lnTo>
                  <a:pt x="79180" y="300851"/>
                </a:lnTo>
                <a:lnTo>
                  <a:pt x="103520" y="337327"/>
                </a:lnTo>
                <a:lnTo>
                  <a:pt x="135976" y="365443"/>
                </a:lnTo>
                <a:lnTo>
                  <a:pt x="175486" y="379939"/>
                </a:lnTo>
                <a:lnTo>
                  <a:pt x="197820" y="381751"/>
                </a:lnTo>
                <a:close/>
              </a:path>
              <a:path w="1487804" h="404495">
                <a:moveTo>
                  <a:pt x="626299" y="404405"/>
                </a:moveTo>
                <a:lnTo>
                  <a:pt x="575024" y="397932"/>
                </a:lnTo>
                <a:lnTo>
                  <a:pt x="529345" y="378514"/>
                </a:lnTo>
                <a:lnTo>
                  <a:pt x="491250" y="347803"/>
                </a:lnTo>
                <a:lnTo>
                  <a:pt x="462461" y="307720"/>
                </a:lnTo>
                <a:lnTo>
                  <a:pt x="444458" y="260456"/>
                </a:lnTo>
                <a:lnTo>
                  <a:pt x="438458" y="208203"/>
                </a:lnTo>
                <a:lnTo>
                  <a:pt x="439823" y="181579"/>
                </a:lnTo>
                <a:lnTo>
                  <a:pt x="450746" y="130809"/>
                </a:lnTo>
                <a:lnTo>
                  <a:pt x="472566" y="84051"/>
                </a:lnTo>
                <a:lnTo>
                  <a:pt x="505131" y="45552"/>
                </a:lnTo>
                <a:lnTo>
                  <a:pt x="548265" y="16687"/>
                </a:lnTo>
                <a:lnTo>
                  <a:pt x="600653" y="1854"/>
                </a:lnTo>
                <a:lnTo>
                  <a:pt x="630210" y="0"/>
                </a:lnTo>
                <a:lnTo>
                  <a:pt x="659935" y="2106"/>
                </a:lnTo>
                <a:lnTo>
                  <a:pt x="688430" y="8427"/>
                </a:lnTo>
                <a:lnTo>
                  <a:pt x="715694" y="18962"/>
                </a:lnTo>
                <a:lnTo>
                  <a:pt x="741728" y="33711"/>
                </a:lnTo>
                <a:lnTo>
                  <a:pt x="739031" y="3910"/>
                </a:lnTo>
                <a:lnTo>
                  <a:pt x="768832" y="3910"/>
                </a:lnTo>
                <a:lnTo>
                  <a:pt x="768832" y="132014"/>
                </a:lnTo>
                <a:lnTo>
                  <a:pt x="748875" y="132014"/>
                </a:lnTo>
                <a:lnTo>
                  <a:pt x="744543" y="107725"/>
                </a:lnTo>
                <a:lnTo>
                  <a:pt x="737076" y="86234"/>
                </a:lnTo>
                <a:lnTo>
                  <a:pt x="712736" y="51646"/>
                </a:lnTo>
                <a:lnTo>
                  <a:pt x="677743" y="29902"/>
                </a:lnTo>
                <a:lnTo>
                  <a:pt x="633986" y="22654"/>
                </a:lnTo>
                <a:lnTo>
                  <a:pt x="614854" y="24019"/>
                </a:lnTo>
                <a:lnTo>
                  <a:pt x="562517" y="44499"/>
                </a:lnTo>
                <a:lnTo>
                  <a:pt x="533558" y="70963"/>
                </a:lnTo>
                <a:lnTo>
                  <a:pt x="511410" y="106663"/>
                </a:lnTo>
                <a:lnTo>
                  <a:pt x="497352" y="150151"/>
                </a:lnTo>
                <a:lnTo>
                  <a:pt x="492666" y="199977"/>
                </a:lnTo>
                <a:lnTo>
                  <a:pt x="493905" y="224722"/>
                </a:lnTo>
                <a:lnTo>
                  <a:pt x="503816" y="270165"/>
                </a:lnTo>
                <a:lnTo>
                  <a:pt x="523319" y="309785"/>
                </a:lnTo>
                <a:lnTo>
                  <a:pt x="550086" y="341002"/>
                </a:lnTo>
                <a:lnTo>
                  <a:pt x="583334" y="363091"/>
                </a:lnTo>
                <a:lnTo>
                  <a:pt x="620686" y="374283"/>
                </a:lnTo>
                <a:lnTo>
                  <a:pt x="640728" y="375682"/>
                </a:lnTo>
                <a:lnTo>
                  <a:pt x="659033" y="374646"/>
                </a:lnTo>
                <a:lnTo>
                  <a:pt x="711927" y="359096"/>
                </a:lnTo>
                <a:lnTo>
                  <a:pt x="756477" y="326480"/>
                </a:lnTo>
                <a:lnTo>
                  <a:pt x="768293" y="312170"/>
                </a:lnTo>
                <a:lnTo>
                  <a:pt x="782587" y="323766"/>
                </a:lnTo>
                <a:lnTo>
                  <a:pt x="748234" y="361760"/>
                </a:lnTo>
                <a:lnTo>
                  <a:pt x="709095" y="386470"/>
                </a:lnTo>
                <a:lnTo>
                  <a:pt x="667697" y="399921"/>
                </a:lnTo>
                <a:lnTo>
                  <a:pt x="646998" y="403284"/>
                </a:lnTo>
                <a:lnTo>
                  <a:pt x="626299" y="404405"/>
                </a:lnTo>
                <a:close/>
              </a:path>
              <a:path w="1487804" h="404495">
                <a:moveTo>
                  <a:pt x="829445" y="377301"/>
                </a:moveTo>
                <a:lnTo>
                  <a:pt x="865809" y="356399"/>
                </a:lnTo>
                <a:lnTo>
                  <a:pt x="867607" y="309338"/>
                </a:lnTo>
                <a:lnTo>
                  <a:pt x="867607" y="70794"/>
                </a:lnTo>
                <a:lnTo>
                  <a:pt x="867708" y="59610"/>
                </a:lnTo>
                <a:lnTo>
                  <a:pt x="868011" y="49252"/>
                </a:lnTo>
                <a:lnTo>
                  <a:pt x="868517" y="39720"/>
                </a:lnTo>
                <a:lnTo>
                  <a:pt x="869225" y="31014"/>
                </a:lnTo>
                <a:lnTo>
                  <a:pt x="829445" y="33172"/>
                </a:lnTo>
                <a:lnTo>
                  <a:pt x="829445" y="8899"/>
                </a:lnTo>
                <a:lnTo>
                  <a:pt x="953774" y="8899"/>
                </a:lnTo>
                <a:lnTo>
                  <a:pt x="953774" y="27104"/>
                </a:lnTo>
                <a:lnTo>
                  <a:pt x="944815" y="27862"/>
                </a:lnTo>
                <a:lnTo>
                  <a:pt x="937221" y="29598"/>
                </a:lnTo>
                <a:lnTo>
                  <a:pt x="916219" y="62273"/>
                </a:lnTo>
                <a:lnTo>
                  <a:pt x="915612" y="95066"/>
                </a:lnTo>
                <a:lnTo>
                  <a:pt x="915612" y="331992"/>
                </a:lnTo>
                <a:lnTo>
                  <a:pt x="915511" y="345451"/>
                </a:lnTo>
                <a:lnTo>
                  <a:pt x="915208" y="357107"/>
                </a:lnTo>
                <a:lnTo>
                  <a:pt x="914702" y="366960"/>
                </a:lnTo>
                <a:lnTo>
                  <a:pt x="913994" y="375008"/>
                </a:lnTo>
                <a:lnTo>
                  <a:pt x="1017287" y="373390"/>
                </a:lnTo>
                <a:lnTo>
                  <a:pt x="1060345" y="360596"/>
                </a:lnTo>
                <a:lnTo>
                  <a:pt x="1083530" y="322620"/>
                </a:lnTo>
                <a:lnTo>
                  <a:pt x="1087946" y="281155"/>
                </a:lnTo>
                <a:lnTo>
                  <a:pt x="1106690" y="281155"/>
                </a:lnTo>
                <a:lnTo>
                  <a:pt x="1103453" y="395505"/>
                </a:lnTo>
                <a:lnTo>
                  <a:pt x="829445" y="395505"/>
                </a:lnTo>
                <a:lnTo>
                  <a:pt x="829445" y="377301"/>
                </a:lnTo>
                <a:close/>
              </a:path>
              <a:path w="1487804" h="404495">
                <a:moveTo>
                  <a:pt x="1331477" y="404405"/>
                </a:moveTo>
                <a:lnTo>
                  <a:pt x="1280202" y="397932"/>
                </a:lnTo>
                <a:lnTo>
                  <a:pt x="1234522" y="378514"/>
                </a:lnTo>
                <a:lnTo>
                  <a:pt x="1196428" y="347803"/>
                </a:lnTo>
                <a:lnTo>
                  <a:pt x="1167638" y="307720"/>
                </a:lnTo>
                <a:lnTo>
                  <a:pt x="1149636" y="260456"/>
                </a:lnTo>
                <a:lnTo>
                  <a:pt x="1143636" y="208203"/>
                </a:lnTo>
                <a:lnTo>
                  <a:pt x="1145001" y="181579"/>
                </a:lnTo>
                <a:lnTo>
                  <a:pt x="1155924" y="130809"/>
                </a:lnTo>
                <a:lnTo>
                  <a:pt x="1177743" y="84051"/>
                </a:lnTo>
                <a:lnTo>
                  <a:pt x="1210309" y="45552"/>
                </a:lnTo>
                <a:lnTo>
                  <a:pt x="1253443" y="16687"/>
                </a:lnTo>
                <a:lnTo>
                  <a:pt x="1305831" y="1854"/>
                </a:lnTo>
                <a:lnTo>
                  <a:pt x="1335388" y="0"/>
                </a:lnTo>
                <a:lnTo>
                  <a:pt x="1365113" y="2106"/>
                </a:lnTo>
                <a:lnTo>
                  <a:pt x="1393608" y="8427"/>
                </a:lnTo>
                <a:lnTo>
                  <a:pt x="1420872" y="18962"/>
                </a:lnTo>
                <a:lnTo>
                  <a:pt x="1446906" y="33711"/>
                </a:lnTo>
                <a:lnTo>
                  <a:pt x="1444209" y="3910"/>
                </a:lnTo>
                <a:lnTo>
                  <a:pt x="1474010" y="3910"/>
                </a:lnTo>
                <a:lnTo>
                  <a:pt x="1474010" y="132014"/>
                </a:lnTo>
                <a:lnTo>
                  <a:pt x="1454053" y="132014"/>
                </a:lnTo>
                <a:lnTo>
                  <a:pt x="1449721" y="107725"/>
                </a:lnTo>
                <a:lnTo>
                  <a:pt x="1442254" y="86234"/>
                </a:lnTo>
                <a:lnTo>
                  <a:pt x="1417914" y="51646"/>
                </a:lnTo>
                <a:lnTo>
                  <a:pt x="1382921" y="29902"/>
                </a:lnTo>
                <a:lnTo>
                  <a:pt x="1339163" y="22654"/>
                </a:lnTo>
                <a:lnTo>
                  <a:pt x="1320032" y="24019"/>
                </a:lnTo>
                <a:lnTo>
                  <a:pt x="1267695" y="44499"/>
                </a:lnTo>
                <a:lnTo>
                  <a:pt x="1238736" y="70963"/>
                </a:lnTo>
                <a:lnTo>
                  <a:pt x="1216588" y="106663"/>
                </a:lnTo>
                <a:lnTo>
                  <a:pt x="1202530" y="150151"/>
                </a:lnTo>
                <a:lnTo>
                  <a:pt x="1197844" y="199977"/>
                </a:lnTo>
                <a:lnTo>
                  <a:pt x="1199083" y="224722"/>
                </a:lnTo>
                <a:lnTo>
                  <a:pt x="1208994" y="270165"/>
                </a:lnTo>
                <a:lnTo>
                  <a:pt x="1228496" y="309785"/>
                </a:lnTo>
                <a:lnTo>
                  <a:pt x="1255263" y="341002"/>
                </a:lnTo>
                <a:lnTo>
                  <a:pt x="1288512" y="363091"/>
                </a:lnTo>
                <a:lnTo>
                  <a:pt x="1325864" y="374283"/>
                </a:lnTo>
                <a:lnTo>
                  <a:pt x="1345906" y="375682"/>
                </a:lnTo>
                <a:lnTo>
                  <a:pt x="1364211" y="374646"/>
                </a:lnTo>
                <a:lnTo>
                  <a:pt x="1417105" y="359096"/>
                </a:lnTo>
                <a:lnTo>
                  <a:pt x="1461655" y="326480"/>
                </a:lnTo>
                <a:lnTo>
                  <a:pt x="1473471" y="312170"/>
                </a:lnTo>
                <a:lnTo>
                  <a:pt x="1487765" y="323766"/>
                </a:lnTo>
                <a:lnTo>
                  <a:pt x="1453412" y="361760"/>
                </a:lnTo>
                <a:lnTo>
                  <a:pt x="1414273" y="386470"/>
                </a:lnTo>
                <a:lnTo>
                  <a:pt x="1372875" y="399921"/>
                </a:lnTo>
                <a:lnTo>
                  <a:pt x="1352176" y="403284"/>
                </a:lnTo>
                <a:lnTo>
                  <a:pt x="1331477" y="404405"/>
                </a:lnTo>
                <a:close/>
              </a:path>
            </a:pathLst>
          </a:custGeom>
          <a:ln w="41429">
            <a:solidFill>
              <a:srgbClr val="BEBEBE"/>
            </a:solidFill>
          </a:ln>
        </p:spPr>
        <p:txBody>
          <a:bodyPr wrap="square" lIns="0" tIns="0" rIns="0" bIns="0" rtlCol="0"/>
          <a:lstStyle/>
          <a:p>
            <a:pPr algn="l" rtl="0"/>
            <a:endParaRPr/>
          </a:p>
        </p:txBody>
      </p:sp>
      <p:grpSp>
        <p:nvGrpSpPr>
          <p:cNvPr id="6" name="object 6">
            <a:extLst>
              <a:ext uri="{C183D7F6-B498-43B3-948B-1728B52AA6E4}">
                <adec:decorative xmlns:adec="http://schemas.microsoft.com/office/drawing/2017/decorative" val="1"/>
              </a:ext>
            </a:extLst>
          </p:cNvPr>
          <p:cNvGrpSpPr/>
          <p:nvPr/>
        </p:nvGrpSpPr>
        <p:grpSpPr>
          <a:xfrm>
            <a:off x="3982329" y="4375315"/>
            <a:ext cx="1131570" cy="335915"/>
            <a:chOff x="3982329" y="4375315"/>
            <a:chExt cx="1131570" cy="335915"/>
          </a:xfrm>
        </p:grpSpPr>
        <p:sp>
          <p:nvSpPr>
            <p:cNvPr id="7" name="object 7"/>
            <p:cNvSpPr/>
            <p:nvPr/>
          </p:nvSpPr>
          <p:spPr>
            <a:xfrm>
              <a:off x="4003043" y="4396029"/>
              <a:ext cx="542925" cy="294005"/>
            </a:xfrm>
            <a:custGeom>
              <a:avLst/>
              <a:gdLst/>
              <a:ahLst/>
              <a:cxnLst/>
              <a:rect l="l" t="t" r="r" b="b"/>
              <a:pathLst>
                <a:path w="542925" h="294004">
                  <a:moveTo>
                    <a:pt x="136464" y="293965"/>
                  </a:moveTo>
                  <a:lnTo>
                    <a:pt x="83596" y="284332"/>
                  </a:lnTo>
                  <a:lnTo>
                    <a:pt x="39645" y="255972"/>
                  </a:lnTo>
                  <a:lnTo>
                    <a:pt x="10240" y="210858"/>
                  </a:lnTo>
                  <a:lnTo>
                    <a:pt x="1137" y="173033"/>
                  </a:lnTo>
                  <a:lnTo>
                    <a:pt x="0" y="151972"/>
                  </a:lnTo>
                  <a:lnTo>
                    <a:pt x="1154" y="132849"/>
                  </a:lnTo>
                  <a:lnTo>
                    <a:pt x="18474" y="78211"/>
                  </a:lnTo>
                  <a:lnTo>
                    <a:pt x="40555" y="46522"/>
                  </a:lnTo>
                  <a:lnTo>
                    <a:pt x="69850" y="21575"/>
                  </a:lnTo>
                  <a:lnTo>
                    <a:pt x="104877" y="5393"/>
                  </a:lnTo>
                  <a:lnTo>
                    <a:pt x="144151" y="0"/>
                  </a:lnTo>
                  <a:lnTo>
                    <a:pt x="158638" y="589"/>
                  </a:lnTo>
                  <a:lnTo>
                    <a:pt x="197145" y="9439"/>
                  </a:lnTo>
                  <a:lnTo>
                    <a:pt x="233285" y="34385"/>
                  </a:lnTo>
                  <a:lnTo>
                    <a:pt x="246365" y="67962"/>
                  </a:lnTo>
                  <a:lnTo>
                    <a:pt x="246365" y="76413"/>
                  </a:lnTo>
                  <a:lnTo>
                    <a:pt x="243937" y="83425"/>
                  </a:lnTo>
                  <a:lnTo>
                    <a:pt x="239083" y="88998"/>
                  </a:lnTo>
                  <a:lnTo>
                    <a:pt x="234318" y="94482"/>
                  </a:lnTo>
                  <a:lnTo>
                    <a:pt x="227711" y="97224"/>
                  </a:lnTo>
                  <a:lnTo>
                    <a:pt x="219260" y="97224"/>
                  </a:lnTo>
                  <a:lnTo>
                    <a:pt x="211170" y="97224"/>
                  </a:lnTo>
                  <a:lnTo>
                    <a:pt x="205101" y="94572"/>
                  </a:lnTo>
                  <a:lnTo>
                    <a:pt x="201056" y="89268"/>
                  </a:lnTo>
                  <a:lnTo>
                    <a:pt x="197011" y="83964"/>
                  </a:lnTo>
                  <a:lnTo>
                    <a:pt x="194988" y="78345"/>
                  </a:lnTo>
                  <a:lnTo>
                    <a:pt x="194988" y="72412"/>
                  </a:lnTo>
                  <a:lnTo>
                    <a:pt x="194988" y="63243"/>
                  </a:lnTo>
                  <a:lnTo>
                    <a:pt x="197730" y="55871"/>
                  </a:lnTo>
                  <a:lnTo>
                    <a:pt x="203214" y="50297"/>
                  </a:lnTo>
                  <a:lnTo>
                    <a:pt x="199472" y="42409"/>
                  </a:lnTo>
                  <a:lnTo>
                    <a:pt x="162422" y="22081"/>
                  </a:lnTo>
                  <a:lnTo>
                    <a:pt x="145230" y="20496"/>
                  </a:lnTo>
                  <a:lnTo>
                    <a:pt x="132874" y="21364"/>
                  </a:lnTo>
                  <a:lnTo>
                    <a:pt x="90136" y="42063"/>
                  </a:lnTo>
                  <a:lnTo>
                    <a:pt x="67962" y="74705"/>
                  </a:lnTo>
                  <a:lnTo>
                    <a:pt x="57090" y="120266"/>
                  </a:lnTo>
                  <a:lnTo>
                    <a:pt x="56366" y="138083"/>
                  </a:lnTo>
                  <a:lnTo>
                    <a:pt x="57107" y="156101"/>
                  </a:lnTo>
                  <a:lnTo>
                    <a:pt x="68232" y="203888"/>
                  </a:lnTo>
                  <a:lnTo>
                    <a:pt x="91417" y="239993"/>
                  </a:lnTo>
                  <a:lnTo>
                    <a:pt x="124766" y="261164"/>
                  </a:lnTo>
                  <a:lnTo>
                    <a:pt x="151298" y="265243"/>
                  </a:lnTo>
                  <a:lnTo>
                    <a:pt x="163712" y="264400"/>
                  </a:lnTo>
                  <a:lnTo>
                    <a:pt x="200247" y="251758"/>
                  </a:lnTo>
                  <a:lnTo>
                    <a:pt x="230486" y="227461"/>
                  </a:lnTo>
                  <a:lnTo>
                    <a:pt x="238004" y="217642"/>
                  </a:lnTo>
                  <a:lnTo>
                    <a:pt x="252433" y="228700"/>
                  </a:lnTo>
                  <a:lnTo>
                    <a:pt x="215013" y="268117"/>
                  </a:lnTo>
                  <a:lnTo>
                    <a:pt x="167681" y="289819"/>
                  </a:lnTo>
                  <a:lnTo>
                    <a:pt x="151989" y="292929"/>
                  </a:lnTo>
                  <a:lnTo>
                    <a:pt x="136464" y="293965"/>
                  </a:lnTo>
                  <a:close/>
                </a:path>
                <a:path w="542925" h="294004">
                  <a:moveTo>
                    <a:pt x="372798" y="293965"/>
                  </a:moveTo>
                  <a:lnTo>
                    <a:pt x="323014" y="283725"/>
                  </a:lnTo>
                  <a:lnTo>
                    <a:pt x="295193" y="254691"/>
                  </a:lnTo>
                  <a:lnTo>
                    <a:pt x="289867" y="228160"/>
                  </a:lnTo>
                  <a:lnTo>
                    <a:pt x="291468" y="212796"/>
                  </a:lnTo>
                  <a:lnTo>
                    <a:pt x="315488" y="174087"/>
                  </a:lnTo>
                  <a:lnTo>
                    <a:pt x="361555" y="147286"/>
                  </a:lnTo>
                  <a:lnTo>
                    <a:pt x="399716" y="136498"/>
                  </a:lnTo>
                  <a:lnTo>
                    <a:pt x="438822" y="131374"/>
                  </a:lnTo>
                  <a:lnTo>
                    <a:pt x="458425" y="130936"/>
                  </a:lnTo>
                  <a:lnTo>
                    <a:pt x="458425" y="96685"/>
                  </a:lnTo>
                  <a:lnTo>
                    <a:pt x="452509" y="51755"/>
                  </a:lnTo>
                  <a:lnTo>
                    <a:pt x="418780" y="21760"/>
                  </a:lnTo>
                  <a:lnTo>
                    <a:pt x="403138" y="20496"/>
                  </a:lnTo>
                  <a:lnTo>
                    <a:pt x="394676" y="20951"/>
                  </a:lnTo>
                  <a:lnTo>
                    <a:pt x="357156" y="36712"/>
                  </a:lnTo>
                  <a:lnTo>
                    <a:pt x="347851" y="49219"/>
                  </a:lnTo>
                  <a:lnTo>
                    <a:pt x="352706" y="54343"/>
                  </a:lnTo>
                  <a:lnTo>
                    <a:pt x="355133" y="61355"/>
                  </a:lnTo>
                  <a:lnTo>
                    <a:pt x="355133" y="70255"/>
                  </a:lnTo>
                  <a:lnTo>
                    <a:pt x="355133" y="75738"/>
                  </a:lnTo>
                  <a:lnTo>
                    <a:pt x="353065" y="80997"/>
                  </a:lnTo>
                  <a:lnTo>
                    <a:pt x="348930" y="86032"/>
                  </a:lnTo>
                  <a:lnTo>
                    <a:pt x="344884" y="90976"/>
                  </a:lnTo>
                  <a:lnTo>
                    <a:pt x="338996" y="93448"/>
                  </a:lnTo>
                  <a:lnTo>
                    <a:pt x="331265" y="93448"/>
                  </a:lnTo>
                  <a:lnTo>
                    <a:pt x="323534" y="93448"/>
                  </a:lnTo>
                  <a:lnTo>
                    <a:pt x="317465" y="90976"/>
                  </a:lnTo>
                  <a:lnTo>
                    <a:pt x="313061" y="86032"/>
                  </a:lnTo>
                  <a:lnTo>
                    <a:pt x="308656" y="80997"/>
                  </a:lnTo>
                  <a:lnTo>
                    <a:pt x="306453" y="74435"/>
                  </a:lnTo>
                  <a:lnTo>
                    <a:pt x="306453" y="66344"/>
                  </a:lnTo>
                  <a:lnTo>
                    <a:pt x="328239" y="25814"/>
                  </a:lnTo>
                  <a:lnTo>
                    <a:pt x="372680" y="5006"/>
                  </a:lnTo>
                  <a:lnTo>
                    <a:pt x="415814" y="0"/>
                  </a:lnTo>
                  <a:lnTo>
                    <a:pt x="437490" y="1542"/>
                  </a:lnTo>
                  <a:lnTo>
                    <a:pt x="484316" y="24676"/>
                  </a:lnTo>
                  <a:lnTo>
                    <a:pt x="504745" y="77494"/>
                  </a:lnTo>
                  <a:lnTo>
                    <a:pt x="505891" y="102213"/>
                  </a:lnTo>
                  <a:lnTo>
                    <a:pt x="505352" y="226542"/>
                  </a:lnTo>
                  <a:lnTo>
                    <a:pt x="505209" y="235509"/>
                  </a:lnTo>
                  <a:lnTo>
                    <a:pt x="504779" y="244746"/>
                  </a:lnTo>
                  <a:lnTo>
                    <a:pt x="504063" y="254253"/>
                  </a:lnTo>
                  <a:lnTo>
                    <a:pt x="503060" y="264029"/>
                  </a:lnTo>
                  <a:lnTo>
                    <a:pt x="542300" y="261872"/>
                  </a:lnTo>
                  <a:lnTo>
                    <a:pt x="542300" y="285065"/>
                  </a:lnTo>
                  <a:lnTo>
                    <a:pt x="463280" y="285065"/>
                  </a:lnTo>
                  <a:lnTo>
                    <a:pt x="462437" y="280017"/>
                  </a:lnTo>
                  <a:lnTo>
                    <a:pt x="461527" y="273098"/>
                  </a:lnTo>
                  <a:lnTo>
                    <a:pt x="460549" y="264307"/>
                  </a:lnTo>
                  <a:lnTo>
                    <a:pt x="459504" y="253646"/>
                  </a:lnTo>
                  <a:lnTo>
                    <a:pt x="438965" y="271286"/>
                  </a:lnTo>
                  <a:lnTo>
                    <a:pt x="417668" y="283886"/>
                  </a:lnTo>
                  <a:lnTo>
                    <a:pt x="395612" y="291445"/>
                  </a:lnTo>
                  <a:lnTo>
                    <a:pt x="372798" y="293965"/>
                  </a:lnTo>
                  <a:close/>
                </a:path>
              </a:pathLst>
            </a:custGeom>
            <a:ln w="41429">
              <a:solidFill>
                <a:srgbClr val="BEBEBE"/>
              </a:solidFill>
            </a:ln>
          </p:spPr>
          <p:txBody>
            <a:bodyPr wrap="square" lIns="0" tIns="0" rIns="0" bIns="0" rtlCol="0"/>
            <a:lstStyle/>
            <a:p>
              <a:endParaRPr/>
            </a:p>
          </p:txBody>
        </p:sp>
        <p:pic>
          <p:nvPicPr>
            <p:cNvPr id="8" name="object 8"/>
            <p:cNvPicPr/>
            <p:nvPr/>
          </p:nvPicPr>
          <p:blipFill>
            <a:blip r:embed="rId3" cstate="print"/>
            <a:stretch>
              <a:fillRect/>
            </a:stretch>
          </p:blipFill>
          <p:spPr>
            <a:xfrm>
              <a:off x="4324652" y="4524994"/>
              <a:ext cx="157532" cy="154161"/>
            </a:xfrm>
            <a:prstGeom prst="rect">
              <a:avLst/>
            </a:prstGeom>
          </p:spPr>
        </p:pic>
        <p:sp>
          <p:nvSpPr>
            <p:cNvPr id="9" name="object 9"/>
            <p:cNvSpPr/>
            <p:nvPr/>
          </p:nvSpPr>
          <p:spPr>
            <a:xfrm>
              <a:off x="4587832" y="4396029"/>
              <a:ext cx="504825" cy="294005"/>
            </a:xfrm>
            <a:custGeom>
              <a:avLst/>
              <a:gdLst/>
              <a:ahLst/>
              <a:cxnLst/>
              <a:rect l="l" t="t" r="r" b="b"/>
              <a:pathLst>
                <a:path w="504825" h="294004">
                  <a:moveTo>
                    <a:pt x="108821" y="293965"/>
                  </a:moveTo>
                  <a:lnTo>
                    <a:pt x="61220" y="286953"/>
                  </a:lnTo>
                  <a:lnTo>
                    <a:pt x="24272" y="269558"/>
                  </a:lnTo>
                  <a:lnTo>
                    <a:pt x="26564" y="288976"/>
                  </a:lnTo>
                  <a:lnTo>
                    <a:pt x="3371" y="288976"/>
                  </a:lnTo>
                  <a:lnTo>
                    <a:pt x="0" y="193909"/>
                  </a:lnTo>
                  <a:lnTo>
                    <a:pt x="17125" y="193909"/>
                  </a:lnTo>
                  <a:lnTo>
                    <a:pt x="18305" y="204924"/>
                  </a:lnTo>
                  <a:lnTo>
                    <a:pt x="20766" y="215316"/>
                  </a:lnTo>
                  <a:lnTo>
                    <a:pt x="42645" y="250039"/>
                  </a:lnTo>
                  <a:lnTo>
                    <a:pt x="78514" y="269828"/>
                  </a:lnTo>
                  <a:lnTo>
                    <a:pt x="98842" y="272390"/>
                  </a:lnTo>
                  <a:lnTo>
                    <a:pt x="110380" y="271682"/>
                  </a:lnTo>
                  <a:lnTo>
                    <a:pt x="149191" y="254792"/>
                  </a:lnTo>
                  <a:lnTo>
                    <a:pt x="159658" y="228700"/>
                  </a:lnTo>
                  <a:lnTo>
                    <a:pt x="159085" y="221317"/>
                  </a:lnTo>
                  <a:lnTo>
                    <a:pt x="134358" y="189080"/>
                  </a:lnTo>
                  <a:lnTo>
                    <a:pt x="90077" y="169097"/>
                  </a:lnTo>
                  <a:lnTo>
                    <a:pt x="76163" y="163661"/>
                  </a:lnTo>
                  <a:lnTo>
                    <a:pt x="63681" y="158411"/>
                  </a:lnTo>
                  <a:lnTo>
                    <a:pt x="26598" y="137037"/>
                  </a:lnTo>
                  <a:lnTo>
                    <a:pt x="3168" y="103359"/>
                  </a:lnTo>
                  <a:lnTo>
                    <a:pt x="0" y="80098"/>
                  </a:lnTo>
                  <a:lnTo>
                    <a:pt x="547" y="70996"/>
                  </a:lnTo>
                  <a:lnTo>
                    <a:pt x="13965" y="34933"/>
                  </a:lnTo>
                  <a:lnTo>
                    <a:pt x="49943" y="7205"/>
                  </a:lnTo>
                  <a:lnTo>
                    <a:pt x="94392" y="0"/>
                  </a:lnTo>
                  <a:lnTo>
                    <a:pt x="103006" y="345"/>
                  </a:lnTo>
                  <a:lnTo>
                    <a:pt x="146848" y="12877"/>
                  </a:lnTo>
                  <a:lnTo>
                    <a:pt x="162894" y="23867"/>
                  </a:lnTo>
                  <a:lnTo>
                    <a:pt x="161816" y="2831"/>
                  </a:lnTo>
                  <a:lnTo>
                    <a:pt x="185009" y="2831"/>
                  </a:lnTo>
                  <a:lnTo>
                    <a:pt x="185009" y="99516"/>
                  </a:lnTo>
                  <a:lnTo>
                    <a:pt x="167344" y="99516"/>
                  </a:lnTo>
                  <a:lnTo>
                    <a:pt x="165515" y="84009"/>
                  </a:lnTo>
                  <a:lnTo>
                    <a:pt x="161647" y="69580"/>
                  </a:lnTo>
                  <a:lnTo>
                    <a:pt x="137906" y="33694"/>
                  </a:lnTo>
                  <a:lnTo>
                    <a:pt x="97224" y="20496"/>
                  </a:lnTo>
                  <a:lnTo>
                    <a:pt x="85450" y="21272"/>
                  </a:lnTo>
                  <a:lnTo>
                    <a:pt x="51284" y="39400"/>
                  </a:lnTo>
                  <a:lnTo>
                    <a:pt x="43016" y="62434"/>
                  </a:lnTo>
                  <a:lnTo>
                    <a:pt x="43623" y="70145"/>
                  </a:lnTo>
                  <a:lnTo>
                    <a:pt x="69867" y="104303"/>
                  </a:lnTo>
                  <a:lnTo>
                    <a:pt x="115428" y="125407"/>
                  </a:lnTo>
                  <a:lnTo>
                    <a:pt x="129098" y="131104"/>
                  </a:lnTo>
                  <a:lnTo>
                    <a:pt x="170319" y="152368"/>
                  </a:lnTo>
                  <a:lnTo>
                    <a:pt x="197373" y="181807"/>
                  </a:lnTo>
                  <a:lnTo>
                    <a:pt x="204427" y="212653"/>
                  </a:lnTo>
                  <a:lnTo>
                    <a:pt x="203576" y="225413"/>
                  </a:lnTo>
                  <a:lnTo>
                    <a:pt x="183543" y="265959"/>
                  </a:lnTo>
                  <a:lnTo>
                    <a:pt x="144370" y="288807"/>
                  </a:lnTo>
                  <a:lnTo>
                    <a:pt x="121041" y="293392"/>
                  </a:lnTo>
                  <a:lnTo>
                    <a:pt x="108821" y="293965"/>
                  </a:lnTo>
                  <a:close/>
                </a:path>
                <a:path w="504825" h="294004">
                  <a:moveTo>
                    <a:pt x="384858" y="293965"/>
                  </a:moveTo>
                  <a:lnTo>
                    <a:pt x="331914" y="283877"/>
                  </a:lnTo>
                  <a:lnTo>
                    <a:pt x="288712" y="254152"/>
                  </a:lnTo>
                  <a:lnTo>
                    <a:pt x="260083" y="207293"/>
                  </a:lnTo>
                  <a:lnTo>
                    <a:pt x="251250" y="168726"/>
                  </a:lnTo>
                  <a:lnTo>
                    <a:pt x="250146" y="147522"/>
                  </a:lnTo>
                  <a:lnTo>
                    <a:pt x="251250" y="128475"/>
                  </a:lnTo>
                  <a:lnTo>
                    <a:pt x="267811" y="74974"/>
                  </a:lnTo>
                  <a:lnTo>
                    <a:pt x="302197" y="31587"/>
                  </a:lnTo>
                  <a:lnTo>
                    <a:pt x="351113" y="5124"/>
                  </a:lnTo>
                  <a:lnTo>
                    <a:pt x="389308" y="0"/>
                  </a:lnTo>
                  <a:lnTo>
                    <a:pt x="404697" y="868"/>
                  </a:lnTo>
                  <a:lnTo>
                    <a:pt x="446213" y="13889"/>
                  </a:lnTo>
                  <a:lnTo>
                    <a:pt x="478450" y="42181"/>
                  </a:lnTo>
                  <a:lnTo>
                    <a:pt x="497759" y="85492"/>
                  </a:lnTo>
                  <a:lnTo>
                    <a:pt x="501501" y="122171"/>
                  </a:lnTo>
                  <a:lnTo>
                    <a:pt x="307052" y="125407"/>
                  </a:lnTo>
                  <a:lnTo>
                    <a:pt x="308215" y="156750"/>
                  </a:lnTo>
                  <a:lnTo>
                    <a:pt x="319137" y="208464"/>
                  </a:lnTo>
                  <a:lnTo>
                    <a:pt x="341623" y="244999"/>
                  </a:lnTo>
                  <a:lnTo>
                    <a:pt x="376278" y="263473"/>
                  </a:lnTo>
                  <a:lnTo>
                    <a:pt x="398208" y="265782"/>
                  </a:lnTo>
                  <a:lnTo>
                    <a:pt x="410968" y="264956"/>
                  </a:lnTo>
                  <a:lnTo>
                    <a:pt x="450259" y="252567"/>
                  </a:lnTo>
                  <a:lnTo>
                    <a:pt x="483532" y="229205"/>
                  </a:lnTo>
                  <a:lnTo>
                    <a:pt x="491522" y="219934"/>
                  </a:lnTo>
                  <a:lnTo>
                    <a:pt x="504737" y="230992"/>
                  </a:lnTo>
                  <a:lnTo>
                    <a:pt x="466331" y="269676"/>
                  </a:lnTo>
                  <a:lnTo>
                    <a:pt x="417289" y="290088"/>
                  </a:lnTo>
                  <a:lnTo>
                    <a:pt x="400989" y="292996"/>
                  </a:lnTo>
                  <a:lnTo>
                    <a:pt x="384858" y="293965"/>
                  </a:lnTo>
                  <a:close/>
                </a:path>
              </a:pathLst>
            </a:custGeom>
            <a:ln w="41429">
              <a:solidFill>
                <a:srgbClr val="BEBEBE"/>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4875788" y="4396890"/>
              <a:ext cx="182344" cy="122067"/>
            </a:xfrm>
            <a:prstGeom prst="rect">
              <a:avLst/>
            </a:prstGeom>
          </p:spPr>
        </p:pic>
      </p:grpSp>
      <p:pic>
        <p:nvPicPr>
          <p:cNvPr id="11" name="object 11">
            <a:extLst>
              <a:ext uri="{C183D7F6-B498-43B3-948B-1728B52AA6E4}">
                <adec:decorative xmlns:adec="http://schemas.microsoft.com/office/drawing/2017/decorative" val="1"/>
              </a:ext>
            </a:extLst>
          </p:cNvPr>
          <p:cNvPicPr/>
          <p:nvPr/>
        </p:nvPicPr>
        <p:blipFill>
          <a:blip r:embed="rId5" cstate="print"/>
          <a:stretch>
            <a:fillRect/>
          </a:stretch>
        </p:blipFill>
        <p:spPr>
          <a:xfrm>
            <a:off x="5267326" y="4243434"/>
            <a:ext cx="1829607" cy="467275"/>
          </a:xfrm>
          <a:prstGeom prst="rect">
            <a:avLst/>
          </a:prstGeom>
        </p:spPr>
      </p:pic>
      <p:grpSp>
        <p:nvGrpSpPr>
          <p:cNvPr id="12" name="object 12">
            <a:extLst>
              <a:ext uri="{C183D7F6-B498-43B3-948B-1728B52AA6E4}">
                <adec:decorative xmlns:adec="http://schemas.microsoft.com/office/drawing/2017/decorative" val="1"/>
              </a:ext>
            </a:extLst>
          </p:cNvPr>
          <p:cNvGrpSpPr/>
          <p:nvPr/>
        </p:nvGrpSpPr>
        <p:grpSpPr>
          <a:xfrm>
            <a:off x="7243085" y="4240603"/>
            <a:ext cx="1499235" cy="611505"/>
            <a:chOff x="7243085" y="4240603"/>
            <a:chExt cx="1499235" cy="611505"/>
          </a:xfrm>
        </p:grpSpPr>
        <p:sp>
          <p:nvSpPr>
            <p:cNvPr id="13" name="object 13"/>
            <p:cNvSpPr/>
            <p:nvPr/>
          </p:nvSpPr>
          <p:spPr>
            <a:xfrm>
              <a:off x="7263800" y="4261317"/>
              <a:ext cx="1276350" cy="569595"/>
            </a:xfrm>
            <a:custGeom>
              <a:avLst/>
              <a:gdLst/>
              <a:ahLst/>
              <a:cxnLst/>
              <a:rect l="l" t="t" r="r" b="b"/>
              <a:pathLst>
                <a:path w="1276350" h="569595">
                  <a:moveTo>
                    <a:pt x="139161" y="12675"/>
                  </a:moveTo>
                  <a:lnTo>
                    <a:pt x="102516" y="72008"/>
                  </a:lnTo>
                  <a:lnTo>
                    <a:pt x="76458" y="138352"/>
                  </a:lnTo>
                  <a:lnTo>
                    <a:pt x="60984" y="210630"/>
                  </a:lnTo>
                  <a:lnTo>
                    <a:pt x="57115" y="248589"/>
                  </a:lnTo>
                  <a:lnTo>
                    <a:pt x="55826" y="287762"/>
                  </a:lnTo>
                  <a:lnTo>
                    <a:pt x="58141" y="339098"/>
                  </a:lnTo>
                  <a:lnTo>
                    <a:pt x="65085" y="387834"/>
                  </a:lnTo>
                  <a:lnTo>
                    <a:pt x="76660" y="433970"/>
                  </a:lnTo>
                  <a:lnTo>
                    <a:pt x="92864" y="477507"/>
                  </a:lnTo>
                  <a:lnTo>
                    <a:pt x="113697" y="518444"/>
                  </a:lnTo>
                  <a:lnTo>
                    <a:pt x="139161" y="556782"/>
                  </a:lnTo>
                  <a:lnTo>
                    <a:pt x="125407" y="569457"/>
                  </a:lnTo>
                  <a:lnTo>
                    <a:pt x="95875" y="537869"/>
                  </a:lnTo>
                  <a:lnTo>
                    <a:pt x="66883" y="498393"/>
                  </a:lnTo>
                  <a:lnTo>
                    <a:pt x="40555" y="452208"/>
                  </a:lnTo>
                  <a:lnTo>
                    <a:pt x="19013" y="400225"/>
                  </a:lnTo>
                  <a:lnTo>
                    <a:pt x="4753" y="344600"/>
                  </a:lnTo>
                  <a:lnTo>
                    <a:pt x="0" y="287762"/>
                  </a:lnTo>
                  <a:lnTo>
                    <a:pt x="1188" y="259091"/>
                  </a:lnTo>
                  <a:lnTo>
                    <a:pt x="10695" y="202050"/>
                  </a:lnTo>
                  <a:lnTo>
                    <a:pt x="29185" y="146098"/>
                  </a:lnTo>
                  <a:lnTo>
                    <a:pt x="53120" y="95328"/>
                  </a:lnTo>
                  <a:lnTo>
                    <a:pt x="81312" y="50744"/>
                  </a:lnTo>
                  <a:lnTo>
                    <a:pt x="110574" y="14673"/>
                  </a:lnTo>
                  <a:lnTo>
                    <a:pt x="125407" y="0"/>
                  </a:lnTo>
                  <a:lnTo>
                    <a:pt x="139161" y="12675"/>
                  </a:lnTo>
                  <a:close/>
                </a:path>
                <a:path w="1276350" h="569595">
                  <a:moveTo>
                    <a:pt x="173954" y="419777"/>
                  </a:moveTo>
                  <a:lnTo>
                    <a:pt x="180325" y="376365"/>
                  </a:lnTo>
                  <a:lnTo>
                    <a:pt x="197923" y="340083"/>
                  </a:lnTo>
                  <a:lnTo>
                    <a:pt x="222380" y="309414"/>
                  </a:lnTo>
                  <a:lnTo>
                    <a:pt x="260660" y="271716"/>
                  </a:lnTo>
                  <a:lnTo>
                    <a:pt x="270133" y="263010"/>
                  </a:lnTo>
                  <a:lnTo>
                    <a:pt x="276977" y="256714"/>
                  </a:lnTo>
                  <a:lnTo>
                    <a:pt x="313351" y="218755"/>
                  </a:lnTo>
                  <a:lnTo>
                    <a:pt x="341560" y="173851"/>
                  </a:lnTo>
                  <a:lnTo>
                    <a:pt x="350738" y="131475"/>
                  </a:lnTo>
                  <a:lnTo>
                    <a:pt x="349752" y="114012"/>
                  </a:lnTo>
                  <a:lnTo>
                    <a:pt x="334961" y="70524"/>
                  </a:lnTo>
                  <a:lnTo>
                    <a:pt x="299740" y="47390"/>
                  </a:lnTo>
                  <a:lnTo>
                    <a:pt x="282775" y="45847"/>
                  </a:lnTo>
                  <a:lnTo>
                    <a:pt x="271760" y="46538"/>
                  </a:lnTo>
                  <a:lnTo>
                    <a:pt x="234348" y="62813"/>
                  </a:lnTo>
                  <a:lnTo>
                    <a:pt x="218723" y="85088"/>
                  </a:lnTo>
                  <a:lnTo>
                    <a:pt x="223088" y="90549"/>
                  </a:lnTo>
                  <a:lnTo>
                    <a:pt x="226207" y="96415"/>
                  </a:lnTo>
                  <a:lnTo>
                    <a:pt x="228078" y="102685"/>
                  </a:lnTo>
                  <a:lnTo>
                    <a:pt x="228701" y="109360"/>
                  </a:lnTo>
                  <a:lnTo>
                    <a:pt x="228701" y="115653"/>
                  </a:lnTo>
                  <a:lnTo>
                    <a:pt x="226499" y="121586"/>
                  </a:lnTo>
                  <a:lnTo>
                    <a:pt x="222094" y="127160"/>
                  </a:lnTo>
                  <a:lnTo>
                    <a:pt x="217689" y="132644"/>
                  </a:lnTo>
                  <a:lnTo>
                    <a:pt x="211216" y="135386"/>
                  </a:lnTo>
                  <a:lnTo>
                    <a:pt x="202676" y="135386"/>
                  </a:lnTo>
                  <a:lnTo>
                    <a:pt x="194585" y="135386"/>
                  </a:lnTo>
                  <a:lnTo>
                    <a:pt x="188157" y="132554"/>
                  </a:lnTo>
                  <a:lnTo>
                    <a:pt x="183393" y="126890"/>
                  </a:lnTo>
                  <a:lnTo>
                    <a:pt x="178629" y="121137"/>
                  </a:lnTo>
                  <a:lnTo>
                    <a:pt x="176246" y="113810"/>
                  </a:lnTo>
                  <a:lnTo>
                    <a:pt x="176246" y="104910"/>
                  </a:lnTo>
                  <a:lnTo>
                    <a:pt x="189731" y="69041"/>
                  </a:lnTo>
                  <a:lnTo>
                    <a:pt x="229510" y="37352"/>
                  </a:lnTo>
                  <a:lnTo>
                    <a:pt x="274338" y="25089"/>
                  </a:lnTo>
                  <a:lnTo>
                    <a:pt x="291675" y="24272"/>
                  </a:lnTo>
                  <a:lnTo>
                    <a:pt x="315509" y="25781"/>
                  </a:lnTo>
                  <a:lnTo>
                    <a:pt x="356907" y="37849"/>
                  </a:lnTo>
                  <a:lnTo>
                    <a:pt x="388983" y="62155"/>
                  </a:lnTo>
                  <a:lnTo>
                    <a:pt x="405570" y="100115"/>
                  </a:lnTo>
                  <a:lnTo>
                    <a:pt x="407643" y="124328"/>
                  </a:lnTo>
                  <a:lnTo>
                    <a:pt x="406033" y="139406"/>
                  </a:lnTo>
                  <a:lnTo>
                    <a:pt x="381887" y="189999"/>
                  </a:lnTo>
                  <a:lnTo>
                    <a:pt x="348445" y="228902"/>
                  </a:lnTo>
                  <a:lnTo>
                    <a:pt x="299361" y="272794"/>
                  </a:lnTo>
                  <a:lnTo>
                    <a:pt x="280963" y="288529"/>
                  </a:lnTo>
                  <a:lnTo>
                    <a:pt x="249881" y="318128"/>
                  </a:lnTo>
                  <a:lnTo>
                    <a:pt x="218655" y="356939"/>
                  </a:lnTo>
                  <a:lnTo>
                    <a:pt x="209958" y="377840"/>
                  </a:lnTo>
                  <a:lnTo>
                    <a:pt x="307722" y="380537"/>
                  </a:lnTo>
                  <a:lnTo>
                    <a:pt x="314338" y="380773"/>
                  </a:lnTo>
                  <a:lnTo>
                    <a:pt x="322049" y="380941"/>
                  </a:lnTo>
                  <a:lnTo>
                    <a:pt x="330856" y="381043"/>
                  </a:lnTo>
                  <a:lnTo>
                    <a:pt x="340759" y="381076"/>
                  </a:lnTo>
                  <a:lnTo>
                    <a:pt x="354985" y="380596"/>
                  </a:lnTo>
                  <a:lnTo>
                    <a:pt x="391841" y="368578"/>
                  </a:lnTo>
                  <a:lnTo>
                    <a:pt x="399957" y="342510"/>
                  </a:lnTo>
                  <a:lnTo>
                    <a:pt x="416543" y="342510"/>
                  </a:lnTo>
                  <a:lnTo>
                    <a:pt x="413172" y="419777"/>
                  </a:lnTo>
                  <a:lnTo>
                    <a:pt x="173954" y="419777"/>
                  </a:lnTo>
                  <a:close/>
                </a:path>
                <a:path w="1276350" h="569595">
                  <a:moveTo>
                    <a:pt x="616936" y="428677"/>
                  </a:moveTo>
                  <a:lnTo>
                    <a:pt x="551367" y="414046"/>
                  </a:lnTo>
                  <a:lnTo>
                    <a:pt x="508115" y="370154"/>
                  </a:lnTo>
                  <a:lnTo>
                    <a:pt x="484045" y="305326"/>
                  </a:lnTo>
                  <a:lnTo>
                    <a:pt x="476021" y="228160"/>
                  </a:lnTo>
                  <a:lnTo>
                    <a:pt x="476974" y="203239"/>
                  </a:lnTo>
                  <a:lnTo>
                    <a:pt x="484593" y="154761"/>
                  </a:lnTo>
                  <a:lnTo>
                    <a:pt x="499923" y="108914"/>
                  </a:lnTo>
                  <a:lnTo>
                    <a:pt x="523521" y="70550"/>
                  </a:lnTo>
                  <a:lnTo>
                    <a:pt x="555530" y="41263"/>
                  </a:lnTo>
                  <a:lnTo>
                    <a:pt x="595850" y="26160"/>
                  </a:lnTo>
                  <a:lnTo>
                    <a:pt x="619094" y="24272"/>
                  </a:lnTo>
                  <a:lnTo>
                    <a:pt x="643029" y="26126"/>
                  </a:lnTo>
                  <a:lnTo>
                    <a:pt x="683618" y="40959"/>
                  </a:lnTo>
                  <a:lnTo>
                    <a:pt x="714666" y="69690"/>
                  </a:lnTo>
                  <a:lnTo>
                    <a:pt x="736781" y="107110"/>
                  </a:lnTo>
                  <a:lnTo>
                    <a:pt x="750283" y="151753"/>
                  </a:lnTo>
                  <a:lnTo>
                    <a:pt x="756890" y="200028"/>
                  </a:lnTo>
                  <a:lnTo>
                    <a:pt x="757716" y="225328"/>
                  </a:lnTo>
                  <a:lnTo>
                    <a:pt x="756797" y="249997"/>
                  </a:lnTo>
                  <a:lnTo>
                    <a:pt x="749448" y="298070"/>
                  </a:lnTo>
                  <a:lnTo>
                    <a:pt x="734657" y="343673"/>
                  </a:lnTo>
                  <a:lnTo>
                    <a:pt x="711464" y="382104"/>
                  </a:lnTo>
                  <a:lnTo>
                    <a:pt x="679766" y="411611"/>
                  </a:lnTo>
                  <a:lnTo>
                    <a:pt x="639919" y="426781"/>
                  </a:lnTo>
                  <a:lnTo>
                    <a:pt x="616936" y="428677"/>
                  </a:lnTo>
                  <a:close/>
                </a:path>
                <a:path w="1276350" h="569595">
                  <a:moveTo>
                    <a:pt x="620173" y="407102"/>
                  </a:moveTo>
                  <a:lnTo>
                    <a:pt x="657222" y="394763"/>
                  </a:lnTo>
                  <a:lnTo>
                    <a:pt x="682067" y="357748"/>
                  </a:lnTo>
                  <a:lnTo>
                    <a:pt x="696125" y="302798"/>
                  </a:lnTo>
                  <a:lnTo>
                    <a:pt x="700811" y="236925"/>
                  </a:lnTo>
                  <a:lnTo>
                    <a:pt x="699623" y="198620"/>
                  </a:lnTo>
                  <a:lnTo>
                    <a:pt x="690116" y="130860"/>
                  </a:lnTo>
                  <a:lnTo>
                    <a:pt x="670681" y="76862"/>
                  </a:lnTo>
                  <a:lnTo>
                    <a:pt x="638790" y="48814"/>
                  </a:lnTo>
                  <a:lnTo>
                    <a:pt x="618015" y="45308"/>
                  </a:lnTo>
                  <a:lnTo>
                    <a:pt x="597383" y="48452"/>
                  </a:lnTo>
                  <a:lnTo>
                    <a:pt x="565020" y="73601"/>
                  </a:lnTo>
                  <a:lnTo>
                    <a:pt x="544380" y="121977"/>
                  </a:lnTo>
                  <a:lnTo>
                    <a:pt x="534199" y="182456"/>
                  </a:lnTo>
                  <a:lnTo>
                    <a:pt x="532927" y="216563"/>
                  </a:lnTo>
                  <a:lnTo>
                    <a:pt x="534149" y="252593"/>
                  </a:lnTo>
                  <a:lnTo>
                    <a:pt x="543925" y="318735"/>
                  </a:lnTo>
                  <a:lnTo>
                    <a:pt x="564093" y="374334"/>
                  </a:lnTo>
                  <a:lnTo>
                    <a:pt x="597940" y="403461"/>
                  </a:lnTo>
                  <a:lnTo>
                    <a:pt x="620173" y="407102"/>
                  </a:lnTo>
                  <a:close/>
                </a:path>
                <a:path w="1276350" h="569595">
                  <a:moveTo>
                    <a:pt x="828925" y="401573"/>
                  </a:moveTo>
                  <a:lnTo>
                    <a:pt x="866413" y="384987"/>
                  </a:lnTo>
                  <a:lnTo>
                    <a:pt x="876931" y="338600"/>
                  </a:lnTo>
                  <a:lnTo>
                    <a:pt x="876391" y="77941"/>
                  </a:lnTo>
                  <a:lnTo>
                    <a:pt x="875313" y="77941"/>
                  </a:lnTo>
                  <a:lnTo>
                    <a:pt x="809103" y="120418"/>
                  </a:lnTo>
                  <a:lnTo>
                    <a:pt x="798045" y="104371"/>
                  </a:lnTo>
                  <a:lnTo>
                    <a:pt x="905653" y="24272"/>
                  </a:lnTo>
                  <a:lnTo>
                    <a:pt x="924531" y="24272"/>
                  </a:lnTo>
                  <a:lnTo>
                    <a:pt x="925071" y="359636"/>
                  </a:lnTo>
                  <a:lnTo>
                    <a:pt x="924970" y="372328"/>
                  </a:lnTo>
                  <a:lnTo>
                    <a:pt x="924666" y="382897"/>
                  </a:lnTo>
                  <a:lnTo>
                    <a:pt x="924160" y="391342"/>
                  </a:lnTo>
                  <a:lnTo>
                    <a:pt x="923452" y="397662"/>
                  </a:lnTo>
                  <a:lnTo>
                    <a:pt x="969840" y="395505"/>
                  </a:lnTo>
                  <a:lnTo>
                    <a:pt x="969840" y="419777"/>
                  </a:lnTo>
                  <a:lnTo>
                    <a:pt x="828925" y="419777"/>
                  </a:lnTo>
                  <a:lnTo>
                    <a:pt x="828925" y="401573"/>
                  </a:lnTo>
                  <a:close/>
                </a:path>
                <a:path w="1276350" h="569595">
                  <a:moveTo>
                    <a:pt x="1131066" y="428677"/>
                  </a:moveTo>
                  <a:lnTo>
                    <a:pt x="1086718" y="422913"/>
                  </a:lnTo>
                  <a:lnTo>
                    <a:pt x="1047394" y="400022"/>
                  </a:lnTo>
                  <a:lnTo>
                    <a:pt x="1030471" y="360714"/>
                  </a:lnTo>
                  <a:lnTo>
                    <a:pt x="1030471" y="352624"/>
                  </a:lnTo>
                  <a:lnTo>
                    <a:pt x="1032583" y="345836"/>
                  </a:lnTo>
                  <a:lnTo>
                    <a:pt x="1036808" y="340353"/>
                  </a:lnTo>
                  <a:lnTo>
                    <a:pt x="1041033" y="334779"/>
                  </a:lnTo>
                  <a:lnTo>
                    <a:pt x="1047011" y="331812"/>
                  </a:lnTo>
                  <a:lnTo>
                    <a:pt x="1054743" y="331453"/>
                  </a:lnTo>
                  <a:lnTo>
                    <a:pt x="1062923" y="331093"/>
                  </a:lnTo>
                  <a:lnTo>
                    <a:pt x="1069127" y="333475"/>
                  </a:lnTo>
                  <a:lnTo>
                    <a:pt x="1073352" y="338600"/>
                  </a:lnTo>
                  <a:lnTo>
                    <a:pt x="1077577" y="343724"/>
                  </a:lnTo>
                  <a:lnTo>
                    <a:pt x="1079690" y="349253"/>
                  </a:lnTo>
                  <a:lnTo>
                    <a:pt x="1079690" y="355186"/>
                  </a:lnTo>
                  <a:lnTo>
                    <a:pt x="1079690" y="362917"/>
                  </a:lnTo>
                  <a:lnTo>
                    <a:pt x="1077083" y="370468"/>
                  </a:lnTo>
                  <a:lnTo>
                    <a:pt x="1071869" y="377840"/>
                  </a:lnTo>
                  <a:lnTo>
                    <a:pt x="1074439" y="384144"/>
                  </a:lnTo>
                  <a:lnTo>
                    <a:pt x="1106153" y="405585"/>
                  </a:lnTo>
                  <a:lnTo>
                    <a:pt x="1128235" y="407641"/>
                  </a:lnTo>
                  <a:lnTo>
                    <a:pt x="1153695" y="404177"/>
                  </a:lnTo>
                  <a:lnTo>
                    <a:pt x="1191520" y="376466"/>
                  </a:lnTo>
                  <a:lnTo>
                    <a:pt x="1212817" y="323665"/>
                  </a:lnTo>
                  <a:lnTo>
                    <a:pt x="1222796" y="261906"/>
                  </a:lnTo>
                  <a:lnTo>
                    <a:pt x="1223841" y="228700"/>
                  </a:lnTo>
                  <a:lnTo>
                    <a:pt x="1215809" y="238425"/>
                  </a:lnTo>
                  <a:lnTo>
                    <a:pt x="1206682" y="247241"/>
                  </a:lnTo>
                  <a:lnTo>
                    <a:pt x="1172860" y="267805"/>
                  </a:lnTo>
                  <a:lnTo>
                    <a:pt x="1131066" y="275087"/>
                  </a:lnTo>
                  <a:lnTo>
                    <a:pt x="1077490" y="264847"/>
                  </a:lnTo>
                  <a:lnTo>
                    <a:pt x="1041326" y="236251"/>
                  </a:lnTo>
                  <a:lnTo>
                    <a:pt x="1021781" y="196614"/>
                  </a:lnTo>
                  <a:lnTo>
                    <a:pt x="1015638" y="151837"/>
                  </a:lnTo>
                  <a:lnTo>
                    <a:pt x="1016632" y="134332"/>
                  </a:lnTo>
                  <a:lnTo>
                    <a:pt x="1031549" y="86976"/>
                  </a:lnTo>
                  <a:lnTo>
                    <a:pt x="1063356" y="50314"/>
                  </a:lnTo>
                  <a:lnTo>
                    <a:pt x="1109491" y="28486"/>
                  </a:lnTo>
                  <a:lnTo>
                    <a:pt x="1145900" y="24272"/>
                  </a:lnTo>
                  <a:lnTo>
                    <a:pt x="1179375" y="27517"/>
                  </a:lnTo>
                  <a:lnTo>
                    <a:pt x="1229943" y="53475"/>
                  </a:lnTo>
                  <a:lnTo>
                    <a:pt x="1259601" y="104742"/>
                  </a:lnTo>
                  <a:lnTo>
                    <a:pt x="1273962" y="177424"/>
                  </a:lnTo>
                  <a:lnTo>
                    <a:pt x="1275757" y="221553"/>
                  </a:lnTo>
                  <a:lnTo>
                    <a:pt x="1273835" y="261425"/>
                  </a:lnTo>
                  <a:lnTo>
                    <a:pt x="1258463" y="333636"/>
                  </a:lnTo>
                  <a:lnTo>
                    <a:pt x="1226411" y="393154"/>
                  </a:lnTo>
                  <a:lnTo>
                    <a:pt x="1169439" y="424505"/>
                  </a:lnTo>
                  <a:lnTo>
                    <a:pt x="1131066" y="428677"/>
                  </a:lnTo>
                  <a:close/>
                </a:path>
              </a:pathLst>
            </a:custGeom>
            <a:ln w="41429">
              <a:solidFill>
                <a:srgbClr val="BEBEBE"/>
              </a:solidFill>
            </a:ln>
          </p:spPr>
          <p:txBody>
            <a:bodyPr wrap="square" lIns="0" tIns="0" rIns="0" bIns="0" rtlCol="0"/>
            <a:lstStyle/>
            <a:p>
              <a:endParaRPr/>
            </a:p>
          </p:txBody>
        </p:sp>
        <p:pic>
          <p:nvPicPr>
            <p:cNvPr id="14" name="object 14"/>
            <p:cNvPicPr/>
            <p:nvPr/>
          </p:nvPicPr>
          <p:blipFill>
            <a:blip r:embed="rId6" cstate="print"/>
            <a:stretch>
              <a:fillRect/>
            </a:stretch>
          </p:blipFill>
          <p:spPr>
            <a:xfrm>
              <a:off x="8313336" y="4285911"/>
              <a:ext cx="194480" cy="246396"/>
            </a:xfrm>
            <a:prstGeom prst="rect">
              <a:avLst/>
            </a:prstGeom>
          </p:spPr>
        </p:pic>
        <p:sp>
          <p:nvSpPr>
            <p:cNvPr id="15" name="object 15"/>
            <p:cNvSpPr/>
            <p:nvPr/>
          </p:nvSpPr>
          <p:spPr>
            <a:xfrm>
              <a:off x="8582031" y="4261317"/>
              <a:ext cx="139700" cy="569595"/>
            </a:xfrm>
            <a:custGeom>
              <a:avLst/>
              <a:gdLst/>
              <a:ahLst/>
              <a:cxnLst/>
              <a:rect l="l" t="t" r="r" b="b"/>
              <a:pathLst>
                <a:path w="139700" h="569595">
                  <a:moveTo>
                    <a:pt x="0" y="556782"/>
                  </a:moveTo>
                  <a:lnTo>
                    <a:pt x="36610" y="497449"/>
                  </a:lnTo>
                  <a:lnTo>
                    <a:pt x="62569" y="431104"/>
                  </a:lnTo>
                  <a:lnTo>
                    <a:pt x="78143" y="358827"/>
                  </a:lnTo>
                  <a:lnTo>
                    <a:pt x="82037" y="320867"/>
                  </a:lnTo>
                  <a:lnTo>
                    <a:pt x="83335" y="281694"/>
                  </a:lnTo>
                  <a:lnTo>
                    <a:pt x="81020" y="230359"/>
                  </a:lnTo>
                  <a:lnTo>
                    <a:pt x="74075" y="181623"/>
                  </a:lnTo>
                  <a:lnTo>
                    <a:pt x="62501" y="135487"/>
                  </a:lnTo>
                  <a:lnTo>
                    <a:pt x="46297" y="91950"/>
                  </a:lnTo>
                  <a:lnTo>
                    <a:pt x="25463" y="51013"/>
                  </a:lnTo>
                  <a:lnTo>
                    <a:pt x="0" y="12675"/>
                  </a:lnTo>
                  <a:lnTo>
                    <a:pt x="13754" y="0"/>
                  </a:lnTo>
                  <a:lnTo>
                    <a:pt x="43285" y="31587"/>
                  </a:lnTo>
                  <a:lnTo>
                    <a:pt x="72277" y="71064"/>
                  </a:lnTo>
                  <a:lnTo>
                    <a:pt x="98572" y="117282"/>
                  </a:lnTo>
                  <a:lnTo>
                    <a:pt x="120013" y="169367"/>
                  </a:lnTo>
                  <a:lnTo>
                    <a:pt x="134374" y="224890"/>
                  </a:lnTo>
                  <a:lnTo>
                    <a:pt x="139161" y="281694"/>
                  </a:lnTo>
                  <a:lnTo>
                    <a:pt x="137965" y="310366"/>
                  </a:lnTo>
                  <a:lnTo>
                    <a:pt x="128390" y="367406"/>
                  </a:lnTo>
                  <a:lnTo>
                    <a:pt x="109900" y="423359"/>
                  </a:lnTo>
                  <a:lnTo>
                    <a:pt x="86032" y="474129"/>
                  </a:lnTo>
                  <a:lnTo>
                    <a:pt x="57849" y="518713"/>
                  </a:lnTo>
                  <a:lnTo>
                    <a:pt x="28587" y="554784"/>
                  </a:lnTo>
                  <a:lnTo>
                    <a:pt x="13754" y="569457"/>
                  </a:lnTo>
                  <a:lnTo>
                    <a:pt x="0" y="556782"/>
                  </a:lnTo>
                  <a:close/>
                </a:path>
              </a:pathLst>
            </a:custGeom>
            <a:ln w="41429">
              <a:solidFill>
                <a:srgbClr val="BEBEBE"/>
              </a:solidFill>
            </a:ln>
          </p:spPr>
          <p:txBody>
            <a:bodyPr wrap="square" lIns="0" tIns="0" rIns="0" bIns="0" rtlCol="0"/>
            <a:lstStyle/>
            <a:p>
              <a:endParaRPr/>
            </a:p>
          </p:txBody>
        </p:sp>
      </p:grpSp>
      <p:sp>
        <p:nvSpPr>
          <p:cNvPr id="16" name="object 16">
            <a:extLst>
              <a:ext uri="{C183D7F6-B498-43B3-948B-1728B52AA6E4}">
                <adec:decorative xmlns:adec="http://schemas.microsoft.com/office/drawing/2017/decorative" val="1"/>
              </a:ext>
            </a:extLst>
          </p:cNvPr>
          <p:cNvSpPr/>
          <p:nvPr/>
        </p:nvSpPr>
        <p:spPr>
          <a:xfrm>
            <a:off x="5123817" y="5260075"/>
            <a:ext cx="502920" cy="362585"/>
          </a:xfrm>
          <a:custGeom>
            <a:avLst/>
            <a:gdLst/>
            <a:ahLst/>
            <a:cxnLst/>
            <a:rect l="l" t="t" r="r" b="b"/>
            <a:pathLst>
              <a:path w="502920" h="362585">
                <a:moveTo>
                  <a:pt x="116507" y="362333"/>
                </a:moveTo>
                <a:lnTo>
                  <a:pt x="83444" y="355978"/>
                </a:lnTo>
                <a:lnTo>
                  <a:pt x="59905" y="336914"/>
                </a:lnTo>
                <a:lnTo>
                  <a:pt x="45889" y="305141"/>
                </a:lnTo>
                <a:lnTo>
                  <a:pt x="41397" y="260658"/>
                </a:lnTo>
                <a:lnTo>
                  <a:pt x="42476" y="100460"/>
                </a:lnTo>
                <a:lnTo>
                  <a:pt x="0" y="101000"/>
                </a:lnTo>
                <a:lnTo>
                  <a:pt x="0" y="77267"/>
                </a:lnTo>
                <a:lnTo>
                  <a:pt x="12776" y="75564"/>
                </a:lnTo>
                <a:lnTo>
                  <a:pt x="24542" y="70996"/>
                </a:lnTo>
                <a:lnTo>
                  <a:pt x="53677" y="41136"/>
                </a:lnTo>
                <a:lnTo>
                  <a:pt x="72412" y="0"/>
                </a:lnTo>
                <a:lnTo>
                  <a:pt x="91156" y="0"/>
                </a:lnTo>
                <a:lnTo>
                  <a:pt x="91156" y="77267"/>
                </a:lnTo>
                <a:lnTo>
                  <a:pt x="183930" y="77267"/>
                </a:lnTo>
                <a:lnTo>
                  <a:pt x="183930" y="98842"/>
                </a:lnTo>
                <a:lnTo>
                  <a:pt x="91156" y="99921"/>
                </a:lnTo>
                <a:lnTo>
                  <a:pt x="90903" y="138951"/>
                </a:lnTo>
                <a:lnTo>
                  <a:pt x="90684" y="171491"/>
                </a:lnTo>
                <a:lnTo>
                  <a:pt x="90498" y="197542"/>
                </a:lnTo>
                <a:lnTo>
                  <a:pt x="90347" y="217103"/>
                </a:lnTo>
                <a:lnTo>
                  <a:pt x="90229" y="231565"/>
                </a:lnTo>
                <a:lnTo>
                  <a:pt x="90144" y="242454"/>
                </a:lnTo>
                <a:lnTo>
                  <a:pt x="90094" y="249769"/>
                </a:lnTo>
                <a:lnTo>
                  <a:pt x="90077" y="253511"/>
                </a:lnTo>
                <a:lnTo>
                  <a:pt x="90659" y="271817"/>
                </a:lnTo>
                <a:lnTo>
                  <a:pt x="99382" y="311765"/>
                </a:lnTo>
                <a:lnTo>
                  <a:pt x="132014" y="330778"/>
                </a:lnTo>
                <a:lnTo>
                  <a:pt x="139144" y="330231"/>
                </a:lnTo>
                <a:lnTo>
                  <a:pt x="173581" y="311462"/>
                </a:lnTo>
                <a:lnTo>
                  <a:pt x="185009" y="297606"/>
                </a:lnTo>
                <a:lnTo>
                  <a:pt x="199977" y="309742"/>
                </a:lnTo>
                <a:lnTo>
                  <a:pt x="167917" y="345595"/>
                </a:lnTo>
                <a:lnTo>
                  <a:pt x="126545" y="361692"/>
                </a:lnTo>
                <a:lnTo>
                  <a:pt x="116507" y="362333"/>
                </a:lnTo>
                <a:close/>
              </a:path>
              <a:path w="502920" h="362585">
                <a:moveTo>
                  <a:pt x="363387" y="362333"/>
                </a:moveTo>
                <a:lnTo>
                  <a:pt x="309709" y="352244"/>
                </a:lnTo>
                <a:lnTo>
                  <a:pt x="265016" y="322856"/>
                </a:lnTo>
                <a:lnTo>
                  <a:pt x="235155" y="277809"/>
                </a:lnTo>
                <a:lnTo>
                  <a:pt x="224764" y="221957"/>
                </a:lnTo>
                <a:lnTo>
                  <a:pt x="225902" y="200946"/>
                </a:lnTo>
                <a:lnTo>
                  <a:pt x="235004" y="161908"/>
                </a:lnTo>
                <a:lnTo>
                  <a:pt x="252913" y="127227"/>
                </a:lnTo>
                <a:lnTo>
                  <a:pt x="292862" y="88594"/>
                </a:lnTo>
                <a:lnTo>
                  <a:pt x="344466" y="69631"/>
                </a:lnTo>
                <a:lnTo>
                  <a:pt x="363387" y="68367"/>
                </a:lnTo>
                <a:lnTo>
                  <a:pt x="382079" y="69530"/>
                </a:lnTo>
                <a:lnTo>
                  <a:pt x="433507" y="86976"/>
                </a:lnTo>
                <a:lnTo>
                  <a:pt x="473986" y="122348"/>
                </a:lnTo>
                <a:lnTo>
                  <a:pt x="497930" y="171322"/>
                </a:lnTo>
                <a:lnTo>
                  <a:pt x="502548" y="208742"/>
                </a:lnTo>
                <a:lnTo>
                  <a:pt x="501393" y="229298"/>
                </a:lnTo>
                <a:lnTo>
                  <a:pt x="492156" y="267931"/>
                </a:lnTo>
                <a:lnTo>
                  <a:pt x="474003" y="302747"/>
                </a:lnTo>
                <a:lnTo>
                  <a:pt x="433776" y="341836"/>
                </a:lnTo>
                <a:lnTo>
                  <a:pt x="382299" y="361052"/>
                </a:lnTo>
                <a:lnTo>
                  <a:pt x="363387" y="362333"/>
                </a:lnTo>
                <a:close/>
              </a:path>
              <a:path w="502920" h="362585">
                <a:moveTo>
                  <a:pt x="367836" y="340218"/>
                </a:moveTo>
                <a:lnTo>
                  <a:pt x="416330" y="321558"/>
                </a:lnTo>
                <a:lnTo>
                  <a:pt x="441429" y="269895"/>
                </a:lnTo>
                <a:lnTo>
                  <a:pt x="446182" y="224789"/>
                </a:lnTo>
                <a:lnTo>
                  <a:pt x="444884" y="197879"/>
                </a:lnTo>
                <a:lnTo>
                  <a:pt x="434501" y="150075"/>
                </a:lnTo>
                <a:lnTo>
                  <a:pt x="413802" y="111779"/>
                </a:lnTo>
                <a:lnTo>
                  <a:pt x="363387" y="89403"/>
                </a:lnTo>
                <a:lnTo>
                  <a:pt x="344213" y="91510"/>
                </a:lnTo>
                <a:lnTo>
                  <a:pt x="301761" y="123115"/>
                </a:lnTo>
                <a:lnTo>
                  <a:pt x="286288" y="160669"/>
                </a:lnTo>
                <a:lnTo>
                  <a:pt x="281130" y="205910"/>
                </a:lnTo>
                <a:lnTo>
                  <a:pt x="281728" y="223339"/>
                </a:lnTo>
                <a:lnTo>
                  <a:pt x="290704" y="271985"/>
                </a:lnTo>
                <a:lnTo>
                  <a:pt x="310805" y="311302"/>
                </a:lnTo>
                <a:lnTo>
                  <a:pt x="341777" y="335532"/>
                </a:lnTo>
                <a:lnTo>
                  <a:pt x="367836" y="340218"/>
                </a:lnTo>
                <a:close/>
              </a:path>
            </a:pathLst>
          </a:custGeom>
          <a:ln w="41429">
            <a:solidFill>
              <a:srgbClr val="BEBEBE"/>
            </a:solidFill>
          </a:ln>
        </p:spPr>
        <p:txBody>
          <a:bodyPr wrap="square" lIns="0" tIns="0" rIns="0" bIns="0" rtlCol="0"/>
          <a:lstStyle/>
          <a:p>
            <a:endParaRPr/>
          </a:p>
        </p:txBody>
      </p:sp>
      <p:grpSp>
        <p:nvGrpSpPr>
          <p:cNvPr id="17" name="object 17">
            <a:extLst>
              <a:ext uri="{C183D7F6-B498-43B3-948B-1728B52AA6E4}">
                <adec:decorative xmlns:adec="http://schemas.microsoft.com/office/drawing/2017/decorative" val="1"/>
              </a:ext>
            </a:extLst>
          </p:cNvPr>
          <p:cNvGrpSpPr/>
          <p:nvPr/>
        </p:nvGrpSpPr>
        <p:grpSpPr>
          <a:xfrm>
            <a:off x="5792234" y="5307728"/>
            <a:ext cx="294005" cy="335915"/>
            <a:chOff x="5792234" y="5307728"/>
            <a:chExt cx="294005" cy="335915"/>
          </a:xfrm>
        </p:grpSpPr>
        <p:sp>
          <p:nvSpPr>
            <p:cNvPr id="18" name="object 18"/>
            <p:cNvSpPr/>
            <p:nvPr/>
          </p:nvSpPr>
          <p:spPr>
            <a:xfrm>
              <a:off x="5812949" y="5328442"/>
              <a:ext cx="252729" cy="294005"/>
            </a:xfrm>
            <a:custGeom>
              <a:avLst/>
              <a:gdLst/>
              <a:ahLst/>
              <a:cxnLst/>
              <a:rect l="l" t="t" r="r" b="b"/>
              <a:pathLst>
                <a:path w="252729" h="294004">
                  <a:moveTo>
                    <a:pt x="82930" y="293965"/>
                  </a:moveTo>
                  <a:lnTo>
                    <a:pt x="33147" y="283725"/>
                  </a:lnTo>
                  <a:lnTo>
                    <a:pt x="5326" y="254691"/>
                  </a:lnTo>
                  <a:lnTo>
                    <a:pt x="0" y="228160"/>
                  </a:lnTo>
                  <a:lnTo>
                    <a:pt x="1601" y="212796"/>
                  </a:lnTo>
                  <a:lnTo>
                    <a:pt x="25620" y="174087"/>
                  </a:lnTo>
                  <a:lnTo>
                    <a:pt x="71687" y="147286"/>
                  </a:lnTo>
                  <a:lnTo>
                    <a:pt x="109849" y="136498"/>
                  </a:lnTo>
                  <a:lnTo>
                    <a:pt x="148955" y="131374"/>
                  </a:lnTo>
                  <a:lnTo>
                    <a:pt x="168558" y="130936"/>
                  </a:lnTo>
                  <a:lnTo>
                    <a:pt x="168558" y="96685"/>
                  </a:lnTo>
                  <a:lnTo>
                    <a:pt x="162641" y="51755"/>
                  </a:lnTo>
                  <a:lnTo>
                    <a:pt x="128913" y="21760"/>
                  </a:lnTo>
                  <a:lnTo>
                    <a:pt x="113270" y="20496"/>
                  </a:lnTo>
                  <a:lnTo>
                    <a:pt x="104809" y="20951"/>
                  </a:lnTo>
                  <a:lnTo>
                    <a:pt x="67288" y="36712"/>
                  </a:lnTo>
                  <a:lnTo>
                    <a:pt x="57983" y="49219"/>
                  </a:lnTo>
                  <a:lnTo>
                    <a:pt x="62838" y="54343"/>
                  </a:lnTo>
                  <a:lnTo>
                    <a:pt x="65265" y="61355"/>
                  </a:lnTo>
                  <a:lnTo>
                    <a:pt x="65265" y="70255"/>
                  </a:lnTo>
                  <a:lnTo>
                    <a:pt x="65265" y="75738"/>
                  </a:lnTo>
                  <a:lnTo>
                    <a:pt x="63197" y="80998"/>
                  </a:lnTo>
                  <a:lnTo>
                    <a:pt x="59062" y="86032"/>
                  </a:lnTo>
                  <a:lnTo>
                    <a:pt x="55017" y="90976"/>
                  </a:lnTo>
                  <a:lnTo>
                    <a:pt x="49129" y="93448"/>
                  </a:lnTo>
                  <a:lnTo>
                    <a:pt x="41398" y="93448"/>
                  </a:lnTo>
                  <a:lnTo>
                    <a:pt x="33666" y="93448"/>
                  </a:lnTo>
                  <a:lnTo>
                    <a:pt x="27598" y="90976"/>
                  </a:lnTo>
                  <a:lnTo>
                    <a:pt x="23193" y="86032"/>
                  </a:lnTo>
                  <a:lnTo>
                    <a:pt x="18788" y="80998"/>
                  </a:lnTo>
                  <a:lnTo>
                    <a:pt x="16585" y="74435"/>
                  </a:lnTo>
                  <a:lnTo>
                    <a:pt x="16585" y="66344"/>
                  </a:lnTo>
                  <a:lnTo>
                    <a:pt x="38372" y="25814"/>
                  </a:lnTo>
                  <a:lnTo>
                    <a:pt x="82812" y="5006"/>
                  </a:lnTo>
                  <a:lnTo>
                    <a:pt x="125946" y="0"/>
                  </a:lnTo>
                  <a:lnTo>
                    <a:pt x="147623" y="1542"/>
                  </a:lnTo>
                  <a:lnTo>
                    <a:pt x="194448" y="24676"/>
                  </a:lnTo>
                  <a:lnTo>
                    <a:pt x="214878" y="77494"/>
                  </a:lnTo>
                  <a:lnTo>
                    <a:pt x="216024" y="102213"/>
                  </a:lnTo>
                  <a:lnTo>
                    <a:pt x="215484" y="226542"/>
                  </a:lnTo>
                  <a:lnTo>
                    <a:pt x="215341" y="235509"/>
                  </a:lnTo>
                  <a:lnTo>
                    <a:pt x="214911" y="244746"/>
                  </a:lnTo>
                  <a:lnTo>
                    <a:pt x="214195" y="254253"/>
                  </a:lnTo>
                  <a:lnTo>
                    <a:pt x="213192" y="264029"/>
                  </a:lnTo>
                  <a:lnTo>
                    <a:pt x="252432" y="261872"/>
                  </a:lnTo>
                  <a:lnTo>
                    <a:pt x="252432" y="285065"/>
                  </a:lnTo>
                  <a:lnTo>
                    <a:pt x="173412" y="285065"/>
                  </a:lnTo>
                  <a:lnTo>
                    <a:pt x="172569" y="280017"/>
                  </a:lnTo>
                  <a:lnTo>
                    <a:pt x="171659" y="273098"/>
                  </a:lnTo>
                  <a:lnTo>
                    <a:pt x="170682" y="264308"/>
                  </a:lnTo>
                  <a:lnTo>
                    <a:pt x="169637" y="253646"/>
                  </a:lnTo>
                  <a:lnTo>
                    <a:pt x="149098" y="271286"/>
                  </a:lnTo>
                  <a:lnTo>
                    <a:pt x="127800" y="283886"/>
                  </a:lnTo>
                  <a:lnTo>
                    <a:pt x="105744" y="291445"/>
                  </a:lnTo>
                  <a:lnTo>
                    <a:pt x="82930" y="293965"/>
                  </a:lnTo>
                  <a:close/>
                </a:path>
              </a:pathLst>
            </a:custGeom>
            <a:ln w="41429">
              <a:solidFill>
                <a:srgbClr val="BEBEBE"/>
              </a:solidFill>
            </a:ln>
          </p:spPr>
          <p:txBody>
            <a:bodyPr wrap="square" lIns="0" tIns="0" rIns="0" bIns="0" rtlCol="0"/>
            <a:lstStyle/>
            <a:p>
              <a:endParaRPr/>
            </a:p>
          </p:txBody>
        </p:sp>
        <p:pic>
          <p:nvPicPr>
            <p:cNvPr id="19" name="object 19"/>
            <p:cNvPicPr/>
            <p:nvPr/>
          </p:nvPicPr>
          <p:blipFill>
            <a:blip r:embed="rId7" cstate="print"/>
            <a:stretch>
              <a:fillRect/>
            </a:stretch>
          </p:blipFill>
          <p:spPr>
            <a:xfrm>
              <a:off x="5844689" y="5457408"/>
              <a:ext cx="157532" cy="154160"/>
            </a:xfrm>
            <a:prstGeom prst="rect">
              <a:avLst/>
            </a:prstGeom>
          </p:spPr>
        </p:pic>
      </p:grpSp>
      <p:pic>
        <p:nvPicPr>
          <p:cNvPr id="20" name="object 20">
            <a:extLst>
              <a:ext uri="{C183D7F6-B498-43B3-948B-1728B52AA6E4}">
                <adec:decorative xmlns:adec="http://schemas.microsoft.com/office/drawing/2017/decorative" val="1"/>
              </a:ext>
            </a:extLst>
          </p:cNvPr>
          <p:cNvPicPr/>
          <p:nvPr/>
        </p:nvPicPr>
        <p:blipFill>
          <a:blip r:embed="rId8" cstate="print"/>
          <a:stretch>
            <a:fillRect/>
          </a:stretch>
        </p:blipFill>
        <p:spPr>
          <a:xfrm>
            <a:off x="1859550" y="6108261"/>
            <a:ext cx="3097430" cy="467275"/>
          </a:xfrm>
          <a:prstGeom prst="rect">
            <a:avLst/>
          </a:prstGeom>
        </p:spPr>
      </p:pic>
      <p:pic>
        <p:nvPicPr>
          <p:cNvPr id="21" name="object 21">
            <a:extLst>
              <a:ext uri="{C183D7F6-B498-43B3-948B-1728B52AA6E4}">
                <adec:decorative xmlns:adec="http://schemas.microsoft.com/office/drawing/2017/decorative" val="1"/>
              </a:ext>
            </a:extLst>
          </p:cNvPr>
          <p:cNvPicPr/>
          <p:nvPr/>
        </p:nvPicPr>
        <p:blipFill>
          <a:blip r:embed="rId9" cstate="print"/>
          <a:stretch>
            <a:fillRect/>
          </a:stretch>
        </p:blipFill>
        <p:spPr>
          <a:xfrm>
            <a:off x="5097157" y="6240141"/>
            <a:ext cx="2337062" cy="467275"/>
          </a:xfrm>
          <a:prstGeom prst="rect">
            <a:avLst/>
          </a:prstGeom>
        </p:spPr>
      </p:pic>
      <p:sp>
        <p:nvSpPr>
          <p:cNvPr id="22" name="object 22">
            <a:extLst>
              <a:ext uri="{C183D7F6-B498-43B3-948B-1728B52AA6E4}">
                <adec:decorative xmlns:adec="http://schemas.microsoft.com/office/drawing/2017/decorative" val="1"/>
              </a:ext>
            </a:extLst>
          </p:cNvPr>
          <p:cNvSpPr/>
          <p:nvPr/>
        </p:nvSpPr>
        <p:spPr>
          <a:xfrm>
            <a:off x="7600076" y="6126144"/>
            <a:ext cx="1576705" cy="569595"/>
          </a:xfrm>
          <a:custGeom>
            <a:avLst/>
            <a:gdLst/>
            <a:ahLst/>
            <a:cxnLst/>
            <a:rect l="l" t="t" r="r" b="b"/>
            <a:pathLst>
              <a:path w="1576704" h="569595">
                <a:moveTo>
                  <a:pt x="139161" y="12675"/>
                </a:moveTo>
                <a:lnTo>
                  <a:pt x="102516" y="72008"/>
                </a:lnTo>
                <a:lnTo>
                  <a:pt x="76458" y="138352"/>
                </a:lnTo>
                <a:lnTo>
                  <a:pt x="60984" y="210630"/>
                </a:lnTo>
                <a:lnTo>
                  <a:pt x="57115" y="248589"/>
                </a:lnTo>
                <a:lnTo>
                  <a:pt x="55826" y="287762"/>
                </a:lnTo>
                <a:lnTo>
                  <a:pt x="58141" y="339098"/>
                </a:lnTo>
                <a:lnTo>
                  <a:pt x="65085" y="387834"/>
                </a:lnTo>
                <a:lnTo>
                  <a:pt x="76660" y="433970"/>
                </a:lnTo>
                <a:lnTo>
                  <a:pt x="92864" y="477507"/>
                </a:lnTo>
                <a:lnTo>
                  <a:pt x="113697" y="518444"/>
                </a:lnTo>
                <a:lnTo>
                  <a:pt x="139161" y="556782"/>
                </a:lnTo>
                <a:lnTo>
                  <a:pt x="125407" y="569457"/>
                </a:lnTo>
                <a:lnTo>
                  <a:pt x="95875" y="537869"/>
                </a:lnTo>
                <a:lnTo>
                  <a:pt x="66883" y="498393"/>
                </a:lnTo>
                <a:lnTo>
                  <a:pt x="40555" y="452208"/>
                </a:lnTo>
                <a:lnTo>
                  <a:pt x="19013" y="400225"/>
                </a:lnTo>
                <a:lnTo>
                  <a:pt x="4753" y="344600"/>
                </a:lnTo>
                <a:lnTo>
                  <a:pt x="0" y="287762"/>
                </a:lnTo>
                <a:lnTo>
                  <a:pt x="1188" y="259091"/>
                </a:lnTo>
                <a:lnTo>
                  <a:pt x="10695" y="202050"/>
                </a:lnTo>
                <a:lnTo>
                  <a:pt x="29185" y="146097"/>
                </a:lnTo>
                <a:lnTo>
                  <a:pt x="53120" y="95328"/>
                </a:lnTo>
                <a:lnTo>
                  <a:pt x="81312" y="50744"/>
                </a:lnTo>
                <a:lnTo>
                  <a:pt x="110574" y="14673"/>
                </a:lnTo>
                <a:lnTo>
                  <a:pt x="125407" y="0"/>
                </a:lnTo>
                <a:lnTo>
                  <a:pt x="139161" y="12675"/>
                </a:lnTo>
                <a:close/>
              </a:path>
              <a:path w="1576704" h="569595">
                <a:moveTo>
                  <a:pt x="173953" y="419777"/>
                </a:moveTo>
                <a:lnTo>
                  <a:pt x="180325" y="376365"/>
                </a:lnTo>
                <a:lnTo>
                  <a:pt x="197922" y="340083"/>
                </a:lnTo>
                <a:lnTo>
                  <a:pt x="222380" y="309414"/>
                </a:lnTo>
                <a:lnTo>
                  <a:pt x="260660" y="271716"/>
                </a:lnTo>
                <a:lnTo>
                  <a:pt x="270133" y="263010"/>
                </a:lnTo>
                <a:lnTo>
                  <a:pt x="276976" y="256714"/>
                </a:lnTo>
                <a:lnTo>
                  <a:pt x="313351" y="218755"/>
                </a:lnTo>
                <a:lnTo>
                  <a:pt x="341559" y="173851"/>
                </a:lnTo>
                <a:lnTo>
                  <a:pt x="350737" y="131475"/>
                </a:lnTo>
                <a:lnTo>
                  <a:pt x="349751" y="114012"/>
                </a:lnTo>
                <a:lnTo>
                  <a:pt x="334960" y="70524"/>
                </a:lnTo>
                <a:lnTo>
                  <a:pt x="299740" y="47390"/>
                </a:lnTo>
                <a:lnTo>
                  <a:pt x="282774" y="45847"/>
                </a:lnTo>
                <a:lnTo>
                  <a:pt x="271759" y="46538"/>
                </a:lnTo>
                <a:lnTo>
                  <a:pt x="234348" y="62813"/>
                </a:lnTo>
                <a:lnTo>
                  <a:pt x="218722" y="85088"/>
                </a:lnTo>
                <a:lnTo>
                  <a:pt x="223088" y="90549"/>
                </a:lnTo>
                <a:lnTo>
                  <a:pt x="226206" y="96415"/>
                </a:lnTo>
                <a:lnTo>
                  <a:pt x="228077" y="102685"/>
                </a:lnTo>
                <a:lnTo>
                  <a:pt x="228701" y="109360"/>
                </a:lnTo>
                <a:lnTo>
                  <a:pt x="228701" y="115653"/>
                </a:lnTo>
                <a:lnTo>
                  <a:pt x="226498" y="121586"/>
                </a:lnTo>
                <a:lnTo>
                  <a:pt x="222093" y="127160"/>
                </a:lnTo>
                <a:lnTo>
                  <a:pt x="217689" y="132644"/>
                </a:lnTo>
                <a:lnTo>
                  <a:pt x="211216" y="135386"/>
                </a:lnTo>
                <a:lnTo>
                  <a:pt x="202675" y="135386"/>
                </a:lnTo>
                <a:lnTo>
                  <a:pt x="194585" y="135386"/>
                </a:lnTo>
                <a:lnTo>
                  <a:pt x="188157" y="132554"/>
                </a:lnTo>
                <a:lnTo>
                  <a:pt x="183392" y="126890"/>
                </a:lnTo>
                <a:lnTo>
                  <a:pt x="178628" y="121137"/>
                </a:lnTo>
                <a:lnTo>
                  <a:pt x="176246" y="113810"/>
                </a:lnTo>
                <a:lnTo>
                  <a:pt x="176246" y="104910"/>
                </a:lnTo>
                <a:lnTo>
                  <a:pt x="189730" y="69041"/>
                </a:lnTo>
                <a:lnTo>
                  <a:pt x="229510" y="37352"/>
                </a:lnTo>
                <a:lnTo>
                  <a:pt x="274338" y="25089"/>
                </a:lnTo>
                <a:lnTo>
                  <a:pt x="291674" y="24272"/>
                </a:lnTo>
                <a:lnTo>
                  <a:pt x="315508" y="25781"/>
                </a:lnTo>
                <a:lnTo>
                  <a:pt x="356907" y="37849"/>
                </a:lnTo>
                <a:lnTo>
                  <a:pt x="388983" y="62155"/>
                </a:lnTo>
                <a:lnTo>
                  <a:pt x="405569" y="100115"/>
                </a:lnTo>
                <a:lnTo>
                  <a:pt x="407642" y="124328"/>
                </a:lnTo>
                <a:lnTo>
                  <a:pt x="406033" y="139406"/>
                </a:lnTo>
                <a:lnTo>
                  <a:pt x="381887" y="189998"/>
                </a:lnTo>
                <a:lnTo>
                  <a:pt x="348445" y="228902"/>
                </a:lnTo>
                <a:lnTo>
                  <a:pt x="299360" y="272794"/>
                </a:lnTo>
                <a:lnTo>
                  <a:pt x="280962" y="288529"/>
                </a:lnTo>
                <a:lnTo>
                  <a:pt x="249880" y="318128"/>
                </a:lnTo>
                <a:lnTo>
                  <a:pt x="218655" y="356939"/>
                </a:lnTo>
                <a:lnTo>
                  <a:pt x="209957" y="377840"/>
                </a:lnTo>
                <a:lnTo>
                  <a:pt x="307721" y="380537"/>
                </a:lnTo>
                <a:lnTo>
                  <a:pt x="314337" y="380773"/>
                </a:lnTo>
                <a:lnTo>
                  <a:pt x="322049" y="380941"/>
                </a:lnTo>
                <a:lnTo>
                  <a:pt x="330856" y="381043"/>
                </a:lnTo>
                <a:lnTo>
                  <a:pt x="340759" y="381076"/>
                </a:lnTo>
                <a:lnTo>
                  <a:pt x="354985" y="380596"/>
                </a:lnTo>
                <a:lnTo>
                  <a:pt x="391840" y="368578"/>
                </a:lnTo>
                <a:lnTo>
                  <a:pt x="399956" y="342510"/>
                </a:lnTo>
                <a:lnTo>
                  <a:pt x="416542" y="342510"/>
                </a:lnTo>
                <a:lnTo>
                  <a:pt x="413171" y="419777"/>
                </a:lnTo>
                <a:lnTo>
                  <a:pt x="173953" y="419777"/>
                </a:lnTo>
                <a:close/>
              </a:path>
              <a:path w="1576704" h="569595">
                <a:moveTo>
                  <a:pt x="616936" y="428677"/>
                </a:moveTo>
                <a:lnTo>
                  <a:pt x="551367" y="414046"/>
                </a:lnTo>
                <a:lnTo>
                  <a:pt x="508114" y="370154"/>
                </a:lnTo>
                <a:lnTo>
                  <a:pt x="484044" y="305326"/>
                </a:lnTo>
                <a:lnTo>
                  <a:pt x="476021" y="228160"/>
                </a:lnTo>
                <a:lnTo>
                  <a:pt x="476973" y="203239"/>
                </a:lnTo>
                <a:lnTo>
                  <a:pt x="484592" y="154761"/>
                </a:lnTo>
                <a:lnTo>
                  <a:pt x="499922" y="108913"/>
                </a:lnTo>
                <a:lnTo>
                  <a:pt x="523521" y="70550"/>
                </a:lnTo>
                <a:lnTo>
                  <a:pt x="555530" y="41263"/>
                </a:lnTo>
                <a:lnTo>
                  <a:pt x="595849" y="26160"/>
                </a:lnTo>
                <a:lnTo>
                  <a:pt x="619093" y="24272"/>
                </a:lnTo>
                <a:lnTo>
                  <a:pt x="643029" y="26126"/>
                </a:lnTo>
                <a:lnTo>
                  <a:pt x="683617" y="40959"/>
                </a:lnTo>
                <a:lnTo>
                  <a:pt x="714666" y="69690"/>
                </a:lnTo>
                <a:lnTo>
                  <a:pt x="736781" y="107110"/>
                </a:lnTo>
                <a:lnTo>
                  <a:pt x="750282" y="151753"/>
                </a:lnTo>
                <a:lnTo>
                  <a:pt x="756890" y="200028"/>
                </a:lnTo>
                <a:lnTo>
                  <a:pt x="757716" y="225328"/>
                </a:lnTo>
                <a:lnTo>
                  <a:pt x="756797" y="249997"/>
                </a:lnTo>
                <a:lnTo>
                  <a:pt x="749448" y="298070"/>
                </a:lnTo>
                <a:lnTo>
                  <a:pt x="734657" y="343673"/>
                </a:lnTo>
                <a:lnTo>
                  <a:pt x="711463" y="382105"/>
                </a:lnTo>
                <a:lnTo>
                  <a:pt x="679766" y="411611"/>
                </a:lnTo>
                <a:lnTo>
                  <a:pt x="639919" y="426781"/>
                </a:lnTo>
                <a:lnTo>
                  <a:pt x="616936" y="428677"/>
                </a:lnTo>
                <a:close/>
              </a:path>
              <a:path w="1576704" h="569595">
                <a:moveTo>
                  <a:pt x="620172" y="407102"/>
                </a:moveTo>
                <a:lnTo>
                  <a:pt x="657221" y="394763"/>
                </a:lnTo>
                <a:lnTo>
                  <a:pt x="682067" y="357748"/>
                </a:lnTo>
                <a:lnTo>
                  <a:pt x="696125" y="302798"/>
                </a:lnTo>
                <a:lnTo>
                  <a:pt x="700811" y="236925"/>
                </a:lnTo>
                <a:lnTo>
                  <a:pt x="699622" y="198620"/>
                </a:lnTo>
                <a:lnTo>
                  <a:pt x="690115" y="130860"/>
                </a:lnTo>
                <a:lnTo>
                  <a:pt x="670681" y="76862"/>
                </a:lnTo>
                <a:lnTo>
                  <a:pt x="638789" y="48814"/>
                </a:lnTo>
                <a:lnTo>
                  <a:pt x="618015" y="45308"/>
                </a:lnTo>
                <a:lnTo>
                  <a:pt x="597383" y="48452"/>
                </a:lnTo>
                <a:lnTo>
                  <a:pt x="565019" y="73601"/>
                </a:lnTo>
                <a:lnTo>
                  <a:pt x="544380" y="121977"/>
                </a:lnTo>
                <a:lnTo>
                  <a:pt x="534199" y="182455"/>
                </a:lnTo>
                <a:lnTo>
                  <a:pt x="532926" y="216563"/>
                </a:lnTo>
                <a:lnTo>
                  <a:pt x="534148" y="252593"/>
                </a:lnTo>
                <a:lnTo>
                  <a:pt x="543925" y="318735"/>
                </a:lnTo>
                <a:lnTo>
                  <a:pt x="564093" y="374334"/>
                </a:lnTo>
                <a:lnTo>
                  <a:pt x="597939" y="403461"/>
                </a:lnTo>
                <a:lnTo>
                  <a:pt x="620172" y="407102"/>
                </a:lnTo>
                <a:close/>
              </a:path>
              <a:path w="1576704" h="569595">
                <a:moveTo>
                  <a:pt x="813417" y="419777"/>
                </a:moveTo>
                <a:lnTo>
                  <a:pt x="819789" y="376365"/>
                </a:lnTo>
                <a:lnTo>
                  <a:pt x="837386" y="340083"/>
                </a:lnTo>
                <a:lnTo>
                  <a:pt x="861844" y="309414"/>
                </a:lnTo>
                <a:lnTo>
                  <a:pt x="900124" y="271716"/>
                </a:lnTo>
                <a:lnTo>
                  <a:pt x="909597" y="263010"/>
                </a:lnTo>
                <a:lnTo>
                  <a:pt x="916440" y="256714"/>
                </a:lnTo>
                <a:lnTo>
                  <a:pt x="952815" y="218755"/>
                </a:lnTo>
                <a:lnTo>
                  <a:pt x="981023" y="173851"/>
                </a:lnTo>
                <a:lnTo>
                  <a:pt x="990201" y="131475"/>
                </a:lnTo>
                <a:lnTo>
                  <a:pt x="989215" y="114012"/>
                </a:lnTo>
                <a:lnTo>
                  <a:pt x="974424" y="70524"/>
                </a:lnTo>
                <a:lnTo>
                  <a:pt x="939204" y="47390"/>
                </a:lnTo>
                <a:lnTo>
                  <a:pt x="922238" y="45847"/>
                </a:lnTo>
                <a:lnTo>
                  <a:pt x="911223" y="46538"/>
                </a:lnTo>
                <a:lnTo>
                  <a:pt x="873812" y="62813"/>
                </a:lnTo>
                <a:lnTo>
                  <a:pt x="858186" y="85088"/>
                </a:lnTo>
                <a:lnTo>
                  <a:pt x="862552" y="90549"/>
                </a:lnTo>
                <a:lnTo>
                  <a:pt x="865670" y="96415"/>
                </a:lnTo>
                <a:lnTo>
                  <a:pt x="867541" y="102685"/>
                </a:lnTo>
                <a:lnTo>
                  <a:pt x="868165" y="109360"/>
                </a:lnTo>
                <a:lnTo>
                  <a:pt x="868165" y="115653"/>
                </a:lnTo>
                <a:lnTo>
                  <a:pt x="865962" y="121586"/>
                </a:lnTo>
                <a:lnTo>
                  <a:pt x="861557" y="127160"/>
                </a:lnTo>
                <a:lnTo>
                  <a:pt x="857153" y="132644"/>
                </a:lnTo>
                <a:lnTo>
                  <a:pt x="850680" y="135386"/>
                </a:lnTo>
                <a:lnTo>
                  <a:pt x="842140" y="135386"/>
                </a:lnTo>
                <a:lnTo>
                  <a:pt x="834049" y="135386"/>
                </a:lnTo>
                <a:lnTo>
                  <a:pt x="827621" y="132554"/>
                </a:lnTo>
                <a:lnTo>
                  <a:pt x="822857" y="126890"/>
                </a:lnTo>
                <a:lnTo>
                  <a:pt x="818092" y="121137"/>
                </a:lnTo>
                <a:lnTo>
                  <a:pt x="815710" y="113810"/>
                </a:lnTo>
                <a:lnTo>
                  <a:pt x="815710" y="104910"/>
                </a:lnTo>
                <a:lnTo>
                  <a:pt x="829194" y="69041"/>
                </a:lnTo>
                <a:lnTo>
                  <a:pt x="868974" y="37352"/>
                </a:lnTo>
                <a:lnTo>
                  <a:pt x="913802" y="25089"/>
                </a:lnTo>
                <a:lnTo>
                  <a:pt x="931138" y="24272"/>
                </a:lnTo>
                <a:lnTo>
                  <a:pt x="954973" y="25781"/>
                </a:lnTo>
                <a:lnTo>
                  <a:pt x="996371" y="37849"/>
                </a:lnTo>
                <a:lnTo>
                  <a:pt x="1028447" y="62155"/>
                </a:lnTo>
                <a:lnTo>
                  <a:pt x="1045034" y="100115"/>
                </a:lnTo>
                <a:lnTo>
                  <a:pt x="1047107" y="124328"/>
                </a:lnTo>
                <a:lnTo>
                  <a:pt x="1045497" y="139406"/>
                </a:lnTo>
                <a:lnTo>
                  <a:pt x="1021351" y="189998"/>
                </a:lnTo>
                <a:lnTo>
                  <a:pt x="987909" y="228902"/>
                </a:lnTo>
                <a:lnTo>
                  <a:pt x="938825" y="272794"/>
                </a:lnTo>
                <a:lnTo>
                  <a:pt x="920426" y="288529"/>
                </a:lnTo>
                <a:lnTo>
                  <a:pt x="889344" y="318128"/>
                </a:lnTo>
                <a:lnTo>
                  <a:pt x="858119" y="356939"/>
                </a:lnTo>
                <a:lnTo>
                  <a:pt x="849421" y="377840"/>
                </a:lnTo>
                <a:lnTo>
                  <a:pt x="947185" y="380537"/>
                </a:lnTo>
                <a:lnTo>
                  <a:pt x="953801" y="380773"/>
                </a:lnTo>
                <a:lnTo>
                  <a:pt x="961513" y="380941"/>
                </a:lnTo>
                <a:lnTo>
                  <a:pt x="970320" y="381043"/>
                </a:lnTo>
                <a:lnTo>
                  <a:pt x="980223" y="381076"/>
                </a:lnTo>
                <a:lnTo>
                  <a:pt x="994449" y="380596"/>
                </a:lnTo>
                <a:lnTo>
                  <a:pt x="1031304" y="368578"/>
                </a:lnTo>
                <a:lnTo>
                  <a:pt x="1039420" y="342510"/>
                </a:lnTo>
                <a:lnTo>
                  <a:pt x="1056006" y="342510"/>
                </a:lnTo>
                <a:lnTo>
                  <a:pt x="1052635" y="419777"/>
                </a:lnTo>
                <a:lnTo>
                  <a:pt x="813417" y="419777"/>
                </a:lnTo>
                <a:close/>
              </a:path>
              <a:path w="1576704" h="569595">
                <a:moveTo>
                  <a:pt x="1256400" y="428677"/>
                </a:moveTo>
                <a:lnTo>
                  <a:pt x="1190831" y="414046"/>
                </a:lnTo>
                <a:lnTo>
                  <a:pt x="1147579" y="370154"/>
                </a:lnTo>
                <a:lnTo>
                  <a:pt x="1123509" y="305326"/>
                </a:lnTo>
                <a:lnTo>
                  <a:pt x="1115485" y="228160"/>
                </a:lnTo>
                <a:lnTo>
                  <a:pt x="1116438" y="203239"/>
                </a:lnTo>
                <a:lnTo>
                  <a:pt x="1124057" y="154761"/>
                </a:lnTo>
                <a:lnTo>
                  <a:pt x="1139387" y="108913"/>
                </a:lnTo>
                <a:lnTo>
                  <a:pt x="1162985" y="70550"/>
                </a:lnTo>
                <a:lnTo>
                  <a:pt x="1194994" y="41263"/>
                </a:lnTo>
                <a:lnTo>
                  <a:pt x="1235314" y="26160"/>
                </a:lnTo>
                <a:lnTo>
                  <a:pt x="1258558" y="24272"/>
                </a:lnTo>
                <a:lnTo>
                  <a:pt x="1282493" y="26126"/>
                </a:lnTo>
                <a:lnTo>
                  <a:pt x="1323082" y="40959"/>
                </a:lnTo>
                <a:lnTo>
                  <a:pt x="1354131" y="69690"/>
                </a:lnTo>
                <a:lnTo>
                  <a:pt x="1376245" y="107110"/>
                </a:lnTo>
                <a:lnTo>
                  <a:pt x="1389747" y="151753"/>
                </a:lnTo>
                <a:lnTo>
                  <a:pt x="1396354" y="200028"/>
                </a:lnTo>
                <a:lnTo>
                  <a:pt x="1397180" y="225328"/>
                </a:lnTo>
                <a:lnTo>
                  <a:pt x="1396262" y="249997"/>
                </a:lnTo>
                <a:lnTo>
                  <a:pt x="1388912" y="298070"/>
                </a:lnTo>
                <a:lnTo>
                  <a:pt x="1374121" y="343673"/>
                </a:lnTo>
                <a:lnTo>
                  <a:pt x="1350928" y="382105"/>
                </a:lnTo>
                <a:lnTo>
                  <a:pt x="1319230" y="411611"/>
                </a:lnTo>
                <a:lnTo>
                  <a:pt x="1279383" y="426781"/>
                </a:lnTo>
                <a:lnTo>
                  <a:pt x="1256400" y="428677"/>
                </a:lnTo>
                <a:close/>
              </a:path>
              <a:path w="1576704" h="569595">
                <a:moveTo>
                  <a:pt x="1259637" y="407102"/>
                </a:moveTo>
                <a:lnTo>
                  <a:pt x="1296686" y="394763"/>
                </a:lnTo>
                <a:lnTo>
                  <a:pt x="1321531" y="357748"/>
                </a:lnTo>
                <a:lnTo>
                  <a:pt x="1335589" y="302798"/>
                </a:lnTo>
                <a:lnTo>
                  <a:pt x="1340275" y="236925"/>
                </a:lnTo>
                <a:lnTo>
                  <a:pt x="1339087" y="198620"/>
                </a:lnTo>
                <a:lnTo>
                  <a:pt x="1329580" y="130860"/>
                </a:lnTo>
                <a:lnTo>
                  <a:pt x="1310145" y="76862"/>
                </a:lnTo>
                <a:lnTo>
                  <a:pt x="1278254" y="48814"/>
                </a:lnTo>
                <a:lnTo>
                  <a:pt x="1257479" y="45308"/>
                </a:lnTo>
                <a:lnTo>
                  <a:pt x="1236847" y="48452"/>
                </a:lnTo>
                <a:lnTo>
                  <a:pt x="1204484" y="73601"/>
                </a:lnTo>
                <a:lnTo>
                  <a:pt x="1183844" y="121977"/>
                </a:lnTo>
                <a:lnTo>
                  <a:pt x="1173663" y="182455"/>
                </a:lnTo>
                <a:lnTo>
                  <a:pt x="1172391" y="216563"/>
                </a:lnTo>
                <a:lnTo>
                  <a:pt x="1173613" y="252593"/>
                </a:lnTo>
                <a:lnTo>
                  <a:pt x="1183389" y="318735"/>
                </a:lnTo>
                <a:lnTo>
                  <a:pt x="1203557" y="374334"/>
                </a:lnTo>
                <a:lnTo>
                  <a:pt x="1237404" y="403461"/>
                </a:lnTo>
                <a:lnTo>
                  <a:pt x="1259637" y="407102"/>
                </a:lnTo>
                <a:close/>
              </a:path>
              <a:path w="1576704" h="569595">
                <a:moveTo>
                  <a:pt x="1437509" y="556782"/>
                </a:moveTo>
                <a:lnTo>
                  <a:pt x="1474120" y="497449"/>
                </a:lnTo>
                <a:lnTo>
                  <a:pt x="1500078" y="431104"/>
                </a:lnTo>
                <a:lnTo>
                  <a:pt x="1515653" y="358827"/>
                </a:lnTo>
                <a:lnTo>
                  <a:pt x="1519547" y="320867"/>
                </a:lnTo>
                <a:lnTo>
                  <a:pt x="1520845" y="281694"/>
                </a:lnTo>
                <a:lnTo>
                  <a:pt x="1518530" y="230359"/>
                </a:lnTo>
                <a:lnTo>
                  <a:pt x="1511585" y="181623"/>
                </a:lnTo>
                <a:lnTo>
                  <a:pt x="1500011" y="135487"/>
                </a:lnTo>
                <a:lnTo>
                  <a:pt x="1483807" y="91950"/>
                </a:lnTo>
                <a:lnTo>
                  <a:pt x="1462973" y="51013"/>
                </a:lnTo>
                <a:lnTo>
                  <a:pt x="1437509" y="12675"/>
                </a:lnTo>
                <a:lnTo>
                  <a:pt x="1451264" y="0"/>
                </a:lnTo>
                <a:lnTo>
                  <a:pt x="1480795" y="31587"/>
                </a:lnTo>
                <a:lnTo>
                  <a:pt x="1509787" y="71064"/>
                </a:lnTo>
                <a:lnTo>
                  <a:pt x="1536082" y="117282"/>
                </a:lnTo>
                <a:lnTo>
                  <a:pt x="1557523" y="169367"/>
                </a:lnTo>
                <a:lnTo>
                  <a:pt x="1571884" y="224890"/>
                </a:lnTo>
                <a:lnTo>
                  <a:pt x="1576671" y="281694"/>
                </a:lnTo>
                <a:lnTo>
                  <a:pt x="1575474" y="310366"/>
                </a:lnTo>
                <a:lnTo>
                  <a:pt x="1565900" y="367406"/>
                </a:lnTo>
                <a:lnTo>
                  <a:pt x="1547410" y="423359"/>
                </a:lnTo>
                <a:lnTo>
                  <a:pt x="1523541" y="474129"/>
                </a:lnTo>
                <a:lnTo>
                  <a:pt x="1495358" y="518713"/>
                </a:lnTo>
                <a:lnTo>
                  <a:pt x="1466097" y="554784"/>
                </a:lnTo>
                <a:lnTo>
                  <a:pt x="1451264" y="569457"/>
                </a:lnTo>
                <a:lnTo>
                  <a:pt x="1437509" y="556782"/>
                </a:lnTo>
                <a:close/>
              </a:path>
            </a:pathLst>
          </a:custGeom>
          <a:ln w="41429">
            <a:solidFill>
              <a:srgbClr val="BEBEBE"/>
            </a:solidFill>
          </a:ln>
        </p:spPr>
        <p:txBody>
          <a:bodyPr wrap="square" lIns="0" tIns="0" rIns="0" bIns="0" rtlCol="0"/>
          <a:lstStyle/>
          <a:p>
            <a:endParaRPr/>
          </a:p>
        </p:txBody>
      </p:sp>
      <p:sp>
        <p:nvSpPr>
          <p:cNvPr id="23" name="object 23"/>
          <p:cNvSpPr txBox="1"/>
          <p:nvPr/>
        </p:nvSpPr>
        <p:spPr>
          <a:xfrm>
            <a:off x="1837224" y="3846448"/>
            <a:ext cx="7371715" cy="2823210"/>
          </a:xfrm>
          <a:prstGeom prst="rect">
            <a:avLst/>
          </a:prstGeom>
        </p:spPr>
        <p:txBody>
          <a:bodyPr vert="horz" wrap="square" lIns="0" tIns="281940" rIns="0" bIns="0" rtlCol="0">
            <a:spAutoFit/>
          </a:bodyPr>
          <a:lstStyle/>
          <a:p>
            <a:pPr algn="ctr">
              <a:lnSpc>
                <a:spcPct val="100000"/>
              </a:lnSpc>
              <a:spcBef>
                <a:spcPts val="2220"/>
              </a:spcBef>
            </a:pPr>
            <a:r>
              <a:rPr sz="4350" spc="90" dirty="0">
                <a:effectLst/>
                <a:latin typeface="Times New Roman"/>
                <a:cs typeface="Times New Roman"/>
              </a:rPr>
              <a:t>OCLC</a:t>
            </a:r>
            <a:r>
              <a:rPr sz="4350" spc="60" dirty="0">
                <a:effectLst/>
                <a:latin typeface="Times New Roman"/>
                <a:cs typeface="Times New Roman"/>
              </a:rPr>
              <a:t> </a:t>
            </a:r>
            <a:r>
              <a:rPr sz="4350" spc="355" dirty="0">
                <a:effectLst/>
                <a:latin typeface="Times New Roman"/>
                <a:cs typeface="Times New Roman"/>
              </a:rPr>
              <a:t>case</a:t>
            </a:r>
            <a:r>
              <a:rPr sz="4350" spc="65" dirty="0">
                <a:effectLst/>
                <a:latin typeface="Times New Roman"/>
                <a:cs typeface="Times New Roman"/>
              </a:rPr>
              <a:t> </a:t>
            </a:r>
            <a:r>
              <a:rPr sz="4350" spc="330" dirty="0">
                <a:effectLst/>
                <a:latin typeface="Times New Roman"/>
                <a:cs typeface="Times New Roman"/>
              </a:rPr>
              <a:t>studies</a:t>
            </a:r>
            <a:r>
              <a:rPr sz="4350" spc="65" dirty="0">
                <a:effectLst/>
                <a:latin typeface="Times New Roman"/>
                <a:cs typeface="Times New Roman"/>
              </a:rPr>
              <a:t> </a:t>
            </a:r>
            <a:r>
              <a:rPr sz="4350" spc="-10" dirty="0">
                <a:effectLst/>
                <a:latin typeface="Times New Roman"/>
                <a:cs typeface="Times New Roman"/>
              </a:rPr>
              <a:t>(2019)</a:t>
            </a:r>
            <a:endParaRPr sz="4350" dirty="0">
              <a:effectLst/>
              <a:latin typeface="Times New Roman"/>
              <a:cs typeface="Times New Roman"/>
            </a:endParaRPr>
          </a:p>
          <a:p>
            <a:pPr marL="145415" algn="ctr">
              <a:lnSpc>
                <a:spcPct val="100000"/>
              </a:lnSpc>
              <a:spcBef>
                <a:spcPts val="2120"/>
              </a:spcBef>
            </a:pPr>
            <a:r>
              <a:rPr sz="4350" spc="409" dirty="0">
                <a:effectLst/>
                <a:latin typeface="Times New Roman"/>
                <a:cs typeface="Times New Roman"/>
              </a:rPr>
              <a:t>to</a:t>
            </a:r>
            <a:r>
              <a:rPr sz="4350" spc="60" dirty="0">
                <a:effectLst/>
                <a:latin typeface="Times New Roman"/>
                <a:cs typeface="Times New Roman"/>
              </a:rPr>
              <a:t> </a:t>
            </a:r>
            <a:r>
              <a:rPr sz="4350" spc="254" dirty="0">
                <a:effectLst/>
                <a:latin typeface="Times New Roman"/>
                <a:cs typeface="Times New Roman"/>
              </a:rPr>
              <a:t>a</a:t>
            </a:r>
            <a:endParaRPr sz="4350" dirty="0">
              <a:effectLst/>
              <a:latin typeface="Times New Roman"/>
              <a:cs typeface="Times New Roman"/>
            </a:endParaRPr>
          </a:p>
          <a:p>
            <a:pPr algn="ctr">
              <a:lnSpc>
                <a:spcPct val="100000"/>
              </a:lnSpc>
              <a:spcBef>
                <a:spcPts val="2125"/>
              </a:spcBef>
            </a:pPr>
            <a:r>
              <a:rPr sz="4350" spc="360" dirty="0">
                <a:effectLst/>
                <a:latin typeface="Times New Roman"/>
                <a:cs typeface="Times New Roman"/>
              </a:rPr>
              <a:t>Data-</a:t>
            </a:r>
            <a:r>
              <a:rPr sz="4350" spc="285" dirty="0">
                <a:effectLst/>
                <a:latin typeface="Times New Roman"/>
                <a:cs typeface="Times New Roman"/>
              </a:rPr>
              <a:t>driven</a:t>
            </a:r>
            <a:r>
              <a:rPr sz="4350" spc="75" dirty="0">
                <a:effectLst/>
                <a:latin typeface="Times New Roman"/>
                <a:cs typeface="Times New Roman"/>
              </a:rPr>
              <a:t> </a:t>
            </a:r>
            <a:r>
              <a:rPr sz="4350" spc="385" dirty="0">
                <a:effectLst/>
                <a:latin typeface="Times New Roman"/>
                <a:cs typeface="Times New Roman"/>
              </a:rPr>
              <a:t>response</a:t>
            </a:r>
            <a:r>
              <a:rPr sz="4350" spc="80" dirty="0">
                <a:effectLst/>
                <a:latin typeface="Times New Roman"/>
                <a:cs typeface="Times New Roman"/>
              </a:rPr>
              <a:t> </a:t>
            </a:r>
            <a:r>
              <a:rPr sz="4350" spc="165" dirty="0">
                <a:effectLst/>
                <a:latin typeface="Times New Roman"/>
                <a:cs typeface="Times New Roman"/>
              </a:rPr>
              <a:t>(2020)</a:t>
            </a:r>
            <a:endParaRPr sz="4350" dirty="0">
              <a:effectLst/>
              <a:latin typeface="Times New Roman"/>
              <a:cs typeface="Times New Roman"/>
            </a:endParaRPr>
          </a:p>
        </p:txBody>
      </p:sp>
      <p:grpSp>
        <p:nvGrpSpPr>
          <p:cNvPr id="24" name="object 24" descr="Image of the cover of the book &quot;Public Libraries and the Opioid Crisis&quot; in front of an image of binary code."/>
          <p:cNvGrpSpPr/>
          <p:nvPr/>
        </p:nvGrpSpPr>
        <p:grpSpPr>
          <a:xfrm>
            <a:off x="10345732" y="1848728"/>
            <a:ext cx="7558405" cy="8171180"/>
            <a:chOff x="10345732" y="1848728"/>
            <a:chExt cx="7558405" cy="8171180"/>
          </a:xfrm>
        </p:grpSpPr>
        <p:pic>
          <p:nvPicPr>
            <p:cNvPr id="25" name="object 25"/>
            <p:cNvPicPr/>
            <p:nvPr/>
          </p:nvPicPr>
          <p:blipFill>
            <a:blip r:embed="rId10" cstate="print"/>
            <a:stretch>
              <a:fillRect/>
            </a:stretch>
          </p:blipFill>
          <p:spPr>
            <a:xfrm>
              <a:off x="10345732" y="1848728"/>
              <a:ext cx="5924549" cy="6010274"/>
            </a:xfrm>
            <a:prstGeom prst="rect">
              <a:avLst/>
            </a:prstGeom>
          </p:spPr>
        </p:pic>
        <p:pic>
          <p:nvPicPr>
            <p:cNvPr id="26" name="object 26"/>
            <p:cNvPicPr/>
            <p:nvPr/>
          </p:nvPicPr>
          <p:blipFill>
            <a:blip r:embed="rId11" cstate="print"/>
            <a:stretch>
              <a:fillRect/>
            </a:stretch>
          </p:blipFill>
          <p:spPr>
            <a:xfrm>
              <a:off x="12322110" y="2790387"/>
              <a:ext cx="5581649" cy="7229473"/>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1143000" y="759459"/>
            <a:ext cx="17144999" cy="2280111"/>
          </a:xfrm>
          <a:prstGeom prst="rect">
            <a:avLst/>
          </a:prstGeom>
          <a:noFill/>
          <a:ln>
            <a:noFill/>
            <a:prstDash/>
          </a:ln>
          <a:effectLst/>
        </p:spPr>
        <p:txBody>
          <a:bodyPr rot="0" spcFirstLastPara="0" vertOverflow="overflow" horzOverflow="overflow" vert="horz" wrap="square" lIns="0" tIns="251460" rIns="0" bIns="0" numCol="1" spcCol="0" rtlCol="0" fromWordArt="0" anchor="t" anchorCtr="0" forceAA="0" compatLnSpc="1">
            <a:prstTxWarp prst="textNoShape">
              <a:avLst/>
            </a:prstTxWarp>
            <a:spAutoFit/>
          </a:bodyPr>
          <a:lstStyle/>
          <a:p>
            <a:pPr marL="1795145" marR="5080" lvl="0" indent="-1783080" defTabSz="914400" eaLnBrk="1" fontAlgn="auto" latinLnBrk="0" hangingPunct="1">
              <a:lnSpc>
                <a:spcPts val="7900"/>
              </a:lnSpc>
              <a:spcBef>
                <a:spcPts val="1980"/>
              </a:spcBef>
              <a:spcAft>
                <a:spcPts val="0"/>
              </a:spcAft>
              <a:buClrTx/>
              <a:buSzTx/>
              <a:buFontTx/>
              <a:buNone/>
              <a:tabLst/>
              <a:defRPr/>
            </a:pPr>
            <a:r>
              <a:rPr kumimoji="0" lang="en-US" sz="8200" b="1" i="0" u="none" strike="noStrike" kern="0" cap="none" spc="0" normalizeH="0" baseline="0" noProof="0" dirty="0">
                <a:ln>
                  <a:noFill/>
                </a:ln>
                <a:solidFill>
                  <a:srgbClr val="671F31"/>
                </a:solidFill>
                <a:effectLst/>
                <a:uLnTx/>
                <a:uFillTx/>
                <a:latin typeface="Arial"/>
                <a:cs typeface="Arial"/>
              </a:rPr>
              <a:t>FIRST: A BRIEF INTRODUCTION TO OPIOID ADDICTION</a:t>
            </a:r>
            <a:endParaRPr kumimoji="0" lang="en-US" sz="8200" b="0" i="0" u="none" strike="noStrike" kern="0" cap="none" spc="0" normalizeH="0" baseline="0" noProof="0" dirty="0">
              <a:ln>
                <a:noFill/>
              </a:ln>
              <a:solidFill>
                <a:sysClr val="windowText" lastClr="000000"/>
              </a:solidFill>
              <a:effectLst/>
              <a:uLnTx/>
              <a:uFillTx/>
              <a:latin typeface="Arial"/>
              <a:cs typeface="Arial"/>
            </a:endParaRPr>
          </a:p>
        </p:txBody>
      </p:sp>
      <p:pic>
        <p:nvPicPr>
          <p:cNvPr id="2" name="object 2" descr="Images of three brain scans with color codes."/>
          <p:cNvPicPr/>
          <p:nvPr/>
        </p:nvPicPr>
        <p:blipFill>
          <a:blip r:embed="rId3" cstate="print"/>
          <a:stretch>
            <a:fillRect/>
          </a:stretch>
        </p:blipFill>
        <p:spPr>
          <a:xfrm>
            <a:off x="1754639" y="4968240"/>
            <a:ext cx="7624056" cy="3136392"/>
          </a:xfrm>
          <a:prstGeom prst="rect">
            <a:avLst/>
          </a:prstGeom>
        </p:spPr>
      </p:pic>
      <p:pic>
        <p:nvPicPr>
          <p:cNvPr id="3" name="object 3" descr="Plot chart of opioid prescriptions &amp; opioid overdose deaths."/>
          <p:cNvPicPr/>
          <p:nvPr/>
        </p:nvPicPr>
        <p:blipFill>
          <a:blip r:embed="rId4" cstate="print"/>
          <a:stretch>
            <a:fillRect/>
          </a:stretch>
        </p:blipFill>
        <p:spPr>
          <a:xfrm>
            <a:off x="9677400" y="3848100"/>
            <a:ext cx="7868031" cy="598953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descr="Images of nerve cells before an after receptor activation by morphine."/>
          <p:cNvSpPr txBox="1">
            <a:spLocks noGrp="1"/>
          </p:cNvSpPr>
          <p:nvPr>
            <p:ph type="title"/>
          </p:nvPr>
        </p:nvSpPr>
        <p:spPr>
          <a:xfrm>
            <a:off x="1905000" y="312546"/>
            <a:ext cx="16014675" cy="2140250"/>
          </a:xfrm>
          <a:prstGeom prst="rect">
            <a:avLst/>
          </a:prstGeom>
        </p:spPr>
        <p:txBody>
          <a:bodyPr vert="horz" wrap="square" lIns="0" tIns="138351" rIns="0" bIns="0" rtlCol="0">
            <a:spAutoFit/>
          </a:bodyPr>
          <a:lstStyle/>
          <a:p>
            <a:pPr marL="184150">
              <a:lnSpc>
                <a:spcPct val="100000"/>
              </a:lnSpc>
              <a:spcBef>
                <a:spcPts val="100"/>
              </a:spcBef>
            </a:pPr>
            <a:r>
              <a:rPr sz="6500" dirty="0">
                <a:solidFill>
                  <a:srgbClr val="671F31"/>
                </a:solidFill>
              </a:rPr>
              <a:t>A BRIEF INTRODUCTION TO OPIOID ADDICTION</a:t>
            </a:r>
            <a:endParaRPr sz="6500" dirty="0"/>
          </a:p>
        </p:txBody>
      </p:sp>
      <p:sp>
        <p:nvSpPr>
          <p:cNvPr id="2" name="object 2">
            <a:extLst>
              <a:ext uri="{C183D7F6-B498-43B3-948B-1728B52AA6E4}">
                <adec:decorative xmlns:adec="http://schemas.microsoft.com/office/drawing/2017/decorative" val="1"/>
              </a:ext>
            </a:extLst>
          </p:cNvPr>
          <p:cNvSpPr/>
          <p:nvPr/>
        </p:nvSpPr>
        <p:spPr>
          <a:xfrm>
            <a:off x="0" y="0"/>
            <a:ext cx="701040" cy="10287000"/>
          </a:xfrm>
          <a:custGeom>
            <a:avLst/>
            <a:gdLst/>
            <a:ahLst/>
            <a:cxnLst/>
            <a:rect l="l" t="t" r="r" b="b"/>
            <a:pathLst>
              <a:path w="701040" h="10287000">
                <a:moveTo>
                  <a:pt x="700483" y="0"/>
                </a:moveTo>
                <a:lnTo>
                  <a:pt x="0" y="0"/>
                </a:lnTo>
                <a:lnTo>
                  <a:pt x="0" y="10287000"/>
                </a:lnTo>
                <a:lnTo>
                  <a:pt x="700483" y="10287000"/>
                </a:lnTo>
                <a:lnTo>
                  <a:pt x="700483" y="0"/>
                </a:lnTo>
                <a:close/>
              </a:path>
            </a:pathLst>
          </a:custGeom>
          <a:solidFill>
            <a:srgbClr val="CEB69C"/>
          </a:solidFill>
        </p:spPr>
        <p:txBody>
          <a:bodyPr wrap="square" lIns="0" tIns="0" rIns="0" bIns="0" rtlCol="0"/>
          <a:lstStyle/>
          <a:p>
            <a:endParaRPr/>
          </a:p>
        </p:txBody>
      </p:sp>
      <p:pic>
        <p:nvPicPr>
          <p:cNvPr id="3" name="object 3" descr="Image of how opioids affect the brain with normal brain versus brain on opioids with color coding."/>
          <p:cNvPicPr/>
          <p:nvPr/>
        </p:nvPicPr>
        <p:blipFill>
          <a:blip r:embed="rId3" cstate="print"/>
          <a:stretch>
            <a:fillRect/>
          </a:stretch>
        </p:blipFill>
        <p:spPr>
          <a:xfrm>
            <a:off x="890486" y="2580534"/>
            <a:ext cx="10415624" cy="6391405"/>
          </a:xfrm>
          <a:prstGeom prst="rect">
            <a:avLst/>
          </a:prstGeom>
        </p:spPr>
      </p:pic>
      <p:pic>
        <p:nvPicPr>
          <p:cNvPr id="4" name="object 4">
            <a:extLst>
              <a:ext uri="{C183D7F6-B498-43B3-948B-1728B52AA6E4}">
                <adec:decorative xmlns:adec="http://schemas.microsoft.com/office/drawing/2017/decorative" val="1"/>
              </a:ext>
            </a:extLst>
          </p:cNvPr>
          <p:cNvPicPr/>
          <p:nvPr/>
        </p:nvPicPr>
        <p:blipFill>
          <a:blip r:embed="rId4" cstate="print"/>
          <a:stretch>
            <a:fillRect/>
          </a:stretch>
        </p:blipFill>
        <p:spPr>
          <a:xfrm>
            <a:off x="11611701" y="2657826"/>
            <a:ext cx="3245863" cy="6236822"/>
          </a:xfrm>
          <a:prstGeom prst="rect">
            <a:avLst/>
          </a:prstGeom>
        </p:spPr>
      </p:pic>
      <p:sp>
        <p:nvSpPr>
          <p:cNvPr id="6" name="object 6"/>
          <p:cNvSpPr txBox="1"/>
          <p:nvPr/>
        </p:nvSpPr>
        <p:spPr>
          <a:xfrm>
            <a:off x="15016314" y="2286508"/>
            <a:ext cx="2971165" cy="7866380"/>
          </a:xfrm>
          <a:prstGeom prst="rect">
            <a:avLst/>
          </a:prstGeom>
        </p:spPr>
        <p:txBody>
          <a:bodyPr vert="horz" wrap="square" lIns="0" tIns="13335" rIns="0" bIns="0" rtlCol="0">
            <a:spAutoFit/>
          </a:bodyPr>
          <a:lstStyle/>
          <a:p>
            <a:pPr marL="12700" marR="283845">
              <a:lnSpc>
                <a:spcPct val="136900"/>
              </a:lnSpc>
              <a:spcBef>
                <a:spcPts val="105"/>
              </a:spcBef>
            </a:pPr>
            <a:r>
              <a:rPr sz="2800" dirty="0">
                <a:latin typeface="Courier New"/>
                <a:cs typeface="Courier New"/>
              </a:rPr>
              <a:t>A</a:t>
            </a:r>
            <a:r>
              <a:rPr sz="2800" spc="-260" dirty="0">
                <a:latin typeface="Courier New"/>
                <a:cs typeface="Courier New"/>
              </a:rPr>
              <a:t> </a:t>
            </a:r>
            <a:r>
              <a:rPr sz="2800" dirty="0">
                <a:latin typeface="Courier New"/>
                <a:cs typeface="Courier New"/>
              </a:rPr>
              <a:t>nerve</a:t>
            </a:r>
            <a:r>
              <a:rPr sz="2800" spc="-260" dirty="0">
                <a:latin typeface="Courier New"/>
                <a:cs typeface="Courier New"/>
              </a:rPr>
              <a:t> </a:t>
            </a:r>
            <a:r>
              <a:rPr sz="2800" spc="-20" dirty="0">
                <a:latin typeface="Courier New"/>
                <a:cs typeface="Courier New"/>
              </a:rPr>
              <a:t>cell </a:t>
            </a:r>
            <a:r>
              <a:rPr sz="2800" i="1" spc="-10" dirty="0">
                <a:latin typeface="Courier New"/>
                <a:cs typeface="Courier New"/>
              </a:rPr>
              <a:t>before</a:t>
            </a:r>
            <a:r>
              <a:rPr sz="2800" i="1" spc="-395" dirty="0">
                <a:latin typeface="Courier New"/>
                <a:cs typeface="Courier New"/>
              </a:rPr>
              <a:t> </a:t>
            </a:r>
            <a:r>
              <a:rPr sz="2800" spc="-70" dirty="0">
                <a:latin typeface="Courier New"/>
                <a:cs typeface="Courier New"/>
              </a:rPr>
              <a:t>opioid </a:t>
            </a:r>
            <a:r>
              <a:rPr sz="2800" spc="-10" dirty="0">
                <a:latin typeface="Courier New"/>
                <a:cs typeface="Courier New"/>
              </a:rPr>
              <a:t>receptor activation</a:t>
            </a:r>
            <a:endParaRPr sz="2800" dirty="0">
              <a:latin typeface="Courier New"/>
              <a:cs typeface="Courier New"/>
            </a:endParaRPr>
          </a:p>
          <a:p>
            <a:pPr>
              <a:lnSpc>
                <a:spcPct val="100000"/>
              </a:lnSpc>
              <a:spcBef>
                <a:spcPts val="2685"/>
              </a:spcBef>
            </a:pPr>
            <a:endParaRPr sz="2800" dirty="0">
              <a:latin typeface="Courier New"/>
              <a:cs typeface="Courier New"/>
            </a:endParaRPr>
          </a:p>
          <a:p>
            <a:pPr marL="12700">
              <a:lnSpc>
                <a:spcPct val="100000"/>
              </a:lnSpc>
            </a:pPr>
            <a:r>
              <a:rPr sz="2800" spc="-25" dirty="0">
                <a:latin typeface="Courier New"/>
                <a:cs typeface="Courier New"/>
              </a:rPr>
              <a:t>and</a:t>
            </a:r>
            <a:endParaRPr sz="2800" dirty="0">
              <a:latin typeface="Courier New"/>
              <a:cs typeface="Courier New"/>
            </a:endParaRPr>
          </a:p>
          <a:p>
            <a:pPr>
              <a:lnSpc>
                <a:spcPct val="100000"/>
              </a:lnSpc>
              <a:spcBef>
                <a:spcPts val="1420"/>
              </a:spcBef>
            </a:pPr>
            <a:endParaRPr sz="2800" dirty="0">
              <a:latin typeface="Courier New"/>
              <a:cs typeface="Courier New"/>
            </a:endParaRPr>
          </a:p>
          <a:p>
            <a:pPr marL="12700" marR="488950">
              <a:lnSpc>
                <a:spcPct val="136900"/>
              </a:lnSpc>
            </a:pPr>
            <a:r>
              <a:rPr sz="2800" dirty="0">
                <a:latin typeface="Courier New"/>
                <a:cs typeface="Courier New"/>
              </a:rPr>
              <a:t>20</a:t>
            </a:r>
            <a:r>
              <a:rPr sz="2800" spc="-195" dirty="0">
                <a:latin typeface="Courier New"/>
                <a:cs typeface="Courier New"/>
              </a:rPr>
              <a:t> </a:t>
            </a:r>
            <a:r>
              <a:rPr sz="2800" spc="-10" dirty="0">
                <a:latin typeface="Courier New"/>
                <a:cs typeface="Courier New"/>
              </a:rPr>
              <a:t>seconds </a:t>
            </a:r>
            <a:r>
              <a:rPr sz="2800" i="1" spc="-10" dirty="0">
                <a:latin typeface="Courier New"/>
                <a:cs typeface="Courier New"/>
              </a:rPr>
              <a:t>after </a:t>
            </a:r>
            <a:r>
              <a:rPr sz="2800" spc="-10" dirty="0">
                <a:latin typeface="Courier New"/>
                <a:cs typeface="Courier New"/>
              </a:rPr>
              <a:t>activation </a:t>
            </a:r>
            <a:r>
              <a:rPr sz="2800" dirty="0">
                <a:latin typeface="Courier New"/>
                <a:cs typeface="Courier New"/>
              </a:rPr>
              <a:t>by</a:t>
            </a:r>
            <a:r>
              <a:rPr sz="2800" spc="-195" dirty="0">
                <a:latin typeface="Courier New"/>
                <a:cs typeface="Courier New"/>
              </a:rPr>
              <a:t> </a:t>
            </a:r>
            <a:r>
              <a:rPr sz="2800" spc="-70" dirty="0">
                <a:latin typeface="Courier New"/>
                <a:cs typeface="Courier New"/>
              </a:rPr>
              <a:t>morphine.</a:t>
            </a:r>
            <a:endParaRPr sz="2800" dirty="0">
              <a:latin typeface="Courier New"/>
              <a:cs typeface="Courier New"/>
            </a:endParaRPr>
          </a:p>
          <a:p>
            <a:pPr marL="12700" marR="5080">
              <a:lnSpc>
                <a:spcPct val="140500"/>
              </a:lnSpc>
              <a:spcBef>
                <a:spcPts val="1515"/>
              </a:spcBef>
            </a:pPr>
            <a:r>
              <a:rPr sz="1900" dirty="0">
                <a:latin typeface="Courier New"/>
                <a:cs typeface="Courier New"/>
              </a:rPr>
              <a:t>Drs.</a:t>
            </a:r>
            <a:r>
              <a:rPr sz="1900" spc="-215" dirty="0">
                <a:latin typeface="Courier New"/>
                <a:cs typeface="Courier New"/>
              </a:rPr>
              <a:t> </a:t>
            </a:r>
            <a:r>
              <a:rPr sz="1900" dirty="0">
                <a:latin typeface="Courier New"/>
                <a:cs typeface="Courier New"/>
              </a:rPr>
              <a:t>Miriam</a:t>
            </a:r>
            <a:r>
              <a:rPr sz="1900" spc="-215" dirty="0">
                <a:latin typeface="Courier New"/>
                <a:cs typeface="Courier New"/>
              </a:rPr>
              <a:t> </a:t>
            </a:r>
            <a:r>
              <a:rPr sz="1900" spc="-10" dirty="0">
                <a:latin typeface="Courier New"/>
                <a:cs typeface="Courier New"/>
              </a:rPr>
              <a:t>Stoeber </a:t>
            </a:r>
            <a:r>
              <a:rPr sz="1900" dirty="0">
                <a:latin typeface="Courier New"/>
                <a:cs typeface="Courier New"/>
              </a:rPr>
              <a:t>and</a:t>
            </a:r>
            <a:r>
              <a:rPr sz="1900" spc="-215" dirty="0">
                <a:latin typeface="Courier New"/>
                <a:cs typeface="Courier New"/>
              </a:rPr>
              <a:t> </a:t>
            </a:r>
            <a:r>
              <a:rPr sz="1900" dirty="0">
                <a:latin typeface="Courier New"/>
                <a:cs typeface="Courier New"/>
              </a:rPr>
              <a:t>Damien</a:t>
            </a:r>
            <a:r>
              <a:rPr sz="1900" spc="-215" dirty="0">
                <a:latin typeface="Courier New"/>
                <a:cs typeface="Courier New"/>
              </a:rPr>
              <a:t> </a:t>
            </a:r>
            <a:r>
              <a:rPr sz="1900" dirty="0">
                <a:latin typeface="Courier New"/>
                <a:cs typeface="Courier New"/>
              </a:rPr>
              <a:t>Jullié</a:t>
            </a:r>
            <a:r>
              <a:rPr sz="1900" spc="-215" dirty="0">
                <a:latin typeface="Courier New"/>
                <a:cs typeface="Courier New"/>
              </a:rPr>
              <a:t> </a:t>
            </a:r>
            <a:r>
              <a:rPr sz="1900" spc="-25" dirty="0">
                <a:latin typeface="Courier New"/>
                <a:cs typeface="Courier New"/>
              </a:rPr>
              <a:t>of </a:t>
            </a:r>
            <a:r>
              <a:rPr sz="1900" dirty="0">
                <a:latin typeface="Courier New"/>
                <a:cs typeface="Courier New"/>
              </a:rPr>
              <a:t>von</a:t>
            </a:r>
            <a:r>
              <a:rPr sz="1900" spc="-190" dirty="0">
                <a:latin typeface="Courier New"/>
                <a:cs typeface="Courier New"/>
              </a:rPr>
              <a:t> </a:t>
            </a:r>
            <a:r>
              <a:rPr sz="1900" spc="-10" dirty="0">
                <a:latin typeface="Courier New"/>
                <a:cs typeface="Courier New"/>
              </a:rPr>
              <a:t>Zastrow</a:t>
            </a:r>
            <a:r>
              <a:rPr sz="1900" spc="-180" dirty="0">
                <a:latin typeface="Courier New"/>
                <a:cs typeface="Courier New"/>
              </a:rPr>
              <a:t> </a:t>
            </a:r>
            <a:r>
              <a:rPr sz="1900" dirty="0">
                <a:latin typeface="Courier New"/>
                <a:cs typeface="Courier New"/>
              </a:rPr>
              <a:t>lab,</a:t>
            </a:r>
            <a:r>
              <a:rPr sz="1900" spc="-180" dirty="0">
                <a:latin typeface="Courier New"/>
                <a:cs typeface="Courier New"/>
              </a:rPr>
              <a:t> </a:t>
            </a:r>
            <a:r>
              <a:rPr sz="1900" spc="-40" dirty="0">
                <a:latin typeface="Courier New"/>
                <a:cs typeface="Courier New"/>
              </a:rPr>
              <a:t>UCSF</a:t>
            </a:r>
            <a:endParaRPr sz="1900" dirty="0">
              <a:latin typeface="Courier New"/>
              <a:cs typeface="Courier New"/>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943600" y="312546"/>
            <a:ext cx="11976075" cy="1617543"/>
          </a:xfrm>
          <a:prstGeom prst="rect">
            <a:avLst/>
          </a:prstGeom>
        </p:spPr>
        <p:txBody>
          <a:bodyPr vert="horz" wrap="square" lIns="0" tIns="809419" rIns="0" bIns="0" rtlCol="0">
            <a:spAutoFit/>
          </a:bodyPr>
          <a:lstStyle/>
          <a:p>
            <a:pPr marL="4910455">
              <a:lnSpc>
                <a:spcPct val="100000"/>
              </a:lnSpc>
              <a:spcBef>
                <a:spcPts val="100"/>
              </a:spcBef>
            </a:pPr>
            <a:r>
              <a:rPr sz="5200" spc="120" dirty="0">
                <a:solidFill>
                  <a:srgbClr val="000000"/>
                </a:solidFill>
              </a:rPr>
              <a:t>What</a:t>
            </a:r>
            <a:r>
              <a:rPr sz="5200" spc="-245" dirty="0">
                <a:solidFill>
                  <a:srgbClr val="000000"/>
                </a:solidFill>
              </a:rPr>
              <a:t> </a:t>
            </a:r>
            <a:r>
              <a:rPr sz="5200" spc="-110" dirty="0">
                <a:solidFill>
                  <a:srgbClr val="000000"/>
                </a:solidFill>
              </a:rPr>
              <a:t>is</a:t>
            </a:r>
            <a:r>
              <a:rPr sz="5200" spc="-229" dirty="0">
                <a:solidFill>
                  <a:srgbClr val="000000"/>
                </a:solidFill>
              </a:rPr>
              <a:t> </a:t>
            </a:r>
            <a:r>
              <a:rPr sz="5200" spc="40" dirty="0">
                <a:solidFill>
                  <a:srgbClr val="000000"/>
                </a:solidFill>
              </a:rPr>
              <a:t>withdrawal?</a:t>
            </a:r>
            <a:endParaRPr sz="5200" dirty="0"/>
          </a:p>
        </p:txBody>
      </p:sp>
      <p:pic>
        <p:nvPicPr>
          <p:cNvPr id="2" name="object 2" descr="Image of bright lights on a brain."/>
          <p:cNvPicPr/>
          <p:nvPr/>
        </p:nvPicPr>
        <p:blipFill>
          <a:blip r:embed="rId3" cstate="print"/>
          <a:stretch>
            <a:fillRect/>
          </a:stretch>
        </p:blipFill>
        <p:spPr>
          <a:xfrm>
            <a:off x="353568" y="469028"/>
            <a:ext cx="3898391" cy="2312843"/>
          </a:xfrm>
          <a:prstGeom prst="rect">
            <a:avLst/>
          </a:prstGeom>
        </p:spPr>
      </p:pic>
      <p:sp>
        <p:nvSpPr>
          <p:cNvPr id="5" name="object 5"/>
          <p:cNvSpPr txBox="1"/>
          <p:nvPr/>
        </p:nvSpPr>
        <p:spPr>
          <a:xfrm>
            <a:off x="353568" y="2836475"/>
            <a:ext cx="1463675" cy="507365"/>
          </a:xfrm>
          <a:prstGeom prst="rect">
            <a:avLst/>
          </a:prstGeom>
        </p:spPr>
        <p:txBody>
          <a:bodyPr vert="horz" wrap="square" lIns="0" tIns="12700" rIns="0" bIns="0" rtlCol="0">
            <a:spAutoFit/>
          </a:bodyPr>
          <a:lstStyle/>
          <a:p>
            <a:pPr marL="477520" marR="5080" indent="-465455">
              <a:lnSpc>
                <a:spcPct val="131700"/>
              </a:lnSpc>
              <a:spcBef>
                <a:spcPts val="100"/>
              </a:spcBef>
            </a:pPr>
            <a:r>
              <a:rPr sz="1200" spc="-60" dirty="0">
                <a:latin typeface="Courier New"/>
                <a:cs typeface="Courier New"/>
              </a:rPr>
              <a:t>Graphic</a:t>
            </a:r>
            <a:r>
              <a:rPr sz="1200" spc="-125" dirty="0">
                <a:latin typeface="Courier New"/>
                <a:cs typeface="Courier New"/>
              </a:rPr>
              <a:t> </a:t>
            </a:r>
            <a:r>
              <a:rPr sz="1200" dirty="0">
                <a:latin typeface="Courier New"/>
                <a:cs typeface="Courier New"/>
              </a:rPr>
              <a:t>by</a:t>
            </a:r>
            <a:r>
              <a:rPr sz="1200" spc="-130" dirty="0">
                <a:latin typeface="Courier New"/>
                <a:cs typeface="Courier New"/>
              </a:rPr>
              <a:t> </a:t>
            </a:r>
            <a:r>
              <a:rPr sz="1200" spc="-70" dirty="0">
                <a:latin typeface="Courier New"/>
                <a:cs typeface="Courier New"/>
              </a:rPr>
              <a:t>Sergey </a:t>
            </a:r>
            <a:r>
              <a:rPr sz="1200" spc="-10" dirty="0">
                <a:latin typeface="Courier New"/>
                <a:cs typeface="Courier New"/>
              </a:rPr>
              <a:t>Nivens</a:t>
            </a:r>
            <a:endParaRPr sz="1200">
              <a:latin typeface="Courier New"/>
              <a:cs typeface="Courier New"/>
            </a:endParaRPr>
          </a:p>
        </p:txBody>
      </p:sp>
      <p:pic>
        <p:nvPicPr>
          <p:cNvPr id="3" name="object 3" descr="Image showing withdrawal responses by time."/>
          <p:cNvPicPr/>
          <p:nvPr/>
        </p:nvPicPr>
        <p:blipFill>
          <a:blip r:embed="rId4" cstate="print"/>
          <a:stretch>
            <a:fillRect/>
          </a:stretch>
        </p:blipFill>
        <p:spPr>
          <a:xfrm>
            <a:off x="2152002" y="3090158"/>
            <a:ext cx="13983995" cy="71968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701040" cy="10287000"/>
          </a:xfrm>
          <a:custGeom>
            <a:avLst/>
            <a:gdLst/>
            <a:ahLst/>
            <a:cxnLst/>
            <a:rect l="l" t="t" r="r" b="b"/>
            <a:pathLst>
              <a:path w="701040" h="10287000">
                <a:moveTo>
                  <a:pt x="700483" y="0"/>
                </a:moveTo>
                <a:lnTo>
                  <a:pt x="0" y="0"/>
                </a:lnTo>
                <a:lnTo>
                  <a:pt x="0" y="10287000"/>
                </a:lnTo>
                <a:lnTo>
                  <a:pt x="700483" y="10287000"/>
                </a:lnTo>
                <a:lnTo>
                  <a:pt x="700483" y="0"/>
                </a:lnTo>
                <a:close/>
              </a:path>
            </a:pathLst>
          </a:custGeom>
          <a:solidFill>
            <a:srgbClr val="CEB69C"/>
          </a:solidFill>
        </p:spPr>
        <p:txBody>
          <a:bodyPr wrap="square" lIns="0" tIns="0" rIns="0" bIns="0" rtlCol="0"/>
          <a:lstStyle/>
          <a:p>
            <a:pPr algn="l" rtl="0"/>
            <a:endParaRPr/>
          </a:p>
        </p:txBody>
      </p:sp>
      <p:sp>
        <p:nvSpPr>
          <p:cNvPr id="3" name="object 3"/>
          <p:cNvSpPr txBox="1">
            <a:spLocks noGrp="1"/>
          </p:cNvSpPr>
          <p:nvPr>
            <p:ph type="title"/>
          </p:nvPr>
        </p:nvSpPr>
        <p:spPr>
          <a:xfrm>
            <a:off x="2133600" y="312546"/>
            <a:ext cx="15786075" cy="1684227"/>
          </a:xfrm>
          <a:prstGeom prst="rect">
            <a:avLst/>
          </a:prstGeom>
        </p:spPr>
        <p:txBody>
          <a:bodyPr vert="horz" wrap="square" lIns="0" tIns="753539" rIns="0" bIns="0" rtlCol="0">
            <a:spAutoFit/>
          </a:bodyPr>
          <a:lstStyle/>
          <a:p>
            <a:pPr marL="1067435">
              <a:lnSpc>
                <a:spcPct val="100000"/>
              </a:lnSpc>
              <a:spcBef>
                <a:spcPts val="100"/>
              </a:spcBef>
            </a:pPr>
            <a:r>
              <a:rPr sz="6000" dirty="0">
                <a:solidFill>
                  <a:srgbClr val="671F31"/>
                </a:solidFill>
              </a:rPr>
              <a:t>WHO will become addicted to drugs?</a:t>
            </a:r>
            <a:endParaRPr sz="6000" dirty="0"/>
          </a:p>
        </p:txBody>
      </p:sp>
      <p:sp>
        <p:nvSpPr>
          <p:cNvPr id="4" name="object 4"/>
          <p:cNvSpPr txBox="1"/>
          <p:nvPr/>
        </p:nvSpPr>
        <p:spPr>
          <a:xfrm>
            <a:off x="1258575" y="2496312"/>
            <a:ext cx="16081375" cy="6731000"/>
          </a:xfrm>
          <a:prstGeom prst="rect">
            <a:avLst/>
          </a:prstGeom>
        </p:spPr>
        <p:txBody>
          <a:bodyPr vert="horz" wrap="square" lIns="0" tIns="12700" rIns="0" bIns="0" rtlCol="0">
            <a:spAutoFit/>
          </a:bodyPr>
          <a:lstStyle/>
          <a:p>
            <a:pPr marL="318770" marR="5080" indent="-306070" algn="just">
              <a:lnSpc>
                <a:spcPct val="137900"/>
              </a:lnSpc>
              <a:spcBef>
                <a:spcPts val="100"/>
              </a:spcBef>
              <a:buFont typeface="Arial"/>
              <a:buChar char="•"/>
              <a:tabLst>
                <a:tab pos="320675" algn="l"/>
              </a:tabLst>
            </a:pPr>
            <a:r>
              <a:rPr sz="2900" b="1" spc="155" dirty="0">
                <a:latin typeface="Times New Roman"/>
                <a:cs typeface="Times New Roman"/>
              </a:rPr>
              <a:t>Genetic</a:t>
            </a:r>
            <a:r>
              <a:rPr sz="2900" b="1" spc="490" dirty="0">
                <a:latin typeface="Times New Roman"/>
                <a:cs typeface="Times New Roman"/>
              </a:rPr>
              <a:t> </a:t>
            </a:r>
            <a:r>
              <a:rPr sz="2900" b="1" spc="145" dirty="0">
                <a:latin typeface="Times New Roman"/>
                <a:cs typeface="Times New Roman"/>
              </a:rPr>
              <a:t>factors</a:t>
            </a:r>
            <a:r>
              <a:rPr sz="2900" b="1" spc="509" dirty="0">
                <a:latin typeface="Times New Roman"/>
                <a:cs typeface="Times New Roman"/>
              </a:rPr>
              <a:t> </a:t>
            </a:r>
            <a:r>
              <a:rPr sz="2900" spc="235" dirty="0">
                <a:latin typeface="Times New Roman"/>
                <a:cs typeface="Times New Roman"/>
              </a:rPr>
              <a:t>account</a:t>
            </a:r>
            <a:r>
              <a:rPr sz="2900" spc="500" dirty="0">
                <a:latin typeface="Times New Roman"/>
                <a:cs typeface="Times New Roman"/>
              </a:rPr>
              <a:t> </a:t>
            </a:r>
            <a:r>
              <a:rPr sz="2900" spc="160" dirty="0">
                <a:latin typeface="Times New Roman"/>
                <a:cs typeface="Times New Roman"/>
              </a:rPr>
              <a:t>for</a:t>
            </a:r>
            <a:r>
              <a:rPr sz="2900" spc="505" dirty="0">
                <a:latin typeface="Times New Roman"/>
                <a:cs typeface="Times New Roman"/>
              </a:rPr>
              <a:t> </a:t>
            </a:r>
            <a:r>
              <a:rPr sz="2900" spc="280" dirty="0">
                <a:latin typeface="Times New Roman"/>
                <a:cs typeface="Times New Roman"/>
              </a:rPr>
              <a:t>40-</a:t>
            </a:r>
            <a:r>
              <a:rPr sz="2900" spc="195" dirty="0">
                <a:latin typeface="Times New Roman"/>
                <a:cs typeface="Times New Roman"/>
              </a:rPr>
              <a:t>60%</a:t>
            </a:r>
            <a:r>
              <a:rPr sz="2900" spc="484" dirty="0">
                <a:latin typeface="Times New Roman"/>
                <a:cs typeface="Times New Roman"/>
              </a:rPr>
              <a:t> </a:t>
            </a:r>
            <a:r>
              <a:rPr sz="2900" spc="105" dirty="0">
                <a:latin typeface="Times New Roman"/>
                <a:cs typeface="Times New Roman"/>
              </a:rPr>
              <a:t>of</a:t>
            </a:r>
            <a:r>
              <a:rPr sz="2900" spc="505" dirty="0">
                <a:latin typeface="Times New Roman"/>
                <a:cs typeface="Times New Roman"/>
              </a:rPr>
              <a:t> </a:t>
            </a:r>
            <a:r>
              <a:rPr sz="2900" spc="204" dirty="0">
                <a:latin typeface="Times New Roman"/>
                <a:cs typeface="Times New Roman"/>
              </a:rPr>
              <a:t>a</a:t>
            </a:r>
            <a:r>
              <a:rPr sz="2900" spc="500" dirty="0">
                <a:latin typeface="Times New Roman"/>
                <a:cs typeface="Times New Roman"/>
              </a:rPr>
              <a:t> </a:t>
            </a:r>
            <a:r>
              <a:rPr sz="2900" spc="145" dirty="0">
                <a:latin typeface="Times New Roman"/>
                <a:cs typeface="Times New Roman"/>
              </a:rPr>
              <a:t>person’s</a:t>
            </a:r>
            <a:r>
              <a:rPr sz="2900" spc="509" dirty="0">
                <a:latin typeface="Times New Roman"/>
                <a:cs typeface="Times New Roman"/>
              </a:rPr>
              <a:t> </a:t>
            </a:r>
            <a:r>
              <a:rPr sz="2900" spc="130" dirty="0">
                <a:latin typeface="Times New Roman"/>
                <a:cs typeface="Times New Roman"/>
              </a:rPr>
              <a:t>vulnerability</a:t>
            </a:r>
            <a:r>
              <a:rPr sz="2900" spc="500" dirty="0">
                <a:latin typeface="Times New Roman"/>
                <a:cs typeface="Times New Roman"/>
              </a:rPr>
              <a:t> </a:t>
            </a:r>
            <a:r>
              <a:rPr sz="2900" spc="265" dirty="0">
                <a:latin typeface="Times New Roman"/>
                <a:cs typeface="Times New Roman"/>
              </a:rPr>
              <a:t>to</a:t>
            </a:r>
            <a:r>
              <a:rPr sz="2900" spc="505" dirty="0">
                <a:latin typeface="Times New Roman"/>
                <a:cs typeface="Times New Roman"/>
              </a:rPr>
              <a:t> </a:t>
            </a:r>
            <a:r>
              <a:rPr sz="2900" spc="185" dirty="0">
                <a:latin typeface="Times New Roman"/>
                <a:cs typeface="Times New Roman"/>
              </a:rPr>
              <a:t>addiction</a:t>
            </a:r>
            <a:r>
              <a:rPr sz="2900" spc="500" dirty="0">
                <a:latin typeface="Times New Roman"/>
                <a:cs typeface="Times New Roman"/>
              </a:rPr>
              <a:t> </a:t>
            </a:r>
            <a:r>
              <a:rPr sz="2900" spc="150" dirty="0">
                <a:latin typeface="Times New Roman"/>
                <a:cs typeface="Times New Roman"/>
              </a:rPr>
              <a:t>including</a:t>
            </a:r>
            <a:r>
              <a:rPr sz="2900" spc="495" dirty="0">
                <a:latin typeface="Times New Roman"/>
                <a:cs typeface="Times New Roman"/>
              </a:rPr>
              <a:t> </a:t>
            </a:r>
            <a:r>
              <a:rPr sz="2900" spc="250" dirty="0">
                <a:latin typeface="Times New Roman"/>
                <a:cs typeface="Times New Roman"/>
              </a:rPr>
              <a:t>the 	</a:t>
            </a:r>
            <a:r>
              <a:rPr sz="2900" spc="170" dirty="0">
                <a:latin typeface="Times New Roman"/>
                <a:cs typeface="Times New Roman"/>
              </a:rPr>
              <a:t>effects</a:t>
            </a:r>
            <a:r>
              <a:rPr sz="2900" spc="15" dirty="0">
                <a:latin typeface="Times New Roman"/>
                <a:cs typeface="Times New Roman"/>
              </a:rPr>
              <a:t> </a:t>
            </a:r>
            <a:r>
              <a:rPr sz="2900" spc="105" dirty="0">
                <a:latin typeface="Times New Roman"/>
                <a:cs typeface="Times New Roman"/>
              </a:rPr>
              <a:t>of</a:t>
            </a:r>
            <a:r>
              <a:rPr sz="2900" spc="20" dirty="0">
                <a:latin typeface="Times New Roman"/>
                <a:cs typeface="Times New Roman"/>
              </a:rPr>
              <a:t> </a:t>
            </a:r>
            <a:r>
              <a:rPr sz="2900" spc="215" dirty="0">
                <a:latin typeface="Times New Roman"/>
                <a:cs typeface="Times New Roman"/>
              </a:rPr>
              <a:t>environment</a:t>
            </a:r>
            <a:r>
              <a:rPr sz="2900" spc="10" dirty="0">
                <a:latin typeface="Times New Roman"/>
                <a:cs typeface="Times New Roman"/>
              </a:rPr>
              <a:t> </a:t>
            </a:r>
            <a:r>
              <a:rPr sz="2900" spc="260" dirty="0">
                <a:latin typeface="Times New Roman"/>
                <a:cs typeface="Times New Roman"/>
              </a:rPr>
              <a:t>on</a:t>
            </a:r>
            <a:r>
              <a:rPr sz="2900" spc="15" dirty="0">
                <a:latin typeface="Times New Roman"/>
                <a:cs typeface="Times New Roman"/>
              </a:rPr>
              <a:t> </a:t>
            </a:r>
            <a:r>
              <a:rPr sz="2900" spc="250" dirty="0">
                <a:latin typeface="Times New Roman"/>
                <a:cs typeface="Times New Roman"/>
              </a:rPr>
              <a:t>these</a:t>
            </a:r>
            <a:r>
              <a:rPr sz="2900" spc="10" dirty="0">
                <a:latin typeface="Times New Roman"/>
                <a:cs typeface="Times New Roman"/>
              </a:rPr>
              <a:t> </a:t>
            </a:r>
            <a:r>
              <a:rPr sz="2900" spc="185" dirty="0">
                <a:latin typeface="Times New Roman"/>
                <a:cs typeface="Times New Roman"/>
              </a:rPr>
              <a:t>factors</a:t>
            </a:r>
            <a:endParaRPr sz="2900">
              <a:latin typeface="Times New Roman"/>
              <a:cs typeface="Times New Roman"/>
            </a:endParaRPr>
          </a:p>
          <a:p>
            <a:pPr marL="318770" marR="5715" indent="-306070" algn="just">
              <a:lnSpc>
                <a:spcPct val="137900"/>
              </a:lnSpc>
              <a:buFont typeface="Arial"/>
              <a:buChar char="•"/>
              <a:tabLst>
                <a:tab pos="320675" algn="l"/>
              </a:tabLst>
            </a:pPr>
            <a:r>
              <a:rPr sz="2900" b="1" spc="155" dirty="0">
                <a:latin typeface="Times New Roman"/>
                <a:cs typeface="Times New Roman"/>
              </a:rPr>
              <a:t>Parents</a:t>
            </a:r>
            <a:r>
              <a:rPr sz="2900" b="1" spc="445" dirty="0">
                <a:latin typeface="Times New Roman"/>
                <a:cs typeface="Times New Roman"/>
              </a:rPr>
              <a:t> </a:t>
            </a:r>
            <a:r>
              <a:rPr sz="2900" b="1" spc="120" dirty="0">
                <a:latin typeface="Times New Roman"/>
                <a:cs typeface="Times New Roman"/>
              </a:rPr>
              <a:t>or</a:t>
            </a:r>
            <a:r>
              <a:rPr sz="2900" b="1" spc="455" dirty="0">
                <a:latin typeface="Times New Roman"/>
                <a:cs typeface="Times New Roman"/>
              </a:rPr>
              <a:t> </a:t>
            </a:r>
            <a:r>
              <a:rPr sz="2900" b="1" spc="130" dirty="0">
                <a:latin typeface="Times New Roman"/>
                <a:cs typeface="Times New Roman"/>
              </a:rPr>
              <a:t>older</a:t>
            </a:r>
            <a:r>
              <a:rPr sz="2900" b="1" spc="450" dirty="0">
                <a:latin typeface="Times New Roman"/>
                <a:cs typeface="Times New Roman"/>
              </a:rPr>
              <a:t> </a:t>
            </a:r>
            <a:r>
              <a:rPr sz="2900" b="1" spc="105" dirty="0">
                <a:latin typeface="Times New Roman"/>
                <a:cs typeface="Times New Roman"/>
              </a:rPr>
              <a:t>family</a:t>
            </a:r>
            <a:r>
              <a:rPr sz="2900" b="1" spc="450" dirty="0">
                <a:latin typeface="Times New Roman"/>
                <a:cs typeface="Times New Roman"/>
              </a:rPr>
              <a:t> </a:t>
            </a:r>
            <a:r>
              <a:rPr sz="2900" spc="250" dirty="0">
                <a:latin typeface="Times New Roman"/>
                <a:cs typeface="Times New Roman"/>
              </a:rPr>
              <a:t>members</a:t>
            </a:r>
            <a:r>
              <a:rPr sz="2900" spc="455" dirty="0">
                <a:latin typeface="Times New Roman"/>
                <a:cs typeface="Times New Roman"/>
              </a:rPr>
              <a:t> </a:t>
            </a:r>
            <a:r>
              <a:rPr sz="2900" spc="225" dirty="0">
                <a:latin typeface="Times New Roman"/>
                <a:cs typeface="Times New Roman"/>
              </a:rPr>
              <a:t>who</a:t>
            </a:r>
            <a:r>
              <a:rPr sz="2900" spc="445" dirty="0">
                <a:latin typeface="Times New Roman"/>
                <a:cs typeface="Times New Roman"/>
              </a:rPr>
              <a:t> </a:t>
            </a:r>
            <a:r>
              <a:rPr sz="2900" spc="220" dirty="0">
                <a:latin typeface="Times New Roman"/>
                <a:cs typeface="Times New Roman"/>
              </a:rPr>
              <a:t>abuse</a:t>
            </a:r>
            <a:r>
              <a:rPr sz="2900" spc="445" dirty="0">
                <a:latin typeface="Times New Roman"/>
                <a:cs typeface="Times New Roman"/>
              </a:rPr>
              <a:t> </a:t>
            </a:r>
            <a:r>
              <a:rPr sz="2900" spc="145" dirty="0">
                <a:latin typeface="Times New Roman"/>
                <a:cs typeface="Times New Roman"/>
              </a:rPr>
              <a:t>alcohol</a:t>
            </a:r>
            <a:r>
              <a:rPr sz="2900" spc="455" dirty="0">
                <a:latin typeface="Times New Roman"/>
                <a:cs typeface="Times New Roman"/>
              </a:rPr>
              <a:t> </a:t>
            </a:r>
            <a:r>
              <a:rPr sz="2900" spc="250" dirty="0">
                <a:latin typeface="Times New Roman"/>
                <a:cs typeface="Times New Roman"/>
              </a:rPr>
              <a:t>or</a:t>
            </a:r>
            <a:r>
              <a:rPr sz="2900" spc="445" dirty="0">
                <a:latin typeface="Times New Roman"/>
                <a:cs typeface="Times New Roman"/>
              </a:rPr>
              <a:t> </a:t>
            </a:r>
            <a:r>
              <a:rPr sz="2900" spc="175" dirty="0">
                <a:latin typeface="Times New Roman"/>
                <a:cs typeface="Times New Roman"/>
              </a:rPr>
              <a:t>drugs,</a:t>
            </a:r>
            <a:r>
              <a:rPr sz="2900" spc="459" dirty="0">
                <a:latin typeface="Times New Roman"/>
                <a:cs typeface="Times New Roman"/>
              </a:rPr>
              <a:t> </a:t>
            </a:r>
            <a:r>
              <a:rPr sz="2900" spc="250" dirty="0">
                <a:latin typeface="Times New Roman"/>
                <a:cs typeface="Times New Roman"/>
              </a:rPr>
              <a:t>or</a:t>
            </a:r>
            <a:r>
              <a:rPr sz="2900" spc="445" dirty="0">
                <a:latin typeface="Times New Roman"/>
                <a:cs typeface="Times New Roman"/>
              </a:rPr>
              <a:t> </a:t>
            </a:r>
            <a:r>
              <a:rPr sz="2900" spc="225" dirty="0">
                <a:latin typeface="Times New Roman"/>
                <a:cs typeface="Times New Roman"/>
              </a:rPr>
              <a:t>who</a:t>
            </a:r>
            <a:r>
              <a:rPr sz="2900" spc="450" dirty="0">
                <a:latin typeface="Times New Roman"/>
                <a:cs typeface="Times New Roman"/>
              </a:rPr>
              <a:t> </a:t>
            </a:r>
            <a:r>
              <a:rPr sz="2900" spc="200" dirty="0">
                <a:latin typeface="Times New Roman"/>
                <a:cs typeface="Times New Roman"/>
              </a:rPr>
              <a:t>engage</a:t>
            </a:r>
            <a:r>
              <a:rPr sz="2900" spc="445" dirty="0">
                <a:latin typeface="Times New Roman"/>
                <a:cs typeface="Times New Roman"/>
              </a:rPr>
              <a:t> </a:t>
            </a:r>
            <a:r>
              <a:rPr sz="2900" spc="150" dirty="0">
                <a:latin typeface="Times New Roman"/>
                <a:cs typeface="Times New Roman"/>
              </a:rPr>
              <a:t>in</a:t>
            </a:r>
            <a:r>
              <a:rPr sz="2900" spc="440" dirty="0">
                <a:latin typeface="Times New Roman"/>
                <a:cs typeface="Times New Roman"/>
              </a:rPr>
              <a:t> </a:t>
            </a:r>
            <a:r>
              <a:rPr sz="2900" spc="135" dirty="0">
                <a:latin typeface="Times New Roman"/>
                <a:cs typeface="Times New Roman"/>
              </a:rPr>
              <a:t>criminal 	</a:t>
            </a:r>
            <a:r>
              <a:rPr sz="2900" spc="150" dirty="0">
                <a:latin typeface="Times New Roman"/>
                <a:cs typeface="Times New Roman"/>
              </a:rPr>
              <a:t>behavior,</a:t>
            </a:r>
            <a:r>
              <a:rPr sz="2900" spc="35" dirty="0">
                <a:latin typeface="Times New Roman"/>
                <a:cs typeface="Times New Roman"/>
              </a:rPr>
              <a:t> </a:t>
            </a:r>
            <a:r>
              <a:rPr sz="2900" spc="235" dirty="0">
                <a:latin typeface="Times New Roman"/>
                <a:cs typeface="Times New Roman"/>
              </a:rPr>
              <a:t>can</a:t>
            </a:r>
            <a:r>
              <a:rPr sz="2900" spc="20" dirty="0">
                <a:latin typeface="Times New Roman"/>
                <a:cs typeface="Times New Roman"/>
              </a:rPr>
              <a:t> </a:t>
            </a:r>
            <a:r>
              <a:rPr sz="2900" spc="204" dirty="0">
                <a:latin typeface="Times New Roman"/>
                <a:cs typeface="Times New Roman"/>
              </a:rPr>
              <a:t>increase</a:t>
            </a:r>
            <a:r>
              <a:rPr sz="2900" spc="15" dirty="0">
                <a:latin typeface="Times New Roman"/>
                <a:cs typeface="Times New Roman"/>
              </a:rPr>
              <a:t> </a:t>
            </a:r>
            <a:r>
              <a:rPr sz="2900" spc="170" dirty="0">
                <a:latin typeface="Times New Roman"/>
                <a:cs typeface="Times New Roman"/>
              </a:rPr>
              <a:t>children's</a:t>
            </a:r>
            <a:r>
              <a:rPr sz="2900" spc="20" dirty="0">
                <a:latin typeface="Times New Roman"/>
                <a:cs typeface="Times New Roman"/>
              </a:rPr>
              <a:t> </a:t>
            </a:r>
            <a:r>
              <a:rPr sz="2900" spc="145" dirty="0">
                <a:latin typeface="Times New Roman"/>
                <a:cs typeface="Times New Roman"/>
              </a:rPr>
              <a:t>risks</a:t>
            </a:r>
            <a:r>
              <a:rPr sz="2900" spc="20" dirty="0">
                <a:latin typeface="Times New Roman"/>
                <a:cs typeface="Times New Roman"/>
              </a:rPr>
              <a:t> </a:t>
            </a:r>
            <a:r>
              <a:rPr sz="2900" spc="105" dirty="0">
                <a:latin typeface="Times New Roman"/>
                <a:cs typeface="Times New Roman"/>
              </a:rPr>
              <a:t>of</a:t>
            </a:r>
            <a:r>
              <a:rPr sz="2900" spc="25" dirty="0">
                <a:latin typeface="Times New Roman"/>
                <a:cs typeface="Times New Roman"/>
              </a:rPr>
              <a:t> </a:t>
            </a:r>
            <a:r>
              <a:rPr sz="2900" spc="155" dirty="0">
                <a:latin typeface="Times New Roman"/>
                <a:cs typeface="Times New Roman"/>
              </a:rPr>
              <a:t>developing</a:t>
            </a:r>
            <a:r>
              <a:rPr sz="2900" spc="15" dirty="0">
                <a:latin typeface="Times New Roman"/>
                <a:cs typeface="Times New Roman"/>
              </a:rPr>
              <a:t> </a:t>
            </a:r>
            <a:r>
              <a:rPr sz="2900" spc="215" dirty="0">
                <a:latin typeface="Times New Roman"/>
                <a:cs typeface="Times New Roman"/>
              </a:rPr>
              <a:t>their</a:t>
            </a:r>
            <a:r>
              <a:rPr sz="2900" spc="20" dirty="0">
                <a:latin typeface="Times New Roman"/>
                <a:cs typeface="Times New Roman"/>
              </a:rPr>
              <a:t> </a:t>
            </a:r>
            <a:r>
              <a:rPr sz="2900" spc="229" dirty="0">
                <a:latin typeface="Times New Roman"/>
                <a:cs typeface="Times New Roman"/>
              </a:rPr>
              <a:t>own</a:t>
            </a:r>
            <a:r>
              <a:rPr sz="2900" spc="20" dirty="0">
                <a:latin typeface="Times New Roman"/>
                <a:cs typeface="Times New Roman"/>
              </a:rPr>
              <a:t> </a:t>
            </a:r>
            <a:r>
              <a:rPr sz="2900" spc="220" dirty="0">
                <a:latin typeface="Times New Roman"/>
                <a:cs typeface="Times New Roman"/>
              </a:rPr>
              <a:t>drug</a:t>
            </a:r>
            <a:r>
              <a:rPr sz="2900" spc="5" dirty="0">
                <a:latin typeface="Times New Roman"/>
                <a:cs typeface="Times New Roman"/>
              </a:rPr>
              <a:t> </a:t>
            </a:r>
            <a:r>
              <a:rPr sz="2900" spc="195" dirty="0">
                <a:latin typeface="Times New Roman"/>
                <a:cs typeface="Times New Roman"/>
              </a:rPr>
              <a:t>problems</a:t>
            </a:r>
            <a:endParaRPr sz="2900">
              <a:latin typeface="Times New Roman"/>
              <a:cs typeface="Times New Roman"/>
            </a:endParaRPr>
          </a:p>
          <a:p>
            <a:pPr marL="320675" marR="5080" indent="-307975" algn="just">
              <a:lnSpc>
                <a:spcPct val="137900"/>
              </a:lnSpc>
              <a:buFont typeface="Arial"/>
              <a:buChar char="•"/>
              <a:tabLst>
                <a:tab pos="320675" algn="l"/>
                <a:tab pos="413384" algn="l"/>
              </a:tabLst>
            </a:pPr>
            <a:r>
              <a:rPr sz="2900" dirty="0">
                <a:latin typeface="Times New Roman"/>
                <a:cs typeface="Times New Roman"/>
              </a:rPr>
              <a:t>	</a:t>
            </a:r>
            <a:r>
              <a:rPr sz="2900" b="1" spc="100" dirty="0">
                <a:latin typeface="Times New Roman"/>
                <a:cs typeface="Times New Roman"/>
              </a:rPr>
              <a:t>The</a:t>
            </a:r>
            <a:r>
              <a:rPr sz="2900" b="1" spc="605" dirty="0">
                <a:latin typeface="Times New Roman"/>
                <a:cs typeface="Times New Roman"/>
              </a:rPr>
              <a:t> </a:t>
            </a:r>
            <a:r>
              <a:rPr sz="2900" b="1" spc="130" dirty="0">
                <a:latin typeface="Times New Roman"/>
                <a:cs typeface="Times New Roman"/>
              </a:rPr>
              <a:t>earlier</a:t>
            </a:r>
            <a:r>
              <a:rPr sz="2900" b="1" spc="610" dirty="0">
                <a:latin typeface="Times New Roman"/>
                <a:cs typeface="Times New Roman"/>
              </a:rPr>
              <a:t> </a:t>
            </a:r>
            <a:r>
              <a:rPr sz="2900" b="1" spc="55" dirty="0">
                <a:latin typeface="Times New Roman"/>
                <a:cs typeface="Times New Roman"/>
              </a:rPr>
              <a:t>a</a:t>
            </a:r>
            <a:r>
              <a:rPr sz="2900" b="1" spc="615" dirty="0">
                <a:latin typeface="Times New Roman"/>
                <a:cs typeface="Times New Roman"/>
              </a:rPr>
              <a:t> </a:t>
            </a:r>
            <a:r>
              <a:rPr sz="2900" b="1" spc="170" dirty="0">
                <a:latin typeface="Times New Roman"/>
                <a:cs typeface="Times New Roman"/>
              </a:rPr>
              <a:t>person</a:t>
            </a:r>
            <a:r>
              <a:rPr sz="2900" b="1" spc="595" dirty="0">
                <a:latin typeface="Times New Roman"/>
                <a:cs typeface="Times New Roman"/>
              </a:rPr>
              <a:t> </a:t>
            </a:r>
            <a:r>
              <a:rPr sz="2900" b="1" spc="165" dirty="0">
                <a:latin typeface="Times New Roman"/>
                <a:cs typeface="Times New Roman"/>
              </a:rPr>
              <a:t>begins</a:t>
            </a:r>
            <a:r>
              <a:rPr sz="2900" b="1" spc="605" dirty="0">
                <a:latin typeface="Times New Roman"/>
                <a:cs typeface="Times New Roman"/>
              </a:rPr>
              <a:t> </a:t>
            </a:r>
            <a:r>
              <a:rPr sz="2900" spc="265" dirty="0">
                <a:latin typeface="Times New Roman"/>
                <a:cs typeface="Times New Roman"/>
              </a:rPr>
              <a:t>to</a:t>
            </a:r>
            <a:r>
              <a:rPr sz="2900" spc="605" dirty="0">
                <a:latin typeface="Times New Roman"/>
                <a:cs typeface="Times New Roman"/>
              </a:rPr>
              <a:t> </a:t>
            </a:r>
            <a:r>
              <a:rPr sz="2900" spc="235" dirty="0">
                <a:latin typeface="Times New Roman"/>
                <a:cs typeface="Times New Roman"/>
              </a:rPr>
              <a:t>use</a:t>
            </a:r>
            <a:r>
              <a:rPr sz="2900" spc="610" dirty="0">
                <a:latin typeface="Times New Roman"/>
                <a:cs typeface="Times New Roman"/>
              </a:rPr>
              <a:t> </a:t>
            </a:r>
            <a:r>
              <a:rPr sz="2900" spc="210" dirty="0">
                <a:latin typeface="Times New Roman"/>
                <a:cs typeface="Times New Roman"/>
              </a:rPr>
              <a:t>drugs</a:t>
            </a:r>
            <a:r>
              <a:rPr sz="2900" spc="610" dirty="0">
                <a:latin typeface="Times New Roman"/>
                <a:cs typeface="Times New Roman"/>
              </a:rPr>
              <a:t> </a:t>
            </a:r>
            <a:r>
              <a:rPr sz="2900" spc="275" dirty="0">
                <a:latin typeface="Times New Roman"/>
                <a:cs typeface="Times New Roman"/>
              </a:rPr>
              <a:t>the</a:t>
            </a:r>
            <a:r>
              <a:rPr sz="2900" spc="605" dirty="0">
                <a:latin typeface="Times New Roman"/>
                <a:cs typeface="Times New Roman"/>
              </a:rPr>
              <a:t> </a:t>
            </a:r>
            <a:r>
              <a:rPr sz="2900" spc="254" dirty="0">
                <a:latin typeface="Times New Roman"/>
                <a:cs typeface="Times New Roman"/>
              </a:rPr>
              <a:t>more</a:t>
            </a:r>
            <a:r>
              <a:rPr sz="2900" spc="615" dirty="0">
                <a:latin typeface="Times New Roman"/>
                <a:cs typeface="Times New Roman"/>
              </a:rPr>
              <a:t> </a:t>
            </a:r>
            <a:r>
              <a:rPr sz="2900" spc="55" dirty="0">
                <a:latin typeface="Times New Roman"/>
                <a:cs typeface="Times New Roman"/>
              </a:rPr>
              <a:t>likely</a:t>
            </a:r>
            <a:r>
              <a:rPr sz="2900" spc="610" dirty="0">
                <a:latin typeface="Times New Roman"/>
                <a:cs typeface="Times New Roman"/>
              </a:rPr>
              <a:t> </a:t>
            </a:r>
            <a:r>
              <a:rPr sz="2900" spc="220" dirty="0">
                <a:latin typeface="Times New Roman"/>
                <a:cs typeface="Times New Roman"/>
              </a:rPr>
              <a:t>they</a:t>
            </a:r>
            <a:r>
              <a:rPr sz="2900" spc="610" dirty="0">
                <a:latin typeface="Times New Roman"/>
                <a:cs typeface="Times New Roman"/>
              </a:rPr>
              <a:t> </a:t>
            </a:r>
            <a:r>
              <a:rPr sz="2900" spc="240" dirty="0">
                <a:latin typeface="Times New Roman"/>
                <a:cs typeface="Times New Roman"/>
              </a:rPr>
              <a:t>are</a:t>
            </a:r>
            <a:r>
              <a:rPr sz="2900" spc="610" dirty="0">
                <a:latin typeface="Times New Roman"/>
                <a:cs typeface="Times New Roman"/>
              </a:rPr>
              <a:t> </a:t>
            </a:r>
            <a:r>
              <a:rPr sz="2900" spc="265" dirty="0">
                <a:latin typeface="Times New Roman"/>
                <a:cs typeface="Times New Roman"/>
              </a:rPr>
              <a:t>to</a:t>
            </a:r>
            <a:r>
              <a:rPr sz="2900" spc="610" dirty="0">
                <a:latin typeface="Times New Roman"/>
                <a:cs typeface="Times New Roman"/>
              </a:rPr>
              <a:t> </a:t>
            </a:r>
            <a:r>
              <a:rPr sz="2900" spc="220" dirty="0">
                <a:latin typeface="Times New Roman"/>
                <a:cs typeface="Times New Roman"/>
              </a:rPr>
              <a:t>progress</a:t>
            </a:r>
            <a:r>
              <a:rPr sz="2900" spc="610" dirty="0">
                <a:latin typeface="Times New Roman"/>
                <a:cs typeface="Times New Roman"/>
              </a:rPr>
              <a:t> </a:t>
            </a:r>
            <a:r>
              <a:rPr sz="2900" spc="265" dirty="0">
                <a:latin typeface="Times New Roman"/>
                <a:cs typeface="Times New Roman"/>
              </a:rPr>
              <a:t>to</a:t>
            </a:r>
            <a:r>
              <a:rPr sz="2900" spc="615" dirty="0">
                <a:latin typeface="Times New Roman"/>
                <a:cs typeface="Times New Roman"/>
              </a:rPr>
              <a:t> </a:t>
            </a:r>
            <a:r>
              <a:rPr sz="2900" spc="235" dirty="0">
                <a:latin typeface="Times New Roman"/>
                <a:cs typeface="Times New Roman"/>
              </a:rPr>
              <a:t>more </a:t>
            </a:r>
            <a:r>
              <a:rPr sz="2900" spc="195" dirty="0">
                <a:latin typeface="Times New Roman"/>
                <a:cs typeface="Times New Roman"/>
              </a:rPr>
              <a:t>serious</a:t>
            </a:r>
            <a:r>
              <a:rPr sz="2900" spc="15" dirty="0">
                <a:latin typeface="Times New Roman"/>
                <a:cs typeface="Times New Roman"/>
              </a:rPr>
              <a:t> </a:t>
            </a:r>
            <a:r>
              <a:rPr sz="2900" spc="200" dirty="0">
                <a:latin typeface="Times New Roman"/>
                <a:cs typeface="Times New Roman"/>
              </a:rPr>
              <a:t>abuse</a:t>
            </a:r>
            <a:endParaRPr sz="2900">
              <a:latin typeface="Times New Roman"/>
              <a:cs typeface="Times New Roman"/>
            </a:endParaRPr>
          </a:p>
          <a:p>
            <a:pPr marL="320675" marR="5080" indent="-307975" algn="just">
              <a:lnSpc>
                <a:spcPct val="137900"/>
              </a:lnSpc>
              <a:spcBef>
                <a:spcPts val="5"/>
              </a:spcBef>
              <a:buFont typeface="Arial"/>
              <a:buChar char="•"/>
              <a:tabLst>
                <a:tab pos="320675" algn="l"/>
                <a:tab pos="413384" algn="l"/>
              </a:tabLst>
            </a:pPr>
            <a:r>
              <a:rPr sz="2900" dirty="0">
                <a:latin typeface="Times New Roman"/>
                <a:cs typeface="Times New Roman"/>
              </a:rPr>
              <a:t>	</a:t>
            </a:r>
            <a:r>
              <a:rPr sz="2900" b="1" spc="145" dirty="0">
                <a:latin typeface="Times New Roman"/>
                <a:cs typeface="Times New Roman"/>
              </a:rPr>
              <a:t>Method</a:t>
            </a:r>
            <a:r>
              <a:rPr sz="2900" b="1" spc="200" dirty="0">
                <a:latin typeface="Times New Roman"/>
                <a:cs typeface="Times New Roman"/>
              </a:rPr>
              <a:t> </a:t>
            </a:r>
            <a:r>
              <a:rPr sz="2900" b="1" spc="125" dirty="0">
                <a:latin typeface="Times New Roman"/>
                <a:cs typeface="Times New Roman"/>
              </a:rPr>
              <a:t>of</a:t>
            </a:r>
            <a:r>
              <a:rPr sz="2900" b="1" spc="210" dirty="0">
                <a:latin typeface="Times New Roman"/>
                <a:cs typeface="Times New Roman"/>
              </a:rPr>
              <a:t> </a:t>
            </a:r>
            <a:r>
              <a:rPr sz="2900" b="1" spc="135" dirty="0">
                <a:latin typeface="Times New Roman"/>
                <a:cs typeface="Times New Roman"/>
              </a:rPr>
              <a:t>administration</a:t>
            </a:r>
            <a:r>
              <a:rPr sz="2900" spc="135" dirty="0">
                <a:latin typeface="Times New Roman"/>
                <a:cs typeface="Times New Roman"/>
              </a:rPr>
              <a:t>.</a:t>
            </a:r>
            <a:r>
              <a:rPr sz="2900" spc="215" dirty="0">
                <a:latin typeface="Times New Roman"/>
                <a:cs typeface="Times New Roman"/>
              </a:rPr>
              <a:t> </a:t>
            </a:r>
            <a:r>
              <a:rPr sz="2900" spc="140" dirty="0">
                <a:latin typeface="Times New Roman"/>
                <a:cs typeface="Times New Roman"/>
              </a:rPr>
              <a:t>Smoking</a:t>
            </a:r>
            <a:r>
              <a:rPr sz="2900" spc="200" dirty="0">
                <a:latin typeface="Times New Roman"/>
                <a:cs typeface="Times New Roman"/>
              </a:rPr>
              <a:t> </a:t>
            </a:r>
            <a:r>
              <a:rPr sz="2900" spc="204" dirty="0">
                <a:latin typeface="Times New Roman"/>
                <a:cs typeface="Times New Roman"/>
              </a:rPr>
              <a:t>a</a:t>
            </a:r>
            <a:r>
              <a:rPr sz="2900" spc="210" dirty="0">
                <a:latin typeface="Times New Roman"/>
                <a:cs typeface="Times New Roman"/>
              </a:rPr>
              <a:t> </a:t>
            </a:r>
            <a:r>
              <a:rPr sz="2900" spc="220" dirty="0">
                <a:latin typeface="Times New Roman"/>
                <a:cs typeface="Times New Roman"/>
              </a:rPr>
              <a:t>drug</a:t>
            </a:r>
            <a:r>
              <a:rPr sz="2900" spc="200" dirty="0">
                <a:latin typeface="Times New Roman"/>
                <a:cs typeface="Times New Roman"/>
              </a:rPr>
              <a:t> </a:t>
            </a:r>
            <a:r>
              <a:rPr sz="2900" spc="250" dirty="0">
                <a:latin typeface="Times New Roman"/>
                <a:cs typeface="Times New Roman"/>
              </a:rPr>
              <a:t>or</a:t>
            </a:r>
            <a:r>
              <a:rPr sz="2900" spc="204" dirty="0">
                <a:latin typeface="Times New Roman"/>
                <a:cs typeface="Times New Roman"/>
              </a:rPr>
              <a:t> </a:t>
            </a:r>
            <a:r>
              <a:rPr sz="2900" spc="135" dirty="0">
                <a:latin typeface="Times New Roman"/>
                <a:cs typeface="Times New Roman"/>
              </a:rPr>
              <a:t>injecting</a:t>
            </a:r>
            <a:r>
              <a:rPr sz="2900" spc="200" dirty="0">
                <a:latin typeface="Times New Roman"/>
                <a:cs typeface="Times New Roman"/>
              </a:rPr>
              <a:t> </a:t>
            </a:r>
            <a:r>
              <a:rPr sz="2900" spc="160" dirty="0">
                <a:latin typeface="Times New Roman"/>
                <a:cs typeface="Times New Roman"/>
              </a:rPr>
              <a:t>it</a:t>
            </a:r>
            <a:r>
              <a:rPr sz="2900" spc="210" dirty="0">
                <a:latin typeface="Times New Roman"/>
                <a:cs typeface="Times New Roman"/>
              </a:rPr>
              <a:t> </a:t>
            </a:r>
            <a:r>
              <a:rPr sz="2900" spc="200" dirty="0">
                <a:latin typeface="Times New Roman"/>
                <a:cs typeface="Times New Roman"/>
              </a:rPr>
              <a:t>into</a:t>
            </a:r>
            <a:r>
              <a:rPr sz="2900" spc="210" dirty="0">
                <a:latin typeface="Times New Roman"/>
                <a:cs typeface="Times New Roman"/>
              </a:rPr>
              <a:t> </a:t>
            </a:r>
            <a:r>
              <a:rPr sz="2900" spc="204" dirty="0">
                <a:latin typeface="Times New Roman"/>
                <a:cs typeface="Times New Roman"/>
              </a:rPr>
              <a:t>a</a:t>
            </a:r>
            <a:r>
              <a:rPr sz="2900" spc="210" dirty="0">
                <a:latin typeface="Times New Roman"/>
                <a:cs typeface="Times New Roman"/>
              </a:rPr>
              <a:t> </a:t>
            </a:r>
            <a:r>
              <a:rPr sz="2900" spc="125" dirty="0">
                <a:latin typeface="Times New Roman"/>
                <a:cs typeface="Times New Roman"/>
              </a:rPr>
              <a:t>vein</a:t>
            </a:r>
            <a:r>
              <a:rPr sz="2900" spc="210" dirty="0">
                <a:latin typeface="Times New Roman"/>
                <a:cs typeface="Times New Roman"/>
              </a:rPr>
              <a:t> </a:t>
            </a:r>
            <a:r>
              <a:rPr sz="2900" spc="204" dirty="0">
                <a:latin typeface="Times New Roman"/>
                <a:cs typeface="Times New Roman"/>
              </a:rPr>
              <a:t>increases </a:t>
            </a:r>
            <a:r>
              <a:rPr sz="2900" spc="165" dirty="0">
                <a:latin typeface="Times New Roman"/>
                <a:cs typeface="Times New Roman"/>
              </a:rPr>
              <a:t>its</a:t>
            </a:r>
            <a:r>
              <a:rPr sz="2900" spc="215" dirty="0">
                <a:latin typeface="Times New Roman"/>
                <a:cs typeface="Times New Roman"/>
              </a:rPr>
              <a:t> </a:t>
            </a:r>
            <a:r>
              <a:rPr sz="2900" spc="145" dirty="0">
                <a:latin typeface="Times New Roman"/>
                <a:cs typeface="Times New Roman"/>
              </a:rPr>
              <a:t>addictive </a:t>
            </a:r>
            <a:r>
              <a:rPr sz="2900" spc="180" dirty="0">
                <a:latin typeface="Times New Roman"/>
                <a:cs typeface="Times New Roman"/>
              </a:rPr>
              <a:t>potential</a:t>
            </a:r>
            <a:endParaRPr sz="2900">
              <a:latin typeface="Times New Roman"/>
              <a:cs typeface="Times New Roman"/>
            </a:endParaRPr>
          </a:p>
          <a:p>
            <a:pPr marL="320675" marR="5080" indent="-307975" algn="just">
              <a:lnSpc>
                <a:spcPct val="137900"/>
              </a:lnSpc>
              <a:buFont typeface="Arial"/>
              <a:buChar char="•"/>
              <a:tabLst>
                <a:tab pos="320675" algn="l"/>
                <a:tab pos="413384" algn="l"/>
              </a:tabLst>
            </a:pPr>
            <a:r>
              <a:rPr sz="2900" dirty="0">
                <a:latin typeface="Times New Roman"/>
                <a:cs typeface="Times New Roman"/>
              </a:rPr>
              <a:t>	</a:t>
            </a:r>
            <a:r>
              <a:rPr sz="2900" b="1" spc="175" dirty="0">
                <a:latin typeface="Times New Roman"/>
                <a:cs typeface="Times New Roman"/>
              </a:rPr>
              <a:t>Some</a:t>
            </a:r>
            <a:r>
              <a:rPr sz="2900" b="1" spc="495" dirty="0">
                <a:latin typeface="Times New Roman"/>
                <a:cs typeface="Times New Roman"/>
              </a:rPr>
              <a:t> </a:t>
            </a:r>
            <a:r>
              <a:rPr sz="2900" b="1" spc="150" dirty="0">
                <a:latin typeface="Times New Roman"/>
                <a:cs typeface="Times New Roman"/>
              </a:rPr>
              <a:t>people</a:t>
            </a:r>
            <a:r>
              <a:rPr sz="2900" b="1" spc="495" dirty="0">
                <a:latin typeface="Times New Roman"/>
                <a:cs typeface="Times New Roman"/>
              </a:rPr>
              <a:t> </a:t>
            </a:r>
            <a:r>
              <a:rPr sz="2900" b="1" spc="125" dirty="0">
                <a:latin typeface="Times New Roman"/>
                <a:cs typeface="Times New Roman"/>
              </a:rPr>
              <a:t>will</a:t>
            </a:r>
            <a:r>
              <a:rPr sz="2900" b="1" spc="500" dirty="0">
                <a:latin typeface="Times New Roman"/>
                <a:cs typeface="Times New Roman"/>
              </a:rPr>
              <a:t> </a:t>
            </a:r>
            <a:r>
              <a:rPr sz="2900" b="1" spc="170" dirty="0">
                <a:latin typeface="Times New Roman"/>
                <a:cs typeface="Times New Roman"/>
              </a:rPr>
              <a:t>never</a:t>
            </a:r>
            <a:r>
              <a:rPr sz="2900" b="1" spc="509" dirty="0">
                <a:latin typeface="Times New Roman"/>
                <a:cs typeface="Times New Roman"/>
              </a:rPr>
              <a:t> </a:t>
            </a:r>
            <a:r>
              <a:rPr sz="2900" b="1" spc="140" dirty="0">
                <a:latin typeface="Times New Roman"/>
                <a:cs typeface="Times New Roman"/>
              </a:rPr>
              <a:t>develop</a:t>
            </a:r>
            <a:r>
              <a:rPr sz="2900" b="1" spc="490" dirty="0">
                <a:latin typeface="Times New Roman"/>
                <a:cs typeface="Times New Roman"/>
              </a:rPr>
              <a:t> </a:t>
            </a:r>
            <a:r>
              <a:rPr sz="2900" spc="204" dirty="0">
                <a:latin typeface="Times New Roman"/>
                <a:cs typeface="Times New Roman"/>
              </a:rPr>
              <a:t>diabetes</a:t>
            </a:r>
            <a:r>
              <a:rPr sz="2900" spc="505" dirty="0">
                <a:latin typeface="Times New Roman"/>
                <a:cs typeface="Times New Roman"/>
              </a:rPr>
              <a:t> </a:t>
            </a:r>
            <a:r>
              <a:rPr sz="2900" spc="220" dirty="0">
                <a:latin typeface="Times New Roman"/>
                <a:cs typeface="Times New Roman"/>
              </a:rPr>
              <a:t>because</a:t>
            </a:r>
            <a:r>
              <a:rPr sz="2900" spc="505" dirty="0">
                <a:latin typeface="Times New Roman"/>
                <a:cs typeface="Times New Roman"/>
              </a:rPr>
              <a:t> </a:t>
            </a:r>
            <a:r>
              <a:rPr sz="2900" spc="220" dirty="0">
                <a:latin typeface="Times New Roman"/>
                <a:cs typeface="Times New Roman"/>
              </a:rPr>
              <a:t>they</a:t>
            </a:r>
            <a:r>
              <a:rPr sz="2900" spc="505" dirty="0">
                <a:latin typeface="Times New Roman"/>
                <a:cs typeface="Times New Roman"/>
              </a:rPr>
              <a:t> </a:t>
            </a:r>
            <a:r>
              <a:rPr sz="2900" spc="204" dirty="0">
                <a:latin typeface="Times New Roman"/>
                <a:cs typeface="Times New Roman"/>
              </a:rPr>
              <a:t>never</a:t>
            </a:r>
            <a:r>
              <a:rPr sz="2900" spc="505" dirty="0">
                <a:latin typeface="Times New Roman"/>
                <a:cs typeface="Times New Roman"/>
              </a:rPr>
              <a:t> </a:t>
            </a:r>
            <a:r>
              <a:rPr sz="2900" spc="170" dirty="0">
                <a:latin typeface="Times New Roman"/>
                <a:cs typeface="Times New Roman"/>
              </a:rPr>
              <a:t>go</a:t>
            </a:r>
            <a:r>
              <a:rPr sz="2900" spc="500" dirty="0">
                <a:latin typeface="Times New Roman"/>
                <a:cs typeface="Times New Roman"/>
              </a:rPr>
              <a:t> </a:t>
            </a:r>
            <a:r>
              <a:rPr sz="2900" spc="185" dirty="0">
                <a:latin typeface="Times New Roman"/>
                <a:cs typeface="Times New Roman"/>
              </a:rPr>
              <a:t>over</a:t>
            </a:r>
            <a:r>
              <a:rPr sz="2900" spc="505" dirty="0">
                <a:latin typeface="Times New Roman"/>
                <a:cs typeface="Times New Roman"/>
              </a:rPr>
              <a:t> </a:t>
            </a:r>
            <a:r>
              <a:rPr sz="2900" spc="204" dirty="0">
                <a:latin typeface="Times New Roman"/>
                <a:cs typeface="Times New Roman"/>
              </a:rPr>
              <a:t>a</a:t>
            </a:r>
            <a:r>
              <a:rPr sz="2900" spc="500" dirty="0">
                <a:latin typeface="Times New Roman"/>
                <a:cs typeface="Times New Roman"/>
              </a:rPr>
              <a:t> </a:t>
            </a:r>
            <a:r>
              <a:rPr sz="2900" spc="210" dirty="0">
                <a:latin typeface="Times New Roman"/>
                <a:cs typeface="Times New Roman"/>
              </a:rPr>
              <a:t>certain</a:t>
            </a:r>
            <a:r>
              <a:rPr sz="2900" spc="495" dirty="0">
                <a:latin typeface="Times New Roman"/>
                <a:cs typeface="Times New Roman"/>
              </a:rPr>
              <a:t> </a:t>
            </a:r>
            <a:r>
              <a:rPr sz="2900" spc="180" dirty="0">
                <a:latin typeface="Times New Roman"/>
                <a:cs typeface="Times New Roman"/>
              </a:rPr>
              <a:t>weight</a:t>
            </a:r>
            <a:r>
              <a:rPr sz="2900" spc="500" dirty="0">
                <a:latin typeface="Times New Roman"/>
                <a:cs typeface="Times New Roman"/>
              </a:rPr>
              <a:t> </a:t>
            </a:r>
            <a:r>
              <a:rPr sz="2900" spc="210" dirty="0">
                <a:latin typeface="Times New Roman"/>
                <a:cs typeface="Times New Roman"/>
              </a:rPr>
              <a:t>– </a:t>
            </a:r>
            <a:r>
              <a:rPr sz="2900" spc="245" dirty="0">
                <a:latin typeface="Times New Roman"/>
                <a:cs typeface="Times New Roman"/>
              </a:rPr>
              <a:t>much</a:t>
            </a:r>
            <a:r>
              <a:rPr sz="2900" spc="300" dirty="0">
                <a:latin typeface="Times New Roman"/>
                <a:cs typeface="Times New Roman"/>
              </a:rPr>
              <a:t> </a:t>
            </a:r>
            <a:r>
              <a:rPr sz="2900" spc="80" dirty="0">
                <a:latin typeface="Times New Roman"/>
                <a:cs typeface="Times New Roman"/>
              </a:rPr>
              <a:t>like</a:t>
            </a:r>
            <a:r>
              <a:rPr sz="2900" spc="300" dirty="0">
                <a:latin typeface="Times New Roman"/>
                <a:cs typeface="Times New Roman"/>
              </a:rPr>
              <a:t> </a:t>
            </a:r>
            <a:r>
              <a:rPr sz="2900" spc="245" dirty="0">
                <a:latin typeface="Times New Roman"/>
                <a:cs typeface="Times New Roman"/>
              </a:rPr>
              <a:t>some</a:t>
            </a:r>
            <a:r>
              <a:rPr sz="2900" spc="300" dirty="0">
                <a:latin typeface="Times New Roman"/>
                <a:cs typeface="Times New Roman"/>
              </a:rPr>
              <a:t> </a:t>
            </a:r>
            <a:r>
              <a:rPr sz="2900" spc="200" dirty="0">
                <a:latin typeface="Times New Roman"/>
                <a:cs typeface="Times New Roman"/>
              </a:rPr>
              <a:t>people</a:t>
            </a:r>
            <a:r>
              <a:rPr sz="2900" spc="305" dirty="0">
                <a:latin typeface="Times New Roman"/>
                <a:cs typeface="Times New Roman"/>
              </a:rPr>
              <a:t> </a:t>
            </a:r>
            <a:r>
              <a:rPr sz="2900" dirty="0">
                <a:latin typeface="Times New Roman"/>
                <a:cs typeface="Times New Roman"/>
              </a:rPr>
              <a:t>will</a:t>
            </a:r>
            <a:r>
              <a:rPr sz="2900" spc="310" dirty="0">
                <a:latin typeface="Times New Roman"/>
                <a:cs typeface="Times New Roman"/>
              </a:rPr>
              <a:t> </a:t>
            </a:r>
            <a:r>
              <a:rPr sz="2900" spc="204" dirty="0">
                <a:latin typeface="Times New Roman"/>
                <a:cs typeface="Times New Roman"/>
              </a:rPr>
              <a:t>never</a:t>
            </a:r>
            <a:r>
              <a:rPr sz="2900" spc="305" dirty="0">
                <a:latin typeface="Times New Roman"/>
                <a:cs typeface="Times New Roman"/>
              </a:rPr>
              <a:t> </a:t>
            </a:r>
            <a:r>
              <a:rPr sz="2900" spc="245" dirty="0">
                <a:latin typeface="Times New Roman"/>
                <a:cs typeface="Times New Roman"/>
              </a:rPr>
              <a:t>become</a:t>
            </a:r>
            <a:r>
              <a:rPr sz="2900" spc="305" dirty="0">
                <a:latin typeface="Times New Roman"/>
                <a:cs typeface="Times New Roman"/>
              </a:rPr>
              <a:t> </a:t>
            </a:r>
            <a:r>
              <a:rPr sz="2900" spc="220" dirty="0">
                <a:latin typeface="Times New Roman"/>
                <a:cs typeface="Times New Roman"/>
              </a:rPr>
              <a:t>drug</a:t>
            </a:r>
            <a:r>
              <a:rPr sz="2900" spc="295" dirty="0">
                <a:latin typeface="Times New Roman"/>
                <a:cs typeface="Times New Roman"/>
              </a:rPr>
              <a:t> </a:t>
            </a:r>
            <a:r>
              <a:rPr sz="2900" spc="260" dirty="0">
                <a:latin typeface="Times New Roman"/>
                <a:cs typeface="Times New Roman"/>
              </a:rPr>
              <a:t>dependent</a:t>
            </a:r>
            <a:r>
              <a:rPr sz="2900" spc="310" dirty="0">
                <a:latin typeface="Times New Roman"/>
                <a:cs typeface="Times New Roman"/>
              </a:rPr>
              <a:t> </a:t>
            </a:r>
            <a:r>
              <a:rPr sz="2900" spc="220" dirty="0">
                <a:latin typeface="Times New Roman"/>
                <a:cs typeface="Times New Roman"/>
              </a:rPr>
              <a:t>because</a:t>
            </a:r>
            <a:r>
              <a:rPr sz="2900" spc="305" dirty="0">
                <a:latin typeface="Times New Roman"/>
                <a:cs typeface="Times New Roman"/>
              </a:rPr>
              <a:t> </a:t>
            </a:r>
            <a:r>
              <a:rPr sz="2900" spc="220" dirty="0">
                <a:latin typeface="Times New Roman"/>
                <a:cs typeface="Times New Roman"/>
              </a:rPr>
              <a:t>they</a:t>
            </a:r>
            <a:r>
              <a:rPr sz="2900" spc="305" dirty="0">
                <a:latin typeface="Times New Roman"/>
                <a:cs typeface="Times New Roman"/>
              </a:rPr>
              <a:t> </a:t>
            </a:r>
            <a:r>
              <a:rPr sz="2900" spc="204" dirty="0">
                <a:latin typeface="Times New Roman"/>
                <a:cs typeface="Times New Roman"/>
              </a:rPr>
              <a:t>never</a:t>
            </a:r>
            <a:r>
              <a:rPr sz="2900" spc="305" dirty="0">
                <a:latin typeface="Times New Roman"/>
                <a:cs typeface="Times New Roman"/>
              </a:rPr>
              <a:t> </a:t>
            </a:r>
            <a:r>
              <a:rPr sz="2900" spc="204" dirty="0">
                <a:latin typeface="Times New Roman"/>
                <a:cs typeface="Times New Roman"/>
              </a:rPr>
              <a:t>try</a:t>
            </a:r>
            <a:r>
              <a:rPr sz="2900" spc="305" dirty="0">
                <a:latin typeface="Times New Roman"/>
                <a:cs typeface="Times New Roman"/>
              </a:rPr>
              <a:t> </a:t>
            </a:r>
            <a:r>
              <a:rPr sz="2900" spc="170" dirty="0">
                <a:latin typeface="Times New Roman"/>
                <a:cs typeface="Times New Roman"/>
              </a:rPr>
              <a:t>drugs.</a:t>
            </a:r>
            <a:r>
              <a:rPr sz="2900" spc="310" dirty="0">
                <a:latin typeface="Times New Roman"/>
                <a:cs typeface="Times New Roman"/>
              </a:rPr>
              <a:t> </a:t>
            </a:r>
            <a:r>
              <a:rPr sz="2900" spc="-25" dirty="0">
                <a:latin typeface="Times New Roman"/>
                <a:cs typeface="Times New Roman"/>
              </a:rPr>
              <a:t>If </a:t>
            </a:r>
            <a:r>
              <a:rPr sz="2900" spc="220" dirty="0">
                <a:latin typeface="Times New Roman"/>
                <a:cs typeface="Times New Roman"/>
              </a:rPr>
              <a:t>they</a:t>
            </a:r>
            <a:r>
              <a:rPr sz="2900" spc="10" dirty="0">
                <a:latin typeface="Times New Roman"/>
                <a:cs typeface="Times New Roman"/>
              </a:rPr>
              <a:t> </a:t>
            </a:r>
            <a:r>
              <a:rPr sz="2900" spc="120" dirty="0">
                <a:latin typeface="Times New Roman"/>
                <a:cs typeface="Times New Roman"/>
              </a:rPr>
              <a:t>did,</a:t>
            </a:r>
            <a:r>
              <a:rPr sz="2900" spc="20" dirty="0">
                <a:latin typeface="Times New Roman"/>
                <a:cs typeface="Times New Roman"/>
              </a:rPr>
              <a:t> </a:t>
            </a:r>
            <a:r>
              <a:rPr sz="2900" spc="220" dirty="0">
                <a:latin typeface="Times New Roman"/>
                <a:cs typeface="Times New Roman"/>
              </a:rPr>
              <a:t>they</a:t>
            </a:r>
            <a:r>
              <a:rPr sz="2900" spc="10" dirty="0">
                <a:latin typeface="Times New Roman"/>
                <a:cs typeface="Times New Roman"/>
              </a:rPr>
              <a:t> </a:t>
            </a:r>
            <a:r>
              <a:rPr sz="2900" spc="175" dirty="0">
                <a:latin typeface="Times New Roman"/>
                <a:cs typeface="Times New Roman"/>
              </a:rPr>
              <a:t>would</a:t>
            </a:r>
            <a:r>
              <a:rPr sz="2900" dirty="0">
                <a:latin typeface="Times New Roman"/>
                <a:cs typeface="Times New Roman"/>
              </a:rPr>
              <a:t> </a:t>
            </a:r>
            <a:r>
              <a:rPr sz="2900" spc="150" dirty="0">
                <a:latin typeface="Times New Roman"/>
                <a:cs typeface="Times New Roman"/>
              </a:rPr>
              <a:t>in</a:t>
            </a:r>
            <a:r>
              <a:rPr sz="2900" spc="5" dirty="0">
                <a:latin typeface="Times New Roman"/>
                <a:cs typeface="Times New Roman"/>
              </a:rPr>
              <a:t> </a:t>
            </a:r>
            <a:r>
              <a:rPr sz="2900" spc="240" dirty="0">
                <a:latin typeface="Times New Roman"/>
                <a:cs typeface="Times New Roman"/>
              </a:rPr>
              <a:t>both</a:t>
            </a:r>
            <a:r>
              <a:rPr sz="2900" spc="5" dirty="0">
                <a:latin typeface="Times New Roman"/>
                <a:cs typeface="Times New Roman"/>
              </a:rPr>
              <a:t> </a:t>
            </a:r>
            <a:r>
              <a:rPr sz="2900" spc="200" dirty="0">
                <a:latin typeface="Times New Roman"/>
                <a:cs typeface="Times New Roman"/>
              </a:rPr>
              <a:t>cases</a:t>
            </a:r>
            <a:endParaRPr sz="2900">
              <a:latin typeface="Times New Roman"/>
              <a:cs typeface="Times New Roman"/>
            </a:endParaRPr>
          </a:p>
        </p:txBody>
      </p:sp>
      <p:sp>
        <p:nvSpPr>
          <p:cNvPr id="5" name="object 5"/>
          <p:cNvSpPr txBox="1"/>
          <p:nvPr/>
        </p:nvSpPr>
        <p:spPr>
          <a:xfrm>
            <a:off x="14365541" y="9758680"/>
            <a:ext cx="3575050" cy="314960"/>
          </a:xfrm>
          <a:prstGeom prst="rect">
            <a:avLst/>
          </a:prstGeom>
        </p:spPr>
        <p:txBody>
          <a:bodyPr vert="horz" wrap="square" lIns="0" tIns="12700" rIns="0" bIns="0" rtlCol="0">
            <a:spAutoFit/>
          </a:bodyPr>
          <a:lstStyle/>
          <a:p>
            <a:pPr marL="12700">
              <a:lnSpc>
                <a:spcPct val="100000"/>
              </a:lnSpc>
              <a:spcBef>
                <a:spcPts val="100"/>
              </a:spcBef>
            </a:pPr>
            <a:r>
              <a:rPr sz="1900" spc="130" dirty="0">
                <a:latin typeface="Times New Roman"/>
                <a:cs typeface="Times New Roman"/>
              </a:rPr>
              <a:t>Developed</a:t>
            </a:r>
            <a:r>
              <a:rPr sz="1900" spc="60" dirty="0">
                <a:latin typeface="Times New Roman"/>
                <a:cs typeface="Times New Roman"/>
              </a:rPr>
              <a:t> </a:t>
            </a:r>
            <a:r>
              <a:rPr sz="1900" spc="105" dirty="0">
                <a:latin typeface="Times New Roman"/>
                <a:cs typeface="Times New Roman"/>
              </a:rPr>
              <a:t>by</a:t>
            </a:r>
            <a:r>
              <a:rPr sz="1900" spc="55" dirty="0">
                <a:latin typeface="Times New Roman"/>
                <a:cs typeface="Times New Roman"/>
              </a:rPr>
              <a:t> </a:t>
            </a:r>
            <a:r>
              <a:rPr sz="1900" spc="65" dirty="0">
                <a:latin typeface="Times New Roman"/>
                <a:cs typeface="Times New Roman"/>
              </a:rPr>
              <a:t>Act</a:t>
            </a:r>
            <a:r>
              <a:rPr sz="1900" spc="60" dirty="0">
                <a:latin typeface="Times New Roman"/>
                <a:cs typeface="Times New Roman"/>
              </a:rPr>
              <a:t> </a:t>
            </a:r>
            <a:r>
              <a:rPr sz="1900" spc="165" dirty="0">
                <a:latin typeface="Times New Roman"/>
                <a:cs typeface="Times New Roman"/>
              </a:rPr>
              <a:t>On</a:t>
            </a:r>
            <a:r>
              <a:rPr sz="1900" spc="55" dirty="0">
                <a:latin typeface="Times New Roman"/>
                <a:cs typeface="Times New Roman"/>
              </a:rPr>
              <a:t> </a:t>
            </a:r>
            <a:r>
              <a:rPr sz="1900" spc="95" dirty="0">
                <a:latin typeface="Times New Roman"/>
                <a:cs typeface="Times New Roman"/>
              </a:rPr>
              <a:t>Addiction</a:t>
            </a:r>
            <a:endParaRPr sz="1900">
              <a:latin typeface="Times New Roman"/>
              <a:cs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sp>
        <p:nvSpPr>
          <p:cNvPr id="3" name="object 3"/>
          <p:cNvSpPr txBox="1">
            <a:spLocks noGrp="1"/>
          </p:cNvSpPr>
          <p:nvPr>
            <p:ph type="title"/>
          </p:nvPr>
        </p:nvSpPr>
        <p:spPr>
          <a:xfrm>
            <a:off x="1616074" y="1060799"/>
            <a:ext cx="8518526" cy="1320874"/>
          </a:xfrm>
          <a:prstGeom prst="rect">
            <a:avLst/>
          </a:prstGeom>
        </p:spPr>
        <p:txBody>
          <a:bodyPr vert="horz" wrap="square" lIns="0" tIns="12700" rIns="0" bIns="0" rtlCol="0">
            <a:spAutoFit/>
          </a:bodyPr>
          <a:lstStyle/>
          <a:p>
            <a:pPr marL="12700">
              <a:lnSpc>
                <a:spcPct val="100000"/>
              </a:lnSpc>
              <a:spcBef>
                <a:spcPts val="100"/>
              </a:spcBef>
            </a:pPr>
            <a:r>
              <a:rPr sz="8500" dirty="0"/>
              <a:t>LET‘S DISCUSS</a:t>
            </a:r>
          </a:p>
        </p:txBody>
      </p:sp>
      <p:sp>
        <p:nvSpPr>
          <p:cNvPr id="4" name="object 4"/>
          <p:cNvSpPr txBox="1"/>
          <p:nvPr/>
        </p:nvSpPr>
        <p:spPr>
          <a:xfrm>
            <a:off x="2464066" y="4041121"/>
            <a:ext cx="12841605" cy="1892300"/>
          </a:xfrm>
          <a:prstGeom prst="rect">
            <a:avLst/>
          </a:prstGeom>
        </p:spPr>
        <p:txBody>
          <a:bodyPr vert="horz" wrap="square" lIns="0" tIns="283210" rIns="0" bIns="0" rtlCol="0">
            <a:spAutoFit/>
          </a:bodyPr>
          <a:lstStyle/>
          <a:p>
            <a:pPr marL="12700">
              <a:lnSpc>
                <a:spcPct val="100000"/>
              </a:lnSpc>
              <a:spcBef>
                <a:spcPts val="2230"/>
              </a:spcBef>
            </a:pPr>
            <a:r>
              <a:rPr sz="4350" spc="340" dirty="0">
                <a:latin typeface="Times New Roman"/>
                <a:cs typeface="Times New Roman"/>
              </a:rPr>
              <a:t>What</a:t>
            </a:r>
            <a:r>
              <a:rPr sz="4350" spc="65" dirty="0">
                <a:latin typeface="Times New Roman"/>
                <a:cs typeface="Times New Roman"/>
              </a:rPr>
              <a:t> </a:t>
            </a:r>
            <a:r>
              <a:rPr sz="4350" spc="270" dirty="0">
                <a:latin typeface="Times New Roman"/>
                <a:cs typeface="Times New Roman"/>
              </a:rPr>
              <a:t>did</a:t>
            </a:r>
            <a:r>
              <a:rPr sz="4350" spc="65" dirty="0">
                <a:latin typeface="Times New Roman"/>
                <a:cs typeface="Times New Roman"/>
              </a:rPr>
              <a:t> </a:t>
            </a:r>
            <a:r>
              <a:rPr sz="4350" spc="290" dirty="0">
                <a:latin typeface="Times New Roman"/>
                <a:cs typeface="Times New Roman"/>
              </a:rPr>
              <a:t>you</a:t>
            </a:r>
            <a:r>
              <a:rPr sz="4350" spc="65" dirty="0">
                <a:latin typeface="Times New Roman"/>
                <a:cs typeface="Times New Roman"/>
              </a:rPr>
              <a:t> </a:t>
            </a:r>
            <a:r>
              <a:rPr sz="4350" spc="270" dirty="0">
                <a:latin typeface="Times New Roman"/>
                <a:cs typeface="Times New Roman"/>
              </a:rPr>
              <a:t>learn?</a:t>
            </a:r>
            <a:endParaRPr sz="4350">
              <a:latin typeface="Times New Roman"/>
              <a:cs typeface="Times New Roman"/>
            </a:endParaRPr>
          </a:p>
          <a:p>
            <a:pPr marL="12700">
              <a:lnSpc>
                <a:spcPct val="100000"/>
              </a:lnSpc>
              <a:spcBef>
                <a:spcPts val="2130"/>
              </a:spcBef>
            </a:pPr>
            <a:r>
              <a:rPr sz="4350" spc="340" dirty="0">
                <a:latin typeface="Times New Roman"/>
                <a:cs typeface="Times New Roman"/>
              </a:rPr>
              <a:t>What</a:t>
            </a:r>
            <a:r>
              <a:rPr sz="4350" spc="60" dirty="0">
                <a:latin typeface="Times New Roman"/>
                <a:cs typeface="Times New Roman"/>
              </a:rPr>
              <a:t> </a:t>
            </a:r>
            <a:r>
              <a:rPr sz="4350" spc="155" dirty="0">
                <a:latin typeface="Times New Roman"/>
                <a:cs typeface="Times New Roman"/>
              </a:rPr>
              <a:t>is</a:t>
            </a:r>
            <a:r>
              <a:rPr sz="4350" spc="60" dirty="0">
                <a:latin typeface="Times New Roman"/>
                <a:cs typeface="Times New Roman"/>
              </a:rPr>
              <a:t> </a:t>
            </a:r>
            <a:r>
              <a:rPr sz="4350" spc="409" dirty="0">
                <a:latin typeface="Times New Roman"/>
                <a:cs typeface="Times New Roman"/>
              </a:rPr>
              <a:t>one</a:t>
            </a:r>
            <a:r>
              <a:rPr sz="4350" spc="65" dirty="0">
                <a:latin typeface="Times New Roman"/>
                <a:cs typeface="Times New Roman"/>
              </a:rPr>
              <a:t> </a:t>
            </a:r>
            <a:r>
              <a:rPr sz="4350" spc="305" dirty="0">
                <a:latin typeface="Times New Roman"/>
                <a:cs typeface="Times New Roman"/>
              </a:rPr>
              <a:t>thing</a:t>
            </a:r>
            <a:r>
              <a:rPr sz="4350" spc="60" dirty="0">
                <a:latin typeface="Times New Roman"/>
                <a:cs typeface="Times New Roman"/>
              </a:rPr>
              <a:t> </a:t>
            </a:r>
            <a:r>
              <a:rPr sz="4350" spc="290" dirty="0">
                <a:latin typeface="Times New Roman"/>
                <a:cs typeface="Times New Roman"/>
              </a:rPr>
              <a:t>you</a:t>
            </a:r>
            <a:r>
              <a:rPr sz="4350" spc="60" dirty="0">
                <a:latin typeface="Times New Roman"/>
                <a:cs typeface="Times New Roman"/>
              </a:rPr>
              <a:t> </a:t>
            </a:r>
            <a:r>
              <a:rPr sz="4350" spc="390" dirty="0">
                <a:latin typeface="Times New Roman"/>
                <a:cs typeface="Times New Roman"/>
              </a:rPr>
              <a:t>heard</a:t>
            </a:r>
            <a:r>
              <a:rPr sz="4350" spc="65" dirty="0">
                <a:latin typeface="Times New Roman"/>
                <a:cs typeface="Times New Roman"/>
              </a:rPr>
              <a:t> </a:t>
            </a:r>
            <a:r>
              <a:rPr sz="4350" spc="405" dirty="0">
                <a:latin typeface="Times New Roman"/>
                <a:cs typeface="Times New Roman"/>
              </a:rPr>
              <a:t>that</a:t>
            </a:r>
            <a:r>
              <a:rPr sz="4350" spc="60" dirty="0">
                <a:latin typeface="Times New Roman"/>
                <a:cs typeface="Times New Roman"/>
              </a:rPr>
              <a:t> </a:t>
            </a:r>
            <a:r>
              <a:rPr sz="4350" spc="320" dirty="0">
                <a:latin typeface="Times New Roman"/>
                <a:cs typeface="Times New Roman"/>
              </a:rPr>
              <a:t>was</a:t>
            </a:r>
            <a:r>
              <a:rPr sz="4350" spc="60" dirty="0">
                <a:latin typeface="Times New Roman"/>
                <a:cs typeface="Times New Roman"/>
              </a:rPr>
              <a:t> </a:t>
            </a:r>
            <a:r>
              <a:rPr sz="4350" spc="405" dirty="0">
                <a:latin typeface="Times New Roman"/>
                <a:cs typeface="Times New Roman"/>
              </a:rPr>
              <a:t>new</a:t>
            </a:r>
            <a:r>
              <a:rPr sz="4350" spc="65" dirty="0">
                <a:latin typeface="Times New Roman"/>
                <a:cs typeface="Times New Roman"/>
              </a:rPr>
              <a:t> </a:t>
            </a:r>
            <a:r>
              <a:rPr sz="4350" spc="409" dirty="0">
                <a:latin typeface="Times New Roman"/>
                <a:cs typeface="Times New Roman"/>
              </a:rPr>
              <a:t>to</a:t>
            </a:r>
            <a:r>
              <a:rPr sz="4350" spc="60" dirty="0">
                <a:latin typeface="Times New Roman"/>
                <a:cs typeface="Times New Roman"/>
              </a:rPr>
              <a:t> </a:t>
            </a:r>
            <a:r>
              <a:rPr sz="4350" spc="229" dirty="0">
                <a:latin typeface="Times New Roman"/>
                <a:cs typeface="Times New Roman"/>
              </a:rPr>
              <a:t>you?</a:t>
            </a:r>
            <a:endParaRPr sz="4350">
              <a:latin typeface="Times New Roman"/>
              <a:cs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sp>
        <p:nvSpPr>
          <p:cNvPr id="3" name="object 3"/>
          <p:cNvSpPr txBox="1">
            <a:spLocks noGrp="1"/>
          </p:cNvSpPr>
          <p:nvPr>
            <p:ph type="title"/>
          </p:nvPr>
        </p:nvSpPr>
        <p:spPr>
          <a:xfrm>
            <a:off x="701040" y="670272"/>
            <a:ext cx="17432298" cy="1320874"/>
          </a:xfrm>
          <a:prstGeom prst="rect">
            <a:avLst/>
          </a:prstGeom>
        </p:spPr>
        <p:txBody>
          <a:bodyPr vert="horz" wrap="square" lIns="0" tIns="12700" rIns="0" bIns="0" rtlCol="0">
            <a:spAutoFit/>
          </a:bodyPr>
          <a:lstStyle/>
          <a:p>
            <a:pPr marL="12700">
              <a:lnSpc>
                <a:spcPct val="100000"/>
              </a:lnSpc>
              <a:spcBef>
                <a:spcPts val="100"/>
              </a:spcBef>
            </a:pPr>
            <a:r>
              <a:rPr sz="8500" dirty="0"/>
              <a:t>SOME</a:t>
            </a:r>
            <a:r>
              <a:rPr sz="4800" dirty="0"/>
              <a:t> </a:t>
            </a:r>
            <a:r>
              <a:rPr sz="8500" dirty="0"/>
              <a:t>PRACTICAL</a:t>
            </a:r>
            <a:r>
              <a:rPr lang="en-US" sz="4800" dirty="0"/>
              <a:t> </a:t>
            </a:r>
            <a:r>
              <a:rPr sz="8500" dirty="0"/>
              <a:t>INFORMATION</a:t>
            </a:r>
          </a:p>
        </p:txBody>
      </p:sp>
      <p:pic>
        <p:nvPicPr>
          <p:cNvPr id="4" name="object 4">
            <a:extLst>
              <a:ext uri="{C183D7F6-B498-43B3-948B-1728B52AA6E4}">
                <adec:decorative xmlns:adec="http://schemas.microsoft.com/office/drawing/2017/decorative" val="1"/>
              </a:ext>
            </a:extLst>
          </p:cNvPr>
          <p:cNvPicPr/>
          <p:nvPr/>
        </p:nvPicPr>
        <p:blipFill>
          <a:blip r:embed="rId2" cstate="print"/>
          <a:stretch>
            <a:fillRect/>
          </a:stretch>
        </p:blipFill>
        <p:spPr>
          <a:xfrm>
            <a:off x="1448135" y="3783330"/>
            <a:ext cx="146070" cy="146069"/>
          </a:xfrm>
          <a:prstGeom prst="rect">
            <a:avLst/>
          </a:prstGeom>
        </p:spPr>
      </p:pic>
      <p:pic>
        <p:nvPicPr>
          <p:cNvPr id="5" name="object 5">
            <a:extLst>
              <a:ext uri="{C183D7F6-B498-43B3-948B-1728B52AA6E4}">
                <adec:decorative xmlns:adec="http://schemas.microsoft.com/office/drawing/2017/decorative" val="1"/>
              </a:ext>
            </a:extLst>
          </p:cNvPr>
          <p:cNvPicPr/>
          <p:nvPr/>
        </p:nvPicPr>
        <p:blipFill>
          <a:blip r:embed="rId3" cstate="print"/>
          <a:stretch>
            <a:fillRect/>
          </a:stretch>
        </p:blipFill>
        <p:spPr>
          <a:xfrm>
            <a:off x="2199966" y="4535161"/>
            <a:ext cx="154662" cy="154662"/>
          </a:xfrm>
          <a:prstGeom prst="rect">
            <a:avLst/>
          </a:prstGeom>
        </p:spPr>
      </p:pic>
      <p:pic>
        <p:nvPicPr>
          <p:cNvPr id="6" name="object 6">
            <a:extLst>
              <a:ext uri="{C183D7F6-B498-43B3-948B-1728B52AA6E4}">
                <adec:decorative xmlns:adec="http://schemas.microsoft.com/office/drawing/2017/decorative" val="1"/>
              </a:ext>
            </a:extLst>
          </p:cNvPr>
          <p:cNvPicPr/>
          <p:nvPr/>
        </p:nvPicPr>
        <p:blipFill>
          <a:blip r:embed="rId4" cstate="print"/>
          <a:stretch>
            <a:fillRect/>
          </a:stretch>
        </p:blipFill>
        <p:spPr>
          <a:xfrm>
            <a:off x="2199966" y="5291288"/>
            <a:ext cx="154662" cy="154662"/>
          </a:xfrm>
          <a:prstGeom prst="rect">
            <a:avLst/>
          </a:prstGeom>
        </p:spPr>
      </p:pic>
      <p:pic>
        <p:nvPicPr>
          <p:cNvPr id="7" name="object 7">
            <a:extLst>
              <a:ext uri="{C183D7F6-B498-43B3-948B-1728B52AA6E4}">
                <adec:decorative xmlns:adec="http://schemas.microsoft.com/office/drawing/2017/decorative" val="1"/>
              </a:ext>
            </a:extLst>
          </p:cNvPr>
          <p:cNvPicPr/>
          <p:nvPr/>
        </p:nvPicPr>
        <p:blipFill>
          <a:blip r:embed="rId5" cstate="print"/>
          <a:stretch>
            <a:fillRect/>
          </a:stretch>
        </p:blipFill>
        <p:spPr>
          <a:xfrm>
            <a:off x="2199966" y="6047415"/>
            <a:ext cx="154662" cy="154662"/>
          </a:xfrm>
          <a:prstGeom prst="rect">
            <a:avLst/>
          </a:prstGeom>
        </p:spPr>
      </p:pic>
      <p:pic>
        <p:nvPicPr>
          <p:cNvPr id="8" name="object 8">
            <a:extLst>
              <a:ext uri="{C183D7F6-B498-43B3-948B-1728B52AA6E4}">
                <adec:decorative xmlns:adec="http://schemas.microsoft.com/office/drawing/2017/decorative" val="1"/>
              </a:ext>
            </a:extLst>
          </p:cNvPr>
          <p:cNvPicPr/>
          <p:nvPr/>
        </p:nvPicPr>
        <p:blipFill>
          <a:blip r:embed="rId6" cstate="print"/>
          <a:stretch>
            <a:fillRect/>
          </a:stretch>
        </p:blipFill>
        <p:spPr>
          <a:xfrm>
            <a:off x="2199966" y="6803542"/>
            <a:ext cx="154662" cy="154662"/>
          </a:xfrm>
          <a:prstGeom prst="rect">
            <a:avLst/>
          </a:prstGeom>
        </p:spPr>
      </p:pic>
      <p:pic>
        <p:nvPicPr>
          <p:cNvPr id="9" name="object 9">
            <a:extLst>
              <a:ext uri="{C183D7F6-B498-43B3-948B-1728B52AA6E4}">
                <adec:decorative xmlns:adec="http://schemas.microsoft.com/office/drawing/2017/decorative" val="1"/>
              </a:ext>
            </a:extLst>
          </p:cNvPr>
          <p:cNvPicPr/>
          <p:nvPr/>
        </p:nvPicPr>
        <p:blipFill>
          <a:blip r:embed="rId7" cstate="print"/>
          <a:stretch>
            <a:fillRect/>
          </a:stretch>
        </p:blipFill>
        <p:spPr>
          <a:xfrm>
            <a:off x="2199966" y="7559670"/>
            <a:ext cx="154662" cy="154662"/>
          </a:xfrm>
          <a:prstGeom prst="rect">
            <a:avLst/>
          </a:prstGeom>
        </p:spPr>
      </p:pic>
      <p:pic>
        <p:nvPicPr>
          <p:cNvPr id="10" name="object 10">
            <a:extLst>
              <a:ext uri="{C183D7F6-B498-43B3-948B-1728B52AA6E4}">
                <adec:decorative xmlns:adec="http://schemas.microsoft.com/office/drawing/2017/decorative" val="1"/>
              </a:ext>
            </a:extLst>
          </p:cNvPr>
          <p:cNvPicPr/>
          <p:nvPr/>
        </p:nvPicPr>
        <p:blipFill>
          <a:blip r:embed="rId8" cstate="print"/>
          <a:stretch>
            <a:fillRect/>
          </a:stretch>
        </p:blipFill>
        <p:spPr>
          <a:xfrm>
            <a:off x="2199966" y="8315797"/>
            <a:ext cx="154662" cy="154662"/>
          </a:xfrm>
          <a:prstGeom prst="rect">
            <a:avLst/>
          </a:prstGeom>
        </p:spPr>
      </p:pic>
      <p:sp>
        <p:nvSpPr>
          <p:cNvPr id="11" name="object 11"/>
          <p:cNvSpPr txBox="1">
            <a:spLocks noGrp="1"/>
          </p:cNvSpPr>
          <p:nvPr>
            <p:ph type="body" idx="1"/>
          </p:nvPr>
        </p:nvSpPr>
        <p:spPr>
          <a:prstGeom prst="rect">
            <a:avLst/>
          </a:prstGeom>
        </p:spPr>
        <p:txBody>
          <a:bodyPr vert="horz" wrap="square" lIns="0" tIns="234315" rIns="0" bIns="0" rtlCol="0">
            <a:spAutoFit/>
          </a:bodyPr>
          <a:lstStyle/>
          <a:p>
            <a:pPr marL="12700">
              <a:lnSpc>
                <a:spcPct val="100000"/>
              </a:lnSpc>
              <a:spcBef>
                <a:spcPts val="1845"/>
              </a:spcBef>
            </a:pPr>
            <a:r>
              <a:rPr sz="3500" b="1" spc="60" dirty="0">
                <a:latin typeface="Times New Roman"/>
                <a:cs typeface="Times New Roman"/>
              </a:rPr>
              <a:t>If</a:t>
            </a:r>
            <a:r>
              <a:rPr sz="3500" b="1" spc="65" dirty="0">
                <a:latin typeface="Times New Roman"/>
                <a:cs typeface="Times New Roman"/>
              </a:rPr>
              <a:t> </a:t>
            </a:r>
            <a:r>
              <a:rPr sz="3500" b="1" spc="295" dirty="0">
                <a:latin typeface="Times New Roman"/>
                <a:cs typeface="Times New Roman"/>
              </a:rPr>
              <a:t>someone</a:t>
            </a:r>
            <a:r>
              <a:rPr sz="3500" b="1" spc="65" dirty="0">
                <a:latin typeface="Times New Roman"/>
                <a:cs typeface="Times New Roman"/>
              </a:rPr>
              <a:t> </a:t>
            </a:r>
            <a:r>
              <a:rPr sz="3500" b="1" spc="215" dirty="0">
                <a:latin typeface="Times New Roman"/>
                <a:cs typeface="Times New Roman"/>
              </a:rPr>
              <a:t>has</a:t>
            </a:r>
            <a:r>
              <a:rPr sz="3500" b="1" spc="65" dirty="0">
                <a:latin typeface="Times New Roman"/>
                <a:cs typeface="Times New Roman"/>
              </a:rPr>
              <a:t> </a:t>
            </a:r>
            <a:r>
              <a:rPr sz="3500" b="1" spc="265" dirty="0">
                <a:latin typeface="Times New Roman"/>
                <a:cs typeface="Times New Roman"/>
              </a:rPr>
              <a:t>signs</a:t>
            </a:r>
            <a:r>
              <a:rPr sz="3500" b="1" spc="65" dirty="0">
                <a:latin typeface="Times New Roman"/>
                <a:cs typeface="Times New Roman"/>
              </a:rPr>
              <a:t> </a:t>
            </a:r>
            <a:r>
              <a:rPr sz="3500" b="1" spc="180" dirty="0">
                <a:latin typeface="Times New Roman"/>
                <a:cs typeface="Times New Roman"/>
              </a:rPr>
              <a:t>of</a:t>
            </a:r>
            <a:r>
              <a:rPr sz="3500" b="1" spc="65" dirty="0">
                <a:latin typeface="Times New Roman"/>
                <a:cs typeface="Times New Roman"/>
              </a:rPr>
              <a:t> </a:t>
            </a:r>
            <a:r>
              <a:rPr sz="3500" b="1" spc="185" dirty="0">
                <a:latin typeface="Times New Roman"/>
                <a:cs typeface="Times New Roman"/>
              </a:rPr>
              <a:t>an</a:t>
            </a:r>
            <a:r>
              <a:rPr sz="3500" b="1" spc="65" dirty="0">
                <a:latin typeface="Times New Roman"/>
                <a:cs typeface="Times New Roman"/>
              </a:rPr>
              <a:t> </a:t>
            </a:r>
            <a:r>
              <a:rPr sz="3500" b="1" spc="204" dirty="0">
                <a:latin typeface="Times New Roman"/>
                <a:cs typeface="Times New Roman"/>
              </a:rPr>
              <a:t>overdose,</a:t>
            </a:r>
            <a:r>
              <a:rPr sz="3500" b="1" spc="65" dirty="0">
                <a:latin typeface="Times New Roman"/>
                <a:cs typeface="Times New Roman"/>
              </a:rPr>
              <a:t> </a:t>
            </a:r>
            <a:r>
              <a:rPr sz="3500" b="1" spc="140" dirty="0">
                <a:latin typeface="Times New Roman"/>
                <a:cs typeface="Times New Roman"/>
              </a:rPr>
              <a:t>call</a:t>
            </a:r>
            <a:r>
              <a:rPr sz="3500" b="1" spc="65" dirty="0">
                <a:latin typeface="Times New Roman"/>
                <a:cs typeface="Times New Roman"/>
              </a:rPr>
              <a:t> </a:t>
            </a:r>
            <a:r>
              <a:rPr sz="3500" b="1" spc="-25" dirty="0">
                <a:latin typeface="Times New Roman"/>
                <a:cs typeface="Times New Roman"/>
              </a:rPr>
              <a:t>911</a:t>
            </a:r>
            <a:endParaRPr sz="3500" dirty="0">
              <a:latin typeface="Times New Roman"/>
              <a:cs typeface="Times New Roman"/>
            </a:endParaRPr>
          </a:p>
          <a:p>
            <a:pPr marL="892175">
              <a:lnSpc>
                <a:spcPct val="100000"/>
              </a:lnSpc>
              <a:spcBef>
                <a:spcPts val="1755"/>
              </a:spcBef>
            </a:pPr>
            <a:r>
              <a:rPr sz="3500" spc="204" dirty="0"/>
              <a:t>Opioid</a:t>
            </a:r>
            <a:r>
              <a:rPr sz="3500" spc="60" dirty="0"/>
              <a:t> </a:t>
            </a:r>
            <a:r>
              <a:rPr sz="3500" spc="280" dirty="0"/>
              <a:t>overdose</a:t>
            </a:r>
            <a:r>
              <a:rPr sz="3500" spc="65" dirty="0"/>
              <a:t> </a:t>
            </a:r>
            <a:r>
              <a:rPr sz="3500" spc="215" dirty="0"/>
              <a:t>signs</a:t>
            </a:r>
            <a:r>
              <a:rPr sz="3500" spc="65" dirty="0"/>
              <a:t> </a:t>
            </a:r>
            <a:r>
              <a:rPr sz="3500" spc="190" dirty="0"/>
              <a:t>include:</a:t>
            </a:r>
            <a:endParaRPr sz="3500" dirty="0"/>
          </a:p>
          <a:p>
            <a:pPr marL="1536065" marR="5080">
              <a:lnSpc>
                <a:spcPts val="5950"/>
              </a:lnSpc>
              <a:spcBef>
                <a:spcPts val="495"/>
              </a:spcBef>
            </a:pPr>
            <a:r>
              <a:rPr sz="3500" spc="265" dirty="0"/>
              <a:t>The</a:t>
            </a:r>
            <a:r>
              <a:rPr sz="3500" spc="65" dirty="0"/>
              <a:t> </a:t>
            </a:r>
            <a:r>
              <a:rPr sz="3500" spc="290" dirty="0"/>
              <a:t>person's</a:t>
            </a:r>
            <a:r>
              <a:rPr sz="3500" spc="60" dirty="0"/>
              <a:t> </a:t>
            </a:r>
            <a:r>
              <a:rPr sz="3500" spc="235" dirty="0"/>
              <a:t>face</a:t>
            </a:r>
            <a:r>
              <a:rPr sz="3500" spc="65" dirty="0"/>
              <a:t> </a:t>
            </a:r>
            <a:r>
              <a:rPr sz="3500" spc="130" dirty="0"/>
              <a:t>is</a:t>
            </a:r>
            <a:r>
              <a:rPr sz="3500" spc="65" dirty="0"/>
              <a:t> </a:t>
            </a:r>
            <a:r>
              <a:rPr sz="3500" spc="260" dirty="0"/>
              <a:t>extremely</a:t>
            </a:r>
            <a:r>
              <a:rPr sz="3500" spc="65" dirty="0"/>
              <a:t> </a:t>
            </a:r>
            <a:r>
              <a:rPr sz="3500" spc="229" dirty="0"/>
              <a:t>pale</a:t>
            </a:r>
            <a:r>
              <a:rPr sz="3500" spc="65" dirty="0"/>
              <a:t> </a:t>
            </a:r>
            <a:r>
              <a:rPr sz="3500" spc="509" dirty="0"/>
              <a:t>and/or</a:t>
            </a:r>
            <a:r>
              <a:rPr sz="3500" spc="65" dirty="0"/>
              <a:t> </a:t>
            </a:r>
            <a:r>
              <a:rPr sz="3500" spc="190" dirty="0"/>
              <a:t>feels</a:t>
            </a:r>
            <a:r>
              <a:rPr sz="3500" spc="65" dirty="0"/>
              <a:t> </a:t>
            </a:r>
            <a:r>
              <a:rPr sz="3500" spc="240" dirty="0"/>
              <a:t>clammy</a:t>
            </a:r>
            <a:r>
              <a:rPr sz="3500" spc="65" dirty="0"/>
              <a:t> </a:t>
            </a:r>
            <a:r>
              <a:rPr sz="3500" spc="340" dirty="0"/>
              <a:t>to</a:t>
            </a:r>
            <a:r>
              <a:rPr sz="3500" spc="65" dirty="0"/>
              <a:t> </a:t>
            </a:r>
            <a:r>
              <a:rPr sz="3500" spc="360" dirty="0"/>
              <a:t>the</a:t>
            </a:r>
            <a:r>
              <a:rPr sz="3500" spc="65" dirty="0"/>
              <a:t> </a:t>
            </a:r>
            <a:r>
              <a:rPr sz="3500" spc="315" dirty="0"/>
              <a:t>touch </a:t>
            </a:r>
            <a:r>
              <a:rPr sz="3500" spc="229" dirty="0"/>
              <a:t>Their</a:t>
            </a:r>
            <a:r>
              <a:rPr sz="3500" spc="60" dirty="0"/>
              <a:t> </a:t>
            </a:r>
            <a:r>
              <a:rPr sz="3500" spc="254" dirty="0"/>
              <a:t>body</a:t>
            </a:r>
            <a:r>
              <a:rPr sz="3500" spc="65" dirty="0"/>
              <a:t> </a:t>
            </a:r>
            <a:r>
              <a:rPr sz="3500" spc="270" dirty="0"/>
              <a:t>goes</a:t>
            </a:r>
            <a:r>
              <a:rPr sz="3500" spc="60" dirty="0"/>
              <a:t> </a:t>
            </a:r>
            <a:r>
              <a:rPr sz="3500" spc="160" dirty="0"/>
              <a:t>limp</a:t>
            </a:r>
            <a:endParaRPr sz="3500" dirty="0"/>
          </a:p>
          <a:p>
            <a:pPr marL="1536065" marR="3921760">
              <a:lnSpc>
                <a:spcPts val="5950"/>
              </a:lnSpc>
            </a:pPr>
            <a:r>
              <a:rPr sz="3500" spc="229" dirty="0"/>
              <a:t>Their</a:t>
            </a:r>
            <a:r>
              <a:rPr sz="3500" spc="60" dirty="0"/>
              <a:t> </a:t>
            </a:r>
            <a:r>
              <a:rPr sz="3500" spc="195" dirty="0"/>
              <a:t>fingernails</a:t>
            </a:r>
            <a:r>
              <a:rPr sz="3500" spc="60" dirty="0"/>
              <a:t> </a:t>
            </a:r>
            <a:r>
              <a:rPr sz="3500" spc="325" dirty="0"/>
              <a:t>or</a:t>
            </a:r>
            <a:r>
              <a:rPr sz="3500" spc="60" dirty="0"/>
              <a:t> </a:t>
            </a:r>
            <a:r>
              <a:rPr sz="3500" spc="145" dirty="0"/>
              <a:t>lips</a:t>
            </a:r>
            <a:r>
              <a:rPr sz="3500" spc="60" dirty="0"/>
              <a:t> </a:t>
            </a:r>
            <a:r>
              <a:rPr sz="3500" spc="240" dirty="0"/>
              <a:t>have</a:t>
            </a:r>
            <a:r>
              <a:rPr sz="3500" spc="60" dirty="0"/>
              <a:t> </a:t>
            </a:r>
            <a:r>
              <a:rPr sz="3500" spc="260" dirty="0"/>
              <a:t>a</a:t>
            </a:r>
            <a:r>
              <a:rPr sz="3500" spc="60" dirty="0"/>
              <a:t> </a:t>
            </a:r>
            <a:r>
              <a:rPr sz="3500" spc="285" dirty="0"/>
              <a:t>purple</a:t>
            </a:r>
            <a:r>
              <a:rPr sz="3500" spc="60" dirty="0"/>
              <a:t> </a:t>
            </a:r>
            <a:r>
              <a:rPr sz="3500" spc="325" dirty="0"/>
              <a:t>or</a:t>
            </a:r>
            <a:r>
              <a:rPr sz="3500" spc="60" dirty="0"/>
              <a:t> </a:t>
            </a:r>
            <a:r>
              <a:rPr sz="3500" spc="240" dirty="0"/>
              <a:t>blue</a:t>
            </a:r>
            <a:r>
              <a:rPr sz="3500" spc="60" dirty="0"/>
              <a:t> </a:t>
            </a:r>
            <a:r>
              <a:rPr sz="3500" spc="235" dirty="0"/>
              <a:t>color </a:t>
            </a:r>
            <a:r>
              <a:rPr sz="3500" spc="225" dirty="0"/>
              <a:t>They</a:t>
            </a:r>
            <a:r>
              <a:rPr sz="3500" spc="65" dirty="0"/>
              <a:t> </a:t>
            </a:r>
            <a:r>
              <a:rPr sz="3500" spc="325" dirty="0"/>
              <a:t>start</a:t>
            </a:r>
            <a:r>
              <a:rPr sz="3500" spc="70" dirty="0"/>
              <a:t> </a:t>
            </a:r>
            <a:r>
              <a:rPr sz="3500" spc="204" dirty="0"/>
              <a:t>vomiting</a:t>
            </a:r>
            <a:r>
              <a:rPr sz="3500" spc="70" dirty="0"/>
              <a:t> </a:t>
            </a:r>
            <a:r>
              <a:rPr sz="3500" spc="325" dirty="0"/>
              <a:t>or</a:t>
            </a:r>
            <a:r>
              <a:rPr sz="3500" spc="65" dirty="0"/>
              <a:t> </a:t>
            </a:r>
            <a:r>
              <a:rPr sz="3500" spc="225" dirty="0"/>
              <a:t>making</a:t>
            </a:r>
            <a:r>
              <a:rPr sz="3500" spc="70" dirty="0"/>
              <a:t> </a:t>
            </a:r>
            <a:r>
              <a:rPr sz="3500" spc="200" dirty="0"/>
              <a:t>gurgling</a:t>
            </a:r>
            <a:r>
              <a:rPr sz="3500" spc="70" dirty="0"/>
              <a:t> </a:t>
            </a:r>
            <a:r>
              <a:rPr sz="3500" spc="245" dirty="0"/>
              <a:t>noises </a:t>
            </a:r>
            <a:r>
              <a:rPr sz="3500" spc="225" dirty="0"/>
              <a:t>They</a:t>
            </a:r>
            <a:r>
              <a:rPr sz="3500" spc="60" dirty="0"/>
              <a:t> </a:t>
            </a:r>
            <a:r>
              <a:rPr sz="3500" spc="335" dirty="0"/>
              <a:t>cannot</a:t>
            </a:r>
            <a:r>
              <a:rPr sz="3500" spc="60" dirty="0"/>
              <a:t> </a:t>
            </a:r>
            <a:r>
              <a:rPr sz="3500" spc="320" dirty="0"/>
              <a:t>be</a:t>
            </a:r>
            <a:r>
              <a:rPr sz="3500" spc="65" dirty="0"/>
              <a:t> </a:t>
            </a:r>
            <a:r>
              <a:rPr sz="3500" spc="290" dirty="0"/>
              <a:t>awakened</a:t>
            </a:r>
            <a:r>
              <a:rPr sz="3500" spc="60" dirty="0"/>
              <a:t> </a:t>
            </a:r>
            <a:r>
              <a:rPr sz="3500" spc="325" dirty="0"/>
              <a:t>or</a:t>
            </a:r>
            <a:r>
              <a:rPr sz="3500" spc="60" dirty="0"/>
              <a:t> </a:t>
            </a:r>
            <a:r>
              <a:rPr sz="3500" spc="320" dirty="0"/>
              <a:t>are</a:t>
            </a:r>
            <a:r>
              <a:rPr sz="3500" spc="65" dirty="0"/>
              <a:t> </a:t>
            </a:r>
            <a:r>
              <a:rPr sz="3500" spc="265" dirty="0"/>
              <a:t>unable</a:t>
            </a:r>
            <a:r>
              <a:rPr sz="3500" spc="60" dirty="0"/>
              <a:t> </a:t>
            </a:r>
            <a:r>
              <a:rPr sz="3500" spc="340" dirty="0"/>
              <a:t>to</a:t>
            </a:r>
            <a:r>
              <a:rPr sz="3500" spc="65" dirty="0"/>
              <a:t> </a:t>
            </a:r>
            <a:r>
              <a:rPr sz="3500" spc="254" dirty="0"/>
              <a:t>speak </a:t>
            </a:r>
            <a:r>
              <a:rPr sz="3500" spc="229" dirty="0"/>
              <a:t>Their</a:t>
            </a:r>
            <a:r>
              <a:rPr sz="3500" spc="55" dirty="0"/>
              <a:t> </a:t>
            </a:r>
            <a:r>
              <a:rPr sz="3500" spc="285" dirty="0"/>
              <a:t>breathing</a:t>
            </a:r>
            <a:r>
              <a:rPr sz="3500" spc="55" dirty="0"/>
              <a:t> </a:t>
            </a:r>
            <a:r>
              <a:rPr sz="3500" spc="325" dirty="0"/>
              <a:t>or</a:t>
            </a:r>
            <a:r>
              <a:rPr sz="3500" spc="60" dirty="0"/>
              <a:t> </a:t>
            </a:r>
            <a:r>
              <a:rPr sz="3500" spc="330" dirty="0"/>
              <a:t>heartbeat</a:t>
            </a:r>
            <a:r>
              <a:rPr sz="3500" spc="55" dirty="0"/>
              <a:t> </a:t>
            </a:r>
            <a:r>
              <a:rPr sz="3500" spc="210" dirty="0"/>
              <a:t>slows</a:t>
            </a:r>
            <a:r>
              <a:rPr sz="3500" spc="55" dirty="0"/>
              <a:t> </a:t>
            </a:r>
            <a:r>
              <a:rPr sz="3500" spc="325" dirty="0"/>
              <a:t>or</a:t>
            </a:r>
            <a:r>
              <a:rPr sz="3500" spc="60" dirty="0"/>
              <a:t> </a:t>
            </a:r>
            <a:r>
              <a:rPr sz="3500" spc="285" dirty="0"/>
              <a:t>stops</a:t>
            </a:r>
            <a:endParaRPr sz="3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1F457BC-2121-7AB9-A7E9-583C06DF8EA7}"/>
              </a:ext>
            </a:extLst>
          </p:cNvPr>
          <p:cNvSpPr txBox="1">
            <a:spLocks noGrp="1"/>
          </p:cNvSpPr>
          <p:nvPr>
            <p:ph type="title" idx="4294967295"/>
          </p:nvPr>
        </p:nvSpPr>
        <p:spPr>
          <a:xfrm>
            <a:off x="1594884" y="-744279"/>
            <a:ext cx="2877711"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Opioid Toolkit Overview 1 </a:t>
            </a:r>
          </a:p>
        </p:txBody>
      </p:sp>
      <p:sp>
        <p:nvSpPr>
          <p:cNvPr id="8" name="object 8"/>
          <p:cNvSpPr txBox="1">
            <a:spLocks/>
          </p:cNvSpPr>
          <p:nvPr/>
        </p:nvSpPr>
        <p:spPr>
          <a:xfrm>
            <a:off x="1168398" y="450385"/>
            <a:ext cx="15207635" cy="1320874"/>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8500" b="1" i="0" u="none" strike="noStrike" kern="0" cap="none" normalizeH="0" baseline="0" noProof="0" dirty="0">
                <a:ln>
                  <a:noFill/>
                </a:ln>
                <a:solidFill>
                  <a:srgbClr val="661F31"/>
                </a:solidFill>
                <a:effectLst/>
                <a:uLnTx/>
                <a:uFillTx/>
                <a:latin typeface="Arial"/>
                <a:ea typeface="+mj-ea"/>
                <a:cs typeface="Arial"/>
              </a:rPr>
              <a:t>OPIOID TOOLKIT OVERVIEW</a:t>
            </a:r>
          </a:p>
        </p:txBody>
      </p:sp>
      <p:sp>
        <p:nvSpPr>
          <p:cNvPr id="12" name="object 12"/>
          <p:cNvSpPr txBox="1"/>
          <p:nvPr/>
        </p:nvSpPr>
        <p:spPr>
          <a:xfrm>
            <a:off x="4331493" y="3126141"/>
            <a:ext cx="2998470" cy="345440"/>
          </a:xfrm>
          <a:prstGeom prst="rect">
            <a:avLst/>
          </a:prstGeom>
        </p:spPr>
        <p:txBody>
          <a:bodyPr vert="horz" wrap="square" lIns="0" tIns="12700" rIns="0" bIns="0" rtlCol="0">
            <a:spAutoFit/>
          </a:bodyPr>
          <a:lstStyle/>
          <a:p>
            <a:pPr marL="12700">
              <a:lnSpc>
                <a:spcPct val="100000"/>
              </a:lnSpc>
              <a:spcBef>
                <a:spcPts val="100"/>
              </a:spcBef>
            </a:pPr>
            <a:r>
              <a:rPr sz="2100" b="1" spc="75" dirty="0">
                <a:latin typeface="Arial"/>
                <a:cs typeface="Arial"/>
              </a:rPr>
              <a:t>Consider</a:t>
            </a:r>
            <a:r>
              <a:rPr sz="2100" b="1" spc="30" dirty="0">
                <a:latin typeface="Arial"/>
                <a:cs typeface="Arial"/>
              </a:rPr>
              <a:t> </a:t>
            </a:r>
            <a:r>
              <a:rPr sz="2100" b="1" spc="145" dirty="0">
                <a:latin typeface="Arial"/>
                <a:cs typeface="Arial"/>
              </a:rPr>
              <a:t>Community</a:t>
            </a:r>
            <a:endParaRPr sz="2100" dirty="0">
              <a:latin typeface="Arial"/>
              <a:cs typeface="Arial"/>
            </a:endParaRPr>
          </a:p>
        </p:txBody>
      </p:sp>
      <p:sp>
        <p:nvSpPr>
          <p:cNvPr id="13" name="object 13"/>
          <p:cNvSpPr txBox="1"/>
          <p:nvPr/>
        </p:nvSpPr>
        <p:spPr>
          <a:xfrm>
            <a:off x="4598193" y="3446182"/>
            <a:ext cx="2465070" cy="920750"/>
          </a:xfrm>
          <a:prstGeom prst="rect">
            <a:avLst/>
          </a:prstGeom>
        </p:spPr>
        <p:txBody>
          <a:bodyPr vert="horz" wrap="square" lIns="0" tIns="12700" rIns="0" bIns="0" rtlCol="0">
            <a:spAutoFit/>
          </a:bodyPr>
          <a:lstStyle/>
          <a:p>
            <a:pPr marL="278765" marR="5080" indent="-266700">
              <a:lnSpc>
                <a:spcPct val="139900"/>
              </a:lnSpc>
              <a:spcBef>
                <a:spcPts val="100"/>
              </a:spcBef>
            </a:pPr>
            <a:r>
              <a:rPr sz="2100" b="1" dirty="0">
                <a:latin typeface="Arial"/>
                <a:cs typeface="Arial"/>
              </a:rPr>
              <a:t>Assets</a:t>
            </a:r>
            <a:r>
              <a:rPr sz="2100" b="1" spc="155" dirty="0">
                <a:latin typeface="Arial"/>
                <a:cs typeface="Arial"/>
              </a:rPr>
              <a:t> </a:t>
            </a:r>
            <a:r>
              <a:rPr sz="2100" b="1" dirty="0">
                <a:latin typeface="Arial"/>
                <a:cs typeface="Arial"/>
              </a:rPr>
              <a:t>&amp;</a:t>
            </a:r>
            <a:r>
              <a:rPr sz="2100" b="1" spc="155" dirty="0">
                <a:latin typeface="Arial"/>
                <a:cs typeface="Arial"/>
              </a:rPr>
              <a:t> </a:t>
            </a:r>
            <a:r>
              <a:rPr sz="2100" b="1" spc="105" dirty="0">
                <a:latin typeface="Arial"/>
                <a:cs typeface="Arial"/>
              </a:rPr>
              <a:t>Connect </a:t>
            </a:r>
            <a:r>
              <a:rPr sz="2100" b="1" spc="180" dirty="0">
                <a:latin typeface="Arial"/>
                <a:cs typeface="Arial"/>
              </a:rPr>
              <a:t>with</a:t>
            </a:r>
            <a:r>
              <a:rPr sz="2100" b="1" spc="20" dirty="0">
                <a:latin typeface="Arial"/>
                <a:cs typeface="Arial"/>
              </a:rPr>
              <a:t> </a:t>
            </a:r>
            <a:r>
              <a:rPr sz="2100" b="1" spc="100" dirty="0">
                <a:latin typeface="Arial"/>
                <a:cs typeface="Arial"/>
              </a:rPr>
              <a:t>Partners</a:t>
            </a:r>
            <a:endParaRPr sz="2100" dirty="0">
              <a:latin typeface="Arial"/>
              <a:cs typeface="Arial"/>
            </a:endParaRPr>
          </a:p>
        </p:txBody>
      </p:sp>
      <p:sp>
        <p:nvSpPr>
          <p:cNvPr id="10" name="object 10"/>
          <p:cNvSpPr txBox="1"/>
          <p:nvPr/>
        </p:nvSpPr>
        <p:spPr>
          <a:xfrm>
            <a:off x="10880266" y="3373985"/>
            <a:ext cx="2342515" cy="920750"/>
          </a:xfrm>
          <a:prstGeom prst="rect">
            <a:avLst/>
          </a:prstGeom>
        </p:spPr>
        <p:txBody>
          <a:bodyPr vert="horz" wrap="square" lIns="0" tIns="12700" rIns="0" bIns="0" rtlCol="0">
            <a:spAutoFit/>
          </a:bodyPr>
          <a:lstStyle/>
          <a:p>
            <a:pPr marL="482600" marR="5080" indent="-470534">
              <a:lnSpc>
                <a:spcPct val="139900"/>
              </a:lnSpc>
              <a:spcBef>
                <a:spcPts val="100"/>
              </a:spcBef>
            </a:pPr>
            <a:r>
              <a:rPr sz="2100" b="1" spc="55" dirty="0">
                <a:latin typeface="Arial"/>
                <a:cs typeface="Arial"/>
              </a:rPr>
              <a:t>Focus</a:t>
            </a:r>
            <a:r>
              <a:rPr sz="2100" b="1" spc="20" dirty="0">
                <a:latin typeface="Arial"/>
                <a:cs typeface="Arial"/>
              </a:rPr>
              <a:t> </a:t>
            </a:r>
            <a:r>
              <a:rPr sz="2100" b="1" spc="114" dirty="0">
                <a:latin typeface="Arial"/>
                <a:cs typeface="Arial"/>
              </a:rPr>
              <a:t>on</a:t>
            </a:r>
            <a:r>
              <a:rPr sz="2100" b="1" spc="20" dirty="0">
                <a:latin typeface="Arial"/>
                <a:cs typeface="Arial"/>
              </a:rPr>
              <a:t> </a:t>
            </a:r>
            <a:r>
              <a:rPr sz="2100" b="1" spc="70" dirty="0">
                <a:latin typeface="Arial"/>
                <a:cs typeface="Arial"/>
              </a:rPr>
              <a:t>Library </a:t>
            </a:r>
            <a:r>
              <a:rPr sz="2100" b="1" spc="95" dirty="0">
                <a:latin typeface="Arial"/>
                <a:cs typeface="Arial"/>
              </a:rPr>
              <a:t>Staff</a:t>
            </a:r>
            <a:r>
              <a:rPr sz="2100" b="1" spc="25" dirty="0">
                <a:latin typeface="Arial"/>
                <a:cs typeface="Arial"/>
              </a:rPr>
              <a:t> </a:t>
            </a:r>
            <a:r>
              <a:rPr sz="2100" b="1" spc="75" dirty="0">
                <a:latin typeface="Arial"/>
                <a:cs typeface="Arial"/>
              </a:rPr>
              <a:t>Care</a:t>
            </a:r>
            <a:endParaRPr sz="2100" dirty="0">
              <a:latin typeface="Arial"/>
              <a:cs typeface="Arial"/>
            </a:endParaRPr>
          </a:p>
        </p:txBody>
      </p:sp>
      <p:pic>
        <p:nvPicPr>
          <p:cNvPr id="2" name="object 2" descr="Arrows winding around colorful circles numbered from 1 to 5."/>
          <p:cNvPicPr/>
          <p:nvPr/>
        </p:nvPicPr>
        <p:blipFill>
          <a:blip r:embed="rId3" cstate="print"/>
          <a:stretch>
            <a:fillRect/>
          </a:stretch>
        </p:blipFill>
        <p:spPr>
          <a:xfrm>
            <a:off x="1028741" y="4306227"/>
            <a:ext cx="16230556" cy="3323047"/>
          </a:xfrm>
          <a:prstGeom prst="rect">
            <a:avLst/>
          </a:prstGeom>
        </p:spPr>
      </p:pic>
      <p:sp>
        <p:nvSpPr>
          <p:cNvPr id="3" name="object 3"/>
          <p:cNvSpPr txBox="1"/>
          <p:nvPr/>
        </p:nvSpPr>
        <p:spPr>
          <a:xfrm>
            <a:off x="2568565" y="5536951"/>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1</a:t>
            </a:r>
            <a:endParaRPr sz="4000">
              <a:latin typeface="Arial Black"/>
              <a:cs typeface="Arial Black"/>
            </a:endParaRPr>
          </a:p>
        </p:txBody>
      </p:sp>
      <p:sp>
        <p:nvSpPr>
          <p:cNvPr id="4" name="object 4"/>
          <p:cNvSpPr txBox="1"/>
          <p:nvPr/>
        </p:nvSpPr>
        <p:spPr>
          <a:xfrm>
            <a:off x="5654665" y="5536951"/>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2</a:t>
            </a:r>
            <a:endParaRPr sz="4000">
              <a:latin typeface="Arial Black"/>
              <a:cs typeface="Arial Black"/>
            </a:endParaRPr>
          </a:p>
        </p:txBody>
      </p:sp>
      <p:sp>
        <p:nvSpPr>
          <p:cNvPr id="5" name="object 5"/>
          <p:cNvSpPr txBox="1"/>
          <p:nvPr/>
        </p:nvSpPr>
        <p:spPr>
          <a:xfrm>
            <a:off x="8802362" y="5536951"/>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3</a:t>
            </a:r>
            <a:endParaRPr sz="4000">
              <a:latin typeface="Arial Black"/>
              <a:cs typeface="Arial Black"/>
            </a:endParaRPr>
          </a:p>
        </p:txBody>
      </p:sp>
      <p:sp>
        <p:nvSpPr>
          <p:cNvPr id="6" name="object 6"/>
          <p:cNvSpPr txBox="1"/>
          <p:nvPr/>
        </p:nvSpPr>
        <p:spPr>
          <a:xfrm>
            <a:off x="11875495" y="5536951"/>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4</a:t>
            </a:r>
            <a:endParaRPr sz="4000">
              <a:latin typeface="Arial Black"/>
              <a:cs typeface="Arial Black"/>
            </a:endParaRPr>
          </a:p>
        </p:txBody>
      </p:sp>
      <p:sp>
        <p:nvSpPr>
          <p:cNvPr id="7" name="object 7"/>
          <p:cNvSpPr txBox="1"/>
          <p:nvPr/>
        </p:nvSpPr>
        <p:spPr>
          <a:xfrm>
            <a:off x="14965596" y="5536951"/>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5</a:t>
            </a:r>
            <a:endParaRPr sz="4000">
              <a:latin typeface="Arial Black"/>
              <a:cs typeface="Arial Black"/>
            </a:endParaRPr>
          </a:p>
        </p:txBody>
      </p:sp>
      <p:sp>
        <p:nvSpPr>
          <p:cNvPr id="9" name="object 9"/>
          <p:cNvSpPr txBox="1"/>
          <p:nvPr/>
        </p:nvSpPr>
        <p:spPr>
          <a:xfrm>
            <a:off x="1483881" y="7613486"/>
            <a:ext cx="2419350" cy="920750"/>
          </a:xfrm>
          <a:prstGeom prst="rect">
            <a:avLst/>
          </a:prstGeom>
        </p:spPr>
        <p:txBody>
          <a:bodyPr vert="horz" wrap="square" lIns="0" tIns="12700" rIns="0" bIns="0" rtlCol="0">
            <a:spAutoFit/>
          </a:bodyPr>
          <a:lstStyle/>
          <a:p>
            <a:pPr marL="12700" marR="5080" indent="313055">
              <a:lnSpc>
                <a:spcPct val="139900"/>
              </a:lnSpc>
              <a:spcBef>
                <a:spcPts val="100"/>
              </a:spcBef>
            </a:pPr>
            <a:r>
              <a:rPr sz="2100" b="1" spc="85" dirty="0">
                <a:latin typeface="Arial"/>
                <a:cs typeface="Arial"/>
              </a:rPr>
              <a:t>Explore</a:t>
            </a:r>
            <a:r>
              <a:rPr sz="2100" b="1" spc="5" dirty="0">
                <a:latin typeface="Arial"/>
                <a:cs typeface="Arial"/>
              </a:rPr>
              <a:t> </a:t>
            </a:r>
            <a:r>
              <a:rPr sz="2100" b="1" spc="80" dirty="0">
                <a:latin typeface="Arial"/>
                <a:cs typeface="Arial"/>
              </a:rPr>
              <a:t>your </a:t>
            </a:r>
            <a:r>
              <a:rPr sz="2100" b="1" spc="155" dirty="0">
                <a:latin typeface="Arial"/>
                <a:cs typeface="Arial"/>
              </a:rPr>
              <a:t>Community</a:t>
            </a:r>
            <a:r>
              <a:rPr sz="2100" b="1" spc="30" dirty="0">
                <a:latin typeface="Arial"/>
                <a:cs typeface="Arial"/>
              </a:rPr>
              <a:t> </a:t>
            </a:r>
            <a:r>
              <a:rPr sz="2100" b="1" spc="145" dirty="0">
                <a:latin typeface="Arial"/>
                <a:cs typeface="Arial"/>
              </a:rPr>
              <a:t>Data</a:t>
            </a:r>
            <a:endParaRPr sz="2100" dirty="0">
              <a:latin typeface="Arial"/>
              <a:cs typeface="Arial"/>
            </a:endParaRPr>
          </a:p>
        </p:txBody>
      </p:sp>
      <p:sp>
        <p:nvSpPr>
          <p:cNvPr id="11" name="object 11"/>
          <p:cNvSpPr txBox="1"/>
          <p:nvPr/>
        </p:nvSpPr>
        <p:spPr>
          <a:xfrm>
            <a:off x="7430639" y="7613486"/>
            <a:ext cx="3095625" cy="1816100"/>
          </a:xfrm>
          <a:prstGeom prst="rect">
            <a:avLst/>
          </a:prstGeom>
        </p:spPr>
        <p:txBody>
          <a:bodyPr vert="horz" wrap="square" lIns="0" tIns="12700" rIns="0" bIns="0" rtlCol="0">
            <a:spAutoFit/>
          </a:bodyPr>
          <a:lstStyle/>
          <a:p>
            <a:pPr marL="12700" marR="5080" algn="ctr">
              <a:lnSpc>
                <a:spcPct val="139900"/>
              </a:lnSpc>
              <a:spcBef>
                <a:spcPts val="100"/>
              </a:spcBef>
            </a:pPr>
            <a:r>
              <a:rPr sz="2100" b="1" spc="95" dirty="0">
                <a:latin typeface="Arial"/>
                <a:cs typeface="Arial"/>
              </a:rPr>
              <a:t>Increase</a:t>
            </a:r>
            <a:r>
              <a:rPr sz="2100" b="1" spc="35" dirty="0">
                <a:latin typeface="Arial"/>
                <a:cs typeface="Arial"/>
              </a:rPr>
              <a:t> </a:t>
            </a:r>
            <a:r>
              <a:rPr sz="2100" b="1" spc="105" dirty="0">
                <a:latin typeface="Arial"/>
                <a:cs typeface="Arial"/>
              </a:rPr>
              <a:t>Awareness</a:t>
            </a:r>
            <a:r>
              <a:rPr sz="2100" b="1" spc="40" dirty="0">
                <a:latin typeface="Arial"/>
                <a:cs typeface="Arial"/>
              </a:rPr>
              <a:t> </a:t>
            </a:r>
            <a:r>
              <a:rPr sz="2100" b="1" spc="-50" dirty="0">
                <a:latin typeface="Arial"/>
                <a:cs typeface="Arial"/>
              </a:rPr>
              <a:t>&amp; </a:t>
            </a:r>
            <a:r>
              <a:rPr sz="2100" b="1" spc="140" dirty="0">
                <a:latin typeface="Arial"/>
                <a:cs typeface="Arial"/>
              </a:rPr>
              <a:t>Knowledge</a:t>
            </a:r>
            <a:r>
              <a:rPr sz="2100" b="1" spc="15" dirty="0">
                <a:latin typeface="Arial"/>
                <a:cs typeface="Arial"/>
              </a:rPr>
              <a:t> </a:t>
            </a:r>
            <a:r>
              <a:rPr sz="2100" b="1" spc="90" dirty="0">
                <a:latin typeface="Arial"/>
                <a:cs typeface="Arial"/>
              </a:rPr>
              <a:t>of</a:t>
            </a:r>
            <a:r>
              <a:rPr sz="2100" b="1" spc="20" dirty="0">
                <a:latin typeface="Arial"/>
                <a:cs typeface="Arial"/>
              </a:rPr>
              <a:t> </a:t>
            </a:r>
            <a:r>
              <a:rPr sz="2100" b="1" spc="145" dirty="0">
                <a:latin typeface="Arial"/>
                <a:cs typeface="Arial"/>
              </a:rPr>
              <a:t>the </a:t>
            </a:r>
            <a:r>
              <a:rPr sz="2100" b="1" spc="55" dirty="0">
                <a:latin typeface="Arial"/>
                <a:cs typeface="Arial"/>
              </a:rPr>
              <a:t>Issue</a:t>
            </a:r>
            <a:r>
              <a:rPr sz="2100" b="1" spc="20" dirty="0">
                <a:latin typeface="Arial"/>
                <a:cs typeface="Arial"/>
              </a:rPr>
              <a:t> </a:t>
            </a:r>
            <a:r>
              <a:rPr sz="2100" b="1" spc="165" dirty="0">
                <a:latin typeface="Arial"/>
                <a:cs typeface="Arial"/>
              </a:rPr>
              <a:t>Among</a:t>
            </a:r>
            <a:r>
              <a:rPr sz="2100" b="1" spc="25" dirty="0">
                <a:latin typeface="Arial"/>
                <a:cs typeface="Arial"/>
              </a:rPr>
              <a:t> </a:t>
            </a:r>
            <a:r>
              <a:rPr sz="2100" b="1" spc="95" dirty="0">
                <a:latin typeface="Arial"/>
                <a:cs typeface="Arial"/>
              </a:rPr>
              <a:t>Staff</a:t>
            </a:r>
            <a:r>
              <a:rPr sz="2100" b="1" spc="25" dirty="0">
                <a:latin typeface="Arial"/>
                <a:cs typeface="Arial"/>
              </a:rPr>
              <a:t> </a:t>
            </a:r>
            <a:r>
              <a:rPr sz="2100" b="1" spc="-50" dirty="0">
                <a:latin typeface="Arial"/>
                <a:cs typeface="Arial"/>
              </a:rPr>
              <a:t>&amp; </a:t>
            </a:r>
            <a:r>
              <a:rPr sz="2100" b="1" spc="170" dirty="0">
                <a:latin typeface="Arial"/>
                <a:cs typeface="Arial"/>
              </a:rPr>
              <a:t>the</a:t>
            </a:r>
            <a:r>
              <a:rPr sz="2100" b="1" spc="15" dirty="0">
                <a:latin typeface="Arial"/>
                <a:cs typeface="Arial"/>
              </a:rPr>
              <a:t> </a:t>
            </a:r>
            <a:r>
              <a:rPr sz="2100" b="1" spc="145" dirty="0">
                <a:latin typeface="Arial"/>
                <a:cs typeface="Arial"/>
              </a:rPr>
              <a:t>Community</a:t>
            </a:r>
            <a:endParaRPr sz="2100" dirty="0">
              <a:latin typeface="Arial"/>
              <a:cs typeface="Arial"/>
            </a:endParaRPr>
          </a:p>
        </p:txBody>
      </p:sp>
      <p:sp>
        <p:nvSpPr>
          <p:cNvPr id="14" name="object 14"/>
          <p:cNvSpPr txBox="1"/>
          <p:nvPr/>
        </p:nvSpPr>
        <p:spPr>
          <a:xfrm>
            <a:off x="13907154" y="7613486"/>
            <a:ext cx="2468880" cy="1816100"/>
          </a:xfrm>
          <a:prstGeom prst="rect">
            <a:avLst/>
          </a:prstGeom>
        </p:spPr>
        <p:txBody>
          <a:bodyPr vert="horz" wrap="square" lIns="0" tIns="12700" rIns="0" bIns="0" rtlCol="0">
            <a:spAutoFit/>
          </a:bodyPr>
          <a:lstStyle/>
          <a:p>
            <a:pPr marL="12700" marR="5080" algn="ctr">
              <a:lnSpc>
                <a:spcPct val="139900"/>
              </a:lnSpc>
              <a:spcBef>
                <a:spcPts val="100"/>
              </a:spcBef>
            </a:pPr>
            <a:r>
              <a:rPr sz="2100" b="1" spc="114" dirty="0">
                <a:latin typeface="Arial"/>
                <a:cs typeface="Arial"/>
              </a:rPr>
              <a:t>Offer</a:t>
            </a:r>
            <a:r>
              <a:rPr sz="2100" b="1" spc="30" dirty="0">
                <a:latin typeface="Arial"/>
                <a:cs typeface="Arial"/>
              </a:rPr>
              <a:t> </a:t>
            </a:r>
            <a:r>
              <a:rPr sz="2100" b="1" spc="145" dirty="0">
                <a:latin typeface="Arial"/>
                <a:cs typeface="Arial"/>
              </a:rPr>
              <a:t>Community </a:t>
            </a:r>
            <a:r>
              <a:rPr sz="2100" b="1" spc="160" dirty="0">
                <a:latin typeface="Arial"/>
                <a:cs typeface="Arial"/>
              </a:rPr>
              <a:t>Engagement</a:t>
            </a:r>
            <a:r>
              <a:rPr sz="2100" b="1" spc="50" dirty="0">
                <a:latin typeface="Arial"/>
                <a:cs typeface="Arial"/>
              </a:rPr>
              <a:t> </a:t>
            </a:r>
            <a:r>
              <a:rPr sz="2100" b="1" spc="-50" dirty="0">
                <a:latin typeface="Arial"/>
                <a:cs typeface="Arial"/>
              </a:rPr>
              <a:t>&amp; </a:t>
            </a:r>
            <a:r>
              <a:rPr sz="2100" b="1" spc="145" dirty="0">
                <a:latin typeface="Arial"/>
                <a:cs typeface="Arial"/>
              </a:rPr>
              <a:t>Programming </a:t>
            </a:r>
            <a:r>
              <a:rPr sz="2100" b="1" spc="90" dirty="0">
                <a:latin typeface="Arial"/>
                <a:cs typeface="Arial"/>
              </a:rPr>
              <a:t>Options</a:t>
            </a:r>
            <a:endParaRPr sz="210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C06E56-A34B-F1ED-2F1B-6FAE8B7AA1DB}"/>
              </a:ext>
            </a:extLst>
          </p:cNvPr>
          <p:cNvSpPr txBox="1">
            <a:spLocks noGrp="1"/>
          </p:cNvSpPr>
          <p:nvPr>
            <p:ph type="title" idx="4294967295"/>
          </p:nvPr>
        </p:nvSpPr>
        <p:spPr>
          <a:xfrm>
            <a:off x="1752600" y="-837281"/>
            <a:ext cx="9144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Opioid Toolkit Overview 2</a:t>
            </a:r>
          </a:p>
        </p:txBody>
      </p:sp>
      <p:sp>
        <p:nvSpPr>
          <p:cNvPr id="4" name="object 4"/>
          <p:cNvSpPr txBox="1">
            <a:spLocks/>
          </p:cNvSpPr>
          <p:nvPr/>
        </p:nvSpPr>
        <p:spPr>
          <a:xfrm>
            <a:off x="1168398" y="450386"/>
            <a:ext cx="16281402" cy="1320874"/>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8500" b="1" i="0" u="none" strike="noStrike" kern="0" cap="none" normalizeH="0" baseline="0" noProof="0" dirty="0">
                <a:ln>
                  <a:noFill/>
                </a:ln>
                <a:solidFill>
                  <a:srgbClr val="661F31"/>
                </a:solidFill>
                <a:effectLst/>
                <a:uLnTx/>
                <a:uFillTx/>
                <a:latin typeface="Arial"/>
                <a:ea typeface="+mj-ea"/>
                <a:cs typeface="Arial"/>
              </a:rPr>
              <a:t>OPIOID TOOLKIT OVERVIEW</a:t>
            </a:r>
          </a:p>
        </p:txBody>
      </p:sp>
      <p:sp>
        <p:nvSpPr>
          <p:cNvPr id="2" name="object 2" descr="Orange arrow from right to left above an orange circle with the letter 1 in it."/>
          <p:cNvSpPr/>
          <p:nvPr/>
        </p:nvSpPr>
        <p:spPr>
          <a:xfrm>
            <a:off x="1028738" y="4306239"/>
            <a:ext cx="3647440" cy="2651125"/>
          </a:xfrm>
          <a:custGeom>
            <a:avLst/>
            <a:gdLst/>
            <a:ahLst/>
            <a:cxnLst/>
            <a:rect l="l" t="t" r="r" b="b"/>
            <a:pathLst>
              <a:path w="3647440" h="2651125">
                <a:moveTo>
                  <a:pt x="2798915" y="1567649"/>
                </a:moveTo>
                <a:lnTo>
                  <a:pt x="2797860" y="1519402"/>
                </a:lnTo>
                <a:lnTo>
                  <a:pt x="2794724" y="1471701"/>
                </a:lnTo>
                <a:lnTo>
                  <a:pt x="2789542" y="1424584"/>
                </a:lnTo>
                <a:lnTo>
                  <a:pt x="2782379" y="1378089"/>
                </a:lnTo>
                <a:lnTo>
                  <a:pt x="2773261" y="1332268"/>
                </a:lnTo>
                <a:lnTo>
                  <a:pt x="2762237" y="1287170"/>
                </a:lnTo>
                <a:lnTo>
                  <a:pt x="2749359" y="1242822"/>
                </a:lnTo>
                <a:lnTo>
                  <a:pt x="2734653" y="1199286"/>
                </a:lnTo>
                <a:lnTo>
                  <a:pt x="2718181" y="1156601"/>
                </a:lnTo>
                <a:lnTo>
                  <a:pt x="2699982" y="1114806"/>
                </a:lnTo>
                <a:lnTo>
                  <a:pt x="2680093" y="1073937"/>
                </a:lnTo>
                <a:lnTo>
                  <a:pt x="2658567" y="1034059"/>
                </a:lnTo>
                <a:lnTo>
                  <a:pt x="2635440" y="995210"/>
                </a:lnTo>
                <a:lnTo>
                  <a:pt x="2610764" y="957427"/>
                </a:lnTo>
                <a:lnTo>
                  <a:pt x="2584577" y="920750"/>
                </a:lnTo>
                <a:lnTo>
                  <a:pt x="2556929" y="885228"/>
                </a:lnTo>
                <a:lnTo>
                  <a:pt x="2527858" y="850912"/>
                </a:lnTo>
                <a:lnTo>
                  <a:pt x="2497404" y="817841"/>
                </a:lnTo>
                <a:lnTo>
                  <a:pt x="2465628" y="786066"/>
                </a:lnTo>
                <a:lnTo>
                  <a:pt x="2432558" y="755611"/>
                </a:lnTo>
                <a:lnTo>
                  <a:pt x="2398242" y="726541"/>
                </a:lnTo>
                <a:lnTo>
                  <a:pt x="2362720" y="698893"/>
                </a:lnTo>
                <a:lnTo>
                  <a:pt x="2326055" y="672706"/>
                </a:lnTo>
                <a:lnTo>
                  <a:pt x="2288260" y="648030"/>
                </a:lnTo>
                <a:lnTo>
                  <a:pt x="2249411" y="624903"/>
                </a:lnTo>
                <a:lnTo>
                  <a:pt x="2209533" y="603377"/>
                </a:lnTo>
                <a:lnTo>
                  <a:pt x="2168677" y="583488"/>
                </a:lnTo>
                <a:lnTo>
                  <a:pt x="2126869" y="565289"/>
                </a:lnTo>
                <a:lnTo>
                  <a:pt x="2084184" y="548817"/>
                </a:lnTo>
                <a:lnTo>
                  <a:pt x="2040648" y="534111"/>
                </a:lnTo>
                <a:lnTo>
                  <a:pt x="1996300" y="521233"/>
                </a:lnTo>
                <a:lnTo>
                  <a:pt x="1951202" y="510209"/>
                </a:lnTo>
                <a:lnTo>
                  <a:pt x="1905381" y="501091"/>
                </a:lnTo>
                <a:lnTo>
                  <a:pt x="1858886" y="493928"/>
                </a:lnTo>
                <a:lnTo>
                  <a:pt x="1811769" y="488759"/>
                </a:lnTo>
                <a:lnTo>
                  <a:pt x="1764068" y="485622"/>
                </a:lnTo>
                <a:lnTo>
                  <a:pt x="1715820" y="484555"/>
                </a:lnTo>
                <a:lnTo>
                  <a:pt x="1667573" y="485622"/>
                </a:lnTo>
                <a:lnTo>
                  <a:pt x="1619872" y="488759"/>
                </a:lnTo>
                <a:lnTo>
                  <a:pt x="1572755" y="493928"/>
                </a:lnTo>
                <a:lnTo>
                  <a:pt x="1526260" y="501091"/>
                </a:lnTo>
                <a:lnTo>
                  <a:pt x="1480439" y="510209"/>
                </a:lnTo>
                <a:lnTo>
                  <a:pt x="1435341" y="521233"/>
                </a:lnTo>
                <a:lnTo>
                  <a:pt x="1390992" y="534111"/>
                </a:lnTo>
                <a:lnTo>
                  <a:pt x="1347457" y="548817"/>
                </a:lnTo>
                <a:lnTo>
                  <a:pt x="1304772" y="565289"/>
                </a:lnTo>
                <a:lnTo>
                  <a:pt x="1262976" y="583488"/>
                </a:lnTo>
                <a:lnTo>
                  <a:pt x="1222108" y="603377"/>
                </a:lnTo>
                <a:lnTo>
                  <a:pt x="1182230" y="624903"/>
                </a:lnTo>
                <a:lnTo>
                  <a:pt x="1143381" y="648030"/>
                </a:lnTo>
                <a:lnTo>
                  <a:pt x="1105598" y="672706"/>
                </a:lnTo>
                <a:lnTo>
                  <a:pt x="1068920" y="698893"/>
                </a:lnTo>
                <a:lnTo>
                  <a:pt x="1033399" y="726541"/>
                </a:lnTo>
                <a:lnTo>
                  <a:pt x="999083" y="755611"/>
                </a:lnTo>
                <a:lnTo>
                  <a:pt x="966012" y="786066"/>
                </a:lnTo>
                <a:lnTo>
                  <a:pt x="934237" y="817841"/>
                </a:lnTo>
                <a:lnTo>
                  <a:pt x="903782" y="850912"/>
                </a:lnTo>
                <a:lnTo>
                  <a:pt x="874712" y="885228"/>
                </a:lnTo>
                <a:lnTo>
                  <a:pt x="847064" y="920750"/>
                </a:lnTo>
                <a:lnTo>
                  <a:pt x="820877" y="957427"/>
                </a:lnTo>
                <a:lnTo>
                  <a:pt x="796201" y="995210"/>
                </a:lnTo>
                <a:lnTo>
                  <a:pt x="773074" y="1034059"/>
                </a:lnTo>
                <a:lnTo>
                  <a:pt x="751547" y="1073937"/>
                </a:lnTo>
                <a:lnTo>
                  <a:pt x="731659" y="1114806"/>
                </a:lnTo>
                <a:lnTo>
                  <a:pt x="713460" y="1156601"/>
                </a:lnTo>
                <a:lnTo>
                  <a:pt x="696988" y="1199286"/>
                </a:lnTo>
                <a:lnTo>
                  <a:pt x="682282" y="1242822"/>
                </a:lnTo>
                <a:lnTo>
                  <a:pt x="669404" y="1287170"/>
                </a:lnTo>
                <a:lnTo>
                  <a:pt x="658380" y="1332268"/>
                </a:lnTo>
                <a:lnTo>
                  <a:pt x="649262" y="1378089"/>
                </a:lnTo>
                <a:lnTo>
                  <a:pt x="642099" y="1424584"/>
                </a:lnTo>
                <a:lnTo>
                  <a:pt x="636930" y="1471701"/>
                </a:lnTo>
                <a:lnTo>
                  <a:pt x="633793" y="1519402"/>
                </a:lnTo>
                <a:lnTo>
                  <a:pt x="632739" y="1567637"/>
                </a:lnTo>
                <a:lnTo>
                  <a:pt x="633793" y="1615897"/>
                </a:lnTo>
                <a:lnTo>
                  <a:pt x="636930" y="1663598"/>
                </a:lnTo>
                <a:lnTo>
                  <a:pt x="642099" y="1710715"/>
                </a:lnTo>
                <a:lnTo>
                  <a:pt x="649262" y="1757210"/>
                </a:lnTo>
                <a:lnTo>
                  <a:pt x="658380" y="1803031"/>
                </a:lnTo>
                <a:lnTo>
                  <a:pt x="669404" y="1848129"/>
                </a:lnTo>
                <a:lnTo>
                  <a:pt x="682282" y="1892477"/>
                </a:lnTo>
                <a:lnTo>
                  <a:pt x="696988" y="1936013"/>
                </a:lnTo>
                <a:lnTo>
                  <a:pt x="713460" y="1978698"/>
                </a:lnTo>
                <a:lnTo>
                  <a:pt x="731659" y="2020493"/>
                </a:lnTo>
                <a:lnTo>
                  <a:pt x="751547" y="2061362"/>
                </a:lnTo>
                <a:lnTo>
                  <a:pt x="773074" y="2101240"/>
                </a:lnTo>
                <a:lnTo>
                  <a:pt x="796201" y="2140089"/>
                </a:lnTo>
                <a:lnTo>
                  <a:pt x="820877" y="2177872"/>
                </a:lnTo>
                <a:lnTo>
                  <a:pt x="847064" y="2214549"/>
                </a:lnTo>
                <a:lnTo>
                  <a:pt x="874712" y="2250071"/>
                </a:lnTo>
                <a:lnTo>
                  <a:pt x="903782" y="2284387"/>
                </a:lnTo>
                <a:lnTo>
                  <a:pt x="934237" y="2317458"/>
                </a:lnTo>
                <a:lnTo>
                  <a:pt x="966012" y="2349233"/>
                </a:lnTo>
                <a:lnTo>
                  <a:pt x="999083" y="2379688"/>
                </a:lnTo>
                <a:lnTo>
                  <a:pt x="1033399" y="2408758"/>
                </a:lnTo>
                <a:lnTo>
                  <a:pt x="1068920" y="2436406"/>
                </a:lnTo>
                <a:lnTo>
                  <a:pt x="1105598" y="2462593"/>
                </a:lnTo>
                <a:lnTo>
                  <a:pt x="1143381" y="2487269"/>
                </a:lnTo>
                <a:lnTo>
                  <a:pt x="1182230" y="2510396"/>
                </a:lnTo>
                <a:lnTo>
                  <a:pt x="1222108" y="2531922"/>
                </a:lnTo>
                <a:lnTo>
                  <a:pt x="1262976" y="2551811"/>
                </a:lnTo>
                <a:lnTo>
                  <a:pt x="1304772" y="2570010"/>
                </a:lnTo>
                <a:lnTo>
                  <a:pt x="1347457" y="2586482"/>
                </a:lnTo>
                <a:lnTo>
                  <a:pt x="1390992" y="2601188"/>
                </a:lnTo>
                <a:lnTo>
                  <a:pt x="1435341" y="2614066"/>
                </a:lnTo>
                <a:lnTo>
                  <a:pt x="1480439" y="2625090"/>
                </a:lnTo>
                <a:lnTo>
                  <a:pt x="1526260" y="2634208"/>
                </a:lnTo>
                <a:lnTo>
                  <a:pt x="1572755" y="2641371"/>
                </a:lnTo>
                <a:lnTo>
                  <a:pt x="1619872" y="2646540"/>
                </a:lnTo>
                <a:lnTo>
                  <a:pt x="1667573" y="2649677"/>
                </a:lnTo>
                <a:lnTo>
                  <a:pt x="1715833" y="2650744"/>
                </a:lnTo>
                <a:lnTo>
                  <a:pt x="1764068" y="2649677"/>
                </a:lnTo>
                <a:lnTo>
                  <a:pt x="1811769" y="2646540"/>
                </a:lnTo>
                <a:lnTo>
                  <a:pt x="1858886" y="2641371"/>
                </a:lnTo>
                <a:lnTo>
                  <a:pt x="1905381" y="2634208"/>
                </a:lnTo>
                <a:lnTo>
                  <a:pt x="1951202" y="2625090"/>
                </a:lnTo>
                <a:lnTo>
                  <a:pt x="1996300" y="2614066"/>
                </a:lnTo>
                <a:lnTo>
                  <a:pt x="2040648" y="2601188"/>
                </a:lnTo>
                <a:lnTo>
                  <a:pt x="2084184" y="2586482"/>
                </a:lnTo>
                <a:lnTo>
                  <a:pt x="2126869" y="2570010"/>
                </a:lnTo>
                <a:lnTo>
                  <a:pt x="2168677" y="2551811"/>
                </a:lnTo>
                <a:lnTo>
                  <a:pt x="2209533" y="2531922"/>
                </a:lnTo>
                <a:lnTo>
                  <a:pt x="2249411" y="2510396"/>
                </a:lnTo>
                <a:lnTo>
                  <a:pt x="2288260" y="2487269"/>
                </a:lnTo>
                <a:lnTo>
                  <a:pt x="2326055" y="2462593"/>
                </a:lnTo>
                <a:lnTo>
                  <a:pt x="2362720" y="2436406"/>
                </a:lnTo>
                <a:lnTo>
                  <a:pt x="2398242" y="2408758"/>
                </a:lnTo>
                <a:lnTo>
                  <a:pt x="2432558" y="2379688"/>
                </a:lnTo>
                <a:lnTo>
                  <a:pt x="2465628" y="2349233"/>
                </a:lnTo>
                <a:lnTo>
                  <a:pt x="2497404" y="2317458"/>
                </a:lnTo>
                <a:lnTo>
                  <a:pt x="2527858" y="2284387"/>
                </a:lnTo>
                <a:lnTo>
                  <a:pt x="2556929" y="2250071"/>
                </a:lnTo>
                <a:lnTo>
                  <a:pt x="2584577" y="2214549"/>
                </a:lnTo>
                <a:lnTo>
                  <a:pt x="2610764" y="2177872"/>
                </a:lnTo>
                <a:lnTo>
                  <a:pt x="2635440" y="2140089"/>
                </a:lnTo>
                <a:lnTo>
                  <a:pt x="2658567" y="2101240"/>
                </a:lnTo>
                <a:lnTo>
                  <a:pt x="2680093" y="2061362"/>
                </a:lnTo>
                <a:lnTo>
                  <a:pt x="2699982" y="2020493"/>
                </a:lnTo>
                <a:lnTo>
                  <a:pt x="2718181" y="1978698"/>
                </a:lnTo>
                <a:lnTo>
                  <a:pt x="2734653" y="1936013"/>
                </a:lnTo>
                <a:lnTo>
                  <a:pt x="2749359" y="1892477"/>
                </a:lnTo>
                <a:lnTo>
                  <a:pt x="2762237" y="1848129"/>
                </a:lnTo>
                <a:lnTo>
                  <a:pt x="2773261" y="1803031"/>
                </a:lnTo>
                <a:lnTo>
                  <a:pt x="2782379" y="1757210"/>
                </a:lnTo>
                <a:lnTo>
                  <a:pt x="2789542" y="1710715"/>
                </a:lnTo>
                <a:lnTo>
                  <a:pt x="2794724" y="1663598"/>
                </a:lnTo>
                <a:lnTo>
                  <a:pt x="2797860" y="1615897"/>
                </a:lnTo>
                <a:lnTo>
                  <a:pt x="2798915" y="1567649"/>
                </a:lnTo>
                <a:close/>
              </a:path>
              <a:path w="3647440" h="2651125">
                <a:moveTo>
                  <a:pt x="3647046" y="1640293"/>
                </a:moveTo>
                <a:lnTo>
                  <a:pt x="3329267" y="1640293"/>
                </a:lnTo>
                <a:lnTo>
                  <a:pt x="3328936" y="1616633"/>
                </a:lnTo>
                <a:lnTo>
                  <a:pt x="3326892" y="1568818"/>
                </a:lnTo>
                <a:lnTo>
                  <a:pt x="3323501" y="1521345"/>
                </a:lnTo>
                <a:lnTo>
                  <a:pt x="3318789" y="1474254"/>
                </a:lnTo>
                <a:lnTo>
                  <a:pt x="3312769" y="1427556"/>
                </a:lnTo>
                <a:lnTo>
                  <a:pt x="3305467" y="1381264"/>
                </a:lnTo>
                <a:lnTo>
                  <a:pt x="3296894" y="1335392"/>
                </a:lnTo>
                <a:lnTo>
                  <a:pt x="3287077" y="1289977"/>
                </a:lnTo>
                <a:lnTo>
                  <a:pt x="3276028" y="1245019"/>
                </a:lnTo>
                <a:lnTo>
                  <a:pt x="3263773" y="1200556"/>
                </a:lnTo>
                <a:lnTo>
                  <a:pt x="3250323" y="1156589"/>
                </a:lnTo>
                <a:lnTo>
                  <a:pt x="3235693" y="1113142"/>
                </a:lnTo>
                <a:lnTo>
                  <a:pt x="3219907" y="1070241"/>
                </a:lnTo>
                <a:lnTo>
                  <a:pt x="3202990" y="1027887"/>
                </a:lnTo>
                <a:lnTo>
                  <a:pt x="3184956" y="986116"/>
                </a:lnTo>
                <a:lnTo>
                  <a:pt x="3165818" y="944943"/>
                </a:lnTo>
                <a:lnTo>
                  <a:pt x="3145599" y="904392"/>
                </a:lnTo>
                <a:lnTo>
                  <a:pt x="3124327" y="864463"/>
                </a:lnTo>
                <a:lnTo>
                  <a:pt x="3102000" y="825182"/>
                </a:lnTo>
                <a:lnTo>
                  <a:pt x="3078657" y="786587"/>
                </a:lnTo>
                <a:lnTo>
                  <a:pt x="3054299" y="748665"/>
                </a:lnTo>
                <a:lnTo>
                  <a:pt x="3028962" y="711466"/>
                </a:lnTo>
                <a:lnTo>
                  <a:pt x="3002648" y="674979"/>
                </a:lnTo>
                <a:lnTo>
                  <a:pt x="2975394" y="639241"/>
                </a:lnTo>
                <a:lnTo>
                  <a:pt x="2947200" y="604266"/>
                </a:lnTo>
                <a:lnTo>
                  <a:pt x="2918091" y="570077"/>
                </a:lnTo>
                <a:lnTo>
                  <a:pt x="2888094" y="536689"/>
                </a:lnTo>
                <a:lnTo>
                  <a:pt x="2857220" y="504126"/>
                </a:lnTo>
                <a:lnTo>
                  <a:pt x="2825483" y="472389"/>
                </a:lnTo>
                <a:lnTo>
                  <a:pt x="2792920" y="441515"/>
                </a:lnTo>
                <a:lnTo>
                  <a:pt x="2759532" y="411518"/>
                </a:lnTo>
                <a:lnTo>
                  <a:pt x="2725331" y="382409"/>
                </a:lnTo>
                <a:lnTo>
                  <a:pt x="2690368" y="354228"/>
                </a:lnTo>
                <a:lnTo>
                  <a:pt x="2654630" y="326961"/>
                </a:lnTo>
                <a:lnTo>
                  <a:pt x="2618143" y="300659"/>
                </a:lnTo>
                <a:lnTo>
                  <a:pt x="2580944" y="275310"/>
                </a:lnTo>
                <a:lnTo>
                  <a:pt x="2543022" y="250964"/>
                </a:lnTo>
                <a:lnTo>
                  <a:pt x="2504414" y="227609"/>
                </a:lnTo>
                <a:lnTo>
                  <a:pt x="2465146" y="205295"/>
                </a:lnTo>
                <a:lnTo>
                  <a:pt x="2425217" y="184010"/>
                </a:lnTo>
                <a:lnTo>
                  <a:pt x="2384653" y="163791"/>
                </a:lnTo>
                <a:lnTo>
                  <a:pt x="2343480" y="144665"/>
                </a:lnTo>
                <a:lnTo>
                  <a:pt x="2301710" y="126619"/>
                </a:lnTo>
                <a:lnTo>
                  <a:pt x="2259368" y="109702"/>
                </a:lnTo>
                <a:lnTo>
                  <a:pt x="2216454" y="93929"/>
                </a:lnTo>
                <a:lnTo>
                  <a:pt x="2173008" y="79298"/>
                </a:lnTo>
                <a:lnTo>
                  <a:pt x="2129040" y="65849"/>
                </a:lnTo>
                <a:lnTo>
                  <a:pt x="2084578" y="53581"/>
                </a:lnTo>
                <a:lnTo>
                  <a:pt x="2039620" y="42532"/>
                </a:lnTo>
                <a:lnTo>
                  <a:pt x="1994204" y="32715"/>
                </a:lnTo>
                <a:lnTo>
                  <a:pt x="1948332" y="24142"/>
                </a:lnTo>
                <a:lnTo>
                  <a:pt x="1902040" y="16840"/>
                </a:lnTo>
                <a:lnTo>
                  <a:pt x="1855343" y="10833"/>
                </a:lnTo>
                <a:lnTo>
                  <a:pt x="1808251" y="6121"/>
                </a:lnTo>
                <a:lnTo>
                  <a:pt x="1760778" y="2730"/>
                </a:lnTo>
                <a:lnTo>
                  <a:pt x="1712963" y="685"/>
                </a:lnTo>
                <a:lnTo>
                  <a:pt x="1664804" y="0"/>
                </a:lnTo>
                <a:lnTo>
                  <a:pt x="1616659" y="685"/>
                </a:lnTo>
                <a:lnTo>
                  <a:pt x="1568843" y="2730"/>
                </a:lnTo>
                <a:lnTo>
                  <a:pt x="1521371" y="6121"/>
                </a:lnTo>
                <a:lnTo>
                  <a:pt x="1474279" y="10833"/>
                </a:lnTo>
                <a:lnTo>
                  <a:pt x="1427581" y="16840"/>
                </a:lnTo>
                <a:lnTo>
                  <a:pt x="1381277" y="24142"/>
                </a:lnTo>
                <a:lnTo>
                  <a:pt x="1335417" y="32715"/>
                </a:lnTo>
                <a:lnTo>
                  <a:pt x="1290002" y="42532"/>
                </a:lnTo>
                <a:lnTo>
                  <a:pt x="1245044" y="53581"/>
                </a:lnTo>
                <a:lnTo>
                  <a:pt x="1200569" y="65849"/>
                </a:lnTo>
                <a:lnTo>
                  <a:pt x="1156601" y="79298"/>
                </a:lnTo>
                <a:lnTo>
                  <a:pt x="1113167" y="93929"/>
                </a:lnTo>
                <a:lnTo>
                  <a:pt x="1070254" y="109702"/>
                </a:lnTo>
                <a:lnTo>
                  <a:pt x="1027912" y="126619"/>
                </a:lnTo>
                <a:lnTo>
                  <a:pt x="986142" y="144665"/>
                </a:lnTo>
                <a:lnTo>
                  <a:pt x="944968" y="163791"/>
                </a:lnTo>
                <a:lnTo>
                  <a:pt x="904405" y="184010"/>
                </a:lnTo>
                <a:lnTo>
                  <a:pt x="864476" y="205295"/>
                </a:lnTo>
                <a:lnTo>
                  <a:pt x="825195" y="227609"/>
                </a:lnTo>
                <a:lnTo>
                  <a:pt x="786599" y="250964"/>
                </a:lnTo>
                <a:lnTo>
                  <a:pt x="748677" y="275310"/>
                </a:lnTo>
                <a:lnTo>
                  <a:pt x="711479" y="300659"/>
                </a:lnTo>
                <a:lnTo>
                  <a:pt x="674992" y="326961"/>
                </a:lnTo>
                <a:lnTo>
                  <a:pt x="639254" y="354228"/>
                </a:lnTo>
                <a:lnTo>
                  <a:pt x="604278" y="382409"/>
                </a:lnTo>
                <a:lnTo>
                  <a:pt x="570090" y="411518"/>
                </a:lnTo>
                <a:lnTo>
                  <a:pt x="536702" y="441515"/>
                </a:lnTo>
                <a:lnTo>
                  <a:pt x="504139" y="472389"/>
                </a:lnTo>
                <a:lnTo>
                  <a:pt x="472401" y="504126"/>
                </a:lnTo>
                <a:lnTo>
                  <a:pt x="441528" y="536689"/>
                </a:lnTo>
                <a:lnTo>
                  <a:pt x="411530" y="570077"/>
                </a:lnTo>
                <a:lnTo>
                  <a:pt x="382422" y="604266"/>
                </a:lnTo>
                <a:lnTo>
                  <a:pt x="354228" y="639241"/>
                </a:lnTo>
                <a:lnTo>
                  <a:pt x="326974" y="674979"/>
                </a:lnTo>
                <a:lnTo>
                  <a:pt x="300659" y="711466"/>
                </a:lnTo>
                <a:lnTo>
                  <a:pt x="275323" y="748665"/>
                </a:lnTo>
                <a:lnTo>
                  <a:pt x="250964" y="786587"/>
                </a:lnTo>
                <a:lnTo>
                  <a:pt x="227622" y="825182"/>
                </a:lnTo>
                <a:lnTo>
                  <a:pt x="205295" y="864463"/>
                </a:lnTo>
                <a:lnTo>
                  <a:pt x="184023" y="904392"/>
                </a:lnTo>
                <a:lnTo>
                  <a:pt x="163804" y="944943"/>
                </a:lnTo>
                <a:lnTo>
                  <a:pt x="144665" y="986116"/>
                </a:lnTo>
                <a:lnTo>
                  <a:pt x="126631" y="1027887"/>
                </a:lnTo>
                <a:lnTo>
                  <a:pt x="109715" y="1070241"/>
                </a:lnTo>
                <a:lnTo>
                  <a:pt x="93929" y="1113142"/>
                </a:lnTo>
                <a:lnTo>
                  <a:pt x="79298" y="1156589"/>
                </a:lnTo>
                <a:lnTo>
                  <a:pt x="65849" y="1200556"/>
                </a:lnTo>
                <a:lnTo>
                  <a:pt x="53594" y="1245019"/>
                </a:lnTo>
                <a:lnTo>
                  <a:pt x="42545" y="1289977"/>
                </a:lnTo>
                <a:lnTo>
                  <a:pt x="32715" y="1335392"/>
                </a:lnTo>
                <a:lnTo>
                  <a:pt x="24155" y="1381264"/>
                </a:lnTo>
                <a:lnTo>
                  <a:pt x="16852" y="1427556"/>
                </a:lnTo>
                <a:lnTo>
                  <a:pt x="10833" y="1474254"/>
                </a:lnTo>
                <a:lnTo>
                  <a:pt x="6121" y="1521345"/>
                </a:lnTo>
                <a:lnTo>
                  <a:pt x="2730" y="1568818"/>
                </a:lnTo>
                <a:lnTo>
                  <a:pt x="685" y="1616633"/>
                </a:lnTo>
                <a:lnTo>
                  <a:pt x="0" y="1664779"/>
                </a:lnTo>
                <a:lnTo>
                  <a:pt x="178981" y="1664779"/>
                </a:lnTo>
                <a:lnTo>
                  <a:pt x="179743" y="1616773"/>
                </a:lnTo>
                <a:lnTo>
                  <a:pt x="182016" y="1569135"/>
                </a:lnTo>
                <a:lnTo>
                  <a:pt x="185788" y="1521891"/>
                </a:lnTo>
                <a:lnTo>
                  <a:pt x="191033" y="1475079"/>
                </a:lnTo>
                <a:lnTo>
                  <a:pt x="197713" y="1428711"/>
                </a:lnTo>
                <a:lnTo>
                  <a:pt x="205816" y="1382801"/>
                </a:lnTo>
                <a:lnTo>
                  <a:pt x="215315" y="1337398"/>
                </a:lnTo>
                <a:lnTo>
                  <a:pt x="226199" y="1292504"/>
                </a:lnTo>
                <a:lnTo>
                  <a:pt x="238429" y="1248143"/>
                </a:lnTo>
                <a:lnTo>
                  <a:pt x="251980" y="1204341"/>
                </a:lnTo>
                <a:lnTo>
                  <a:pt x="266839" y="1161135"/>
                </a:lnTo>
                <a:lnTo>
                  <a:pt x="282994" y="1118527"/>
                </a:lnTo>
                <a:lnTo>
                  <a:pt x="300393" y="1076566"/>
                </a:lnTo>
                <a:lnTo>
                  <a:pt x="319036" y="1035240"/>
                </a:lnTo>
                <a:lnTo>
                  <a:pt x="338886" y="994600"/>
                </a:lnTo>
                <a:lnTo>
                  <a:pt x="359918" y="954659"/>
                </a:lnTo>
                <a:lnTo>
                  <a:pt x="382130" y="915454"/>
                </a:lnTo>
                <a:lnTo>
                  <a:pt x="405472" y="876985"/>
                </a:lnTo>
                <a:lnTo>
                  <a:pt x="429945" y="839279"/>
                </a:lnTo>
                <a:lnTo>
                  <a:pt x="455510" y="802386"/>
                </a:lnTo>
                <a:lnTo>
                  <a:pt x="482142" y="766292"/>
                </a:lnTo>
                <a:lnTo>
                  <a:pt x="509828" y="731050"/>
                </a:lnTo>
                <a:lnTo>
                  <a:pt x="538543" y="696671"/>
                </a:lnTo>
                <a:lnTo>
                  <a:pt x="568261" y="663168"/>
                </a:lnTo>
                <a:lnTo>
                  <a:pt x="598957" y="630593"/>
                </a:lnTo>
                <a:lnTo>
                  <a:pt x="630605" y="598932"/>
                </a:lnTo>
                <a:lnTo>
                  <a:pt x="663194" y="568236"/>
                </a:lnTo>
                <a:lnTo>
                  <a:pt x="696683" y="538530"/>
                </a:lnTo>
                <a:lnTo>
                  <a:pt x="731062" y="509816"/>
                </a:lnTo>
                <a:lnTo>
                  <a:pt x="766318" y="482130"/>
                </a:lnTo>
                <a:lnTo>
                  <a:pt x="802398" y="455498"/>
                </a:lnTo>
                <a:lnTo>
                  <a:pt x="839304" y="429933"/>
                </a:lnTo>
                <a:lnTo>
                  <a:pt x="876998" y="405460"/>
                </a:lnTo>
                <a:lnTo>
                  <a:pt x="915466" y="382117"/>
                </a:lnTo>
                <a:lnTo>
                  <a:pt x="954684" y="359905"/>
                </a:lnTo>
                <a:lnTo>
                  <a:pt x="994625" y="338861"/>
                </a:lnTo>
                <a:lnTo>
                  <a:pt x="1035265" y="319011"/>
                </a:lnTo>
                <a:lnTo>
                  <a:pt x="1076579" y="300380"/>
                </a:lnTo>
                <a:lnTo>
                  <a:pt x="1118552" y="282968"/>
                </a:lnTo>
                <a:lnTo>
                  <a:pt x="1161161" y="266827"/>
                </a:lnTo>
                <a:lnTo>
                  <a:pt x="1204366" y="251968"/>
                </a:lnTo>
                <a:lnTo>
                  <a:pt x="1248168" y="238404"/>
                </a:lnTo>
                <a:lnTo>
                  <a:pt x="1292529" y="226187"/>
                </a:lnTo>
                <a:lnTo>
                  <a:pt x="1337424" y="215303"/>
                </a:lnTo>
                <a:lnTo>
                  <a:pt x="1382839" y="205803"/>
                </a:lnTo>
                <a:lnTo>
                  <a:pt x="1428737" y="197700"/>
                </a:lnTo>
                <a:lnTo>
                  <a:pt x="1475117" y="191008"/>
                </a:lnTo>
                <a:lnTo>
                  <a:pt x="1521929" y="185775"/>
                </a:lnTo>
                <a:lnTo>
                  <a:pt x="1569173" y="182003"/>
                </a:lnTo>
                <a:lnTo>
                  <a:pt x="1616811" y="179730"/>
                </a:lnTo>
                <a:lnTo>
                  <a:pt x="1664817" y="178955"/>
                </a:lnTo>
                <a:lnTo>
                  <a:pt x="1712836" y="179730"/>
                </a:lnTo>
                <a:lnTo>
                  <a:pt x="1760474" y="182003"/>
                </a:lnTo>
                <a:lnTo>
                  <a:pt x="1807705" y="185775"/>
                </a:lnTo>
                <a:lnTo>
                  <a:pt x="1854517" y="191008"/>
                </a:lnTo>
                <a:lnTo>
                  <a:pt x="1900897" y="197700"/>
                </a:lnTo>
                <a:lnTo>
                  <a:pt x="1946795" y="205803"/>
                </a:lnTo>
                <a:lnTo>
                  <a:pt x="1992210" y="215303"/>
                </a:lnTo>
                <a:lnTo>
                  <a:pt x="2037105" y="226187"/>
                </a:lnTo>
                <a:lnTo>
                  <a:pt x="2081453" y="238404"/>
                </a:lnTo>
                <a:lnTo>
                  <a:pt x="2125256" y="251968"/>
                </a:lnTo>
                <a:lnTo>
                  <a:pt x="2168461" y="266827"/>
                </a:lnTo>
                <a:lnTo>
                  <a:pt x="2211070" y="282968"/>
                </a:lnTo>
                <a:lnTo>
                  <a:pt x="2253043" y="300380"/>
                </a:lnTo>
                <a:lnTo>
                  <a:pt x="2294356" y="319011"/>
                </a:lnTo>
                <a:lnTo>
                  <a:pt x="2334996" y="338861"/>
                </a:lnTo>
                <a:lnTo>
                  <a:pt x="2374938" y="359905"/>
                </a:lnTo>
                <a:lnTo>
                  <a:pt x="2414155" y="382117"/>
                </a:lnTo>
                <a:lnTo>
                  <a:pt x="2452611" y="405460"/>
                </a:lnTo>
                <a:lnTo>
                  <a:pt x="2490317" y="429933"/>
                </a:lnTo>
                <a:lnTo>
                  <a:pt x="2527211" y="455498"/>
                </a:lnTo>
                <a:lnTo>
                  <a:pt x="2563304" y="482130"/>
                </a:lnTo>
                <a:lnTo>
                  <a:pt x="2598547" y="509816"/>
                </a:lnTo>
                <a:lnTo>
                  <a:pt x="2632926" y="538530"/>
                </a:lnTo>
                <a:lnTo>
                  <a:pt x="2666428" y="568236"/>
                </a:lnTo>
                <a:lnTo>
                  <a:pt x="2699004" y="598932"/>
                </a:lnTo>
                <a:lnTo>
                  <a:pt x="2730665" y="630593"/>
                </a:lnTo>
                <a:lnTo>
                  <a:pt x="2761348" y="663168"/>
                </a:lnTo>
                <a:lnTo>
                  <a:pt x="2791066" y="696671"/>
                </a:lnTo>
                <a:lnTo>
                  <a:pt x="2819781" y="731050"/>
                </a:lnTo>
                <a:lnTo>
                  <a:pt x="2847467" y="766292"/>
                </a:lnTo>
                <a:lnTo>
                  <a:pt x="2874099" y="802386"/>
                </a:lnTo>
                <a:lnTo>
                  <a:pt x="2899664" y="839279"/>
                </a:lnTo>
                <a:lnTo>
                  <a:pt x="2924137" y="876985"/>
                </a:lnTo>
                <a:lnTo>
                  <a:pt x="2947479" y="915454"/>
                </a:lnTo>
                <a:lnTo>
                  <a:pt x="2969691" y="954659"/>
                </a:lnTo>
                <a:lnTo>
                  <a:pt x="2990723" y="994600"/>
                </a:lnTo>
                <a:lnTo>
                  <a:pt x="3010573" y="1035240"/>
                </a:lnTo>
                <a:lnTo>
                  <a:pt x="3029216" y="1076566"/>
                </a:lnTo>
                <a:lnTo>
                  <a:pt x="3046615" y="1118527"/>
                </a:lnTo>
                <a:lnTo>
                  <a:pt x="3062770" y="1161135"/>
                </a:lnTo>
                <a:lnTo>
                  <a:pt x="3077629" y="1204341"/>
                </a:lnTo>
                <a:lnTo>
                  <a:pt x="3091180" y="1248143"/>
                </a:lnTo>
                <a:lnTo>
                  <a:pt x="3103410" y="1292504"/>
                </a:lnTo>
                <a:lnTo>
                  <a:pt x="3114294" y="1337398"/>
                </a:lnTo>
                <a:lnTo>
                  <a:pt x="3123793" y="1382801"/>
                </a:lnTo>
                <a:lnTo>
                  <a:pt x="3131896" y="1428711"/>
                </a:lnTo>
                <a:lnTo>
                  <a:pt x="3138576" y="1475079"/>
                </a:lnTo>
                <a:lnTo>
                  <a:pt x="3143821" y="1521891"/>
                </a:lnTo>
                <a:lnTo>
                  <a:pt x="3147593" y="1569135"/>
                </a:lnTo>
                <a:lnTo>
                  <a:pt x="3149866" y="1616773"/>
                </a:lnTo>
                <a:lnTo>
                  <a:pt x="3150235" y="1640293"/>
                </a:lnTo>
                <a:lnTo>
                  <a:pt x="2798915" y="1640293"/>
                </a:lnTo>
                <a:lnTo>
                  <a:pt x="3222980" y="2210549"/>
                </a:lnTo>
                <a:lnTo>
                  <a:pt x="3647046" y="1640293"/>
                </a:lnTo>
                <a:close/>
              </a:path>
            </a:pathLst>
          </a:custGeom>
          <a:solidFill>
            <a:srgbClr val="D56E20"/>
          </a:solidFill>
        </p:spPr>
        <p:txBody>
          <a:bodyPr wrap="square" lIns="0" tIns="0" rIns="0" bIns="0" rtlCol="0"/>
          <a:lstStyle/>
          <a:p>
            <a:endParaRPr/>
          </a:p>
        </p:txBody>
      </p:sp>
      <p:sp>
        <p:nvSpPr>
          <p:cNvPr id="3" name="object 3"/>
          <p:cNvSpPr txBox="1"/>
          <p:nvPr/>
        </p:nvSpPr>
        <p:spPr>
          <a:xfrm>
            <a:off x="2568565" y="5536951"/>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1</a:t>
            </a:r>
            <a:endParaRPr sz="4000">
              <a:latin typeface="Arial Black"/>
              <a:cs typeface="Arial Black"/>
            </a:endParaRPr>
          </a:p>
        </p:txBody>
      </p:sp>
      <p:sp>
        <p:nvSpPr>
          <p:cNvPr id="5" name="object 5"/>
          <p:cNvSpPr txBox="1"/>
          <p:nvPr/>
        </p:nvSpPr>
        <p:spPr>
          <a:xfrm>
            <a:off x="5568729" y="3607856"/>
            <a:ext cx="10114280" cy="3643946"/>
          </a:xfrm>
          <a:prstGeom prst="rect">
            <a:avLst/>
          </a:prstGeom>
        </p:spPr>
        <p:txBody>
          <a:bodyPr vert="horz" wrap="square" lIns="0" tIns="497205" rIns="0" bIns="0" rtlCol="0">
            <a:spAutoFit/>
          </a:bodyPr>
          <a:lstStyle/>
          <a:p>
            <a:pPr algn="ctr">
              <a:lnSpc>
                <a:spcPct val="100000"/>
              </a:lnSpc>
              <a:spcBef>
                <a:spcPts val="3915"/>
              </a:spcBef>
            </a:pPr>
            <a:r>
              <a:rPr sz="5750" b="1" dirty="0">
                <a:latin typeface="Arial"/>
                <a:cs typeface="Arial"/>
              </a:rPr>
              <a:t>STEP 1</a:t>
            </a:r>
            <a:endParaRPr sz="5750" dirty="0">
              <a:latin typeface="Arial"/>
              <a:cs typeface="Arial"/>
            </a:endParaRPr>
          </a:p>
          <a:p>
            <a:pPr algn="ctr">
              <a:lnSpc>
                <a:spcPct val="100000"/>
              </a:lnSpc>
              <a:spcBef>
                <a:spcPts val="3825"/>
              </a:spcBef>
            </a:pPr>
            <a:r>
              <a:rPr sz="5750" b="1" dirty="0">
                <a:latin typeface="Arial"/>
                <a:cs typeface="Arial"/>
              </a:rPr>
              <a:t>EXPLORE YOUR COMMUNITY DATA</a:t>
            </a:r>
            <a:endParaRPr sz="5750" dirty="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pPr algn="l" rtl="0"/>
            <a:endParaRPr/>
          </a:p>
        </p:txBody>
      </p:sp>
      <p:sp>
        <p:nvSpPr>
          <p:cNvPr id="4" name="object 4"/>
          <p:cNvSpPr txBox="1">
            <a:spLocks noGrp="1"/>
          </p:cNvSpPr>
          <p:nvPr>
            <p:ph type="title"/>
          </p:nvPr>
        </p:nvSpPr>
        <p:spPr>
          <a:xfrm>
            <a:off x="9144000" y="312546"/>
            <a:ext cx="8775675" cy="516167"/>
          </a:xfrm>
          <a:prstGeom prst="rect">
            <a:avLst/>
          </a:prstGeom>
        </p:spPr>
        <p:txBody>
          <a:bodyPr vert="horz" wrap="square" lIns="0" tIns="15875" rIns="0" bIns="0" rtlCol="0">
            <a:spAutoFit/>
          </a:bodyPr>
          <a:lstStyle/>
          <a:p>
            <a:pPr marL="12700">
              <a:lnSpc>
                <a:spcPct val="100000"/>
              </a:lnSpc>
              <a:spcBef>
                <a:spcPts val="125"/>
              </a:spcBef>
            </a:pPr>
            <a:r>
              <a:rPr dirty="0"/>
              <a:t>OPIOID TOOLKIT ACTION STEP OVERVIEW</a:t>
            </a:r>
          </a:p>
        </p:txBody>
      </p:sp>
      <p:sp>
        <p:nvSpPr>
          <p:cNvPr id="5" name="object 5"/>
          <p:cNvSpPr txBox="1"/>
          <p:nvPr/>
        </p:nvSpPr>
        <p:spPr>
          <a:xfrm>
            <a:off x="1016000" y="1049482"/>
            <a:ext cx="15595600" cy="1890902"/>
          </a:xfrm>
          <a:prstGeom prst="rect">
            <a:avLst/>
          </a:prstGeom>
        </p:spPr>
        <p:txBody>
          <a:bodyPr vert="horz" wrap="square" lIns="0" tIns="13335" rIns="0" bIns="0" rtlCol="0">
            <a:spAutoFit/>
          </a:bodyPr>
          <a:lstStyle/>
          <a:p>
            <a:pPr marL="12700">
              <a:lnSpc>
                <a:spcPct val="100000"/>
              </a:lnSpc>
              <a:spcBef>
                <a:spcPts val="105"/>
              </a:spcBef>
            </a:pPr>
            <a:r>
              <a:rPr sz="6100" b="1" dirty="0">
                <a:solidFill>
                  <a:srgbClr val="037D42"/>
                </a:solidFill>
                <a:latin typeface="Arial"/>
                <a:cs typeface="Arial"/>
              </a:rPr>
              <a:t>ACTION 1: EXPLORE YOUR COMMUNITY DATA</a:t>
            </a:r>
            <a:endParaRPr sz="6100" dirty="0">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1982953" y="4216541"/>
            <a:ext cx="3084195" cy="2193290"/>
          </a:xfrm>
          <a:custGeom>
            <a:avLst/>
            <a:gdLst/>
            <a:ahLst/>
            <a:cxnLst/>
            <a:rect l="l" t="t" r="r" b="b"/>
            <a:pathLst>
              <a:path w="3084195" h="2193290">
                <a:moveTo>
                  <a:pt x="3083990" y="2193059"/>
                </a:moveTo>
                <a:lnTo>
                  <a:pt x="0" y="2193059"/>
                </a:lnTo>
                <a:lnTo>
                  <a:pt x="0" y="0"/>
                </a:lnTo>
                <a:lnTo>
                  <a:pt x="3083990" y="0"/>
                </a:lnTo>
                <a:lnTo>
                  <a:pt x="3083990" y="2193059"/>
                </a:lnTo>
                <a:close/>
              </a:path>
            </a:pathLst>
          </a:custGeom>
          <a:solidFill>
            <a:srgbClr val="F58325">
              <a:alpha val="81999"/>
            </a:srgbClr>
          </a:solidFill>
        </p:spPr>
        <p:txBody>
          <a:bodyPr wrap="square" lIns="0" tIns="0" rIns="0" bIns="0" rtlCol="0"/>
          <a:lstStyle/>
          <a:p>
            <a:pPr algn="l" rtl="0"/>
            <a:endParaRPr/>
          </a:p>
        </p:txBody>
      </p:sp>
      <p:sp>
        <p:nvSpPr>
          <p:cNvPr id="6" name="object 6">
            <a:extLst>
              <a:ext uri="{C183D7F6-B498-43B3-948B-1728B52AA6E4}">
                <adec:decorative xmlns:adec="http://schemas.microsoft.com/office/drawing/2017/decorative" val="1"/>
              </a:ext>
            </a:extLst>
          </p:cNvPr>
          <p:cNvSpPr txBox="1"/>
          <p:nvPr/>
        </p:nvSpPr>
        <p:spPr>
          <a:xfrm>
            <a:off x="2090209" y="4721673"/>
            <a:ext cx="2871470" cy="1016000"/>
          </a:xfrm>
          <a:prstGeom prst="rect">
            <a:avLst/>
          </a:prstGeom>
        </p:spPr>
        <p:txBody>
          <a:bodyPr vert="horz" wrap="square" lIns="0" tIns="12700" rIns="0" bIns="0" rtlCol="0">
            <a:spAutoFit/>
          </a:bodyPr>
          <a:lstStyle/>
          <a:p>
            <a:pPr marL="588010" marR="5080" indent="-575945">
              <a:lnSpc>
                <a:spcPct val="138300"/>
              </a:lnSpc>
              <a:spcBef>
                <a:spcPts val="100"/>
              </a:spcBef>
            </a:pPr>
            <a:r>
              <a:rPr sz="2350" b="1" spc="80" dirty="0">
                <a:latin typeface="Times New Roman"/>
                <a:cs typeface="Times New Roman"/>
              </a:rPr>
              <a:t>Explore</a:t>
            </a:r>
            <a:r>
              <a:rPr sz="2350" b="1" spc="50" dirty="0">
                <a:latin typeface="Times New Roman"/>
                <a:cs typeface="Times New Roman"/>
              </a:rPr>
              <a:t> </a:t>
            </a:r>
            <a:r>
              <a:rPr sz="2350" b="1" spc="105" dirty="0">
                <a:latin typeface="Times New Roman"/>
                <a:cs typeface="Times New Roman"/>
              </a:rPr>
              <a:t>Community </a:t>
            </a:r>
            <a:r>
              <a:rPr sz="2350" b="1" spc="114" dirty="0">
                <a:latin typeface="Times New Roman"/>
                <a:cs typeface="Times New Roman"/>
              </a:rPr>
              <a:t>Health</a:t>
            </a:r>
            <a:r>
              <a:rPr sz="2350" b="1" spc="30" dirty="0">
                <a:latin typeface="Times New Roman"/>
                <a:cs typeface="Times New Roman"/>
              </a:rPr>
              <a:t> </a:t>
            </a:r>
            <a:r>
              <a:rPr sz="2350" b="1" spc="60" dirty="0">
                <a:latin typeface="Times New Roman"/>
                <a:cs typeface="Times New Roman"/>
              </a:rPr>
              <a:t>Data</a:t>
            </a:r>
            <a:endParaRPr sz="2350" dirty="0">
              <a:latin typeface="Times New Roman"/>
              <a:cs typeface="Times New Roman"/>
            </a:endParaRPr>
          </a:p>
        </p:txBody>
      </p:sp>
      <p:sp>
        <p:nvSpPr>
          <p:cNvPr id="10" name="object 10"/>
          <p:cNvSpPr txBox="1"/>
          <p:nvPr/>
        </p:nvSpPr>
        <p:spPr>
          <a:xfrm>
            <a:off x="5792953" y="4216541"/>
            <a:ext cx="3084195" cy="2193290"/>
          </a:xfrm>
          <a:prstGeom prst="rect">
            <a:avLst/>
          </a:prstGeom>
          <a:solidFill>
            <a:srgbClr val="F58325">
              <a:alpha val="81999"/>
            </a:srgbClr>
          </a:solidFill>
        </p:spPr>
        <p:txBody>
          <a:bodyPr vert="horz" wrap="square" lIns="0" tIns="270510" rIns="0" bIns="0" rtlCol="0">
            <a:spAutoFit/>
          </a:bodyPr>
          <a:lstStyle/>
          <a:p>
            <a:pPr marL="704215" marR="694690" algn="ctr">
              <a:lnSpc>
                <a:spcPct val="138300"/>
              </a:lnSpc>
              <a:spcBef>
                <a:spcPts val="2130"/>
              </a:spcBef>
            </a:pPr>
            <a:r>
              <a:rPr sz="2350" b="1" spc="145" dirty="0">
                <a:latin typeface="Times New Roman"/>
                <a:cs typeface="Times New Roman"/>
              </a:rPr>
              <a:t>Assess </a:t>
            </a:r>
            <a:r>
              <a:rPr sz="2350" b="1" spc="105" dirty="0">
                <a:latin typeface="Times New Roman"/>
                <a:cs typeface="Times New Roman"/>
              </a:rPr>
              <a:t>Community </a:t>
            </a:r>
            <a:r>
              <a:rPr sz="2350" b="1" spc="155" dirty="0">
                <a:latin typeface="Times New Roman"/>
                <a:cs typeface="Times New Roman"/>
              </a:rPr>
              <a:t>Needs</a:t>
            </a:r>
            <a:endParaRPr sz="2350" dirty="0">
              <a:latin typeface="Times New Roman"/>
              <a:cs typeface="Times New Roman"/>
            </a:endParaRPr>
          </a:p>
        </p:txBody>
      </p:sp>
      <p:sp>
        <p:nvSpPr>
          <p:cNvPr id="11" name="object 11"/>
          <p:cNvSpPr txBox="1"/>
          <p:nvPr/>
        </p:nvSpPr>
        <p:spPr>
          <a:xfrm>
            <a:off x="9602953" y="4216541"/>
            <a:ext cx="3084195" cy="2193290"/>
          </a:xfrm>
          <a:prstGeom prst="rect">
            <a:avLst/>
          </a:prstGeom>
          <a:solidFill>
            <a:srgbClr val="F58325">
              <a:alpha val="81999"/>
            </a:srgbClr>
          </a:solidFill>
        </p:spPr>
        <p:txBody>
          <a:bodyPr vert="horz" wrap="square" lIns="0" tIns="0" rIns="0" bIns="0" rtlCol="0">
            <a:spAutoFit/>
          </a:bodyPr>
          <a:lstStyle/>
          <a:p>
            <a:pPr>
              <a:lnSpc>
                <a:spcPct val="100000"/>
              </a:lnSpc>
            </a:pPr>
            <a:endParaRPr sz="2350" dirty="0">
              <a:latin typeface="Times New Roman"/>
              <a:cs typeface="Times New Roman"/>
            </a:endParaRPr>
          </a:p>
          <a:p>
            <a:pPr>
              <a:lnSpc>
                <a:spcPct val="100000"/>
              </a:lnSpc>
              <a:spcBef>
                <a:spcPts val="1125"/>
              </a:spcBef>
            </a:pPr>
            <a:endParaRPr sz="2350" dirty="0">
              <a:latin typeface="Times New Roman"/>
              <a:cs typeface="Times New Roman"/>
            </a:endParaRPr>
          </a:p>
          <a:p>
            <a:pPr marL="1099820">
              <a:lnSpc>
                <a:spcPct val="100000"/>
              </a:lnSpc>
            </a:pPr>
            <a:r>
              <a:rPr sz="2350" b="1" spc="90" dirty="0">
                <a:latin typeface="Times New Roman"/>
                <a:cs typeface="Times New Roman"/>
              </a:rPr>
              <a:t>Inform</a:t>
            </a:r>
            <a:endParaRPr sz="2350" dirty="0">
              <a:latin typeface="Times New Roman"/>
              <a:cs typeface="Times New Roman"/>
            </a:endParaRPr>
          </a:p>
        </p:txBody>
      </p:sp>
      <p:grpSp>
        <p:nvGrpSpPr>
          <p:cNvPr id="7" name="object 7" descr="Branched lines connecting the word, &quot;inform&quot; to the words &quot;community,&quot; &quot;leadership,&quot; and &quot;stakeholders.&quot;"/>
          <p:cNvGrpSpPr/>
          <p:nvPr/>
        </p:nvGrpSpPr>
        <p:grpSpPr>
          <a:xfrm>
            <a:off x="7697906" y="6409601"/>
            <a:ext cx="6521450" cy="1000125"/>
            <a:chOff x="7697906" y="6409601"/>
            <a:chExt cx="6521450" cy="1000125"/>
          </a:xfrm>
        </p:grpSpPr>
        <p:sp>
          <p:nvSpPr>
            <p:cNvPr id="8" name="object 8"/>
            <p:cNvSpPr/>
            <p:nvPr/>
          </p:nvSpPr>
          <p:spPr>
            <a:xfrm>
              <a:off x="7726528" y="6912405"/>
              <a:ext cx="6492240" cy="0"/>
            </a:xfrm>
            <a:custGeom>
              <a:avLst/>
              <a:gdLst/>
              <a:ahLst/>
              <a:cxnLst/>
              <a:rect l="l" t="t" r="r" b="b"/>
              <a:pathLst>
                <a:path w="6492240">
                  <a:moveTo>
                    <a:pt x="0" y="0"/>
                  </a:moveTo>
                  <a:lnTo>
                    <a:pt x="6492239" y="0"/>
                  </a:lnTo>
                </a:path>
              </a:pathLst>
            </a:custGeom>
            <a:ln w="38099">
              <a:solidFill>
                <a:srgbClr val="000000"/>
              </a:solidFill>
            </a:ln>
          </p:spPr>
          <p:txBody>
            <a:bodyPr wrap="square" lIns="0" tIns="0" rIns="0" bIns="0" rtlCol="0"/>
            <a:lstStyle/>
            <a:p>
              <a:endParaRPr/>
            </a:p>
          </p:txBody>
        </p:sp>
        <p:sp>
          <p:nvSpPr>
            <p:cNvPr id="9" name="object 9"/>
            <p:cNvSpPr/>
            <p:nvPr/>
          </p:nvSpPr>
          <p:spPr>
            <a:xfrm>
              <a:off x="7716956" y="6409601"/>
              <a:ext cx="6482715" cy="1000125"/>
            </a:xfrm>
            <a:custGeom>
              <a:avLst/>
              <a:gdLst/>
              <a:ahLst/>
              <a:cxnLst/>
              <a:rect l="l" t="t" r="r" b="b"/>
              <a:pathLst>
                <a:path w="6482715" h="1000125">
                  <a:moveTo>
                    <a:pt x="3328797" y="0"/>
                  </a:moveTo>
                  <a:lnTo>
                    <a:pt x="3328797" y="1000127"/>
                  </a:lnTo>
                </a:path>
                <a:path w="6482715" h="1000125">
                  <a:moveTo>
                    <a:pt x="6482714" y="502757"/>
                  </a:moveTo>
                  <a:lnTo>
                    <a:pt x="6482714" y="1000127"/>
                  </a:lnTo>
                </a:path>
                <a:path w="6482715" h="1000125">
                  <a:moveTo>
                    <a:pt x="0" y="483707"/>
                  </a:moveTo>
                  <a:lnTo>
                    <a:pt x="0" y="1000127"/>
                  </a:lnTo>
                </a:path>
              </a:pathLst>
            </a:custGeom>
            <a:ln w="38099">
              <a:solidFill>
                <a:srgbClr val="000000"/>
              </a:solidFill>
            </a:ln>
          </p:spPr>
          <p:txBody>
            <a:bodyPr wrap="square" lIns="0" tIns="0" rIns="0" bIns="0" rtlCol="0"/>
            <a:lstStyle/>
            <a:p>
              <a:endParaRPr/>
            </a:p>
          </p:txBody>
        </p:sp>
      </p:grpSp>
      <p:sp>
        <p:nvSpPr>
          <p:cNvPr id="12" name="object 12"/>
          <p:cNvSpPr txBox="1"/>
          <p:nvPr/>
        </p:nvSpPr>
        <p:spPr>
          <a:xfrm>
            <a:off x="5792953" y="7409729"/>
            <a:ext cx="3084195" cy="2193290"/>
          </a:xfrm>
          <a:prstGeom prst="rect">
            <a:avLst/>
          </a:prstGeom>
          <a:solidFill>
            <a:srgbClr val="D9BE8C"/>
          </a:solidFill>
        </p:spPr>
        <p:txBody>
          <a:bodyPr vert="horz" wrap="square" lIns="0" tIns="0" rIns="0" bIns="0" rtlCol="0">
            <a:spAutoFit/>
          </a:bodyPr>
          <a:lstStyle/>
          <a:p>
            <a:pPr>
              <a:lnSpc>
                <a:spcPct val="100000"/>
              </a:lnSpc>
            </a:pPr>
            <a:endParaRPr sz="2350">
              <a:latin typeface="Times New Roman"/>
              <a:cs typeface="Times New Roman"/>
            </a:endParaRPr>
          </a:p>
          <a:p>
            <a:pPr>
              <a:lnSpc>
                <a:spcPct val="100000"/>
              </a:lnSpc>
              <a:spcBef>
                <a:spcPts val="1700"/>
              </a:spcBef>
            </a:pPr>
            <a:endParaRPr sz="2350">
              <a:latin typeface="Times New Roman"/>
              <a:cs typeface="Times New Roman"/>
            </a:endParaRPr>
          </a:p>
          <a:p>
            <a:pPr marL="704215">
              <a:lnSpc>
                <a:spcPct val="100000"/>
              </a:lnSpc>
              <a:spcBef>
                <a:spcPts val="5"/>
              </a:spcBef>
            </a:pPr>
            <a:r>
              <a:rPr sz="2350" b="1" spc="105" dirty="0">
                <a:latin typeface="Times New Roman"/>
                <a:cs typeface="Times New Roman"/>
              </a:rPr>
              <a:t>Community</a:t>
            </a:r>
            <a:endParaRPr sz="2350">
              <a:latin typeface="Times New Roman"/>
              <a:cs typeface="Times New Roman"/>
            </a:endParaRPr>
          </a:p>
        </p:txBody>
      </p:sp>
      <p:sp>
        <p:nvSpPr>
          <p:cNvPr id="13" name="object 13"/>
          <p:cNvSpPr txBox="1"/>
          <p:nvPr/>
        </p:nvSpPr>
        <p:spPr>
          <a:xfrm>
            <a:off x="9521800" y="7409729"/>
            <a:ext cx="3084195" cy="2193290"/>
          </a:xfrm>
          <a:prstGeom prst="rect">
            <a:avLst/>
          </a:prstGeom>
          <a:solidFill>
            <a:srgbClr val="D9BE8C"/>
          </a:solidFill>
        </p:spPr>
        <p:txBody>
          <a:bodyPr vert="horz" wrap="square" lIns="0" tIns="0" rIns="0" bIns="0" rtlCol="0">
            <a:spAutoFit/>
          </a:bodyPr>
          <a:lstStyle/>
          <a:p>
            <a:pPr>
              <a:lnSpc>
                <a:spcPct val="100000"/>
              </a:lnSpc>
            </a:pPr>
            <a:endParaRPr sz="2350" dirty="0">
              <a:latin typeface="Times New Roman"/>
              <a:cs typeface="Times New Roman"/>
            </a:endParaRPr>
          </a:p>
          <a:p>
            <a:pPr>
              <a:lnSpc>
                <a:spcPct val="100000"/>
              </a:lnSpc>
              <a:spcBef>
                <a:spcPts val="1700"/>
              </a:spcBef>
            </a:pPr>
            <a:endParaRPr sz="2350" dirty="0">
              <a:latin typeface="Times New Roman"/>
              <a:cs typeface="Times New Roman"/>
            </a:endParaRPr>
          </a:p>
          <a:p>
            <a:pPr marL="733425">
              <a:lnSpc>
                <a:spcPct val="100000"/>
              </a:lnSpc>
              <a:spcBef>
                <a:spcPts val="5"/>
              </a:spcBef>
            </a:pPr>
            <a:r>
              <a:rPr sz="2350" b="1" spc="90" dirty="0">
                <a:latin typeface="Times New Roman"/>
                <a:cs typeface="Times New Roman"/>
              </a:rPr>
              <a:t>Leadership</a:t>
            </a:r>
            <a:endParaRPr sz="2350" dirty="0">
              <a:latin typeface="Times New Roman"/>
              <a:cs typeface="Times New Roman"/>
            </a:endParaRPr>
          </a:p>
        </p:txBody>
      </p:sp>
      <p:sp>
        <p:nvSpPr>
          <p:cNvPr id="14" name="object 14"/>
          <p:cNvSpPr txBox="1"/>
          <p:nvPr/>
        </p:nvSpPr>
        <p:spPr>
          <a:xfrm>
            <a:off x="13250650" y="7409729"/>
            <a:ext cx="3084195" cy="2193290"/>
          </a:xfrm>
          <a:prstGeom prst="rect">
            <a:avLst/>
          </a:prstGeom>
          <a:solidFill>
            <a:srgbClr val="D9BE8C"/>
          </a:solidFill>
        </p:spPr>
        <p:txBody>
          <a:bodyPr vert="horz" wrap="square" lIns="0" tIns="0" rIns="0" bIns="0" rtlCol="0">
            <a:spAutoFit/>
          </a:bodyPr>
          <a:lstStyle/>
          <a:p>
            <a:pPr>
              <a:lnSpc>
                <a:spcPct val="100000"/>
              </a:lnSpc>
            </a:pPr>
            <a:endParaRPr sz="2350" dirty="0">
              <a:latin typeface="Times New Roman"/>
              <a:cs typeface="Times New Roman"/>
            </a:endParaRPr>
          </a:p>
          <a:p>
            <a:pPr>
              <a:lnSpc>
                <a:spcPct val="100000"/>
              </a:lnSpc>
              <a:spcBef>
                <a:spcPts val="1745"/>
              </a:spcBef>
            </a:pPr>
            <a:endParaRPr sz="2350" dirty="0">
              <a:latin typeface="Times New Roman"/>
              <a:cs typeface="Times New Roman"/>
            </a:endParaRPr>
          </a:p>
          <a:p>
            <a:pPr marL="663575">
              <a:lnSpc>
                <a:spcPct val="100000"/>
              </a:lnSpc>
            </a:pPr>
            <a:r>
              <a:rPr sz="2350" b="1" spc="114" dirty="0">
                <a:latin typeface="Times New Roman"/>
                <a:cs typeface="Times New Roman"/>
              </a:rPr>
              <a:t>Stakeholders</a:t>
            </a:r>
            <a:endParaRPr sz="2350" dirty="0">
              <a:latin typeface="Times New Roman"/>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933402" y="316362"/>
            <a:ext cx="17041200" cy="1145400"/>
          </a:xfrm>
          <a:prstGeom prst="rect">
            <a:avLst/>
          </a:prstGeom>
        </p:spPr>
        <p:txBody>
          <a:bodyPr spcFirstLastPara="1" vert="horz" wrap="square" lIns="182850" tIns="182850" rIns="182850" bIns="182850" rtlCol="0" anchor="t" anchorCtr="0">
            <a:noAutofit/>
          </a:bodyPr>
          <a:lstStyle/>
          <a:p>
            <a:r>
              <a:rPr lang="en" sz="6000" b="1" dirty="0">
                <a:latin typeface="EB Garamond"/>
                <a:ea typeface="EB Garamond"/>
                <a:cs typeface="EB Garamond"/>
                <a:sym typeface="EB Garamond"/>
              </a:rPr>
              <a:t>Land Acknowledgement </a:t>
            </a:r>
            <a:endParaRPr lang="en-US" sz="6000" b="1" dirty="0">
              <a:latin typeface="EB Garamond"/>
              <a:ea typeface="EB Garamond"/>
              <a:cs typeface="EB Garamond"/>
            </a:endParaRPr>
          </a:p>
        </p:txBody>
      </p:sp>
      <p:sp>
        <p:nvSpPr>
          <p:cNvPr id="71" name="Google Shape;71;p15"/>
          <p:cNvSpPr txBox="1"/>
          <p:nvPr/>
        </p:nvSpPr>
        <p:spPr>
          <a:xfrm>
            <a:off x="933402" y="1458080"/>
            <a:ext cx="16044000" cy="10154771"/>
          </a:xfrm>
          <a:prstGeom prst="rect">
            <a:avLst/>
          </a:prstGeom>
          <a:noFill/>
          <a:ln>
            <a:noFill/>
          </a:ln>
        </p:spPr>
        <p:txBody>
          <a:bodyPr spcFirstLastPara="1" wrap="square" lIns="182850" tIns="182850" rIns="182850" bIns="18285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EB Garamond"/>
                <a:ea typeface="EB Garamond"/>
                <a:cs typeface="+mn-cs"/>
              </a:rPr>
              <a:t>Land acknowledgements are an honest and historically accurate way to recognize native communities. Presenting land acknowledgments recognizes histories that have been systematically erased.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EB Garamond"/>
              <a:ea typeface="EB Garamond" pitchFamily="2"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EB Garamond"/>
                <a:ea typeface="EB Garamond"/>
                <a:cs typeface="+mn-cs"/>
              </a:rPr>
              <a:t>The native peoples of this region include the Etiwan, Kiawah, Santee, Edisto, Nachez-Kusso, and Wassamassaw people.</a:t>
            </a:r>
            <a:endParaRPr kumimoji="0" lang="en-US" sz="4200" b="0" i="0" u="none" strike="noStrike" kern="1200" cap="none" spc="0" normalizeH="0" baseline="0" noProof="0" dirty="0">
              <a:ln>
                <a:noFill/>
              </a:ln>
              <a:solidFill>
                <a:srgbClr val="000000"/>
              </a:solidFill>
              <a:effectLst/>
              <a:highlight>
                <a:srgbClr val="FFFF00"/>
              </a:highlight>
              <a:uLnTx/>
              <a:uFillTx/>
              <a:latin typeface="EB Garamond"/>
              <a:ea typeface="EB Garamond"/>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EB Garamond"/>
              <a:ea typeface="EB Garamond" pitchFamily="2"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EB Garamond"/>
                <a:ea typeface="EB Garamond"/>
                <a:cs typeface="+mn-cs"/>
              </a:rPr>
              <a:t>The Region 2 RML recognizes the native communities of the land on which we live and work in Charleston, South Carolina. </a:t>
            </a:r>
            <a:r>
              <a:rPr kumimoji="0" lang="en-US" sz="4200" b="0" i="0" u="none" strike="noStrike" kern="1200" cap="none" spc="0" normalizeH="0" baseline="0" noProof="0" dirty="0">
                <a:ln>
                  <a:noFill/>
                </a:ln>
                <a:solidFill>
                  <a:srgbClr val="000000"/>
                </a:solidFill>
                <a:effectLst/>
                <a:uLnTx/>
                <a:uFillTx/>
                <a:latin typeface="EB Garamond"/>
                <a:ea typeface="+mn-lt"/>
                <a:cs typeface="Calibri"/>
              </a:rPr>
              <a:t>We commit to remaining mindful and to use our work to support the health and well-being of all people, including native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EB Garamond"/>
              <a:ea typeface="EB Garamon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EB Garamond"/>
              <a:ea typeface="EB Garamond" pitchFamily="2" charset="0"/>
              <a:cs typeface="EB Garamond"/>
            </a:endParaRPr>
          </a:p>
          <a:p>
            <a:pPr marL="913448" marR="0" lvl="0" indent="-660083" algn="l" defTabSz="914400" rtl="0" eaLnBrk="1" fontAlgn="auto" latinLnBrk="0" hangingPunct="1">
              <a:lnSpc>
                <a:spcPct val="106999"/>
              </a:lnSpc>
              <a:spcBef>
                <a:spcPts val="0"/>
              </a:spcBef>
              <a:spcAft>
                <a:spcPts val="0"/>
              </a:spcAft>
              <a:buClr>
                <a:prstClr val="black"/>
              </a:buClr>
              <a:buSzPts val="1600"/>
              <a:buFont typeface="Arial" panose="020B0604020202020204" pitchFamily="34" charset="0"/>
              <a:buChar char="•"/>
              <a:tabLst/>
              <a:defRPr/>
            </a:pPr>
            <a:endParaRPr kumimoji="0" lang="en-US" sz="4200" b="0" i="0" u="none" strike="noStrike" kern="1200" cap="none" spc="0" normalizeH="0" baseline="0" noProof="0" dirty="0">
              <a:ln>
                <a:noFill/>
              </a:ln>
              <a:solidFill>
                <a:srgbClr val="000000"/>
              </a:solidFill>
              <a:effectLst/>
              <a:uLnTx/>
              <a:uFillTx/>
              <a:latin typeface="EB Garamond"/>
              <a:ea typeface="EB Garamond" pitchFamily="2" charset="0"/>
              <a:cs typeface="EB Garamond"/>
            </a:endParaRPr>
          </a:p>
          <a:p>
            <a:pPr marL="253365" marR="0" lvl="0" indent="0" algn="r" defTabSz="914400" rtl="0" eaLnBrk="1" fontAlgn="auto" latinLnBrk="0" hangingPunct="1">
              <a:lnSpc>
                <a:spcPct val="106999"/>
              </a:lnSpc>
              <a:spcBef>
                <a:spcPts val="0"/>
              </a:spcBef>
              <a:spcAft>
                <a:spcPts val="0"/>
              </a:spcAft>
              <a:buClr>
                <a:prstClr val="black"/>
              </a:buClr>
              <a:buSzPts val="1600"/>
              <a:buFontTx/>
              <a:buNone/>
              <a:tabLst/>
              <a:defRPr/>
            </a:pPr>
            <a:endParaRPr kumimoji="0" lang="en-US" sz="4200" b="0" i="0" u="sng" strike="noStrike" kern="1200" cap="none" spc="0" normalizeH="0" baseline="0" noProof="0" dirty="0">
              <a:ln>
                <a:noFill/>
              </a:ln>
              <a:solidFill>
                <a:srgbClr val="954F72"/>
              </a:solidFill>
              <a:effectLst/>
              <a:uLnTx/>
              <a:uFillTx/>
              <a:latin typeface="EB Garamond"/>
              <a:ea typeface="EB Garamond" pitchFamily="2" charset="0"/>
              <a:cs typeface="EB Garamond"/>
            </a:endParaRPr>
          </a:p>
        </p:txBody>
      </p:sp>
      <p:sp>
        <p:nvSpPr>
          <p:cNvPr id="2" name="Rectangle 1">
            <a:extLst>
              <a:ext uri="{FF2B5EF4-FFF2-40B4-BE49-F238E27FC236}">
                <a16:creationId xmlns:a16="http://schemas.microsoft.com/office/drawing/2014/main" id="{FCE2185E-1ADC-0805-6D3A-4C19DA7B1415}"/>
              </a:ext>
              <a:ext uri="{C183D7F6-B498-43B3-948B-1728B52AA6E4}">
                <adec:decorative xmlns:adec="http://schemas.microsoft.com/office/drawing/2017/decorative" val="1"/>
              </a:ext>
            </a:extLst>
          </p:cNvPr>
          <p:cNvSpPr/>
          <p:nvPr/>
        </p:nvSpPr>
        <p:spPr>
          <a:xfrm>
            <a:off x="122583" y="9216887"/>
            <a:ext cx="18287999" cy="1104900"/>
          </a:xfrm>
          <a:prstGeom prst="rect">
            <a:avLst/>
          </a:prstGeom>
          <a:solidFill>
            <a:srgbClr val="205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Network of the National Library of Medicine logo.">
            <a:extLst>
              <a:ext uri="{FF2B5EF4-FFF2-40B4-BE49-F238E27FC236}">
                <a16:creationId xmlns:a16="http://schemas.microsoft.com/office/drawing/2014/main" id="{3B65C3E2-6CEE-5F01-EFCC-2DDC411E9DDC}"/>
              </a:ext>
            </a:extLst>
          </p:cNvPr>
          <p:cNvPicPr>
            <a:picLocks noChangeAspect="1"/>
          </p:cNvPicPr>
          <p:nvPr/>
        </p:nvPicPr>
        <p:blipFill>
          <a:blip r:embed="rId3"/>
          <a:stretch>
            <a:fillRect/>
          </a:stretch>
        </p:blipFill>
        <p:spPr>
          <a:xfrm>
            <a:off x="152400" y="9332214"/>
            <a:ext cx="5318273" cy="853277"/>
          </a:xfrm>
          <a:prstGeom prst="rect">
            <a:avLst/>
          </a:prstGeom>
        </p:spPr>
      </p:pic>
    </p:spTree>
    <p:extLst>
      <p:ext uri="{BB962C8B-B14F-4D97-AF65-F5344CB8AC3E}">
        <p14:creationId xmlns:p14="http://schemas.microsoft.com/office/powerpoint/2010/main" val="1063998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470BFBA-5530-8F11-CF19-6F6DF0B43DBA}"/>
              </a:ext>
            </a:extLst>
          </p:cNvPr>
          <p:cNvSpPr txBox="1">
            <a:spLocks noGrp="1"/>
          </p:cNvSpPr>
          <p:nvPr>
            <p:ph type="title" idx="4294967295"/>
          </p:nvPr>
        </p:nvSpPr>
        <p:spPr>
          <a:xfrm>
            <a:off x="2232837" y="-1020726"/>
            <a:ext cx="4455066"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Action 1: Explore Your Community Data 1</a:t>
            </a: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pPr algn="l" rtl="0"/>
            <a:endParaRPr/>
          </a:p>
        </p:txBody>
      </p:sp>
      <p:sp>
        <p:nvSpPr>
          <p:cNvPr id="6" name="object 6"/>
          <p:cNvSpPr txBox="1"/>
          <p:nvPr/>
        </p:nvSpPr>
        <p:spPr>
          <a:xfrm>
            <a:off x="9144000" y="312546"/>
            <a:ext cx="8775675" cy="516167"/>
          </a:xfrm>
          <a:prstGeom prst="rect">
            <a:avLst/>
          </a:prstGeom>
        </p:spPr>
        <p:txBody>
          <a:bodyPr vert="horz" wrap="square" lIns="0" tIns="15875" rIns="0" bIns="0" rtlCol="0">
            <a:spAutoFit/>
          </a:bodyPr>
          <a:lstStyle/>
          <a:p>
            <a:pPr marL="12700">
              <a:lnSpc>
                <a:spcPct val="100000"/>
              </a:lnSpc>
              <a:spcBef>
                <a:spcPts val="125"/>
              </a:spcBef>
            </a:pPr>
            <a:r>
              <a:rPr lang="en-US" sz="3250" b="1" dirty="0">
                <a:solidFill>
                  <a:srgbClr val="661F31"/>
                </a:solidFill>
                <a:latin typeface="Arial"/>
                <a:cs typeface="Arial"/>
              </a:rPr>
              <a:t>OPIOID TOOLKIT ACTION STEP OVERVIEW</a:t>
            </a:r>
            <a:endParaRPr lang="en-US" sz="3250" dirty="0">
              <a:latin typeface="Arial"/>
              <a:cs typeface="Arial"/>
            </a:endParaRPr>
          </a:p>
        </p:txBody>
      </p:sp>
      <p:sp>
        <p:nvSpPr>
          <p:cNvPr id="7" name="object 7"/>
          <p:cNvSpPr txBox="1">
            <a:spLocks/>
          </p:cNvSpPr>
          <p:nvPr/>
        </p:nvSpPr>
        <p:spPr>
          <a:xfrm>
            <a:off x="701040" y="1049480"/>
            <a:ext cx="17586960" cy="952184"/>
          </a:xfrm>
          <a:prstGeom prst="rect">
            <a:avLst/>
          </a:prstGeom>
          <a:noFill/>
          <a:ln>
            <a:noFill/>
            <a:prstDash/>
          </a:ln>
          <a:effectLst/>
        </p:spPr>
        <p:txBody>
          <a:bodyPr rot="0" spcFirstLastPara="0" vertOverflow="overflow" horzOverflow="overflow" vert="horz" wrap="square" lIns="0" tIns="1333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US" sz="6100" b="1" i="0" u="none" strike="noStrike" kern="0" cap="none" normalizeH="0" baseline="0" noProof="0" dirty="0">
                <a:ln>
                  <a:noFill/>
                </a:ln>
                <a:solidFill>
                  <a:srgbClr val="037D42"/>
                </a:solidFill>
                <a:effectLst/>
                <a:uLnTx/>
                <a:uFillTx/>
                <a:latin typeface="Arial"/>
                <a:ea typeface="+mj-ea"/>
                <a:cs typeface="Arial"/>
              </a:rPr>
              <a:t>ACTION 1:</a:t>
            </a:r>
            <a:r>
              <a:rPr kumimoji="0" lang="en-US" sz="4000" b="1" i="0" u="none" strike="noStrike" kern="0" cap="none" normalizeH="0" baseline="0" noProof="0" dirty="0">
                <a:ln>
                  <a:noFill/>
                </a:ln>
                <a:solidFill>
                  <a:srgbClr val="037D42"/>
                </a:solidFill>
                <a:effectLst/>
                <a:uLnTx/>
                <a:uFillTx/>
                <a:latin typeface="Arial"/>
                <a:ea typeface="+mj-ea"/>
                <a:cs typeface="Arial"/>
              </a:rPr>
              <a:t> </a:t>
            </a:r>
            <a:r>
              <a:rPr kumimoji="0" lang="en-US" sz="6100" b="1" i="0" u="none" strike="noStrike" kern="0" cap="none" normalizeH="0" baseline="0" noProof="0" dirty="0">
                <a:ln>
                  <a:noFill/>
                </a:ln>
                <a:solidFill>
                  <a:srgbClr val="037D42"/>
                </a:solidFill>
                <a:effectLst/>
                <a:uLnTx/>
                <a:uFillTx/>
                <a:latin typeface="Arial"/>
                <a:ea typeface="+mj-ea"/>
                <a:cs typeface="Arial"/>
              </a:rPr>
              <a:t>EXPLORE</a:t>
            </a:r>
            <a:r>
              <a:rPr kumimoji="0" lang="en-US" sz="4000" b="1" i="0" u="none" strike="noStrike" kern="0" cap="none" normalizeH="0" baseline="0" noProof="0" dirty="0">
                <a:ln>
                  <a:noFill/>
                </a:ln>
                <a:solidFill>
                  <a:srgbClr val="037D42"/>
                </a:solidFill>
                <a:effectLst/>
                <a:uLnTx/>
                <a:uFillTx/>
                <a:latin typeface="Arial"/>
                <a:ea typeface="+mj-ea"/>
                <a:cs typeface="Arial"/>
              </a:rPr>
              <a:t> </a:t>
            </a:r>
            <a:r>
              <a:rPr kumimoji="0" lang="en-US" sz="6100" b="1" i="0" u="none" strike="noStrike" kern="0" cap="none" normalizeH="0" baseline="0" noProof="0" dirty="0">
                <a:ln>
                  <a:noFill/>
                </a:ln>
                <a:solidFill>
                  <a:srgbClr val="037D42"/>
                </a:solidFill>
                <a:effectLst/>
                <a:uLnTx/>
                <a:uFillTx/>
                <a:latin typeface="Arial"/>
                <a:ea typeface="+mj-ea"/>
                <a:cs typeface="Arial"/>
              </a:rPr>
              <a:t>YOUR</a:t>
            </a:r>
            <a:r>
              <a:rPr kumimoji="0" lang="en-US" sz="4000" b="1" i="0" u="none" strike="noStrike" kern="0" cap="none" normalizeH="0" baseline="0" noProof="0" dirty="0">
                <a:ln>
                  <a:noFill/>
                </a:ln>
                <a:solidFill>
                  <a:srgbClr val="037D42"/>
                </a:solidFill>
                <a:effectLst/>
                <a:uLnTx/>
                <a:uFillTx/>
                <a:latin typeface="Arial"/>
                <a:ea typeface="+mj-ea"/>
                <a:cs typeface="Arial"/>
              </a:rPr>
              <a:t> </a:t>
            </a:r>
            <a:r>
              <a:rPr kumimoji="0" lang="en-US" sz="6100" b="1" i="0" u="none" strike="noStrike" kern="0" cap="none" normalizeH="0" baseline="0" noProof="0" dirty="0">
                <a:ln>
                  <a:noFill/>
                </a:ln>
                <a:solidFill>
                  <a:srgbClr val="037D42"/>
                </a:solidFill>
                <a:effectLst/>
                <a:uLnTx/>
                <a:uFillTx/>
                <a:latin typeface="Arial"/>
                <a:ea typeface="+mj-ea"/>
                <a:cs typeface="Arial"/>
              </a:rPr>
              <a:t>COMMUNITY</a:t>
            </a:r>
            <a:r>
              <a:rPr kumimoji="0" lang="en-US" sz="4000" b="1" i="0" u="none" strike="noStrike" kern="0" cap="none" normalizeH="0" baseline="0" noProof="0" dirty="0">
                <a:ln>
                  <a:noFill/>
                </a:ln>
                <a:solidFill>
                  <a:srgbClr val="037D42"/>
                </a:solidFill>
                <a:effectLst/>
                <a:uLnTx/>
                <a:uFillTx/>
                <a:latin typeface="Arial"/>
                <a:ea typeface="+mj-ea"/>
                <a:cs typeface="Arial"/>
              </a:rPr>
              <a:t> </a:t>
            </a:r>
            <a:r>
              <a:rPr kumimoji="0" lang="en-US" sz="6100" b="1" i="0" u="none" strike="noStrike" kern="0" cap="none" normalizeH="0" baseline="0" noProof="0" dirty="0">
                <a:ln>
                  <a:noFill/>
                </a:ln>
                <a:solidFill>
                  <a:srgbClr val="037D42"/>
                </a:solidFill>
                <a:effectLst/>
                <a:uLnTx/>
                <a:uFillTx/>
                <a:latin typeface="Arial"/>
                <a:ea typeface="+mj-ea"/>
                <a:cs typeface="Arial"/>
              </a:rPr>
              <a:t>DATA</a:t>
            </a:r>
            <a:endParaRPr kumimoji="0" lang="en-US" sz="6100" b="1" i="0" u="none" strike="noStrike" kern="0" cap="none" normalizeH="0" baseline="0" noProof="0" dirty="0">
              <a:ln>
                <a:noFill/>
              </a:ln>
              <a:solidFill>
                <a:srgbClr val="661F31"/>
              </a:solidFill>
              <a:effectLst/>
              <a:uLnTx/>
              <a:uFillTx/>
              <a:latin typeface="Arial"/>
              <a:ea typeface="+mj-ea"/>
              <a:cs typeface="Arial"/>
            </a:endParaRPr>
          </a:p>
        </p:txBody>
      </p:sp>
      <p:sp>
        <p:nvSpPr>
          <p:cNvPr id="9" name="object 9"/>
          <p:cNvSpPr txBox="1"/>
          <p:nvPr/>
        </p:nvSpPr>
        <p:spPr>
          <a:xfrm>
            <a:off x="855215" y="2240204"/>
            <a:ext cx="5504180" cy="7310527"/>
          </a:xfrm>
          <a:prstGeom prst="rect">
            <a:avLst/>
          </a:prstGeom>
        </p:spPr>
        <p:txBody>
          <a:bodyPr vert="horz" wrap="square" lIns="0" tIns="12065" rIns="0" bIns="0" rtlCol="0">
            <a:spAutoFit/>
          </a:bodyPr>
          <a:lstStyle/>
          <a:p>
            <a:pPr marL="710565" marR="1740535" algn="ctr">
              <a:lnSpc>
                <a:spcPct val="138800"/>
              </a:lnSpc>
              <a:spcBef>
                <a:spcPts val="95"/>
              </a:spcBef>
            </a:pPr>
            <a:r>
              <a:rPr sz="3450" b="1" spc="165" dirty="0">
                <a:latin typeface="Times New Roman"/>
                <a:cs typeface="Times New Roman"/>
              </a:rPr>
              <a:t>County</a:t>
            </a:r>
            <a:r>
              <a:rPr sz="3450" b="1" spc="30" dirty="0">
                <a:latin typeface="Times New Roman"/>
                <a:cs typeface="Times New Roman"/>
              </a:rPr>
              <a:t> </a:t>
            </a:r>
            <a:r>
              <a:rPr sz="3450" b="1" spc="160" dirty="0">
                <a:latin typeface="Times New Roman"/>
                <a:cs typeface="Times New Roman"/>
              </a:rPr>
              <a:t>Health </a:t>
            </a:r>
            <a:r>
              <a:rPr sz="3450" b="1" spc="155" dirty="0">
                <a:latin typeface="Times New Roman"/>
                <a:cs typeface="Times New Roman"/>
              </a:rPr>
              <a:t>Rankings</a:t>
            </a:r>
            <a:r>
              <a:rPr sz="3450" b="1" spc="70" dirty="0">
                <a:latin typeface="Times New Roman"/>
                <a:cs typeface="Times New Roman"/>
              </a:rPr>
              <a:t> </a:t>
            </a:r>
            <a:r>
              <a:rPr sz="3450" b="1" spc="-625" dirty="0">
                <a:latin typeface="Times New Roman"/>
                <a:cs typeface="Times New Roman"/>
              </a:rPr>
              <a:t>&amp; </a:t>
            </a:r>
            <a:r>
              <a:rPr sz="3450" b="1" spc="125" dirty="0">
                <a:latin typeface="Times New Roman"/>
                <a:cs typeface="Times New Roman"/>
              </a:rPr>
              <a:t>Roadmaps</a:t>
            </a:r>
            <a:endParaRPr sz="3450" dirty="0">
              <a:latin typeface="Times New Roman"/>
              <a:cs typeface="Times New Roman"/>
            </a:endParaRPr>
          </a:p>
          <a:p>
            <a:pPr>
              <a:lnSpc>
                <a:spcPct val="100000"/>
              </a:lnSpc>
              <a:spcBef>
                <a:spcPts val="1870"/>
              </a:spcBef>
            </a:pPr>
            <a:endParaRPr sz="3450" dirty="0">
              <a:latin typeface="Times New Roman"/>
              <a:cs typeface="Times New Roman"/>
            </a:endParaRPr>
          </a:p>
          <a:p>
            <a:pPr marL="823594" marR="1853564" algn="ctr">
              <a:lnSpc>
                <a:spcPct val="139500"/>
              </a:lnSpc>
            </a:pPr>
            <a:r>
              <a:rPr sz="3450" spc="245" dirty="0">
                <a:latin typeface="Times New Roman"/>
                <a:cs typeface="Times New Roman"/>
              </a:rPr>
              <a:t>Customize</a:t>
            </a:r>
            <a:r>
              <a:rPr sz="3450" spc="40" dirty="0">
                <a:latin typeface="Times New Roman"/>
                <a:cs typeface="Times New Roman"/>
              </a:rPr>
              <a:t> </a:t>
            </a:r>
            <a:r>
              <a:rPr sz="3450" spc="150" dirty="0">
                <a:latin typeface="Times New Roman"/>
                <a:cs typeface="Times New Roman"/>
              </a:rPr>
              <a:t>by </a:t>
            </a:r>
            <a:r>
              <a:rPr sz="3450" spc="250" dirty="0">
                <a:latin typeface="Times New Roman"/>
                <a:cs typeface="Times New Roman"/>
              </a:rPr>
              <a:t>County</a:t>
            </a:r>
            <a:r>
              <a:rPr sz="3450" spc="40" dirty="0">
                <a:latin typeface="Times New Roman"/>
                <a:cs typeface="Times New Roman"/>
              </a:rPr>
              <a:t> </a:t>
            </a:r>
            <a:r>
              <a:rPr sz="3450" spc="310" dirty="0">
                <a:latin typeface="Times New Roman"/>
                <a:cs typeface="Times New Roman"/>
              </a:rPr>
              <a:t>or</a:t>
            </a:r>
            <a:r>
              <a:rPr sz="3450" spc="40" dirty="0">
                <a:latin typeface="Times New Roman"/>
                <a:cs typeface="Times New Roman"/>
              </a:rPr>
              <a:t> </a:t>
            </a:r>
            <a:r>
              <a:rPr sz="3450" spc="70" dirty="0">
                <a:latin typeface="Times New Roman"/>
                <a:cs typeface="Times New Roman"/>
              </a:rPr>
              <a:t>Zip </a:t>
            </a:r>
            <a:r>
              <a:rPr sz="3450" spc="235" dirty="0">
                <a:latin typeface="Times New Roman"/>
                <a:cs typeface="Times New Roman"/>
              </a:rPr>
              <a:t>Code</a:t>
            </a:r>
            <a:endParaRPr sz="3450" dirty="0">
              <a:latin typeface="Times New Roman"/>
              <a:cs typeface="Times New Roman"/>
            </a:endParaRPr>
          </a:p>
          <a:p>
            <a:pPr>
              <a:lnSpc>
                <a:spcPct val="100000"/>
              </a:lnSpc>
            </a:pPr>
            <a:endParaRPr sz="3450" dirty="0">
              <a:latin typeface="Times New Roman"/>
              <a:cs typeface="Times New Roman"/>
            </a:endParaRPr>
          </a:p>
          <a:p>
            <a:pPr>
              <a:spcBef>
                <a:spcPts val="1910"/>
              </a:spcBef>
            </a:pPr>
            <a:r>
              <a:rPr lang="en-US" sz="3450" u="heavy" spc="195" dirty="0">
                <a:uFill>
                  <a:solidFill>
                    <a:srgbClr val="000000"/>
                  </a:solidFill>
                </a:uFill>
                <a:latin typeface="Times New Roman"/>
                <a:cs typeface="Times New Roman"/>
                <a:hlinkClick r:id="rId3"/>
              </a:rPr>
              <a:t>County</a:t>
            </a:r>
            <a:r>
              <a:rPr lang="en-US" sz="3450" spc="195" dirty="0">
                <a:latin typeface="Times New Roman"/>
                <a:cs typeface="Times New Roman"/>
                <a:hlinkClick r:id="rId3"/>
              </a:rPr>
              <a:t>HealthRankings.org</a:t>
            </a:r>
            <a:endParaRPr lang="en-US" sz="3450" dirty="0">
              <a:latin typeface="Times New Roman"/>
              <a:cs typeface="Times New Roman"/>
            </a:endParaRPr>
          </a:p>
          <a:p>
            <a:pPr>
              <a:lnSpc>
                <a:spcPct val="100000"/>
              </a:lnSpc>
              <a:spcBef>
                <a:spcPts val="1910"/>
              </a:spcBef>
            </a:pPr>
            <a:endParaRPr sz="3450" dirty="0">
              <a:latin typeface="Times New Roman"/>
              <a:cs typeface="Times New Roman"/>
            </a:endParaRPr>
          </a:p>
        </p:txBody>
      </p:sp>
      <p:sp>
        <p:nvSpPr>
          <p:cNvPr id="3" name="object 3">
            <a:extLst>
              <a:ext uri="{C183D7F6-B498-43B3-948B-1728B52AA6E4}">
                <adec:decorative xmlns:adec="http://schemas.microsoft.com/office/drawing/2017/decorative" val="1"/>
              </a:ext>
            </a:extLst>
          </p:cNvPr>
          <p:cNvSpPr/>
          <p:nvPr/>
        </p:nvSpPr>
        <p:spPr>
          <a:xfrm>
            <a:off x="1362542" y="5124450"/>
            <a:ext cx="3453129" cy="0"/>
          </a:xfrm>
          <a:custGeom>
            <a:avLst/>
            <a:gdLst/>
            <a:ahLst/>
            <a:cxnLst/>
            <a:rect l="l" t="t" r="r" b="b"/>
            <a:pathLst>
              <a:path w="3453129">
                <a:moveTo>
                  <a:pt x="0" y="0"/>
                </a:moveTo>
                <a:lnTo>
                  <a:pt x="3452511" y="0"/>
                </a:lnTo>
              </a:path>
            </a:pathLst>
          </a:custGeom>
          <a:ln w="38099">
            <a:solidFill>
              <a:srgbClr val="000000"/>
            </a:solidFill>
            <a:prstDash val="sysDot"/>
          </a:ln>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1362542" y="7683308"/>
            <a:ext cx="3453129" cy="0"/>
          </a:xfrm>
          <a:custGeom>
            <a:avLst/>
            <a:gdLst/>
            <a:ahLst/>
            <a:cxnLst/>
            <a:rect l="l" t="t" r="r" b="b"/>
            <a:pathLst>
              <a:path w="3453129">
                <a:moveTo>
                  <a:pt x="0" y="0"/>
                </a:moveTo>
                <a:lnTo>
                  <a:pt x="3452511" y="0"/>
                </a:lnTo>
              </a:path>
            </a:pathLst>
          </a:custGeom>
          <a:ln w="38099">
            <a:solidFill>
              <a:srgbClr val="000000"/>
            </a:solidFill>
            <a:prstDash val="sysDot"/>
          </a:ln>
        </p:spPr>
        <p:txBody>
          <a:bodyPr wrap="square" lIns="0" tIns="0" rIns="0" bIns="0" rtlCol="0"/>
          <a:lstStyle/>
          <a:p>
            <a:endParaRPr/>
          </a:p>
        </p:txBody>
      </p:sp>
      <p:pic>
        <p:nvPicPr>
          <p:cNvPr id="5" name="object 5" descr="Screen shot of the County Health Rankings &amp; Roadmaps page on Cultivating civic infrastructure and civic participation for healthier communities."/>
          <p:cNvPicPr/>
          <p:nvPr/>
        </p:nvPicPr>
        <p:blipFill>
          <a:blip r:embed="rId4" cstate="print"/>
          <a:stretch>
            <a:fillRect/>
          </a:stretch>
        </p:blipFill>
        <p:spPr>
          <a:xfrm>
            <a:off x="8089545" y="2483096"/>
            <a:ext cx="9172574" cy="724852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C82D04-3C23-BB41-DDC7-97C70A4C0132}"/>
              </a:ext>
            </a:extLst>
          </p:cNvPr>
          <p:cNvSpPr txBox="1">
            <a:spLocks noGrp="1"/>
          </p:cNvSpPr>
          <p:nvPr>
            <p:ph type="title" idx="4294967295"/>
          </p:nvPr>
        </p:nvSpPr>
        <p:spPr>
          <a:xfrm>
            <a:off x="2798525" y="-435054"/>
            <a:ext cx="9144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Action 1: Explore Your Community Data 2</a:t>
            </a:r>
          </a:p>
        </p:txBody>
      </p:sp>
      <p:sp>
        <p:nvSpPr>
          <p:cNvPr id="2" name="object 2">
            <a:extLst>
              <a:ext uri="{C183D7F6-B498-43B3-948B-1728B52AA6E4}">
                <adec:decorative xmlns:adec="http://schemas.microsoft.com/office/drawing/2017/decorative" val="1"/>
              </a:ext>
            </a:extLst>
          </p:cNvPr>
          <p:cNvSpPr/>
          <p:nvPr/>
        </p:nvSpPr>
        <p:spPr>
          <a:xfrm>
            <a:off x="0" y="-65722"/>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pPr algn="l" rtl="0"/>
            <a:endParaRPr/>
          </a:p>
        </p:txBody>
      </p:sp>
      <p:sp>
        <p:nvSpPr>
          <p:cNvPr id="4" name="object 4"/>
          <p:cNvSpPr txBox="1"/>
          <p:nvPr/>
        </p:nvSpPr>
        <p:spPr>
          <a:xfrm>
            <a:off x="8775676" y="312546"/>
            <a:ext cx="9143999" cy="516167"/>
          </a:xfrm>
          <a:prstGeom prst="rect">
            <a:avLst/>
          </a:prstGeom>
        </p:spPr>
        <p:txBody>
          <a:bodyPr vert="horz" wrap="square" lIns="0" tIns="15875" rIns="0" bIns="0" rtlCol="0">
            <a:spAutoFit/>
          </a:bodyPr>
          <a:lstStyle/>
          <a:p>
            <a:pPr marL="12700">
              <a:lnSpc>
                <a:spcPct val="100000"/>
              </a:lnSpc>
              <a:spcBef>
                <a:spcPts val="125"/>
              </a:spcBef>
            </a:pPr>
            <a:r>
              <a:rPr sz="3250" b="1" dirty="0">
                <a:solidFill>
                  <a:srgbClr val="661F31"/>
                </a:solidFill>
                <a:latin typeface="Arial"/>
                <a:cs typeface="Arial"/>
              </a:rPr>
              <a:t>OPIOID TOOLKIT ACTION STEP OVERVIEW</a:t>
            </a:r>
            <a:endParaRPr sz="3250" dirty="0">
              <a:latin typeface="Arial"/>
              <a:cs typeface="Arial"/>
            </a:endParaRPr>
          </a:p>
        </p:txBody>
      </p:sp>
      <p:sp>
        <p:nvSpPr>
          <p:cNvPr id="5" name="object 5"/>
          <p:cNvSpPr txBox="1">
            <a:spLocks/>
          </p:cNvSpPr>
          <p:nvPr/>
        </p:nvSpPr>
        <p:spPr>
          <a:xfrm>
            <a:off x="1016000" y="1049480"/>
            <a:ext cx="15976600" cy="1890902"/>
          </a:xfrm>
          <a:prstGeom prst="rect">
            <a:avLst/>
          </a:prstGeom>
          <a:noFill/>
          <a:ln>
            <a:noFill/>
            <a:prstDash/>
          </a:ln>
          <a:effectLst/>
        </p:spPr>
        <p:txBody>
          <a:bodyPr rot="0" spcFirstLastPara="0" vertOverflow="overflow" horzOverflow="overflow" vert="horz" wrap="square" lIns="0" tIns="1333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US" sz="6100" b="1" i="0" u="none" strike="noStrike" kern="0" cap="none" normalizeH="0" baseline="0" noProof="0" dirty="0">
                <a:ln>
                  <a:noFill/>
                </a:ln>
                <a:solidFill>
                  <a:srgbClr val="037D42"/>
                </a:solidFill>
                <a:effectLst/>
                <a:uLnTx/>
                <a:uFillTx/>
                <a:latin typeface="Arial"/>
                <a:ea typeface="+mj-ea"/>
                <a:cs typeface="Arial"/>
              </a:rPr>
              <a:t>ACTION 1: EXPLORE YOUR COMMUNITY DATA</a:t>
            </a:r>
            <a:endParaRPr kumimoji="0" lang="en-US" sz="6100" b="1" i="0" u="none" strike="noStrike" kern="0" cap="none" normalizeH="0" baseline="0" noProof="0" dirty="0">
              <a:ln>
                <a:noFill/>
              </a:ln>
              <a:solidFill>
                <a:srgbClr val="661F31"/>
              </a:solidFill>
              <a:effectLst/>
              <a:uLnTx/>
              <a:uFillTx/>
              <a:latin typeface="Arial"/>
              <a:ea typeface="+mj-ea"/>
              <a:cs typeface="Arial"/>
            </a:endParaRPr>
          </a:p>
        </p:txBody>
      </p:sp>
      <p:sp>
        <p:nvSpPr>
          <p:cNvPr id="6" name="object 6"/>
          <p:cNvSpPr txBox="1"/>
          <p:nvPr/>
        </p:nvSpPr>
        <p:spPr>
          <a:xfrm>
            <a:off x="1338177" y="4061046"/>
            <a:ext cx="4798060" cy="3728085"/>
          </a:xfrm>
          <a:prstGeom prst="rect">
            <a:avLst/>
          </a:prstGeom>
        </p:spPr>
        <p:txBody>
          <a:bodyPr vert="horz" wrap="square" lIns="0" tIns="12065" rIns="0" bIns="0" rtlCol="0">
            <a:spAutoFit/>
          </a:bodyPr>
          <a:lstStyle/>
          <a:p>
            <a:pPr marL="12065" marR="5080" algn="ctr">
              <a:lnSpc>
                <a:spcPct val="139600"/>
              </a:lnSpc>
              <a:spcBef>
                <a:spcPts val="95"/>
              </a:spcBef>
            </a:pPr>
            <a:r>
              <a:rPr sz="4350" b="1" spc="245" dirty="0">
                <a:latin typeface="Times New Roman"/>
                <a:cs typeface="Times New Roman"/>
              </a:rPr>
              <a:t>Statistical</a:t>
            </a:r>
            <a:r>
              <a:rPr sz="4350" b="1" spc="75" dirty="0">
                <a:latin typeface="Times New Roman"/>
                <a:cs typeface="Times New Roman"/>
              </a:rPr>
              <a:t> </a:t>
            </a:r>
            <a:r>
              <a:rPr sz="4350" b="1" spc="200" dirty="0">
                <a:latin typeface="Times New Roman"/>
                <a:cs typeface="Times New Roman"/>
              </a:rPr>
              <a:t>County </a:t>
            </a:r>
            <a:r>
              <a:rPr sz="4350" b="1" spc="220" dirty="0">
                <a:latin typeface="Times New Roman"/>
                <a:cs typeface="Times New Roman"/>
              </a:rPr>
              <a:t>Breakdown</a:t>
            </a:r>
            <a:r>
              <a:rPr sz="4350" b="1" spc="85" dirty="0">
                <a:latin typeface="Times New Roman"/>
                <a:cs typeface="Times New Roman"/>
              </a:rPr>
              <a:t> </a:t>
            </a:r>
            <a:r>
              <a:rPr sz="4350" b="1" spc="190" dirty="0">
                <a:latin typeface="Times New Roman"/>
                <a:cs typeface="Times New Roman"/>
              </a:rPr>
              <a:t>of </a:t>
            </a:r>
            <a:r>
              <a:rPr sz="4350" b="1" spc="210" dirty="0">
                <a:latin typeface="Times New Roman"/>
                <a:cs typeface="Times New Roman"/>
              </a:rPr>
              <a:t>Drug</a:t>
            </a:r>
            <a:r>
              <a:rPr sz="4350" b="1" spc="60" dirty="0">
                <a:latin typeface="Times New Roman"/>
                <a:cs typeface="Times New Roman"/>
              </a:rPr>
              <a:t> </a:t>
            </a:r>
            <a:r>
              <a:rPr sz="4350" b="1" spc="240" dirty="0">
                <a:latin typeface="Times New Roman"/>
                <a:cs typeface="Times New Roman"/>
              </a:rPr>
              <a:t>Overdose </a:t>
            </a:r>
            <a:r>
              <a:rPr sz="4350" b="1" spc="275" dirty="0">
                <a:latin typeface="Times New Roman"/>
                <a:cs typeface="Times New Roman"/>
              </a:rPr>
              <a:t>Deaths</a:t>
            </a:r>
            <a:endParaRPr sz="4350" dirty="0">
              <a:latin typeface="Times New Roman"/>
              <a:cs typeface="Times New Roman"/>
            </a:endParaRPr>
          </a:p>
        </p:txBody>
      </p:sp>
      <p:pic>
        <p:nvPicPr>
          <p:cNvPr id="3" name="object 3" descr="Image of County Snapshot with a red arrow pointing to drug overdose deaths."/>
          <p:cNvPicPr/>
          <p:nvPr/>
        </p:nvPicPr>
        <p:blipFill>
          <a:blip r:embed="rId3" cstate="print"/>
          <a:stretch>
            <a:fillRect/>
          </a:stretch>
        </p:blipFill>
        <p:spPr>
          <a:xfrm>
            <a:off x="6400718" y="2698763"/>
            <a:ext cx="11083614" cy="627760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idx="4294967295"/>
          </p:nvPr>
        </p:nvSpPr>
        <p:spPr>
          <a:xfrm>
            <a:off x="701040" y="1049481"/>
            <a:ext cx="17586960" cy="952184"/>
          </a:xfrm>
          <a:prstGeom prst="rect">
            <a:avLst/>
          </a:prstGeom>
          <a:pattFill prst="pct5">
            <a:fgClr>
              <a:schemeClr val="accent1"/>
            </a:fgClr>
            <a:bgClr>
              <a:schemeClr val="bg1"/>
            </a:bgClr>
          </a:pattFill>
          <a:ln>
            <a:noFill/>
            <a:prstDash/>
          </a:ln>
          <a:effectLst/>
        </p:spPr>
        <p:txBody>
          <a:bodyPr rot="0" spcFirstLastPara="0" vertOverflow="overflow" horzOverflow="overflow" vert="horz" wrap="square" lIns="0" tIns="1333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US" sz="6100" b="1" i="0" u="none" strike="noStrike" kern="0" cap="none" normalizeH="0" baseline="0" noProof="0" dirty="0">
                <a:ln>
                  <a:noFill/>
                </a:ln>
                <a:solidFill>
                  <a:srgbClr val="037D42"/>
                </a:solidFill>
                <a:effectLst/>
                <a:uLnTx/>
                <a:uFillTx/>
                <a:latin typeface="Arial"/>
                <a:cs typeface="Arial"/>
              </a:rPr>
              <a:t>ACTION 1:</a:t>
            </a:r>
            <a:r>
              <a:rPr kumimoji="0" lang="en-US" sz="4000" b="1" i="0" u="none" strike="noStrike" kern="0" cap="none" normalizeH="0" baseline="0" noProof="0" dirty="0">
                <a:ln>
                  <a:noFill/>
                </a:ln>
                <a:solidFill>
                  <a:srgbClr val="037D42"/>
                </a:solidFill>
                <a:effectLst/>
                <a:uLnTx/>
                <a:uFillTx/>
                <a:latin typeface="Arial"/>
                <a:cs typeface="Arial"/>
              </a:rPr>
              <a:t> </a:t>
            </a:r>
            <a:r>
              <a:rPr kumimoji="0" lang="en-US" sz="6100" b="1" i="0" u="none" strike="noStrike" kern="0" cap="none" normalizeH="0" baseline="0" noProof="0" dirty="0">
                <a:ln>
                  <a:noFill/>
                </a:ln>
                <a:solidFill>
                  <a:srgbClr val="037D42"/>
                </a:solidFill>
                <a:effectLst/>
                <a:uLnTx/>
                <a:uFillTx/>
                <a:latin typeface="Arial"/>
                <a:cs typeface="Arial"/>
              </a:rPr>
              <a:t>EXPLORE</a:t>
            </a:r>
            <a:r>
              <a:rPr kumimoji="0" lang="en-US" sz="4000" b="1" i="0" u="none" strike="noStrike" kern="0" cap="none" normalizeH="0" baseline="0" noProof="0" dirty="0">
                <a:ln>
                  <a:noFill/>
                </a:ln>
                <a:solidFill>
                  <a:srgbClr val="037D42"/>
                </a:solidFill>
                <a:effectLst/>
                <a:uLnTx/>
                <a:uFillTx/>
                <a:latin typeface="Arial"/>
                <a:cs typeface="Arial"/>
              </a:rPr>
              <a:t> </a:t>
            </a:r>
            <a:r>
              <a:rPr kumimoji="0" lang="en-US" sz="6100" b="1" i="0" u="none" strike="noStrike" kern="0" cap="none" normalizeH="0" baseline="0" noProof="0" dirty="0">
                <a:ln>
                  <a:noFill/>
                </a:ln>
                <a:solidFill>
                  <a:srgbClr val="037D42"/>
                </a:solidFill>
                <a:effectLst/>
                <a:uLnTx/>
                <a:uFillTx/>
                <a:latin typeface="Arial"/>
                <a:cs typeface="Arial"/>
              </a:rPr>
              <a:t>YOUR</a:t>
            </a:r>
            <a:r>
              <a:rPr kumimoji="0" lang="en-US" sz="4000" b="1" i="0" u="none" strike="noStrike" kern="0" cap="none" normalizeH="0" baseline="0" noProof="0" dirty="0">
                <a:ln>
                  <a:noFill/>
                </a:ln>
                <a:solidFill>
                  <a:srgbClr val="037D42"/>
                </a:solidFill>
                <a:effectLst/>
                <a:uLnTx/>
                <a:uFillTx/>
                <a:latin typeface="Arial"/>
                <a:cs typeface="Arial"/>
              </a:rPr>
              <a:t> </a:t>
            </a:r>
            <a:r>
              <a:rPr kumimoji="0" lang="en-US" sz="6100" b="1" i="0" u="none" strike="noStrike" kern="0" cap="none" normalizeH="0" baseline="0" noProof="0" dirty="0">
                <a:ln>
                  <a:noFill/>
                </a:ln>
                <a:solidFill>
                  <a:srgbClr val="037D42"/>
                </a:solidFill>
                <a:effectLst/>
                <a:uLnTx/>
                <a:uFillTx/>
                <a:latin typeface="Arial"/>
                <a:cs typeface="Arial"/>
              </a:rPr>
              <a:t>COMMUNITY</a:t>
            </a:r>
            <a:r>
              <a:rPr kumimoji="0" lang="en-US" sz="4000" b="1" i="0" u="none" strike="noStrike" kern="0" cap="none" normalizeH="0" baseline="0" noProof="0" dirty="0">
                <a:ln>
                  <a:noFill/>
                </a:ln>
                <a:solidFill>
                  <a:srgbClr val="037D42"/>
                </a:solidFill>
                <a:effectLst/>
                <a:uLnTx/>
                <a:uFillTx/>
                <a:latin typeface="Arial"/>
                <a:cs typeface="Arial"/>
              </a:rPr>
              <a:t> </a:t>
            </a:r>
            <a:r>
              <a:rPr kumimoji="0" lang="en-US" sz="6100" b="1" i="0" u="none" strike="noStrike" kern="0" cap="none" normalizeH="0" baseline="0" noProof="0" dirty="0">
                <a:ln>
                  <a:noFill/>
                </a:ln>
                <a:solidFill>
                  <a:srgbClr val="037D42"/>
                </a:solidFill>
                <a:effectLst/>
                <a:uLnTx/>
                <a:uFillTx/>
                <a:latin typeface="Arial"/>
                <a:cs typeface="Arial"/>
              </a:rPr>
              <a:t>DATA</a:t>
            </a:r>
            <a:endParaRPr kumimoji="0" lang="en-US" sz="6100" b="0" i="0" u="none" strike="noStrike" kern="0" cap="none" normalizeH="0" baseline="0" noProof="0" dirty="0">
              <a:ln>
                <a:noFill/>
              </a:ln>
              <a:solidFill>
                <a:sysClr val="windowText" lastClr="000000"/>
              </a:solidFill>
              <a:effectLst/>
              <a:uLnTx/>
              <a:uFillTx/>
              <a:latin typeface="Arial"/>
              <a:cs typeface="Arial"/>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pPr algn="l" rtl="0"/>
            <a:endParaRPr/>
          </a:p>
        </p:txBody>
      </p:sp>
      <p:sp>
        <p:nvSpPr>
          <p:cNvPr id="4" name="object 4"/>
          <p:cNvSpPr txBox="1">
            <a:spLocks/>
          </p:cNvSpPr>
          <p:nvPr/>
        </p:nvSpPr>
        <p:spPr>
          <a:xfrm>
            <a:off x="9144000" y="312546"/>
            <a:ext cx="8775675"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TOOLKIT ACTION STEP OVERVIEW</a:t>
            </a:r>
          </a:p>
        </p:txBody>
      </p:sp>
      <p:pic>
        <p:nvPicPr>
          <p:cNvPr id="6" name="object 6">
            <a:extLst>
              <a:ext uri="{C183D7F6-B498-43B3-948B-1728B52AA6E4}">
                <adec:decorative xmlns:adec="http://schemas.microsoft.com/office/drawing/2017/decorative" val="1"/>
              </a:ext>
            </a:extLst>
          </p:cNvPr>
          <p:cNvPicPr/>
          <p:nvPr/>
        </p:nvPicPr>
        <p:blipFill>
          <a:blip r:embed="rId3" cstate="print"/>
          <a:stretch>
            <a:fillRect/>
          </a:stretch>
        </p:blipFill>
        <p:spPr>
          <a:xfrm>
            <a:off x="1362074" y="3507779"/>
            <a:ext cx="123824" cy="123824"/>
          </a:xfrm>
          <a:prstGeom prst="rect">
            <a:avLst/>
          </a:prstGeom>
        </p:spPr>
      </p:pic>
      <p:sp>
        <p:nvSpPr>
          <p:cNvPr id="8" name="object 8"/>
          <p:cNvSpPr txBox="1"/>
          <p:nvPr/>
        </p:nvSpPr>
        <p:spPr>
          <a:xfrm>
            <a:off x="1663700" y="3114079"/>
            <a:ext cx="4552950" cy="3216275"/>
          </a:xfrm>
          <a:prstGeom prst="rect">
            <a:avLst/>
          </a:prstGeom>
        </p:spPr>
        <p:txBody>
          <a:bodyPr vert="horz" wrap="square" lIns="0" tIns="12700" rIns="0" bIns="0" rtlCol="0">
            <a:spAutoFit/>
          </a:bodyPr>
          <a:lstStyle/>
          <a:p>
            <a:pPr marL="12700" marR="343535" indent="99695">
              <a:lnSpc>
                <a:spcPct val="139600"/>
              </a:lnSpc>
              <a:spcBef>
                <a:spcPts val="100"/>
              </a:spcBef>
            </a:pPr>
            <a:r>
              <a:rPr sz="3000" b="1" spc="80" dirty="0">
                <a:latin typeface="Times New Roman"/>
                <a:cs typeface="Times New Roman"/>
              </a:rPr>
              <a:t>Florida</a:t>
            </a:r>
            <a:r>
              <a:rPr sz="3000" b="1" spc="50" dirty="0">
                <a:latin typeface="Times New Roman"/>
                <a:cs typeface="Times New Roman"/>
              </a:rPr>
              <a:t> </a:t>
            </a:r>
            <a:r>
              <a:rPr sz="3000" b="1" spc="185" dirty="0">
                <a:latin typeface="Times New Roman"/>
                <a:cs typeface="Times New Roman"/>
              </a:rPr>
              <a:t>Department</a:t>
            </a:r>
            <a:r>
              <a:rPr sz="3000" b="1" spc="50" dirty="0">
                <a:latin typeface="Times New Roman"/>
                <a:cs typeface="Times New Roman"/>
              </a:rPr>
              <a:t> </a:t>
            </a:r>
            <a:r>
              <a:rPr sz="3000" b="1" spc="120" dirty="0">
                <a:latin typeface="Times New Roman"/>
                <a:cs typeface="Times New Roman"/>
              </a:rPr>
              <a:t>of </a:t>
            </a:r>
            <a:r>
              <a:rPr sz="3000" b="1" spc="150" dirty="0">
                <a:latin typeface="Times New Roman"/>
                <a:cs typeface="Times New Roman"/>
              </a:rPr>
              <a:t>Health</a:t>
            </a:r>
            <a:r>
              <a:rPr sz="3000" b="1" spc="45" dirty="0">
                <a:latin typeface="Times New Roman"/>
                <a:cs typeface="Times New Roman"/>
              </a:rPr>
              <a:t> </a:t>
            </a:r>
            <a:r>
              <a:rPr sz="3000" b="1" spc="180" dirty="0">
                <a:latin typeface="Times New Roman"/>
                <a:cs typeface="Times New Roman"/>
              </a:rPr>
              <a:t>–</a:t>
            </a:r>
            <a:r>
              <a:rPr sz="3000" b="1" spc="50" dirty="0">
                <a:latin typeface="Times New Roman"/>
                <a:cs typeface="Times New Roman"/>
              </a:rPr>
              <a:t> </a:t>
            </a:r>
            <a:r>
              <a:rPr sz="3000" b="1" spc="150" dirty="0">
                <a:latin typeface="Times New Roman"/>
                <a:cs typeface="Times New Roman"/>
              </a:rPr>
              <a:t>Health</a:t>
            </a:r>
            <a:r>
              <a:rPr sz="3000" b="1" spc="45" dirty="0">
                <a:latin typeface="Times New Roman"/>
                <a:cs typeface="Times New Roman"/>
              </a:rPr>
              <a:t> </a:t>
            </a:r>
            <a:r>
              <a:rPr sz="3000" b="1" spc="114" dirty="0">
                <a:latin typeface="Times New Roman"/>
                <a:cs typeface="Times New Roman"/>
              </a:rPr>
              <a:t>Charts</a:t>
            </a:r>
            <a:endParaRPr sz="3000" dirty="0">
              <a:latin typeface="Times New Roman"/>
              <a:cs typeface="Times New Roman"/>
            </a:endParaRPr>
          </a:p>
          <a:p>
            <a:pPr marL="659765" marR="5080">
              <a:lnSpc>
                <a:spcPct val="139600"/>
              </a:lnSpc>
            </a:pPr>
            <a:r>
              <a:rPr sz="3000" spc="215" dirty="0">
                <a:latin typeface="Times New Roman"/>
                <a:cs typeface="Times New Roman"/>
              </a:rPr>
              <a:t>Obtain</a:t>
            </a:r>
            <a:r>
              <a:rPr sz="3000" spc="40" dirty="0">
                <a:latin typeface="Times New Roman"/>
                <a:cs typeface="Times New Roman"/>
              </a:rPr>
              <a:t> </a:t>
            </a:r>
            <a:r>
              <a:rPr sz="3000" spc="265" dirty="0">
                <a:latin typeface="Times New Roman"/>
                <a:cs typeface="Times New Roman"/>
              </a:rPr>
              <a:t>state</a:t>
            </a:r>
            <a:r>
              <a:rPr sz="3000" spc="40" dirty="0">
                <a:latin typeface="Times New Roman"/>
                <a:cs typeface="Times New Roman"/>
              </a:rPr>
              <a:t> </a:t>
            </a:r>
            <a:r>
              <a:rPr sz="3000" spc="-260" dirty="0">
                <a:latin typeface="Times New Roman"/>
                <a:cs typeface="Times New Roman"/>
              </a:rPr>
              <a:t>&amp;</a:t>
            </a:r>
            <a:r>
              <a:rPr sz="3000" spc="40" dirty="0">
                <a:latin typeface="Times New Roman"/>
                <a:cs typeface="Times New Roman"/>
              </a:rPr>
              <a:t> </a:t>
            </a:r>
            <a:r>
              <a:rPr sz="3000" spc="240" dirty="0">
                <a:latin typeface="Times New Roman"/>
                <a:cs typeface="Times New Roman"/>
              </a:rPr>
              <a:t>county </a:t>
            </a:r>
            <a:r>
              <a:rPr sz="3000" spc="250" dirty="0">
                <a:latin typeface="Times New Roman"/>
                <a:cs typeface="Times New Roman"/>
              </a:rPr>
              <a:t>data</a:t>
            </a:r>
            <a:r>
              <a:rPr sz="3000" spc="35" dirty="0">
                <a:latin typeface="Times New Roman"/>
                <a:cs typeface="Times New Roman"/>
              </a:rPr>
              <a:t> </a:t>
            </a:r>
            <a:r>
              <a:rPr sz="3000" spc="185" dirty="0">
                <a:latin typeface="Times New Roman"/>
                <a:cs typeface="Times New Roman"/>
              </a:rPr>
              <a:t>for</a:t>
            </a:r>
            <a:r>
              <a:rPr sz="3000" spc="40" dirty="0">
                <a:latin typeface="Times New Roman"/>
                <a:cs typeface="Times New Roman"/>
              </a:rPr>
              <a:t> </a:t>
            </a:r>
            <a:r>
              <a:rPr sz="3000" spc="250" dirty="0">
                <a:latin typeface="Times New Roman"/>
                <a:cs typeface="Times New Roman"/>
              </a:rPr>
              <a:t>drug</a:t>
            </a:r>
            <a:r>
              <a:rPr sz="3000" spc="40" dirty="0">
                <a:latin typeface="Times New Roman"/>
                <a:cs typeface="Times New Roman"/>
              </a:rPr>
              <a:t> </a:t>
            </a:r>
            <a:r>
              <a:rPr sz="3000" spc="240" dirty="0">
                <a:latin typeface="Times New Roman"/>
                <a:cs typeface="Times New Roman"/>
              </a:rPr>
              <a:t>and </a:t>
            </a:r>
            <a:r>
              <a:rPr sz="3000" spc="220" dirty="0">
                <a:latin typeface="Times New Roman"/>
                <a:cs typeface="Times New Roman"/>
              </a:rPr>
              <a:t>opiate</a:t>
            </a:r>
            <a:r>
              <a:rPr sz="3000" spc="45" dirty="0">
                <a:latin typeface="Times New Roman"/>
                <a:cs typeface="Times New Roman"/>
              </a:rPr>
              <a:t> </a:t>
            </a:r>
            <a:r>
              <a:rPr sz="3000" spc="245" dirty="0">
                <a:latin typeface="Times New Roman"/>
                <a:cs typeface="Times New Roman"/>
              </a:rPr>
              <a:t>abuse</a:t>
            </a:r>
            <a:r>
              <a:rPr sz="3000" spc="45" dirty="0">
                <a:latin typeface="Times New Roman"/>
                <a:cs typeface="Times New Roman"/>
              </a:rPr>
              <a:t> </a:t>
            </a:r>
            <a:r>
              <a:rPr sz="3000" spc="245" dirty="0">
                <a:latin typeface="Times New Roman"/>
                <a:cs typeface="Times New Roman"/>
              </a:rPr>
              <a:t>stats</a:t>
            </a:r>
            <a:endParaRPr sz="3000" dirty="0">
              <a:latin typeface="Times New Roman"/>
              <a:cs typeface="Times New Roman"/>
            </a:endParaRPr>
          </a:p>
        </p:txBody>
      </p:sp>
      <p:pic>
        <p:nvPicPr>
          <p:cNvPr id="7" name="object 7">
            <a:extLst>
              <a:ext uri="{C183D7F6-B498-43B3-948B-1728B52AA6E4}">
                <adec:decorative xmlns:adec="http://schemas.microsoft.com/office/drawing/2017/decorative" val="1"/>
              </a:ext>
            </a:extLst>
          </p:cNvPr>
          <p:cNvPicPr/>
          <p:nvPr/>
        </p:nvPicPr>
        <p:blipFill>
          <a:blip r:embed="rId4" cstate="print"/>
          <a:stretch>
            <a:fillRect/>
          </a:stretch>
        </p:blipFill>
        <p:spPr>
          <a:xfrm>
            <a:off x="2005012" y="4779367"/>
            <a:ext cx="133350" cy="133349"/>
          </a:xfrm>
          <a:prstGeom prst="rect">
            <a:avLst/>
          </a:prstGeom>
        </p:spPr>
      </p:pic>
      <p:sp>
        <p:nvSpPr>
          <p:cNvPr id="10" name="object 10"/>
          <p:cNvSpPr txBox="1"/>
          <p:nvPr/>
        </p:nvSpPr>
        <p:spPr>
          <a:xfrm>
            <a:off x="1758894" y="7670839"/>
            <a:ext cx="3642995" cy="482600"/>
          </a:xfrm>
          <a:prstGeom prst="rect">
            <a:avLst/>
          </a:prstGeom>
        </p:spPr>
        <p:txBody>
          <a:bodyPr vert="horz" wrap="square" lIns="0" tIns="12700" rIns="0" bIns="0" rtlCol="0">
            <a:spAutoFit/>
          </a:bodyPr>
          <a:lstStyle/>
          <a:p>
            <a:pPr marL="12700">
              <a:lnSpc>
                <a:spcPct val="100000"/>
              </a:lnSpc>
              <a:spcBef>
                <a:spcPts val="100"/>
              </a:spcBef>
            </a:pPr>
            <a:r>
              <a:rPr sz="3000" b="1" u="heavy" spc="85" dirty="0">
                <a:uFill>
                  <a:solidFill>
                    <a:srgbClr val="000000"/>
                  </a:solidFill>
                </a:uFill>
                <a:latin typeface="Times New Roman"/>
                <a:cs typeface="Times New Roman"/>
              </a:rPr>
              <a:t>FLHealthCharts.</a:t>
            </a:r>
            <a:r>
              <a:rPr sz="3000" b="1" spc="85" dirty="0">
                <a:latin typeface="Times New Roman"/>
                <a:cs typeface="Times New Roman"/>
              </a:rPr>
              <a:t>gov</a:t>
            </a:r>
            <a:endParaRPr sz="3000" dirty="0">
              <a:latin typeface="Times New Roman"/>
              <a:cs typeface="Times New Roman"/>
            </a:endParaRPr>
          </a:p>
        </p:txBody>
      </p:sp>
      <p:pic>
        <p:nvPicPr>
          <p:cNvPr id="3" name="object 3" descr="Screenshot of Substance Use Dashboard from Florida Department of Public Health. "/>
          <p:cNvPicPr/>
          <p:nvPr/>
        </p:nvPicPr>
        <p:blipFill>
          <a:blip r:embed="rId5" cstate="print"/>
          <a:stretch>
            <a:fillRect/>
          </a:stretch>
        </p:blipFill>
        <p:spPr>
          <a:xfrm>
            <a:off x="6827218" y="2619711"/>
            <a:ext cx="11103170" cy="6638924"/>
          </a:xfrm>
          <a:prstGeom prst="rect">
            <a:avLst/>
          </a:prstGeom>
        </p:spPr>
      </p:pic>
      <p:sp>
        <p:nvSpPr>
          <p:cNvPr id="9" name="object 9">
            <a:extLst>
              <a:ext uri="{C183D7F6-B498-43B3-948B-1728B52AA6E4}">
                <adec:decorative xmlns:adec="http://schemas.microsoft.com/office/drawing/2017/decorative" val="1"/>
              </a:ext>
            </a:extLst>
          </p:cNvPr>
          <p:cNvSpPr/>
          <p:nvPr/>
        </p:nvSpPr>
        <p:spPr>
          <a:xfrm>
            <a:off x="4999828" y="8083589"/>
            <a:ext cx="389890" cy="38100"/>
          </a:xfrm>
          <a:custGeom>
            <a:avLst/>
            <a:gdLst/>
            <a:ahLst/>
            <a:cxnLst/>
            <a:rect l="l" t="t" r="r" b="b"/>
            <a:pathLst>
              <a:path w="389889" h="38100">
                <a:moveTo>
                  <a:pt x="389479" y="38099"/>
                </a:moveTo>
                <a:lnTo>
                  <a:pt x="0" y="38099"/>
                </a:lnTo>
                <a:lnTo>
                  <a:pt x="0" y="0"/>
                </a:lnTo>
                <a:lnTo>
                  <a:pt x="389479" y="0"/>
                </a:lnTo>
                <a:lnTo>
                  <a:pt x="389479" y="38099"/>
                </a:lnTo>
                <a:close/>
              </a:path>
            </a:pathLst>
          </a:custGeom>
          <a:solidFill>
            <a:srgbClr val="000000"/>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idx="4294967295"/>
          </p:nvPr>
        </p:nvSpPr>
        <p:spPr>
          <a:xfrm>
            <a:off x="1016000" y="202397"/>
            <a:ext cx="15890240" cy="2148729"/>
          </a:xfrm>
          <a:prstGeom prst="rect">
            <a:avLst/>
          </a:prstGeom>
          <a:noFill/>
          <a:ln>
            <a:noFill/>
            <a:prstDash/>
          </a:ln>
          <a:effectLst/>
        </p:spPr>
        <p:txBody>
          <a:bodyPr rot="0" spcFirstLastPara="0" vertOverflow="overflow" horzOverflow="overflow" vert="horz" wrap="square" lIns="0" tIns="243204" rIns="0" bIns="0" numCol="1" spcCol="0" rtlCol="0" fromWordArt="0" anchor="t" anchorCtr="0" forceAA="0" compatLnSpc="1">
            <a:prstTxWarp prst="textNoShape">
              <a:avLst/>
            </a:prstTxWarp>
            <a:spAutoFit/>
          </a:bodyPr>
          <a:lstStyle/>
          <a:p>
            <a:pPr marL="12700" marR="5080" lvl="0" indent="0" defTabSz="914400" eaLnBrk="1" fontAlgn="auto" latinLnBrk="0" hangingPunct="1">
              <a:lnSpc>
                <a:spcPts val="7730"/>
              </a:lnSpc>
              <a:spcBef>
                <a:spcPts val="1914"/>
              </a:spcBef>
              <a:spcAft>
                <a:spcPts val="0"/>
              </a:spcAft>
              <a:buClrTx/>
              <a:buSzTx/>
              <a:buFontTx/>
              <a:buNone/>
              <a:tabLst/>
              <a:defRPr/>
            </a:pPr>
            <a:r>
              <a:rPr kumimoji="0" lang="en-US" sz="6000" b="1" i="0" u="none" strike="noStrike" kern="0" cap="none" normalizeH="0" baseline="0" noProof="0" dirty="0">
                <a:ln>
                  <a:noFill/>
                </a:ln>
                <a:solidFill>
                  <a:srgbClr val="661F31"/>
                </a:solidFill>
                <a:effectLst/>
                <a:uLnTx/>
                <a:uFillTx/>
                <a:latin typeface="Arial"/>
                <a:cs typeface="Arial"/>
              </a:rPr>
              <a:t>FLORIDA PUBLIC HEALTH STATE OF EMERGENCY DECLARED 2017-ONGOING</a:t>
            </a:r>
            <a:endParaRPr kumimoji="0" lang="en-US" sz="6000" b="0" i="0" u="none" strike="noStrike" kern="0" cap="none" normalizeH="0" baseline="0" noProof="0" dirty="0">
              <a:ln>
                <a:noFill/>
              </a:ln>
              <a:solidFill>
                <a:sysClr val="windowText" lastClr="000000"/>
              </a:solidFill>
              <a:effectLst/>
              <a:uLnTx/>
              <a:uFillTx/>
              <a:latin typeface="Arial"/>
              <a:cs typeface="Arial"/>
            </a:endParaRPr>
          </a:p>
        </p:txBody>
      </p:sp>
      <p:grpSp>
        <p:nvGrpSpPr>
          <p:cNvPr id="2" name="object 2" descr="Chart with 2020 Census populations for Leon County and Escambia County. "/>
          <p:cNvGrpSpPr/>
          <p:nvPr/>
        </p:nvGrpSpPr>
        <p:grpSpPr>
          <a:xfrm>
            <a:off x="1469797" y="2504647"/>
            <a:ext cx="15288894" cy="7183120"/>
            <a:chOff x="1469797" y="2504647"/>
            <a:chExt cx="15288894" cy="7183120"/>
          </a:xfrm>
        </p:grpSpPr>
        <p:pic>
          <p:nvPicPr>
            <p:cNvPr id="3" name="object 3"/>
            <p:cNvPicPr/>
            <p:nvPr/>
          </p:nvPicPr>
          <p:blipFill>
            <a:blip r:embed="rId3" cstate="print"/>
            <a:stretch>
              <a:fillRect/>
            </a:stretch>
          </p:blipFill>
          <p:spPr>
            <a:xfrm>
              <a:off x="1469797" y="4338289"/>
              <a:ext cx="10915649" cy="5248274"/>
            </a:xfrm>
            <a:prstGeom prst="rect">
              <a:avLst/>
            </a:prstGeom>
          </p:spPr>
        </p:pic>
        <p:pic>
          <p:nvPicPr>
            <p:cNvPr id="4" name="object 4"/>
            <p:cNvPicPr/>
            <p:nvPr/>
          </p:nvPicPr>
          <p:blipFill>
            <a:blip r:embed="rId4" cstate="print"/>
            <a:stretch>
              <a:fillRect/>
            </a:stretch>
          </p:blipFill>
          <p:spPr>
            <a:xfrm>
              <a:off x="9747348" y="2504647"/>
              <a:ext cx="7011001" cy="7182638"/>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F15839-0AE6-CD3B-D0D3-045B10300D89}"/>
              </a:ext>
            </a:extLst>
          </p:cNvPr>
          <p:cNvSpPr txBox="1">
            <a:spLocks noGrp="1"/>
          </p:cNvSpPr>
          <p:nvPr>
            <p:ph type="title" idx="4294967295"/>
          </p:nvPr>
        </p:nvSpPr>
        <p:spPr>
          <a:xfrm>
            <a:off x="4635795" y="-616688"/>
            <a:ext cx="4390946"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Action 1 Explore Your Community Data 2</a:t>
            </a:r>
          </a:p>
        </p:txBody>
      </p:sp>
      <p:sp>
        <p:nvSpPr>
          <p:cNvPr id="3" name="object 3"/>
          <p:cNvSpPr txBox="1">
            <a:spLocks/>
          </p:cNvSpPr>
          <p:nvPr/>
        </p:nvSpPr>
        <p:spPr>
          <a:xfrm>
            <a:off x="762000" y="1049482"/>
            <a:ext cx="17526000" cy="952184"/>
          </a:xfrm>
          <a:prstGeom prst="rect">
            <a:avLst/>
          </a:prstGeom>
          <a:noFill/>
          <a:ln>
            <a:noFill/>
            <a:prstDash/>
          </a:ln>
          <a:effectLst/>
        </p:spPr>
        <p:txBody>
          <a:bodyPr rot="0" spcFirstLastPara="0" vertOverflow="overflow" horzOverflow="overflow" vert="horz" wrap="square" lIns="0" tIns="1333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US" sz="6100" b="1" i="0" u="none" strike="noStrike" kern="0" cap="none" normalizeH="0" baseline="0" noProof="0" dirty="0">
                <a:ln>
                  <a:noFill/>
                </a:ln>
                <a:solidFill>
                  <a:srgbClr val="037D42"/>
                </a:solidFill>
                <a:effectLst/>
                <a:uLnTx/>
                <a:uFillTx/>
                <a:latin typeface="Arial"/>
                <a:ea typeface="+mj-ea"/>
                <a:cs typeface="Arial"/>
              </a:rPr>
              <a:t>ACTION 1:</a:t>
            </a:r>
            <a:r>
              <a:rPr kumimoji="0" lang="en-US" sz="4000" b="1" i="0" u="none" strike="noStrike" kern="0" cap="none" normalizeH="0" baseline="0" noProof="0" dirty="0">
                <a:ln>
                  <a:noFill/>
                </a:ln>
                <a:solidFill>
                  <a:srgbClr val="037D42"/>
                </a:solidFill>
                <a:effectLst/>
                <a:uLnTx/>
                <a:uFillTx/>
                <a:latin typeface="Arial"/>
                <a:ea typeface="+mj-ea"/>
                <a:cs typeface="Arial"/>
              </a:rPr>
              <a:t> </a:t>
            </a:r>
            <a:r>
              <a:rPr kumimoji="0" lang="en-US" sz="6100" b="1" i="0" u="none" strike="noStrike" kern="0" cap="none" normalizeH="0" baseline="0" noProof="0" dirty="0">
                <a:ln>
                  <a:noFill/>
                </a:ln>
                <a:solidFill>
                  <a:srgbClr val="037D42"/>
                </a:solidFill>
                <a:effectLst/>
                <a:uLnTx/>
                <a:uFillTx/>
                <a:latin typeface="Arial"/>
                <a:ea typeface="+mj-ea"/>
                <a:cs typeface="Arial"/>
              </a:rPr>
              <a:t>EXPLORE</a:t>
            </a:r>
            <a:r>
              <a:rPr kumimoji="0" lang="en-US" sz="4000" b="1" i="0" u="none" strike="noStrike" kern="0" cap="none" normalizeH="0" baseline="0" noProof="0" dirty="0">
                <a:ln>
                  <a:noFill/>
                </a:ln>
                <a:solidFill>
                  <a:srgbClr val="037D42"/>
                </a:solidFill>
                <a:effectLst/>
                <a:uLnTx/>
                <a:uFillTx/>
                <a:latin typeface="Arial"/>
                <a:ea typeface="+mj-ea"/>
                <a:cs typeface="Arial"/>
              </a:rPr>
              <a:t> </a:t>
            </a:r>
            <a:r>
              <a:rPr kumimoji="0" lang="en-US" sz="6100" b="1" i="0" u="none" strike="noStrike" kern="0" cap="none" normalizeH="0" baseline="0" noProof="0" dirty="0">
                <a:ln>
                  <a:noFill/>
                </a:ln>
                <a:solidFill>
                  <a:srgbClr val="037D42"/>
                </a:solidFill>
                <a:effectLst/>
                <a:uLnTx/>
                <a:uFillTx/>
                <a:latin typeface="Arial"/>
                <a:ea typeface="+mj-ea"/>
                <a:cs typeface="Arial"/>
              </a:rPr>
              <a:t>YOUR</a:t>
            </a:r>
            <a:r>
              <a:rPr kumimoji="0" lang="en-US" sz="4000" b="1" i="0" u="none" strike="noStrike" kern="0" cap="none" normalizeH="0" baseline="0" noProof="0" dirty="0">
                <a:ln>
                  <a:noFill/>
                </a:ln>
                <a:solidFill>
                  <a:srgbClr val="037D42"/>
                </a:solidFill>
                <a:effectLst/>
                <a:uLnTx/>
                <a:uFillTx/>
                <a:latin typeface="Arial"/>
                <a:ea typeface="+mj-ea"/>
                <a:cs typeface="Arial"/>
              </a:rPr>
              <a:t> </a:t>
            </a:r>
            <a:r>
              <a:rPr kumimoji="0" lang="en-US" sz="6100" b="1" i="0" u="none" strike="noStrike" kern="0" cap="none" normalizeH="0" baseline="0" noProof="0" dirty="0">
                <a:ln>
                  <a:noFill/>
                </a:ln>
                <a:solidFill>
                  <a:srgbClr val="037D42"/>
                </a:solidFill>
                <a:effectLst/>
                <a:uLnTx/>
                <a:uFillTx/>
                <a:latin typeface="Arial"/>
                <a:ea typeface="+mj-ea"/>
                <a:cs typeface="Arial"/>
              </a:rPr>
              <a:t>COMMUNITY</a:t>
            </a:r>
            <a:r>
              <a:rPr kumimoji="0" lang="en-US" sz="4000" b="1" i="0" u="none" strike="noStrike" kern="0" cap="none" normalizeH="0" baseline="0" noProof="0" dirty="0">
                <a:ln>
                  <a:noFill/>
                </a:ln>
                <a:solidFill>
                  <a:srgbClr val="037D42"/>
                </a:solidFill>
                <a:effectLst/>
                <a:uLnTx/>
                <a:uFillTx/>
                <a:latin typeface="Arial"/>
                <a:ea typeface="+mj-ea"/>
                <a:cs typeface="Arial"/>
              </a:rPr>
              <a:t> </a:t>
            </a:r>
            <a:r>
              <a:rPr kumimoji="0" lang="en-US" sz="6100" b="1" i="0" u="none" strike="noStrike" kern="0" cap="none" normalizeH="0" baseline="0" noProof="0" dirty="0">
                <a:ln>
                  <a:noFill/>
                </a:ln>
                <a:solidFill>
                  <a:srgbClr val="037D42"/>
                </a:solidFill>
                <a:effectLst/>
                <a:uLnTx/>
                <a:uFillTx/>
                <a:latin typeface="Arial"/>
                <a:ea typeface="+mj-ea"/>
                <a:cs typeface="Arial"/>
              </a:rPr>
              <a:t>DATA</a:t>
            </a:r>
            <a:endParaRPr kumimoji="0" lang="en-US" sz="6100" b="0" i="0" u="none" strike="noStrike" kern="0" cap="none" normalizeH="0" baseline="0" noProof="0" dirty="0">
              <a:ln>
                <a:noFill/>
              </a:ln>
              <a:solidFill>
                <a:sysClr val="windowText" lastClr="000000"/>
              </a:solidFill>
              <a:effectLst/>
              <a:uLnTx/>
              <a:uFillTx/>
              <a:latin typeface="Arial"/>
              <a:ea typeface="+mj-ea"/>
              <a:cs typeface="Arial"/>
            </a:endParaRPr>
          </a:p>
        </p:txBody>
      </p:sp>
      <p:sp>
        <p:nvSpPr>
          <p:cNvPr id="2" name="object 2"/>
          <p:cNvSpPr txBox="1">
            <a:spLocks/>
          </p:cNvSpPr>
          <p:nvPr/>
        </p:nvSpPr>
        <p:spPr>
          <a:xfrm>
            <a:off x="9026742" y="312548"/>
            <a:ext cx="8892934"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TOOLKIT ACTION STEP OVERVIEW</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193133" y="745521"/>
            <a:ext cx="12494667" cy="1913601"/>
          </a:xfrm>
          <a:prstGeom prst="rect">
            <a:avLst/>
          </a:prstGeom>
        </p:spPr>
        <p:txBody>
          <a:bodyPr vert="horz" wrap="square" lIns="0" tIns="12065" rIns="0" bIns="0" rtlCol="0">
            <a:spAutoFit/>
          </a:bodyPr>
          <a:lstStyle/>
          <a:p>
            <a:pPr marL="1823085" marR="5080" indent="-1811020">
              <a:lnSpc>
                <a:spcPct val="140800"/>
              </a:lnSpc>
              <a:spcBef>
                <a:spcPts val="95"/>
              </a:spcBef>
            </a:pPr>
            <a:r>
              <a:rPr sz="4650" dirty="0">
                <a:solidFill>
                  <a:srgbClr val="000000"/>
                </a:solidFill>
              </a:rPr>
              <a:t>STEP 2: CONSIDER COMMUNITY ASSETS &amp; CONNECT WITH PARTNERS</a:t>
            </a:r>
            <a:endParaRPr sz="4650" dirty="0"/>
          </a:p>
        </p:txBody>
      </p:sp>
      <p:pic>
        <p:nvPicPr>
          <p:cNvPr id="2" name="object 2" descr="Orange arrow from right to left above an orange circle with the number 1 in it next to a tan arc from left to right below a tan circle with the number 2 in it."/>
          <p:cNvPicPr/>
          <p:nvPr/>
        </p:nvPicPr>
        <p:blipFill>
          <a:blip r:embed="rId2" cstate="print"/>
          <a:stretch>
            <a:fillRect/>
          </a:stretch>
        </p:blipFill>
        <p:spPr>
          <a:xfrm>
            <a:off x="5920379" y="4168839"/>
            <a:ext cx="6447096" cy="3316360"/>
          </a:xfrm>
          <a:prstGeom prst="rect">
            <a:avLst/>
          </a:prstGeom>
        </p:spPr>
      </p:pic>
      <p:sp>
        <p:nvSpPr>
          <p:cNvPr id="4" name="object 4"/>
          <p:cNvSpPr txBox="1"/>
          <p:nvPr/>
        </p:nvSpPr>
        <p:spPr>
          <a:xfrm>
            <a:off x="7460204" y="5399559"/>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1</a:t>
            </a:r>
            <a:endParaRPr sz="4000">
              <a:latin typeface="Arial Black"/>
              <a:cs typeface="Arial Black"/>
            </a:endParaRPr>
          </a:p>
        </p:txBody>
      </p:sp>
      <p:sp>
        <p:nvSpPr>
          <p:cNvPr id="5" name="object 5"/>
          <p:cNvSpPr txBox="1"/>
          <p:nvPr/>
        </p:nvSpPr>
        <p:spPr>
          <a:xfrm>
            <a:off x="10546305" y="5399559"/>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2</a:t>
            </a:r>
            <a:endParaRPr sz="4000">
              <a:latin typeface="Arial Black"/>
              <a:cs typeface="Arial Black"/>
            </a:endParaRPr>
          </a:p>
        </p:txBody>
      </p:sp>
      <p:sp>
        <p:nvSpPr>
          <p:cNvPr id="6" name="object 6"/>
          <p:cNvSpPr txBox="1"/>
          <p:nvPr/>
        </p:nvSpPr>
        <p:spPr>
          <a:xfrm>
            <a:off x="6375520" y="7476095"/>
            <a:ext cx="2419350" cy="920750"/>
          </a:xfrm>
          <a:prstGeom prst="rect">
            <a:avLst/>
          </a:prstGeom>
        </p:spPr>
        <p:txBody>
          <a:bodyPr vert="horz" wrap="square" lIns="0" tIns="12700" rIns="0" bIns="0" rtlCol="0">
            <a:spAutoFit/>
          </a:bodyPr>
          <a:lstStyle/>
          <a:p>
            <a:pPr marL="12700" marR="5080" indent="313055">
              <a:lnSpc>
                <a:spcPct val="139900"/>
              </a:lnSpc>
              <a:spcBef>
                <a:spcPts val="100"/>
              </a:spcBef>
            </a:pPr>
            <a:r>
              <a:rPr sz="2100" b="1" spc="85" dirty="0">
                <a:latin typeface="Arial"/>
                <a:cs typeface="Arial"/>
              </a:rPr>
              <a:t>Explore</a:t>
            </a:r>
            <a:r>
              <a:rPr sz="2100" b="1" spc="5" dirty="0">
                <a:latin typeface="Arial"/>
                <a:cs typeface="Arial"/>
              </a:rPr>
              <a:t> </a:t>
            </a:r>
            <a:r>
              <a:rPr sz="2100" b="1" spc="80" dirty="0">
                <a:latin typeface="Arial"/>
                <a:cs typeface="Arial"/>
              </a:rPr>
              <a:t>your </a:t>
            </a:r>
            <a:r>
              <a:rPr sz="2100" b="1" spc="155" dirty="0">
                <a:latin typeface="Arial"/>
                <a:cs typeface="Arial"/>
              </a:rPr>
              <a:t>Community</a:t>
            </a:r>
            <a:r>
              <a:rPr sz="2100" b="1" spc="30" dirty="0">
                <a:latin typeface="Arial"/>
                <a:cs typeface="Arial"/>
              </a:rPr>
              <a:t> </a:t>
            </a:r>
            <a:r>
              <a:rPr sz="2100" b="1" spc="145" dirty="0">
                <a:latin typeface="Arial"/>
                <a:cs typeface="Arial"/>
              </a:rPr>
              <a:t>Data</a:t>
            </a:r>
            <a:endParaRPr sz="21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443E8B6-7035-4A44-4BCE-F905B88EF6CD}"/>
              </a:ext>
            </a:extLst>
          </p:cNvPr>
          <p:cNvSpPr txBox="1">
            <a:spLocks noGrp="1"/>
          </p:cNvSpPr>
          <p:nvPr>
            <p:ph type="title" idx="4294967295"/>
          </p:nvPr>
        </p:nvSpPr>
        <p:spPr>
          <a:xfrm>
            <a:off x="9058940" y="-489098"/>
            <a:ext cx="2211631"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spc="-735" dirty="0">
                <a:solidFill>
                  <a:srgbClr val="037D42"/>
                </a:solidFill>
                <a:latin typeface="Arial"/>
                <a:cs typeface="Arial"/>
              </a:rPr>
              <a:t>ACTION</a:t>
            </a:r>
            <a:r>
              <a:rPr lang="en-US" b="1" spc="-110" dirty="0">
                <a:solidFill>
                  <a:srgbClr val="037D42"/>
                </a:solidFill>
                <a:latin typeface="Arial"/>
                <a:cs typeface="Arial"/>
              </a:rPr>
              <a:t> </a:t>
            </a:r>
            <a:r>
              <a:rPr lang="en-US" b="1" spc="-270" dirty="0">
                <a:solidFill>
                  <a:srgbClr val="037D42"/>
                </a:solidFill>
                <a:latin typeface="Arial"/>
                <a:cs typeface="Arial"/>
              </a:rPr>
              <a:t>2:</a:t>
            </a:r>
            <a:r>
              <a:rPr lang="en-US" b="1" spc="-110" dirty="0">
                <a:solidFill>
                  <a:srgbClr val="037D42"/>
                </a:solidFill>
                <a:latin typeface="Arial"/>
                <a:cs typeface="Arial"/>
              </a:rPr>
              <a:t> </a:t>
            </a:r>
            <a:r>
              <a:rPr lang="en-US" b="1" spc="-740" dirty="0">
                <a:solidFill>
                  <a:srgbClr val="037D42"/>
                </a:solidFill>
                <a:latin typeface="Arial"/>
                <a:cs typeface="Arial"/>
              </a:rPr>
              <a:t>CONSIDER</a:t>
            </a:r>
            <a:r>
              <a:rPr lang="en-US" b="1" spc="-105" dirty="0">
                <a:solidFill>
                  <a:srgbClr val="037D42"/>
                </a:solidFill>
                <a:latin typeface="Arial"/>
                <a:cs typeface="Arial"/>
              </a:rPr>
              <a:t> </a:t>
            </a:r>
            <a:r>
              <a:rPr lang="en-US" b="1" spc="-725" dirty="0">
                <a:solidFill>
                  <a:srgbClr val="037D42"/>
                </a:solidFill>
                <a:latin typeface="Arial"/>
                <a:cs typeface="Arial"/>
              </a:rPr>
              <a:t>COMMUNITY</a:t>
            </a:r>
            <a:r>
              <a:rPr lang="en-US" b="1" spc="-110" dirty="0">
                <a:solidFill>
                  <a:srgbClr val="037D42"/>
                </a:solidFill>
                <a:latin typeface="Arial"/>
                <a:cs typeface="Arial"/>
              </a:rPr>
              <a:t> </a:t>
            </a:r>
            <a:r>
              <a:rPr lang="en-US" b="1" spc="-894" dirty="0">
                <a:solidFill>
                  <a:srgbClr val="037D42"/>
                </a:solidFill>
                <a:latin typeface="Arial"/>
                <a:cs typeface="Arial"/>
              </a:rPr>
              <a:t>ASSETS </a:t>
            </a:r>
            <a:endParaRPr kumimoji="0" lang="en-US" sz="1800" b="0" i="0" u="none" strike="noStrike" kern="0" cap="none" spc="0" normalizeH="0" baseline="0" noProof="0" dirty="0">
              <a:ln>
                <a:noFill/>
              </a:ln>
              <a:solidFill>
                <a:sysClr val="windowText" lastClr="000000"/>
              </a:solidFill>
              <a:effectLst/>
              <a:uLnTx/>
              <a:uFillTx/>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pPr algn="l" rtl="0"/>
            <a:endParaRPr/>
          </a:p>
        </p:txBody>
      </p:sp>
      <p:sp>
        <p:nvSpPr>
          <p:cNvPr id="4" name="object 4"/>
          <p:cNvSpPr txBox="1">
            <a:spLocks/>
          </p:cNvSpPr>
          <p:nvPr/>
        </p:nvSpPr>
        <p:spPr>
          <a:xfrm>
            <a:off x="8686800" y="312546"/>
            <a:ext cx="9232875"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TOOLKIT ACTION STEP OVERVIEW</a:t>
            </a:r>
          </a:p>
        </p:txBody>
      </p:sp>
      <p:sp>
        <p:nvSpPr>
          <p:cNvPr id="9" name="object 9"/>
          <p:cNvSpPr txBox="1"/>
          <p:nvPr/>
        </p:nvSpPr>
        <p:spPr>
          <a:xfrm>
            <a:off x="931677" y="837690"/>
            <a:ext cx="15113000" cy="1613262"/>
          </a:xfrm>
          <a:prstGeom prst="rect">
            <a:avLst/>
          </a:prstGeom>
        </p:spPr>
        <p:txBody>
          <a:bodyPr vert="horz" wrap="square" lIns="0" tIns="12700" rIns="0" bIns="0" rtlCol="0">
            <a:spAutoFit/>
          </a:bodyPr>
          <a:lstStyle/>
          <a:p>
            <a:pPr marL="12700"/>
            <a:r>
              <a:rPr sz="5200" b="1" dirty="0">
                <a:solidFill>
                  <a:srgbClr val="037D42"/>
                </a:solidFill>
                <a:latin typeface="Arial"/>
                <a:cs typeface="Arial"/>
              </a:rPr>
              <a:t>ACTION 2: CONSIDER COMMUNITY ASSETS AND CONNECT</a:t>
            </a:r>
            <a:r>
              <a:rPr lang="en-US" sz="5200" b="1" dirty="0">
                <a:solidFill>
                  <a:srgbClr val="037D42"/>
                </a:solidFill>
                <a:latin typeface="Arial"/>
                <a:cs typeface="Arial"/>
              </a:rPr>
              <a:t> WITH PARTNERS</a:t>
            </a:r>
            <a:endParaRPr lang="en-US" sz="5200" dirty="0">
              <a:latin typeface="Arial"/>
              <a:cs typeface="Arial"/>
            </a:endParaRPr>
          </a:p>
        </p:txBody>
      </p:sp>
      <p:sp>
        <p:nvSpPr>
          <p:cNvPr id="10" name="object 10"/>
          <p:cNvSpPr txBox="1"/>
          <p:nvPr/>
        </p:nvSpPr>
        <p:spPr>
          <a:xfrm>
            <a:off x="1016000" y="2368057"/>
            <a:ext cx="16903675" cy="950259"/>
          </a:xfrm>
          <a:prstGeom prst="rect">
            <a:avLst/>
          </a:prstGeom>
        </p:spPr>
        <p:txBody>
          <a:bodyPr vert="horz" wrap="square" lIns="0" tIns="445769" rIns="0" bIns="0" rtlCol="0">
            <a:spAutoFit/>
          </a:bodyPr>
          <a:lstStyle/>
          <a:p>
            <a:pPr marL="12700">
              <a:lnSpc>
                <a:spcPct val="100000"/>
              </a:lnSpc>
              <a:spcBef>
                <a:spcPts val="2140"/>
              </a:spcBef>
            </a:pPr>
            <a:r>
              <a:rPr sz="3250" b="1" spc="110" dirty="0">
                <a:latin typeface="Times New Roman"/>
                <a:cs typeface="Times New Roman"/>
              </a:rPr>
              <a:t>Identify:</a:t>
            </a:r>
            <a:r>
              <a:rPr sz="3250" b="1" spc="65" dirty="0">
                <a:latin typeface="Times New Roman"/>
                <a:cs typeface="Times New Roman"/>
              </a:rPr>
              <a:t> </a:t>
            </a:r>
            <a:r>
              <a:rPr sz="3250" i="1" spc="265" dirty="0">
                <a:latin typeface="Times New Roman"/>
                <a:cs typeface="Times New Roman"/>
              </a:rPr>
              <a:t>Who</a:t>
            </a:r>
            <a:r>
              <a:rPr sz="3250" i="1" spc="70" dirty="0">
                <a:latin typeface="Times New Roman"/>
                <a:cs typeface="Times New Roman"/>
              </a:rPr>
              <a:t> </a:t>
            </a:r>
            <a:r>
              <a:rPr sz="3250" i="1" spc="135" dirty="0">
                <a:latin typeface="Times New Roman"/>
                <a:cs typeface="Times New Roman"/>
              </a:rPr>
              <a:t>is</a:t>
            </a:r>
            <a:r>
              <a:rPr sz="3250" i="1" spc="65" dirty="0">
                <a:latin typeface="Times New Roman"/>
                <a:cs typeface="Times New Roman"/>
              </a:rPr>
              <a:t> </a:t>
            </a:r>
            <a:r>
              <a:rPr sz="3250" i="1" spc="145" dirty="0">
                <a:latin typeface="Times New Roman"/>
                <a:cs typeface="Times New Roman"/>
              </a:rPr>
              <a:t>already</a:t>
            </a:r>
            <a:r>
              <a:rPr sz="3250" i="1" spc="70" dirty="0">
                <a:latin typeface="Times New Roman"/>
                <a:cs typeface="Times New Roman"/>
              </a:rPr>
              <a:t> </a:t>
            </a:r>
            <a:r>
              <a:rPr sz="3250" i="1" dirty="0">
                <a:latin typeface="Times New Roman"/>
                <a:cs typeface="Times New Roman"/>
              </a:rPr>
              <a:t>“doing</a:t>
            </a:r>
            <a:r>
              <a:rPr sz="3250" i="1" spc="65" dirty="0">
                <a:latin typeface="Times New Roman"/>
                <a:cs typeface="Times New Roman"/>
              </a:rPr>
              <a:t> </a:t>
            </a:r>
            <a:r>
              <a:rPr sz="3250" i="1" spc="200" dirty="0">
                <a:latin typeface="Times New Roman"/>
                <a:cs typeface="Times New Roman"/>
              </a:rPr>
              <a:t>the</a:t>
            </a:r>
            <a:r>
              <a:rPr sz="3250" i="1" spc="70" dirty="0">
                <a:latin typeface="Times New Roman"/>
                <a:cs typeface="Times New Roman"/>
              </a:rPr>
              <a:t> </a:t>
            </a:r>
            <a:r>
              <a:rPr sz="3250" i="1" spc="60" dirty="0">
                <a:latin typeface="Times New Roman"/>
                <a:cs typeface="Times New Roman"/>
              </a:rPr>
              <a:t>work”</a:t>
            </a:r>
            <a:r>
              <a:rPr sz="3250" i="1" spc="70" dirty="0">
                <a:latin typeface="Times New Roman"/>
                <a:cs typeface="Times New Roman"/>
              </a:rPr>
              <a:t> </a:t>
            </a:r>
            <a:r>
              <a:rPr sz="3250" i="1" spc="225" dirty="0">
                <a:latin typeface="Times New Roman"/>
                <a:cs typeface="Times New Roman"/>
              </a:rPr>
              <a:t>and</a:t>
            </a:r>
            <a:r>
              <a:rPr sz="3250" i="1" spc="65" dirty="0">
                <a:latin typeface="Times New Roman"/>
                <a:cs typeface="Times New Roman"/>
              </a:rPr>
              <a:t> </a:t>
            </a:r>
            <a:r>
              <a:rPr sz="3250" i="1" spc="265" dirty="0">
                <a:latin typeface="Times New Roman"/>
                <a:cs typeface="Times New Roman"/>
              </a:rPr>
              <a:t>what</a:t>
            </a:r>
            <a:r>
              <a:rPr sz="3250" i="1" spc="70" dirty="0">
                <a:latin typeface="Times New Roman"/>
                <a:cs typeface="Times New Roman"/>
              </a:rPr>
              <a:t> </a:t>
            </a:r>
            <a:r>
              <a:rPr sz="3250" i="1" spc="114" dirty="0">
                <a:latin typeface="Times New Roman"/>
                <a:cs typeface="Times New Roman"/>
              </a:rPr>
              <a:t>does</a:t>
            </a:r>
            <a:r>
              <a:rPr sz="3250" i="1" spc="65" dirty="0">
                <a:latin typeface="Times New Roman"/>
                <a:cs typeface="Times New Roman"/>
              </a:rPr>
              <a:t> </a:t>
            </a:r>
            <a:r>
              <a:rPr sz="3250" i="1" spc="200" dirty="0">
                <a:latin typeface="Times New Roman"/>
                <a:cs typeface="Times New Roman"/>
              </a:rPr>
              <a:t>the</a:t>
            </a:r>
            <a:r>
              <a:rPr sz="3250" i="1" spc="70" dirty="0">
                <a:latin typeface="Times New Roman"/>
                <a:cs typeface="Times New Roman"/>
              </a:rPr>
              <a:t> </a:t>
            </a:r>
            <a:r>
              <a:rPr sz="3250" i="1" spc="135" dirty="0">
                <a:latin typeface="Times New Roman"/>
                <a:cs typeface="Times New Roman"/>
              </a:rPr>
              <a:t>library</a:t>
            </a:r>
            <a:r>
              <a:rPr sz="3250" i="1" spc="65" dirty="0">
                <a:latin typeface="Times New Roman"/>
                <a:cs typeface="Times New Roman"/>
              </a:rPr>
              <a:t> </a:t>
            </a:r>
            <a:r>
              <a:rPr sz="3250" i="1" spc="160" dirty="0">
                <a:latin typeface="Times New Roman"/>
                <a:cs typeface="Times New Roman"/>
              </a:rPr>
              <a:t>bring</a:t>
            </a:r>
            <a:r>
              <a:rPr sz="3250" i="1" spc="70" dirty="0">
                <a:latin typeface="Times New Roman"/>
                <a:cs typeface="Times New Roman"/>
              </a:rPr>
              <a:t> </a:t>
            </a:r>
            <a:r>
              <a:rPr sz="3250" i="1" spc="165" dirty="0">
                <a:latin typeface="Times New Roman"/>
                <a:cs typeface="Times New Roman"/>
              </a:rPr>
              <a:t>to</a:t>
            </a:r>
            <a:r>
              <a:rPr sz="3250" i="1" spc="70" dirty="0">
                <a:latin typeface="Times New Roman"/>
                <a:cs typeface="Times New Roman"/>
              </a:rPr>
              <a:t> </a:t>
            </a:r>
            <a:r>
              <a:rPr sz="3250" i="1" spc="200" dirty="0">
                <a:latin typeface="Times New Roman"/>
                <a:cs typeface="Times New Roman"/>
              </a:rPr>
              <a:t>the</a:t>
            </a:r>
            <a:r>
              <a:rPr sz="3250" i="1" spc="65" dirty="0">
                <a:latin typeface="Times New Roman"/>
                <a:cs typeface="Times New Roman"/>
              </a:rPr>
              <a:t> table?</a:t>
            </a:r>
            <a:endParaRPr sz="3250" dirty="0">
              <a:latin typeface="Times New Roman"/>
              <a:cs typeface="Times New Roman"/>
            </a:endParaRPr>
          </a:p>
        </p:txBody>
      </p:sp>
      <p:sp>
        <p:nvSpPr>
          <p:cNvPr id="5" name="object 5"/>
          <p:cNvSpPr txBox="1"/>
          <p:nvPr/>
        </p:nvSpPr>
        <p:spPr>
          <a:xfrm>
            <a:off x="1131742" y="4327781"/>
            <a:ext cx="3307079" cy="1832610"/>
          </a:xfrm>
          <a:prstGeom prst="rect">
            <a:avLst/>
          </a:prstGeom>
          <a:solidFill>
            <a:srgbClr val="F58325">
              <a:alpha val="81999"/>
            </a:srgbClr>
          </a:solidFill>
        </p:spPr>
        <p:txBody>
          <a:bodyPr vert="horz" wrap="square" lIns="0" tIns="104775" rIns="0" bIns="0" rtlCol="0">
            <a:spAutoFit/>
          </a:bodyPr>
          <a:lstStyle/>
          <a:p>
            <a:pPr marL="20320" algn="ctr">
              <a:lnSpc>
                <a:spcPct val="100000"/>
              </a:lnSpc>
              <a:spcBef>
                <a:spcPts val="825"/>
              </a:spcBef>
            </a:pPr>
            <a:r>
              <a:rPr sz="2800" b="1" spc="130" dirty="0">
                <a:latin typeface="Times New Roman"/>
                <a:cs typeface="Times New Roman"/>
              </a:rPr>
              <a:t>Trusted</a:t>
            </a:r>
            <a:endParaRPr sz="2800" dirty="0">
              <a:latin typeface="Times New Roman"/>
              <a:cs typeface="Times New Roman"/>
            </a:endParaRPr>
          </a:p>
          <a:p>
            <a:pPr marL="366395" marR="338455" algn="ctr">
              <a:lnSpc>
                <a:spcPct val="140600"/>
              </a:lnSpc>
            </a:pPr>
            <a:r>
              <a:rPr sz="2800" b="1" spc="145" dirty="0">
                <a:latin typeface="Times New Roman"/>
                <a:cs typeface="Times New Roman"/>
              </a:rPr>
              <a:t>organization</a:t>
            </a:r>
            <a:r>
              <a:rPr sz="2800" b="1" spc="75" dirty="0">
                <a:latin typeface="Times New Roman"/>
                <a:cs typeface="Times New Roman"/>
              </a:rPr>
              <a:t> </a:t>
            </a:r>
            <a:r>
              <a:rPr sz="2800" b="1" spc="145" dirty="0">
                <a:latin typeface="Times New Roman"/>
                <a:cs typeface="Times New Roman"/>
              </a:rPr>
              <a:t>in </a:t>
            </a:r>
            <a:r>
              <a:rPr sz="2800" b="1" spc="175" dirty="0">
                <a:latin typeface="Times New Roman"/>
                <a:cs typeface="Times New Roman"/>
              </a:rPr>
              <a:t>community</a:t>
            </a:r>
            <a:endParaRPr sz="2800" dirty="0">
              <a:latin typeface="Times New Roman"/>
              <a:cs typeface="Times New Roman"/>
            </a:endParaRPr>
          </a:p>
        </p:txBody>
      </p:sp>
      <p:sp>
        <p:nvSpPr>
          <p:cNvPr id="6" name="object 6"/>
          <p:cNvSpPr txBox="1"/>
          <p:nvPr/>
        </p:nvSpPr>
        <p:spPr>
          <a:xfrm>
            <a:off x="4890650" y="4327781"/>
            <a:ext cx="3307079" cy="1832610"/>
          </a:xfrm>
          <a:prstGeom prst="rect">
            <a:avLst/>
          </a:prstGeom>
          <a:solidFill>
            <a:srgbClr val="CDB59C">
              <a:alpha val="81999"/>
            </a:srgbClr>
          </a:solidFill>
        </p:spPr>
        <p:txBody>
          <a:bodyPr vert="horz" wrap="square" lIns="0" tIns="79375" rIns="0" bIns="0" rtlCol="0">
            <a:spAutoFit/>
          </a:bodyPr>
          <a:lstStyle/>
          <a:p>
            <a:pPr marL="267970">
              <a:lnSpc>
                <a:spcPct val="100000"/>
              </a:lnSpc>
              <a:spcBef>
                <a:spcPts val="625"/>
              </a:spcBef>
            </a:pPr>
            <a:r>
              <a:rPr sz="2800" b="1" spc="110" dirty="0">
                <a:latin typeface="Times New Roman"/>
                <a:cs typeface="Times New Roman"/>
              </a:rPr>
              <a:t>Staff</a:t>
            </a:r>
            <a:r>
              <a:rPr sz="2800" b="1" spc="35" dirty="0">
                <a:latin typeface="Times New Roman"/>
                <a:cs typeface="Times New Roman"/>
              </a:rPr>
              <a:t> </a:t>
            </a:r>
            <a:r>
              <a:rPr sz="2800" b="1" spc="175" dirty="0">
                <a:latin typeface="Times New Roman"/>
                <a:cs typeface="Times New Roman"/>
              </a:rPr>
              <a:t>experience</a:t>
            </a:r>
            <a:endParaRPr sz="2800" dirty="0">
              <a:latin typeface="Times New Roman"/>
              <a:cs typeface="Times New Roman"/>
            </a:endParaRPr>
          </a:p>
          <a:p>
            <a:pPr marL="739140" marR="431800" indent="-297815">
              <a:lnSpc>
                <a:spcPct val="140600"/>
              </a:lnSpc>
            </a:pPr>
            <a:r>
              <a:rPr sz="2800" b="1" spc="-470" dirty="0">
                <a:latin typeface="Times New Roman"/>
                <a:cs typeface="Times New Roman"/>
              </a:rPr>
              <a:t>&amp;</a:t>
            </a:r>
            <a:r>
              <a:rPr sz="2800" b="1" spc="35" dirty="0">
                <a:latin typeface="Times New Roman"/>
                <a:cs typeface="Times New Roman"/>
              </a:rPr>
              <a:t> </a:t>
            </a:r>
            <a:r>
              <a:rPr sz="2800" b="1" spc="145" dirty="0">
                <a:latin typeface="Times New Roman"/>
                <a:cs typeface="Times New Roman"/>
              </a:rPr>
              <a:t>professional </a:t>
            </a:r>
            <a:r>
              <a:rPr sz="2800" b="1" spc="160" dirty="0">
                <a:latin typeface="Times New Roman"/>
                <a:cs typeface="Times New Roman"/>
              </a:rPr>
              <a:t>knowledge</a:t>
            </a:r>
            <a:endParaRPr sz="2800" dirty="0">
              <a:latin typeface="Times New Roman"/>
              <a:cs typeface="Times New Roman"/>
            </a:endParaRPr>
          </a:p>
        </p:txBody>
      </p:sp>
      <p:sp>
        <p:nvSpPr>
          <p:cNvPr id="7" name="object 7"/>
          <p:cNvSpPr txBox="1"/>
          <p:nvPr/>
        </p:nvSpPr>
        <p:spPr>
          <a:xfrm>
            <a:off x="1131742" y="6788842"/>
            <a:ext cx="3307079" cy="1832610"/>
          </a:xfrm>
          <a:prstGeom prst="rect">
            <a:avLst/>
          </a:prstGeom>
          <a:solidFill>
            <a:srgbClr val="F58325">
              <a:alpha val="81999"/>
            </a:srgbClr>
          </a:solidFill>
        </p:spPr>
        <p:txBody>
          <a:bodyPr vert="horz" wrap="square" lIns="0" tIns="79375" rIns="0" bIns="0" rtlCol="0">
            <a:spAutoFit/>
          </a:bodyPr>
          <a:lstStyle/>
          <a:p>
            <a:pPr marL="789940">
              <a:lnSpc>
                <a:spcPct val="100000"/>
              </a:lnSpc>
              <a:spcBef>
                <a:spcPts val="625"/>
              </a:spcBef>
            </a:pPr>
            <a:r>
              <a:rPr sz="2800" b="1" spc="155" dirty="0">
                <a:latin typeface="Times New Roman"/>
                <a:cs typeface="Times New Roman"/>
              </a:rPr>
              <a:t>Resources</a:t>
            </a:r>
            <a:endParaRPr sz="2800" dirty="0">
              <a:latin typeface="Times New Roman"/>
              <a:cs typeface="Times New Roman"/>
            </a:endParaRPr>
          </a:p>
          <a:p>
            <a:pPr marL="1030605" marR="855344" indent="-146685">
              <a:lnSpc>
                <a:spcPct val="140600"/>
              </a:lnSpc>
            </a:pPr>
            <a:r>
              <a:rPr sz="2800" b="1" spc="165" dirty="0">
                <a:latin typeface="Times New Roman"/>
                <a:cs typeface="Times New Roman"/>
              </a:rPr>
              <a:t>rooted</a:t>
            </a:r>
            <a:r>
              <a:rPr sz="2800" b="1" spc="50" dirty="0">
                <a:latin typeface="Times New Roman"/>
                <a:cs typeface="Times New Roman"/>
              </a:rPr>
              <a:t> </a:t>
            </a:r>
            <a:r>
              <a:rPr sz="2800" b="1" spc="135" dirty="0">
                <a:latin typeface="Times New Roman"/>
                <a:cs typeface="Times New Roman"/>
              </a:rPr>
              <a:t>in </a:t>
            </a:r>
            <a:r>
              <a:rPr sz="2800" b="1" spc="204" dirty="0">
                <a:latin typeface="Times New Roman"/>
                <a:cs typeface="Times New Roman"/>
              </a:rPr>
              <a:t>science</a:t>
            </a:r>
            <a:endParaRPr sz="2800" dirty="0">
              <a:latin typeface="Times New Roman"/>
              <a:cs typeface="Times New Roman"/>
            </a:endParaRPr>
          </a:p>
        </p:txBody>
      </p:sp>
      <p:sp>
        <p:nvSpPr>
          <p:cNvPr id="8" name="object 8"/>
          <p:cNvSpPr txBox="1"/>
          <p:nvPr/>
        </p:nvSpPr>
        <p:spPr>
          <a:xfrm>
            <a:off x="4890650" y="6788842"/>
            <a:ext cx="3307079" cy="1832610"/>
          </a:xfrm>
          <a:prstGeom prst="rect">
            <a:avLst/>
          </a:prstGeom>
          <a:solidFill>
            <a:srgbClr val="CDB59C">
              <a:alpha val="81999"/>
            </a:srgbClr>
          </a:solidFill>
        </p:spPr>
        <p:txBody>
          <a:bodyPr vert="horz" wrap="square" lIns="0" tIns="79375" rIns="0" bIns="0" rtlCol="0">
            <a:spAutoFit/>
          </a:bodyPr>
          <a:lstStyle/>
          <a:p>
            <a:pPr marL="763905">
              <a:lnSpc>
                <a:spcPct val="100000"/>
              </a:lnSpc>
              <a:spcBef>
                <a:spcPts val="625"/>
              </a:spcBef>
            </a:pPr>
            <a:r>
              <a:rPr sz="2800" b="1" spc="140" dirty="0">
                <a:latin typeface="Times New Roman"/>
                <a:cs typeface="Times New Roman"/>
              </a:rPr>
              <a:t>Accessible</a:t>
            </a:r>
            <a:endParaRPr sz="2800" dirty="0">
              <a:latin typeface="Times New Roman"/>
              <a:cs typeface="Times New Roman"/>
            </a:endParaRPr>
          </a:p>
          <a:p>
            <a:pPr marL="873125" marR="879475" indent="73660">
              <a:lnSpc>
                <a:spcPct val="140600"/>
              </a:lnSpc>
            </a:pPr>
            <a:r>
              <a:rPr sz="2800" b="1" spc="195" dirty="0">
                <a:latin typeface="Times New Roman"/>
                <a:cs typeface="Times New Roman"/>
              </a:rPr>
              <a:t>meeting </a:t>
            </a:r>
            <a:r>
              <a:rPr sz="2800" b="1" spc="155" dirty="0">
                <a:latin typeface="Times New Roman"/>
                <a:cs typeface="Times New Roman"/>
              </a:rPr>
              <a:t>locations</a:t>
            </a:r>
            <a:endParaRPr sz="2800" dirty="0">
              <a:latin typeface="Times New Roman"/>
              <a:cs typeface="Times New Roman"/>
            </a:endParaRPr>
          </a:p>
        </p:txBody>
      </p:sp>
      <p:pic>
        <p:nvPicPr>
          <p:cNvPr id="3" name="object 3" descr="Icons and words depicting mapping tools, building partnerships, toolkits &amp; more with links to resources."/>
          <p:cNvPicPr/>
          <p:nvPr/>
        </p:nvPicPr>
        <p:blipFill>
          <a:blip r:embed="rId3" cstate="print"/>
          <a:stretch>
            <a:fillRect/>
          </a:stretch>
        </p:blipFill>
        <p:spPr>
          <a:xfrm>
            <a:off x="8488177" y="4456449"/>
            <a:ext cx="9448799" cy="380999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idx="4294967295"/>
          </p:nvPr>
        </p:nvSpPr>
        <p:spPr>
          <a:xfrm>
            <a:off x="1016000" y="871252"/>
            <a:ext cx="15113000" cy="1445909"/>
          </a:xfrm>
          <a:prstGeom prst="rect">
            <a:avLst/>
          </a:prstGeom>
          <a:noFill/>
          <a:ln>
            <a:noFill/>
            <a:prstDash/>
          </a:ln>
          <a:effectLst/>
        </p:spPr>
        <p:txBody>
          <a:bodyPr rot="0" spcFirstLastPara="0" vertOverflow="overflow" horzOverflow="overflow" vert="horz" wrap="square" lIns="0" tIns="161925" rIns="0" bIns="0" numCol="1" spcCol="0" rtlCol="0" fromWordArt="0" anchor="t" anchorCtr="0" forceAA="0" compatLnSpc="1">
            <a:prstTxWarp prst="textNoShape">
              <a:avLst/>
            </a:prstTxWarp>
            <a:spAutoFit/>
          </a:bodyPr>
          <a:lstStyle/>
          <a:p>
            <a:pPr marL="12700" marR="5080" lvl="0" indent="0" defTabSz="914400" eaLnBrk="1" fontAlgn="auto" latinLnBrk="0" hangingPunct="1">
              <a:lnSpc>
                <a:spcPts val="5030"/>
              </a:lnSpc>
              <a:spcBef>
                <a:spcPts val="1275"/>
              </a:spcBef>
              <a:spcAft>
                <a:spcPts val="0"/>
              </a:spcAft>
              <a:buClrTx/>
              <a:buSzTx/>
              <a:buFontTx/>
              <a:buNone/>
              <a:tabLst/>
              <a:defRPr/>
            </a:pPr>
            <a:r>
              <a:rPr kumimoji="0" lang="en-US" sz="5200" b="1" i="0" u="none" strike="noStrike" kern="0" cap="none" spc="0" normalizeH="0" baseline="0" noProof="0" dirty="0">
                <a:ln>
                  <a:noFill/>
                </a:ln>
                <a:solidFill>
                  <a:srgbClr val="037D42"/>
                </a:solidFill>
                <a:effectLst/>
                <a:uLnTx/>
                <a:uFillTx/>
                <a:latin typeface="Arial"/>
                <a:ea typeface="+mj-ea"/>
                <a:cs typeface="Arial"/>
              </a:rPr>
              <a:t>ACTION 2: CONSIDER COMMUNITY ASSETS AND CONNECT WITH PARTNERS</a:t>
            </a:r>
            <a:endParaRPr kumimoji="0" lang="en-US" sz="5200" b="0" i="0" u="none" strike="noStrike" kern="0" cap="none" normalizeH="0" baseline="0" noProof="0" dirty="0">
              <a:ln>
                <a:noFill/>
              </a:ln>
              <a:solidFill>
                <a:sysClr val="windowText" lastClr="000000"/>
              </a:solidFill>
              <a:effectLst/>
              <a:uLnTx/>
              <a:uFillTx/>
              <a:latin typeface="Arial"/>
              <a:cs typeface="Arial"/>
            </a:endParaRPr>
          </a:p>
        </p:txBody>
      </p:sp>
      <p:sp>
        <p:nvSpPr>
          <p:cNvPr id="2" name="object 2">
            <a:extLst>
              <a:ext uri="{C183D7F6-B498-43B3-948B-1728B52AA6E4}">
                <adec:decorative xmlns:adec="http://schemas.microsoft.com/office/drawing/2017/decorative" val="1"/>
              </a:ext>
            </a:extLst>
          </p:cNvPr>
          <p:cNvSpPr/>
          <p:nvPr/>
        </p:nvSpPr>
        <p:spPr>
          <a:xfrm>
            <a:off x="0" y="-1905"/>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pPr algn="l" rtl="0"/>
            <a:endParaRPr/>
          </a:p>
        </p:txBody>
      </p:sp>
      <p:sp>
        <p:nvSpPr>
          <p:cNvPr id="18" name="object 18"/>
          <p:cNvSpPr txBox="1">
            <a:spLocks/>
          </p:cNvSpPr>
          <p:nvPr/>
        </p:nvSpPr>
        <p:spPr>
          <a:xfrm>
            <a:off x="9144000" y="312546"/>
            <a:ext cx="8775675"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TOOLKIT ACTION STEP OVERVIEW</a:t>
            </a:r>
          </a:p>
        </p:txBody>
      </p:sp>
      <p:grpSp>
        <p:nvGrpSpPr>
          <p:cNvPr id="37" name="Group 36">
            <a:extLst>
              <a:ext uri="{FF2B5EF4-FFF2-40B4-BE49-F238E27FC236}">
                <a16:creationId xmlns:a16="http://schemas.microsoft.com/office/drawing/2014/main" id="{A68E2CCB-A8EB-C10A-6D37-66D1F420CC8C}"/>
              </a:ext>
              <a:ext uri="{C183D7F6-B498-43B3-948B-1728B52AA6E4}">
                <adec:decorative xmlns:adec="http://schemas.microsoft.com/office/drawing/2017/decorative" val="1"/>
              </a:ext>
            </a:extLst>
          </p:cNvPr>
          <p:cNvGrpSpPr/>
          <p:nvPr/>
        </p:nvGrpSpPr>
        <p:grpSpPr>
          <a:xfrm>
            <a:off x="1262367" y="2893527"/>
            <a:ext cx="15946108" cy="6889701"/>
            <a:chOff x="1262367" y="2893527"/>
            <a:chExt cx="15946108" cy="6889701"/>
          </a:xfrm>
        </p:grpSpPr>
        <p:sp>
          <p:nvSpPr>
            <p:cNvPr id="14" name="object 14">
              <a:extLst>
                <a:ext uri="{C183D7F6-B498-43B3-948B-1728B52AA6E4}">
                  <adec:decorative xmlns:adec="http://schemas.microsoft.com/office/drawing/2017/decorative" val="1"/>
                </a:ext>
              </a:extLst>
            </p:cNvPr>
            <p:cNvSpPr/>
            <p:nvPr/>
          </p:nvSpPr>
          <p:spPr>
            <a:xfrm>
              <a:off x="2681377" y="2893527"/>
              <a:ext cx="4478655" cy="842010"/>
            </a:xfrm>
            <a:custGeom>
              <a:avLst/>
              <a:gdLst/>
              <a:ahLst/>
              <a:cxnLst/>
              <a:rect l="l" t="t" r="r" b="b"/>
              <a:pathLst>
                <a:path w="4478655" h="842010">
                  <a:moveTo>
                    <a:pt x="4478283" y="841733"/>
                  </a:moveTo>
                  <a:lnTo>
                    <a:pt x="0" y="841733"/>
                  </a:lnTo>
                  <a:lnTo>
                    <a:pt x="0" y="0"/>
                  </a:lnTo>
                  <a:lnTo>
                    <a:pt x="4478283" y="0"/>
                  </a:lnTo>
                  <a:lnTo>
                    <a:pt x="4478283" y="841733"/>
                  </a:lnTo>
                  <a:close/>
                </a:path>
              </a:pathLst>
            </a:custGeom>
            <a:solidFill>
              <a:srgbClr val="CDB59C"/>
            </a:solidFill>
          </p:spPr>
          <p:txBody>
            <a:bodyPr wrap="square" lIns="0" tIns="0" rIns="0" bIns="0" rtlCol="0"/>
            <a:lstStyle/>
            <a:p>
              <a:pPr algn="l" rtl="0"/>
              <a:endParaRPr/>
            </a:p>
          </p:txBody>
        </p:sp>
        <p:sp>
          <p:nvSpPr>
            <p:cNvPr id="3" name="object 3">
              <a:extLst>
                <a:ext uri="{C183D7F6-B498-43B3-948B-1728B52AA6E4}">
                  <adec:decorative xmlns:adec="http://schemas.microsoft.com/office/drawing/2017/decorative" val="1"/>
                </a:ext>
              </a:extLst>
            </p:cNvPr>
            <p:cNvSpPr/>
            <p:nvPr/>
          </p:nvSpPr>
          <p:spPr>
            <a:xfrm>
              <a:off x="1291131" y="3488134"/>
              <a:ext cx="1390650" cy="96520"/>
            </a:xfrm>
            <a:custGeom>
              <a:avLst/>
              <a:gdLst/>
              <a:ahLst/>
              <a:cxnLst/>
              <a:rect l="l" t="t" r="r" b="b"/>
              <a:pathLst>
                <a:path w="1390650" h="96520">
                  <a:moveTo>
                    <a:pt x="0" y="96520"/>
                  </a:moveTo>
                  <a:lnTo>
                    <a:pt x="1390245" y="96520"/>
                  </a:lnTo>
                  <a:lnTo>
                    <a:pt x="1390245" y="0"/>
                  </a:lnTo>
                  <a:lnTo>
                    <a:pt x="0" y="0"/>
                  </a:lnTo>
                  <a:lnTo>
                    <a:pt x="0" y="96520"/>
                  </a:lnTo>
                  <a:close/>
                </a:path>
              </a:pathLst>
            </a:custGeom>
            <a:solidFill>
              <a:srgbClr val="CDB887"/>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7159661" y="3488134"/>
              <a:ext cx="1389380" cy="96520"/>
            </a:xfrm>
            <a:custGeom>
              <a:avLst/>
              <a:gdLst/>
              <a:ahLst/>
              <a:cxnLst/>
              <a:rect l="l" t="t" r="r" b="b"/>
              <a:pathLst>
                <a:path w="1389379" h="96520">
                  <a:moveTo>
                    <a:pt x="0" y="96520"/>
                  </a:moveTo>
                  <a:lnTo>
                    <a:pt x="1389061" y="96520"/>
                  </a:lnTo>
                  <a:lnTo>
                    <a:pt x="1389061" y="0"/>
                  </a:lnTo>
                  <a:lnTo>
                    <a:pt x="0" y="0"/>
                  </a:lnTo>
                  <a:lnTo>
                    <a:pt x="0" y="96520"/>
                  </a:lnTo>
                  <a:close/>
                </a:path>
              </a:pathLst>
            </a:custGeom>
            <a:solidFill>
              <a:srgbClr val="CDB887"/>
            </a:solidFill>
          </p:spPr>
          <p:txBody>
            <a:bodyPr wrap="square" lIns="0" tIns="0" rIns="0" bIns="0" rtlCol="0"/>
            <a:lstStyle/>
            <a:p>
              <a:pPr algn="l" rtl="0"/>
              <a:endParaRPr/>
            </a:p>
          </p:txBody>
        </p:sp>
        <p:sp>
          <p:nvSpPr>
            <p:cNvPr id="5" name="object 5">
              <a:extLst>
                <a:ext uri="{C183D7F6-B498-43B3-948B-1728B52AA6E4}">
                  <adec:decorative xmlns:adec="http://schemas.microsoft.com/office/drawing/2017/decorative" val="1"/>
                </a:ext>
              </a:extLst>
            </p:cNvPr>
            <p:cNvSpPr/>
            <p:nvPr/>
          </p:nvSpPr>
          <p:spPr>
            <a:xfrm>
              <a:off x="1291120" y="3584663"/>
              <a:ext cx="7258050" cy="1558290"/>
            </a:xfrm>
            <a:custGeom>
              <a:avLst/>
              <a:gdLst/>
              <a:ahLst/>
              <a:cxnLst/>
              <a:rect l="l" t="t" r="r" b="b"/>
              <a:pathLst>
                <a:path w="7258050" h="1558289">
                  <a:moveTo>
                    <a:pt x="7257593" y="1461770"/>
                  </a:moveTo>
                  <a:lnTo>
                    <a:pt x="97116" y="1461770"/>
                  </a:lnTo>
                  <a:lnTo>
                    <a:pt x="97116" y="0"/>
                  </a:lnTo>
                  <a:lnTo>
                    <a:pt x="0" y="0"/>
                  </a:lnTo>
                  <a:lnTo>
                    <a:pt x="0" y="1461770"/>
                  </a:lnTo>
                  <a:lnTo>
                    <a:pt x="0" y="1558290"/>
                  </a:lnTo>
                  <a:lnTo>
                    <a:pt x="7257593" y="1558290"/>
                  </a:lnTo>
                  <a:lnTo>
                    <a:pt x="7257593" y="1461770"/>
                  </a:lnTo>
                  <a:close/>
                </a:path>
                <a:path w="7258050" h="1558289">
                  <a:moveTo>
                    <a:pt x="7257593" y="406"/>
                  </a:moveTo>
                  <a:lnTo>
                    <a:pt x="7160539" y="406"/>
                  </a:lnTo>
                  <a:lnTo>
                    <a:pt x="7160539" y="1461338"/>
                  </a:lnTo>
                  <a:lnTo>
                    <a:pt x="7257593" y="1461338"/>
                  </a:lnTo>
                  <a:lnTo>
                    <a:pt x="7257593" y="406"/>
                  </a:lnTo>
                  <a:close/>
                </a:path>
              </a:pathLst>
            </a:custGeom>
            <a:solidFill>
              <a:srgbClr val="CDB887"/>
            </a:solidFill>
          </p:spPr>
          <p:txBody>
            <a:bodyPr wrap="square" lIns="0" tIns="0" rIns="0" bIns="0" rtlCol="0"/>
            <a:lstStyle/>
            <a:p>
              <a:pPr algn="l" rtl="0"/>
              <a:endParaRPr/>
            </a:p>
          </p:txBody>
        </p:sp>
        <p:sp>
          <p:nvSpPr>
            <p:cNvPr id="23" name="object 23"/>
            <p:cNvSpPr txBox="1"/>
            <p:nvPr/>
          </p:nvSpPr>
          <p:spPr>
            <a:xfrm>
              <a:off x="2027060" y="3635002"/>
              <a:ext cx="4429125" cy="1311275"/>
            </a:xfrm>
            <a:prstGeom prst="rect">
              <a:avLst/>
            </a:prstGeom>
          </p:spPr>
          <p:txBody>
            <a:bodyPr vert="horz" wrap="square" lIns="0" tIns="12700" rIns="0" bIns="0" rtlCol="0">
              <a:spAutoFit/>
            </a:bodyPr>
            <a:lstStyle/>
            <a:p>
              <a:pPr marL="12700" marR="5080">
                <a:lnSpc>
                  <a:spcPct val="140600"/>
                </a:lnSpc>
                <a:spcBef>
                  <a:spcPts val="100"/>
                </a:spcBef>
              </a:pPr>
              <a:r>
                <a:rPr sz="2000" spc="120" dirty="0">
                  <a:latin typeface="Times New Roman"/>
                  <a:cs typeface="Times New Roman"/>
                </a:rPr>
                <a:t>Leon</a:t>
              </a:r>
              <a:r>
                <a:rPr sz="2000" spc="35" dirty="0">
                  <a:latin typeface="Times New Roman"/>
                  <a:cs typeface="Times New Roman"/>
                </a:rPr>
                <a:t> </a:t>
              </a:r>
              <a:r>
                <a:rPr sz="2000" spc="140" dirty="0">
                  <a:latin typeface="Times New Roman"/>
                  <a:cs typeface="Times New Roman"/>
                </a:rPr>
                <a:t>County</a:t>
              </a:r>
              <a:r>
                <a:rPr sz="2000" spc="40" dirty="0">
                  <a:latin typeface="Times New Roman"/>
                  <a:cs typeface="Times New Roman"/>
                </a:rPr>
                <a:t> </a:t>
              </a:r>
              <a:r>
                <a:rPr sz="2000" spc="135" dirty="0">
                  <a:latin typeface="Times New Roman"/>
                  <a:cs typeface="Times New Roman"/>
                </a:rPr>
                <a:t>Health</a:t>
              </a:r>
              <a:r>
                <a:rPr sz="2000" spc="35" dirty="0">
                  <a:latin typeface="Times New Roman"/>
                  <a:cs typeface="Times New Roman"/>
                </a:rPr>
                <a:t> </a:t>
              </a:r>
              <a:r>
                <a:rPr sz="2000" spc="165" dirty="0">
                  <a:latin typeface="Times New Roman"/>
                  <a:cs typeface="Times New Roman"/>
                </a:rPr>
                <a:t>Department </a:t>
              </a:r>
              <a:r>
                <a:rPr sz="2000" spc="120" dirty="0">
                  <a:latin typeface="Times New Roman"/>
                  <a:cs typeface="Times New Roman"/>
                </a:rPr>
                <a:t>Escambia</a:t>
              </a:r>
              <a:r>
                <a:rPr sz="2000" spc="40" dirty="0">
                  <a:latin typeface="Times New Roman"/>
                  <a:cs typeface="Times New Roman"/>
                </a:rPr>
                <a:t> </a:t>
              </a:r>
              <a:r>
                <a:rPr sz="2000" spc="140" dirty="0">
                  <a:latin typeface="Times New Roman"/>
                  <a:cs typeface="Times New Roman"/>
                </a:rPr>
                <a:t>County</a:t>
              </a:r>
              <a:r>
                <a:rPr sz="2000" spc="40" dirty="0">
                  <a:latin typeface="Times New Roman"/>
                  <a:cs typeface="Times New Roman"/>
                </a:rPr>
                <a:t> </a:t>
              </a:r>
              <a:r>
                <a:rPr sz="2000" spc="135" dirty="0">
                  <a:latin typeface="Times New Roman"/>
                  <a:cs typeface="Times New Roman"/>
                </a:rPr>
                <a:t>Health</a:t>
              </a:r>
              <a:r>
                <a:rPr sz="2000" spc="45" dirty="0">
                  <a:latin typeface="Times New Roman"/>
                  <a:cs typeface="Times New Roman"/>
                </a:rPr>
                <a:t> </a:t>
              </a:r>
              <a:r>
                <a:rPr sz="2000" spc="165" dirty="0">
                  <a:latin typeface="Times New Roman"/>
                  <a:cs typeface="Times New Roman"/>
                </a:rPr>
                <a:t>Department </a:t>
              </a:r>
              <a:r>
                <a:rPr sz="2000" spc="90" dirty="0">
                  <a:latin typeface="Times New Roman"/>
                  <a:cs typeface="Times New Roman"/>
                </a:rPr>
                <a:t>Florida</a:t>
              </a:r>
              <a:r>
                <a:rPr sz="2000" spc="45" dirty="0">
                  <a:latin typeface="Times New Roman"/>
                  <a:cs typeface="Times New Roman"/>
                </a:rPr>
                <a:t> </a:t>
              </a:r>
              <a:r>
                <a:rPr sz="2000" spc="175" dirty="0">
                  <a:latin typeface="Times New Roman"/>
                  <a:cs typeface="Times New Roman"/>
                </a:rPr>
                <a:t>Department</a:t>
              </a:r>
              <a:r>
                <a:rPr sz="2000" spc="45" dirty="0">
                  <a:latin typeface="Times New Roman"/>
                  <a:cs typeface="Times New Roman"/>
                </a:rPr>
                <a:t> </a:t>
              </a:r>
              <a:r>
                <a:rPr sz="2000" spc="85" dirty="0">
                  <a:latin typeface="Times New Roman"/>
                  <a:cs typeface="Times New Roman"/>
                </a:rPr>
                <a:t>of</a:t>
              </a:r>
              <a:r>
                <a:rPr sz="2000" spc="45" dirty="0">
                  <a:latin typeface="Times New Roman"/>
                  <a:cs typeface="Times New Roman"/>
                </a:rPr>
                <a:t> </a:t>
              </a:r>
              <a:r>
                <a:rPr sz="2000" spc="125" dirty="0">
                  <a:latin typeface="Times New Roman"/>
                  <a:cs typeface="Times New Roman"/>
                </a:rPr>
                <a:t>Health</a:t>
              </a:r>
              <a:endParaRPr sz="2000" dirty="0">
                <a:latin typeface="Times New Roman"/>
                <a:cs typeface="Times New Roman"/>
              </a:endParaRPr>
            </a:p>
          </p:txBody>
        </p:sp>
        <p:sp>
          <p:nvSpPr>
            <p:cNvPr id="33" name="object 33"/>
            <p:cNvSpPr txBox="1"/>
            <p:nvPr/>
          </p:nvSpPr>
          <p:spPr>
            <a:xfrm>
              <a:off x="2681377" y="5840313"/>
              <a:ext cx="4478655" cy="842010"/>
            </a:xfrm>
            <a:prstGeom prst="rect">
              <a:avLst/>
            </a:prstGeom>
            <a:solidFill>
              <a:srgbClr val="CDB59C"/>
            </a:solidFill>
          </p:spPr>
          <p:txBody>
            <a:bodyPr vert="horz" wrap="square" lIns="0" tIns="225425" rIns="0" bIns="0" rtlCol="0">
              <a:spAutoFit/>
            </a:bodyPr>
            <a:lstStyle/>
            <a:p>
              <a:pPr marL="351155">
                <a:lnSpc>
                  <a:spcPct val="100000"/>
                </a:lnSpc>
                <a:spcBef>
                  <a:spcPts val="1775"/>
                </a:spcBef>
              </a:pPr>
              <a:r>
                <a:rPr sz="2400" b="1" spc="180" dirty="0">
                  <a:latin typeface="Times New Roman"/>
                  <a:cs typeface="Times New Roman"/>
                </a:rPr>
                <a:t>Non-</a:t>
              </a:r>
              <a:r>
                <a:rPr sz="2400" b="1" spc="155" dirty="0">
                  <a:latin typeface="Times New Roman"/>
                  <a:cs typeface="Times New Roman"/>
                </a:rPr>
                <a:t>Profits/Associations</a:t>
              </a:r>
              <a:endParaRPr sz="2400" dirty="0">
                <a:latin typeface="Times New Roman"/>
                <a:cs typeface="Times New Roman"/>
              </a:endParaRPr>
            </a:p>
          </p:txBody>
        </p:sp>
        <p:sp>
          <p:nvSpPr>
            <p:cNvPr id="6" name="object 6">
              <a:extLst>
                <a:ext uri="{C183D7F6-B498-43B3-948B-1728B52AA6E4}">
                  <adec:decorative xmlns:adec="http://schemas.microsoft.com/office/drawing/2017/decorative" val="1"/>
                </a:ext>
              </a:extLst>
            </p:cNvPr>
            <p:cNvSpPr/>
            <p:nvPr/>
          </p:nvSpPr>
          <p:spPr>
            <a:xfrm>
              <a:off x="1262367" y="6366928"/>
              <a:ext cx="7315200" cy="3416300"/>
            </a:xfrm>
            <a:custGeom>
              <a:avLst/>
              <a:gdLst/>
              <a:ahLst/>
              <a:cxnLst/>
              <a:rect l="l" t="t" r="r" b="b"/>
              <a:pathLst>
                <a:path w="7315200" h="3416300">
                  <a:moveTo>
                    <a:pt x="7315200" y="0"/>
                  </a:moveTo>
                  <a:lnTo>
                    <a:pt x="0" y="0"/>
                  </a:lnTo>
                  <a:lnTo>
                    <a:pt x="0" y="74930"/>
                  </a:lnTo>
                  <a:lnTo>
                    <a:pt x="0" y="3340100"/>
                  </a:lnTo>
                  <a:lnTo>
                    <a:pt x="0" y="3416300"/>
                  </a:lnTo>
                  <a:lnTo>
                    <a:pt x="7315200" y="3416300"/>
                  </a:lnTo>
                  <a:lnTo>
                    <a:pt x="7315200" y="3340671"/>
                  </a:lnTo>
                  <a:lnTo>
                    <a:pt x="7315200" y="3340100"/>
                  </a:lnTo>
                  <a:lnTo>
                    <a:pt x="7315200" y="75374"/>
                  </a:lnTo>
                  <a:lnTo>
                    <a:pt x="7239978" y="75374"/>
                  </a:lnTo>
                  <a:lnTo>
                    <a:pt x="7239978" y="3340100"/>
                  </a:lnTo>
                  <a:lnTo>
                    <a:pt x="75209" y="3340100"/>
                  </a:lnTo>
                  <a:lnTo>
                    <a:pt x="75209" y="74930"/>
                  </a:lnTo>
                  <a:lnTo>
                    <a:pt x="7315200" y="74930"/>
                  </a:lnTo>
                  <a:lnTo>
                    <a:pt x="7315200" y="0"/>
                  </a:lnTo>
                  <a:close/>
                </a:path>
              </a:pathLst>
            </a:custGeom>
            <a:solidFill>
              <a:srgbClr val="CDB59C"/>
            </a:solidFill>
          </p:spPr>
          <p:txBody>
            <a:bodyPr wrap="square" lIns="0" tIns="0" rIns="0" bIns="0" rtlCol="0"/>
            <a:lstStyle/>
            <a:p>
              <a:pPr algn="l" rtl="0"/>
              <a:endParaRPr/>
            </a:p>
          </p:txBody>
        </p:sp>
        <p:pic>
          <p:nvPicPr>
            <p:cNvPr id="7" name="object 7">
              <a:extLst>
                <a:ext uri="{C183D7F6-B498-43B3-948B-1728B52AA6E4}">
                  <adec:decorative xmlns:adec="http://schemas.microsoft.com/office/drawing/2017/decorative" val="1"/>
                </a:ext>
              </a:extLst>
            </p:cNvPr>
            <p:cNvPicPr/>
            <p:nvPr/>
          </p:nvPicPr>
          <p:blipFill>
            <a:blip r:embed="rId3" cstate="print"/>
            <a:stretch>
              <a:fillRect/>
            </a:stretch>
          </p:blipFill>
          <p:spPr>
            <a:xfrm>
              <a:off x="11220447" y="4031766"/>
              <a:ext cx="85725" cy="85724"/>
            </a:xfrm>
            <a:prstGeom prst="rect">
              <a:avLst/>
            </a:prstGeom>
          </p:spPr>
        </p:pic>
        <p:sp>
          <p:nvSpPr>
            <p:cNvPr id="8" name="object 8"/>
            <p:cNvSpPr txBox="1"/>
            <p:nvPr/>
          </p:nvSpPr>
          <p:spPr>
            <a:xfrm>
              <a:off x="11439473" y="3888954"/>
              <a:ext cx="4587875" cy="330200"/>
            </a:xfrm>
            <a:prstGeom prst="rect">
              <a:avLst/>
            </a:prstGeom>
          </p:spPr>
          <p:txBody>
            <a:bodyPr vert="horz" wrap="square" lIns="0" tIns="12700" rIns="0" bIns="0" rtlCol="0">
              <a:spAutoFit/>
            </a:bodyPr>
            <a:lstStyle/>
            <a:p>
              <a:pPr marL="12700">
                <a:lnSpc>
                  <a:spcPct val="100000"/>
                </a:lnSpc>
                <a:spcBef>
                  <a:spcPts val="100"/>
                </a:spcBef>
              </a:pPr>
              <a:r>
                <a:rPr sz="2000" spc="114" dirty="0">
                  <a:latin typeface="Times New Roman"/>
                  <a:cs typeface="Times New Roman"/>
                </a:rPr>
                <a:t>National</a:t>
              </a:r>
              <a:r>
                <a:rPr sz="2000" spc="40" dirty="0">
                  <a:latin typeface="Times New Roman"/>
                  <a:cs typeface="Times New Roman"/>
                </a:rPr>
                <a:t> </a:t>
              </a:r>
              <a:r>
                <a:rPr sz="2000" spc="100" dirty="0">
                  <a:latin typeface="Times New Roman"/>
                  <a:cs typeface="Times New Roman"/>
                </a:rPr>
                <a:t>Association</a:t>
              </a:r>
              <a:r>
                <a:rPr sz="2000" spc="45" dirty="0">
                  <a:latin typeface="Times New Roman"/>
                  <a:cs typeface="Times New Roman"/>
                </a:rPr>
                <a:t> </a:t>
              </a:r>
              <a:r>
                <a:rPr sz="2000" spc="85" dirty="0">
                  <a:latin typeface="Times New Roman"/>
                  <a:cs typeface="Times New Roman"/>
                </a:rPr>
                <a:t>of</a:t>
              </a:r>
              <a:r>
                <a:rPr sz="2000" spc="40" dirty="0">
                  <a:latin typeface="Times New Roman"/>
                  <a:cs typeface="Times New Roman"/>
                </a:rPr>
                <a:t> </a:t>
              </a:r>
              <a:r>
                <a:rPr sz="2000" spc="75" dirty="0">
                  <a:latin typeface="Times New Roman"/>
                  <a:cs typeface="Times New Roman"/>
                </a:rPr>
                <a:t>Social</a:t>
              </a:r>
              <a:r>
                <a:rPr sz="2000" spc="45" dirty="0">
                  <a:latin typeface="Times New Roman"/>
                  <a:cs typeface="Times New Roman"/>
                </a:rPr>
                <a:t> </a:t>
              </a:r>
              <a:r>
                <a:rPr sz="2000" spc="135" dirty="0">
                  <a:latin typeface="Times New Roman"/>
                  <a:cs typeface="Times New Roman"/>
                </a:rPr>
                <a:t>Workers</a:t>
              </a:r>
              <a:endParaRPr sz="2000">
                <a:latin typeface="Times New Roman"/>
                <a:cs typeface="Times New Roman"/>
              </a:endParaRPr>
            </a:p>
          </p:txBody>
        </p:sp>
        <p:pic>
          <p:nvPicPr>
            <p:cNvPr id="9" name="object 9">
              <a:extLst>
                <a:ext uri="{C183D7F6-B498-43B3-948B-1728B52AA6E4}">
                  <adec:decorative xmlns:adec="http://schemas.microsoft.com/office/drawing/2017/decorative" val="1"/>
                </a:ext>
              </a:extLst>
            </p:cNvPr>
            <p:cNvPicPr/>
            <p:nvPr/>
          </p:nvPicPr>
          <p:blipFill>
            <a:blip r:embed="rId3" cstate="print"/>
            <a:stretch>
              <a:fillRect/>
            </a:stretch>
          </p:blipFill>
          <p:spPr>
            <a:xfrm>
              <a:off x="11559970" y="7032786"/>
              <a:ext cx="85725" cy="85724"/>
            </a:xfrm>
            <a:prstGeom prst="rect">
              <a:avLst/>
            </a:prstGeom>
          </p:spPr>
        </p:pic>
        <p:pic>
          <p:nvPicPr>
            <p:cNvPr id="10" name="object 10">
              <a:extLst>
                <a:ext uri="{C183D7F6-B498-43B3-948B-1728B52AA6E4}">
                  <adec:decorative xmlns:adec="http://schemas.microsoft.com/office/drawing/2017/decorative" val="1"/>
                </a:ext>
              </a:extLst>
            </p:cNvPr>
            <p:cNvPicPr/>
            <p:nvPr/>
          </p:nvPicPr>
          <p:blipFill>
            <a:blip r:embed="rId3" cstate="print"/>
            <a:stretch>
              <a:fillRect/>
            </a:stretch>
          </p:blipFill>
          <p:spPr>
            <a:xfrm>
              <a:off x="11559970" y="7461411"/>
              <a:ext cx="85725" cy="85724"/>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3" cstate="print"/>
            <a:stretch>
              <a:fillRect/>
            </a:stretch>
          </p:blipFill>
          <p:spPr>
            <a:xfrm>
              <a:off x="11559970" y="7890036"/>
              <a:ext cx="85725" cy="85724"/>
            </a:xfrm>
            <a:prstGeom prst="rect">
              <a:avLst/>
            </a:prstGeom>
          </p:spPr>
        </p:pic>
        <p:sp>
          <p:nvSpPr>
            <p:cNvPr id="12" name="object 12"/>
            <p:cNvSpPr txBox="1"/>
            <p:nvPr/>
          </p:nvSpPr>
          <p:spPr>
            <a:xfrm>
              <a:off x="11778995" y="6766073"/>
              <a:ext cx="4774565" cy="1739900"/>
            </a:xfrm>
            <a:prstGeom prst="rect">
              <a:avLst/>
            </a:prstGeom>
          </p:spPr>
          <p:txBody>
            <a:bodyPr vert="horz" wrap="square" lIns="0" tIns="12700" rIns="0" bIns="0" rtlCol="0">
              <a:spAutoFit/>
            </a:bodyPr>
            <a:lstStyle/>
            <a:p>
              <a:pPr marL="12700" marR="5080">
                <a:lnSpc>
                  <a:spcPct val="140600"/>
                </a:lnSpc>
                <a:spcBef>
                  <a:spcPts val="100"/>
                </a:spcBef>
              </a:pPr>
              <a:r>
                <a:rPr sz="2000" spc="145" dirty="0">
                  <a:latin typeface="Times New Roman"/>
                  <a:cs typeface="Times New Roman"/>
                </a:rPr>
                <a:t>Neighborhood</a:t>
              </a:r>
              <a:r>
                <a:rPr sz="2000" spc="50" dirty="0">
                  <a:latin typeface="Times New Roman"/>
                  <a:cs typeface="Times New Roman"/>
                </a:rPr>
                <a:t> </a:t>
              </a:r>
              <a:r>
                <a:rPr sz="2000" spc="110" dirty="0">
                  <a:latin typeface="Times New Roman"/>
                  <a:cs typeface="Times New Roman"/>
                </a:rPr>
                <a:t>Navigator</a:t>
              </a:r>
              <a:r>
                <a:rPr sz="2000" spc="55" dirty="0">
                  <a:latin typeface="Times New Roman"/>
                  <a:cs typeface="Times New Roman"/>
                </a:rPr>
                <a:t> </a:t>
              </a:r>
              <a:r>
                <a:rPr sz="2000" spc="85" dirty="0">
                  <a:latin typeface="Times New Roman"/>
                  <a:cs typeface="Times New Roman"/>
                </a:rPr>
                <a:t>(Opioid</a:t>
              </a:r>
              <a:r>
                <a:rPr sz="2000" spc="50" dirty="0">
                  <a:latin typeface="Times New Roman"/>
                  <a:cs typeface="Times New Roman"/>
                </a:rPr>
                <a:t> </a:t>
              </a:r>
              <a:r>
                <a:rPr sz="2000" spc="70" dirty="0">
                  <a:latin typeface="Times New Roman"/>
                  <a:cs typeface="Times New Roman"/>
                </a:rPr>
                <a:t>Filters) </a:t>
              </a:r>
              <a:r>
                <a:rPr sz="2000" spc="-25" dirty="0">
                  <a:latin typeface="Times New Roman"/>
                  <a:cs typeface="Times New Roman"/>
                </a:rPr>
                <a:t>SAMHSA</a:t>
              </a:r>
              <a:r>
                <a:rPr sz="2000" spc="-5" dirty="0">
                  <a:latin typeface="Times New Roman"/>
                  <a:cs typeface="Times New Roman"/>
                </a:rPr>
                <a:t> </a:t>
              </a:r>
              <a:r>
                <a:rPr sz="2000" spc="110" dirty="0">
                  <a:latin typeface="Times New Roman"/>
                  <a:cs typeface="Times New Roman"/>
                </a:rPr>
                <a:t>Opioid</a:t>
              </a:r>
              <a:r>
                <a:rPr sz="2000" spc="-5" dirty="0">
                  <a:latin typeface="Times New Roman"/>
                  <a:cs typeface="Times New Roman"/>
                </a:rPr>
                <a:t> </a:t>
              </a:r>
              <a:r>
                <a:rPr sz="2000" spc="180" dirty="0">
                  <a:latin typeface="Times New Roman"/>
                  <a:cs typeface="Times New Roman"/>
                </a:rPr>
                <a:t>Treatment</a:t>
              </a:r>
              <a:r>
                <a:rPr sz="2000" dirty="0">
                  <a:latin typeface="Times New Roman"/>
                  <a:cs typeface="Times New Roman"/>
                </a:rPr>
                <a:t> </a:t>
              </a:r>
              <a:r>
                <a:rPr sz="2000" spc="120" dirty="0">
                  <a:latin typeface="Times New Roman"/>
                  <a:cs typeface="Times New Roman"/>
                </a:rPr>
                <a:t>Directory </a:t>
              </a:r>
              <a:r>
                <a:rPr sz="2000" spc="90" dirty="0">
                  <a:latin typeface="Times New Roman"/>
                  <a:cs typeface="Times New Roman"/>
                </a:rPr>
                <a:t>Florida</a:t>
              </a:r>
              <a:r>
                <a:rPr sz="2000" spc="40" dirty="0">
                  <a:latin typeface="Times New Roman"/>
                  <a:cs typeface="Times New Roman"/>
                </a:rPr>
                <a:t> </a:t>
              </a:r>
              <a:r>
                <a:rPr sz="2000" spc="175" dirty="0">
                  <a:latin typeface="Times New Roman"/>
                  <a:cs typeface="Times New Roman"/>
                </a:rPr>
                <a:t>Department</a:t>
              </a:r>
              <a:r>
                <a:rPr sz="2000" spc="40" dirty="0">
                  <a:latin typeface="Times New Roman"/>
                  <a:cs typeface="Times New Roman"/>
                </a:rPr>
                <a:t> </a:t>
              </a:r>
              <a:r>
                <a:rPr sz="2000" spc="85" dirty="0">
                  <a:latin typeface="Times New Roman"/>
                  <a:cs typeface="Times New Roman"/>
                </a:rPr>
                <a:t>of</a:t>
              </a:r>
              <a:r>
                <a:rPr sz="2000" spc="45" dirty="0">
                  <a:latin typeface="Times New Roman"/>
                  <a:cs typeface="Times New Roman"/>
                </a:rPr>
                <a:t> </a:t>
              </a:r>
              <a:r>
                <a:rPr sz="2000" spc="125" dirty="0">
                  <a:latin typeface="Times New Roman"/>
                  <a:cs typeface="Times New Roman"/>
                </a:rPr>
                <a:t>Children</a:t>
              </a:r>
              <a:r>
                <a:rPr sz="2000" spc="40" dirty="0">
                  <a:latin typeface="Times New Roman"/>
                  <a:cs typeface="Times New Roman"/>
                </a:rPr>
                <a:t> </a:t>
              </a:r>
              <a:r>
                <a:rPr sz="2000" spc="150" dirty="0">
                  <a:latin typeface="Times New Roman"/>
                  <a:cs typeface="Times New Roman"/>
                </a:rPr>
                <a:t>and </a:t>
              </a:r>
              <a:r>
                <a:rPr sz="2000" spc="70" dirty="0">
                  <a:latin typeface="Times New Roman"/>
                  <a:cs typeface="Times New Roman"/>
                </a:rPr>
                <a:t>Families</a:t>
              </a:r>
              <a:endParaRPr sz="2000">
                <a:latin typeface="Times New Roman"/>
                <a:cs typeface="Times New Roman"/>
              </a:endParaRPr>
            </a:p>
          </p:txBody>
        </p:sp>
        <p:sp>
          <p:nvSpPr>
            <p:cNvPr id="13" name="object 13">
              <a:extLst>
                <a:ext uri="{C183D7F6-B498-43B3-948B-1728B52AA6E4}">
                  <adec:decorative xmlns:adec="http://schemas.microsoft.com/office/drawing/2017/decorative" val="1"/>
                </a:ext>
              </a:extLst>
            </p:cNvPr>
            <p:cNvSpPr/>
            <p:nvPr/>
          </p:nvSpPr>
          <p:spPr>
            <a:xfrm>
              <a:off x="11044758" y="3374427"/>
              <a:ext cx="6139180" cy="1399540"/>
            </a:xfrm>
            <a:custGeom>
              <a:avLst/>
              <a:gdLst/>
              <a:ahLst/>
              <a:cxnLst/>
              <a:rect l="l" t="t" r="r" b="b"/>
              <a:pathLst>
                <a:path w="6139180" h="1399539">
                  <a:moveTo>
                    <a:pt x="6138926" y="1318260"/>
                  </a:moveTo>
                  <a:lnTo>
                    <a:pt x="82143" y="1318260"/>
                  </a:lnTo>
                  <a:lnTo>
                    <a:pt x="82143" y="82550"/>
                  </a:lnTo>
                  <a:lnTo>
                    <a:pt x="808697" y="82550"/>
                  </a:lnTo>
                  <a:lnTo>
                    <a:pt x="808697" y="0"/>
                  </a:lnTo>
                  <a:lnTo>
                    <a:pt x="0" y="0"/>
                  </a:lnTo>
                  <a:lnTo>
                    <a:pt x="0" y="82550"/>
                  </a:lnTo>
                  <a:lnTo>
                    <a:pt x="0" y="1318260"/>
                  </a:lnTo>
                  <a:lnTo>
                    <a:pt x="0" y="1399540"/>
                  </a:lnTo>
                  <a:lnTo>
                    <a:pt x="6138926" y="1399540"/>
                  </a:lnTo>
                  <a:lnTo>
                    <a:pt x="6138926" y="1318260"/>
                  </a:lnTo>
                  <a:close/>
                </a:path>
                <a:path w="6139180" h="1399539">
                  <a:moveTo>
                    <a:pt x="6138926" y="0"/>
                  </a:moveTo>
                  <a:lnTo>
                    <a:pt x="5286984" y="0"/>
                  </a:lnTo>
                  <a:lnTo>
                    <a:pt x="5286984" y="82550"/>
                  </a:lnTo>
                  <a:lnTo>
                    <a:pt x="6056833" y="82550"/>
                  </a:lnTo>
                  <a:lnTo>
                    <a:pt x="6056833" y="1317713"/>
                  </a:lnTo>
                  <a:lnTo>
                    <a:pt x="6138926" y="1317713"/>
                  </a:lnTo>
                  <a:lnTo>
                    <a:pt x="6138926" y="82550"/>
                  </a:lnTo>
                  <a:lnTo>
                    <a:pt x="6138926" y="81953"/>
                  </a:lnTo>
                  <a:lnTo>
                    <a:pt x="6138926" y="0"/>
                  </a:lnTo>
                  <a:close/>
                </a:path>
              </a:pathLst>
            </a:custGeom>
            <a:solidFill>
              <a:srgbClr val="CDB887"/>
            </a:solidFill>
          </p:spPr>
          <p:txBody>
            <a:bodyPr wrap="square" lIns="0" tIns="0" rIns="0" bIns="0" rtlCol="0"/>
            <a:lstStyle/>
            <a:p>
              <a:endParaRPr/>
            </a:p>
          </p:txBody>
        </p:sp>
        <p:grpSp>
          <p:nvGrpSpPr>
            <p:cNvPr id="15" name="object 15">
              <a:extLst>
                <a:ext uri="{C183D7F6-B498-43B3-948B-1728B52AA6E4}">
                  <adec:decorative xmlns:adec="http://schemas.microsoft.com/office/drawing/2017/decorative" val="1"/>
                </a:ext>
              </a:extLst>
            </p:cNvPr>
            <p:cNvGrpSpPr/>
            <p:nvPr/>
          </p:nvGrpSpPr>
          <p:grpSpPr>
            <a:xfrm>
              <a:off x="11064850" y="5840313"/>
              <a:ext cx="6143625" cy="3291204"/>
              <a:chOff x="11064850" y="5840313"/>
              <a:chExt cx="6143625" cy="3291204"/>
            </a:xfrm>
          </p:grpSpPr>
          <p:sp>
            <p:nvSpPr>
              <p:cNvPr id="16" name="object 16"/>
              <p:cNvSpPr/>
              <p:nvPr/>
            </p:nvSpPr>
            <p:spPr>
              <a:xfrm>
                <a:off x="11064850" y="6262572"/>
                <a:ext cx="6143625" cy="2868930"/>
              </a:xfrm>
              <a:custGeom>
                <a:avLst/>
                <a:gdLst/>
                <a:ahLst/>
                <a:cxnLst/>
                <a:rect l="l" t="t" r="r" b="b"/>
                <a:pathLst>
                  <a:path w="6143625" h="2868929">
                    <a:moveTo>
                      <a:pt x="6143168" y="63512"/>
                    </a:moveTo>
                    <a:lnTo>
                      <a:pt x="6080010" y="63512"/>
                    </a:lnTo>
                    <a:lnTo>
                      <a:pt x="6080010" y="2805430"/>
                    </a:lnTo>
                    <a:lnTo>
                      <a:pt x="63157" y="2805430"/>
                    </a:lnTo>
                    <a:lnTo>
                      <a:pt x="63157" y="63500"/>
                    </a:lnTo>
                    <a:lnTo>
                      <a:pt x="855243" y="63500"/>
                    </a:lnTo>
                    <a:lnTo>
                      <a:pt x="855243" y="0"/>
                    </a:lnTo>
                    <a:lnTo>
                      <a:pt x="0" y="0"/>
                    </a:lnTo>
                    <a:lnTo>
                      <a:pt x="0" y="63500"/>
                    </a:lnTo>
                    <a:lnTo>
                      <a:pt x="0" y="2805430"/>
                    </a:lnTo>
                    <a:lnTo>
                      <a:pt x="0" y="2868930"/>
                    </a:lnTo>
                    <a:lnTo>
                      <a:pt x="6143168" y="2868930"/>
                    </a:lnTo>
                    <a:lnTo>
                      <a:pt x="6143168" y="2805646"/>
                    </a:lnTo>
                    <a:lnTo>
                      <a:pt x="6143168" y="2805430"/>
                    </a:lnTo>
                    <a:lnTo>
                      <a:pt x="6143168" y="63512"/>
                    </a:lnTo>
                    <a:close/>
                  </a:path>
                  <a:path w="6143625" h="2868929">
                    <a:moveTo>
                      <a:pt x="6143168" y="0"/>
                    </a:moveTo>
                    <a:lnTo>
                      <a:pt x="5333530" y="0"/>
                    </a:lnTo>
                    <a:lnTo>
                      <a:pt x="5333530" y="63500"/>
                    </a:lnTo>
                    <a:lnTo>
                      <a:pt x="6143168" y="63500"/>
                    </a:lnTo>
                    <a:lnTo>
                      <a:pt x="6143168" y="0"/>
                    </a:lnTo>
                    <a:close/>
                  </a:path>
                </a:pathLst>
              </a:custGeom>
              <a:solidFill>
                <a:srgbClr val="CDB887"/>
              </a:solidFill>
            </p:spPr>
            <p:txBody>
              <a:bodyPr wrap="square" lIns="0" tIns="0" rIns="0" bIns="0" rtlCol="0"/>
              <a:lstStyle/>
              <a:p>
                <a:endParaRPr/>
              </a:p>
            </p:txBody>
          </p:sp>
          <p:sp>
            <p:nvSpPr>
              <p:cNvPr id="17" name="object 17"/>
              <p:cNvSpPr/>
              <p:nvPr/>
            </p:nvSpPr>
            <p:spPr>
              <a:xfrm>
                <a:off x="11920103" y="5840313"/>
                <a:ext cx="4478655" cy="842010"/>
              </a:xfrm>
              <a:custGeom>
                <a:avLst/>
                <a:gdLst/>
                <a:ahLst/>
                <a:cxnLst/>
                <a:rect l="l" t="t" r="r" b="b"/>
                <a:pathLst>
                  <a:path w="4478655" h="842009">
                    <a:moveTo>
                      <a:pt x="4478283" y="841733"/>
                    </a:moveTo>
                    <a:lnTo>
                      <a:pt x="0" y="841733"/>
                    </a:lnTo>
                    <a:lnTo>
                      <a:pt x="0" y="0"/>
                    </a:lnTo>
                    <a:lnTo>
                      <a:pt x="4478283" y="0"/>
                    </a:lnTo>
                    <a:lnTo>
                      <a:pt x="4478283" y="841733"/>
                    </a:lnTo>
                    <a:close/>
                  </a:path>
                </a:pathLst>
              </a:custGeom>
              <a:solidFill>
                <a:srgbClr val="CDB59C"/>
              </a:solidFill>
            </p:spPr>
            <p:txBody>
              <a:bodyPr wrap="square" lIns="0" tIns="0" rIns="0" bIns="0" rtlCol="0"/>
              <a:lstStyle/>
              <a:p>
                <a:endParaRPr/>
              </a:p>
            </p:txBody>
          </p:sp>
        </p:grpSp>
        <p:pic>
          <p:nvPicPr>
            <p:cNvPr id="20" name="object 20">
              <a:extLst>
                <a:ext uri="{C183D7F6-B498-43B3-948B-1728B52AA6E4}">
                  <adec:decorative xmlns:adec="http://schemas.microsoft.com/office/drawing/2017/decorative" val="1"/>
                </a:ext>
              </a:extLst>
            </p:cNvPr>
            <p:cNvPicPr/>
            <p:nvPr/>
          </p:nvPicPr>
          <p:blipFill>
            <a:blip r:embed="rId3" cstate="print"/>
            <a:stretch>
              <a:fillRect/>
            </a:stretch>
          </p:blipFill>
          <p:spPr>
            <a:xfrm>
              <a:off x="1808034" y="3901715"/>
              <a:ext cx="85725" cy="85724"/>
            </a:xfrm>
            <a:prstGeom prst="rect">
              <a:avLst/>
            </a:prstGeom>
          </p:spPr>
        </p:pic>
        <p:pic>
          <p:nvPicPr>
            <p:cNvPr id="21" name="object 21">
              <a:extLst>
                <a:ext uri="{C183D7F6-B498-43B3-948B-1728B52AA6E4}">
                  <adec:decorative xmlns:adec="http://schemas.microsoft.com/office/drawing/2017/decorative" val="1"/>
                </a:ext>
              </a:extLst>
            </p:cNvPr>
            <p:cNvPicPr/>
            <p:nvPr/>
          </p:nvPicPr>
          <p:blipFill>
            <a:blip r:embed="rId3" cstate="print"/>
            <a:stretch>
              <a:fillRect/>
            </a:stretch>
          </p:blipFill>
          <p:spPr>
            <a:xfrm>
              <a:off x="1808034" y="4330340"/>
              <a:ext cx="85725" cy="85724"/>
            </a:xfrm>
            <a:prstGeom prst="rect">
              <a:avLst/>
            </a:prstGeom>
          </p:spPr>
        </p:pic>
        <p:pic>
          <p:nvPicPr>
            <p:cNvPr id="22" name="object 22">
              <a:extLst>
                <a:ext uri="{C183D7F6-B498-43B3-948B-1728B52AA6E4}">
                  <adec:decorative xmlns:adec="http://schemas.microsoft.com/office/drawing/2017/decorative" val="1"/>
                </a:ext>
              </a:extLst>
            </p:cNvPr>
            <p:cNvPicPr/>
            <p:nvPr/>
          </p:nvPicPr>
          <p:blipFill>
            <a:blip r:embed="rId3" cstate="print"/>
            <a:stretch>
              <a:fillRect/>
            </a:stretch>
          </p:blipFill>
          <p:spPr>
            <a:xfrm>
              <a:off x="1808034" y="4758964"/>
              <a:ext cx="85725" cy="85724"/>
            </a:xfrm>
            <a:prstGeom prst="rect">
              <a:avLst/>
            </a:prstGeom>
          </p:spPr>
        </p:pic>
        <p:pic>
          <p:nvPicPr>
            <p:cNvPr id="24" name="object 24">
              <a:extLst>
                <a:ext uri="{C183D7F6-B498-43B3-948B-1728B52AA6E4}">
                  <adec:decorative xmlns:adec="http://schemas.microsoft.com/office/drawing/2017/decorative" val="1"/>
                </a:ext>
              </a:extLst>
            </p:cNvPr>
            <p:cNvPicPr/>
            <p:nvPr/>
          </p:nvPicPr>
          <p:blipFill>
            <a:blip r:embed="rId3" cstate="print"/>
            <a:stretch>
              <a:fillRect/>
            </a:stretch>
          </p:blipFill>
          <p:spPr>
            <a:xfrm>
              <a:off x="1808034" y="6822211"/>
              <a:ext cx="85725" cy="85724"/>
            </a:xfrm>
            <a:prstGeom prst="rect">
              <a:avLst/>
            </a:prstGeom>
          </p:spPr>
        </p:pic>
        <p:pic>
          <p:nvPicPr>
            <p:cNvPr id="25" name="object 25">
              <a:extLst>
                <a:ext uri="{C183D7F6-B498-43B3-948B-1728B52AA6E4}">
                  <adec:decorative xmlns:adec="http://schemas.microsoft.com/office/drawing/2017/decorative" val="1"/>
                </a:ext>
              </a:extLst>
            </p:cNvPr>
            <p:cNvPicPr/>
            <p:nvPr/>
          </p:nvPicPr>
          <p:blipFill>
            <a:blip r:embed="rId3" cstate="print"/>
            <a:stretch>
              <a:fillRect/>
            </a:stretch>
          </p:blipFill>
          <p:spPr>
            <a:xfrm>
              <a:off x="1808034" y="7250836"/>
              <a:ext cx="85725" cy="85724"/>
            </a:xfrm>
            <a:prstGeom prst="rect">
              <a:avLst/>
            </a:prstGeom>
          </p:spPr>
        </p:pic>
        <p:pic>
          <p:nvPicPr>
            <p:cNvPr id="26" name="object 26">
              <a:extLst>
                <a:ext uri="{C183D7F6-B498-43B3-948B-1728B52AA6E4}">
                  <adec:decorative xmlns:adec="http://schemas.microsoft.com/office/drawing/2017/decorative" val="1"/>
                </a:ext>
              </a:extLst>
            </p:cNvPr>
            <p:cNvPicPr/>
            <p:nvPr/>
          </p:nvPicPr>
          <p:blipFill>
            <a:blip r:embed="rId3" cstate="print"/>
            <a:stretch>
              <a:fillRect/>
            </a:stretch>
          </p:blipFill>
          <p:spPr>
            <a:xfrm>
              <a:off x="1808034" y="7679461"/>
              <a:ext cx="85725" cy="85724"/>
            </a:xfrm>
            <a:prstGeom prst="rect">
              <a:avLst/>
            </a:prstGeom>
          </p:spPr>
        </p:pic>
        <p:pic>
          <p:nvPicPr>
            <p:cNvPr id="27" name="object 27">
              <a:extLst>
                <a:ext uri="{C183D7F6-B498-43B3-948B-1728B52AA6E4}">
                  <adec:decorative xmlns:adec="http://schemas.microsoft.com/office/drawing/2017/decorative" val="1"/>
                </a:ext>
              </a:extLst>
            </p:cNvPr>
            <p:cNvPicPr/>
            <p:nvPr/>
          </p:nvPicPr>
          <p:blipFill>
            <a:blip r:embed="rId3" cstate="print"/>
            <a:stretch>
              <a:fillRect/>
            </a:stretch>
          </p:blipFill>
          <p:spPr>
            <a:xfrm>
              <a:off x="1808034" y="8108086"/>
              <a:ext cx="85725" cy="85724"/>
            </a:xfrm>
            <a:prstGeom prst="rect">
              <a:avLst/>
            </a:prstGeom>
          </p:spPr>
        </p:pic>
        <p:pic>
          <p:nvPicPr>
            <p:cNvPr id="28" name="object 28">
              <a:extLst>
                <a:ext uri="{C183D7F6-B498-43B3-948B-1728B52AA6E4}">
                  <adec:decorative xmlns:adec="http://schemas.microsoft.com/office/drawing/2017/decorative" val="1"/>
                </a:ext>
              </a:extLst>
            </p:cNvPr>
            <p:cNvPicPr/>
            <p:nvPr/>
          </p:nvPicPr>
          <p:blipFill>
            <a:blip r:embed="rId4" cstate="print"/>
            <a:stretch>
              <a:fillRect/>
            </a:stretch>
          </p:blipFill>
          <p:spPr>
            <a:xfrm>
              <a:off x="2241422" y="8531948"/>
              <a:ext cx="95249" cy="95249"/>
            </a:xfrm>
            <a:prstGeom prst="rect">
              <a:avLst/>
            </a:prstGeom>
          </p:spPr>
        </p:pic>
        <p:pic>
          <p:nvPicPr>
            <p:cNvPr id="29" name="object 29">
              <a:extLst>
                <a:ext uri="{C183D7F6-B498-43B3-948B-1728B52AA6E4}">
                  <adec:decorative xmlns:adec="http://schemas.microsoft.com/office/drawing/2017/decorative" val="1"/>
                </a:ext>
              </a:extLst>
            </p:cNvPr>
            <p:cNvPicPr/>
            <p:nvPr/>
          </p:nvPicPr>
          <p:blipFill>
            <a:blip r:embed="rId3" cstate="print"/>
            <a:stretch>
              <a:fillRect/>
            </a:stretch>
          </p:blipFill>
          <p:spPr>
            <a:xfrm>
              <a:off x="1808034" y="8965336"/>
              <a:ext cx="85725" cy="85724"/>
            </a:xfrm>
            <a:prstGeom prst="rect">
              <a:avLst/>
            </a:prstGeom>
          </p:spPr>
        </p:pic>
        <p:pic>
          <p:nvPicPr>
            <p:cNvPr id="30" name="object 30">
              <a:extLst>
                <a:ext uri="{C183D7F6-B498-43B3-948B-1728B52AA6E4}">
                  <adec:decorative xmlns:adec="http://schemas.microsoft.com/office/drawing/2017/decorative" val="1"/>
                </a:ext>
              </a:extLst>
            </p:cNvPr>
            <p:cNvPicPr/>
            <p:nvPr/>
          </p:nvPicPr>
          <p:blipFill>
            <a:blip r:embed="rId4" cstate="print"/>
            <a:stretch>
              <a:fillRect/>
            </a:stretch>
          </p:blipFill>
          <p:spPr>
            <a:xfrm>
              <a:off x="2241422" y="9389198"/>
              <a:ext cx="95249" cy="95249"/>
            </a:xfrm>
            <a:prstGeom prst="rect">
              <a:avLst/>
            </a:prstGeom>
          </p:spPr>
        </p:pic>
        <p:sp>
          <p:nvSpPr>
            <p:cNvPr id="31" name="object 31"/>
            <p:cNvSpPr txBox="1"/>
            <p:nvPr/>
          </p:nvSpPr>
          <p:spPr>
            <a:xfrm>
              <a:off x="2027060" y="6555498"/>
              <a:ext cx="4831715" cy="3025775"/>
            </a:xfrm>
            <a:prstGeom prst="rect">
              <a:avLst/>
            </a:prstGeom>
          </p:spPr>
          <p:txBody>
            <a:bodyPr vert="horz" wrap="square" lIns="0" tIns="136525" rIns="0" bIns="0" rtlCol="0">
              <a:spAutoFit/>
            </a:bodyPr>
            <a:lstStyle/>
            <a:p>
              <a:pPr marL="12700">
                <a:lnSpc>
                  <a:spcPct val="100000"/>
                </a:lnSpc>
                <a:spcBef>
                  <a:spcPts val="1075"/>
                </a:spcBef>
              </a:pPr>
              <a:r>
                <a:rPr sz="2000" dirty="0">
                  <a:latin typeface="Times New Roman"/>
                  <a:cs typeface="Times New Roman"/>
                </a:rPr>
                <a:t>i</a:t>
              </a:r>
              <a:r>
                <a:rPr sz="2000" spc="30" dirty="0">
                  <a:latin typeface="Times New Roman"/>
                  <a:cs typeface="Times New Roman"/>
                </a:rPr>
                <a:t> </a:t>
              </a:r>
              <a:r>
                <a:rPr sz="2000" spc="85" dirty="0">
                  <a:latin typeface="Times New Roman"/>
                  <a:cs typeface="Times New Roman"/>
                </a:rPr>
                <a:t>Save</a:t>
              </a:r>
              <a:r>
                <a:rPr sz="2000" spc="30" dirty="0">
                  <a:latin typeface="Times New Roman"/>
                  <a:cs typeface="Times New Roman"/>
                </a:rPr>
                <a:t> </a:t>
              </a:r>
              <a:r>
                <a:rPr sz="2000" spc="80" dirty="0">
                  <a:latin typeface="Times New Roman"/>
                  <a:cs typeface="Times New Roman"/>
                </a:rPr>
                <a:t>Florida</a:t>
              </a:r>
              <a:endParaRPr sz="2000">
                <a:latin typeface="Times New Roman"/>
                <a:cs typeface="Times New Roman"/>
              </a:endParaRPr>
            </a:p>
            <a:p>
              <a:pPr marL="12700">
                <a:lnSpc>
                  <a:spcPct val="100000"/>
                </a:lnSpc>
                <a:spcBef>
                  <a:spcPts val="975"/>
                </a:spcBef>
              </a:pPr>
              <a:r>
                <a:rPr sz="2000" spc="-175" dirty="0">
                  <a:latin typeface="Times New Roman"/>
                  <a:cs typeface="Times New Roman"/>
                </a:rPr>
                <a:t>211</a:t>
              </a:r>
              <a:r>
                <a:rPr sz="2000" spc="35" dirty="0">
                  <a:latin typeface="Times New Roman"/>
                  <a:cs typeface="Times New Roman"/>
                </a:rPr>
                <a:t> </a:t>
              </a:r>
              <a:r>
                <a:rPr sz="2000" dirty="0">
                  <a:latin typeface="Times New Roman"/>
                  <a:cs typeface="Times New Roman"/>
                </a:rPr>
                <a:t>Big</a:t>
              </a:r>
              <a:r>
                <a:rPr sz="2000" spc="35" dirty="0">
                  <a:latin typeface="Times New Roman"/>
                  <a:cs typeface="Times New Roman"/>
                </a:rPr>
                <a:t> </a:t>
              </a:r>
              <a:r>
                <a:rPr sz="2000" spc="120" dirty="0">
                  <a:latin typeface="Times New Roman"/>
                  <a:cs typeface="Times New Roman"/>
                </a:rPr>
                <a:t>Bend</a:t>
              </a:r>
              <a:r>
                <a:rPr sz="2000" spc="35" dirty="0">
                  <a:latin typeface="Times New Roman"/>
                  <a:cs typeface="Times New Roman"/>
                </a:rPr>
                <a:t> </a:t>
              </a:r>
              <a:r>
                <a:rPr sz="2000" spc="85" dirty="0">
                  <a:latin typeface="Times New Roman"/>
                  <a:cs typeface="Times New Roman"/>
                </a:rPr>
                <a:t>(Leon</a:t>
              </a:r>
              <a:r>
                <a:rPr sz="2000" spc="35" dirty="0">
                  <a:latin typeface="Times New Roman"/>
                  <a:cs typeface="Times New Roman"/>
                </a:rPr>
                <a:t> </a:t>
              </a:r>
              <a:r>
                <a:rPr sz="2000" spc="105" dirty="0">
                  <a:latin typeface="Times New Roman"/>
                  <a:cs typeface="Times New Roman"/>
                </a:rPr>
                <a:t>County)</a:t>
              </a:r>
              <a:endParaRPr sz="2000">
                <a:latin typeface="Times New Roman"/>
                <a:cs typeface="Times New Roman"/>
              </a:endParaRPr>
            </a:p>
            <a:p>
              <a:pPr marL="12700" marR="5080">
                <a:lnSpc>
                  <a:spcPct val="140600"/>
                </a:lnSpc>
              </a:pPr>
              <a:r>
                <a:rPr sz="2000" spc="-175" dirty="0">
                  <a:latin typeface="Times New Roman"/>
                  <a:cs typeface="Times New Roman"/>
                </a:rPr>
                <a:t>211</a:t>
              </a:r>
              <a:r>
                <a:rPr sz="2000" spc="50" dirty="0">
                  <a:latin typeface="Times New Roman"/>
                  <a:cs typeface="Times New Roman"/>
                </a:rPr>
                <a:t> </a:t>
              </a:r>
              <a:r>
                <a:rPr sz="2000" spc="165" dirty="0">
                  <a:latin typeface="Times New Roman"/>
                  <a:cs typeface="Times New Roman"/>
                </a:rPr>
                <a:t>Northwest</a:t>
              </a:r>
              <a:r>
                <a:rPr sz="2000" spc="45" dirty="0">
                  <a:latin typeface="Times New Roman"/>
                  <a:cs typeface="Times New Roman"/>
                </a:rPr>
                <a:t> </a:t>
              </a:r>
              <a:r>
                <a:rPr sz="2000" spc="90" dirty="0">
                  <a:latin typeface="Times New Roman"/>
                  <a:cs typeface="Times New Roman"/>
                </a:rPr>
                <a:t>Florida</a:t>
              </a:r>
              <a:r>
                <a:rPr sz="2000" spc="50" dirty="0">
                  <a:latin typeface="Times New Roman"/>
                  <a:cs typeface="Times New Roman"/>
                </a:rPr>
                <a:t> </a:t>
              </a:r>
              <a:r>
                <a:rPr sz="2000" spc="100" dirty="0">
                  <a:latin typeface="Times New Roman"/>
                  <a:cs typeface="Times New Roman"/>
                </a:rPr>
                <a:t>(Escambia</a:t>
              </a:r>
              <a:r>
                <a:rPr sz="2000" spc="50" dirty="0">
                  <a:latin typeface="Times New Roman"/>
                  <a:cs typeface="Times New Roman"/>
                </a:rPr>
                <a:t> </a:t>
              </a:r>
              <a:r>
                <a:rPr sz="2000" spc="105" dirty="0">
                  <a:latin typeface="Times New Roman"/>
                  <a:cs typeface="Times New Roman"/>
                </a:rPr>
                <a:t>County) </a:t>
              </a:r>
              <a:r>
                <a:rPr sz="2000" spc="90" dirty="0">
                  <a:latin typeface="Times New Roman"/>
                  <a:cs typeface="Times New Roman"/>
                </a:rPr>
                <a:t>Florida</a:t>
              </a:r>
              <a:r>
                <a:rPr sz="2000" spc="40" dirty="0">
                  <a:latin typeface="Times New Roman"/>
                  <a:cs typeface="Times New Roman"/>
                </a:rPr>
                <a:t> </a:t>
              </a:r>
              <a:r>
                <a:rPr sz="2000" spc="125" dirty="0">
                  <a:latin typeface="Times New Roman"/>
                  <a:cs typeface="Times New Roman"/>
                </a:rPr>
                <a:t>Perinatal</a:t>
              </a:r>
              <a:r>
                <a:rPr sz="2000" spc="45" dirty="0">
                  <a:latin typeface="Times New Roman"/>
                  <a:cs typeface="Times New Roman"/>
                </a:rPr>
                <a:t> </a:t>
              </a:r>
              <a:r>
                <a:rPr sz="2000" spc="100" dirty="0">
                  <a:latin typeface="Times New Roman"/>
                  <a:cs typeface="Times New Roman"/>
                </a:rPr>
                <a:t>Quality</a:t>
              </a:r>
              <a:r>
                <a:rPr sz="2000" spc="40" dirty="0">
                  <a:latin typeface="Times New Roman"/>
                  <a:cs typeface="Times New Roman"/>
                </a:rPr>
                <a:t> </a:t>
              </a:r>
              <a:r>
                <a:rPr sz="2000" spc="95" dirty="0">
                  <a:latin typeface="Times New Roman"/>
                  <a:cs typeface="Times New Roman"/>
                </a:rPr>
                <a:t>Collaborative</a:t>
              </a:r>
              <a:endParaRPr sz="2000">
                <a:latin typeface="Times New Roman"/>
                <a:cs typeface="Times New Roman"/>
              </a:endParaRPr>
            </a:p>
            <a:p>
              <a:pPr marL="12700" marR="423545" indent="431165">
                <a:lnSpc>
                  <a:spcPct val="140600"/>
                </a:lnSpc>
              </a:pPr>
              <a:r>
                <a:rPr sz="2000" spc="135" dirty="0">
                  <a:latin typeface="Times New Roman"/>
                  <a:cs typeface="Times New Roman"/>
                </a:rPr>
                <a:t>Maternal</a:t>
              </a:r>
              <a:r>
                <a:rPr sz="2000" spc="45" dirty="0">
                  <a:latin typeface="Times New Roman"/>
                  <a:cs typeface="Times New Roman"/>
                </a:rPr>
                <a:t> </a:t>
              </a:r>
              <a:r>
                <a:rPr sz="2000" spc="110" dirty="0">
                  <a:latin typeface="Times New Roman"/>
                  <a:cs typeface="Times New Roman"/>
                </a:rPr>
                <a:t>Opioid</a:t>
              </a:r>
              <a:r>
                <a:rPr sz="2000" spc="50" dirty="0">
                  <a:latin typeface="Times New Roman"/>
                  <a:cs typeface="Times New Roman"/>
                </a:rPr>
                <a:t> </a:t>
              </a:r>
              <a:r>
                <a:rPr sz="2000" spc="105" dirty="0">
                  <a:latin typeface="Times New Roman"/>
                  <a:cs typeface="Times New Roman"/>
                </a:rPr>
                <a:t>Recovery</a:t>
              </a:r>
              <a:r>
                <a:rPr sz="2000" spc="50" dirty="0">
                  <a:latin typeface="Times New Roman"/>
                  <a:cs typeface="Times New Roman"/>
                </a:rPr>
                <a:t> </a:t>
              </a:r>
              <a:r>
                <a:rPr sz="2000" spc="95" dirty="0">
                  <a:latin typeface="Times New Roman"/>
                  <a:cs typeface="Times New Roman"/>
                </a:rPr>
                <a:t>Efforts </a:t>
              </a:r>
              <a:r>
                <a:rPr sz="2000" spc="90" dirty="0">
                  <a:latin typeface="Times New Roman"/>
                  <a:cs typeface="Times New Roman"/>
                </a:rPr>
                <a:t>Florida</a:t>
              </a:r>
              <a:r>
                <a:rPr sz="2000" spc="40" dirty="0">
                  <a:latin typeface="Times New Roman"/>
                  <a:cs typeface="Times New Roman"/>
                </a:rPr>
                <a:t> </a:t>
              </a:r>
              <a:r>
                <a:rPr sz="2000" spc="100" dirty="0">
                  <a:latin typeface="Times New Roman"/>
                  <a:cs typeface="Times New Roman"/>
                </a:rPr>
                <a:t>Medical</a:t>
              </a:r>
              <a:r>
                <a:rPr sz="2000" spc="45" dirty="0">
                  <a:latin typeface="Times New Roman"/>
                  <a:cs typeface="Times New Roman"/>
                </a:rPr>
                <a:t> </a:t>
              </a:r>
              <a:r>
                <a:rPr sz="2000" spc="90" dirty="0">
                  <a:latin typeface="Times New Roman"/>
                  <a:cs typeface="Times New Roman"/>
                </a:rPr>
                <a:t>Association</a:t>
              </a:r>
              <a:endParaRPr sz="2000">
                <a:latin typeface="Times New Roman"/>
                <a:cs typeface="Times New Roman"/>
              </a:endParaRPr>
            </a:p>
            <a:p>
              <a:pPr marL="443865">
                <a:lnSpc>
                  <a:spcPct val="100000"/>
                </a:lnSpc>
                <a:spcBef>
                  <a:spcPts val="975"/>
                </a:spcBef>
              </a:pPr>
              <a:r>
                <a:rPr sz="2000" spc="110" dirty="0">
                  <a:latin typeface="Times New Roman"/>
                  <a:cs typeface="Times New Roman"/>
                </a:rPr>
                <a:t>Opioid</a:t>
              </a:r>
              <a:r>
                <a:rPr sz="2000" spc="40" dirty="0">
                  <a:latin typeface="Times New Roman"/>
                  <a:cs typeface="Times New Roman"/>
                </a:rPr>
                <a:t> </a:t>
              </a:r>
              <a:r>
                <a:rPr sz="2000" spc="140" dirty="0">
                  <a:latin typeface="Times New Roman"/>
                  <a:cs typeface="Times New Roman"/>
                </a:rPr>
                <a:t>Resource</a:t>
              </a:r>
              <a:r>
                <a:rPr sz="2000" spc="40" dirty="0">
                  <a:latin typeface="Times New Roman"/>
                  <a:cs typeface="Times New Roman"/>
                </a:rPr>
                <a:t> </a:t>
              </a:r>
              <a:r>
                <a:rPr sz="2000" spc="160" dirty="0">
                  <a:latin typeface="Times New Roman"/>
                  <a:cs typeface="Times New Roman"/>
                </a:rPr>
                <a:t>Center</a:t>
              </a:r>
              <a:endParaRPr sz="2000">
                <a:latin typeface="Times New Roman"/>
                <a:cs typeface="Times New Roman"/>
              </a:endParaRPr>
            </a:p>
          </p:txBody>
        </p:sp>
        <p:sp>
          <p:nvSpPr>
            <p:cNvPr id="32" name="object 32">
              <a:extLst>
                <a:ext uri="{C183D7F6-B498-43B3-948B-1728B52AA6E4}">
                  <adec:decorative xmlns:adec="http://schemas.microsoft.com/office/drawing/2017/decorative" val="1"/>
                </a:ext>
              </a:extLst>
            </p:cNvPr>
            <p:cNvSpPr txBox="1"/>
            <p:nvPr/>
          </p:nvSpPr>
          <p:spPr>
            <a:xfrm>
              <a:off x="2869386" y="3058223"/>
              <a:ext cx="3985895" cy="390525"/>
            </a:xfrm>
            <a:prstGeom prst="rect">
              <a:avLst/>
            </a:prstGeom>
          </p:spPr>
          <p:txBody>
            <a:bodyPr vert="horz" wrap="square" lIns="0" tIns="11430" rIns="0" bIns="0" rtlCol="0">
              <a:spAutoFit/>
            </a:bodyPr>
            <a:lstStyle/>
            <a:p>
              <a:pPr marL="12700">
                <a:lnSpc>
                  <a:spcPct val="100000"/>
                </a:lnSpc>
                <a:spcBef>
                  <a:spcPts val="90"/>
                </a:spcBef>
              </a:pPr>
              <a:r>
                <a:rPr sz="2400" b="1" spc="90" dirty="0">
                  <a:latin typeface="Times New Roman"/>
                  <a:cs typeface="Times New Roman"/>
                </a:rPr>
                <a:t>Public</a:t>
              </a:r>
              <a:r>
                <a:rPr sz="2400" b="1" spc="45" dirty="0">
                  <a:latin typeface="Times New Roman"/>
                  <a:cs typeface="Times New Roman"/>
                </a:rPr>
                <a:t> </a:t>
              </a:r>
              <a:r>
                <a:rPr sz="2400" b="1" spc="114" dirty="0">
                  <a:latin typeface="Times New Roman"/>
                  <a:cs typeface="Times New Roman"/>
                </a:rPr>
                <a:t>Health</a:t>
              </a:r>
              <a:r>
                <a:rPr sz="2400" b="1" spc="50" dirty="0">
                  <a:latin typeface="Times New Roman"/>
                  <a:cs typeface="Times New Roman"/>
                </a:rPr>
                <a:t> </a:t>
              </a:r>
              <a:r>
                <a:rPr sz="2400" b="1" spc="140" dirty="0">
                  <a:latin typeface="Times New Roman"/>
                  <a:cs typeface="Times New Roman"/>
                </a:rPr>
                <a:t>Departments</a:t>
              </a:r>
              <a:endParaRPr sz="2400" dirty="0">
                <a:latin typeface="Times New Roman"/>
                <a:cs typeface="Times New Roman"/>
              </a:endParaRPr>
            </a:p>
          </p:txBody>
        </p:sp>
        <p:sp>
          <p:nvSpPr>
            <p:cNvPr id="34" name="object 34"/>
            <p:cNvSpPr txBox="1"/>
            <p:nvPr/>
          </p:nvSpPr>
          <p:spPr>
            <a:xfrm>
              <a:off x="11853460" y="2953780"/>
              <a:ext cx="4478655" cy="842010"/>
            </a:xfrm>
            <a:prstGeom prst="rect">
              <a:avLst/>
            </a:prstGeom>
            <a:solidFill>
              <a:srgbClr val="CDB59C"/>
            </a:solidFill>
          </p:spPr>
          <p:txBody>
            <a:bodyPr vert="horz" wrap="square" lIns="0" tIns="188595" rIns="0" bIns="0" rtlCol="0">
              <a:spAutoFit/>
            </a:bodyPr>
            <a:lstStyle/>
            <a:p>
              <a:pPr marL="1156335">
                <a:lnSpc>
                  <a:spcPct val="100000"/>
                </a:lnSpc>
                <a:spcBef>
                  <a:spcPts val="1485"/>
                </a:spcBef>
              </a:pPr>
              <a:r>
                <a:rPr sz="2400" b="1" spc="100" dirty="0">
                  <a:latin typeface="Times New Roman"/>
                  <a:cs typeface="Times New Roman"/>
                </a:rPr>
                <a:t>Social</a:t>
              </a:r>
              <a:r>
                <a:rPr sz="2400" b="1" spc="40" dirty="0">
                  <a:latin typeface="Times New Roman"/>
                  <a:cs typeface="Times New Roman"/>
                </a:rPr>
                <a:t> </a:t>
              </a:r>
              <a:r>
                <a:rPr sz="2400" b="1" spc="105" dirty="0">
                  <a:latin typeface="Times New Roman"/>
                  <a:cs typeface="Times New Roman"/>
                </a:rPr>
                <a:t>Workers</a:t>
              </a:r>
              <a:endParaRPr sz="2400">
                <a:latin typeface="Times New Roman"/>
                <a:cs typeface="Times New Roman"/>
              </a:endParaRPr>
            </a:p>
          </p:txBody>
        </p:sp>
        <p:sp>
          <p:nvSpPr>
            <p:cNvPr id="35" name="object 35"/>
            <p:cNvSpPr txBox="1"/>
            <p:nvPr/>
          </p:nvSpPr>
          <p:spPr>
            <a:xfrm>
              <a:off x="12712850" y="6054170"/>
              <a:ext cx="3096260" cy="390525"/>
            </a:xfrm>
            <a:prstGeom prst="rect">
              <a:avLst/>
            </a:prstGeom>
          </p:spPr>
          <p:txBody>
            <a:bodyPr vert="horz" wrap="square" lIns="0" tIns="11430" rIns="0" bIns="0" rtlCol="0">
              <a:spAutoFit/>
            </a:bodyPr>
            <a:lstStyle/>
            <a:p>
              <a:pPr marL="12700">
                <a:lnSpc>
                  <a:spcPct val="100000"/>
                </a:lnSpc>
                <a:spcBef>
                  <a:spcPts val="90"/>
                </a:spcBef>
              </a:pPr>
              <a:r>
                <a:rPr sz="2400" b="1" spc="110" dirty="0">
                  <a:latin typeface="Times New Roman"/>
                  <a:cs typeface="Times New Roman"/>
                </a:rPr>
                <a:t>Recovery</a:t>
              </a:r>
              <a:r>
                <a:rPr sz="2400" b="1" spc="40" dirty="0">
                  <a:latin typeface="Times New Roman"/>
                  <a:cs typeface="Times New Roman"/>
                </a:rPr>
                <a:t> </a:t>
              </a:r>
              <a:r>
                <a:rPr sz="2400" b="1" spc="130" dirty="0">
                  <a:latin typeface="Times New Roman"/>
                  <a:cs typeface="Times New Roman"/>
                </a:rPr>
                <a:t>Directories</a:t>
              </a:r>
              <a:endParaRPr sz="2400">
                <a:latin typeface="Times New Roman"/>
                <a:cs typeface="Times New Roman"/>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AC6247B-7163-BE39-2D6C-9729DF325179}"/>
              </a:ext>
            </a:extLst>
          </p:cNvPr>
          <p:cNvSpPr txBox="1">
            <a:spLocks noGrp="1"/>
          </p:cNvSpPr>
          <p:nvPr>
            <p:ph type="title" idx="4294967295"/>
          </p:nvPr>
        </p:nvSpPr>
        <p:spPr>
          <a:xfrm>
            <a:off x="2438400" y="-2019609"/>
            <a:ext cx="9144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37D42"/>
                </a:solidFill>
                <a:effectLst/>
                <a:uLnTx/>
                <a:uFillTx/>
                <a:latin typeface="Arial"/>
                <a:cs typeface="Arial"/>
              </a:rPr>
              <a:t>ACTION 2: CONSIDER COMMUNITY ASSETS AND CONNECT WITH PARTNERS 2</a:t>
            </a:r>
            <a:endParaRPr kumimoji="0" lang="en-US" sz="1800" b="0" i="0" u="none" strike="noStrike" kern="0" cap="none" spc="0" normalizeH="0" baseline="0" noProof="0" dirty="0">
              <a:ln>
                <a:noFill/>
              </a:ln>
              <a:solidFill>
                <a:sysClr val="windowText" lastClr="000000"/>
              </a:solidFill>
              <a:effectLst/>
              <a:uLnTx/>
              <a:uFillTx/>
            </a:endParaRPr>
          </a:p>
        </p:txBody>
      </p:sp>
      <p:sp>
        <p:nvSpPr>
          <p:cNvPr id="4" name="object 4"/>
          <p:cNvSpPr txBox="1">
            <a:spLocks/>
          </p:cNvSpPr>
          <p:nvPr/>
        </p:nvSpPr>
        <p:spPr>
          <a:xfrm>
            <a:off x="9144000" y="312546"/>
            <a:ext cx="8775675"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TOOLKIT ACTION STEP OVERVIEW</a:t>
            </a:r>
          </a:p>
        </p:txBody>
      </p:sp>
      <p:sp>
        <p:nvSpPr>
          <p:cNvPr id="5" name="object 5"/>
          <p:cNvSpPr txBox="1">
            <a:spLocks/>
          </p:cNvSpPr>
          <p:nvPr/>
        </p:nvSpPr>
        <p:spPr>
          <a:xfrm>
            <a:off x="914400" y="938069"/>
            <a:ext cx="15113000" cy="161326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5200" b="1" i="0" u="none" strike="noStrike" kern="0" cap="none" spc="0" normalizeH="0" baseline="0" noProof="0">
                <a:ln>
                  <a:noFill/>
                </a:ln>
                <a:solidFill>
                  <a:srgbClr val="037D42"/>
                </a:solidFill>
                <a:effectLst/>
                <a:uLnTx/>
                <a:uFillTx/>
                <a:latin typeface="Arial"/>
                <a:ea typeface="+mj-ea"/>
                <a:cs typeface="Arial"/>
              </a:rPr>
              <a:t>ACTION 2: CONSIDER COMMUNITY ASSETS AND CONNECT WITH PARTNERS</a:t>
            </a:r>
            <a:endParaRPr kumimoji="0" lang="en-US" sz="5200" b="0" i="0" u="none" strike="noStrike" kern="0" cap="none" spc="0" normalizeH="0" baseline="0" noProof="0" dirty="0">
              <a:ln>
                <a:noFill/>
              </a:ln>
              <a:solidFill>
                <a:sysClr val="windowText" lastClr="000000"/>
              </a:solidFill>
              <a:effectLst/>
              <a:uLnTx/>
              <a:uFillTx/>
              <a:latin typeface="Arial"/>
              <a:ea typeface="+mj-ea"/>
              <a:cs typeface="Arial"/>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pPr algn="l" rtl="0"/>
            <a:endParaRPr/>
          </a:p>
        </p:txBody>
      </p:sp>
      <p:sp>
        <p:nvSpPr>
          <p:cNvPr id="6" name="object 6"/>
          <p:cNvSpPr txBox="1"/>
          <p:nvPr/>
        </p:nvSpPr>
        <p:spPr>
          <a:xfrm>
            <a:off x="1168788" y="2306854"/>
            <a:ext cx="11013616" cy="508088"/>
          </a:xfrm>
          <a:prstGeom prst="rect">
            <a:avLst/>
          </a:prstGeom>
        </p:spPr>
        <p:txBody>
          <a:bodyPr vert="horz" wrap="square" lIns="0" tIns="12700" rIns="0" bIns="0" rtlCol="0">
            <a:spAutoFit/>
          </a:bodyPr>
          <a:lstStyle/>
          <a:p>
            <a:pPr marL="1344930" marR="5080" indent="-113030">
              <a:lnSpc>
                <a:spcPct val="139400"/>
              </a:lnSpc>
              <a:spcBef>
                <a:spcPts val="4900"/>
              </a:spcBef>
            </a:pPr>
            <a:r>
              <a:rPr sz="2600" b="1" spc="65" dirty="0">
                <a:latin typeface="Times New Roman"/>
                <a:cs typeface="Times New Roman"/>
              </a:rPr>
              <a:t>Florida</a:t>
            </a:r>
            <a:r>
              <a:rPr sz="2600" b="1" spc="35" dirty="0">
                <a:latin typeface="Times New Roman"/>
                <a:cs typeface="Times New Roman"/>
              </a:rPr>
              <a:t> </a:t>
            </a:r>
            <a:r>
              <a:rPr sz="2600" b="1" spc="160" dirty="0">
                <a:latin typeface="Times New Roman"/>
                <a:cs typeface="Times New Roman"/>
              </a:rPr>
              <a:t>Department</a:t>
            </a:r>
            <a:r>
              <a:rPr sz="2600" b="1" spc="40" dirty="0">
                <a:latin typeface="Times New Roman"/>
                <a:cs typeface="Times New Roman"/>
              </a:rPr>
              <a:t> </a:t>
            </a:r>
            <a:r>
              <a:rPr sz="2600" b="1" spc="125" dirty="0">
                <a:latin typeface="Times New Roman"/>
                <a:cs typeface="Times New Roman"/>
              </a:rPr>
              <a:t>of</a:t>
            </a:r>
            <a:r>
              <a:rPr sz="2600" b="1" spc="40" dirty="0">
                <a:latin typeface="Times New Roman"/>
                <a:cs typeface="Times New Roman"/>
              </a:rPr>
              <a:t> </a:t>
            </a:r>
            <a:r>
              <a:rPr sz="2600" b="1" spc="114" dirty="0">
                <a:latin typeface="Times New Roman"/>
                <a:cs typeface="Times New Roman"/>
              </a:rPr>
              <a:t>Health </a:t>
            </a:r>
            <a:r>
              <a:rPr sz="2600" b="1" spc="100" dirty="0">
                <a:latin typeface="Times New Roman"/>
                <a:cs typeface="Times New Roman"/>
              </a:rPr>
              <a:t>Public</a:t>
            </a:r>
            <a:r>
              <a:rPr sz="2600" b="1" spc="35" dirty="0">
                <a:latin typeface="Times New Roman"/>
                <a:cs typeface="Times New Roman"/>
              </a:rPr>
              <a:t> </a:t>
            </a:r>
            <a:r>
              <a:rPr sz="2600" b="1" spc="150" dirty="0">
                <a:latin typeface="Times New Roman"/>
                <a:cs typeface="Times New Roman"/>
              </a:rPr>
              <a:t>Awareness</a:t>
            </a:r>
            <a:r>
              <a:rPr sz="2600" b="1" spc="35" dirty="0">
                <a:latin typeface="Times New Roman"/>
                <a:cs typeface="Times New Roman"/>
              </a:rPr>
              <a:t> </a:t>
            </a:r>
            <a:r>
              <a:rPr sz="2600" b="1" spc="85" dirty="0">
                <a:latin typeface="Times New Roman"/>
                <a:cs typeface="Times New Roman"/>
              </a:rPr>
              <a:t>Campaign</a:t>
            </a:r>
            <a:endParaRPr sz="2600" dirty="0">
              <a:latin typeface="Times New Roman"/>
              <a:cs typeface="Times New Roman"/>
            </a:endParaRPr>
          </a:p>
        </p:txBody>
      </p:sp>
      <p:sp>
        <p:nvSpPr>
          <p:cNvPr id="7" name="object 7"/>
          <p:cNvSpPr txBox="1"/>
          <p:nvPr/>
        </p:nvSpPr>
        <p:spPr>
          <a:xfrm>
            <a:off x="11218261" y="2924298"/>
            <a:ext cx="3192780" cy="1130300"/>
          </a:xfrm>
          <a:prstGeom prst="rect">
            <a:avLst/>
          </a:prstGeom>
        </p:spPr>
        <p:txBody>
          <a:bodyPr vert="horz" wrap="square" lIns="0" tIns="12700" rIns="0" bIns="0" rtlCol="0">
            <a:spAutoFit/>
          </a:bodyPr>
          <a:lstStyle/>
          <a:p>
            <a:pPr marL="393065" marR="5080" indent="-381000">
              <a:lnSpc>
                <a:spcPct val="139400"/>
              </a:lnSpc>
              <a:spcBef>
                <a:spcPts val="100"/>
              </a:spcBef>
            </a:pPr>
            <a:r>
              <a:rPr sz="2600" b="1" dirty="0">
                <a:latin typeface="Times New Roman"/>
                <a:cs typeface="Times New Roman"/>
              </a:rPr>
              <a:t>I</a:t>
            </a:r>
            <a:r>
              <a:rPr sz="2600" b="1" spc="30" dirty="0">
                <a:latin typeface="Times New Roman"/>
                <a:cs typeface="Times New Roman"/>
              </a:rPr>
              <a:t> </a:t>
            </a:r>
            <a:r>
              <a:rPr sz="2600" b="1" spc="114" dirty="0">
                <a:latin typeface="Times New Roman"/>
                <a:cs typeface="Times New Roman"/>
              </a:rPr>
              <a:t>Save</a:t>
            </a:r>
            <a:r>
              <a:rPr sz="2600" b="1" spc="35" dirty="0">
                <a:latin typeface="Times New Roman"/>
                <a:cs typeface="Times New Roman"/>
              </a:rPr>
              <a:t> </a:t>
            </a:r>
            <a:r>
              <a:rPr sz="2600" b="1" spc="65" dirty="0">
                <a:latin typeface="Times New Roman"/>
                <a:cs typeface="Times New Roman"/>
              </a:rPr>
              <a:t>Florida</a:t>
            </a:r>
            <a:r>
              <a:rPr sz="2600" b="1" spc="30" dirty="0">
                <a:latin typeface="Times New Roman"/>
                <a:cs typeface="Times New Roman"/>
              </a:rPr>
              <a:t> </a:t>
            </a:r>
            <a:r>
              <a:rPr sz="2600" b="1" spc="105" dirty="0">
                <a:latin typeface="Times New Roman"/>
                <a:cs typeface="Times New Roman"/>
              </a:rPr>
              <a:t>Social </a:t>
            </a:r>
            <a:r>
              <a:rPr sz="2600" b="1" spc="110" dirty="0">
                <a:latin typeface="Times New Roman"/>
                <a:cs typeface="Times New Roman"/>
              </a:rPr>
              <a:t>Media</a:t>
            </a:r>
            <a:r>
              <a:rPr sz="2600" b="1" spc="35" dirty="0">
                <a:latin typeface="Times New Roman"/>
                <a:cs typeface="Times New Roman"/>
              </a:rPr>
              <a:t> </a:t>
            </a:r>
            <a:r>
              <a:rPr sz="2600" b="1" spc="80" dirty="0">
                <a:latin typeface="Times New Roman"/>
                <a:cs typeface="Times New Roman"/>
              </a:rPr>
              <a:t>Example</a:t>
            </a:r>
            <a:endParaRPr sz="2600" dirty="0">
              <a:latin typeface="Times New Roman"/>
              <a:cs typeface="Times New Roman"/>
            </a:endParaRPr>
          </a:p>
        </p:txBody>
      </p:sp>
      <p:pic>
        <p:nvPicPr>
          <p:cNvPr id="3" name="object 3" descr="Image of pills spilling out of a bottle with the words, &quot;When the prescription becomes the problem,&quot; next to the words, &quot;We support and protect lives from opioid overdose. Get Naloxone. Save a life. isaveFL.com.&quot;"/>
          <p:cNvPicPr/>
          <p:nvPr/>
        </p:nvPicPr>
        <p:blipFill>
          <a:blip r:embed="rId3" cstate="print"/>
          <a:stretch>
            <a:fillRect/>
          </a:stretch>
        </p:blipFill>
        <p:spPr>
          <a:xfrm>
            <a:off x="1168788" y="4385027"/>
            <a:ext cx="15954372" cy="444817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idx="4294967295"/>
          </p:nvPr>
        </p:nvSpPr>
        <p:spPr>
          <a:xfrm>
            <a:off x="1016000" y="1190342"/>
            <a:ext cx="14981555" cy="8098155"/>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5200" b="1" i="0" u="none" strike="noStrike" kern="0" cap="none" normalizeH="0" baseline="0" noProof="0" dirty="0">
                <a:ln>
                  <a:noFill/>
                </a:ln>
                <a:solidFill>
                  <a:srgbClr val="037D42"/>
                </a:solidFill>
                <a:effectLst/>
                <a:uLnTx/>
                <a:uFillTx/>
                <a:latin typeface="Arial"/>
                <a:cs typeface="Arial"/>
              </a:rPr>
              <a:t>POTENTIAL BENEFITS OF PARTNERSHIPS</a:t>
            </a:r>
            <a:endParaRPr kumimoji="0" lang="en-US" sz="5200" b="0" i="0" u="none" strike="noStrike" kern="0" cap="none" normalizeH="0" baseline="0" noProof="0" dirty="0">
              <a:ln>
                <a:noFill/>
              </a:ln>
              <a:solidFill>
                <a:sysClr val="windowText" lastClr="000000"/>
              </a:solidFill>
              <a:effectLst/>
              <a:uLnTx/>
              <a:uFillTx/>
              <a:latin typeface="Arial"/>
              <a:cs typeface="Arial"/>
            </a:endParaRPr>
          </a:p>
          <a:p>
            <a:pPr marL="1515745" marR="1362075" lvl="0" indent="86360" defTabSz="914400" eaLnBrk="1" fontAlgn="auto" latinLnBrk="0" hangingPunct="1">
              <a:lnSpc>
                <a:spcPct val="139400"/>
              </a:lnSpc>
              <a:spcBef>
                <a:spcPts val="5125"/>
              </a:spcBef>
              <a:spcAft>
                <a:spcPts val="0"/>
              </a:spcAft>
              <a:buClrTx/>
              <a:buSzTx/>
              <a:buFontTx/>
              <a:buNone/>
              <a:tabLst/>
              <a:defRPr/>
            </a:pPr>
            <a:r>
              <a:rPr kumimoji="0" lang="en-US" sz="2600" b="0" i="0" u="none" strike="noStrike" kern="0" cap="none" spc="135" normalizeH="0" baseline="0" noProof="0" dirty="0">
                <a:ln>
                  <a:noFill/>
                </a:ln>
                <a:solidFill>
                  <a:sysClr val="windowText" lastClr="000000"/>
                </a:solidFill>
                <a:effectLst/>
                <a:uLnTx/>
                <a:uFillTx/>
                <a:latin typeface="Times New Roman"/>
                <a:cs typeface="Times New Roman"/>
              </a:rPr>
              <a:t>Specialized</a:t>
            </a:r>
            <a:r>
              <a:rPr kumimoji="0" lang="en-US" sz="2600" b="0" i="0" u="none" strike="noStrike" kern="0" cap="none" spc="8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5" normalizeH="0" baseline="0" noProof="0" dirty="0">
                <a:ln>
                  <a:noFill/>
                </a:ln>
                <a:solidFill>
                  <a:sysClr val="windowText" lastClr="000000"/>
                </a:solidFill>
                <a:effectLst/>
                <a:uLnTx/>
                <a:uFillTx/>
                <a:latin typeface="Times New Roman"/>
                <a:cs typeface="Times New Roman"/>
              </a:rPr>
              <a:t>resources</a:t>
            </a:r>
            <a:r>
              <a:rPr kumimoji="0" lang="en-US" sz="2600" b="0" i="0" u="none" strike="noStrike" kern="0" cap="none" spc="8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15" normalizeH="0" baseline="0" noProof="0" dirty="0">
                <a:ln>
                  <a:noFill/>
                </a:ln>
                <a:solidFill>
                  <a:sysClr val="windowText" lastClr="000000"/>
                </a:solidFill>
                <a:effectLst/>
                <a:uLnTx/>
                <a:uFillTx/>
                <a:latin typeface="Times New Roman"/>
                <a:cs typeface="Times New Roman"/>
              </a:rPr>
              <a:t>geared</a:t>
            </a:r>
            <a:r>
              <a:rPr kumimoji="0" lang="en-US" sz="2600" b="0" i="0" u="none" strike="noStrike" kern="0" cap="none" spc="8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5" normalizeH="0" baseline="0" noProof="0" dirty="0">
                <a:ln>
                  <a:noFill/>
                </a:ln>
                <a:solidFill>
                  <a:sysClr val="windowText" lastClr="000000"/>
                </a:solidFill>
                <a:effectLst/>
                <a:uLnTx/>
                <a:uFillTx/>
                <a:latin typeface="Times New Roman"/>
                <a:cs typeface="Times New Roman"/>
              </a:rPr>
              <a:t>toward</a:t>
            </a:r>
            <a:r>
              <a:rPr kumimoji="0" lang="en-US" sz="2600" b="0" i="0" u="none" strike="noStrike" kern="0" cap="none" spc="8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35" normalizeH="0" baseline="0" noProof="0" dirty="0">
                <a:ln>
                  <a:noFill/>
                </a:ln>
                <a:solidFill>
                  <a:sysClr val="windowText" lastClr="000000"/>
                </a:solidFill>
                <a:effectLst/>
                <a:uLnTx/>
                <a:uFillTx/>
                <a:latin typeface="Times New Roman"/>
                <a:cs typeface="Times New Roman"/>
              </a:rPr>
              <a:t>specific</a:t>
            </a:r>
            <a:r>
              <a:rPr kumimoji="0" lang="en-US" sz="2600" b="0" i="0" u="none" strike="noStrike" kern="0" cap="none" spc="8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80" normalizeH="0" baseline="0" noProof="0" dirty="0">
                <a:ln>
                  <a:noFill/>
                </a:ln>
                <a:solidFill>
                  <a:sysClr val="windowText" lastClr="000000"/>
                </a:solidFill>
                <a:effectLst/>
                <a:uLnTx/>
                <a:uFillTx/>
                <a:latin typeface="Times New Roman"/>
                <a:cs typeface="Times New Roman"/>
              </a:rPr>
              <a:t>population</a:t>
            </a:r>
            <a:r>
              <a:rPr kumimoji="0" lang="en-US" sz="2600" b="0" i="0" u="none" strike="noStrike" kern="0" cap="none" spc="8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10" normalizeH="0" baseline="0" noProof="0" dirty="0">
                <a:ln>
                  <a:noFill/>
                </a:ln>
                <a:solidFill>
                  <a:sysClr val="windowText" lastClr="000000"/>
                </a:solidFill>
                <a:effectLst/>
                <a:uLnTx/>
                <a:uFillTx/>
                <a:latin typeface="Times New Roman"/>
                <a:cs typeface="Times New Roman"/>
              </a:rPr>
              <a:t>groups</a:t>
            </a:r>
            <a:r>
              <a:rPr kumimoji="0" lang="en-US" sz="2600" b="0" i="0" u="none" strike="noStrike" kern="0" cap="none" spc="8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0" normalizeH="0" baseline="0" noProof="0" dirty="0">
                <a:ln>
                  <a:noFill/>
                </a:ln>
                <a:solidFill>
                  <a:sysClr val="windowText" lastClr="000000"/>
                </a:solidFill>
                <a:effectLst/>
                <a:uLnTx/>
                <a:uFillTx/>
                <a:latin typeface="Times New Roman"/>
                <a:cs typeface="Times New Roman"/>
              </a:rPr>
              <a:t>(e.g.,</a:t>
            </a:r>
            <a:r>
              <a:rPr kumimoji="0" lang="en-US" sz="2600" b="0" i="0" u="none" strike="noStrike" kern="0" cap="none" spc="8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04" normalizeH="0" baseline="0" noProof="0" dirty="0">
                <a:ln>
                  <a:noFill/>
                </a:ln>
                <a:solidFill>
                  <a:sysClr val="windowText" lastClr="000000"/>
                </a:solidFill>
                <a:effectLst/>
                <a:uLnTx/>
                <a:uFillTx/>
                <a:latin typeface="Times New Roman"/>
                <a:cs typeface="Times New Roman"/>
              </a:rPr>
              <a:t>youth</a:t>
            </a:r>
            <a:r>
              <a:rPr kumimoji="0" lang="en-US" sz="2600" b="0" i="0" u="none" strike="noStrike" kern="0" cap="none" spc="8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10" normalizeH="0" baseline="0" noProof="0" dirty="0">
                <a:ln>
                  <a:noFill/>
                </a:ln>
                <a:solidFill>
                  <a:sysClr val="windowText" lastClr="000000"/>
                </a:solidFill>
                <a:effectLst/>
                <a:uLnTx/>
                <a:uFillTx/>
                <a:latin typeface="Times New Roman"/>
                <a:cs typeface="Times New Roman"/>
              </a:rPr>
              <a:t>or </a:t>
            </a:r>
            <a:r>
              <a:rPr kumimoji="0" lang="en-US" sz="2600" b="0" i="0" u="none" strike="noStrike" kern="0" cap="none" spc="125" normalizeH="0" baseline="0" noProof="0" dirty="0">
                <a:ln>
                  <a:noFill/>
                </a:ln>
                <a:solidFill>
                  <a:sysClr val="windowText" lastClr="000000"/>
                </a:solidFill>
                <a:effectLst/>
                <a:uLnTx/>
                <a:uFillTx/>
                <a:latin typeface="Times New Roman"/>
                <a:cs typeface="Times New Roman"/>
              </a:rPr>
              <a:t>multilingual</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35" normalizeH="0" baseline="0" noProof="0" dirty="0">
                <a:ln>
                  <a:noFill/>
                </a:ln>
                <a:solidFill>
                  <a:sysClr val="windowText" lastClr="000000"/>
                </a:solidFill>
                <a:effectLst/>
                <a:uLnTx/>
                <a:uFillTx/>
                <a:latin typeface="Times New Roman"/>
                <a:cs typeface="Times New Roman"/>
              </a:rPr>
              <a:t>materials)</a:t>
            </a:r>
            <a:endParaRPr kumimoji="0" lang="en-US" sz="2600" b="0" i="0" u="none" strike="noStrike" kern="0" cap="none" spc="0" normalizeH="0" baseline="0" noProof="0" dirty="0">
              <a:ln>
                <a:noFill/>
              </a:ln>
              <a:solidFill>
                <a:sysClr val="windowText" lastClr="000000"/>
              </a:solidFill>
              <a:effectLst/>
              <a:uLnTx/>
              <a:uFillTx/>
              <a:latin typeface="Times New Roman"/>
              <a:cs typeface="Times New Roman"/>
            </a:endParaRPr>
          </a:p>
          <a:p>
            <a:pPr marL="1515745" marR="5080" lvl="0" indent="86360" defTabSz="914400" eaLnBrk="1" fontAlgn="auto" latinLnBrk="0" hangingPunct="1">
              <a:lnSpc>
                <a:spcPct val="139400"/>
              </a:lnSpc>
              <a:spcBef>
                <a:spcPts val="0"/>
              </a:spcBef>
              <a:spcAft>
                <a:spcPts val="0"/>
              </a:spcAft>
              <a:buClrTx/>
              <a:buSzTx/>
              <a:buFontTx/>
              <a:buNone/>
              <a:tabLst/>
              <a:defRPr/>
            </a:pPr>
            <a:r>
              <a:rPr kumimoji="0" lang="en-US" sz="2600" b="0" i="0" u="none" strike="noStrike" kern="0" cap="none" spc="145" normalizeH="0" baseline="0" noProof="0" dirty="0">
                <a:ln>
                  <a:noFill/>
                </a:ln>
                <a:solidFill>
                  <a:sysClr val="windowText" lastClr="000000"/>
                </a:solidFill>
                <a:effectLst/>
                <a:uLnTx/>
                <a:uFillTx/>
                <a:latin typeface="Times New Roman"/>
                <a:cs typeface="Times New Roman"/>
              </a:rPr>
              <a:t>Subject</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50" normalizeH="0" baseline="0" noProof="0" dirty="0">
                <a:ln>
                  <a:noFill/>
                </a:ln>
                <a:solidFill>
                  <a:sysClr val="windowText" lastClr="000000"/>
                </a:solidFill>
                <a:effectLst/>
                <a:uLnTx/>
                <a:uFillTx/>
                <a:latin typeface="Times New Roman"/>
                <a:cs typeface="Times New Roman"/>
              </a:rPr>
              <a:t>matter</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15" normalizeH="0" baseline="0" noProof="0" dirty="0">
                <a:ln>
                  <a:noFill/>
                </a:ln>
                <a:solidFill>
                  <a:sysClr val="windowText" lastClr="000000"/>
                </a:solidFill>
                <a:effectLst/>
                <a:uLnTx/>
                <a:uFillTx/>
                <a:latin typeface="Times New Roman"/>
                <a:cs typeface="Times New Roman"/>
              </a:rPr>
              <a:t>experts</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40" normalizeH="0" baseline="0" noProof="0" dirty="0">
                <a:ln>
                  <a:noFill/>
                </a:ln>
                <a:solidFill>
                  <a:sysClr val="windowText" lastClr="000000"/>
                </a:solidFill>
                <a:effectLst/>
                <a:uLnTx/>
                <a:uFillTx/>
                <a:latin typeface="Times New Roman"/>
                <a:cs typeface="Times New Roman"/>
              </a:rPr>
              <a:t>that</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5" normalizeH="0" baseline="0" noProof="0" dirty="0">
                <a:ln>
                  <a:noFill/>
                </a:ln>
                <a:solidFill>
                  <a:sysClr val="windowText" lastClr="000000"/>
                </a:solidFill>
                <a:effectLst/>
                <a:uLnTx/>
                <a:uFillTx/>
                <a:latin typeface="Times New Roman"/>
                <a:cs typeface="Times New Roman"/>
              </a:rPr>
              <a:t>can</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70" normalizeH="0" baseline="0" noProof="0" dirty="0">
                <a:ln>
                  <a:noFill/>
                </a:ln>
                <a:solidFill>
                  <a:sysClr val="windowText" lastClr="000000"/>
                </a:solidFill>
                <a:effectLst/>
                <a:uLnTx/>
                <a:uFillTx/>
                <a:latin typeface="Times New Roman"/>
                <a:cs typeface="Times New Roman"/>
              </a:rPr>
              <a:t>provide</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65" normalizeH="0" baseline="0" noProof="0" dirty="0">
                <a:ln>
                  <a:noFill/>
                </a:ln>
                <a:solidFill>
                  <a:sysClr val="windowText" lastClr="000000"/>
                </a:solidFill>
                <a:effectLst/>
                <a:uLnTx/>
                <a:uFillTx/>
                <a:latin typeface="Times New Roman"/>
                <a:cs typeface="Times New Roman"/>
              </a:rPr>
              <a:t>training</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45" normalizeH="0" baseline="0" noProof="0" dirty="0">
                <a:ln>
                  <a:noFill/>
                </a:ln>
                <a:solidFill>
                  <a:sysClr val="windowText" lastClr="000000"/>
                </a:solidFill>
                <a:effectLst/>
                <a:uLnTx/>
                <a:uFillTx/>
                <a:latin typeface="Times New Roman"/>
                <a:cs typeface="Times New Roman"/>
              </a:rPr>
              <a:t>to</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30" normalizeH="0" baseline="0" noProof="0" dirty="0">
                <a:ln>
                  <a:noFill/>
                </a:ln>
                <a:solidFill>
                  <a:sysClr val="windowText" lastClr="000000"/>
                </a:solidFill>
                <a:effectLst/>
                <a:uLnTx/>
                <a:uFillTx/>
                <a:latin typeface="Times New Roman"/>
                <a:cs typeface="Times New Roman"/>
              </a:rPr>
              <a:t>library</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25" normalizeH="0" baseline="0" noProof="0" dirty="0">
                <a:ln>
                  <a:noFill/>
                </a:ln>
                <a:solidFill>
                  <a:sysClr val="windowText" lastClr="000000"/>
                </a:solidFill>
                <a:effectLst/>
                <a:uLnTx/>
                <a:uFillTx/>
                <a:latin typeface="Times New Roman"/>
                <a:cs typeface="Times New Roman"/>
              </a:rPr>
              <a:t>staff</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370" normalizeH="0" baseline="0" noProof="0" dirty="0">
                <a:ln>
                  <a:noFill/>
                </a:ln>
                <a:solidFill>
                  <a:sysClr val="windowText" lastClr="000000"/>
                </a:solidFill>
                <a:effectLst/>
                <a:uLnTx/>
                <a:uFillTx/>
                <a:latin typeface="Times New Roman"/>
                <a:cs typeface="Times New Roman"/>
              </a:rPr>
              <a:t>and/or</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9" normalizeH="0" baseline="0" noProof="0" dirty="0">
                <a:ln>
                  <a:noFill/>
                </a:ln>
                <a:solidFill>
                  <a:sysClr val="windowText" lastClr="000000"/>
                </a:solidFill>
                <a:effectLst/>
                <a:uLnTx/>
                <a:uFillTx/>
                <a:latin typeface="Times New Roman"/>
                <a:cs typeface="Times New Roman"/>
              </a:rPr>
              <a:t>patrons</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360" normalizeH="0" baseline="0" noProof="0" dirty="0">
                <a:ln>
                  <a:noFill/>
                </a:ln>
                <a:solidFill>
                  <a:sysClr val="windowText" lastClr="000000"/>
                </a:solidFill>
                <a:effectLst/>
                <a:uLnTx/>
                <a:uFillTx/>
                <a:latin typeface="Times New Roman"/>
                <a:cs typeface="Times New Roman"/>
              </a:rPr>
              <a:t>and/or </a:t>
            </a:r>
            <a:r>
              <a:rPr kumimoji="0" lang="en-US" sz="2600" b="0" i="0" u="none" strike="noStrike" kern="0" cap="none" spc="190" normalizeH="0" baseline="0" noProof="0" dirty="0">
                <a:ln>
                  <a:noFill/>
                </a:ln>
                <a:solidFill>
                  <a:sysClr val="windowText" lastClr="000000"/>
                </a:solidFill>
                <a:effectLst/>
                <a:uLnTx/>
                <a:uFillTx/>
                <a:latin typeface="Times New Roman"/>
                <a:cs typeface="Times New Roman"/>
              </a:rPr>
              <a:t>participate</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30" normalizeH="0" baseline="0" noProof="0" dirty="0">
                <a:ln>
                  <a:noFill/>
                </a:ln>
                <a:solidFill>
                  <a:sysClr val="windowText" lastClr="000000"/>
                </a:solidFill>
                <a:effectLst/>
                <a:uLnTx/>
                <a:uFillTx/>
                <a:latin typeface="Times New Roman"/>
                <a:cs typeface="Times New Roman"/>
              </a:rPr>
              <a:t>in</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30" normalizeH="0" baseline="0" noProof="0" dirty="0">
                <a:ln>
                  <a:noFill/>
                </a:ln>
                <a:solidFill>
                  <a:sysClr val="windowText" lastClr="000000"/>
                </a:solidFill>
                <a:effectLst/>
                <a:uLnTx/>
                <a:uFillTx/>
                <a:latin typeface="Times New Roman"/>
                <a:cs typeface="Times New Roman"/>
              </a:rPr>
              <a:t>library</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15" normalizeH="0" baseline="0" noProof="0" dirty="0">
                <a:ln>
                  <a:noFill/>
                </a:ln>
                <a:solidFill>
                  <a:sysClr val="windowText" lastClr="000000"/>
                </a:solidFill>
                <a:effectLst/>
                <a:uLnTx/>
                <a:uFillTx/>
                <a:latin typeface="Times New Roman"/>
                <a:cs typeface="Times New Roman"/>
              </a:rPr>
              <a:t>programs</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35" normalizeH="0" baseline="0" noProof="0" dirty="0">
                <a:ln>
                  <a:noFill/>
                </a:ln>
                <a:solidFill>
                  <a:sysClr val="windowText" lastClr="000000"/>
                </a:solidFill>
                <a:effectLst/>
                <a:uLnTx/>
                <a:uFillTx/>
                <a:latin typeface="Times New Roman"/>
                <a:cs typeface="Times New Roman"/>
              </a:rPr>
              <a:t>or</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90" normalizeH="0" baseline="0" noProof="0" dirty="0">
                <a:ln>
                  <a:noFill/>
                </a:ln>
                <a:solidFill>
                  <a:sysClr val="windowText" lastClr="000000"/>
                </a:solidFill>
                <a:effectLst/>
                <a:uLnTx/>
                <a:uFillTx/>
                <a:latin typeface="Times New Roman"/>
                <a:cs typeface="Times New Roman"/>
              </a:rPr>
              <a:t>events</a:t>
            </a:r>
            <a:endParaRPr kumimoji="0" lang="en-US" sz="2600" b="0" i="0" u="none" strike="noStrike" kern="0" cap="none" spc="0" normalizeH="0" baseline="0" noProof="0" dirty="0">
              <a:ln>
                <a:noFill/>
              </a:ln>
              <a:solidFill>
                <a:sysClr val="windowText" lastClr="000000"/>
              </a:solidFill>
              <a:effectLst/>
              <a:uLnTx/>
              <a:uFillTx/>
              <a:latin typeface="Times New Roman"/>
              <a:cs typeface="Times New Roman"/>
            </a:endParaRPr>
          </a:p>
          <a:p>
            <a:pPr marL="1515745" marR="725170" lvl="0" indent="86360" defTabSz="914400" eaLnBrk="1" fontAlgn="auto" latinLnBrk="0" hangingPunct="1">
              <a:lnSpc>
                <a:spcPct val="139400"/>
              </a:lnSpc>
              <a:spcBef>
                <a:spcPts val="0"/>
              </a:spcBef>
              <a:spcAft>
                <a:spcPts val="0"/>
              </a:spcAft>
              <a:buClrTx/>
              <a:buSzTx/>
              <a:buFontTx/>
              <a:buNone/>
              <a:tabLst/>
              <a:defRPr/>
            </a:pPr>
            <a:r>
              <a:rPr kumimoji="0" lang="en-US" sz="2600" b="0" i="0" u="none" strike="noStrike" kern="0" cap="none" spc="220" normalizeH="0" baseline="0" noProof="0" dirty="0">
                <a:ln>
                  <a:noFill/>
                </a:ln>
                <a:solidFill>
                  <a:sysClr val="windowText" lastClr="000000"/>
                </a:solidFill>
                <a:effectLst/>
                <a:uLnTx/>
                <a:uFillTx/>
                <a:latin typeface="Times New Roman"/>
                <a:cs typeface="Times New Roman"/>
              </a:rPr>
              <a:t>In-</a:t>
            </a:r>
            <a:r>
              <a:rPr kumimoji="0" lang="en-US" sz="2600" b="0" i="0" u="none" strike="noStrike" kern="0" cap="none" spc="145" normalizeH="0" baseline="0" noProof="0" dirty="0">
                <a:ln>
                  <a:noFill/>
                </a:ln>
                <a:solidFill>
                  <a:sysClr val="windowText" lastClr="000000"/>
                </a:solidFill>
                <a:effectLst/>
                <a:uLnTx/>
                <a:uFillTx/>
                <a:latin typeface="Times New Roman"/>
                <a:cs typeface="Times New Roman"/>
              </a:rPr>
              <a:t>kind</a:t>
            </a:r>
            <a:r>
              <a:rPr kumimoji="0" lang="en-US" sz="26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00" normalizeH="0" baseline="0" noProof="0" dirty="0">
                <a:ln>
                  <a:noFill/>
                </a:ln>
                <a:solidFill>
                  <a:sysClr val="windowText" lastClr="000000"/>
                </a:solidFill>
                <a:effectLst/>
                <a:uLnTx/>
                <a:uFillTx/>
                <a:latin typeface="Times New Roman"/>
                <a:cs typeface="Times New Roman"/>
              </a:rPr>
              <a:t>donations</a:t>
            </a:r>
            <a:r>
              <a:rPr kumimoji="0" lang="en-US" sz="26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0" normalizeH="0" baseline="0" noProof="0" dirty="0">
                <a:ln>
                  <a:noFill/>
                </a:ln>
                <a:solidFill>
                  <a:sysClr val="windowText" lastClr="000000"/>
                </a:solidFill>
                <a:effectLst/>
                <a:uLnTx/>
                <a:uFillTx/>
                <a:latin typeface="Times New Roman"/>
                <a:cs typeface="Times New Roman"/>
              </a:rPr>
              <a:t>(e.g.,</a:t>
            </a:r>
            <a:r>
              <a:rPr kumimoji="0" lang="en-US" sz="26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15" normalizeH="0" baseline="0" noProof="0" dirty="0" err="1">
                <a:ln>
                  <a:noFill/>
                </a:ln>
                <a:solidFill>
                  <a:sysClr val="windowText" lastClr="000000"/>
                </a:solidFill>
                <a:effectLst/>
                <a:uLnTx/>
                <a:uFillTx/>
                <a:latin typeface="Times New Roman"/>
                <a:cs typeface="Times New Roman"/>
              </a:rPr>
              <a:t>Deterra</a:t>
            </a:r>
            <a:r>
              <a:rPr kumimoji="0" lang="en-US" sz="26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70" normalizeH="0" baseline="0" noProof="0" dirty="0">
                <a:ln>
                  <a:noFill/>
                </a:ln>
                <a:solidFill>
                  <a:sysClr val="windowText" lastClr="000000"/>
                </a:solidFill>
                <a:effectLst/>
                <a:uLnTx/>
                <a:uFillTx/>
                <a:latin typeface="Times New Roman"/>
                <a:cs typeface="Times New Roman"/>
              </a:rPr>
              <a:t>bags</a:t>
            </a:r>
            <a:r>
              <a:rPr kumimoji="0" lang="en-US" sz="26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55" normalizeH="0" baseline="0" noProof="0" dirty="0">
                <a:ln>
                  <a:noFill/>
                </a:ln>
                <a:solidFill>
                  <a:sysClr val="windowText" lastClr="000000"/>
                </a:solidFill>
                <a:effectLst/>
                <a:uLnTx/>
                <a:uFillTx/>
                <a:latin typeface="Times New Roman"/>
                <a:cs typeface="Times New Roman"/>
              </a:rPr>
              <a:t>for</a:t>
            </a:r>
            <a:r>
              <a:rPr kumimoji="0" lang="en-US" sz="26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05" normalizeH="0" baseline="0" noProof="0" dirty="0">
                <a:ln>
                  <a:noFill/>
                </a:ln>
                <a:solidFill>
                  <a:sysClr val="windowText" lastClr="000000"/>
                </a:solidFill>
                <a:effectLst/>
                <a:uLnTx/>
                <a:uFillTx/>
                <a:latin typeface="Times New Roman"/>
                <a:cs typeface="Times New Roman"/>
              </a:rPr>
              <a:t>safely</a:t>
            </a:r>
            <a:r>
              <a:rPr kumimoji="0" lang="en-US" sz="26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60" normalizeH="0" baseline="0" noProof="0" dirty="0">
                <a:ln>
                  <a:noFill/>
                </a:ln>
                <a:solidFill>
                  <a:sysClr val="windowText" lastClr="000000"/>
                </a:solidFill>
                <a:effectLst/>
                <a:uLnTx/>
                <a:uFillTx/>
                <a:latin typeface="Times New Roman"/>
                <a:cs typeface="Times New Roman"/>
              </a:rPr>
              <a:t>disposing</a:t>
            </a:r>
            <a:r>
              <a:rPr kumimoji="0" lang="en-US" sz="26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10" normalizeH="0" baseline="0" noProof="0" dirty="0">
                <a:ln>
                  <a:noFill/>
                </a:ln>
                <a:solidFill>
                  <a:sysClr val="windowText" lastClr="000000"/>
                </a:solidFill>
                <a:effectLst/>
                <a:uLnTx/>
                <a:uFillTx/>
                <a:latin typeface="Times New Roman"/>
                <a:cs typeface="Times New Roman"/>
              </a:rPr>
              <a:t>of</a:t>
            </a:r>
            <a:r>
              <a:rPr kumimoji="0" lang="en-US" sz="26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35" normalizeH="0" baseline="0" noProof="0" dirty="0">
                <a:ln>
                  <a:noFill/>
                </a:ln>
                <a:solidFill>
                  <a:sysClr val="windowText" lastClr="000000"/>
                </a:solidFill>
                <a:effectLst/>
                <a:uLnTx/>
                <a:uFillTx/>
                <a:latin typeface="Times New Roman"/>
                <a:cs typeface="Times New Roman"/>
              </a:rPr>
              <a:t>unused</a:t>
            </a:r>
            <a:r>
              <a:rPr kumimoji="0" lang="en-US" sz="2600" b="0" i="0" u="none" strike="noStrike" kern="0" cap="none" spc="7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90" normalizeH="0" baseline="0" noProof="0" dirty="0">
                <a:ln>
                  <a:noFill/>
                </a:ln>
                <a:solidFill>
                  <a:sysClr val="windowText" lastClr="000000"/>
                </a:solidFill>
                <a:effectLst/>
                <a:uLnTx/>
                <a:uFillTx/>
                <a:latin typeface="Times New Roman"/>
                <a:cs typeface="Times New Roman"/>
              </a:rPr>
              <a:t>medications</a:t>
            </a:r>
            <a:r>
              <a:rPr kumimoji="0" lang="en-US" sz="26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10" normalizeH="0" baseline="0" noProof="0" dirty="0">
                <a:ln>
                  <a:noFill/>
                </a:ln>
                <a:solidFill>
                  <a:sysClr val="windowText" lastClr="000000"/>
                </a:solidFill>
                <a:effectLst/>
                <a:uLnTx/>
                <a:uFillTx/>
                <a:latin typeface="Times New Roman"/>
                <a:cs typeface="Times New Roman"/>
              </a:rPr>
              <a:t>or </a:t>
            </a:r>
            <a:r>
              <a:rPr kumimoji="0" lang="en-US" sz="2600" b="0" i="0" u="none" strike="noStrike" kern="0" cap="none" spc="180" normalizeH="0" baseline="0" noProof="0" dirty="0">
                <a:ln>
                  <a:noFill/>
                </a:ln>
                <a:solidFill>
                  <a:sysClr val="windowText" lastClr="000000"/>
                </a:solidFill>
                <a:effectLst/>
                <a:uLnTx/>
                <a:uFillTx/>
                <a:latin typeface="Times New Roman"/>
                <a:cs typeface="Times New Roman"/>
              </a:rPr>
              <a:t>naloxone</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45" normalizeH="0" baseline="0" noProof="0" dirty="0">
                <a:ln>
                  <a:noFill/>
                </a:ln>
                <a:solidFill>
                  <a:sysClr val="windowText" lastClr="000000"/>
                </a:solidFill>
                <a:effectLst/>
                <a:uLnTx/>
                <a:uFillTx/>
                <a:latin typeface="Times New Roman"/>
                <a:cs typeface="Times New Roman"/>
              </a:rPr>
              <a:t>to</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25" normalizeH="0" baseline="0" noProof="0" dirty="0">
                <a:ln>
                  <a:noFill/>
                </a:ln>
                <a:solidFill>
                  <a:sysClr val="windowText" lastClr="000000"/>
                </a:solidFill>
                <a:effectLst/>
                <a:uLnTx/>
                <a:uFillTx/>
                <a:latin typeface="Times New Roman"/>
                <a:cs typeface="Times New Roman"/>
              </a:rPr>
              <a:t>revive</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35" normalizeH="0" baseline="0" noProof="0" dirty="0">
                <a:ln>
                  <a:noFill/>
                </a:ln>
                <a:solidFill>
                  <a:sysClr val="windowText" lastClr="000000"/>
                </a:solidFill>
                <a:effectLst/>
                <a:uLnTx/>
                <a:uFillTx/>
                <a:latin typeface="Times New Roman"/>
                <a:cs typeface="Times New Roman"/>
              </a:rPr>
              <a:t>someone</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0" normalizeH="0" baseline="0" noProof="0" dirty="0">
                <a:ln>
                  <a:noFill/>
                </a:ln>
                <a:solidFill>
                  <a:sysClr val="windowText" lastClr="000000"/>
                </a:solidFill>
                <a:effectLst/>
                <a:uLnTx/>
                <a:uFillTx/>
                <a:latin typeface="Times New Roman"/>
                <a:cs typeface="Times New Roman"/>
              </a:rPr>
              <a:t>who</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85" normalizeH="0" baseline="0" noProof="0" dirty="0">
                <a:ln>
                  <a:noFill/>
                </a:ln>
                <a:solidFill>
                  <a:sysClr val="windowText" lastClr="000000"/>
                </a:solidFill>
                <a:effectLst/>
                <a:uLnTx/>
                <a:uFillTx/>
                <a:latin typeface="Times New Roman"/>
                <a:cs typeface="Times New Roman"/>
              </a:rPr>
              <a:t>is</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80" normalizeH="0" baseline="0" noProof="0" dirty="0">
                <a:ln>
                  <a:noFill/>
                </a:ln>
                <a:solidFill>
                  <a:sysClr val="windowText" lastClr="000000"/>
                </a:solidFill>
                <a:effectLst/>
                <a:uLnTx/>
                <a:uFillTx/>
                <a:latin typeface="Times New Roman"/>
                <a:cs typeface="Times New Roman"/>
              </a:rPr>
              <a:t>experiencing</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5" normalizeH="0" baseline="0" noProof="0" dirty="0">
                <a:ln>
                  <a:noFill/>
                </a:ln>
                <a:solidFill>
                  <a:sysClr val="windowText" lastClr="000000"/>
                </a:solidFill>
                <a:effectLst/>
                <a:uLnTx/>
                <a:uFillTx/>
                <a:latin typeface="Times New Roman"/>
                <a:cs typeface="Times New Roman"/>
              </a:rPr>
              <a:t>an</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60" normalizeH="0" baseline="0" noProof="0" dirty="0">
                <a:ln>
                  <a:noFill/>
                </a:ln>
                <a:solidFill>
                  <a:sysClr val="windowText" lastClr="000000"/>
                </a:solidFill>
                <a:effectLst/>
                <a:uLnTx/>
                <a:uFillTx/>
                <a:latin typeface="Times New Roman"/>
                <a:cs typeface="Times New Roman"/>
              </a:rPr>
              <a:t>overdose)</a:t>
            </a:r>
            <a:endParaRPr kumimoji="0" lang="en-US" sz="2600" b="0" i="0" u="none" strike="noStrike" kern="0" cap="none" spc="0" normalizeH="0" baseline="0" noProof="0" dirty="0">
              <a:ln>
                <a:noFill/>
              </a:ln>
              <a:solidFill>
                <a:sysClr val="windowText" lastClr="000000"/>
              </a:solidFill>
              <a:effectLst/>
              <a:uLnTx/>
              <a:uFillTx/>
              <a:latin typeface="Times New Roman"/>
              <a:cs typeface="Times New Roman"/>
            </a:endParaRPr>
          </a:p>
          <a:p>
            <a:pPr marL="1515745" marR="120014" lvl="0" indent="86360" defTabSz="914400" eaLnBrk="1" fontAlgn="auto" latinLnBrk="0" hangingPunct="1">
              <a:lnSpc>
                <a:spcPct val="139400"/>
              </a:lnSpc>
              <a:spcBef>
                <a:spcPts val="0"/>
              </a:spcBef>
              <a:spcAft>
                <a:spcPts val="0"/>
              </a:spcAft>
              <a:buClrTx/>
              <a:buSzTx/>
              <a:buFontTx/>
              <a:buNone/>
              <a:tabLst/>
              <a:defRPr/>
            </a:pPr>
            <a:r>
              <a:rPr kumimoji="0" lang="en-US" sz="2600" b="0" i="0" u="none" strike="noStrike" kern="0" cap="none" spc="175" normalizeH="0" baseline="0" noProof="0" dirty="0">
                <a:ln>
                  <a:noFill/>
                </a:ln>
                <a:solidFill>
                  <a:sysClr val="windowText" lastClr="000000"/>
                </a:solidFill>
                <a:effectLst/>
                <a:uLnTx/>
                <a:uFillTx/>
                <a:latin typeface="Times New Roman"/>
                <a:cs typeface="Times New Roman"/>
              </a:rPr>
              <a:t>Information</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0" normalizeH="0" baseline="0" noProof="0" dirty="0">
                <a:ln>
                  <a:noFill/>
                </a:ln>
                <a:solidFill>
                  <a:sysClr val="windowText" lastClr="000000"/>
                </a:solidFill>
                <a:effectLst/>
                <a:uLnTx/>
                <a:uFillTx/>
                <a:latin typeface="Times New Roman"/>
                <a:cs typeface="Times New Roman"/>
              </a:rPr>
              <a:t>about</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15" normalizeH="0" baseline="0" noProof="0" dirty="0">
                <a:ln>
                  <a:noFill/>
                </a:ln>
                <a:solidFill>
                  <a:sysClr val="windowText" lastClr="000000"/>
                </a:solidFill>
                <a:effectLst/>
                <a:uLnTx/>
                <a:uFillTx/>
                <a:latin typeface="Times New Roman"/>
                <a:cs typeface="Times New Roman"/>
              </a:rPr>
              <a:t>drug</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95" normalizeH="0" baseline="0" noProof="0" dirty="0">
                <a:ln>
                  <a:noFill/>
                </a:ln>
                <a:solidFill>
                  <a:sysClr val="windowText" lastClr="000000"/>
                </a:solidFill>
                <a:effectLst/>
                <a:uLnTx/>
                <a:uFillTx/>
                <a:latin typeface="Times New Roman"/>
                <a:cs typeface="Times New Roman"/>
              </a:rPr>
              <a:t>take</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70" normalizeH="0" baseline="0" noProof="0" dirty="0">
                <a:ln>
                  <a:noFill/>
                </a:ln>
                <a:solidFill>
                  <a:sysClr val="windowText" lastClr="000000"/>
                </a:solidFill>
                <a:effectLst/>
                <a:uLnTx/>
                <a:uFillTx/>
                <a:latin typeface="Times New Roman"/>
                <a:cs typeface="Times New Roman"/>
              </a:rPr>
              <a:t>back</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00" normalizeH="0" baseline="0" noProof="0" dirty="0">
                <a:ln>
                  <a:noFill/>
                </a:ln>
                <a:solidFill>
                  <a:sysClr val="windowText" lastClr="000000"/>
                </a:solidFill>
                <a:effectLst/>
                <a:uLnTx/>
                <a:uFillTx/>
                <a:latin typeface="Times New Roman"/>
                <a:cs typeface="Times New Roman"/>
              </a:rPr>
              <a:t>events</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9" normalizeH="0" baseline="0" noProof="0" dirty="0">
                <a:ln>
                  <a:noFill/>
                </a:ln>
                <a:solidFill>
                  <a:sysClr val="windowText" lastClr="000000"/>
                </a:solidFill>
                <a:effectLst/>
                <a:uLnTx/>
                <a:uFillTx/>
                <a:latin typeface="Times New Roman"/>
                <a:cs typeface="Times New Roman"/>
              </a:rPr>
              <a:t>and</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65" normalizeH="0" baseline="0" noProof="0" dirty="0">
                <a:ln>
                  <a:noFill/>
                </a:ln>
                <a:solidFill>
                  <a:sysClr val="windowText" lastClr="000000"/>
                </a:solidFill>
                <a:effectLst/>
                <a:uLnTx/>
                <a:uFillTx/>
                <a:latin typeface="Times New Roman"/>
                <a:cs typeface="Times New Roman"/>
              </a:rPr>
              <a:t>location</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70" normalizeH="0" baseline="0" noProof="0" dirty="0">
                <a:ln>
                  <a:noFill/>
                </a:ln>
                <a:solidFill>
                  <a:sysClr val="windowText" lastClr="000000"/>
                </a:solidFill>
                <a:effectLst/>
                <a:uLnTx/>
                <a:uFillTx/>
                <a:latin typeface="Times New Roman"/>
                <a:cs typeface="Times New Roman"/>
              </a:rPr>
              <a:t>sites</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45" normalizeH="0" baseline="0" noProof="0" dirty="0">
                <a:ln>
                  <a:noFill/>
                </a:ln>
                <a:solidFill>
                  <a:sysClr val="windowText" lastClr="000000"/>
                </a:solidFill>
                <a:effectLst/>
                <a:uLnTx/>
                <a:uFillTx/>
                <a:latin typeface="Times New Roman"/>
                <a:cs typeface="Times New Roman"/>
              </a:rPr>
              <a:t>to</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05" normalizeH="0" baseline="0" noProof="0" dirty="0">
                <a:ln>
                  <a:noFill/>
                </a:ln>
                <a:solidFill>
                  <a:sysClr val="windowText" lastClr="000000"/>
                </a:solidFill>
                <a:effectLst/>
                <a:uLnTx/>
                <a:uFillTx/>
                <a:latin typeface="Times New Roman"/>
                <a:cs typeface="Times New Roman"/>
              </a:rPr>
              <a:t>safely</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85" normalizeH="0" baseline="0" noProof="0" dirty="0">
                <a:ln>
                  <a:noFill/>
                </a:ln>
                <a:solidFill>
                  <a:sysClr val="windowText" lastClr="000000"/>
                </a:solidFill>
                <a:effectLst/>
                <a:uLnTx/>
                <a:uFillTx/>
                <a:latin typeface="Times New Roman"/>
                <a:cs typeface="Times New Roman"/>
              </a:rPr>
              <a:t>dispose</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10" normalizeH="0" baseline="0" noProof="0" dirty="0">
                <a:ln>
                  <a:noFill/>
                </a:ln>
                <a:solidFill>
                  <a:sysClr val="windowText" lastClr="000000"/>
                </a:solidFill>
                <a:effectLst/>
                <a:uLnTx/>
                <a:uFillTx/>
                <a:latin typeface="Times New Roman"/>
                <a:cs typeface="Times New Roman"/>
              </a:rPr>
              <a:t>of</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5" normalizeH="0" baseline="0" noProof="0" dirty="0">
                <a:ln>
                  <a:noFill/>
                </a:ln>
                <a:solidFill>
                  <a:sysClr val="windowText" lastClr="000000"/>
                </a:solidFill>
                <a:effectLst/>
                <a:uLnTx/>
                <a:uFillTx/>
                <a:latin typeface="Times New Roman"/>
                <a:cs typeface="Times New Roman"/>
              </a:rPr>
              <a:t>unused </a:t>
            </a:r>
            <a:r>
              <a:rPr kumimoji="0" lang="en-US" sz="2600" b="0" i="0" u="none" strike="noStrike" kern="0" cap="none" spc="180" normalizeH="0" baseline="0" noProof="0" dirty="0">
                <a:ln>
                  <a:noFill/>
                </a:ln>
                <a:solidFill>
                  <a:sysClr val="windowText" lastClr="000000"/>
                </a:solidFill>
                <a:effectLst/>
                <a:uLnTx/>
                <a:uFillTx/>
                <a:latin typeface="Times New Roman"/>
                <a:cs typeface="Times New Roman"/>
              </a:rPr>
              <a:t>medications</a:t>
            </a:r>
            <a:endParaRPr kumimoji="0" lang="en-US" sz="2600" b="0" i="0" u="none" strike="noStrike" kern="0" cap="none" spc="0" normalizeH="0" baseline="0" noProof="0" dirty="0">
              <a:ln>
                <a:noFill/>
              </a:ln>
              <a:solidFill>
                <a:sysClr val="windowText" lastClr="000000"/>
              </a:solidFill>
              <a:effectLst/>
              <a:uLnTx/>
              <a:uFillTx/>
              <a:latin typeface="Times New Roman"/>
              <a:cs typeface="Times New Roman"/>
            </a:endParaRPr>
          </a:p>
          <a:p>
            <a:pPr marL="1602740" marR="0" lvl="0" indent="0" defTabSz="914400" eaLnBrk="1" fontAlgn="auto" latinLnBrk="0" hangingPunct="1">
              <a:lnSpc>
                <a:spcPct val="100000"/>
              </a:lnSpc>
              <a:spcBef>
                <a:spcPts val="1230"/>
              </a:spcBef>
              <a:spcAft>
                <a:spcPts val="0"/>
              </a:spcAft>
              <a:buClrTx/>
              <a:buSzTx/>
              <a:buFontTx/>
              <a:buNone/>
              <a:tabLst/>
              <a:defRPr/>
            </a:pPr>
            <a:r>
              <a:rPr kumimoji="0" lang="en-US" sz="2600" b="0" i="0" u="none" strike="noStrike" kern="0" cap="none" spc="195" normalizeH="0" baseline="0" noProof="0" dirty="0">
                <a:ln>
                  <a:noFill/>
                </a:ln>
                <a:solidFill>
                  <a:sysClr val="windowText" lastClr="000000"/>
                </a:solidFill>
                <a:effectLst/>
                <a:uLnTx/>
                <a:uFillTx/>
                <a:latin typeface="Times New Roman"/>
                <a:cs typeface="Times New Roman"/>
              </a:rPr>
              <a:t>Connecting</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75" normalizeH="0" baseline="0" noProof="0" dirty="0">
                <a:ln>
                  <a:noFill/>
                </a:ln>
                <a:solidFill>
                  <a:sysClr val="windowText" lastClr="000000"/>
                </a:solidFill>
                <a:effectLst/>
                <a:uLnTx/>
                <a:uFillTx/>
                <a:latin typeface="Times New Roman"/>
                <a:cs typeface="Times New Roman"/>
              </a:rPr>
              <a:t>with</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20" normalizeH="0" baseline="0" noProof="0" dirty="0">
                <a:ln>
                  <a:noFill/>
                </a:ln>
                <a:solidFill>
                  <a:sysClr val="windowText" lastClr="000000"/>
                </a:solidFill>
                <a:effectLst/>
                <a:uLnTx/>
                <a:uFillTx/>
                <a:latin typeface="Times New Roman"/>
                <a:cs typeface="Times New Roman"/>
              </a:rPr>
              <a:t>individuals</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75" normalizeH="0" baseline="0" noProof="0" dirty="0">
                <a:ln>
                  <a:noFill/>
                </a:ln>
                <a:solidFill>
                  <a:sysClr val="windowText" lastClr="000000"/>
                </a:solidFill>
                <a:effectLst/>
                <a:uLnTx/>
                <a:uFillTx/>
                <a:latin typeface="Times New Roman"/>
                <a:cs typeface="Times New Roman"/>
              </a:rPr>
              <a:t>with</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90" normalizeH="0" baseline="0" noProof="0" dirty="0">
                <a:ln>
                  <a:noFill/>
                </a:ln>
                <a:solidFill>
                  <a:sysClr val="windowText" lastClr="000000"/>
                </a:solidFill>
                <a:effectLst/>
                <a:uLnTx/>
                <a:uFillTx/>
                <a:latin typeface="Times New Roman"/>
                <a:cs typeface="Times New Roman"/>
              </a:rPr>
              <a:t>lived</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95" normalizeH="0" baseline="0" noProof="0" dirty="0">
                <a:ln>
                  <a:noFill/>
                </a:ln>
                <a:solidFill>
                  <a:sysClr val="windowText" lastClr="000000"/>
                </a:solidFill>
                <a:effectLst/>
                <a:uLnTx/>
                <a:uFillTx/>
                <a:latin typeface="Times New Roman"/>
                <a:cs typeface="Times New Roman"/>
              </a:rPr>
              <a:t>experience</a:t>
            </a:r>
            <a:endParaRPr kumimoji="0" lang="en-US" sz="2600" b="0" i="0" u="none" strike="noStrike" kern="0" cap="none" spc="0" normalizeH="0" baseline="0" noProof="0" dirty="0">
              <a:ln>
                <a:noFill/>
              </a:ln>
              <a:solidFill>
                <a:sysClr val="windowText" lastClr="000000"/>
              </a:solidFill>
              <a:effectLst/>
              <a:uLnTx/>
              <a:uFillTx/>
              <a:latin typeface="Times New Roman"/>
              <a:cs typeface="Times New Roman"/>
            </a:endParaRPr>
          </a:p>
          <a:p>
            <a:pPr marL="1515745" marR="85090" lvl="0" indent="86360" defTabSz="914400" eaLnBrk="1" fontAlgn="auto" latinLnBrk="0" hangingPunct="1">
              <a:lnSpc>
                <a:spcPct val="139400"/>
              </a:lnSpc>
              <a:spcBef>
                <a:spcPts val="0"/>
              </a:spcBef>
              <a:spcAft>
                <a:spcPts val="0"/>
              </a:spcAft>
              <a:buClrTx/>
              <a:buSzTx/>
              <a:buFontTx/>
              <a:buNone/>
              <a:tabLst/>
              <a:defRPr/>
            </a:pPr>
            <a:r>
              <a:rPr kumimoji="0" lang="en-US" sz="2600" b="0" i="0" u="none" strike="noStrike" kern="0" cap="none" spc="145" normalizeH="0" baseline="0" noProof="0" dirty="0">
                <a:ln>
                  <a:noFill/>
                </a:ln>
                <a:solidFill>
                  <a:sysClr val="windowText" lastClr="000000"/>
                </a:solidFill>
                <a:effectLst/>
                <a:uLnTx/>
                <a:uFillTx/>
                <a:latin typeface="Times New Roman"/>
                <a:cs typeface="Times New Roman"/>
              </a:rPr>
              <a:t>Collaborating</a:t>
            </a:r>
            <a:r>
              <a:rPr kumimoji="0" lang="en-US" sz="2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40" normalizeH="0" baseline="0" noProof="0" dirty="0">
                <a:ln>
                  <a:noFill/>
                </a:ln>
                <a:solidFill>
                  <a:sysClr val="windowText" lastClr="000000"/>
                </a:solidFill>
                <a:effectLst/>
                <a:uLnTx/>
                <a:uFillTx/>
                <a:latin typeface="Times New Roman"/>
                <a:cs typeface="Times New Roman"/>
              </a:rPr>
              <a:t>on</a:t>
            </a:r>
            <a:r>
              <a:rPr kumimoji="0" lang="en-US" sz="2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50" normalizeH="0" baseline="0" noProof="0" dirty="0">
                <a:ln>
                  <a:noFill/>
                </a:ln>
                <a:solidFill>
                  <a:sysClr val="windowText" lastClr="000000"/>
                </a:solidFill>
                <a:effectLst/>
                <a:uLnTx/>
                <a:uFillTx/>
                <a:latin typeface="Times New Roman"/>
                <a:cs typeface="Times New Roman"/>
              </a:rPr>
              <a:t>funding/grant</a:t>
            </a:r>
            <a:r>
              <a:rPr kumimoji="0" lang="en-US" sz="2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5" normalizeH="0" baseline="0" noProof="0" dirty="0">
                <a:ln>
                  <a:noFill/>
                </a:ln>
                <a:solidFill>
                  <a:sysClr val="windowText" lastClr="000000"/>
                </a:solidFill>
                <a:effectLst/>
                <a:uLnTx/>
                <a:uFillTx/>
                <a:latin typeface="Times New Roman"/>
                <a:cs typeface="Times New Roman"/>
              </a:rPr>
              <a:t>requests</a:t>
            </a:r>
            <a:r>
              <a:rPr kumimoji="0" lang="en-US" sz="2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45" normalizeH="0" baseline="0" noProof="0" dirty="0">
                <a:ln>
                  <a:noFill/>
                </a:ln>
                <a:solidFill>
                  <a:sysClr val="windowText" lastClr="000000"/>
                </a:solidFill>
                <a:effectLst/>
                <a:uLnTx/>
                <a:uFillTx/>
                <a:latin typeface="Times New Roman"/>
                <a:cs typeface="Times New Roman"/>
              </a:rPr>
              <a:t>to</a:t>
            </a:r>
            <a:r>
              <a:rPr kumimoji="0" lang="en-US" sz="2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45" normalizeH="0" baseline="0" noProof="0" dirty="0">
                <a:ln>
                  <a:noFill/>
                </a:ln>
                <a:solidFill>
                  <a:sysClr val="windowText" lastClr="000000"/>
                </a:solidFill>
                <a:effectLst/>
                <a:uLnTx/>
                <a:uFillTx/>
                <a:latin typeface="Times New Roman"/>
                <a:cs typeface="Times New Roman"/>
              </a:rPr>
              <a:t>better</a:t>
            </a:r>
            <a:r>
              <a:rPr kumimoji="0" lang="en-US" sz="2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15" normalizeH="0" baseline="0" noProof="0" dirty="0">
                <a:ln>
                  <a:noFill/>
                </a:ln>
                <a:solidFill>
                  <a:sysClr val="windowText" lastClr="000000"/>
                </a:solidFill>
                <a:effectLst/>
                <a:uLnTx/>
                <a:uFillTx/>
                <a:latin typeface="Times New Roman"/>
                <a:cs typeface="Times New Roman"/>
              </a:rPr>
              <a:t>address</a:t>
            </a:r>
            <a:r>
              <a:rPr kumimoji="0" lang="en-US" sz="2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0" normalizeH="0" baseline="0" noProof="0" dirty="0">
                <a:ln>
                  <a:noFill/>
                </a:ln>
                <a:solidFill>
                  <a:sysClr val="windowText" lastClr="000000"/>
                </a:solidFill>
                <a:effectLst/>
                <a:uLnTx/>
                <a:uFillTx/>
                <a:latin typeface="Times New Roman"/>
                <a:cs typeface="Times New Roman"/>
              </a:rPr>
              <a:t>shared</a:t>
            </a:r>
            <a:r>
              <a:rPr kumimoji="0" lang="en-US" sz="260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35" normalizeH="0" baseline="0" noProof="0" dirty="0">
                <a:ln>
                  <a:noFill/>
                </a:ln>
                <a:solidFill>
                  <a:sysClr val="windowText" lastClr="000000"/>
                </a:solidFill>
                <a:effectLst/>
                <a:uLnTx/>
                <a:uFillTx/>
                <a:latin typeface="Times New Roman"/>
                <a:cs typeface="Times New Roman"/>
              </a:rPr>
              <a:t>needs</a:t>
            </a:r>
            <a:r>
              <a:rPr kumimoji="0" lang="en-US" sz="2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9" normalizeH="0" baseline="0" noProof="0" dirty="0">
                <a:ln>
                  <a:noFill/>
                </a:ln>
                <a:solidFill>
                  <a:sysClr val="windowText" lastClr="000000"/>
                </a:solidFill>
                <a:effectLst/>
                <a:uLnTx/>
                <a:uFillTx/>
                <a:latin typeface="Times New Roman"/>
                <a:cs typeface="Times New Roman"/>
              </a:rPr>
              <a:t>and</a:t>
            </a:r>
            <a:r>
              <a:rPr kumimoji="0" lang="en-US" sz="2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55" normalizeH="0" baseline="0" noProof="0" dirty="0">
                <a:ln>
                  <a:noFill/>
                </a:ln>
                <a:solidFill>
                  <a:sysClr val="windowText" lastClr="000000"/>
                </a:solidFill>
                <a:effectLst/>
                <a:uLnTx/>
                <a:uFillTx/>
                <a:latin typeface="Times New Roman"/>
                <a:cs typeface="Times New Roman"/>
              </a:rPr>
              <a:t>priorities </a:t>
            </a:r>
            <a:r>
              <a:rPr kumimoji="0" lang="en-US" sz="2600" b="0" i="0" u="none" strike="noStrike" kern="0" cap="none" spc="200" normalizeH="0" baseline="0" noProof="0" dirty="0">
                <a:ln>
                  <a:noFill/>
                </a:ln>
                <a:solidFill>
                  <a:sysClr val="windowText" lastClr="000000"/>
                </a:solidFill>
                <a:effectLst/>
                <a:uLnTx/>
                <a:uFillTx/>
                <a:latin typeface="Times New Roman"/>
                <a:cs typeface="Times New Roman"/>
              </a:rPr>
              <a:t>Promotion</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10" normalizeH="0" baseline="0" noProof="0" dirty="0">
                <a:ln>
                  <a:noFill/>
                </a:ln>
                <a:solidFill>
                  <a:sysClr val="windowText" lastClr="000000"/>
                </a:solidFill>
                <a:effectLst/>
                <a:uLnTx/>
                <a:uFillTx/>
                <a:latin typeface="Times New Roman"/>
                <a:cs typeface="Times New Roman"/>
              </a:rPr>
              <a:t>of</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9" normalizeH="0" baseline="0" noProof="0" dirty="0">
                <a:ln>
                  <a:noFill/>
                </a:ln>
                <a:solidFill>
                  <a:sysClr val="windowText" lastClr="000000"/>
                </a:solidFill>
                <a:effectLst/>
                <a:uLnTx/>
                <a:uFillTx/>
                <a:latin typeface="Times New Roman"/>
                <a:cs typeface="Times New Roman"/>
              </a:rPr>
              <a:t>and</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70" normalizeH="0" baseline="0" noProof="0" dirty="0">
                <a:ln>
                  <a:noFill/>
                </a:ln>
                <a:solidFill>
                  <a:sysClr val="windowText" lastClr="000000"/>
                </a:solidFill>
                <a:effectLst/>
                <a:uLnTx/>
                <a:uFillTx/>
                <a:latin typeface="Times New Roman"/>
                <a:cs typeface="Times New Roman"/>
              </a:rPr>
              <a:t>advocating</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55" normalizeH="0" baseline="0" noProof="0" dirty="0">
                <a:ln>
                  <a:noFill/>
                </a:ln>
                <a:solidFill>
                  <a:sysClr val="windowText" lastClr="000000"/>
                </a:solidFill>
                <a:effectLst/>
                <a:uLnTx/>
                <a:uFillTx/>
                <a:latin typeface="Times New Roman"/>
                <a:cs typeface="Times New Roman"/>
              </a:rPr>
              <a:t>for</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30" normalizeH="0" baseline="0" noProof="0" dirty="0">
                <a:ln>
                  <a:noFill/>
                </a:ln>
                <a:solidFill>
                  <a:sysClr val="windowText" lastClr="000000"/>
                </a:solidFill>
                <a:effectLst/>
                <a:uLnTx/>
                <a:uFillTx/>
                <a:latin typeface="Times New Roman"/>
                <a:cs typeface="Times New Roman"/>
              </a:rPr>
              <a:t>library</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15" normalizeH="0" baseline="0" noProof="0" dirty="0">
                <a:ln>
                  <a:noFill/>
                </a:ln>
                <a:solidFill>
                  <a:sysClr val="windowText" lastClr="000000"/>
                </a:solidFill>
                <a:effectLst/>
                <a:uLnTx/>
                <a:uFillTx/>
                <a:latin typeface="Times New Roman"/>
                <a:cs typeface="Times New Roman"/>
              </a:rPr>
              <a:t>programs</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29" normalizeH="0" baseline="0" noProof="0" dirty="0">
                <a:ln>
                  <a:noFill/>
                </a:ln>
                <a:solidFill>
                  <a:sysClr val="windowText" lastClr="000000"/>
                </a:solidFill>
                <a:effectLst/>
                <a:uLnTx/>
                <a:uFillTx/>
                <a:latin typeface="Times New Roman"/>
                <a:cs typeface="Times New Roman"/>
              </a:rPr>
              <a:t>and</a:t>
            </a:r>
            <a:r>
              <a:rPr kumimoji="0" lang="en-US" sz="26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65" normalizeH="0" baseline="0" noProof="0" dirty="0">
                <a:ln>
                  <a:noFill/>
                </a:ln>
                <a:solidFill>
                  <a:sysClr val="windowText" lastClr="000000"/>
                </a:solidFill>
                <a:effectLst/>
                <a:uLnTx/>
                <a:uFillTx/>
                <a:latin typeface="Times New Roman"/>
                <a:cs typeface="Times New Roman"/>
              </a:rPr>
              <a:t>services</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30" normalizeH="0" baseline="0" noProof="0" dirty="0">
                <a:ln>
                  <a:noFill/>
                </a:ln>
                <a:solidFill>
                  <a:sysClr val="windowText" lastClr="000000"/>
                </a:solidFill>
                <a:effectLst/>
                <a:uLnTx/>
                <a:uFillTx/>
                <a:latin typeface="Times New Roman"/>
                <a:cs typeface="Times New Roman"/>
              </a:rPr>
              <a:t>in</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54" normalizeH="0" baseline="0" noProof="0" dirty="0">
                <a:ln>
                  <a:noFill/>
                </a:ln>
                <a:solidFill>
                  <a:sysClr val="windowText" lastClr="000000"/>
                </a:solidFill>
                <a:effectLst/>
                <a:uLnTx/>
                <a:uFillTx/>
                <a:latin typeface="Times New Roman"/>
                <a:cs typeface="Times New Roman"/>
              </a:rPr>
              <a:t>the</a:t>
            </a:r>
            <a:r>
              <a:rPr kumimoji="0" lang="en-US" sz="26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70" normalizeH="0" baseline="0" noProof="0" dirty="0">
                <a:ln>
                  <a:noFill/>
                </a:ln>
                <a:solidFill>
                  <a:sysClr val="windowText" lastClr="000000"/>
                </a:solidFill>
                <a:effectLst/>
                <a:uLnTx/>
                <a:uFillTx/>
                <a:latin typeface="Times New Roman"/>
                <a:cs typeface="Times New Roman"/>
              </a:rPr>
              <a:t>community, </a:t>
            </a:r>
            <a:r>
              <a:rPr kumimoji="0" lang="en-US" sz="2600" b="0" i="0" u="none" strike="noStrike" kern="0" cap="none" spc="190" normalizeH="0" baseline="0" noProof="0" dirty="0">
                <a:ln>
                  <a:noFill/>
                </a:ln>
                <a:solidFill>
                  <a:sysClr val="windowText" lastClr="000000"/>
                </a:solidFill>
                <a:effectLst/>
                <a:uLnTx/>
                <a:uFillTx/>
                <a:latin typeface="Times New Roman"/>
                <a:cs typeface="Times New Roman"/>
              </a:rPr>
              <a:t>reaching</a:t>
            </a:r>
            <a:r>
              <a:rPr kumimoji="0" lang="en-US" sz="2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170" normalizeH="0" baseline="0" noProof="0" dirty="0">
                <a:ln>
                  <a:noFill/>
                </a:ln>
                <a:solidFill>
                  <a:sysClr val="windowText" lastClr="000000"/>
                </a:solidFill>
                <a:effectLst/>
                <a:uLnTx/>
                <a:uFillTx/>
                <a:latin typeface="Times New Roman"/>
                <a:cs typeface="Times New Roman"/>
              </a:rPr>
              <a:t>previous</a:t>
            </a:r>
            <a:r>
              <a:rPr kumimoji="0" lang="en-US" sz="26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40" normalizeH="0" baseline="0" noProof="0" dirty="0">
                <a:ln>
                  <a:noFill/>
                </a:ln>
                <a:solidFill>
                  <a:sysClr val="windowText" lastClr="000000"/>
                </a:solidFill>
                <a:effectLst/>
                <a:uLnTx/>
                <a:uFillTx/>
                <a:latin typeface="Times New Roman"/>
                <a:cs typeface="Times New Roman"/>
              </a:rPr>
              <a:t>untapped</a:t>
            </a:r>
            <a:r>
              <a:rPr kumimoji="0" lang="en-US" sz="260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600" b="0" i="0" u="none" strike="noStrike" kern="0" cap="none" spc="280" normalizeH="0" baseline="0" noProof="0" dirty="0">
                <a:ln>
                  <a:noFill/>
                </a:ln>
                <a:solidFill>
                  <a:sysClr val="windowText" lastClr="000000"/>
                </a:solidFill>
                <a:effectLst/>
                <a:uLnTx/>
                <a:uFillTx/>
                <a:latin typeface="Times New Roman"/>
                <a:cs typeface="Times New Roman"/>
              </a:rPr>
              <a:t>users/patrons</a:t>
            </a:r>
            <a:endParaRPr kumimoji="0" lang="en-US" sz="2600" b="0" i="0" u="none" strike="noStrike" kern="0" cap="none" spc="0" normalizeH="0" baseline="0" noProof="0" dirty="0">
              <a:ln>
                <a:noFill/>
              </a:ln>
              <a:solidFill>
                <a:sysClr val="windowText" lastClr="000000"/>
              </a:solidFill>
              <a:effectLst/>
              <a:uLnTx/>
              <a:uFillTx/>
              <a:latin typeface="Times New Roman"/>
              <a:cs typeface="Times New Roman"/>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pPr algn="l" rtl="0"/>
            <a:endParaRPr/>
          </a:p>
        </p:txBody>
      </p:sp>
      <p:sp>
        <p:nvSpPr>
          <p:cNvPr id="3" name="object 3"/>
          <p:cNvSpPr txBox="1">
            <a:spLocks/>
          </p:cNvSpPr>
          <p:nvPr/>
        </p:nvSpPr>
        <p:spPr>
          <a:xfrm>
            <a:off x="9144000" y="312546"/>
            <a:ext cx="8775675"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TOOLKIT ACTION STEP OVERVIEW</a:t>
            </a:r>
          </a:p>
        </p:txBody>
      </p:sp>
      <p:pic>
        <p:nvPicPr>
          <p:cNvPr id="4" name="object 4">
            <a:extLst>
              <a:ext uri="{C183D7F6-B498-43B3-948B-1728B52AA6E4}">
                <adec:decorative xmlns:adec="http://schemas.microsoft.com/office/drawing/2017/decorative" val="1"/>
              </a:ext>
            </a:extLst>
          </p:cNvPr>
          <p:cNvPicPr/>
          <p:nvPr/>
        </p:nvPicPr>
        <p:blipFill>
          <a:blip r:embed="rId3" cstate="print"/>
          <a:stretch>
            <a:fillRect/>
          </a:stretch>
        </p:blipFill>
        <p:spPr>
          <a:xfrm>
            <a:off x="2256711" y="2980360"/>
            <a:ext cx="104775" cy="104774"/>
          </a:xfrm>
          <a:prstGeom prst="rect">
            <a:avLst/>
          </a:prstGeom>
        </p:spPr>
      </p:pic>
      <p:pic>
        <p:nvPicPr>
          <p:cNvPr id="5" name="object 5">
            <a:extLst>
              <a:ext uri="{C183D7F6-B498-43B3-948B-1728B52AA6E4}">
                <adec:decorative xmlns:adec="http://schemas.microsoft.com/office/drawing/2017/decorative" val="1"/>
              </a:ext>
            </a:extLst>
          </p:cNvPr>
          <p:cNvPicPr/>
          <p:nvPr/>
        </p:nvPicPr>
        <p:blipFill>
          <a:blip r:embed="rId3" cstate="print"/>
          <a:stretch>
            <a:fillRect/>
          </a:stretch>
        </p:blipFill>
        <p:spPr>
          <a:xfrm>
            <a:off x="2256711" y="4085260"/>
            <a:ext cx="104775" cy="104774"/>
          </a:xfrm>
          <a:prstGeom prst="rect">
            <a:avLst/>
          </a:prstGeom>
        </p:spPr>
      </p:pic>
      <p:pic>
        <p:nvPicPr>
          <p:cNvPr id="6" name="object 6">
            <a:extLst>
              <a:ext uri="{C183D7F6-B498-43B3-948B-1728B52AA6E4}">
                <adec:decorative xmlns:adec="http://schemas.microsoft.com/office/drawing/2017/decorative" val="1"/>
              </a:ext>
            </a:extLst>
          </p:cNvPr>
          <p:cNvPicPr/>
          <p:nvPr/>
        </p:nvPicPr>
        <p:blipFill>
          <a:blip r:embed="rId3" cstate="print"/>
          <a:stretch>
            <a:fillRect/>
          </a:stretch>
        </p:blipFill>
        <p:spPr>
          <a:xfrm>
            <a:off x="2256711" y="5190160"/>
            <a:ext cx="104775" cy="104774"/>
          </a:xfrm>
          <a:prstGeom prst="rect">
            <a:avLst/>
          </a:prstGeom>
        </p:spPr>
      </p:pic>
      <p:pic>
        <p:nvPicPr>
          <p:cNvPr id="7" name="object 7">
            <a:extLst>
              <a:ext uri="{C183D7F6-B498-43B3-948B-1728B52AA6E4}">
                <adec:decorative xmlns:adec="http://schemas.microsoft.com/office/drawing/2017/decorative" val="1"/>
              </a:ext>
            </a:extLst>
          </p:cNvPr>
          <p:cNvPicPr/>
          <p:nvPr/>
        </p:nvPicPr>
        <p:blipFill>
          <a:blip r:embed="rId3" cstate="print"/>
          <a:stretch>
            <a:fillRect/>
          </a:stretch>
        </p:blipFill>
        <p:spPr>
          <a:xfrm>
            <a:off x="2256711" y="6295060"/>
            <a:ext cx="104775" cy="104774"/>
          </a:xfrm>
          <a:prstGeom prst="rect">
            <a:avLst/>
          </a:prstGeom>
        </p:spPr>
      </p:pic>
      <p:pic>
        <p:nvPicPr>
          <p:cNvPr id="8" name="object 8">
            <a:extLst>
              <a:ext uri="{C183D7F6-B498-43B3-948B-1728B52AA6E4}">
                <adec:decorative xmlns:adec="http://schemas.microsoft.com/office/drawing/2017/decorative" val="1"/>
              </a:ext>
            </a:extLst>
          </p:cNvPr>
          <p:cNvPicPr/>
          <p:nvPr/>
        </p:nvPicPr>
        <p:blipFill>
          <a:blip r:embed="rId3" cstate="print"/>
          <a:stretch>
            <a:fillRect/>
          </a:stretch>
        </p:blipFill>
        <p:spPr>
          <a:xfrm>
            <a:off x="2256711" y="7399959"/>
            <a:ext cx="104775" cy="104774"/>
          </a:xfrm>
          <a:prstGeom prst="rect">
            <a:avLst/>
          </a:prstGeom>
        </p:spPr>
      </p:pic>
      <p:pic>
        <p:nvPicPr>
          <p:cNvPr id="9" name="object 9">
            <a:extLst>
              <a:ext uri="{C183D7F6-B498-43B3-948B-1728B52AA6E4}">
                <adec:decorative xmlns:adec="http://schemas.microsoft.com/office/drawing/2017/decorative" val="1"/>
              </a:ext>
            </a:extLst>
          </p:cNvPr>
          <p:cNvPicPr/>
          <p:nvPr/>
        </p:nvPicPr>
        <p:blipFill>
          <a:blip r:embed="rId3" cstate="print"/>
          <a:stretch>
            <a:fillRect/>
          </a:stretch>
        </p:blipFill>
        <p:spPr>
          <a:xfrm>
            <a:off x="2256711" y="7952409"/>
            <a:ext cx="104775" cy="104774"/>
          </a:xfrm>
          <a:prstGeom prst="rect">
            <a:avLst/>
          </a:prstGeom>
        </p:spPr>
      </p:pic>
      <p:pic>
        <p:nvPicPr>
          <p:cNvPr id="10" name="object 10">
            <a:extLst>
              <a:ext uri="{C183D7F6-B498-43B3-948B-1728B52AA6E4}">
                <adec:decorative xmlns:adec="http://schemas.microsoft.com/office/drawing/2017/decorative" val="1"/>
              </a:ext>
            </a:extLst>
          </p:cNvPr>
          <p:cNvPicPr/>
          <p:nvPr/>
        </p:nvPicPr>
        <p:blipFill>
          <a:blip r:embed="rId4" cstate="print"/>
          <a:stretch>
            <a:fillRect/>
          </a:stretch>
        </p:blipFill>
        <p:spPr>
          <a:xfrm>
            <a:off x="2256711" y="8504859"/>
            <a:ext cx="104775" cy="1047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43834" y="265443"/>
            <a:ext cx="17041200" cy="1145400"/>
          </a:xfrm>
          <a:prstGeom prst="rect">
            <a:avLst/>
          </a:prstGeom>
        </p:spPr>
        <p:txBody>
          <a:bodyPr spcFirstLastPara="1" vert="horz" wrap="square" lIns="182850" tIns="182850" rIns="182850" bIns="182850" rtlCol="0" anchor="t" anchorCtr="0">
            <a:noAutofit/>
          </a:bodyPr>
          <a:lstStyle/>
          <a:p>
            <a:r>
              <a:rPr lang="en" sz="6000" b="1" dirty="0">
                <a:latin typeface="EB Garamond"/>
                <a:ea typeface="EB Garamond"/>
                <a:cs typeface="EB Garamond"/>
                <a:sym typeface="EB Garamond"/>
              </a:rPr>
              <a:t>Labor Acknowledgement </a:t>
            </a:r>
            <a:endParaRPr lang="en-US" sz="6000" b="1" dirty="0">
              <a:latin typeface="EB Garamond"/>
              <a:ea typeface="EB Garamond"/>
              <a:cs typeface="EB Garamond"/>
            </a:endParaRPr>
          </a:p>
        </p:txBody>
      </p:sp>
      <p:sp>
        <p:nvSpPr>
          <p:cNvPr id="71" name="Google Shape;71;p15"/>
          <p:cNvSpPr txBox="1"/>
          <p:nvPr/>
        </p:nvSpPr>
        <p:spPr>
          <a:xfrm>
            <a:off x="511751" y="1405875"/>
            <a:ext cx="17635560" cy="7478910"/>
          </a:xfrm>
          <a:prstGeom prst="rect">
            <a:avLst/>
          </a:prstGeom>
          <a:noFill/>
          <a:ln>
            <a:noFill/>
          </a:ln>
        </p:spPr>
        <p:txBody>
          <a:bodyPr spcFirstLastPara="1" wrap="square" lIns="182850" tIns="182850" rIns="182850" bIns="18285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EB Garamond"/>
                <a:ea typeface="EB Garamond"/>
                <a:cs typeface="+mn-cs"/>
              </a:rPr>
              <a:t>Labor acknowledgments recognize how historically, much of the substantial economic development in a geographic area or industry resulted from the unpaid labor and forced servitude of people of color, specifically people from Africa.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EB Garamond" pitchFamily="2" charset="0"/>
              <a:ea typeface="EB Garamond"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EB Garamond"/>
                <a:ea typeface="EB Garamond"/>
                <a:cs typeface="+mn-cs"/>
              </a:rPr>
              <a:t>The R2 RML acknowledges that much of what we know of this country today was possible because of the labor of enslaved Africans, their descendants, immigrant workers, impoverished people, domestic workers, and others. </a:t>
            </a:r>
            <a:endParaRPr kumimoji="0" lang="en-US" sz="4200" b="0" i="0" u="none" strike="noStrike" kern="1200" cap="none" spc="0" normalizeH="0" baseline="0" noProof="0" dirty="0">
              <a:ln>
                <a:noFill/>
              </a:ln>
              <a:solidFill>
                <a:srgbClr val="000000"/>
              </a:solidFill>
              <a:effectLst/>
              <a:uLnTx/>
              <a:uFillTx/>
              <a:latin typeface="EB Garamond" pitchFamily="2" charset="0"/>
              <a:ea typeface="EB Garamond"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EB Garamond" pitchFamily="2" charset="0"/>
              <a:ea typeface="EB Garamond"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EB Garamond"/>
                <a:ea typeface="EB Garamond"/>
                <a:cs typeface="+mn-cs"/>
              </a:rPr>
              <a:t>We commit to remaining mindful and to use our work to support the health and well-being of all people, including those whose labor has been historically exploited.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200" b="0" i="0" u="sng" strike="noStrike" kern="1200" cap="none" spc="0" normalizeH="0" baseline="0" noProof="0" dirty="0">
              <a:ln>
                <a:noFill/>
              </a:ln>
              <a:solidFill>
                <a:srgbClr val="000000"/>
              </a:solidFill>
              <a:effectLst/>
              <a:uLnTx/>
              <a:uFillTx/>
              <a:latin typeface="EB Garamond" pitchFamily="2" charset="0"/>
              <a:ea typeface="EB Garamond" pitchFamily="2" charset="0"/>
              <a:cs typeface="EB Garamond"/>
            </a:endParaRPr>
          </a:p>
        </p:txBody>
      </p:sp>
      <p:sp>
        <p:nvSpPr>
          <p:cNvPr id="2" name="Rectangle 1">
            <a:extLst>
              <a:ext uri="{FF2B5EF4-FFF2-40B4-BE49-F238E27FC236}">
                <a16:creationId xmlns:a16="http://schemas.microsoft.com/office/drawing/2014/main" id="{BA6835E7-7F51-C9B7-E0BC-AD50D07DC73E}"/>
              </a:ext>
              <a:ext uri="{C183D7F6-B498-43B3-948B-1728B52AA6E4}">
                <adec:decorative xmlns:adec="http://schemas.microsoft.com/office/drawing/2017/decorative" val="1"/>
              </a:ext>
            </a:extLst>
          </p:cNvPr>
          <p:cNvSpPr/>
          <p:nvPr/>
        </p:nvSpPr>
        <p:spPr>
          <a:xfrm>
            <a:off x="1" y="9182101"/>
            <a:ext cx="18287999" cy="1104900"/>
          </a:xfrm>
          <a:prstGeom prst="rect">
            <a:avLst/>
          </a:prstGeom>
          <a:solidFill>
            <a:srgbClr val="205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Network of the National Library of Medicine logo.">
            <a:extLst>
              <a:ext uri="{FF2B5EF4-FFF2-40B4-BE49-F238E27FC236}">
                <a16:creationId xmlns:a16="http://schemas.microsoft.com/office/drawing/2014/main" id="{DDC47234-D48D-14A0-3C63-D8B60BE3C23A}"/>
              </a:ext>
            </a:extLst>
          </p:cNvPr>
          <p:cNvPicPr>
            <a:picLocks noChangeAspect="1"/>
          </p:cNvPicPr>
          <p:nvPr/>
        </p:nvPicPr>
        <p:blipFill>
          <a:blip r:embed="rId3"/>
          <a:stretch>
            <a:fillRect/>
          </a:stretch>
        </p:blipFill>
        <p:spPr>
          <a:xfrm>
            <a:off x="152400" y="9332214"/>
            <a:ext cx="5318273" cy="853277"/>
          </a:xfrm>
          <a:prstGeom prst="rect">
            <a:avLst/>
          </a:prstGeom>
        </p:spPr>
      </p:pic>
    </p:spTree>
    <p:extLst>
      <p:ext uri="{BB962C8B-B14F-4D97-AF65-F5344CB8AC3E}">
        <p14:creationId xmlns:p14="http://schemas.microsoft.com/office/powerpoint/2010/main" val="136000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1016000" y="1190340"/>
            <a:ext cx="16433800" cy="161326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5200" b="1" i="0" u="none" strike="noStrike" kern="0" cap="none" normalizeH="0" baseline="0" noProof="0" dirty="0">
                <a:ln>
                  <a:noFill/>
                </a:ln>
                <a:solidFill>
                  <a:srgbClr val="037D42"/>
                </a:solidFill>
                <a:effectLst/>
                <a:uLnTx/>
                <a:uFillTx/>
                <a:latin typeface="Arial"/>
                <a:ea typeface="+mj-ea"/>
                <a:cs typeface="Arial"/>
              </a:rPr>
              <a:t>WHAT DOES THE LIBRARY BRING TO THE </a:t>
            </a:r>
            <a:br>
              <a:rPr kumimoji="0" lang="en-US" sz="5200" b="1" i="0" u="none" strike="noStrike" kern="0" cap="none" normalizeH="0" baseline="0" noProof="0" dirty="0">
                <a:ln>
                  <a:noFill/>
                </a:ln>
                <a:solidFill>
                  <a:srgbClr val="037D42"/>
                </a:solidFill>
                <a:effectLst/>
                <a:uLnTx/>
                <a:uFillTx/>
                <a:latin typeface="Arial"/>
                <a:ea typeface="+mj-ea"/>
                <a:cs typeface="Arial"/>
              </a:rPr>
            </a:br>
            <a:r>
              <a:rPr kumimoji="0" lang="en-US" sz="5200" b="1" i="0" u="none" strike="noStrike" kern="0" cap="none" normalizeH="0" baseline="0" noProof="0" dirty="0">
                <a:ln>
                  <a:noFill/>
                </a:ln>
                <a:solidFill>
                  <a:srgbClr val="037D42"/>
                </a:solidFill>
                <a:effectLst/>
                <a:uLnTx/>
                <a:uFillTx/>
                <a:latin typeface="Arial"/>
                <a:ea typeface="+mj-ea"/>
                <a:cs typeface="Arial"/>
              </a:rPr>
              <a:t>TABLE, AGAIN?</a:t>
            </a:r>
            <a:endParaRPr kumimoji="0" lang="en-US" sz="5200" b="1" i="0" u="none" strike="noStrike" kern="0" cap="none" normalizeH="0" baseline="0" noProof="0" dirty="0">
              <a:ln>
                <a:noFill/>
              </a:ln>
              <a:solidFill>
                <a:srgbClr val="661F31"/>
              </a:solidFill>
              <a:effectLst/>
              <a:uLnTx/>
              <a:uFillTx/>
              <a:latin typeface="Arial"/>
              <a:ea typeface="+mj-ea"/>
              <a:cs typeface="Arial"/>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pPr algn="l" rtl="0"/>
            <a:endParaRPr/>
          </a:p>
        </p:txBody>
      </p:sp>
      <p:sp>
        <p:nvSpPr>
          <p:cNvPr id="3" name="object 3"/>
          <p:cNvSpPr txBox="1"/>
          <p:nvPr/>
        </p:nvSpPr>
        <p:spPr>
          <a:xfrm>
            <a:off x="8915400" y="312546"/>
            <a:ext cx="9004275" cy="516167"/>
          </a:xfrm>
          <a:prstGeom prst="rect">
            <a:avLst/>
          </a:prstGeom>
        </p:spPr>
        <p:txBody>
          <a:bodyPr vert="horz" wrap="square" lIns="0" tIns="15875" rIns="0" bIns="0" rtlCol="0">
            <a:spAutoFit/>
          </a:bodyPr>
          <a:lstStyle/>
          <a:p>
            <a:pPr marL="12700">
              <a:lnSpc>
                <a:spcPct val="100000"/>
              </a:lnSpc>
              <a:spcBef>
                <a:spcPts val="125"/>
              </a:spcBef>
            </a:pPr>
            <a:r>
              <a:rPr sz="3250" b="1" dirty="0">
                <a:solidFill>
                  <a:srgbClr val="661F31"/>
                </a:solidFill>
                <a:latin typeface="Arial"/>
                <a:cs typeface="Arial"/>
              </a:rPr>
              <a:t>OPIOID TOOLKIT ACTION STEP OVERVIEW</a:t>
            </a:r>
            <a:endParaRPr sz="3250" dirty="0">
              <a:latin typeface="Arial"/>
              <a:cs typeface="Arial"/>
            </a:endParaRPr>
          </a:p>
        </p:txBody>
      </p:sp>
      <p:sp>
        <p:nvSpPr>
          <p:cNvPr id="34" name="TextBox 33">
            <a:extLst>
              <a:ext uri="{FF2B5EF4-FFF2-40B4-BE49-F238E27FC236}">
                <a16:creationId xmlns:a16="http://schemas.microsoft.com/office/drawing/2014/main" id="{655C693E-AF64-9CB6-24A4-DC288A106D19}"/>
              </a:ext>
            </a:extLst>
          </p:cNvPr>
          <p:cNvSpPr txBox="1"/>
          <p:nvPr/>
        </p:nvSpPr>
        <p:spPr>
          <a:xfrm>
            <a:off x="1046126" y="3432212"/>
            <a:ext cx="15110708" cy="4500719"/>
          </a:xfrm>
          <a:prstGeom prst="rect">
            <a:avLst/>
          </a:prstGeom>
          <a:noFill/>
        </p:spPr>
        <p:txBody>
          <a:bodyPr wrap="square">
            <a:spAutoFit/>
          </a:bodyPr>
          <a:lstStyle/>
          <a:p>
            <a:pPr marL="525780">
              <a:lnSpc>
                <a:spcPct val="100000"/>
              </a:lnSpc>
              <a:spcBef>
                <a:spcPts val="2815"/>
              </a:spcBef>
            </a:pPr>
            <a:r>
              <a:rPr lang="en-US" sz="4300" spc="-405" dirty="0"/>
              <a:t>A</a:t>
            </a:r>
            <a:r>
              <a:rPr lang="en-US" sz="4300" spc="60" dirty="0"/>
              <a:t> </a:t>
            </a:r>
            <a:r>
              <a:rPr lang="en-US" sz="4300" spc="105" dirty="0"/>
              <a:t>lot!</a:t>
            </a:r>
          </a:p>
          <a:p>
            <a:pPr marL="1139825" marR="2814955" indent="4763">
              <a:lnSpc>
                <a:spcPct val="140400"/>
              </a:lnSpc>
              <a:spcBef>
                <a:spcPts val="384"/>
              </a:spcBef>
            </a:pPr>
            <a:r>
              <a:rPr lang="en-US" sz="2850" spc="-290" dirty="0">
                <a:latin typeface="Times New Roman" panose="02020603050405020304" pitchFamily="18" charset="0"/>
                <a:cs typeface="Times New Roman" panose="02020603050405020304" pitchFamily="18" charset="0"/>
              </a:rPr>
              <a:t>A</a:t>
            </a:r>
            <a:r>
              <a:rPr lang="en-US" sz="2850" spc="55" dirty="0">
                <a:latin typeface="Times New Roman" panose="02020603050405020304" pitchFamily="18" charset="0"/>
                <a:cs typeface="Times New Roman" panose="02020603050405020304" pitchFamily="18" charset="0"/>
              </a:rPr>
              <a:t> </a:t>
            </a:r>
            <a:r>
              <a:rPr lang="en-US" sz="2850" spc="265" dirty="0">
                <a:latin typeface="Times New Roman" panose="02020603050405020304" pitchFamily="18" charset="0"/>
                <a:cs typeface="Times New Roman" panose="02020603050405020304" pitchFamily="18" charset="0"/>
              </a:rPr>
              <a:t>trusted</a:t>
            </a:r>
            <a:r>
              <a:rPr lang="en-US" sz="2850" spc="60" dirty="0">
                <a:latin typeface="Times New Roman" panose="02020603050405020304" pitchFamily="18" charset="0"/>
                <a:cs typeface="Times New Roman" panose="02020603050405020304" pitchFamily="18" charset="0"/>
              </a:rPr>
              <a:t> </a:t>
            </a:r>
            <a:r>
              <a:rPr lang="en-US" sz="2850" spc="190" dirty="0">
                <a:latin typeface="Times New Roman" panose="02020603050405020304" pitchFamily="18" charset="0"/>
                <a:cs typeface="Times New Roman" panose="02020603050405020304" pitchFamily="18" charset="0"/>
              </a:rPr>
              <a:t>organization</a:t>
            </a:r>
            <a:r>
              <a:rPr lang="en-US" sz="2850" spc="60" dirty="0">
                <a:latin typeface="Times New Roman" panose="02020603050405020304" pitchFamily="18" charset="0"/>
                <a:cs typeface="Times New Roman" panose="02020603050405020304" pitchFamily="18" charset="0"/>
              </a:rPr>
              <a:t> </a:t>
            </a:r>
            <a:r>
              <a:rPr lang="en-US" sz="2850" spc="265" dirty="0">
                <a:latin typeface="Times New Roman" panose="02020603050405020304" pitchFamily="18" charset="0"/>
                <a:cs typeface="Times New Roman" panose="02020603050405020304" pitchFamily="18" charset="0"/>
              </a:rPr>
              <a:t>that</a:t>
            </a:r>
            <a:r>
              <a:rPr lang="en-US" sz="2850" spc="60" dirty="0">
                <a:latin typeface="Times New Roman" panose="02020603050405020304" pitchFamily="18" charset="0"/>
                <a:cs typeface="Times New Roman" panose="02020603050405020304" pitchFamily="18" charset="0"/>
              </a:rPr>
              <a:t> </a:t>
            </a:r>
            <a:r>
              <a:rPr lang="en-US" sz="2850" spc="240" dirty="0">
                <a:latin typeface="Times New Roman" panose="02020603050405020304" pitchFamily="18" charset="0"/>
                <a:cs typeface="Times New Roman" panose="02020603050405020304" pitchFamily="18" charset="0"/>
              </a:rPr>
              <a:t>reaches</a:t>
            </a:r>
            <a:r>
              <a:rPr lang="en-US" sz="2850" spc="55" dirty="0">
                <a:latin typeface="Times New Roman" panose="02020603050405020304" pitchFamily="18" charset="0"/>
                <a:cs typeface="Times New Roman" panose="02020603050405020304" pitchFamily="18" charset="0"/>
              </a:rPr>
              <a:t> </a:t>
            </a:r>
            <a:r>
              <a:rPr lang="en-US" sz="2850" spc="180" dirty="0">
                <a:latin typeface="Times New Roman" panose="02020603050405020304" pitchFamily="18" charset="0"/>
                <a:cs typeface="Times New Roman" panose="02020603050405020304" pitchFamily="18" charset="0"/>
              </a:rPr>
              <a:t>diverse</a:t>
            </a:r>
            <a:r>
              <a:rPr lang="en-US" sz="2850" spc="60" dirty="0">
                <a:latin typeface="Times New Roman" panose="02020603050405020304" pitchFamily="18" charset="0"/>
                <a:cs typeface="Times New Roman" panose="02020603050405020304" pitchFamily="18" charset="0"/>
              </a:rPr>
              <a:t> </a:t>
            </a:r>
            <a:r>
              <a:rPr lang="en-US" sz="2850" spc="225" dirty="0">
                <a:latin typeface="Times New Roman" panose="02020603050405020304" pitchFamily="18" charset="0"/>
                <a:cs typeface="Times New Roman" panose="02020603050405020304" pitchFamily="18" charset="0"/>
              </a:rPr>
              <a:t>community</a:t>
            </a:r>
            <a:r>
              <a:rPr lang="en-US" sz="2850" spc="60" dirty="0">
                <a:latin typeface="Times New Roman" panose="02020603050405020304" pitchFamily="18" charset="0"/>
                <a:cs typeface="Times New Roman" panose="02020603050405020304" pitchFamily="18" charset="0"/>
              </a:rPr>
              <a:t> </a:t>
            </a:r>
            <a:r>
              <a:rPr lang="en-US" sz="2850" spc="260" dirty="0">
                <a:latin typeface="Times New Roman" panose="02020603050405020304" pitchFamily="18" charset="0"/>
                <a:cs typeface="Times New Roman" panose="02020603050405020304" pitchFamily="18" charset="0"/>
              </a:rPr>
              <a:t>members </a:t>
            </a:r>
            <a:r>
              <a:rPr lang="en-US" sz="2850" spc="130" dirty="0">
                <a:latin typeface="Times New Roman" panose="02020603050405020304" pitchFamily="18" charset="0"/>
                <a:cs typeface="Times New Roman" panose="02020603050405020304" pitchFamily="18" charset="0"/>
              </a:rPr>
              <a:t>Physical</a:t>
            </a:r>
            <a:r>
              <a:rPr lang="en-US" sz="2850" spc="50" dirty="0">
                <a:latin typeface="Times New Roman" panose="02020603050405020304" pitchFamily="18" charset="0"/>
                <a:cs typeface="Times New Roman" panose="02020603050405020304" pitchFamily="18" charset="0"/>
              </a:rPr>
              <a:t> </a:t>
            </a:r>
            <a:r>
              <a:rPr lang="en-US" sz="2850" spc="229" dirty="0">
                <a:latin typeface="Times New Roman" panose="02020603050405020304" pitchFamily="18" charset="0"/>
                <a:cs typeface="Times New Roman" panose="02020603050405020304" pitchFamily="18" charset="0"/>
              </a:rPr>
              <a:t>space</a:t>
            </a:r>
            <a:r>
              <a:rPr lang="en-US" sz="2850" spc="55" dirty="0">
                <a:latin typeface="Times New Roman" panose="02020603050405020304" pitchFamily="18" charset="0"/>
                <a:cs typeface="Times New Roman" panose="02020603050405020304" pitchFamily="18" charset="0"/>
              </a:rPr>
              <a:t> </a:t>
            </a:r>
            <a:r>
              <a:rPr lang="en-US" sz="2850" spc="165" dirty="0">
                <a:latin typeface="Times New Roman" panose="02020603050405020304" pitchFamily="18" charset="0"/>
                <a:cs typeface="Times New Roman" panose="02020603050405020304" pitchFamily="18" charset="0"/>
              </a:rPr>
              <a:t>for</a:t>
            </a:r>
            <a:r>
              <a:rPr lang="en-US" sz="2850" spc="55" dirty="0">
                <a:latin typeface="Times New Roman" panose="02020603050405020304" pitchFamily="18" charset="0"/>
                <a:cs typeface="Times New Roman" panose="02020603050405020304" pitchFamily="18" charset="0"/>
              </a:rPr>
              <a:t> </a:t>
            </a:r>
            <a:r>
              <a:rPr lang="en-US" sz="2850" spc="215" dirty="0">
                <a:latin typeface="Times New Roman" panose="02020603050405020304" pitchFamily="18" charset="0"/>
                <a:cs typeface="Times New Roman" panose="02020603050405020304" pitchFamily="18" charset="0"/>
              </a:rPr>
              <a:t>meetings</a:t>
            </a:r>
            <a:endParaRPr lang="en-US" sz="2850" dirty="0">
              <a:latin typeface="Times New Roman" panose="02020603050405020304" pitchFamily="18" charset="0"/>
              <a:cs typeface="Times New Roman" panose="02020603050405020304" pitchFamily="18" charset="0"/>
            </a:endParaRPr>
          </a:p>
          <a:p>
            <a:pPr marL="1139825" marR="2356485">
              <a:lnSpc>
                <a:spcPts val="4800"/>
              </a:lnSpc>
              <a:spcBef>
                <a:spcPts val="390"/>
              </a:spcBef>
            </a:pPr>
            <a:r>
              <a:rPr lang="en-US" sz="2850" spc="-290" dirty="0">
                <a:latin typeface="Times New Roman" panose="02020603050405020304" pitchFamily="18" charset="0"/>
                <a:cs typeface="Times New Roman" panose="02020603050405020304" pitchFamily="18" charset="0"/>
              </a:rPr>
              <a:t>A</a:t>
            </a:r>
            <a:r>
              <a:rPr lang="en-US" sz="2850" spc="50" dirty="0">
                <a:latin typeface="Times New Roman" panose="02020603050405020304" pitchFamily="18" charset="0"/>
                <a:cs typeface="Times New Roman" panose="02020603050405020304" pitchFamily="18" charset="0"/>
              </a:rPr>
              <a:t> </a:t>
            </a:r>
            <a:r>
              <a:rPr lang="en-US" sz="2850" spc="135" dirty="0">
                <a:latin typeface="Times New Roman" panose="02020603050405020304" pitchFamily="18" charset="0"/>
                <a:cs typeface="Times New Roman" panose="02020603050405020304" pitchFamily="18" charset="0"/>
              </a:rPr>
              <a:t>safe,</a:t>
            </a:r>
            <a:r>
              <a:rPr lang="en-US" sz="2850" spc="50" dirty="0">
                <a:latin typeface="Times New Roman" panose="02020603050405020304" pitchFamily="18" charset="0"/>
                <a:cs typeface="Times New Roman" panose="02020603050405020304" pitchFamily="18" charset="0"/>
              </a:rPr>
              <a:t> </a:t>
            </a:r>
            <a:r>
              <a:rPr lang="en-US" sz="2850" spc="310" dirty="0">
                <a:latin typeface="Times New Roman" panose="02020603050405020304" pitchFamily="18" charset="0"/>
                <a:cs typeface="Times New Roman" panose="02020603050405020304" pitchFamily="18" charset="0"/>
              </a:rPr>
              <a:t>non-</a:t>
            </a:r>
            <a:r>
              <a:rPr lang="en-US" sz="2850" spc="195" dirty="0">
                <a:latin typeface="Times New Roman" panose="02020603050405020304" pitchFamily="18" charset="0"/>
                <a:cs typeface="Times New Roman" panose="02020603050405020304" pitchFamily="18" charset="0"/>
              </a:rPr>
              <a:t>stigmatized</a:t>
            </a:r>
            <a:r>
              <a:rPr lang="en-US" sz="2850" spc="50" dirty="0">
                <a:latin typeface="Times New Roman" panose="02020603050405020304" pitchFamily="18" charset="0"/>
                <a:cs typeface="Times New Roman" panose="02020603050405020304" pitchFamily="18" charset="0"/>
              </a:rPr>
              <a:t> </a:t>
            </a:r>
            <a:r>
              <a:rPr lang="en-US" sz="2850" spc="190" dirty="0">
                <a:latin typeface="Times New Roman" panose="02020603050405020304" pitchFamily="18" charset="0"/>
                <a:cs typeface="Times New Roman" panose="02020603050405020304" pitchFamily="18" charset="0"/>
              </a:rPr>
              <a:t>place</a:t>
            </a:r>
            <a:r>
              <a:rPr lang="en-US" sz="2850" spc="50" dirty="0">
                <a:latin typeface="Times New Roman" panose="02020603050405020304" pitchFamily="18" charset="0"/>
                <a:cs typeface="Times New Roman" panose="02020603050405020304" pitchFamily="18" charset="0"/>
              </a:rPr>
              <a:t> </a:t>
            </a:r>
            <a:r>
              <a:rPr lang="en-US" sz="2850" spc="165" dirty="0">
                <a:latin typeface="Times New Roman" panose="02020603050405020304" pitchFamily="18" charset="0"/>
                <a:cs typeface="Times New Roman" panose="02020603050405020304" pitchFamily="18" charset="0"/>
              </a:rPr>
              <a:t>for</a:t>
            </a:r>
            <a:r>
              <a:rPr lang="en-US" sz="2850" spc="50" dirty="0">
                <a:latin typeface="Times New Roman" panose="02020603050405020304" pitchFamily="18" charset="0"/>
                <a:cs typeface="Times New Roman" panose="02020603050405020304" pitchFamily="18" charset="0"/>
              </a:rPr>
              <a:t> </a:t>
            </a:r>
            <a:r>
              <a:rPr lang="en-US" sz="2850" spc="210" dirty="0">
                <a:latin typeface="Times New Roman" panose="02020603050405020304" pitchFamily="18" charset="0"/>
                <a:cs typeface="Times New Roman" panose="02020603050405020304" pitchFamily="18" charset="0"/>
              </a:rPr>
              <a:t>people</a:t>
            </a:r>
            <a:r>
              <a:rPr lang="en-US" sz="2850" spc="55" dirty="0">
                <a:latin typeface="Times New Roman" panose="02020603050405020304" pitchFamily="18" charset="0"/>
                <a:cs typeface="Times New Roman" panose="02020603050405020304" pitchFamily="18" charset="0"/>
              </a:rPr>
              <a:t> </a:t>
            </a:r>
            <a:r>
              <a:rPr lang="en-US" sz="2850" spc="265" dirty="0">
                <a:latin typeface="Times New Roman" panose="02020603050405020304" pitchFamily="18" charset="0"/>
                <a:cs typeface="Times New Roman" panose="02020603050405020304" pitchFamily="18" charset="0"/>
              </a:rPr>
              <a:t>to</a:t>
            </a:r>
            <a:r>
              <a:rPr lang="en-US" sz="2850" spc="50" dirty="0">
                <a:latin typeface="Times New Roman" panose="02020603050405020304" pitchFamily="18" charset="0"/>
                <a:cs typeface="Times New Roman" panose="02020603050405020304" pitchFamily="18" charset="0"/>
              </a:rPr>
              <a:t> </a:t>
            </a:r>
            <a:r>
              <a:rPr lang="en-US" sz="2850" spc="140" dirty="0">
                <a:latin typeface="Times New Roman" panose="02020603050405020304" pitchFamily="18" charset="0"/>
                <a:cs typeface="Times New Roman" panose="02020603050405020304" pitchFamily="18" charset="0"/>
              </a:rPr>
              <a:t>talk</a:t>
            </a:r>
            <a:r>
              <a:rPr lang="en-US" sz="2850" spc="50" dirty="0">
                <a:latin typeface="Times New Roman" panose="02020603050405020304" pitchFamily="18" charset="0"/>
                <a:cs typeface="Times New Roman" panose="02020603050405020304" pitchFamily="18" charset="0"/>
              </a:rPr>
              <a:t> </a:t>
            </a:r>
            <a:r>
              <a:rPr lang="en-US" sz="2850" spc="240" dirty="0">
                <a:latin typeface="Times New Roman" panose="02020603050405020304" pitchFamily="18" charset="0"/>
                <a:cs typeface="Times New Roman" panose="02020603050405020304" pitchFamily="18" charset="0"/>
              </a:rPr>
              <a:t>about</a:t>
            </a:r>
            <a:r>
              <a:rPr lang="en-US" sz="2850" spc="50" dirty="0">
                <a:latin typeface="Times New Roman" panose="02020603050405020304" pitchFamily="18" charset="0"/>
                <a:cs typeface="Times New Roman" panose="02020603050405020304" pitchFamily="18" charset="0"/>
              </a:rPr>
              <a:t> </a:t>
            </a:r>
            <a:r>
              <a:rPr lang="en-US" sz="2850" spc="114" dirty="0">
                <a:latin typeface="Times New Roman" panose="02020603050405020304" pitchFamily="18" charset="0"/>
                <a:cs typeface="Times New Roman" panose="02020603050405020304" pitchFamily="18" charset="0"/>
              </a:rPr>
              <a:t>difficult</a:t>
            </a:r>
            <a:r>
              <a:rPr lang="en-US" sz="2850" spc="50" dirty="0">
                <a:latin typeface="Times New Roman" panose="02020603050405020304" pitchFamily="18" charset="0"/>
                <a:cs typeface="Times New Roman" panose="02020603050405020304" pitchFamily="18" charset="0"/>
              </a:rPr>
              <a:t> </a:t>
            </a:r>
            <a:r>
              <a:rPr lang="en-US" sz="2850" spc="175" dirty="0">
                <a:latin typeface="Times New Roman" panose="02020603050405020304" pitchFamily="18" charset="0"/>
                <a:cs typeface="Times New Roman" panose="02020603050405020304" pitchFamily="18" charset="0"/>
              </a:rPr>
              <a:t>issues </a:t>
            </a:r>
            <a:r>
              <a:rPr lang="en-US" sz="2850" spc="180" dirty="0">
                <a:latin typeface="Times New Roman" panose="02020603050405020304" pitchFamily="18" charset="0"/>
                <a:cs typeface="Times New Roman" panose="02020603050405020304" pitchFamily="18" charset="0"/>
              </a:rPr>
              <a:t>Marketing</a:t>
            </a:r>
            <a:r>
              <a:rPr lang="en-US" sz="2850" spc="50" dirty="0">
                <a:latin typeface="Times New Roman" panose="02020603050405020304" pitchFamily="18" charset="0"/>
                <a:cs typeface="Times New Roman" panose="02020603050405020304" pitchFamily="18" charset="0"/>
              </a:rPr>
              <a:t> </a:t>
            </a:r>
            <a:r>
              <a:rPr lang="en-US" sz="2850" spc="245" dirty="0">
                <a:latin typeface="Times New Roman" panose="02020603050405020304" pitchFamily="18" charset="0"/>
                <a:cs typeface="Times New Roman" panose="02020603050405020304" pitchFamily="18" charset="0"/>
              </a:rPr>
              <a:t>reach</a:t>
            </a:r>
            <a:r>
              <a:rPr lang="en-US" sz="2850" spc="50" dirty="0">
                <a:latin typeface="Times New Roman" panose="02020603050405020304" pitchFamily="18" charset="0"/>
                <a:cs typeface="Times New Roman" panose="02020603050405020304" pitchFamily="18" charset="0"/>
              </a:rPr>
              <a:t> </a:t>
            </a:r>
            <a:r>
              <a:rPr lang="en-US" sz="2850" spc="165" dirty="0">
                <a:latin typeface="Times New Roman" panose="02020603050405020304" pitchFamily="18" charset="0"/>
                <a:cs typeface="Times New Roman" panose="02020603050405020304" pitchFamily="18" charset="0"/>
              </a:rPr>
              <a:t>for</a:t>
            </a:r>
            <a:r>
              <a:rPr lang="en-US" sz="2850" spc="55" dirty="0">
                <a:latin typeface="Times New Roman" panose="02020603050405020304" pitchFamily="18" charset="0"/>
                <a:cs typeface="Times New Roman" panose="02020603050405020304" pitchFamily="18" charset="0"/>
              </a:rPr>
              <a:t> </a:t>
            </a:r>
            <a:r>
              <a:rPr lang="en-US" sz="2850" spc="235" dirty="0">
                <a:latin typeface="Times New Roman" panose="02020603050405020304" pitchFamily="18" charset="0"/>
                <a:cs typeface="Times New Roman" panose="02020603050405020304" pitchFamily="18" charset="0"/>
              </a:rPr>
              <a:t>programs</a:t>
            </a:r>
            <a:r>
              <a:rPr lang="en-US" sz="2850" spc="50" dirty="0">
                <a:latin typeface="Times New Roman" panose="02020603050405020304" pitchFamily="18" charset="0"/>
                <a:cs typeface="Times New Roman" panose="02020603050405020304" pitchFamily="18" charset="0"/>
              </a:rPr>
              <a:t> </a:t>
            </a:r>
            <a:r>
              <a:rPr lang="en-US" sz="2850" spc="280" dirty="0">
                <a:latin typeface="Times New Roman" panose="02020603050405020304" pitchFamily="18" charset="0"/>
                <a:cs typeface="Times New Roman" panose="02020603050405020304" pitchFamily="18" charset="0"/>
              </a:rPr>
              <a:t>the</a:t>
            </a:r>
            <a:r>
              <a:rPr lang="en-US" sz="2850" spc="55" dirty="0">
                <a:latin typeface="Times New Roman" panose="02020603050405020304" pitchFamily="18" charset="0"/>
                <a:cs typeface="Times New Roman" panose="02020603050405020304" pitchFamily="18" charset="0"/>
              </a:rPr>
              <a:t> </a:t>
            </a:r>
            <a:r>
              <a:rPr lang="en-US" sz="2850" spc="190" dirty="0">
                <a:latin typeface="Times New Roman" panose="02020603050405020304" pitchFamily="18" charset="0"/>
                <a:cs typeface="Times New Roman" panose="02020603050405020304" pitchFamily="18" charset="0"/>
              </a:rPr>
              <a:t>organization</a:t>
            </a:r>
            <a:r>
              <a:rPr lang="en-US" sz="2850" spc="50" dirty="0">
                <a:latin typeface="Times New Roman" panose="02020603050405020304" pitchFamily="18" charset="0"/>
                <a:cs typeface="Times New Roman" panose="02020603050405020304" pitchFamily="18" charset="0"/>
              </a:rPr>
              <a:t> </a:t>
            </a:r>
            <a:r>
              <a:rPr lang="en-US" sz="2850" spc="150" dirty="0">
                <a:latin typeface="Times New Roman" panose="02020603050405020304" pitchFamily="18" charset="0"/>
                <a:cs typeface="Times New Roman" panose="02020603050405020304" pitchFamily="18" charset="0"/>
              </a:rPr>
              <a:t>offers</a:t>
            </a:r>
            <a:endParaRPr lang="en-US" sz="2850" dirty="0">
              <a:latin typeface="Times New Roman" panose="02020603050405020304" pitchFamily="18" charset="0"/>
              <a:cs typeface="Times New Roman" panose="02020603050405020304" pitchFamily="18" charset="0"/>
            </a:endParaRPr>
          </a:p>
          <a:p>
            <a:pPr marL="1139825">
              <a:lnSpc>
                <a:spcPct val="100000"/>
              </a:lnSpc>
              <a:spcBef>
                <a:spcPts val="990"/>
              </a:spcBef>
            </a:pPr>
            <a:r>
              <a:rPr lang="en-US" sz="2850" spc="200" dirty="0">
                <a:latin typeface="Times New Roman" panose="02020603050405020304" pitchFamily="18" charset="0"/>
                <a:cs typeface="Times New Roman" panose="02020603050405020304" pitchFamily="18" charset="0"/>
              </a:rPr>
              <a:t>Vetted</a:t>
            </a:r>
            <a:r>
              <a:rPr lang="en-US" sz="2850" spc="50" dirty="0">
                <a:latin typeface="Times New Roman" panose="02020603050405020304" pitchFamily="18" charset="0"/>
                <a:cs typeface="Times New Roman" panose="02020603050405020304" pitchFamily="18" charset="0"/>
              </a:rPr>
              <a:t> </a:t>
            </a:r>
            <a:r>
              <a:rPr lang="en-US" sz="2850" spc="170" dirty="0">
                <a:latin typeface="Times New Roman" panose="02020603050405020304" pitchFamily="18" charset="0"/>
                <a:cs typeface="Times New Roman" panose="02020603050405020304" pitchFamily="18" charset="0"/>
              </a:rPr>
              <a:t>topical</a:t>
            </a:r>
            <a:r>
              <a:rPr lang="en-US" sz="2850" spc="55" dirty="0">
                <a:latin typeface="Times New Roman" panose="02020603050405020304" pitchFamily="18" charset="0"/>
                <a:cs typeface="Times New Roman" panose="02020603050405020304" pitchFamily="18" charset="0"/>
              </a:rPr>
              <a:t> </a:t>
            </a:r>
            <a:r>
              <a:rPr lang="en-US" sz="2850" spc="220" dirty="0">
                <a:latin typeface="Times New Roman" panose="02020603050405020304" pitchFamily="18" charset="0"/>
                <a:cs typeface="Times New Roman" panose="02020603050405020304" pitchFamily="18" charset="0"/>
              </a:rPr>
              <a:t>resources,</a:t>
            </a:r>
            <a:r>
              <a:rPr lang="en-US" sz="2850" spc="55" dirty="0">
                <a:latin typeface="Times New Roman" panose="02020603050405020304" pitchFamily="18" charset="0"/>
                <a:cs typeface="Times New Roman" panose="02020603050405020304" pitchFamily="18" charset="0"/>
              </a:rPr>
              <a:t> </a:t>
            </a:r>
            <a:r>
              <a:rPr lang="en-US" sz="2850" spc="160" dirty="0">
                <a:latin typeface="Times New Roman" panose="02020603050405020304" pitchFamily="18" charset="0"/>
                <a:cs typeface="Times New Roman" panose="02020603050405020304" pitchFamily="18" charset="0"/>
              </a:rPr>
              <a:t>including</a:t>
            </a:r>
            <a:r>
              <a:rPr lang="en-US" sz="2850" spc="55" dirty="0">
                <a:latin typeface="Times New Roman" panose="02020603050405020304" pitchFamily="18" charset="0"/>
                <a:cs typeface="Times New Roman" panose="02020603050405020304" pitchFamily="18" charset="0"/>
              </a:rPr>
              <a:t> </a:t>
            </a:r>
            <a:r>
              <a:rPr lang="en-US" sz="2850" spc="160" dirty="0">
                <a:latin typeface="Times New Roman" panose="02020603050405020304" pitchFamily="18" charset="0"/>
                <a:cs typeface="Times New Roman" panose="02020603050405020304" pitchFamily="18" charset="0"/>
              </a:rPr>
              <a:t>books,</a:t>
            </a:r>
            <a:r>
              <a:rPr lang="en-US" sz="2850" spc="55" dirty="0">
                <a:latin typeface="Times New Roman" panose="02020603050405020304" pitchFamily="18" charset="0"/>
                <a:cs typeface="Times New Roman" panose="02020603050405020304" pitchFamily="18" charset="0"/>
              </a:rPr>
              <a:t> </a:t>
            </a:r>
            <a:r>
              <a:rPr lang="en-US" sz="2850" spc="135" dirty="0">
                <a:latin typeface="Times New Roman" panose="02020603050405020304" pitchFamily="18" charset="0"/>
                <a:cs typeface="Times New Roman" panose="02020603050405020304" pitchFamily="18" charset="0"/>
              </a:rPr>
              <a:t>journals,</a:t>
            </a:r>
            <a:r>
              <a:rPr lang="en-US" sz="2850" spc="55" dirty="0">
                <a:latin typeface="Times New Roman" panose="02020603050405020304" pitchFamily="18" charset="0"/>
                <a:cs typeface="Times New Roman" panose="02020603050405020304" pitchFamily="18" charset="0"/>
              </a:rPr>
              <a:t> </a:t>
            </a:r>
            <a:r>
              <a:rPr lang="en-US" sz="2850" spc="250" dirty="0">
                <a:latin typeface="Times New Roman" panose="02020603050405020304" pitchFamily="18" charset="0"/>
                <a:cs typeface="Times New Roman" panose="02020603050405020304" pitchFamily="18" charset="0"/>
              </a:rPr>
              <a:t>and</a:t>
            </a:r>
            <a:r>
              <a:rPr lang="en-US" sz="2850" spc="55" dirty="0">
                <a:latin typeface="Times New Roman" panose="02020603050405020304" pitchFamily="18" charset="0"/>
                <a:cs typeface="Times New Roman" panose="02020603050405020304" pitchFamily="18" charset="0"/>
              </a:rPr>
              <a:t> </a:t>
            </a:r>
            <a:r>
              <a:rPr lang="en-US" sz="2850" spc="215" dirty="0">
                <a:latin typeface="Times New Roman" panose="02020603050405020304" pitchFamily="18" charset="0"/>
                <a:cs typeface="Times New Roman" panose="02020603050405020304" pitchFamily="18" charset="0"/>
              </a:rPr>
              <a:t>databases</a:t>
            </a:r>
            <a:endParaRPr lang="en-US" sz="2850" dirty="0">
              <a:latin typeface="Times New Roman" panose="02020603050405020304" pitchFamily="18" charset="0"/>
              <a:cs typeface="Times New Roman" panose="02020603050405020304" pitchFamily="18" charset="0"/>
            </a:endParaRPr>
          </a:p>
          <a:p>
            <a:pPr marL="1139825">
              <a:lnSpc>
                <a:spcPct val="100000"/>
              </a:lnSpc>
              <a:spcBef>
                <a:spcPts val="1380"/>
              </a:spcBef>
            </a:pPr>
            <a:r>
              <a:rPr lang="en-US" sz="2850" spc="100" dirty="0">
                <a:latin typeface="Times New Roman" panose="02020603050405020304" pitchFamily="18" charset="0"/>
                <a:cs typeface="Times New Roman" panose="02020603050405020304" pitchFamily="18" charset="0"/>
              </a:rPr>
              <a:t>Staff</a:t>
            </a:r>
            <a:r>
              <a:rPr lang="en-US" sz="2850" spc="55" dirty="0">
                <a:latin typeface="Times New Roman" panose="02020603050405020304" pitchFamily="18" charset="0"/>
                <a:cs typeface="Times New Roman" panose="02020603050405020304" pitchFamily="18" charset="0"/>
              </a:rPr>
              <a:t> </a:t>
            </a:r>
            <a:r>
              <a:rPr lang="en-US" sz="2850" spc="185" dirty="0">
                <a:latin typeface="Times New Roman" panose="02020603050405020304" pitchFamily="18" charset="0"/>
                <a:cs typeface="Times New Roman" panose="02020603050405020304" pitchFamily="18" charset="0"/>
              </a:rPr>
              <a:t>knowledgeable</a:t>
            </a:r>
            <a:r>
              <a:rPr lang="en-US" sz="2850" spc="55" dirty="0">
                <a:latin typeface="Times New Roman" panose="02020603050405020304" pitchFamily="18" charset="0"/>
                <a:cs typeface="Times New Roman" panose="02020603050405020304" pitchFamily="18" charset="0"/>
              </a:rPr>
              <a:t> </a:t>
            </a:r>
            <a:r>
              <a:rPr lang="en-US" sz="2850" spc="150" dirty="0">
                <a:latin typeface="Times New Roman" panose="02020603050405020304" pitchFamily="18" charset="0"/>
                <a:cs typeface="Times New Roman" panose="02020603050405020304" pitchFamily="18" charset="0"/>
              </a:rPr>
              <a:t>in</a:t>
            </a:r>
            <a:r>
              <a:rPr lang="en-US" sz="2850" spc="55" dirty="0">
                <a:latin typeface="Times New Roman" panose="02020603050405020304" pitchFamily="18" charset="0"/>
                <a:cs typeface="Times New Roman" panose="02020603050405020304" pitchFamily="18" charset="0"/>
              </a:rPr>
              <a:t> </a:t>
            </a:r>
            <a:r>
              <a:rPr lang="en-US" sz="2850" spc="210" dirty="0">
                <a:latin typeface="Times New Roman" panose="02020603050405020304" pitchFamily="18" charset="0"/>
                <a:cs typeface="Times New Roman" panose="02020603050405020304" pitchFamily="18" charset="0"/>
              </a:rPr>
              <a:t>curating</a:t>
            </a:r>
            <a:r>
              <a:rPr lang="en-US" sz="2850" spc="55" dirty="0">
                <a:latin typeface="Times New Roman" panose="02020603050405020304" pitchFamily="18" charset="0"/>
                <a:cs typeface="Times New Roman" panose="02020603050405020304" pitchFamily="18" charset="0"/>
              </a:rPr>
              <a:t> </a:t>
            </a:r>
            <a:r>
              <a:rPr lang="en-US" sz="2850" spc="250" dirty="0">
                <a:latin typeface="Times New Roman" panose="02020603050405020304" pitchFamily="18" charset="0"/>
                <a:cs typeface="Times New Roman" panose="02020603050405020304" pitchFamily="18" charset="0"/>
              </a:rPr>
              <a:t>and</a:t>
            </a:r>
            <a:r>
              <a:rPr lang="en-US" sz="2850" spc="60" dirty="0">
                <a:latin typeface="Times New Roman" panose="02020603050405020304" pitchFamily="18" charset="0"/>
                <a:cs typeface="Times New Roman" panose="02020603050405020304" pitchFamily="18" charset="0"/>
              </a:rPr>
              <a:t> </a:t>
            </a:r>
            <a:r>
              <a:rPr lang="en-US" sz="1800" spc="225" dirty="0"/>
              <a:t>connecting</a:t>
            </a:r>
            <a:r>
              <a:rPr lang="en-US" sz="1800" spc="55" dirty="0"/>
              <a:t> </a:t>
            </a:r>
            <a:r>
              <a:rPr lang="en-US" sz="1800" spc="210" dirty="0"/>
              <a:t>people</a:t>
            </a:r>
            <a:r>
              <a:rPr lang="en-US" sz="1800" spc="55" dirty="0"/>
              <a:t> </a:t>
            </a:r>
            <a:r>
              <a:rPr lang="en-US" sz="1800" spc="190" dirty="0"/>
              <a:t>with</a:t>
            </a:r>
            <a:r>
              <a:rPr lang="en-US" sz="1800" spc="55" dirty="0"/>
              <a:t> </a:t>
            </a:r>
            <a:r>
              <a:rPr lang="en-US" sz="1800" spc="225" dirty="0"/>
              <a:t>community</a:t>
            </a:r>
            <a:r>
              <a:rPr lang="en-US" sz="1800" spc="60" dirty="0"/>
              <a:t> </a:t>
            </a:r>
            <a:r>
              <a:rPr lang="en-US" sz="1800" spc="235" dirty="0"/>
              <a:t>resources</a:t>
            </a:r>
            <a:endParaRPr lang="en-US" sz="1800" dirty="0"/>
          </a:p>
        </p:txBody>
      </p:sp>
      <p:pic>
        <p:nvPicPr>
          <p:cNvPr id="5" name="object 5">
            <a:extLst>
              <a:ext uri="{C183D7F6-B498-43B3-948B-1728B52AA6E4}">
                <adec:decorative xmlns:adec="http://schemas.microsoft.com/office/drawing/2017/decorative" val="1"/>
              </a:ext>
            </a:extLst>
          </p:cNvPr>
          <p:cNvPicPr/>
          <p:nvPr/>
        </p:nvPicPr>
        <p:blipFill>
          <a:blip r:embed="rId3" cstate="print"/>
          <a:stretch>
            <a:fillRect/>
          </a:stretch>
        </p:blipFill>
        <p:spPr>
          <a:xfrm>
            <a:off x="1872698" y="4463373"/>
            <a:ext cx="114300" cy="114299"/>
          </a:xfrm>
          <a:prstGeom prst="rect">
            <a:avLst/>
          </a:prstGeom>
        </p:spPr>
      </p:pic>
      <p:pic>
        <p:nvPicPr>
          <p:cNvPr id="6" name="object 6">
            <a:extLst>
              <a:ext uri="{C183D7F6-B498-43B3-948B-1728B52AA6E4}">
                <adec:decorative xmlns:adec="http://schemas.microsoft.com/office/drawing/2017/decorative" val="1"/>
              </a:ext>
            </a:extLst>
          </p:cNvPr>
          <p:cNvPicPr/>
          <p:nvPr/>
        </p:nvPicPr>
        <p:blipFill>
          <a:blip r:embed="rId3" cstate="print"/>
          <a:stretch>
            <a:fillRect/>
          </a:stretch>
        </p:blipFill>
        <p:spPr>
          <a:xfrm>
            <a:off x="1872698" y="5072972"/>
            <a:ext cx="114300" cy="114299"/>
          </a:xfrm>
          <a:prstGeom prst="rect">
            <a:avLst/>
          </a:prstGeom>
        </p:spPr>
      </p:pic>
      <p:pic>
        <p:nvPicPr>
          <p:cNvPr id="7" name="object 7">
            <a:extLst>
              <a:ext uri="{C183D7F6-B498-43B3-948B-1728B52AA6E4}">
                <adec:decorative xmlns:adec="http://schemas.microsoft.com/office/drawing/2017/decorative" val="1"/>
              </a:ext>
            </a:extLst>
          </p:cNvPr>
          <p:cNvPicPr/>
          <p:nvPr/>
        </p:nvPicPr>
        <p:blipFill>
          <a:blip r:embed="rId3" cstate="print"/>
          <a:stretch>
            <a:fillRect/>
          </a:stretch>
        </p:blipFill>
        <p:spPr>
          <a:xfrm>
            <a:off x="1872698" y="5682572"/>
            <a:ext cx="114300" cy="114299"/>
          </a:xfrm>
          <a:prstGeom prst="rect">
            <a:avLst/>
          </a:prstGeom>
        </p:spPr>
      </p:pic>
      <p:pic>
        <p:nvPicPr>
          <p:cNvPr id="8" name="object 8">
            <a:extLst>
              <a:ext uri="{C183D7F6-B498-43B3-948B-1728B52AA6E4}">
                <adec:decorative xmlns:adec="http://schemas.microsoft.com/office/drawing/2017/decorative" val="1"/>
              </a:ext>
            </a:extLst>
          </p:cNvPr>
          <p:cNvPicPr/>
          <p:nvPr/>
        </p:nvPicPr>
        <p:blipFill>
          <a:blip r:embed="rId3" cstate="print"/>
          <a:stretch>
            <a:fillRect/>
          </a:stretch>
        </p:blipFill>
        <p:spPr>
          <a:xfrm>
            <a:off x="1872698" y="6292172"/>
            <a:ext cx="114300" cy="114299"/>
          </a:xfrm>
          <a:prstGeom prst="rect">
            <a:avLst/>
          </a:prstGeom>
        </p:spPr>
      </p:pic>
      <p:pic>
        <p:nvPicPr>
          <p:cNvPr id="9" name="object 9">
            <a:extLst>
              <a:ext uri="{C183D7F6-B498-43B3-948B-1728B52AA6E4}">
                <adec:decorative xmlns:adec="http://schemas.microsoft.com/office/drawing/2017/decorative" val="1"/>
              </a:ext>
            </a:extLst>
          </p:cNvPr>
          <p:cNvPicPr/>
          <p:nvPr/>
        </p:nvPicPr>
        <p:blipFill>
          <a:blip r:embed="rId3" cstate="print"/>
          <a:stretch>
            <a:fillRect/>
          </a:stretch>
        </p:blipFill>
        <p:spPr>
          <a:xfrm>
            <a:off x="1872698" y="6901773"/>
            <a:ext cx="114300" cy="114299"/>
          </a:xfrm>
          <a:prstGeom prst="rect">
            <a:avLst/>
          </a:prstGeom>
        </p:spPr>
      </p:pic>
      <p:pic>
        <p:nvPicPr>
          <p:cNvPr id="10" name="object 10">
            <a:extLst>
              <a:ext uri="{C183D7F6-B498-43B3-948B-1728B52AA6E4}">
                <adec:decorative xmlns:adec="http://schemas.microsoft.com/office/drawing/2017/decorative" val="1"/>
              </a:ext>
            </a:extLst>
          </p:cNvPr>
          <p:cNvPicPr/>
          <p:nvPr/>
        </p:nvPicPr>
        <p:blipFill>
          <a:blip r:embed="rId3" cstate="print"/>
          <a:stretch>
            <a:fillRect/>
          </a:stretch>
        </p:blipFill>
        <p:spPr>
          <a:xfrm>
            <a:off x="1872698" y="7511372"/>
            <a:ext cx="114300" cy="11429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2411442" y="468325"/>
            <a:ext cx="15647958" cy="1812035"/>
          </a:xfrm>
          <a:prstGeom prst="rect">
            <a:avLst/>
          </a:prstGeom>
        </p:spPr>
        <p:txBody>
          <a:bodyPr vert="horz" wrap="square" lIns="0" tIns="12700" rIns="0" bIns="0" rtlCol="0">
            <a:spAutoFit/>
          </a:bodyPr>
          <a:lstStyle/>
          <a:p>
            <a:pPr marL="2988310" marR="5080" indent="-2976245">
              <a:lnSpc>
                <a:spcPct val="140600"/>
              </a:lnSpc>
              <a:spcBef>
                <a:spcPts val="100"/>
              </a:spcBef>
            </a:pPr>
            <a:r>
              <a:rPr sz="4400" dirty="0">
                <a:solidFill>
                  <a:srgbClr val="000000"/>
                </a:solidFill>
              </a:rPr>
              <a:t>STEP 3: INCREASE AWARENESS &amp; KNOWLEDGE OF THE ISSUE AMONG STAFF &amp; THE COMMUNITY</a:t>
            </a:r>
            <a:endParaRPr sz="4400" dirty="0"/>
          </a:p>
        </p:txBody>
      </p:sp>
      <p:sp>
        <p:nvSpPr>
          <p:cNvPr id="8" name="object 8"/>
          <p:cNvSpPr txBox="1"/>
          <p:nvPr/>
        </p:nvSpPr>
        <p:spPr>
          <a:xfrm>
            <a:off x="7481703" y="2895467"/>
            <a:ext cx="2998470" cy="1368425"/>
          </a:xfrm>
          <a:prstGeom prst="rect">
            <a:avLst/>
          </a:prstGeom>
        </p:spPr>
        <p:txBody>
          <a:bodyPr vert="horz" wrap="square" lIns="0" tIns="12700" rIns="0" bIns="0" rtlCol="0">
            <a:spAutoFit/>
          </a:bodyPr>
          <a:lstStyle/>
          <a:p>
            <a:pPr marL="12700" marR="5080" algn="ctr">
              <a:lnSpc>
                <a:spcPct val="139900"/>
              </a:lnSpc>
              <a:spcBef>
                <a:spcPts val="100"/>
              </a:spcBef>
            </a:pPr>
            <a:r>
              <a:rPr sz="2100" b="1" spc="75" dirty="0">
                <a:latin typeface="Arial"/>
                <a:cs typeface="Arial"/>
              </a:rPr>
              <a:t>Consider</a:t>
            </a:r>
            <a:r>
              <a:rPr sz="2100" b="1" spc="30" dirty="0">
                <a:latin typeface="Arial"/>
                <a:cs typeface="Arial"/>
              </a:rPr>
              <a:t> </a:t>
            </a:r>
            <a:r>
              <a:rPr sz="2100" b="1" spc="145" dirty="0">
                <a:latin typeface="Arial"/>
                <a:cs typeface="Arial"/>
              </a:rPr>
              <a:t>Community </a:t>
            </a:r>
            <a:r>
              <a:rPr sz="2100" b="1" dirty="0">
                <a:latin typeface="Arial"/>
                <a:cs typeface="Arial"/>
              </a:rPr>
              <a:t>Assets</a:t>
            </a:r>
            <a:r>
              <a:rPr sz="2100" b="1" spc="155" dirty="0">
                <a:latin typeface="Arial"/>
                <a:cs typeface="Arial"/>
              </a:rPr>
              <a:t> </a:t>
            </a:r>
            <a:r>
              <a:rPr sz="2100" b="1" dirty="0">
                <a:latin typeface="Arial"/>
                <a:cs typeface="Arial"/>
              </a:rPr>
              <a:t>&amp;</a:t>
            </a:r>
            <a:r>
              <a:rPr sz="2100" b="1" spc="155" dirty="0">
                <a:latin typeface="Arial"/>
                <a:cs typeface="Arial"/>
              </a:rPr>
              <a:t> </a:t>
            </a:r>
            <a:r>
              <a:rPr sz="2100" b="1" spc="105" dirty="0">
                <a:latin typeface="Arial"/>
                <a:cs typeface="Arial"/>
              </a:rPr>
              <a:t>Connect </a:t>
            </a:r>
            <a:r>
              <a:rPr sz="2100" b="1" spc="180" dirty="0">
                <a:latin typeface="Arial"/>
                <a:cs typeface="Arial"/>
              </a:rPr>
              <a:t>with</a:t>
            </a:r>
            <a:r>
              <a:rPr sz="2100" b="1" spc="20" dirty="0">
                <a:latin typeface="Arial"/>
                <a:cs typeface="Arial"/>
              </a:rPr>
              <a:t> </a:t>
            </a:r>
            <a:r>
              <a:rPr sz="2100" b="1" spc="100" dirty="0">
                <a:latin typeface="Arial"/>
                <a:cs typeface="Arial"/>
              </a:rPr>
              <a:t>Partners</a:t>
            </a:r>
            <a:endParaRPr sz="2100" dirty="0">
              <a:latin typeface="Arial"/>
              <a:cs typeface="Arial"/>
            </a:endParaRPr>
          </a:p>
        </p:txBody>
      </p:sp>
      <p:pic>
        <p:nvPicPr>
          <p:cNvPr id="2" name="object 2" descr="Orange arrow from right to left above an orange circle with the number 1 in it next to a tan arc from left to right below a tan circle with the number 2 in it to the left of a green arrow going from left to right above the number 3 inside a green circle."/>
          <p:cNvPicPr/>
          <p:nvPr/>
        </p:nvPicPr>
        <p:blipFill>
          <a:blip r:embed="rId2" cstate="print"/>
          <a:stretch>
            <a:fillRect/>
          </a:stretch>
        </p:blipFill>
        <p:spPr>
          <a:xfrm>
            <a:off x="4178949" y="4203185"/>
            <a:ext cx="9930139" cy="3316364"/>
          </a:xfrm>
          <a:prstGeom prst="rect">
            <a:avLst/>
          </a:prstGeom>
        </p:spPr>
      </p:pic>
      <p:sp>
        <p:nvSpPr>
          <p:cNvPr id="3" name="object 3"/>
          <p:cNvSpPr txBox="1"/>
          <p:nvPr/>
        </p:nvSpPr>
        <p:spPr>
          <a:xfrm>
            <a:off x="5718774" y="5433909"/>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1</a:t>
            </a:r>
            <a:endParaRPr sz="4000">
              <a:latin typeface="Arial Black"/>
              <a:cs typeface="Arial Black"/>
            </a:endParaRPr>
          </a:p>
        </p:txBody>
      </p:sp>
      <p:sp>
        <p:nvSpPr>
          <p:cNvPr id="4" name="object 4"/>
          <p:cNvSpPr txBox="1"/>
          <p:nvPr/>
        </p:nvSpPr>
        <p:spPr>
          <a:xfrm>
            <a:off x="8804874" y="5433909"/>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2</a:t>
            </a:r>
            <a:endParaRPr sz="4000">
              <a:latin typeface="Arial Black"/>
              <a:cs typeface="Arial Black"/>
            </a:endParaRPr>
          </a:p>
        </p:txBody>
      </p:sp>
      <p:sp>
        <p:nvSpPr>
          <p:cNvPr id="5" name="object 5"/>
          <p:cNvSpPr txBox="1"/>
          <p:nvPr/>
        </p:nvSpPr>
        <p:spPr>
          <a:xfrm>
            <a:off x="11952573" y="5433909"/>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3</a:t>
            </a:r>
            <a:endParaRPr sz="4000" dirty="0">
              <a:latin typeface="Arial Black"/>
              <a:cs typeface="Arial Black"/>
            </a:endParaRPr>
          </a:p>
        </p:txBody>
      </p:sp>
      <p:sp>
        <p:nvSpPr>
          <p:cNvPr id="6" name="object 6"/>
          <p:cNvSpPr txBox="1"/>
          <p:nvPr/>
        </p:nvSpPr>
        <p:spPr>
          <a:xfrm>
            <a:off x="4634090" y="7510445"/>
            <a:ext cx="2419350" cy="920750"/>
          </a:xfrm>
          <a:prstGeom prst="rect">
            <a:avLst/>
          </a:prstGeom>
        </p:spPr>
        <p:txBody>
          <a:bodyPr vert="horz" wrap="square" lIns="0" tIns="12700" rIns="0" bIns="0" rtlCol="0">
            <a:spAutoFit/>
          </a:bodyPr>
          <a:lstStyle/>
          <a:p>
            <a:pPr marL="12700" marR="5080" indent="313055">
              <a:lnSpc>
                <a:spcPct val="139900"/>
              </a:lnSpc>
              <a:spcBef>
                <a:spcPts val="100"/>
              </a:spcBef>
            </a:pPr>
            <a:r>
              <a:rPr sz="2100" b="1" spc="85" dirty="0">
                <a:latin typeface="Arial"/>
                <a:cs typeface="Arial"/>
              </a:rPr>
              <a:t>Explore</a:t>
            </a:r>
            <a:r>
              <a:rPr sz="2100" b="1" spc="5" dirty="0">
                <a:latin typeface="Arial"/>
                <a:cs typeface="Arial"/>
              </a:rPr>
              <a:t> </a:t>
            </a:r>
            <a:r>
              <a:rPr sz="2100" b="1" spc="80" dirty="0">
                <a:latin typeface="Arial"/>
                <a:cs typeface="Arial"/>
              </a:rPr>
              <a:t>your </a:t>
            </a:r>
            <a:r>
              <a:rPr sz="2100" b="1" spc="155" dirty="0">
                <a:latin typeface="Arial"/>
                <a:cs typeface="Arial"/>
              </a:rPr>
              <a:t>Community</a:t>
            </a:r>
            <a:r>
              <a:rPr sz="2100" b="1" spc="30" dirty="0">
                <a:latin typeface="Arial"/>
                <a:cs typeface="Arial"/>
              </a:rPr>
              <a:t> </a:t>
            </a:r>
            <a:r>
              <a:rPr sz="2100" b="1" spc="145" dirty="0">
                <a:latin typeface="Arial"/>
                <a:cs typeface="Arial"/>
              </a:rPr>
              <a:t>Data</a:t>
            </a:r>
            <a:endParaRPr sz="210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701040" y="825866"/>
            <a:ext cx="16357600" cy="1367041"/>
          </a:xfrm>
          <a:prstGeom prst="rect">
            <a:avLst/>
          </a:prstGeom>
        </p:spPr>
        <p:txBody>
          <a:bodyPr vert="horz" wrap="square" lIns="0" tIns="12700" rIns="0" bIns="0" rtlCol="0">
            <a:spAutoFit/>
          </a:bodyPr>
          <a:lstStyle/>
          <a:p>
            <a:pPr marL="12700">
              <a:lnSpc>
                <a:spcPct val="100000"/>
              </a:lnSpc>
              <a:spcBef>
                <a:spcPts val="100"/>
              </a:spcBef>
            </a:pPr>
            <a:r>
              <a:rPr sz="4400" dirty="0">
                <a:solidFill>
                  <a:srgbClr val="037D42"/>
                </a:solidFill>
              </a:rPr>
              <a:t>ACTION 3: INCREASE AWARENESS &amp; KNOWLEDGE OF ISSUE AMONG STAFF</a:t>
            </a:r>
            <a:endParaRPr sz="4400" dirty="0"/>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887"/>
          </a:solidFill>
        </p:spPr>
        <p:txBody>
          <a:bodyPr wrap="square" lIns="0" tIns="0" rIns="0" bIns="0" rtlCol="0"/>
          <a:lstStyle/>
          <a:p>
            <a:pPr algn="l" rtl="0"/>
            <a:endParaRPr/>
          </a:p>
        </p:txBody>
      </p:sp>
      <p:sp>
        <p:nvSpPr>
          <p:cNvPr id="10" name="object 10"/>
          <p:cNvSpPr txBox="1"/>
          <p:nvPr/>
        </p:nvSpPr>
        <p:spPr>
          <a:xfrm>
            <a:off x="9144000" y="312547"/>
            <a:ext cx="8775675" cy="516167"/>
          </a:xfrm>
          <a:prstGeom prst="rect">
            <a:avLst/>
          </a:prstGeom>
        </p:spPr>
        <p:txBody>
          <a:bodyPr vert="horz" wrap="square" lIns="0" tIns="15875" rIns="0" bIns="0" rtlCol="0">
            <a:spAutoFit/>
          </a:bodyPr>
          <a:lstStyle/>
          <a:p>
            <a:pPr marL="12700">
              <a:lnSpc>
                <a:spcPct val="100000"/>
              </a:lnSpc>
              <a:spcBef>
                <a:spcPts val="125"/>
              </a:spcBef>
            </a:pPr>
            <a:r>
              <a:rPr sz="3250" b="1" dirty="0">
                <a:solidFill>
                  <a:srgbClr val="661F31"/>
                </a:solidFill>
                <a:latin typeface="Arial"/>
                <a:cs typeface="Arial"/>
              </a:rPr>
              <a:t>OPIOID TOOLKIT ACTION STEP OVERVIEW</a:t>
            </a:r>
            <a:endParaRPr sz="3250" dirty="0">
              <a:latin typeface="Arial"/>
              <a:cs typeface="Arial"/>
            </a:endParaRPr>
          </a:p>
        </p:txBody>
      </p:sp>
      <p:grpSp>
        <p:nvGrpSpPr>
          <p:cNvPr id="3" name="object 3">
            <a:extLst>
              <a:ext uri="{C183D7F6-B498-43B3-948B-1728B52AA6E4}">
                <adec:decorative xmlns:adec="http://schemas.microsoft.com/office/drawing/2017/decorative" val="1"/>
              </a:ext>
            </a:extLst>
          </p:cNvPr>
          <p:cNvGrpSpPr/>
          <p:nvPr/>
        </p:nvGrpSpPr>
        <p:grpSpPr>
          <a:xfrm>
            <a:off x="1100135" y="2120421"/>
            <a:ext cx="3055620" cy="3055620"/>
            <a:chOff x="736551" y="2102233"/>
            <a:chExt cx="3055620" cy="3055620"/>
          </a:xfrm>
        </p:grpSpPr>
        <p:pic>
          <p:nvPicPr>
            <p:cNvPr id="4" name="object 4"/>
            <p:cNvPicPr/>
            <p:nvPr/>
          </p:nvPicPr>
          <p:blipFill>
            <a:blip r:embed="rId3" cstate="print"/>
            <a:stretch>
              <a:fillRect/>
            </a:stretch>
          </p:blipFill>
          <p:spPr>
            <a:xfrm>
              <a:off x="736551" y="2102233"/>
              <a:ext cx="3055024" cy="3055024"/>
            </a:xfrm>
            <a:prstGeom prst="rect">
              <a:avLst/>
            </a:prstGeom>
          </p:spPr>
        </p:pic>
        <p:sp>
          <p:nvSpPr>
            <p:cNvPr id="5" name="object 5"/>
            <p:cNvSpPr/>
            <p:nvPr/>
          </p:nvSpPr>
          <p:spPr>
            <a:xfrm>
              <a:off x="1252535" y="2616313"/>
              <a:ext cx="2015489" cy="2015489"/>
            </a:xfrm>
            <a:custGeom>
              <a:avLst/>
              <a:gdLst/>
              <a:ahLst/>
              <a:cxnLst/>
              <a:rect l="l" t="t" r="r" b="b"/>
              <a:pathLst>
                <a:path w="2015489" h="2015489">
                  <a:moveTo>
                    <a:pt x="1007548" y="2015087"/>
                  </a:moveTo>
                  <a:lnTo>
                    <a:pt x="958727" y="2013925"/>
                  </a:lnTo>
                  <a:lnTo>
                    <a:pt x="910510" y="2010475"/>
                  </a:lnTo>
                  <a:lnTo>
                    <a:pt x="862945" y="2004788"/>
                  </a:lnTo>
                  <a:lnTo>
                    <a:pt x="816086" y="1996919"/>
                  </a:lnTo>
                  <a:lnTo>
                    <a:pt x="769985" y="1986920"/>
                  </a:lnTo>
                  <a:lnTo>
                    <a:pt x="724695" y="1974843"/>
                  </a:lnTo>
                  <a:lnTo>
                    <a:pt x="680268" y="1960742"/>
                  </a:lnTo>
                  <a:lnTo>
                    <a:pt x="636757" y="1944669"/>
                  </a:lnTo>
                  <a:lnTo>
                    <a:pt x="594215" y="1926676"/>
                  </a:lnTo>
                  <a:lnTo>
                    <a:pt x="552695" y="1906818"/>
                  </a:lnTo>
                  <a:lnTo>
                    <a:pt x="512250" y="1885145"/>
                  </a:lnTo>
                  <a:lnTo>
                    <a:pt x="472933" y="1861713"/>
                  </a:lnTo>
                  <a:lnTo>
                    <a:pt x="434795" y="1836572"/>
                  </a:lnTo>
                  <a:lnTo>
                    <a:pt x="397890" y="1809776"/>
                  </a:lnTo>
                  <a:lnTo>
                    <a:pt x="362271" y="1781377"/>
                  </a:lnTo>
                  <a:lnTo>
                    <a:pt x="327991" y="1751429"/>
                  </a:lnTo>
                  <a:lnTo>
                    <a:pt x="295102" y="1719984"/>
                  </a:lnTo>
                  <a:lnTo>
                    <a:pt x="263657" y="1687095"/>
                  </a:lnTo>
                  <a:lnTo>
                    <a:pt x="233709" y="1652815"/>
                  </a:lnTo>
                  <a:lnTo>
                    <a:pt x="205311" y="1617196"/>
                  </a:lnTo>
                  <a:lnTo>
                    <a:pt x="178514" y="1580291"/>
                  </a:lnTo>
                  <a:lnTo>
                    <a:pt x="153374" y="1542154"/>
                  </a:lnTo>
                  <a:lnTo>
                    <a:pt x="129941" y="1502836"/>
                  </a:lnTo>
                  <a:lnTo>
                    <a:pt x="108269" y="1462391"/>
                  </a:lnTo>
                  <a:lnTo>
                    <a:pt x="88410" y="1420871"/>
                  </a:lnTo>
                  <a:lnTo>
                    <a:pt x="70418" y="1378329"/>
                  </a:lnTo>
                  <a:lnTo>
                    <a:pt x="54344" y="1334819"/>
                  </a:lnTo>
                  <a:lnTo>
                    <a:pt x="40243" y="1290392"/>
                  </a:lnTo>
                  <a:lnTo>
                    <a:pt x="28166" y="1245101"/>
                  </a:lnTo>
                  <a:lnTo>
                    <a:pt x="18167" y="1199000"/>
                  </a:lnTo>
                  <a:lnTo>
                    <a:pt x="10298" y="1152141"/>
                  </a:lnTo>
                  <a:lnTo>
                    <a:pt x="4612" y="1104576"/>
                  </a:lnTo>
                  <a:lnTo>
                    <a:pt x="1161" y="1056360"/>
                  </a:lnTo>
                  <a:lnTo>
                    <a:pt x="0" y="1007539"/>
                  </a:lnTo>
                  <a:lnTo>
                    <a:pt x="1161" y="958727"/>
                  </a:lnTo>
                  <a:lnTo>
                    <a:pt x="4612" y="910510"/>
                  </a:lnTo>
                  <a:lnTo>
                    <a:pt x="10298" y="862946"/>
                  </a:lnTo>
                  <a:lnTo>
                    <a:pt x="18167" y="816086"/>
                  </a:lnTo>
                  <a:lnTo>
                    <a:pt x="28166" y="769985"/>
                  </a:lnTo>
                  <a:lnTo>
                    <a:pt x="40243" y="724695"/>
                  </a:lnTo>
                  <a:lnTo>
                    <a:pt x="54344" y="680268"/>
                  </a:lnTo>
                  <a:lnTo>
                    <a:pt x="70418" y="636757"/>
                  </a:lnTo>
                  <a:lnTo>
                    <a:pt x="88410" y="594215"/>
                  </a:lnTo>
                  <a:lnTo>
                    <a:pt x="108269" y="552696"/>
                  </a:lnTo>
                  <a:lnTo>
                    <a:pt x="129941" y="512250"/>
                  </a:lnTo>
                  <a:lnTo>
                    <a:pt x="153374" y="472933"/>
                  </a:lnTo>
                  <a:lnTo>
                    <a:pt x="178514" y="434795"/>
                  </a:lnTo>
                  <a:lnTo>
                    <a:pt x="205311" y="397890"/>
                  </a:lnTo>
                  <a:lnTo>
                    <a:pt x="233709" y="362272"/>
                  </a:lnTo>
                  <a:lnTo>
                    <a:pt x="263657" y="327991"/>
                  </a:lnTo>
                  <a:lnTo>
                    <a:pt x="295102" y="295102"/>
                  </a:lnTo>
                  <a:lnTo>
                    <a:pt x="327991" y="263657"/>
                  </a:lnTo>
                  <a:lnTo>
                    <a:pt x="362271" y="233709"/>
                  </a:lnTo>
                  <a:lnTo>
                    <a:pt x="397890" y="205311"/>
                  </a:lnTo>
                  <a:lnTo>
                    <a:pt x="434795" y="178515"/>
                  </a:lnTo>
                  <a:lnTo>
                    <a:pt x="472933" y="153374"/>
                  </a:lnTo>
                  <a:lnTo>
                    <a:pt x="512250" y="129941"/>
                  </a:lnTo>
                  <a:lnTo>
                    <a:pt x="552695" y="108269"/>
                  </a:lnTo>
                  <a:lnTo>
                    <a:pt x="594215" y="88410"/>
                  </a:lnTo>
                  <a:lnTo>
                    <a:pt x="636757" y="70418"/>
                  </a:lnTo>
                  <a:lnTo>
                    <a:pt x="680268" y="54344"/>
                  </a:lnTo>
                  <a:lnTo>
                    <a:pt x="724695" y="40243"/>
                  </a:lnTo>
                  <a:lnTo>
                    <a:pt x="769985" y="28166"/>
                  </a:lnTo>
                  <a:lnTo>
                    <a:pt x="816086" y="18167"/>
                  </a:lnTo>
                  <a:lnTo>
                    <a:pt x="862945" y="10298"/>
                  </a:lnTo>
                  <a:lnTo>
                    <a:pt x="910510" y="4612"/>
                  </a:lnTo>
                  <a:lnTo>
                    <a:pt x="958727" y="1161"/>
                  </a:lnTo>
                  <a:lnTo>
                    <a:pt x="1007543" y="0"/>
                  </a:lnTo>
                  <a:lnTo>
                    <a:pt x="1056359" y="1161"/>
                  </a:lnTo>
                  <a:lnTo>
                    <a:pt x="1104576" y="4612"/>
                  </a:lnTo>
                  <a:lnTo>
                    <a:pt x="1152141" y="10298"/>
                  </a:lnTo>
                  <a:lnTo>
                    <a:pt x="1199000" y="18167"/>
                  </a:lnTo>
                  <a:lnTo>
                    <a:pt x="1245101" y="28166"/>
                  </a:lnTo>
                  <a:lnTo>
                    <a:pt x="1290392" y="40243"/>
                  </a:lnTo>
                  <a:lnTo>
                    <a:pt x="1334819" y="54344"/>
                  </a:lnTo>
                  <a:lnTo>
                    <a:pt x="1378329" y="70418"/>
                  </a:lnTo>
                  <a:lnTo>
                    <a:pt x="1420871" y="88410"/>
                  </a:lnTo>
                  <a:lnTo>
                    <a:pt x="1462391" y="108269"/>
                  </a:lnTo>
                  <a:lnTo>
                    <a:pt x="1502836" y="129941"/>
                  </a:lnTo>
                  <a:lnTo>
                    <a:pt x="1542154" y="153374"/>
                  </a:lnTo>
                  <a:lnTo>
                    <a:pt x="1580291" y="178515"/>
                  </a:lnTo>
                  <a:lnTo>
                    <a:pt x="1617196" y="205311"/>
                  </a:lnTo>
                  <a:lnTo>
                    <a:pt x="1652815" y="233709"/>
                  </a:lnTo>
                  <a:lnTo>
                    <a:pt x="1687095" y="263657"/>
                  </a:lnTo>
                  <a:lnTo>
                    <a:pt x="1719984" y="295102"/>
                  </a:lnTo>
                  <a:lnTo>
                    <a:pt x="1751429" y="327991"/>
                  </a:lnTo>
                  <a:lnTo>
                    <a:pt x="1781377" y="362272"/>
                  </a:lnTo>
                  <a:lnTo>
                    <a:pt x="1809776" y="397890"/>
                  </a:lnTo>
                  <a:lnTo>
                    <a:pt x="1836572" y="434795"/>
                  </a:lnTo>
                  <a:lnTo>
                    <a:pt x="1861712" y="472933"/>
                  </a:lnTo>
                  <a:lnTo>
                    <a:pt x="1885145" y="512250"/>
                  </a:lnTo>
                  <a:lnTo>
                    <a:pt x="1906817" y="552696"/>
                  </a:lnTo>
                  <a:lnTo>
                    <a:pt x="1926676" y="594215"/>
                  </a:lnTo>
                  <a:lnTo>
                    <a:pt x="1944668" y="636757"/>
                  </a:lnTo>
                  <a:lnTo>
                    <a:pt x="1960742" y="680268"/>
                  </a:lnTo>
                  <a:lnTo>
                    <a:pt x="1974843" y="724695"/>
                  </a:lnTo>
                  <a:lnTo>
                    <a:pt x="1986920" y="769985"/>
                  </a:lnTo>
                  <a:lnTo>
                    <a:pt x="1996919" y="816086"/>
                  </a:lnTo>
                  <a:lnTo>
                    <a:pt x="2004788" y="862946"/>
                  </a:lnTo>
                  <a:lnTo>
                    <a:pt x="2010474" y="910510"/>
                  </a:lnTo>
                  <a:lnTo>
                    <a:pt x="2013925" y="958727"/>
                  </a:lnTo>
                  <a:lnTo>
                    <a:pt x="2015086" y="1007543"/>
                  </a:lnTo>
                  <a:lnTo>
                    <a:pt x="2013925" y="1056360"/>
                  </a:lnTo>
                  <a:lnTo>
                    <a:pt x="2010474" y="1104576"/>
                  </a:lnTo>
                  <a:lnTo>
                    <a:pt x="2004788" y="1152141"/>
                  </a:lnTo>
                  <a:lnTo>
                    <a:pt x="1996919" y="1199000"/>
                  </a:lnTo>
                  <a:lnTo>
                    <a:pt x="1986920" y="1245101"/>
                  </a:lnTo>
                  <a:lnTo>
                    <a:pt x="1974843" y="1290392"/>
                  </a:lnTo>
                  <a:lnTo>
                    <a:pt x="1960742" y="1334819"/>
                  </a:lnTo>
                  <a:lnTo>
                    <a:pt x="1944668" y="1378329"/>
                  </a:lnTo>
                  <a:lnTo>
                    <a:pt x="1926676" y="1420871"/>
                  </a:lnTo>
                  <a:lnTo>
                    <a:pt x="1906817" y="1462391"/>
                  </a:lnTo>
                  <a:lnTo>
                    <a:pt x="1885145" y="1502836"/>
                  </a:lnTo>
                  <a:lnTo>
                    <a:pt x="1861712" y="1542154"/>
                  </a:lnTo>
                  <a:lnTo>
                    <a:pt x="1836572" y="1580291"/>
                  </a:lnTo>
                  <a:lnTo>
                    <a:pt x="1809776" y="1617196"/>
                  </a:lnTo>
                  <a:lnTo>
                    <a:pt x="1781377" y="1652815"/>
                  </a:lnTo>
                  <a:lnTo>
                    <a:pt x="1751429" y="1687095"/>
                  </a:lnTo>
                  <a:lnTo>
                    <a:pt x="1719984" y="1719984"/>
                  </a:lnTo>
                  <a:lnTo>
                    <a:pt x="1687095" y="1751429"/>
                  </a:lnTo>
                  <a:lnTo>
                    <a:pt x="1652815" y="1781377"/>
                  </a:lnTo>
                  <a:lnTo>
                    <a:pt x="1617196" y="1809776"/>
                  </a:lnTo>
                  <a:lnTo>
                    <a:pt x="1580291" y="1836572"/>
                  </a:lnTo>
                  <a:lnTo>
                    <a:pt x="1542154" y="1861713"/>
                  </a:lnTo>
                  <a:lnTo>
                    <a:pt x="1502836" y="1885145"/>
                  </a:lnTo>
                  <a:lnTo>
                    <a:pt x="1462391" y="1906818"/>
                  </a:lnTo>
                  <a:lnTo>
                    <a:pt x="1420871" y="1926676"/>
                  </a:lnTo>
                  <a:lnTo>
                    <a:pt x="1378329" y="1944669"/>
                  </a:lnTo>
                  <a:lnTo>
                    <a:pt x="1334819" y="1960742"/>
                  </a:lnTo>
                  <a:lnTo>
                    <a:pt x="1290392" y="1974843"/>
                  </a:lnTo>
                  <a:lnTo>
                    <a:pt x="1245101" y="1986920"/>
                  </a:lnTo>
                  <a:lnTo>
                    <a:pt x="1199000" y="1996919"/>
                  </a:lnTo>
                  <a:lnTo>
                    <a:pt x="1152141" y="2004788"/>
                  </a:lnTo>
                  <a:lnTo>
                    <a:pt x="1104576" y="2010475"/>
                  </a:lnTo>
                  <a:lnTo>
                    <a:pt x="1056359" y="2013925"/>
                  </a:lnTo>
                  <a:lnTo>
                    <a:pt x="1007548" y="2015087"/>
                  </a:lnTo>
                  <a:close/>
                </a:path>
              </a:pathLst>
            </a:custGeom>
            <a:solidFill>
              <a:srgbClr val="661F31">
                <a:alpha val="57998"/>
              </a:srgbClr>
            </a:solidFill>
          </p:spPr>
          <p:txBody>
            <a:bodyPr wrap="square" lIns="0" tIns="0" rIns="0" bIns="0" rtlCol="0"/>
            <a:lstStyle/>
            <a:p>
              <a:endParaRPr/>
            </a:p>
          </p:txBody>
        </p:sp>
      </p:grpSp>
      <p:grpSp>
        <p:nvGrpSpPr>
          <p:cNvPr id="12" name="object 12">
            <a:extLst>
              <a:ext uri="{C183D7F6-B498-43B3-948B-1728B52AA6E4}">
                <adec:decorative xmlns:adec="http://schemas.microsoft.com/office/drawing/2017/decorative" val="1"/>
              </a:ext>
            </a:extLst>
          </p:cNvPr>
          <p:cNvGrpSpPr/>
          <p:nvPr/>
        </p:nvGrpSpPr>
        <p:grpSpPr>
          <a:xfrm>
            <a:off x="1122798" y="6718389"/>
            <a:ext cx="3055620" cy="3055620"/>
            <a:chOff x="736551" y="6693379"/>
            <a:chExt cx="3055620" cy="3055620"/>
          </a:xfrm>
        </p:grpSpPr>
        <p:pic>
          <p:nvPicPr>
            <p:cNvPr id="13" name="object 13"/>
            <p:cNvPicPr/>
            <p:nvPr/>
          </p:nvPicPr>
          <p:blipFill>
            <a:blip r:embed="rId3" cstate="print"/>
            <a:stretch>
              <a:fillRect/>
            </a:stretch>
          </p:blipFill>
          <p:spPr>
            <a:xfrm>
              <a:off x="736551" y="6693379"/>
              <a:ext cx="3055024" cy="3055024"/>
            </a:xfrm>
            <a:prstGeom prst="rect">
              <a:avLst/>
            </a:prstGeom>
          </p:spPr>
        </p:pic>
        <p:sp>
          <p:nvSpPr>
            <p:cNvPr id="14" name="object 14"/>
            <p:cNvSpPr/>
            <p:nvPr/>
          </p:nvSpPr>
          <p:spPr>
            <a:xfrm>
              <a:off x="1252535" y="7207458"/>
              <a:ext cx="2015489" cy="2015489"/>
            </a:xfrm>
            <a:custGeom>
              <a:avLst/>
              <a:gdLst/>
              <a:ahLst/>
              <a:cxnLst/>
              <a:rect l="l" t="t" r="r" b="b"/>
              <a:pathLst>
                <a:path w="2015489" h="2015490">
                  <a:moveTo>
                    <a:pt x="1007547" y="2015087"/>
                  </a:moveTo>
                  <a:lnTo>
                    <a:pt x="958727" y="2013925"/>
                  </a:lnTo>
                  <a:lnTo>
                    <a:pt x="910510" y="2010475"/>
                  </a:lnTo>
                  <a:lnTo>
                    <a:pt x="862945" y="2004788"/>
                  </a:lnTo>
                  <a:lnTo>
                    <a:pt x="816086" y="1996919"/>
                  </a:lnTo>
                  <a:lnTo>
                    <a:pt x="769985" y="1986920"/>
                  </a:lnTo>
                  <a:lnTo>
                    <a:pt x="724695" y="1974843"/>
                  </a:lnTo>
                  <a:lnTo>
                    <a:pt x="680268" y="1960742"/>
                  </a:lnTo>
                  <a:lnTo>
                    <a:pt x="636757" y="1944669"/>
                  </a:lnTo>
                  <a:lnTo>
                    <a:pt x="594215" y="1926676"/>
                  </a:lnTo>
                  <a:lnTo>
                    <a:pt x="552695" y="1906818"/>
                  </a:lnTo>
                  <a:lnTo>
                    <a:pt x="512250" y="1885145"/>
                  </a:lnTo>
                  <a:lnTo>
                    <a:pt x="472933" y="1861713"/>
                  </a:lnTo>
                  <a:lnTo>
                    <a:pt x="434795" y="1836572"/>
                  </a:lnTo>
                  <a:lnTo>
                    <a:pt x="397890" y="1809776"/>
                  </a:lnTo>
                  <a:lnTo>
                    <a:pt x="362271" y="1781377"/>
                  </a:lnTo>
                  <a:lnTo>
                    <a:pt x="327991" y="1751429"/>
                  </a:lnTo>
                  <a:lnTo>
                    <a:pt x="295102" y="1719984"/>
                  </a:lnTo>
                  <a:lnTo>
                    <a:pt x="263657" y="1687095"/>
                  </a:lnTo>
                  <a:lnTo>
                    <a:pt x="233709" y="1652815"/>
                  </a:lnTo>
                  <a:lnTo>
                    <a:pt x="205311" y="1617196"/>
                  </a:lnTo>
                  <a:lnTo>
                    <a:pt x="178514" y="1580291"/>
                  </a:lnTo>
                  <a:lnTo>
                    <a:pt x="153374" y="1542154"/>
                  </a:lnTo>
                  <a:lnTo>
                    <a:pt x="129941" y="1502836"/>
                  </a:lnTo>
                  <a:lnTo>
                    <a:pt x="108269" y="1462391"/>
                  </a:lnTo>
                  <a:lnTo>
                    <a:pt x="88410" y="1420871"/>
                  </a:lnTo>
                  <a:lnTo>
                    <a:pt x="70418" y="1378329"/>
                  </a:lnTo>
                  <a:lnTo>
                    <a:pt x="54344" y="1334819"/>
                  </a:lnTo>
                  <a:lnTo>
                    <a:pt x="40243" y="1290392"/>
                  </a:lnTo>
                  <a:lnTo>
                    <a:pt x="28166" y="1245101"/>
                  </a:lnTo>
                  <a:lnTo>
                    <a:pt x="18167" y="1199000"/>
                  </a:lnTo>
                  <a:lnTo>
                    <a:pt x="10298" y="1152141"/>
                  </a:lnTo>
                  <a:lnTo>
                    <a:pt x="4612" y="1104576"/>
                  </a:lnTo>
                  <a:lnTo>
                    <a:pt x="1161" y="1056360"/>
                  </a:lnTo>
                  <a:lnTo>
                    <a:pt x="0" y="1007539"/>
                  </a:lnTo>
                  <a:lnTo>
                    <a:pt x="1161" y="958727"/>
                  </a:lnTo>
                  <a:lnTo>
                    <a:pt x="4612" y="910510"/>
                  </a:lnTo>
                  <a:lnTo>
                    <a:pt x="10298" y="862946"/>
                  </a:lnTo>
                  <a:lnTo>
                    <a:pt x="18167" y="816086"/>
                  </a:lnTo>
                  <a:lnTo>
                    <a:pt x="28166" y="769985"/>
                  </a:lnTo>
                  <a:lnTo>
                    <a:pt x="40243" y="724695"/>
                  </a:lnTo>
                  <a:lnTo>
                    <a:pt x="54344" y="680268"/>
                  </a:lnTo>
                  <a:lnTo>
                    <a:pt x="70418" y="636757"/>
                  </a:lnTo>
                  <a:lnTo>
                    <a:pt x="88410" y="594215"/>
                  </a:lnTo>
                  <a:lnTo>
                    <a:pt x="108269" y="552696"/>
                  </a:lnTo>
                  <a:lnTo>
                    <a:pt x="129941" y="512250"/>
                  </a:lnTo>
                  <a:lnTo>
                    <a:pt x="153374" y="472933"/>
                  </a:lnTo>
                  <a:lnTo>
                    <a:pt x="178514" y="434795"/>
                  </a:lnTo>
                  <a:lnTo>
                    <a:pt x="205311" y="397890"/>
                  </a:lnTo>
                  <a:lnTo>
                    <a:pt x="233709" y="362272"/>
                  </a:lnTo>
                  <a:lnTo>
                    <a:pt x="263657" y="327991"/>
                  </a:lnTo>
                  <a:lnTo>
                    <a:pt x="295102" y="295102"/>
                  </a:lnTo>
                  <a:lnTo>
                    <a:pt x="327991" y="263657"/>
                  </a:lnTo>
                  <a:lnTo>
                    <a:pt x="362271" y="233709"/>
                  </a:lnTo>
                  <a:lnTo>
                    <a:pt x="397890" y="205311"/>
                  </a:lnTo>
                  <a:lnTo>
                    <a:pt x="434795" y="178515"/>
                  </a:lnTo>
                  <a:lnTo>
                    <a:pt x="472933" y="153374"/>
                  </a:lnTo>
                  <a:lnTo>
                    <a:pt x="512250" y="129941"/>
                  </a:lnTo>
                  <a:lnTo>
                    <a:pt x="552695" y="108269"/>
                  </a:lnTo>
                  <a:lnTo>
                    <a:pt x="594215" y="88410"/>
                  </a:lnTo>
                  <a:lnTo>
                    <a:pt x="636757" y="70418"/>
                  </a:lnTo>
                  <a:lnTo>
                    <a:pt x="680268" y="54344"/>
                  </a:lnTo>
                  <a:lnTo>
                    <a:pt x="724695" y="40243"/>
                  </a:lnTo>
                  <a:lnTo>
                    <a:pt x="769985" y="28166"/>
                  </a:lnTo>
                  <a:lnTo>
                    <a:pt x="816086" y="18167"/>
                  </a:lnTo>
                  <a:lnTo>
                    <a:pt x="862945" y="10298"/>
                  </a:lnTo>
                  <a:lnTo>
                    <a:pt x="910510" y="4612"/>
                  </a:lnTo>
                  <a:lnTo>
                    <a:pt x="958727" y="1161"/>
                  </a:lnTo>
                  <a:lnTo>
                    <a:pt x="1007543" y="0"/>
                  </a:lnTo>
                  <a:lnTo>
                    <a:pt x="1056359" y="1161"/>
                  </a:lnTo>
                  <a:lnTo>
                    <a:pt x="1104576" y="4612"/>
                  </a:lnTo>
                  <a:lnTo>
                    <a:pt x="1152141" y="10298"/>
                  </a:lnTo>
                  <a:lnTo>
                    <a:pt x="1199000" y="18167"/>
                  </a:lnTo>
                  <a:lnTo>
                    <a:pt x="1245101" y="28166"/>
                  </a:lnTo>
                  <a:lnTo>
                    <a:pt x="1290392" y="40243"/>
                  </a:lnTo>
                  <a:lnTo>
                    <a:pt x="1334819" y="54344"/>
                  </a:lnTo>
                  <a:lnTo>
                    <a:pt x="1378329" y="70418"/>
                  </a:lnTo>
                  <a:lnTo>
                    <a:pt x="1420871" y="88410"/>
                  </a:lnTo>
                  <a:lnTo>
                    <a:pt x="1462391" y="108269"/>
                  </a:lnTo>
                  <a:lnTo>
                    <a:pt x="1502836" y="129941"/>
                  </a:lnTo>
                  <a:lnTo>
                    <a:pt x="1542154" y="153374"/>
                  </a:lnTo>
                  <a:lnTo>
                    <a:pt x="1580291" y="178515"/>
                  </a:lnTo>
                  <a:lnTo>
                    <a:pt x="1617196" y="205311"/>
                  </a:lnTo>
                  <a:lnTo>
                    <a:pt x="1652815" y="233709"/>
                  </a:lnTo>
                  <a:lnTo>
                    <a:pt x="1687095" y="263657"/>
                  </a:lnTo>
                  <a:lnTo>
                    <a:pt x="1719984" y="295102"/>
                  </a:lnTo>
                  <a:lnTo>
                    <a:pt x="1751429" y="327991"/>
                  </a:lnTo>
                  <a:lnTo>
                    <a:pt x="1781377" y="362272"/>
                  </a:lnTo>
                  <a:lnTo>
                    <a:pt x="1809776" y="397890"/>
                  </a:lnTo>
                  <a:lnTo>
                    <a:pt x="1836572" y="434795"/>
                  </a:lnTo>
                  <a:lnTo>
                    <a:pt x="1861712" y="472933"/>
                  </a:lnTo>
                  <a:lnTo>
                    <a:pt x="1885145" y="512250"/>
                  </a:lnTo>
                  <a:lnTo>
                    <a:pt x="1906817" y="552696"/>
                  </a:lnTo>
                  <a:lnTo>
                    <a:pt x="1926676" y="594215"/>
                  </a:lnTo>
                  <a:lnTo>
                    <a:pt x="1944668" y="636757"/>
                  </a:lnTo>
                  <a:lnTo>
                    <a:pt x="1960742" y="680268"/>
                  </a:lnTo>
                  <a:lnTo>
                    <a:pt x="1974843" y="724695"/>
                  </a:lnTo>
                  <a:lnTo>
                    <a:pt x="1986920" y="769985"/>
                  </a:lnTo>
                  <a:lnTo>
                    <a:pt x="1996919" y="816086"/>
                  </a:lnTo>
                  <a:lnTo>
                    <a:pt x="2004788" y="862946"/>
                  </a:lnTo>
                  <a:lnTo>
                    <a:pt x="2010474" y="910510"/>
                  </a:lnTo>
                  <a:lnTo>
                    <a:pt x="2013925" y="958727"/>
                  </a:lnTo>
                  <a:lnTo>
                    <a:pt x="2015086" y="1007543"/>
                  </a:lnTo>
                  <a:lnTo>
                    <a:pt x="2013925" y="1056360"/>
                  </a:lnTo>
                  <a:lnTo>
                    <a:pt x="2010474" y="1104576"/>
                  </a:lnTo>
                  <a:lnTo>
                    <a:pt x="2004788" y="1152141"/>
                  </a:lnTo>
                  <a:lnTo>
                    <a:pt x="1996919" y="1199000"/>
                  </a:lnTo>
                  <a:lnTo>
                    <a:pt x="1986920" y="1245101"/>
                  </a:lnTo>
                  <a:lnTo>
                    <a:pt x="1974843" y="1290392"/>
                  </a:lnTo>
                  <a:lnTo>
                    <a:pt x="1960742" y="1334819"/>
                  </a:lnTo>
                  <a:lnTo>
                    <a:pt x="1944668" y="1378329"/>
                  </a:lnTo>
                  <a:lnTo>
                    <a:pt x="1926676" y="1420871"/>
                  </a:lnTo>
                  <a:lnTo>
                    <a:pt x="1906817" y="1462391"/>
                  </a:lnTo>
                  <a:lnTo>
                    <a:pt x="1885145" y="1502836"/>
                  </a:lnTo>
                  <a:lnTo>
                    <a:pt x="1861712" y="1542154"/>
                  </a:lnTo>
                  <a:lnTo>
                    <a:pt x="1836572" y="1580291"/>
                  </a:lnTo>
                  <a:lnTo>
                    <a:pt x="1809776" y="1617196"/>
                  </a:lnTo>
                  <a:lnTo>
                    <a:pt x="1781377" y="1652815"/>
                  </a:lnTo>
                  <a:lnTo>
                    <a:pt x="1751429" y="1687095"/>
                  </a:lnTo>
                  <a:lnTo>
                    <a:pt x="1719984" y="1719984"/>
                  </a:lnTo>
                  <a:lnTo>
                    <a:pt x="1687095" y="1751429"/>
                  </a:lnTo>
                  <a:lnTo>
                    <a:pt x="1652815" y="1781377"/>
                  </a:lnTo>
                  <a:lnTo>
                    <a:pt x="1617196" y="1809776"/>
                  </a:lnTo>
                  <a:lnTo>
                    <a:pt x="1580291" y="1836572"/>
                  </a:lnTo>
                  <a:lnTo>
                    <a:pt x="1542154" y="1861713"/>
                  </a:lnTo>
                  <a:lnTo>
                    <a:pt x="1502836" y="1885145"/>
                  </a:lnTo>
                  <a:lnTo>
                    <a:pt x="1462391" y="1906818"/>
                  </a:lnTo>
                  <a:lnTo>
                    <a:pt x="1420871" y="1926676"/>
                  </a:lnTo>
                  <a:lnTo>
                    <a:pt x="1378329" y="1944669"/>
                  </a:lnTo>
                  <a:lnTo>
                    <a:pt x="1334819" y="1960742"/>
                  </a:lnTo>
                  <a:lnTo>
                    <a:pt x="1290392" y="1974843"/>
                  </a:lnTo>
                  <a:lnTo>
                    <a:pt x="1245101" y="1986920"/>
                  </a:lnTo>
                  <a:lnTo>
                    <a:pt x="1199000" y="1996919"/>
                  </a:lnTo>
                  <a:lnTo>
                    <a:pt x="1152141" y="2004788"/>
                  </a:lnTo>
                  <a:lnTo>
                    <a:pt x="1104576" y="2010475"/>
                  </a:lnTo>
                  <a:lnTo>
                    <a:pt x="1056359" y="2013925"/>
                  </a:lnTo>
                  <a:lnTo>
                    <a:pt x="1007547" y="2015087"/>
                  </a:lnTo>
                  <a:close/>
                </a:path>
              </a:pathLst>
            </a:custGeom>
            <a:solidFill>
              <a:srgbClr val="661F31">
                <a:alpha val="57998"/>
              </a:srgbClr>
            </a:solidFill>
          </p:spPr>
          <p:txBody>
            <a:bodyPr wrap="square" lIns="0" tIns="0" rIns="0" bIns="0" rtlCol="0"/>
            <a:lstStyle/>
            <a:p>
              <a:pPr algn="l" rtl="0"/>
              <a:endParaRPr/>
            </a:p>
          </p:txBody>
        </p:sp>
      </p:grpSp>
      <p:grpSp>
        <p:nvGrpSpPr>
          <p:cNvPr id="32" name="Group 31">
            <a:extLst>
              <a:ext uri="{FF2B5EF4-FFF2-40B4-BE49-F238E27FC236}">
                <a16:creationId xmlns:a16="http://schemas.microsoft.com/office/drawing/2014/main" id="{1CBE584A-DB07-7AB2-7434-E7C0594B5F83}"/>
              </a:ext>
              <a:ext uri="{C183D7F6-B498-43B3-948B-1728B52AA6E4}">
                <adec:decorative xmlns:adec="http://schemas.microsoft.com/office/drawing/2017/decorative" val="1"/>
              </a:ext>
            </a:extLst>
          </p:cNvPr>
          <p:cNvGrpSpPr/>
          <p:nvPr/>
        </p:nvGrpSpPr>
        <p:grpSpPr>
          <a:xfrm>
            <a:off x="1679260" y="2307697"/>
            <a:ext cx="15951854" cy="6512270"/>
            <a:chOff x="1679260" y="2307697"/>
            <a:chExt cx="15951854" cy="6512270"/>
          </a:xfrm>
        </p:grpSpPr>
        <p:grpSp>
          <p:nvGrpSpPr>
            <p:cNvPr id="6" name="object 6">
              <a:extLst>
                <a:ext uri="{C183D7F6-B498-43B3-948B-1728B52AA6E4}">
                  <adec:decorative xmlns:adec="http://schemas.microsoft.com/office/drawing/2017/decorative" val="1"/>
                </a:ext>
              </a:extLst>
            </p:cNvPr>
            <p:cNvGrpSpPr/>
            <p:nvPr/>
          </p:nvGrpSpPr>
          <p:grpSpPr>
            <a:xfrm>
              <a:off x="1680526" y="5341713"/>
              <a:ext cx="2273300" cy="1107440"/>
              <a:chOff x="1680526" y="5341713"/>
              <a:chExt cx="2273300" cy="1107440"/>
            </a:xfrm>
          </p:grpSpPr>
          <p:sp>
            <p:nvSpPr>
              <p:cNvPr id="7" name="object 7"/>
              <p:cNvSpPr/>
              <p:nvPr/>
            </p:nvSpPr>
            <p:spPr>
              <a:xfrm>
                <a:off x="2523630" y="5572713"/>
                <a:ext cx="1430020" cy="737235"/>
              </a:xfrm>
              <a:custGeom>
                <a:avLst/>
                <a:gdLst/>
                <a:ahLst/>
                <a:cxnLst/>
                <a:rect l="l" t="t" r="r" b="b"/>
                <a:pathLst>
                  <a:path w="1430020" h="737235">
                    <a:moveTo>
                      <a:pt x="937401" y="736950"/>
                    </a:moveTo>
                    <a:lnTo>
                      <a:pt x="937401" y="579243"/>
                    </a:lnTo>
                    <a:lnTo>
                      <a:pt x="0" y="579243"/>
                    </a:lnTo>
                    <a:lnTo>
                      <a:pt x="0" y="157707"/>
                    </a:lnTo>
                    <a:lnTo>
                      <a:pt x="937401" y="157707"/>
                    </a:lnTo>
                    <a:lnTo>
                      <a:pt x="937401" y="0"/>
                    </a:lnTo>
                    <a:lnTo>
                      <a:pt x="1429684" y="368475"/>
                    </a:lnTo>
                    <a:lnTo>
                      <a:pt x="937401" y="736950"/>
                    </a:lnTo>
                    <a:close/>
                  </a:path>
                </a:pathLst>
              </a:custGeom>
              <a:solidFill>
                <a:srgbClr val="F58325"/>
              </a:solidFill>
            </p:spPr>
            <p:txBody>
              <a:bodyPr wrap="square" lIns="0" tIns="0" rIns="0" bIns="0" rtlCol="0"/>
              <a:lstStyle/>
              <a:p>
                <a:endParaRPr/>
              </a:p>
            </p:txBody>
          </p:sp>
          <p:sp>
            <p:nvSpPr>
              <p:cNvPr id="8" name="object 8"/>
              <p:cNvSpPr/>
              <p:nvPr/>
            </p:nvSpPr>
            <p:spPr>
              <a:xfrm>
                <a:off x="2523018" y="5341713"/>
                <a:ext cx="446405" cy="1107440"/>
              </a:xfrm>
              <a:custGeom>
                <a:avLst/>
                <a:gdLst/>
                <a:ahLst/>
                <a:cxnLst/>
                <a:rect l="l" t="t" r="r" b="b"/>
                <a:pathLst>
                  <a:path w="446405" h="1107439">
                    <a:moveTo>
                      <a:pt x="446408" y="1107302"/>
                    </a:moveTo>
                    <a:lnTo>
                      <a:pt x="0" y="1107302"/>
                    </a:lnTo>
                    <a:lnTo>
                      <a:pt x="0" y="0"/>
                    </a:lnTo>
                    <a:lnTo>
                      <a:pt x="446408" y="0"/>
                    </a:lnTo>
                    <a:lnTo>
                      <a:pt x="446408" y="1107302"/>
                    </a:lnTo>
                    <a:close/>
                  </a:path>
                </a:pathLst>
              </a:custGeom>
              <a:solidFill>
                <a:srgbClr val="F7F7F7"/>
              </a:solidFill>
            </p:spPr>
            <p:txBody>
              <a:bodyPr wrap="square" lIns="0" tIns="0" rIns="0" bIns="0" rtlCol="0"/>
              <a:lstStyle/>
              <a:p>
                <a:endParaRPr/>
              </a:p>
            </p:txBody>
          </p:sp>
          <p:sp>
            <p:nvSpPr>
              <p:cNvPr id="9" name="object 9"/>
              <p:cNvSpPr/>
              <p:nvPr/>
            </p:nvSpPr>
            <p:spPr>
              <a:xfrm>
                <a:off x="1680526" y="5444681"/>
                <a:ext cx="947419" cy="947419"/>
              </a:xfrm>
              <a:custGeom>
                <a:avLst/>
                <a:gdLst/>
                <a:ahLst/>
                <a:cxnLst/>
                <a:rect l="l" t="t" r="r" b="b"/>
                <a:pathLst>
                  <a:path w="947419" h="947420">
                    <a:moveTo>
                      <a:pt x="478650" y="946824"/>
                    </a:moveTo>
                    <a:lnTo>
                      <a:pt x="433671" y="936244"/>
                    </a:lnTo>
                    <a:lnTo>
                      <a:pt x="402330" y="902292"/>
                    </a:lnTo>
                    <a:lnTo>
                      <a:pt x="394641" y="872200"/>
                    </a:lnTo>
                    <a:lnTo>
                      <a:pt x="394715" y="552109"/>
                    </a:lnTo>
                    <a:lnTo>
                      <a:pt x="69452" y="551742"/>
                    </a:lnTo>
                    <a:lnTo>
                      <a:pt x="27167" y="533112"/>
                    </a:lnTo>
                    <a:lnTo>
                      <a:pt x="2566" y="493999"/>
                    </a:lnTo>
                    <a:lnTo>
                      <a:pt x="0" y="478606"/>
                    </a:lnTo>
                    <a:lnTo>
                      <a:pt x="513" y="463009"/>
                    </a:lnTo>
                    <a:lnTo>
                      <a:pt x="19739" y="420992"/>
                    </a:lnTo>
                    <a:lnTo>
                      <a:pt x="59196" y="396946"/>
                    </a:lnTo>
                    <a:lnTo>
                      <a:pt x="74623" y="394597"/>
                    </a:lnTo>
                    <a:lnTo>
                      <a:pt x="394715" y="394671"/>
                    </a:lnTo>
                    <a:lnTo>
                      <a:pt x="394644" y="74629"/>
                    </a:lnTo>
                    <a:lnTo>
                      <a:pt x="410177" y="31568"/>
                    </a:lnTo>
                    <a:lnTo>
                      <a:pt x="447006" y="4380"/>
                    </a:lnTo>
                    <a:lnTo>
                      <a:pt x="472281" y="0"/>
                    </a:lnTo>
                    <a:lnTo>
                      <a:pt x="482761" y="369"/>
                    </a:lnTo>
                    <a:lnTo>
                      <a:pt x="525352" y="19303"/>
                    </a:lnTo>
                    <a:lnTo>
                      <a:pt x="549825" y="58971"/>
                    </a:lnTo>
                    <a:lnTo>
                      <a:pt x="552225" y="74532"/>
                    </a:lnTo>
                    <a:lnTo>
                      <a:pt x="552153" y="394671"/>
                    </a:lnTo>
                    <a:lnTo>
                      <a:pt x="877416" y="395037"/>
                    </a:lnTo>
                    <a:lnTo>
                      <a:pt x="919701" y="413667"/>
                    </a:lnTo>
                    <a:lnTo>
                      <a:pt x="944302" y="452780"/>
                    </a:lnTo>
                    <a:lnTo>
                      <a:pt x="946869" y="468174"/>
                    </a:lnTo>
                    <a:lnTo>
                      <a:pt x="946355" y="483771"/>
                    </a:lnTo>
                    <a:lnTo>
                      <a:pt x="927130" y="525788"/>
                    </a:lnTo>
                    <a:lnTo>
                      <a:pt x="887673" y="549834"/>
                    </a:lnTo>
                    <a:lnTo>
                      <a:pt x="872245" y="552182"/>
                    </a:lnTo>
                    <a:lnTo>
                      <a:pt x="552153" y="552109"/>
                    </a:lnTo>
                    <a:lnTo>
                      <a:pt x="551786" y="877372"/>
                    </a:lnTo>
                    <a:lnTo>
                      <a:pt x="533157" y="919657"/>
                    </a:lnTo>
                    <a:lnTo>
                      <a:pt x="494043" y="944258"/>
                    </a:lnTo>
                    <a:lnTo>
                      <a:pt x="478650" y="946824"/>
                    </a:lnTo>
                    <a:close/>
                  </a:path>
                </a:pathLst>
              </a:custGeom>
              <a:solidFill>
                <a:srgbClr val="000000"/>
              </a:solidFill>
            </p:spPr>
            <p:txBody>
              <a:bodyPr wrap="square" lIns="0" tIns="0" rIns="0" bIns="0" rtlCol="0"/>
              <a:lstStyle/>
              <a:p>
                <a:endParaRPr/>
              </a:p>
            </p:txBody>
          </p:sp>
        </p:grpSp>
        <p:sp>
          <p:nvSpPr>
            <p:cNvPr id="15" name="object 15"/>
            <p:cNvSpPr txBox="1"/>
            <p:nvPr/>
          </p:nvSpPr>
          <p:spPr>
            <a:xfrm>
              <a:off x="1679260" y="7660457"/>
              <a:ext cx="1972310" cy="1159510"/>
            </a:xfrm>
            <a:prstGeom prst="rect">
              <a:avLst/>
            </a:prstGeom>
          </p:spPr>
          <p:txBody>
            <a:bodyPr vert="horz" wrap="square" lIns="0" tIns="39369" rIns="0" bIns="0" rtlCol="0">
              <a:spAutoFit/>
            </a:bodyPr>
            <a:lstStyle/>
            <a:p>
              <a:pPr marL="12700" marR="5080" algn="ctr">
                <a:lnSpc>
                  <a:spcPts val="2930"/>
                </a:lnSpc>
                <a:spcBef>
                  <a:spcPts val="309"/>
                </a:spcBef>
              </a:pPr>
              <a:r>
                <a:rPr sz="2550" b="1" spc="140" dirty="0">
                  <a:latin typeface="Arial"/>
                  <a:cs typeface="Arial"/>
                </a:rPr>
                <a:t>Create </a:t>
              </a:r>
              <a:r>
                <a:rPr sz="2550" b="1" spc="120" dirty="0">
                  <a:latin typeface="Arial"/>
                  <a:cs typeface="Arial"/>
                </a:rPr>
                <a:t>Confidence </a:t>
              </a:r>
              <a:r>
                <a:rPr sz="2550" b="1" spc="114" dirty="0">
                  <a:latin typeface="Arial"/>
                  <a:cs typeface="Arial"/>
                </a:rPr>
                <a:t>in</a:t>
              </a:r>
              <a:r>
                <a:rPr sz="2550" b="1" spc="10" dirty="0">
                  <a:latin typeface="Arial"/>
                  <a:cs typeface="Arial"/>
                </a:rPr>
                <a:t> </a:t>
              </a:r>
              <a:r>
                <a:rPr sz="2550" b="1" spc="105" dirty="0">
                  <a:latin typeface="Arial"/>
                  <a:cs typeface="Arial"/>
                </a:rPr>
                <a:t>Staff</a:t>
              </a:r>
              <a:endParaRPr sz="2550" dirty="0">
                <a:latin typeface="Arial"/>
                <a:cs typeface="Arial"/>
              </a:endParaRPr>
            </a:p>
          </p:txBody>
        </p:sp>
        <p:grpSp>
          <p:nvGrpSpPr>
            <p:cNvPr id="16" name="object 16">
              <a:extLst>
                <a:ext uri="{C183D7F6-B498-43B3-948B-1728B52AA6E4}">
                  <adec:decorative xmlns:adec="http://schemas.microsoft.com/office/drawing/2017/decorative" val="1"/>
                </a:ext>
              </a:extLst>
            </p:cNvPr>
            <p:cNvGrpSpPr/>
            <p:nvPr/>
          </p:nvGrpSpPr>
          <p:grpSpPr>
            <a:xfrm>
              <a:off x="4144471" y="3743261"/>
              <a:ext cx="4321175" cy="4321175"/>
              <a:chOff x="4144471" y="3743261"/>
              <a:chExt cx="4321175" cy="4321175"/>
            </a:xfrm>
          </p:grpSpPr>
          <p:pic>
            <p:nvPicPr>
              <p:cNvPr id="17" name="object 17"/>
              <p:cNvPicPr/>
              <p:nvPr/>
            </p:nvPicPr>
            <p:blipFill>
              <a:blip r:embed="rId3" cstate="print"/>
              <a:stretch>
                <a:fillRect/>
              </a:stretch>
            </p:blipFill>
            <p:spPr>
              <a:xfrm>
                <a:off x="4144471" y="3743261"/>
                <a:ext cx="4320595" cy="4320595"/>
              </a:xfrm>
              <a:prstGeom prst="rect">
                <a:avLst/>
              </a:prstGeom>
            </p:spPr>
          </p:pic>
          <p:sp>
            <p:nvSpPr>
              <p:cNvPr id="18" name="object 18"/>
              <p:cNvSpPr/>
              <p:nvPr/>
            </p:nvSpPr>
            <p:spPr>
              <a:xfrm>
                <a:off x="4874206" y="4470302"/>
                <a:ext cx="2849880" cy="2849880"/>
              </a:xfrm>
              <a:custGeom>
                <a:avLst/>
                <a:gdLst/>
                <a:ahLst/>
                <a:cxnLst/>
                <a:rect l="l" t="t" r="r" b="b"/>
                <a:pathLst>
                  <a:path w="2849879" h="2849879">
                    <a:moveTo>
                      <a:pt x="1424933" y="2849854"/>
                    </a:moveTo>
                    <a:lnTo>
                      <a:pt x="1376935" y="2849061"/>
                    </a:lnTo>
                    <a:lnTo>
                      <a:pt x="1329342" y="2846699"/>
                    </a:lnTo>
                    <a:lnTo>
                      <a:pt x="1282170" y="2842792"/>
                    </a:lnTo>
                    <a:lnTo>
                      <a:pt x="1235445" y="2837366"/>
                    </a:lnTo>
                    <a:lnTo>
                      <a:pt x="1189193" y="2830446"/>
                    </a:lnTo>
                    <a:lnTo>
                      <a:pt x="1143437" y="2822056"/>
                    </a:lnTo>
                    <a:lnTo>
                      <a:pt x="1098204" y="2812221"/>
                    </a:lnTo>
                    <a:lnTo>
                      <a:pt x="1053517" y="2800966"/>
                    </a:lnTo>
                    <a:lnTo>
                      <a:pt x="1009403" y="2788317"/>
                    </a:lnTo>
                    <a:lnTo>
                      <a:pt x="965885" y="2774298"/>
                    </a:lnTo>
                    <a:lnTo>
                      <a:pt x="922989" y="2758934"/>
                    </a:lnTo>
                    <a:lnTo>
                      <a:pt x="880739" y="2742251"/>
                    </a:lnTo>
                    <a:lnTo>
                      <a:pt x="839161" y="2724272"/>
                    </a:lnTo>
                    <a:lnTo>
                      <a:pt x="798280" y="2705023"/>
                    </a:lnTo>
                    <a:lnTo>
                      <a:pt x="758120" y="2684529"/>
                    </a:lnTo>
                    <a:lnTo>
                      <a:pt x="718706" y="2662815"/>
                    </a:lnTo>
                    <a:lnTo>
                      <a:pt x="680064" y="2639905"/>
                    </a:lnTo>
                    <a:lnTo>
                      <a:pt x="642218" y="2615825"/>
                    </a:lnTo>
                    <a:lnTo>
                      <a:pt x="605193" y="2590600"/>
                    </a:lnTo>
                    <a:lnTo>
                      <a:pt x="569015" y="2564255"/>
                    </a:lnTo>
                    <a:lnTo>
                      <a:pt x="533707" y="2536814"/>
                    </a:lnTo>
                    <a:lnTo>
                      <a:pt x="499296" y="2508302"/>
                    </a:lnTo>
                    <a:lnTo>
                      <a:pt x="465805" y="2478745"/>
                    </a:lnTo>
                    <a:lnTo>
                      <a:pt x="433261" y="2448167"/>
                    </a:lnTo>
                    <a:lnTo>
                      <a:pt x="401687" y="2416593"/>
                    </a:lnTo>
                    <a:lnTo>
                      <a:pt x="371109" y="2384048"/>
                    </a:lnTo>
                    <a:lnTo>
                      <a:pt x="341552" y="2350558"/>
                    </a:lnTo>
                    <a:lnTo>
                      <a:pt x="313040" y="2316146"/>
                    </a:lnTo>
                    <a:lnTo>
                      <a:pt x="285599" y="2280839"/>
                    </a:lnTo>
                    <a:lnTo>
                      <a:pt x="259253" y="2244660"/>
                    </a:lnTo>
                    <a:lnTo>
                      <a:pt x="234028" y="2207635"/>
                    </a:lnTo>
                    <a:lnTo>
                      <a:pt x="209948" y="2169789"/>
                    </a:lnTo>
                    <a:lnTo>
                      <a:pt x="187039" y="2131147"/>
                    </a:lnTo>
                    <a:lnTo>
                      <a:pt x="165325" y="2091734"/>
                    </a:lnTo>
                    <a:lnTo>
                      <a:pt x="144831" y="2051574"/>
                    </a:lnTo>
                    <a:lnTo>
                      <a:pt x="125582" y="2010692"/>
                    </a:lnTo>
                    <a:lnTo>
                      <a:pt x="107603" y="1969114"/>
                    </a:lnTo>
                    <a:lnTo>
                      <a:pt x="90919" y="1926865"/>
                    </a:lnTo>
                    <a:lnTo>
                      <a:pt x="75555" y="1883969"/>
                    </a:lnTo>
                    <a:lnTo>
                      <a:pt x="61536" y="1840451"/>
                    </a:lnTo>
                    <a:lnTo>
                      <a:pt x="48887" y="1796336"/>
                    </a:lnTo>
                    <a:lnTo>
                      <a:pt x="37633" y="1751650"/>
                    </a:lnTo>
                    <a:lnTo>
                      <a:pt x="27798" y="1706416"/>
                    </a:lnTo>
                    <a:lnTo>
                      <a:pt x="19408" y="1660661"/>
                    </a:lnTo>
                    <a:lnTo>
                      <a:pt x="12487" y="1614408"/>
                    </a:lnTo>
                    <a:lnTo>
                      <a:pt x="7061" y="1567684"/>
                    </a:lnTo>
                    <a:lnTo>
                      <a:pt x="3155" y="1520512"/>
                    </a:lnTo>
                    <a:lnTo>
                      <a:pt x="792" y="1472918"/>
                    </a:lnTo>
                    <a:lnTo>
                      <a:pt x="0" y="1424921"/>
                    </a:lnTo>
                    <a:lnTo>
                      <a:pt x="792" y="1376936"/>
                    </a:lnTo>
                    <a:lnTo>
                      <a:pt x="3155" y="1329342"/>
                    </a:lnTo>
                    <a:lnTo>
                      <a:pt x="7061" y="1282170"/>
                    </a:lnTo>
                    <a:lnTo>
                      <a:pt x="12487" y="1235445"/>
                    </a:lnTo>
                    <a:lnTo>
                      <a:pt x="19408" y="1189193"/>
                    </a:lnTo>
                    <a:lnTo>
                      <a:pt x="27798" y="1143438"/>
                    </a:lnTo>
                    <a:lnTo>
                      <a:pt x="37633" y="1098204"/>
                    </a:lnTo>
                    <a:lnTo>
                      <a:pt x="48887" y="1053518"/>
                    </a:lnTo>
                    <a:lnTo>
                      <a:pt x="61536" y="1009403"/>
                    </a:lnTo>
                    <a:lnTo>
                      <a:pt x="75555" y="965885"/>
                    </a:lnTo>
                    <a:lnTo>
                      <a:pt x="90919" y="922989"/>
                    </a:lnTo>
                    <a:lnTo>
                      <a:pt x="107603" y="880739"/>
                    </a:lnTo>
                    <a:lnTo>
                      <a:pt x="125582" y="839161"/>
                    </a:lnTo>
                    <a:lnTo>
                      <a:pt x="144831" y="798280"/>
                    </a:lnTo>
                    <a:lnTo>
                      <a:pt x="165325" y="758120"/>
                    </a:lnTo>
                    <a:lnTo>
                      <a:pt x="187039" y="718706"/>
                    </a:lnTo>
                    <a:lnTo>
                      <a:pt x="209948" y="680064"/>
                    </a:lnTo>
                    <a:lnTo>
                      <a:pt x="234028" y="642218"/>
                    </a:lnTo>
                    <a:lnTo>
                      <a:pt x="259253" y="605194"/>
                    </a:lnTo>
                    <a:lnTo>
                      <a:pt x="285599" y="569015"/>
                    </a:lnTo>
                    <a:lnTo>
                      <a:pt x="313040" y="533707"/>
                    </a:lnTo>
                    <a:lnTo>
                      <a:pt x="341552" y="499296"/>
                    </a:lnTo>
                    <a:lnTo>
                      <a:pt x="371109" y="465805"/>
                    </a:lnTo>
                    <a:lnTo>
                      <a:pt x="401687" y="433261"/>
                    </a:lnTo>
                    <a:lnTo>
                      <a:pt x="433261" y="401687"/>
                    </a:lnTo>
                    <a:lnTo>
                      <a:pt x="465805" y="371109"/>
                    </a:lnTo>
                    <a:lnTo>
                      <a:pt x="499296" y="341552"/>
                    </a:lnTo>
                    <a:lnTo>
                      <a:pt x="533707" y="313040"/>
                    </a:lnTo>
                    <a:lnTo>
                      <a:pt x="569015" y="285599"/>
                    </a:lnTo>
                    <a:lnTo>
                      <a:pt x="605193" y="259253"/>
                    </a:lnTo>
                    <a:lnTo>
                      <a:pt x="642218" y="234028"/>
                    </a:lnTo>
                    <a:lnTo>
                      <a:pt x="680064" y="209948"/>
                    </a:lnTo>
                    <a:lnTo>
                      <a:pt x="718706" y="187039"/>
                    </a:lnTo>
                    <a:lnTo>
                      <a:pt x="758120" y="165325"/>
                    </a:lnTo>
                    <a:lnTo>
                      <a:pt x="798280" y="144831"/>
                    </a:lnTo>
                    <a:lnTo>
                      <a:pt x="839161" y="125582"/>
                    </a:lnTo>
                    <a:lnTo>
                      <a:pt x="880739" y="107603"/>
                    </a:lnTo>
                    <a:lnTo>
                      <a:pt x="922989" y="90919"/>
                    </a:lnTo>
                    <a:lnTo>
                      <a:pt x="965885" y="75555"/>
                    </a:lnTo>
                    <a:lnTo>
                      <a:pt x="1009403" y="61536"/>
                    </a:lnTo>
                    <a:lnTo>
                      <a:pt x="1053517" y="48887"/>
                    </a:lnTo>
                    <a:lnTo>
                      <a:pt x="1098204" y="37633"/>
                    </a:lnTo>
                    <a:lnTo>
                      <a:pt x="1143437" y="27798"/>
                    </a:lnTo>
                    <a:lnTo>
                      <a:pt x="1189193" y="19408"/>
                    </a:lnTo>
                    <a:lnTo>
                      <a:pt x="1235445" y="12487"/>
                    </a:lnTo>
                    <a:lnTo>
                      <a:pt x="1282170" y="7061"/>
                    </a:lnTo>
                    <a:lnTo>
                      <a:pt x="1329342" y="3155"/>
                    </a:lnTo>
                    <a:lnTo>
                      <a:pt x="1376935" y="792"/>
                    </a:lnTo>
                    <a:lnTo>
                      <a:pt x="1424927" y="0"/>
                    </a:lnTo>
                    <a:lnTo>
                      <a:pt x="1472918" y="792"/>
                    </a:lnTo>
                    <a:lnTo>
                      <a:pt x="1520512" y="3155"/>
                    </a:lnTo>
                    <a:lnTo>
                      <a:pt x="1567684" y="7061"/>
                    </a:lnTo>
                    <a:lnTo>
                      <a:pt x="1614408" y="12487"/>
                    </a:lnTo>
                    <a:lnTo>
                      <a:pt x="1660661" y="19408"/>
                    </a:lnTo>
                    <a:lnTo>
                      <a:pt x="1706416" y="27798"/>
                    </a:lnTo>
                    <a:lnTo>
                      <a:pt x="1751649" y="37633"/>
                    </a:lnTo>
                    <a:lnTo>
                      <a:pt x="1796336" y="48887"/>
                    </a:lnTo>
                    <a:lnTo>
                      <a:pt x="1840451" y="61536"/>
                    </a:lnTo>
                    <a:lnTo>
                      <a:pt x="1883969" y="75555"/>
                    </a:lnTo>
                    <a:lnTo>
                      <a:pt x="1926865" y="90919"/>
                    </a:lnTo>
                    <a:lnTo>
                      <a:pt x="1969114" y="107603"/>
                    </a:lnTo>
                    <a:lnTo>
                      <a:pt x="2010692" y="125582"/>
                    </a:lnTo>
                    <a:lnTo>
                      <a:pt x="2051574" y="144831"/>
                    </a:lnTo>
                    <a:lnTo>
                      <a:pt x="2091734" y="165325"/>
                    </a:lnTo>
                    <a:lnTo>
                      <a:pt x="2131147" y="187039"/>
                    </a:lnTo>
                    <a:lnTo>
                      <a:pt x="2169789" y="209948"/>
                    </a:lnTo>
                    <a:lnTo>
                      <a:pt x="2207635" y="234028"/>
                    </a:lnTo>
                    <a:lnTo>
                      <a:pt x="2244660" y="259253"/>
                    </a:lnTo>
                    <a:lnTo>
                      <a:pt x="2280839" y="285599"/>
                    </a:lnTo>
                    <a:lnTo>
                      <a:pt x="2316146" y="313040"/>
                    </a:lnTo>
                    <a:lnTo>
                      <a:pt x="2350558" y="341552"/>
                    </a:lnTo>
                    <a:lnTo>
                      <a:pt x="2384048" y="371109"/>
                    </a:lnTo>
                    <a:lnTo>
                      <a:pt x="2416593" y="401687"/>
                    </a:lnTo>
                    <a:lnTo>
                      <a:pt x="2448166" y="433261"/>
                    </a:lnTo>
                    <a:lnTo>
                      <a:pt x="2478744" y="465805"/>
                    </a:lnTo>
                    <a:lnTo>
                      <a:pt x="2508302" y="499296"/>
                    </a:lnTo>
                    <a:lnTo>
                      <a:pt x="2536813" y="533707"/>
                    </a:lnTo>
                    <a:lnTo>
                      <a:pt x="2564255" y="569015"/>
                    </a:lnTo>
                    <a:lnTo>
                      <a:pt x="2590600" y="605194"/>
                    </a:lnTo>
                    <a:lnTo>
                      <a:pt x="2615825" y="642218"/>
                    </a:lnTo>
                    <a:lnTo>
                      <a:pt x="2639905" y="680064"/>
                    </a:lnTo>
                    <a:lnTo>
                      <a:pt x="2662815" y="718706"/>
                    </a:lnTo>
                    <a:lnTo>
                      <a:pt x="2684529" y="758120"/>
                    </a:lnTo>
                    <a:lnTo>
                      <a:pt x="2705023" y="798280"/>
                    </a:lnTo>
                    <a:lnTo>
                      <a:pt x="2724272" y="839161"/>
                    </a:lnTo>
                    <a:lnTo>
                      <a:pt x="2742250" y="880739"/>
                    </a:lnTo>
                    <a:lnTo>
                      <a:pt x="2758934" y="922989"/>
                    </a:lnTo>
                    <a:lnTo>
                      <a:pt x="2774298" y="965885"/>
                    </a:lnTo>
                    <a:lnTo>
                      <a:pt x="2788317" y="1009403"/>
                    </a:lnTo>
                    <a:lnTo>
                      <a:pt x="2800966" y="1053518"/>
                    </a:lnTo>
                    <a:lnTo>
                      <a:pt x="2812221" y="1098204"/>
                    </a:lnTo>
                    <a:lnTo>
                      <a:pt x="2822055" y="1143438"/>
                    </a:lnTo>
                    <a:lnTo>
                      <a:pt x="2830446" y="1189193"/>
                    </a:lnTo>
                    <a:lnTo>
                      <a:pt x="2837366" y="1235445"/>
                    </a:lnTo>
                    <a:lnTo>
                      <a:pt x="2842792" y="1282170"/>
                    </a:lnTo>
                    <a:lnTo>
                      <a:pt x="2846699" y="1329342"/>
                    </a:lnTo>
                    <a:lnTo>
                      <a:pt x="2849061" y="1376936"/>
                    </a:lnTo>
                    <a:lnTo>
                      <a:pt x="2849854" y="1424927"/>
                    </a:lnTo>
                    <a:lnTo>
                      <a:pt x="2849061" y="1472918"/>
                    </a:lnTo>
                    <a:lnTo>
                      <a:pt x="2846699" y="1520512"/>
                    </a:lnTo>
                    <a:lnTo>
                      <a:pt x="2842792" y="1567684"/>
                    </a:lnTo>
                    <a:lnTo>
                      <a:pt x="2837366" y="1614408"/>
                    </a:lnTo>
                    <a:lnTo>
                      <a:pt x="2830446" y="1660661"/>
                    </a:lnTo>
                    <a:lnTo>
                      <a:pt x="2822055" y="1706416"/>
                    </a:lnTo>
                    <a:lnTo>
                      <a:pt x="2812221" y="1751650"/>
                    </a:lnTo>
                    <a:lnTo>
                      <a:pt x="2800966" y="1796336"/>
                    </a:lnTo>
                    <a:lnTo>
                      <a:pt x="2788317" y="1840451"/>
                    </a:lnTo>
                    <a:lnTo>
                      <a:pt x="2774298" y="1883969"/>
                    </a:lnTo>
                    <a:lnTo>
                      <a:pt x="2758934" y="1926865"/>
                    </a:lnTo>
                    <a:lnTo>
                      <a:pt x="2742250" y="1969114"/>
                    </a:lnTo>
                    <a:lnTo>
                      <a:pt x="2724272" y="2010692"/>
                    </a:lnTo>
                    <a:lnTo>
                      <a:pt x="2705023" y="2051574"/>
                    </a:lnTo>
                    <a:lnTo>
                      <a:pt x="2684529" y="2091734"/>
                    </a:lnTo>
                    <a:lnTo>
                      <a:pt x="2662815" y="2131147"/>
                    </a:lnTo>
                    <a:lnTo>
                      <a:pt x="2639905" y="2169789"/>
                    </a:lnTo>
                    <a:lnTo>
                      <a:pt x="2615825" y="2207635"/>
                    </a:lnTo>
                    <a:lnTo>
                      <a:pt x="2590600" y="2244660"/>
                    </a:lnTo>
                    <a:lnTo>
                      <a:pt x="2564255" y="2280839"/>
                    </a:lnTo>
                    <a:lnTo>
                      <a:pt x="2536813" y="2316146"/>
                    </a:lnTo>
                    <a:lnTo>
                      <a:pt x="2508302" y="2350558"/>
                    </a:lnTo>
                    <a:lnTo>
                      <a:pt x="2478744" y="2384048"/>
                    </a:lnTo>
                    <a:lnTo>
                      <a:pt x="2448166" y="2416593"/>
                    </a:lnTo>
                    <a:lnTo>
                      <a:pt x="2416593" y="2448167"/>
                    </a:lnTo>
                    <a:lnTo>
                      <a:pt x="2384048" y="2478745"/>
                    </a:lnTo>
                    <a:lnTo>
                      <a:pt x="2350558" y="2508302"/>
                    </a:lnTo>
                    <a:lnTo>
                      <a:pt x="2316146" y="2536814"/>
                    </a:lnTo>
                    <a:lnTo>
                      <a:pt x="2280839" y="2564255"/>
                    </a:lnTo>
                    <a:lnTo>
                      <a:pt x="2244660" y="2590600"/>
                    </a:lnTo>
                    <a:lnTo>
                      <a:pt x="2207635" y="2615825"/>
                    </a:lnTo>
                    <a:lnTo>
                      <a:pt x="2169789" y="2639905"/>
                    </a:lnTo>
                    <a:lnTo>
                      <a:pt x="2131147" y="2662815"/>
                    </a:lnTo>
                    <a:lnTo>
                      <a:pt x="2091734" y="2684529"/>
                    </a:lnTo>
                    <a:lnTo>
                      <a:pt x="2051574" y="2705023"/>
                    </a:lnTo>
                    <a:lnTo>
                      <a:pt x="2010692" y="2724272"/>
                    </a:lnTo>
                    <a:lnTo>
                      <a:pt x="1969114" y="2742251"/>
                    </a:lnTo>
                    <a:lnTo>
                      <a:pt x="1926865" y="2758934"/>
                    </a:lnTo>
                    <a:lnTo>
                      <a:pt x="1883969" y="2774298"/>
                    </a:lnTo>
                    <a:lnTo>
                      <a:pt x="1840451" y="2788317"/>
                    </a:lnTo>
                    <a:lnTo>
                      <a:pt x="1796336" y="2800966"/>
                    </a:lnTo>
                    <a:lnTo>
                      <a:pt x="1751649" y="2812221"/>
                    </a:lnTo>
                    <a:lnTo>
                      <a:pt x="1706416" y="2822056"/>
                    </a:lnTo>
                    <a:lnTo>
                      <a:pt x="1660661" y="2830446"/>
                    </a:lnTo>
                    <a:lnTo>
                      <a:pt x="1614408" y="2837366"/>
                    </a:lnTo>
                    <a:lnTo>
                      <a:pt x="1567684" y="2842792"/>
                    </a:lnTo>
                    <a:lnTo>
                      <a:pt x="1520512" y="2846699"/>
                    </a:lnTo>
                    <a:lnTo>
                      <a:pt x="1472918" y="2849061"/>
                    </a:lnTo>
                    <a:lnTo>
                      <a:pt x="1424933" y="2849854"/>
                    </a:lnTo>
                    <a:close/>
                  </a:path>
                </a:pathLst>
              </a:custGeom>
              <a:solidFill>
                <a:srgbClr val="CDB887">
                  <a:alpha val="68998"/>
                </a:srgbClr>
              </a:solidFill>
            </p:spPr>
            <p:txBody>
              <a:bodyPr wrap="square" lIns="0" tIns="0" rIns="0" bIns="0" rtlCol="0"/>
              <a:lstStyle/>
              <a:p>
                <a:endParaRPr/>
              </a:p>
            </p:txBody>
          </p:sp>
        </p:grpSp>
        <p:sp>
          <p:nvSpPr>
            <p:cNvPr id="19" name="object 19">
              <a:extLst>
                <a:ext uri="{C183D7F6-B498-43B3-948B-1728B52AA6E4}">
                  <adec:decorative xmlns:adec="http://schemas.microsoft.com/office/drawing/2017/decorative" val="1"/>
                </a:ext>
              </a:extLst>
            </p:cNvPr>
            <p:cNvSpPr txBox="1"/>
            <p:nvPr/>
          </p:nvSpPr>
          <p:spPr>
            <a:xfrm>
              <a:off x="4961583" y="4849497"/>
              <a:ext cx="2675255" cy="1697355"/>
            </a:xfrm>
            <a:prstGeom prst="rect">
              <a:avLst/>
            </a:prstGeom>
          </p:spPr>
          <p:txBody>
            <a:bodyPr vert="horz" wrap="square" lIns="0" tIns="53340" rIns="0" bIns="0" rtlCol="0">
              <a:spAutoFit/>
            </a:bodyPr>
            <a:lstStyle/>
            <a:p>
              <a:pPr marL="12700" marR="5080" indent="596900">
                <a:lnSpc>
                  <a:spcPts val="6470"/>
                </a:lnSpc>
                <a:spcBef>
                  <a:spcPts val="420"/>
                </a:spcBef>
              </a:pPr>
              <a:r>
                <a:rPr sz="5550" b="1" spc="275" dirty="0">
                  <a:latin typeface="Arial"/>
                  <a:cs typeface="Arial"/>
                </a:rPr>
                <a:t>End </a:t>
              </a:r>
              <a:r>
                <a:rPr sz="5550" b="1" spc="370" dirty="0">
                  <a:latin typeface="Arial"/>
                  <a:cs typeface="Arial"/>
                </a:rPr>
                <a:t>Stigma</a:t>
              </a:r>
              <a:endParaRPr sz="5550" dirty="0">
                <a:latin typeface="Arial"/>
                <a:cs typeface="Arial"/>
              </a:endParaRPr>
            </a:p>
          </p:txBody>
        </p:sp>
        <p:sp>
          <p:nvSpPr>
            <p:cNvPr id="20" name="object 20"/>
            <p:cNvSpPr txBox="1"/>
            <p:nvPr/>
          </p:nvSpPr>
          <p:spPr>
            <a:xfrm>
              <a:off x="1680526" y="2307697"/>
              <a:ext cx="13392785" cy="1795780"/>
            </a:xfrm>
            <a:prstGeom prst="rect">
              <a:avLst/>
            </a:prstGeom>
          </p:spPr>
          <p:txBody>
            <a:bodyPr vert="horz" wrap="square" lIns="0" tIns="271780" rIns="0" bIns="0" rtlCol="0">
              <a:spAutoFit/>
            </a:bodyPr>
            <a:lstStyle/>
            <a:p>
              <a:pPr marR="5080" algn="r">
                <a:lnSpc>
                  <a:spcPct val="100000"/>
                </a:lnSpc>
                <a:spcBef>
                  <a:spcPts val="2140"/>
                </a:spcBef>
              </a:pPr>
              <a:r>
                <a:rPr sz="3500" b="1" spc="200" dirty="0">
                  <a:latin typeface="Arial"/>
                  <a:cs typeface="Arial"/>
                </a:rPr>
                <a:t>Quick</a:t>
              </a:r>
              <a:r>
                <a:rPr sz="3500" b="1" spc="15" dirty="0">
                  <a:latin typeface="Arial"/>
                  <a:cs typeface="Arial"/>
                </a:rPr>
                <a:t> </a:t>
              </a:r>
              <a:r>
                <a:rPr sz="3500" b="1" spc="114" dirty="0">
                  <a:latin typeface="Arial"/>
                  <a:cs typeface="Arial"/>
                </a:rPr>
                <a:t>Facts</a:t>
              </a:r>
              <a:endParaRPr sz="3500" dirty="0">
                <a:latin typeface="Arial"/>
                <a:cs typeface="Arial"/>
              </a:endParaRPr>
            </a:p>
            <a:p>
              <a:pPr marL="12700" marR="11472545" algn="ctr">
                <a:lnSpc>
                  <a:spcPts val="2160"/>
                </a:lnSpc>
                <a:spcBef>
                  <a:spcPts val="1275"/>
                </a:spcBef>
              </a:pPr>
              <a:r>
                <a:rPr sz="1900" b="1" spc="65" dirty="0">
                  <a:latin typeface="Arial"/>
                  <a:cs typeface="Arial"/>
                </a:rPr>
                <a:t>Increase </a:t>
              </a:r>
              <a:r>
                <a:rPr sz="1900" b="1" spc="95" dirty="0">
                  <a:latin typeface="Arial"/>
                  <a:cs typeface="Arial"/>
                </a:rPr>
                <a:t>Understanding </a:t>
              </a:r>
              <a:r>
                <a:rPr sz="1900" b="1" spc="80" dirty="0">
                  <a:latin typeface="Arial"/>
                  <a:cs typeface="Arial"/>
                </a:rPr>
                <a:t>of</a:t>
              </a:r>
              <a:r>
                <a:rPr sz="1900" b="1" spc="5" dirty="0">
                  <a:latin typeface="Arial"/>
                  <a:cs typeface="Arial"/>
                </a:rPr>
                <a:t> </a:t>
              </a:r>
              <a:r>
                <a:rPr sz="1900" b="1" spc="-10" dirty="0">
                  <a:latin typeface="Arial"/>
                  <a:cs typeface="Arial"/>
                </a:rPr>
                <a:t>Issue</a:t>
              </a:r>
              <a:endParaRPr sz="1900" dirty="0">
                <a:latin typeface="Arial"/>
                <a:cs typeface="Arial"/>
              </a:endParaRPr>
            </a:p>
          </p:txBody>
        </p:sp>
        <p:sp>
          <p:nvSpPr>
            <p:cNvPr id="21" name="object 21">
              <a:extLst>
                <a:ext uri="{C183D7F6-B498-43B3-948B-1728B52AA6E4}">
                  <adec:decorative xmlns:adec="http://schemas.microsoft.com/office/drawing/2017/decorative" val="1"/>
                </a:ext>
              </a:extLst>
            </p:cNvPr>
            <p:cNvSpPr/>
            <p:nvPr/>
          </p:nvSpPr>
          <p:spPr>
            <a:xfrm>
              <a:off x="9771027" y="4190482"/>
              <a:ext cx="7009765" cy="1466215"/>
            </a:xfrm>
            <a:custGeom>
              <a:avLst/>
              <a:gdLst/>
              <a:ahLst/>
              <a:cxnLst/>
              <a:rect l="l" t="t" r="r" b="b"/>
              <a:pathLst>
                <a:path w="7009765" h="1466214">
                  <a:moveTo>
                    <a:pt x="7005477" y="1466132"/>
                  </a:moveTo>
                  <a:lnTo>
                    <a:pt x="6969080" y="1429875"/>
                  </a:lnTo>
                  <a:lnTo>
                    <a:pt x="6932374" y="1394039"/>
                  </a:lnTo>
                  <a:lnTo>
                    <a:pt x="6895360" y="1358625"/>
                  </a:lnTo>
                  <a:lnTo>
                    <a:pt x="6858039" y="1323635"/>
                  </a:lnTo>
                  <a:lnTo>
                    <a:pt x="6820413" y="1289069"/>
                  </a:lnTo>
                  <a:lnTo>
                    <a:pt x="6782485" y="1254929"/>
                  </a:lnTo>
                  <a:lnTo>
                    <a:pt x="6744255" y="1221214"/>
                  </a:lnTo>
                  <a:lnTo>
                    <a:pt x="6705724" y="1187928"/>
                  </a:lnTo>
                  <a:lnTo>
                    <a:pt x="6666895" y="1155070"/>
                  </a:lnTo>
                  <a:lnTo>
                    <a:pt x="6627770" y="1122641"/>
                  </a:lnTo>
                  <a:lnTo>
                    <a:pt x="6588349" y="1090643"/>
                  </a:lnTo>
                  <a:lnTo>
                    <a:pt x="6548634" y="1059077"/>
                  </a:lnTo>
                  <a:lnTo>
                    <a:pt x="6508627" y="1027943"/>
                  </a:lnTo>
                  <a:lnTo>
                    <a:pt x="6468329" y="997243"/>
                  </a:lnTo>
                  <a:lnTo>
                    <a:pt x="6427742" y="966977"/>
                  </a:lnTo>
                  <a:lnTo>
                    <a:pt x="6386868" y="937147"/>
                  </a:lnTo>
                  <a:lnTo>
                    <a:pt x="6345708" y="907754"/>
                  </a:lnTo>
                  <a:lnTo>
                    <a:pt x="6304263" y="878799"/>
                  </a:lnTo>
                  <a:lnTo>
                    <a:pt x="6262536" y="850283"/>
                  </a:lnTo>
                  <a:lnTo>
                    <a:pt x="6220527" y="822206"/>
                  </a:lnTo>
                  <a:lnTo>
                    <a:pt x="6178239" y="794571"/>
                  </a:lnTo>
                  <a:lnTo>
                    <a:pt x="6135673" y="767377"/>
                  </a:lnTo>
                  <a:lnTo>
                    <a:pt x="6092830" y="740626"/>
                  </a:lnTo>
                  <a:lnTo>
                    <a:pt x="6049712" y="714319"/>
                  </a:lnTo>
                  <a:lnTo>
                    <a:pt x="6006321" y="688458"/>
                  </a:lnTo>
                  <a:lnTo>
                    <a:pt x="5962658" y="663042"/>
                  </a:lnTo>
                  <a:lnTo>
                    <a:pt x="5918725" y="638073"/>
                  </a:lnTo>
                  <a:lnTo>
                    <a:pt x="5874523" y="613553"/>
                  </a:lnTo>
                  <a:lnTo>
                    <a:pt x="5830054" y="589481"/>
                  </a:lnTo>
                  <a:lnTo>
                    <a:pt x="5785319" y="565860"/>
                  </a:lnTo>
                  <a:lnTo>
                    <a:pt x="5740321" y="542690"/>
                  </a:lnTo>
                  <a:lnTo>
                    <a:pt x="5695060" y="519972"/>
                  </a:lnTo>
                  <a:lnTo>
                    <a:pt x="5649539" y="497708"/>
                  </a:lnTo>
                  <a:lnTo>
                    <a:pt x="5603758" y="475898"/>
                  </a:lnTo>
                  <a:lnTo>
                    <a:pt x="5557719" y="454543"/>
                  </a:lnTo>
                  <a:lnTo>
                    <a:pt x="5511424" y="433645"/>
                  </a:lnTo>
                  <a:lnTo>
                    <a:pt x="5464875" y="413203"/>
                  </a:lnTo>
                  <a:lnTo>
                    <a:pt x="5418073" y="393221"/>
                  </a:lnTo>
                  <a:lnTo>
                    <a:pt x="5371020" y="373698"/>
                  </a:lnTo>
                  <a:lnTo>
                    <a:pt x="5324174" y="354816"/>
                  </a:lnTo>
                  <a:lnTo>
                    <a:pt x="5277188" y="336427"/>
                  </a:lnTo>
                  <a:lnTo>
                    <a:pt x="5230066" y="318531"/>
                  </a:lnTo>
                  <a:lnTo>
                    <a:pt x="5182808" y="301128"/>
                  </a:lnTo>
                  <a:lnTo>
                    <a:pt x="5135416" y="284219"/>
                  </a:lnTo>
                  <a:lnTo>
                    <a:pt x="5087893" y="267803"/>
                  </a:lnTo>
                  <a:lnTo>
                    <a:pt x="5040240" y="251882"/>
                  </a:lnTo>
                  <a:lnTo>
                    <a:pt x="4992460" y="236455"/>
                  </a:lnTo>
                  <a:lnTo>
                    <a:pt x="4944553" y="221524"/>
                  </a:lnTo>
                  <a:lnTo>
                    <a:pt x="4896523" y="207088"/>
                  </a:lnTo>
                  <a:lnTo>
                    <a:pt x="4848370" y="193148"/>
                  </a:lnTo>
                  <a:lnTo>
                    <a:pt x="4800098" y="179704"/>
                  </a:lnTo>
                  <a:lnTo>
                    <a:pt x="4751707" y="166756"/>
                  </a:lnTo>
                  <a:lnTo>
                    <a:pt x="4703199" y="154306"/>
                  </a:lnTo>
                  <a:lnTo>
                    <a:pt x="4654578" y="142353"/>
                  </a:lnTo>
                  <a:lnTo>
                    <a:pt x="4605844" y="130898"/>
                  </a:lnTo>
                  <a:lnTo>
                    <a:pt x="4556999" y="119941"/>
                  </a:lnTo>
                  <a:lnTo>
                    <a:pt x="4508046" y="109483"/>
                  </a:lnTo>
                  <a:lnTo>
                    <a:pt x="4458986" y="99523"/>
                  </a:lnTo>
                  <a:lnTo>
                    <a:pt x="4409821" y="90063"/>
                  </a:lnTo>
                  <a:lnTo>
                    <a:pt x="4360553" y="81102"/>
                  </a:lnTo>
                  <a:lnTo>
                    <a:pt x="4311184" y="72642"/>
                  </a:lnTo>
                  <a:lnTo>
                    <a:pt x="4261716" y="64681"/>
                  </a:lnTo>
                  <a:lnTo>
                    <a:pt x="4212150" y="57222"/>
                  </a:lnTo>
                  <a:lnTo>
                    <a:pt x="4162490" y="50264"/>
                  </a:lnTo>
                  <a:lnTo>
                    <a:pt x="4112736" y="43807"/>
                  </a:lnTo>
                  <a:lnTo>
                    <a:pt x="4062890" y="37853"/>
                  </a:lnTo>
                  <a:lnTo>
                    <a:pt x="4012955" y="32401"/>
                  </a:lnTo>
                  <a:lnTo>
                    <a:pt x="3962933" y="27451"/>
                  </a:lnTo>
                  <a:lnTo>
                    <a:pt x="3912824" y="23005"/>
                  </a:lnTo>
                  <a:lnTo>
                    <a:pt x="3862632" y="19062"/>
                  </a:lnTo>
                  <a:lnTo>
                    <a:pt x="3812358" y="15623"/>
                  </a:lnTo>
                  <a:lnTo>
                    <a:pt x="3762004" y="12688"/>
                  </a:lnTo>
                  <a:lnTo>
                    <a:pt x="3711571" y="10258"/>
                  </a:lnTo>
                  <a:lnTo>
                    <a:pt x="3661063" y="8333"/>
                  </a:lnTo>
                  <a:lnTo>
                    <a:pt x="3610480" y="6913"/>
                  </a:lnTo>
                  <a:lnTo>
                    <a:pt x="3559825" y="5999"/>
                  </a:lnTo>
                  <a:lnTo>
                    <a:pt x="3493861" y="5592"/>
                  </a:lnTo>
                  <a:lnTo>
                    <a:pt x="3443553" y="5841"/>
                  </a:lnTo>
                  <a:lnTo>
                    <a:pt x="3393312" y="6589"/>
                  </a:lnTo>
                  <a:lnTo>
                    <a:pt x="3343140" y="7836"/>
                  </a:lnTo>
                  <a:lnTo>
                    <a:pt x="3293038" y="9580"/>
                  </a:lnTo>
                  <a:lnTo>
                    <a:pt x="3243010" y="11822"/>
                  </a:lnTo>
                  <a:lnTo>
                    <a:pt x="3193055" y="14560"/>
                  </a:lnTo>
                  <a:lnTo>
                    <a:pt x="3143177" y="17796"/>
                  </a:lnTo>
                  <a:lnTo>
                    <a:pt x="3093377" y="21528"/>
                  </a:lnTo>
                  <a:lnTo>
                    <a:pt x="3043657" y="25757"/>
                  </a:lnTo>
                  <a:lnTo>
                    <a:pt x="2994020" y="30480"/>
                  </a:lnTo>
                  <a:lnTo>
                    <a:pt x="2944466" y="35700"/>
                  </a:lnTo>
                  <a:lnTo>
                    <a:pt x="2894998" y="41414"/>
                  </a:lnTo>
                  <a:lnTo>
                    <a:pt x="2845617" y="47623"/>
                  </a:lnTo>
                  <a:lnTo>
                    <a:pt x="2796326" y="54326"/>
                  </a:lnTo>
                  <a:lnTo>
                    <a:pt x="2747127" y="61523"/>
                  </a:lnTo>
                  <a:lnTo>
                    <a:pt x="2698020" y="69213"/>
                  </a:lnTo>
                  <a:lnTo>
                    <a:pt x="2649009" y="77397"/>
                  </a:lnTo>
                  <a:lnTo>
                    <a:pt x="2600095" y="86073"/>
                  </a:lnTo>
                  <a:lnTo>
                    <a:pt x="2551280" y="95242"/>
                  </a:lnTo>
                  <a:lnTo>
                    <a:pt x="2502565" y="104902"/>
                  </a:lnTo>
                  <a:lnTo>
                    <a:pt x="2453953" y="115055"/>
                  </a:lnTo>
                  <a:lnTo>
                    <a:pt x="2405446" y="125698"/>
                  </a:lnTo>
                  <a:lnTo>
                    <a:pt x="2357045" y="136833"/>
                  </a:lnTo>
                  <a:lnTo>
                    <a:pt x="2308753" y="148458"/>
                  </a:lnTo>
                  <a:lnTo>
                    <a:pt x="2260570" y="160573"/>
                  </a:lnTo>
                  <a:lnTo>
                    <a:pt x="2212500" y="173178"/>
                  </a:lnTo>
                  <a:lnTo>
                    <a:pt x="2164544" y="186273"/>
                  </a:lnTo>
                  <a:lnTo>
                    <a:pt x="2116703" y="199857"/>
                  </a:lnTo>
                  <a:lnTo>
                    <a:pt x="2068980" y="213929"/>
                  </a:lnTo>
                  <a:lnTo>
                    <a:pt x="2021377" y="228490"/>
                  </a:lnTo>
                  <a:lnTo>
                    <a:pt x="1973895" y="243539"/>
                  </a:lnTo>
                  <a:lnTo>
                    <a:pt x="1926537" y="259075"/>
                  </a:lnTo>
                  <a:lnTo>
                    <a:pt x="1879304" y="275099"/>
                  </a:lnTo>
                  <a:lnTo>
                    <a:pt x="1832198" y="291609"/>
                  </a:lnTo>
                  <a:lnTo>
                    <a:pt x="1785221" y="308607"/>
                  </a:lnTo>
                  <a:lnTo>
                    <a:pt x="1738375" y="326090"/>
                  </a:lnTo>
                  <a:lnTo>
                    <a:pt x="1691661" y="344059"/>
                  </a:lnTo>
                  <a:lnTo>
                    <a:pt x="1645082" y="362513"/>
                  </a:lnTo>
                  <a:lnTo>
                    <a:pt x="1597899" y="381758"/>
                  </a:lnTo>
                  <a:lnTo>
                    <a:pt x="1550965" y="401463"/>
                  </a:lnTo>
                  <a:lnTo>
                    <a:pt x="1504283" y="421629"/>
                  </a:lnTo>
                  <a:lnTo>
                    <a:pt x="1457853" y="442253"/>
                  </a:lnTo>
                  <a:lnTo>
                    <a:pt x="1411677" y="463336"/>
                  </a:lnTo>
                  <a:lnTo>
                    <a:pt x="1365758" y="484875"/>
                  </a:lnTo>
                  <a:lnTo>
                    <a:pt x="1320095" y="506870"/>
                  </a:lnTo>
                  <a:lnTo>
                    <a:pt x="1274692" y="529321"/>
                  </a:lnTo>
                  <a:lnTo>
                    <a:pt x="1229549" y="552225"/>
                  </a:lnTo>
                  <a:lnTo>
                    <a:pt x="1184668" y="575581"/>
                  </a:lnTo>
                  <a:lnTo>
                    <a:pt x="1140050" y="599390"/>
                  </a:lnTo>
                  <a:lnTo>
                    <a:pt x="1095697" y="623649"/>
                  </a:lnTo>
                  <a:lnTo>
                    <a:pt x="1051611" y="648357"/>
                  </a:lnTo>
                  <a:lnTo>
                    <a:pt x="1007793" y="673514"/>
                  </a:lnTo>
                  <a:lnTo>
                    <a:pt x="964244" y="699119"/>
                  </a:lnTo>
                  <a:lnTo>
                    <a:pt x="920967" y="725170"/>
                  </a:lnTo>
                  <a:lnTo>
                    <a:pt x="877962" y="751667"/>
                  </a:lnTo>
                  <a:lnTo>
                    <a:pt x="835231" y="778607"/>
                  </a:lnTo>
                  <a:lnTo>
                    <a:pt x="792776" y="805992"/>
                  </a:lnTo>
                  <a:lnTo>
                    <a:pt x="750598" y="833818"/>
                  </a:lnTo>
                  <a:lnTo>
                    <a:pt x="708699" y="862086"/>
                  </a:lnTo>
                  <a:lnTo>
                    <a:pt x="667080" y="890794"/>
                  </a:lnTo>
                  <a:lnTo>
                    <a:pt x="625742" y="919941"/>
                  </a:lnTo>
                  <a:lnTo>
                    <a:pt x="584688" y="949526"/>
                  </a:lnTo>
                  <a:lnTo>
                    <a:pt x="543919" y="979548"/>
                  </a:lnTo>
                  <a:lnTo>
                    <a:pt x="503437" y="1010006"/>
                  </a:lnTo>
                  <a:lnTo>
                    <a:pt x="463242" y="1040899"/>
                  </a:lnTo>
                  <a:lnTo>
                    <a:pt x="423336" y="1072226"/>
                  </a:lnTo>
                  <a:lnTo>
                    <a:pt x="383722" y="1103986"/>
                  </a:lnTo>
                  <a:lnTo>
                    <a:pt x="344400" y="1136178"/>
                  </a:lnTo>
                  <a:lnTo>
                    <a:pt x="305372" y="1168800"/>
                  </a:lnTo>
                  <a:lnTo>
                    <a:pt x="266639" y="1201852"/>
                  </a:lnTo>
                  <a:lnTo>
                    <a:pt x="228204" y="1235333"/>
                  </a:lnTo>
                  <a:lnTo>
                    <a:pt x="190067" y="1269242"/>
                  </a:lnTo>
                  <a:lnTo>
                    <a:pt x="152230" y="1303577"/>
                  </a:lnTo>
                  <a:lnTo>
                    <a:pt x="114695" y="1338337"/>
                  </a:lnTo>
                  <a:lnTo>
                    <a:pt x="77463" y="1373522"/>
                  </a:lnTo>
                  <a:lnTo>
                    <a:pt x="40535" y="1409131"/>
                  </a:lnTo>
                  <a:lnTo>
                    <a:pt x="3914" y="1445162"/>
                  </a:lnTo>
                  <a:lnTo>
                    <a:pt x="0" y="1441247"/>
                  </a:lnTo>
                  <a:lnTo>
                    <a:pt x="36653" y="1405174"/>
                  </a:lnTo>
                  <a:lnTo>
                    <a:pt x="73615" y="1369524"/>
                  </a:lnTo>
                  <a:lnTo>
                    <a:pt x="110882" y="1334298"/>
                  </a:lnTo>
                  <a:lnTo>
                    <a:pt x="148453" y="1299498"/>
                  </a:lnTo>
                  <a:lnTo>
                    <a:pt x="186326" y="1265125"/>
                  </a:lnTo>
                  <a:lnTo>
                    <a:pt x="224501" y="1231179"/>
                  </a:lnTo>
                  <a:lnTo>
                    <a:pt x="262975" y="1197661"/>
                  </a:lnTo>
                  <a:lnTo>
                    <a:pt x="301747" y="1164573"/>
                  </a:lnTo>
                  <a:lnTo>
                    <a:pt x="340815" y="1131916"/>
                  </a:lnTo>
                  <a:lnTo>
                    <a:pt x="380178" y="1099689"/>
                  </a:lnTo>
                  <a:lnTo>
                    <a:pt x="419834" y="1067896"/>
                  </a:lnTo>
                  <a:lnTo>
                    <a:pt x="459781" y="1036536"/>
                  </a:lnTo>
                  <a:lnTo>
                    <a:pt x="500019" y="1005610"/>
                  </a:lnTo>
                  <a:lnTo>
                    <a:pt x="540545" y="975120"/>
                  </a:lnTo>
                  <a:lnTo>
                    <a:pt x="581358" y="945066"/>
                  </a:lnTo>
                  <a:lnTo>
                    <a:pt x="622456" y="915450"/>
                  </a:lnTo>
                  <a:lnTo>
                    <a:pt x="663838" y="886273"/>
                  </a:lnTo>
                  <a:lnTo>
                    <a:pt x="705502" y="857534"/>
                  </a:lnTo>
                  <a:lnTo>
                    <a:pt x="747447" y="829237"/>
                  </a:lnTo>
                  <a:lnTo>
                    <a:pt x="789671" y="801381"/>
                  </a:lnTo>
                  <a:lnTo>
                    <a:pt x="832172" y="773967"/>
                  </a:lnTo>
                  <a:lnTo>
                    <a:pt x="874949" y="746997"/>
                  </a:lnTo>
                  <a:lnTo>
                    <a:pt x="918000" y="720472"/>
                  </a:lnTo>
                  <a:lnTo>
                    <a:pt x="961324" y="694392"/>
                  </a:lnTo>
                  <a:lnTo>
                    <a:pt x="1004919" y="668758"/>
                  </a:lnTo>
                  <a:lnTo>
                    <a:pt x="1048784" y="643573"/>
                  </a:lnTo>
                  <a:lnTo>
                    <a:pt x="1092917" y="618835"/>
                  </a:lnTo>
                  <a:lnTo>
                    <a:pt x="1137316" y="594548"/>
                  </a:lnTo>
                  <a:lnTo>
                    <a:pt x="1181980" y="570710"/>
                  </a:lnTo>
                  <a:lnTo>
                    <a:pt x="1226908" y="547325"/>
                  </a:lnTo>
                  <a:lnTo>
                    <a:pt x="1272097" y="524392"/>
                  </a:lnTo>
                  <a:lnTo>
                    <a:pt x="1317546" y="501912"/>
                  </a:lnTo>
                  <a:lnTo>
                    <a:pt x="1363254" y="479887"/>
                  </a:lnTo>
                  <a:lnTo>
                    <a:pt x="1409220" y="458318"/>
                  </a:lnTo>
                  <a:lnTo>
                    <a:pt x="1455440" y="437205"/>
                  </a:lnTo>
                  <a:lnTo>
                    <a:pt x="1501914" y="416550"/>
                  </a:lnTo>
                  <a:lnTo>
                    <a:pt x="1548641" y="396354"/>
                  </a:lnTo>
                  <a:lnTo>
                    <a:pt x="1595619" y="376617"/>
                  </a:lnTo>
                  <a:lnTo>
                    <a:pt x="1642846" y="357341"/>
                  </a:lnTo>
                  <a:lnTo>
                    <a:pt x="1689490" y="338864"/>
                  </a:lnTo>
                  <a:lnTo>
                    <a:pt x="1736268" y="320874"/>
                  </a:lnTo>
                  <a:lnTo>
                    <a:pt x="1783178" y="303370"/>
                  </a:lnTo>
                  <a:lnTo>
                    <a:pt x="1830217" y="286353"/>
                  </a:lnTo>
                  <a:lnTo>
                    <a:pt x="1877385" y="269823"/>
                  </a:lnTo>
                  <a:lnTo>
                    <a:pt x="1924679" y="253780"/>
                  </a:lnTo>
                  <a:lnTo>
                    <a:pt x="1972097" y="238226"/>
                  </a:lnTo>
                  <a:lnTo>
                    <a:pt x="2019638" y="223159"/>
                  </a:lnTo>
                  <a:lnTo>
                    <a:pt x="2067300" y="208581"/>
                  </a:lnTo>
                  <a:lnTo>
                    <a:pt x="2115081" y="194492"/>
                  </a:lnTo>
                  <a:lnTo>
                    <a:pt x="2162979" y="180893"/>
                  </a:lnTo>
                  <a:lnTo>
                    <a:pt x="2210992" y="167783"/>
                  </a:lnTo>
                  <a:lnTo>
                    <a:pt x="2259119" y="155163"/>
                  </a:lnTo>
                  <a:lnTo>
                    <a:pt x="2307357" y="143033"/>
                  </a:lnTo>
                  <a:lnTo>
                    <a:pt x="2355705" y="131394"/>
                  </a:lnTo>
                  <a:lnTo>
                    <a:pt x="2404162" y="120247"/>
                  </a:lnTo>
                  <a:lnTo>
                    <a:pt x="2452724" y="109590"/>
                  </a:lnTo>
                  <a:lnTo>
                    <a:pt x="2501391" y="99426"/>
                  </a:lnTo>
                  <a:lnTo>
                    <a:pt x="2550161" y="89754"/>
                  </a:lnTo>
                  <a:lnTo>
                    <a:pt x="2599032" y="80575"/>
                  </a:lnTo>
                  <a:lnTo>
                    <a:pt x="2648001" y="71888"/>
                  </a:lnTo>
                  <a:lnTo>
                    <a:pt x="2697068" y="63695"/>
                  </a:lnTo>
                  <a:lnTo>
                    <a:pt x="2746230" y="55996"/>
                  </a:lnTo>
                  <a:lnTo>
                    <a:pt x="2795485" y="48790"/>
                  </a:lnTo>
                  <a:lnTo>
                    <a:pt x="2844832" y="42080"/>
                  </a:lnTo>
                  <a:lnTo>
                    <a:pt x="2894269" y="35864"/>
                  </a:lnTo>
                  <a:lnTo>
                    <a:pt x="2943794" y="30143"/>
                  </a:lnTo>
                  <a:lnTo>
                    <a:pt x="2993405" y="24917"/>
                  </a:lnTo>
                  <a:lnTo>
                    <a:pt x="3043101" y="20188"/>
                  </a:lnTo>
                  <a:lnTo>
                    <a:pt x="3092879" y="15955"/>
                  </a:lnTo>
                  <a:lnTo>
                    <a:pt x="3142739" y="12218"/>
                  </a:lnTo>
                  <a:lnTo>
                    <a:pt x="3192677" y="8979"/>
                  </a:lnTo>
                  <a:lnTo>
                    <a:pt x="3242692" y="6237"/>
                  </a:lnTo>
                  <a:lnTo>
                    <a:pt x="3292782" y="3992"/>
                  </a:lnTo>
                  <a:lnTo>
                    <a:pt x="3342946" y="2246"/>
                  </a:lnTo>
                  <a:lnTo>
                    <a:pt x="3393182" y="998"/>
                  </a:lnTo>
                  <a:lnTo>
                    <a:pt x="3443487" y="249"/>
                  </a:lnTo>
                  <a:lnTo>
                    <a:pt x="3509100" y="0"/>
                  </a:lnTo>
                  <a:lnTo>
                    <a:pt x="3559880" y="408"/>
                  </a:lnTo>
                  <a:lnTo>
                    <a:pt x="3610591" y="1322"/>
                  </a:lnTo>
                  <a:lnTo>
                    <a:pt x="3661229" y="2743"/>
                  </a:lnTo>
                  <a:lnTo>
                    <a:pt x="3711792" y="4671"/>
                  </a:lnTo>
                  <a:lnTo>
                    <a:pt x="3762280" y="7103"/>
                  </a:lnTo>
                  <a:lnTo>
                    <a:pt x="3812689" y="10041"/>
                  </a:lnTo>
                  <a:lnTo>
                    <a:pt x="3863019" y="13484"/>
                  </a:lnTo>
                  <a:lnTo>
                    <a:pt x="3913266" y="17431"/>
                  </a:lnTo>
                  <a:lnTo>
                    <a:pt x="3963430" y="21883"/>
                  </a:lnTo>
                  <a:lnTo>
                    <a:pt x="4013507" y="26838"/>
                  </a:lnTo>
                  <a:lnTo>
                    <a:pt x="4063498" y="32296"/>
                  </a:lnTo>
                  <a:lnTo>
                    <a:pt x="4113398" y="38257"/>
                  </a:lnTo>
                  <a:lnTo>
                    <a:pt x="4163207" y="44721"/>
                  </a:lnTo>
                  <a:lnTo>
                    <a:pt x="4212923" y="51687"/>
                  </a:lnTo>
                  <a:lnTo>
                    <a:pt x="4262544" y="59155"/>
                  </a:lnTo>
                  <a:lnTo>
                    <a:pt x="4312067" y="67124"/>
                  </a:lnTo>
                  <a:lnTo>
                    <a:pt x="4361491" y="75594"/>
                  </a:lnTo>
                  <a:lnTo>
                    <a:pt x="4410814" y="84565"/>
                  </a:lnTo>
                  <a:lnTo>
                    <a:pt x="4460034" y="94036"/>
                  </a:lnTo>
                  <a:lnTo>
                    <a:pt x="4509150" y="104007"/>
                  </a:lnTo>
                  <a:lnTo>
                    <a:pt x="4558158" y="114477"/>
                  </a:lnTo>
                  <a:lnTo>
                    <a:pt x="4607058" y="125446"/>
                  </a:lnTo>
                  <a:lnTo>
                    <a:pt x="4655847" y="136915"/>
                  </a:lnTo>
                  <a:lnTo>
                    <a:pt x="4704524" y="148881"/>
                  </a:lnTo>
                  <a:lnTo>
                    <a:pt x="4753086" y="161346"/>
                  </a:lnTo>
                  <a:lnTo>
                    <a:pt x="4801533" y="174308"/>
                  </a:lnTo>
                  <a:lnTo>
                    <a:pt x="4849860" y="187767"/>
                  </a:lnTo>
                  <a:lnTo>
                    <a:pt x="4898068" y="201723"/>
                  </a:lnTo>
                  <a:lnTo>
                    <a:pt x="4946154" y="216176"/>
                  </a:lnTo>
                  <a:lnTo>
                    <a:pt x="4994115" y="231124"/>
                  </a:lnTo>
                  <a:lnTo>
                    <a:pt x="5041951" y="246569"/>
                  </a:lnTo>
                  <a:lnTo>
                    <a:pt x="5089659" y="262508"/>
                  </a:lnTo>
                  <a:lnTo>
                    <a:pt x="5137238" y="278943"/>
                  </a:lnTo>
                  <a:lnTo>
                    <a:pt x="5184684" y="295872"/>
                  </a:lnTo>
                  <a:lnTo>
                    <a:pt x="5231998" y="313295"/>
                  </a:lnTo>
                  <a:lnTo>
                    <a:pt x="5279175" y="331211"/>
                  </a:lnTo>
                  <a:lnTo>
                    <a:pt x="5326216" y="349622"/>
                  </a:lnTo>
                  <a:lnTo>
                    <a:pt x="5373117" y="368525"/>
                  </a:lnTo>
                  <a:lnTo>
                    <a:pt x="5420224" y="388080"/>
                  </a:lnTo>
                  <a:lnTo>
                    <a:pt x="5467079" y="408095"/>
                  </a:lnTo>
                  <a:lnTo>
                    <a:pt x="5513681" y="428569"/>
                  </a:lnTo>
                  <a:lnTo>
                    <a:pt x="5560027" y="449499"/>
                  </a:lnTo>
                  <a:lnTo>
                    <a:pt x="5606117" y="470886"/>
                  </a:lnTo>
                  <a:lnTo>
                    <a:pt x="5651949" y="492729"/>
                  </a:lnTo>
                  <a:lnTo>
                    <a:pt x="5697521" y="515025"/>
                  </a:lnTo>
                  <a:lnTo>
                    <a:pt x="5742832" y="537775"/>
                  </a:lnTo>
                  <a:lnTo>
                    <a:pt x="5787880" y="560978"/>
                  </a:lnTo>
                  <a:lnTo>
                    <a:pt x="5832664" y="584631"/>
                  </a:lnTo>
                  <a:lnTo>
                    <a:pt x="5877181" y="608735"/>
                  </a:lnTo>
                  <a:lnTo>
                    <a:pt x="5921432" y="633288"/>
                  </a:lnTo>
                  <a:lnTo>
                    <a:pt x="5965413" y="658288"/>
                  </a:lnTo>
                  <a:lnTo>
                    <a:pt x="6009123" y="683736"/>
                  </a:lnTo>
                  <a:lnTo>
                    <a:pt x="6052562" y="709630"/>
                  </a:lnTo>
                  <a:lnTo>
                    <a:pt x="6095726" y="735970"/>
                  </a:lnTo>
                  <a:lnTo>
                    <a:pt x="6138616" y="762753"/>
                  </a:lnTo>
                  <a:lnTo>
                    <a:pt x="6181228" y="789979"/>
                  </a:lnTo>
                  <a:lnTo>
                    <a:pt x="6223563" y="817646"/>
                  </a:lnTo>
                  <a:lnTo>
                    <a:pt x="6265617" y="845755"/>
                  </a:lnTo>
                  <a:lnTo>
                    <a:pt x="6307390" y="874304"/>
                  </a:lnTo>
                  <a:lnTo>
                    <a:pt x="6348880" y="903291"/>
                  </a:lnTo>
                  <a:lnTo>
                    <a:pt x="6390085" y="932717"/>
                  </a:lnTo>
                  <a:lnTo>
                    <a:pt x="6431004" y="962579"/>
                  </a:lnTo>
                  <a:lnTo>
                    <a:pt x="6471635" y="992876"/>
                  </a:lnTo>
                  <a:lnTo>
                    <a:pt x="6511977" y="1023609"/>
                  </a:lnTo>
                  <a:lnTo>
                    <a:pt x="6552028" y="1054775"/>
                  </a:lnTo>
                  <a:lnTo>
                    <a:pt x="6591787" y="1086374"/>
                  </a:lnTo>
                  <a:lnTo>
                    <a:pt x="6631252" y="1118404"/>
                  </a:lnTo>
                  <a:lnTo>
                    <a:pt x="6670421" y="1150865"/>
                  </a:lnTo>
                  <a:lnTo>
                    <a:pt x="6709294" y="1183755"/>
                  </a:lnTo>
                  <a:lnTo>
                    <a:pt x="6747867" y="1217074"/>
                  </a:lnTo>
                  <a:lnTo>
                    <a:pt x="6786141" y="1250820"/>
                  </a:lnTo>
                  <a:lnTo>
                    <a:pt x="6824113" y="1284993"/>
                  </a:lnTo>
                  <a:lnTo>
                    <a:pt x="6861782" y="1319592"/>
                  </a:lnTo>
                  <a:lnTo>
                    <a:pt x="6899145" y="1354614"/>
                  </a:lnTo>
                  <a:lnTo>
                    <a:pt x="6936203" y="1390060"/>
                  </a:lnTo>
                  <a:lnTo>
                    <a:pt x="6972952" y="1425928"/>
                  </a:lnTo>
                  <a:lnTo>
                    <a:pt x="7009392" y="1462218"/>
                  </a:lnTo>
                  <a:lnTo>
                    <a:pt x="7005477" y="1466132"/>
                  </a:lnTo>
                  <a:close/>
                </a:path>
              </a:pathLst>
            </a:custGeom>
            <a:solidFill>
              <a:srgbClr val="000000">
                <a:alpha val="19999"/>
              </a:srgbClr>
            </a:solidFill>
          </p:spPr>
          <p:txBody>
            <a:bodyPr wrap="square" lIns="0" tIns="0" rIns="0" bIns="0" rtlCol="0"/>
            <a:lstStyle/>
            <a:p>
              <a:endParaRPr/>
            </a:p>
          </p:txBody>
        </p:sp>
        <p:sp>
          <p:nvSpPr>
            <p:cNvPr id="22" name="object 22"/>
            <p:cNvSpPr txBox="1"/>
            <p:nvPr/>
          </p:nvSpPr>
          <p:spPr>
            <a:xfrm>
              <a:off x="15216844" y="5874192"/>
              <a:ext cx="2414270" cy="2120900"/>
            </a:xfrm>
            <a:prstGeom prst="rect">
              <a:avLst/>
            </a:prstGeom>
          </p:spPr>
          <p:txBody>
            <a:bodyPr vert="horz" wrap="square" lIns="0" tIns="12700" rIns="0" bIns="0" rtlCol="0">
              <a:spAutoFit/>
            </a:bodyPr>
            <a:lstStyle/>
            <a:p>
              <a:pPr marL="12700" marR="5080" algn="ctr">
                <a:lnSpc>
                  <a:spcPct val="137500"/>
                </a:lnSpc>
                <a:spcBef>
                  <a:spcPts val="100"/>
                </a:spcBef>
              </a:pPr>
              <a:r>
                <a:rPr sz="2000" b="1" spc="90" dirty="0">
                  <a:latin typeface="Arial"/>
                  <a:cs typeface="Arial"/>
                </a:rPr>
                <a:t>Opioid</a:t>
              </a:r>
              <a:r>
                <a:rPr sz="2000" b="1" spc="30" dirty="0">
                  <a:latin typeface="Arial"/>
                  <a:cs typeface="Arial"/>
                </a:rPr>
                <a:t> </a:t>
              </a:r>
              <a:r>
                <a:rPr sz="2000" b="1" spc="55" dirty="0">
                  <a:latin typeface="Arial"/>
                  <a:cs typeface="Arial"/>
                </a:rPr>
                <a:t>overdoses </a:t>
              </a:r>
              <a:r>
                <a:rPr sz="2000" b="1" spc="95" dirty="0">
                  <a:latin typeface="Arial"/>
                  <a:cs typeface="Arial"/>
                </a:rPr>
                <a:t>decreased</a:t>
              </a:r>
              <a:r>
                <a:rPr sz="2000" b="1" spc="30" dirty="0">
                  <a:latin typeface="Arial"/>
                  <a:cs typeface="Arial"/>
                </a:rPr>
                <a:t> </a:t>
              </a:r>
              <a:r>
                <a:rPr sz="2000" b="1" spc="105" dirty="0">
                  <a:latin typeface="Arial"/>
                  <a:cs typeface="Arial"/>
                </a:rPr>
                <a:t>by</a:t>
              </a:r>
              <a:r>
                <a:rPr sz="2000" b="1" spc="30" dirty="0">
                  <a:latin typeface="Arial"/>
                  <a:cs typeface="Arial"/>
                </a:rPr>
                <a:t> </a:t>
              </a:r>
              <a:r>
                <a:rPr sz="2000" b="1" spc="-25" dirty="0">
                  <a:latin typeface="Arial"/>
                  <a:cs typeface="Arial"/>
                </a:rPr>
                <a:t>14% </a:t>
              </a:r>
              <a:r>
                <a:rPr sz="2000" b="1" spc="180" dirty="0">
                  <a:latin typeface="Arial"/>
                  <a:cs typeface="Arial"/>
                </a:rPr>
                <a:t>when</a:t>
              </a:r>
              <a:r>
                <a:rPr sz="2000" b="1" spc="15" dirty="0">
                  <a:latin typeface="Arial"/>
                  <a:cs typeface="Arial"/>
                </a:rPr>
                <a:t> </a:t>
              </a:r>
              <a:r>
                <a:rPr sz="2000" b="1" spc="75" dirty="0">
                  <a:latin typeface="Arial"/>
                  <a:cs typeface="Arial"/>
                </a:rPr>
                <a:t>states </a:t>
              </a:r>
              <a:r>
                <a:rPr sz="2000" b="1" spc="130" dirty="0">
                  <a:latin typeface="Arial"/>
                  <a:cs typeface="Arial"/>
                </a:rPr>
                <a:t>enacted</a:t>
              </a:r>
              <a:r>
                <a:rPr sz="2000" b="1" spc="30" dirty="0">
                  <a:latin typeface="Arial"/>
                  <a:cs typeface="Arial"/>
                </a:rPr>
                <a:t> </a:t>
              </a:r>
              <a:r>
                <a:rPr sz="2000" b="1" spc="85" dirty="0">
                  <a:latin typeface="Arial"/>
                  <a:cs typeface="Arial"/>
                </a:rPr>
                <a:t>naloxone </a:t>
              </a:r>
              <a:r>
                <a:rPr sz="2000" b="1" dirty="0">
                  <a:latin typeface="Arial"/>
                  <a:cs typeface="Arial"/>
                </a:rPr>
                <a:t>access</a:t>
              </a:r>
              <a:r>
                <a:rPr sz="2000" b="1" spc="260" dirty="0">
                  <a:latin typeface="Arial"/>
                  <a:cs typeface="Arial"/>
                </a:rPr>
                <a:t> </a:t>
              </a:r>
              <a:r>
                <a:rPr sz="2000" b="1" spc="80" dirty="0">
                  <a:latin typeface="Arial"/>
                  <a:cs typeface="Arial"/>
                </a:rPr>
                <a:t>laws</a:t>
              </a:r>
              <a:endParaRPr sz="2000">
                <a:latin typeface="Arial"/>
                <a:cs typeface="Arial"/>
              </a:endParaRPr>
            </a:p>
          </p:txBody>
        </p:sp>
        <p:sp>
          <p:nvSpPr>
            <p:cNvPr id="23" name="object 23"/>
            <p:cNvSpPr txBox="1"/>
            <p:nvPr/>
          </p:nvSpPr>
          <p:spPr>
            <a:xfrm>
              <a:off x="12000741" y="4788412"/>
              <a:ext cx="2520315" cy="2120900"/>
            </a:xfrm>
            <a:prstGeom prst="rect">
              <a:avLst/>
            </a:prstGeom>
          </p:spPr>
          <p:txBody>
            <a:bodyPr vert="horz" wrap="square" lIns="0" tIns="12700" rIns="0" bIns="0" rtlCol="0">
              <a:spAutoFit/>
            </a:bodyPr>
            <a:lstStyle/>
            <a:p>
              <a:pPr marL="12700" marR="5080" algn="ctr">
                <a:lnSpc>
                  <a:spcPct val="137500"/>
                </a:lnSpc>
                <a:spcBef>
                  <a:spcPts val="100"/>
                </a:spcBef>
              </a:pPr>
              <a:r>
                <a:rPr sz="2000" b="1" spc="105" dirty="0">
                  <a:latin typeface="Arial"/>
                  <a:cs typeface="Arial"/>
                </a:rPr>
                <a:t>Around</a:t>
              </a:r>
              <a:r>
                <a:rPr sz="2000" b="1" spc="-10" dirty="0">
                  <a:latin typeface="Arial"/>
                  <a:cs typeface="Arial"/>
                </a:rPr>
                <a:t> </a:t>
              </a:r>
              <a:r>
                <a:rPr sz="2000" b="1" spc="-85" dirty="0">
                  <a:latin typeface="Arial"/>
                  <a:cs typeface="Arial"/>
                </a:rPr>
                <a:t>21%</a:t>
              </a:r>
              <a:r>
                <a:rPr sz="2000" b="1" spc="-5" dirty="0">
                  <a:latin typeface="Arial"/>
                  <a:cs typeface="Arial"/>
                </a:rPr>
                <a:t> </a:t>
              </a:r>
              <a:r>
                <a:rPr sz="2000" b="1" spc="135" dirty="0">
                  <a:latin typeface="Arial"/>
                  <a:cs typeface="Arial"/>
                </a:rPr>
                <a:t>to</a:t>
              </a:r>
              <a:r>
                <a:rPr sz="2000" b="1" spc="-10" dirty="0">
                  <a:latin typeface="Arial"/>
                  <a:cs typeface="Arial"/>
                </a:rPr>
                <a:t> </a:t>
              </a:r>
              <a:r>
                <a:rPr sz="2000" b="1" spc="30" dirty="0">
                  <a:latin typeface="Arial"/>
                  <a:cs typeface="Arial"/>
                </a:rPr>
                <a:t>29% </a:t>
              </a:r>
              <a:r>
                <a:rPr sz="2000" b="1" spc="85" dirty="0">
                  <a:latin typeface="Arial"/>
                  <a:cs typeface="Arial"/>
                </a:rPr>
                <a:t>of</a:t>
              </a:r>
              <a:r>
                <a:rPr sz="2000" b="1" spc="15" dirty="0">
                  <a:latin typeface="Arial"/>
                  <a:cs typeface="Arial"/>
                </a:rPr>
                <a:t> </a:t>
              </a:r>
              <a:r>
                <a:rPr sz="2000" b="1" spc="85" dirty="0">
                  <a:latin typeface="Arial"/>
                  <a:cs typeface="Arial"/>
                </a:rPr>
                <a:t>chronic</a:t>
              </a:r>
              <a:r>
                <a:rPr sz="2000" b="1" spc="15" dirty="0">
                  <a:latin typeface="Arial"/>
                  <a:cs typeface="Arial"/>
                </a:rPr>
                <a:t> </a:t>
              </a:r>
              <a:r>
                <a:rPr sz="2000" b="1" spc="85" dirty="0">
                  <a:latin typeface="Arial"/>
                  <a:cs typeface="Arial"/>
                </a:rPr>
                <a:t>pain </a:t>
              </a:r>
              <a:r>
                <a:rPr sz="2000" b="1" spc="110" dirty="0">
                  <a:latin typeface="Arial"/>
                  <a:cs typeface="Arial"/>
                </a:rPr>
                <a:t>patients</a:t>
              </a:r>
              <a:r>
                <a:rPr sz="2000" b="1" spc="35" dirty="0">
                  <a:latin typeface="Arial"/>
                  <a:cs typeface="Arial"/>
                </a:rPr>
                <a:t> </a:t>
              </a:r>
              <a:r>
                <a:rPr sz="2000" b="1" spc="170" dirty="0">
                  <a:latin typeface="Arial"/>
                  <a:cs typeface="Arial"/>
                </a:rPr>
                <a:t>who</a:t>
              </a:r>
              <a:r>
                <a:rPr sz="2000" b="1" spc="30" dirty="0">
                  <a:latin typeface="Arial"/>
                  <a:cs typeface="Arial"/>
                </a:rPr>
                <a:t> </a:t>
              </a:r>
              <a:r>
                <a:rPr sz="2000" b="1" spc="85" dirty="0">
                  <a:latin typeface="Arial"/>
                  <a:cs typeface="Arial"/>
                </a:rPr>
                <a:t>are </a:t>
              </a:r>
              <a:r>
                <a:rPr sz="2000" b="1" spc="90" dirty="0">
                  <a:latin typeface="Arial"/>
                  <a:cs typeface="Arial"/>
                </a:rPr>
                <a:t>prescribed</a:t>
              </a:r>
              <a:r>
                <a:rPr sz="2000" b="1" spc="20" dirty="0">
                  <a:latin typeface="Arial"/>
                  <a:cs typeface="Arial"/>
                </a:rPr>
                <a:t> </a:t>
              </a:r>
              <a:r>
                <a:rPr sz="2000" b="1" spc="50" dirty="0">
                  <a:latin typeface="Arial"/>
                  <a:cs typeface="Arial"/>
                </a:rPr>
                <a:t>opioids </a:t>
              </a:r>
              <a:r>
                <a:rPr sz="2000" b="1" spc="85" dirty="0">
                  <a:latin typeface="Arial"/>
                  <a:cs typeface="Arial"/>
                </a:rPr>
                <a:t>misuse</a:t>
              </a:r>
              <a:r>
                <a:rPr sz="2000" b="1" spc="15" dirty="0">
                  <a:latin typeface="Arial"/>
                  <a:cs typeface="Arial"/>
                </a:rPr>
                <a:t> </a:t>
              </a:r>
              <a:r>
                <a:rPr sz="2000" b="1" spc="180" dirty="0">
                  <a:latin typeface="Arial"/>
                  <a:cs typeface="Arial"/>
                </a:rPr>
                <a:t>them</a:t>
              </a:r>
              <a:endParaRPr sz="2000">
                <a:latin typeface="Arial"/>
                <a:cs typeface="Arial"/>
              </a:endParaRPr>
            </a:p>
          </p:txBody>
        </p:sp>
        <p:sp>
          <p:nvSpPr>
            <p:cNvPr id="24" name="object 24"/>
            <p:cNvSpPr txBox="1"/>
            <p:nvPr/>
          </p:nvSpPr>
          <p:spPr>
            <a:xfrm>
              <a:off x="8963280" y="6147811"/>
              <a:ext cx="1959610" cy="1701800"/>
            </a:xfrm>
            <a:prstGeom prst="rect">
              <a:avLst/>
            </a:prstGeom>
          </p:spPr>
          <p:txBody>
            <a:bodyPr vert="horz" wrap="square" lIns="0" tIns="12700" rIns="0" bIns="0" rtlCol="0">
              <a:spAutoFit/>
            </a:bodyPr>
            <a:lstStyle/>
            <a:p>
              <a:pPr marL="12700" marR="5080" indent="-635" algn="ctr">
                <a:lnSpc>
                  <a:spcPct val="137500"/>
                </a:lnSpc>
                <a:spcBef>
                  <a:spcPts val="100"/>
                </a:spcBef>
              </a:pPr>
              <a:r>
                <a:rPr sz="2000" b="1" spc="125" dirty="0">
                  <a:latin typeface="Arial"/>
                  <a:cs typeface="Arial"/>
                </a:rPr>
                <a:t>About</a:t>
              </a:r>
              <a:r>
                <a:rPr sz="2000" b="1" spc="10" dirty="0">
                  <a:latin typeface="Arial"/>
                  <a:cs typeface="Arial"/>
                </a:rPr>
                <a:t> </a:t>
              </a:r>
              <a:r>
                <a:rPr sz="2000" b="1" spc="-25" dirty="0">
                  <a:latin typeface="Arial"/>
                  <a:cs typeface="Arial"/>
                </a:rPr>
                <a:t>130 </a:t>
              </a:r>
              <a:r>
                <a:rPr sz="2000" b="1" spc="100" dirty="0">
                  <a:latin typeface="Arial"/>
                  <a:cs typeface="Arial"/>
                </a:rPr>
                <a:t>Americans</a:t>
              </a:r>
              <a:r>
                <a:rPr sz="2000" b="1" spc="10" dirty="0">
                  <a:latin typeface="Arial"/>
                  <a:cs typeface="Arial"/>
                </a:rPr>
                <a:t> </a:t>
              </a:r>
              <a:r>
                <a:rPr sz="2000" b="1" spc="85" dirty="0">
                  <a:latin typeface="Arial"/>
                  <a:cs typeface="Arial"/>
                </a:rPr>
                <a:t>die </a:t>
              </a:r>
              <a:r>
                <a:rPr sz="2000" b="1" spc="140" dirty="0">
                  <a:latin typeface="Arial"/>
                  <a:cs typeface="Arial"/>
                </a:rPr>
                <a:t>from</a:t>
              </a:r>
              <a:r>
                <a:rPr sz="2000" b="1" spc="10" dirty="0">
                  <a:latin typeface="Arial"/>
                  <a:cs typeface="Arial"/>
                </a:rPr>
                <a:t> </a:t>
              </a:r>
              <a:r>
                <a:rPr sz="2000" b="1" spc="75" dirty="0">
                  <a:latin typeface="Arial"/>
                  <a:cs typeface="Arial"/>
                </a:rPr>
                <a:t>opioid </a:t>
              </a:r>
              <a:r>
                <a:rPr sz="2000" b="1" spc="80" dirty="0">
                  <a:latin typeface="Arial"/>
                  <a:cs typeface="Arial"/>
                </a:rPr>
                <a:t>overdose</a:t>
              </a:r>
              <a:r>
                <a:rPr sz="2000" b="1" spc="20" dirty="0">
                  <a:latin typeface="Arial"/>
                  <a:cs typeface="Arial"/>
                </a:rPr>
                <a:t> </a:t>
              </a:r>
              <a:r>
                <a:rPr sz="2000" b="1" spc="70" dirty="0">
                  <a:latin typeface="Arial"/>
                  <a:cs typeface="Arial"/>
                </a:rPr>
                <a:t>daily</a:t>
              </a:r>
              <a:endParaRPr sz="2000">
                <a:latin typeface="Arial"/>
                <a:cs typeface="Arial"/>
              </a:endParaRPr>
            </a:p>
          </p:txBody>
        </p:sp>
        <p:grpSp>
          <p:nvGrpSpPr>
            <p:cNvPr id="25" name="object 25">
              <a:extLst>
                <a:ext uri="{C183D7F6-B498-43B3-948B-1728B52AA6E4}">
                  <adec:decorative xmlns:adec="http://schemas.microsoft.com/office/drawing/2017/decorative" val="1"/>
                </a:ext>
              </a:extLst>
            </p:cNvPr>
            <p:cNvGrpSpPr/>
            <p:nvPr/>
          </p:nvGrpSpPr>
          <p:grpSpPr>
            <a:xfrm>
              <a:off x="9545318" y="3793450"/>
              <a:ext cx="7433309" cy="2149475"/>
              <a:chOff x="9545318" y="3793450"/>
              <a:chExt cx="7433309" cy="2149475"/>
            </a:xfrm>
          </p:grpSpPr>
          <p:pic>
            <p:nvPicPr>
              <p:cNvPr id="26" name="object 26"/>
              <p:cNvPicPr/>
              <p:nvPr/>
            </p:nvPicPr>
            <p:blipFill>
              <a:blip r:embed="rId3" cstate="print"/>
              <a:stretch>
                <a:fillRect/>
              </a:stretch>
            </p:blipFill>
            <p:spPr>
              <a:xfrm>
                <a:off x="9545318" y="5145480"/>
                <a:ext cx="797137" cy="797136"/>
              </a:xfrm>
              <a:prstGeom prst="rect">
                <a:avLst/>
              </a:prstGeom>
            </p:spPr>
          </p:pic>
          <p:sp>
            <p:nvSpPr>
              <p:cNvPr id="27" name="object 27">
                <a:extLst>
                  <a:ext uri="{C183D7F6-B498-43B3-948B-1728B52AA6E4}">
                    <adec:decorative xmlns:adec="http://schemas.microsoft.com/office/drawing/2017/decorative" val="1"/>
                  </a:ext>
                </a:extLst>
              </p:cNvPr>
              <p:cNvSpPr/>
              <p:nvPr/>
            </p:nvSpPr>
            <p:spPr>
              <a:xfrm>
                <a:off x="9679953" y="5279617"/>
                <a:ext cx="526415" cy="526415"/>
              </a:xfrm>
              <a:custGeom>
                <a:avLst/>
                <a:gdLst/>
                <a:ahLst/>
                <a:cxnLst/>
                <a:rect l="l" t="t" r="r" b="b"/>
                <a:pathLst>
                  <a:path w="526415" h="526414">
                    <a:moveTo>
                      <a:pt x="262897" y="525789"/>
                    </a:moveTo>
                    <a:lnTo>
                      <a:pt x="215639" y="521554"/>
                    </a:lnTo>
                    <a:lnTo>
                      <a:pt x="171162" y="509342"/>
                    </a:lnTo>
                    <a:lnTo>
                      <a:pt x="130206" y="489897"/>
                    </a:lnTo>
                    <a:lnTo>
                      <a:pt x="93515" y="463960"/>
                    </a:lnTo>
                    <a:lnTo>
                      <a:pt x="61829" y="432274"/>
                    </a:lnTo>
                    <a:lnTo>
                      <a:pt x="35892" y="395582"/>
                    </a:lnTo>
                    <a:lnTo>
                      <a:pt x="16447" y="354627"/>
                    </a:lnTo>
                    <a:lnTo>
                      <a:pt x="4235" y="310150"/>
                    </a:lnTo>
                    <a:lnTo>
                      <a:pt x="0" y="262893"/>
                    </a:lnTo>
                    <a:lnTo>
                      <a:pt x="4235" y="215638"/>
                    </a:lnTo>
                    <a:lnTo>
                      <a:pt x="16447" y="171162"/>
                    </a:lnTo>
                    <a:lnTo>
                      <a:pt x="35892" y="130206"/>
                    </a:lnTo>
                    <a:lnTo>
                      <a:pt x="61829" y="93515"/>
                    </a:lnTo>
                    <a:lnTo>
                      <a:pt x="93515" y="61829"/>
                    </a:lnTo>
                    <a:lnTo>
                      <a:pt x="130206" y="35892"/>
                    </a:lnTo>
                    <a:lnTo>
                      <a:pt x="171162" y="16447"/>
                    </a:lnTo>
                    <a:lnTo>
                      <a:pt x="215639" y="4235"/>
                    </a:lnTo>
                    <a:lnTo>
                      <a:pt x="262895" y="0"/>
                    </a:lnTo>
                    <a:lnTo>
                      <a:pt x="310150" y="4235"/>
                    </a:lnTo>
                    <a:lnTo>
                      <a:pt x="354627" y="16447"/>
                    </a:lnTo>
                    <a:lnTo>
                      <a:pt x="395583" y="35892"/>
                    </a:lnTo>
                    <a:lnTo>
                      <a:pt x="432274" y="61829"/>
                    </a:lnTo>
                    <a:lnTo>
                      <a:pt x="463960" y="93515"/>
                    </a:lnTo>
                    <a:lnTo>
                      <a:pt x="489896" y="130206"/>
                    </a:lnTo>
                    <a:lnTo>
                      <a:pt x="509342" y="171162"/>
                    </a:lnTo>
                    <a:lnTo>
                      <a:pt x="521554" y="215638"/>
                    </a:lnTo>
                    <a:lnTo>
                      <a:pt x="525789" y="262894"/>
                    </a:lnTo>
                    <a:lnTo>
                      <a:pt x="521554" y="310150"/>
                    </a:lnTo>
                    <a:lnTo>
                      <a:pt x="509342" y="354627"/>
                    </a:lnTo>
                    <a:lnTo>
                      <a:pt x="489896" y="395582"/>
                    </a:lnTo>
                    <a:lnTo>
                      <a:pt x="463960" y="432274"/>
                    </a:lnTo>
                    <a:lnTo>
                      <a:pt x="432274" y="463960"/>
                    </a:lnTo>
                    <a:lnTo>
                      <a:pt x="395583" y="489897"/>
                    </a:lnTo>
                    <a:lnTo>
                      <a:pt x="354627" y="509342"/>
                    </a:lnTo>
                    <a:lnTo>
                      <a:pt x="310150" y="521554"/>
                    </a:lnTo>
                    <a:lnTo>
                      <a:pt x="262897" y="525789"/>
                    </a:lnTo>
                    <a:close/>
                  </a:path>
                </a:pathLst>
              </a:custGeom>
              <a:solidFill>
                <a:srgbClr val="F58325"/>
              </a:solidFill>
            </p:spPr>
            <p:txBody>
              <a:bodyPr wrap="square" lIns="0" tIns="0" rIns="0" bIns="0" rtlCol="0"/>
              <a:lstStyle/>
              <a:p>
                <a:endParaRPr/>
              </a:p>
            </p:txBody>
          </p:sp>
          <p:pic>
            <p:nvPicPr>
              <p:cNvPr id="28" name="object 28"/>
              <p:cNvPicPr/>
              <p:nvPr/>
            </p:nvPicPr>
            <p:blipFill>
              <a:blip r:embed="rId3" cstate="print"/>
              <a:stretch>
                <a:fillRect/>
              </a:stretch>
            </p:blipFill>
            <p:spPr>
              <a:xfrm>
                <a:off x="12878433" y="3793450"/>
                <a:ext cx="797136" cy="797137"/>
              </a:xfrm>
              <a:prstGeom prst="rect">
                <a:avLst/>
              </a:prstGeom>
            </p:spPr>
          </p:pic>
          <p:sp>
            <p:nvSpPr>
              <p:cNvPr id="29" name="object 29"/>
              <p:cNvSpPr/>
              <p:nvPr/>
            </p:nvSpPr>
            <p:spPr>
              <a:xfrm>
                <a:off x="13013067" y="3927587"/>
                <a:ext cx="526415" cy="526415"/>
              </a:xfrm>
              <a:custGeom>
                <a:avLst/>
                <a:gdLst/>
                <a:ahLst/>
                <a:cxnLst/>
                <a:rect l="l" t="t" r="r" b="b"/>
                <a:pathLst>
                  <a:path w="526415" h="526414">
                    <a:moveTo>
                      <a:pt x="262896" y="525789"/>
                    </a:moveTo>
                    <a:lnTo>
                      <a:pt x="215638" y="521554"/>
                    </a:lnTo>
                    <a:lnTo>
                      <a:pt x="171161" y="509342"/>
                    </a:lnTo>
                    <a:lnTo>
                      <a:pt x="130206" y="489897"/>
                    </a:lnTo>
                    <a:lnTo>
                      <a:pt x="93514" y="463960"/>
                    </a:lnTo>
                    <a:lnTo>
                      <a:pt x="61828" y="432274"/>
                    </a:lnTo>
                    <a:lnTo>
                      <a:pt x="35892" y="395583"/>
                    </a:lnTo>
                    <a:lnTo>
                      <a:pt x="16446" y="354627"/>
                    </a:lnTo>
                    <a:lnTo>
                      <a:pt x="4234" y="310150"/>
                    </a:lnTo>
                    <a:lnTo>
                      <a:pt x="0" y="262887"/>
                    </a:lnTo>
                    <a:lnTo>
                      <a:pt x="4234" y="215639"/>
                    </a:lnTo>
                    <a:lnTo>
                      <a:pt x="16446" y="171162"/>
                    </a:lnTo>
                    <a:lnTo>
                      <a:pt x="35892" y="130206"/>
                    </a:lnTo>
                    <a:lnTo>
                      <a:pt x="61828" y="93515"/>
                    </a:lnTo>
                    <a:lnTo>
                      <a:pt x="93514" y="61829"/>
                    </a:lnTo>
                    <a:lnTo>
                      <a:pt x="130206" y="35892"/>
                    </a:lnTo>
                    <a:lnTo>
                      <a:pt x="171161" y="16447"/>
                    </a:lnTo>
                    <a:lnTo>
                      <a:pt x="215638" y="4235"/>
                    </a:lnTo>
                    <a:lnTo>
                      <a:pt x="262893" y="0"/>
                    </a:lnTo>
                    <a:lnTo>
                      <a:pt x="310149" y="4235"/>
                    </a:lnTo>
                    <a:lnTo>
                      <a:pt x="354626" y="16447"/>
                    </a:lnTo>
                    <a:lnTo>
                      <a:pt x="395582" y="35892"/>
                    </a:lnTo>
                    <a:lnTo>
                      <a:pt x="432274" y="61829"/>
                    </a:lnTo>
                    <a:lnTo>
                      <a:pt x="463959" y="93515"/>
                    </a:lnTo>
                    <a:lnTo>
                      <a:pt x="489896" y="130206"/>
                    </a:lnTo>
                    <a:lnTo>
                      <a:pt x="509342" y="171162"/>
                    </a:lnTo>
                    <a:lnTo>
                      <a:pt x="521554" y="215639"/>
                    </a:lnTo>
                    <a:lnTo>
                      <a:pt x="525788" y="262894"/>
                    </a:lnTo>
                    <a:lnTo>
                      <a:pt x="521554" y="310150"/>
                    </a:lnTo>
                    <a:lnTo>
                      <a:pt x="509342" y="354627"/>
                    </a:lnTo>
                    <a:lnTo>
                      <a:pt x="489896" y="395583"/>
                    </a:lnTo>
                    <a:lnTo>
                      <a:pt x="463959" y="432274"/>
                    </a:lnTo>
                    <a:lnTo>
                      <a:pt x="432274" y="463960"/>
                    </a:lnTo>
                    <a:lnTo>
                      <a:pt x="395582" y="489897"/>
                    </a:lnTo>
                    <a:lnTo>
                      <a:pt x="354626" y="509342"/>
                    </a:lnTo>
                    <a:lnTo>
                      <a:pt x="310149" y="521554"/>
                    </a:lnTo>
                    <a:lnTo>
                      <a:pt x="262896" y="525789"/>
                    </a:lnTo>
                    <a:close/>
                  </a:path>
                </a:pathLst>
              </a:custGeom>
              <a:solidFill>
                <a:srgbClr val="F58325"/>
              </a:solidFill>
            </p:spPr>
            <p:txBody>
              <a:bodyPr wrap="square" lIns="0" tIns="0" rIns="0" bIns="0" rtlCol="0"/>
              <a:lstStyle/>
              <a:p>
                <a:endParaRPr/>
              </a:p>
            </p:txBody>
          </p:sp>
          <p:pic>
            <p:nvPicPr>
              <p:cNvPr id="30" name="object 30"/>
              <p:cNvPicPr/>
              <p:nvPr/>
            </p:nvPicPr>
            <p:blipFill>
              <a:blip r:embed="rId3" cstate="print"/>
              <a:stretch>
                <a:fillRect/>
              </a:stretch>
            </p:blipFill>
            <p:spPr>
              <a:xfrm>
                <a:off x="16181317" y="5056047"/>
                <a:ext cx="797136" cy="797137"/>
              </a:xfrm>
              <a:prstGeom prst="rect">
                <a:avLst/>
              </a:prstGeom>
            </p:spPr>
          </p:pic>
          <p:sp>
            <p:nvSpPr>
              <p:cNvPr id="31" name="object 31"/>
              <p:cNvSpPr/>
              <p:nvPr/>
            </p:nvSpPr>
            <p:spPr>
              <a:xfrm>
                <a:off x="16315950" y="5190185"/>
                <a:ext cx="526415" cy="526415"/>
              </a:xfrm>
              <a:custGeom>
                <a:avLst/>
                <a:gdLst/>
                <a:ahLst/>
                <a:cxnLst/>
                <a:rect l="l" t="t" r="r" b="b"/>
                <a:pathLst>
                  <a:path w="526415" h="526414">
                    <a:moveTo>
                      <a:pt x="262896" y="525789"/>
                    </a:moveTo>
                    <a:lnTo>
                      <a:pt x="215638" y="521554"/>
                    </a:lnTo>
                    <a:lnTo>
                      <a:pt x="171161" y="509342"/>
                    </a:lnTo>
                    <a:lnTo>
                      <a:pt x="130205" y="489897"/>
                    </a:lnTo>
                    <a:lnTo>
                      <a:pt x="93514" y="463960"/>
                    </a:lnTo>
                    <a:lnTo>
                      <a:pt x="61828" y="432274"/>
                    </a:lnTo>
                    <a:lnTo>
                      <a:pt x="35891" y="395583"/>
                    </a:lnTo>
                    <a:lnTo>
                      <a:pt x="16446" y="354627"/>
                    </a:lnTo>
                    <a:lnTo>
                      <a:pt x="4234" y="310150"/>
                    </a:lnTo>
                    <a:lnTo>
                      <a:pt x="0" y="262882"/>
                    </a:lnTo>
                    <a:lnTo>
                      <a:pt x="4234" y="215639"/>
                    </a:lnTo>
                    <a:lnTo>
                      <a:pt x="16446" y="171162"/>
                    </a:lnTo>
                    <a:lnTo>
                      <a:pt x="35891" y="130206"/>
                    </a:lnTo>
                    <a:lnTo>
                      <a:pt x="61828" y="93515"/>
                    </a:lnTo>
                    <a:lnTo>
                      <a:pt x="93514" y="61829"/>
                    </a:lnTo>
                    <a:lnTo>
                      <a:pt x="130205" y="35892"/>
                    </a:lnTo>
                    <a:lnTo>
                      <a:pt x="171161" y="16447"/>
                    </a:lnTo>
                    <a:lnTo>
                      <a:pt x="215638" y="4235"/>
                    </a:lnTo>
                    <a:lnTo>
                      <a:pt x="262893" y="0"/>
                    </a:lnTo>
                    <a:lnTo>
                      <a:pt x="310149" y="4235"/>
                    </a:lnTo>
                    <a:lnTo>
                      <a:pt x="354626" y="16447"/>
                    </a:lnTo>
                    <a:lnTo>
                      <a:pt x="395582" y="35892"/>
                    </a:lnTo>
                    <a:lnTo>
                      <a:pt x="432274" y="61829"/>
                    </a:lnTo>
                    <a:lnTo>
                      <a:pt x="463959" y="93515"/>
                    </a:lnTo>
                    <a:lnTo>
                      <a:pt x="489896" y="130206"/>
                    </a:lnTo>
                    <a:lnTo>
                      <a:pt x="509342" y="171162"/>
                    </a:lnTo>
                    <a:lnTo>
                      <a:pt x="521553" y="215639"/>
                    </a:lnTo>
                    <a:lnTo>
                      <a:pt x="525787" y="262894"/>
                    </a:lnTo>
                    <a:lnTo>
                      <a:pt x="521553" y="310150"/>
                    </a:lnTo>
                    <a:lnTo>
                      <a:pt x="509342" y="354627"/>
                    </a:lnTo>
                    <a:lnTo>
                      <a:pt x="489896" y="395583"/>
                    </a:lnTo>
                    <a:lnTo>
                      <a:pt x="463959" y="432274"/>
                    </a:lnTo>
                    <a:lnTo>
                      <a:pt x="432274" y="463960"/>
                    </a:lnTo>
                    <a:lnTo>
                      <a:pt x="395582" y="489897"/>
                    </a:lnTo>
                    <a:lnTo>
                      <a:pt x="354626" y="509342"/>
                    </a:lnTo>
                    <a:lnTo>
                      <a:pt x="310149" y="521554"/>
                    </a:lnTo>
                    <a:lnTo>
                      <a:pt x="262896" y="525789"/>
                    </a:lnTo>
                    <a:close/>
                  </a:path>
                </a:pathLst>
              </a:custGeom>
              <a:solidFill>
                <a:srgbClr val="F58325"/>
              </a:solidFill>
            </p:spPr>
            <p:txBody>
              <a:bodyPr wrap="square" lIns="0" tIns="0" rIns="0" bIns="0" rtlCol="0"/>
              <a:lstStyle/>
              <a:p>
                <a:pPr algn="l" rtl="0"/>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txBox="1">
            <a:spLocks noGrp="1"/>
          </p:cNvSpPr>
          <p:nvPr>
            <p:ph type="title" idx="4294967295"/>
          </p:nvPr>
        </p:nvSpPr>
        <p:spPr>
          <a:xfrm>
            <a:off x="1016000" y="1167801"/>
            <a:ext cx="7137400" cy="68993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400" b="1" i="0" u="none" strike="noStrike" kern="0" cap="none" normalizeH="0" baseline="0" noProof="0" dirty="0">
                <a:ln>
                  <a:noFill/>
                </a:ln>
                <a:solidFill>
                  <a:srgbClr val="037D42"/>
                </a:solidFill>
                <a:effectLst/>
                <a:uLnTx/>
                <a:uFillTx/>
                <a:latin typeface="Arial"/>
                <a:cs typeface="Arial"/>
              </a:rPr>
              <a:t>ACTION 3: RESOURCES</a:t>
            </a:r>
            <a:endParaRPr kumimoji="0" lang="en-US" sz="4400" b="0" i="0" u="none" strike="noStrike" kern="0" cap="none" normalizeH="0" baseline="0" noProof="0" dirty="0">
              <a:ln>
                <a:noFill/>
              </a:ln>
              <a:solidFill>
                <a:sysClr val="windowText" lastClr="000000"/>
              </a:solidFill>
              <a:effectLst/>
              <a:uLnTx/>
              <a:uFillTx/>
              <a:latin typeface="Arial"/>
              <a:cs typeface="Arial"/>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887"/>
          </a:solidFill>
        </p:spPr>
        <p:txBody>
          <a:bodyPr wrap="square" lIns="0" tIns="0" rIns="0" bIns="0" rtlCol="0"/>
          <a:lstStyle/>
          <a:p>
            <a:endParaRPr/>
          </a:p>
        </p:txBody>
      </p:sp>
      <p:sp>
        <p:nvSpPr>
          <p:cNvPr id="17" name="object 17"/>
          <p:cNvSpPr txBox="1">
            <a:spLocks/>
          </p:cNvSpPr>
          <p:nvPr/>
        </p:nvSpPr>
        <p:spPr>
          <a:xfrm>
            <a:off x="8382000" y="312546"/>
            <a:ext cx="9537675"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TOOLKIT ACTION STEP OVERVIEW</a:t>
            </a:r>
          </a:p>
        </p:txBody>
      </p:sp>
      <p:grpSp>
        <p:nvGrpSpPr>
          <p:cNvPr id="14" name="object 14" descr="Image of a stack of books to the right of a bottle of pills on its side and spilling out."/>
          <p:cNvGrpSpPr/>
          <p:nvPr/>
        </p:nvGrpSpPr>
        <p:grpSpPr>
          <a:xfrm>
            <a:off x="700483" y="2664919"/>
            <a:ext cx="9942195" cy="6057900"/>
            <a:chOff x="700483" y="2664919"/>
            <a:chExt cx="9942195" cy="6057900"/>
          </a:xfrm>
        </p:grpSpPr>
        <p:pic>
          <p:nvPicPr>
            <p:cNvPr id="15" name="object 15"/>
            <p:cNvPicPr/>
            <p:nvPr/>
          </p:nvPicPr>
          <p:blipFill>
            <a:blip r:embed="rId3" cstate="print"/>
            <a:stretch>
              <a:fillRect/>
            </a:stretch>
          </p:blipFill>
          <p:spPr>
            <a:xfrm>
              <a:off x="4565340" y="2664919"/>
              <a:ext cx="6076949" cy="6057899"/>
            </a:xfrm>
            <a:prstGeom prst="rect">
              <a:avLst/>
            </a:prstGeom>
          </p:spPr>
        </p:pic>
        <p:pic>
          <p:nvPicPr>
            <p:cNvPr id="16" name="object 16"/>
            <p:cNvPicPr/>
            <p:nvPr/>
          </p:nvPicPr>
          <p:blipFill>
            <a:blip r:embed="rId4" cstate="print"/>
            <a:stretch>
              <a:fillRect/>
            </a:stretch>
          </p:blipFill>
          <p:spPr>
            <a:xfrm>
              <a:off x="700483" y="4918889"/>
              <a:ext cx="5019674" cy="3486149"/>
            </a:xfrm>
            <a:prstGeom prst="rect">
              <a:avLst/>
            </a:prstGeom>
          </p:spPr>
        </p:pic>
      </p:grpSp>
      <p:grpSp>
        <p:nvGrpSpPr>
          <p:cNvPr id="24" name="Group 23">
            <a:extLst>
              <a:ext uri="{FF2B5EF4-FFF2-40B4-BE49-F238E27FC236}">
                <a16:creationId xmlns:a16="http://schemas.microsoft.com/office/drawing/2014/main" id="{D917385E-4507-A249-6495-E7285EC2C3A5}"/>
              </a:ext>
              <a:ext uri="{C183D7F6-B498-43B3-948B-1728B52AA6E4}">
                <adec:decorative xmlns:adec="http://schemas.microsoft.com/office/drawing/2017/decorative" val="1"/>
              </a:ext>
            </a:extLst>
          </p:cNvPr>
          <p:cNvGrpSpPr/>
          <p:nvPr/>
        </p:nvGrpSpPr>
        <p:grpSpPr>
          <a:xfrm>
            <a:off x="11296599" y="1823186"/>
            <a:ext cx="6139180" cy="7434439"/>
            <a:chOff x="11296599" y="1823186"/>
            <a:chExt cx="6139180" cy="7434439"/>
          </a:xfrm>
        </p:grpSpPr>
        <p:pic>
          <p:nvPicPr>
            <p:cNvPr id="3" name="object 3">
              <a:extLst>
                <a:ext uri="{C183D7F6-B498-43B3-948B-1728B52AA6E4}">
                  <adec:decorative xmlns:adec="http://schemas.microsoft.com/office/drawing/2017/decorative" val="1"/>
                </a:ext>
              </a:extLst>
            </p:cNvPr>
            <p:cNvPicPr/>
            <p:nvPr/>
          </p:nvPicPr>
          <p:blipFill>
            <a:blip r:embed="rId5" cstate="print"/>
            <a:stretch>
              <a:fillRect/>
            </a:stretch>
          </p:blipFill>
          <p:spPr>
            <a:xfrm>
              <a:off x="12528250" y="3028766"/>
              <a:ext cx="85725" cy="85724"/>
            </a:xfrm>
            <a:prstGeom prst="rect">
              <a:avLst/>
            </a:prstGeom>
          </p:spPr>
        </p:pic>
        <p:sp>
          <p:nvSpPr>
            <p:cNvPr id="4" name="object 4"/>
            <p:cNvSpPr txBox="1"/>
            <p:nvPr/>
          </p:nvSpPr>
          <p:spPr>
            <a:xfrm>
              <a:off x="12747276" y="2885955"/>
              <a:ext cx="2727960" cy="330200"/>
            </a:xfrm>
            <a:prstGeom prst="rect">
              <a:avLst/>
            </a:prstGeom>
          </p:spPr>
          <p:txBody>
            <a:bodyPr vert="horz" wrap="square" lIns="0" tIns="12700" rIns="0" bIns="0" rtlCol="0">
              <a:spAutoFit/>
            </a:bodyPr>
            <a:lstStyle/>
            <a:p>
              <a:pPr marL="12700">
                <a:lnSpc>
                  <a:spcPct val="100000"/>
                </a:lnSpc>
                <a:spcBef>
                  <a:spcPts val="100"/>
                </a:spcBef>
              </a:pPr>
              <a:r>
                <a:rPr sz="2000" spc="150" dirty="0">
                  <a:latin typeface="Times New Roman"/>
                  <a:cs typeface="Times New Roman"/>
                </a:rPr>
                <a:t>Trauma</a:t>
              </a:r>
              <a:r>
                <a:rPr sz="2000" spc="50" dirty="0">
                  <a:latin typeface="Times New Roman"/>
                  <a:cs typeface="Times New Roman"/>
                </a:rPr>
                <a:t> </a:t>
              </a:r>
              <a:r>
                <a:rPr sz="2000" spc="145" dirty="0">
                  <a:latin typeface="Times New Roman"/>
                  <a:cs typeface="Times New Roman"/>
                </a:rPr>
                <a:t>Informed</a:t>
              </a:r>
              <a:r>
                <a:rPr sz="2000" spc="50" dirty="0">
                  <a:latin typeface="Times New Roman"/>
                  <a:cs typeface="Times New Roman"/>
                </a:rPr>
                <a:t> </a:t>
              </a:r>
              <a:r>
                <a:rPr sz="2000" spc="120" dirty="0">
                  <a:latin typeface="Times New Roman"/>
                  <a:cs typeface="Times New Roman"/>
                </a:rPr>
                <a:t>Care</a:t>
              </a:r>
              <a:endParaRPr sz="2000">
                <a:latin typeface="Times New Roman"/>
                <a:cs typeface="Times New Roman"/>
              </a:endParaRPr>
            </a:p>
          </p:txBody>
        </p:sp>
        <p:pic>
          <p:nvPicPr>
            <p:cNvPr id="5" name="object 5">
              <a:extLst>
                <a:ext uri="{C183D7F6-B498-43B3-948B-1728B52AA6E4}">
                  <adec:decorative xmlns:adec="http://schemas.microsoft.com/office/drawing/2017/decorative" val="1"/>
                </a:ext>
              </a:extLst>
            </p:cNvPr>
            <p:cNvPicPr/>
            <p:nvPr/>
          </p:nvPicPr>
          <p:blipFill>
            <a:blip r:embed="rId5" cstate="print"/>
            <a:stretch>
              <a:fillRect/>
            </a:stretch>
          </p:blipFill>
          <p:spPr>
            <a:xfrm>
              <a:off x="11767384" y="7573326"/>
              <a:ext cx="85725" cy="85724"/>
            </a:xfrm>
            <a:prstGeom prst="rect">
              <a:avLst/>
            </a:prstGeom>
          </p:spPr>
        </p:pic>
        <p:pic>
          <p:nvPicPr>
            <p:cNvPr id="6" name="object 6">
              <a:extLst>
                <a:ext uri="{C183D7F6-B498-43B3-948B-1728B52AA6E4}">
                  <adec:decorative xmlns:adec="http://schemas.microsoft.com/office/drawing/2017/decorative" val="1"/>
                </a:ext>
              </a:extLst>
            </p:cNvPr>
            <p:cNvPicPr/>
            <p:nvPr/>
          </p:nvPicPr>
          <p:blipFill>
            <a:blip r:embed="rId5" cstate="print"/>
            <a:stretch>
              <a:fillRect/>
            </a:stretch>
          </p:blipFill>
          <p:spPr>
            <a:xfrm>
              <a:off x="11767384" y="8001951"/>
              <a:ext cx="85725" cy="85724"/>
            </a:xfrm>
            <a:prstGeom prst="rect">
              <a:avLst/>
            </a:prstGeom>
          </p:spPr>
        </p:pic>
        <p:sp>
          <p:nvSpPr>
            <p:cNvPr id="7" name="object 7">
              <a:extLst>
                <a:ext uri="{C183D7F6-B498-43B3-948B-1728B52AA6E4}">
                  <adec:decorative xmlns:adec="http://schemas.microsoft.com/office/drawing/2017/decorative" val="1"/>
                </a:ext>
              </a:extLst>
            </p:cNvPr>
            <p:cNvSpPr/>
            <p:nvPr/>
          </p:nvSpPr>
          <p:spPr>
            <a:xfrm>
              <a:off x="11296599" y="2207335"/>
              <a:ext cx="6139180" cy="1399540"/>
            </a:xfrm>
            <a:custGeom>
              <a:avLst/>
              <a:gdLst/>
              <a:ahLst/>
              <a:cxnLst/>
              <a:rect l="l" t="t" r="r" b="b"/>
              <a:pathLst>
                <a:path w="6139180" h="1399539">
                  <a:moveTo>
                    <a:pt x="6138926" y="1318260"/>
                  </a:moveTo>
                  <a:lnTo>
                    <a:pt x="82143" y="1318260"/>
                  </a:lnTo>
                  <a:lnTo>
                    <a:pt x="82143" y="82550"/>
                  </a:lnTo>
                  <a:lnTo>
                    <a:pt x="808697" y="82550"/>
                  </a:lnTo>
                  <a:lnTo>
                    <a:pt x="808697" y="0"/>
                  </a:lnTo>
                  <a:lnTo>
                    <a:pt x="0" y="0"/>
                  </a:lnTo>
                  <a:lnTo>
                    <a:pt x="0" y="82550"/>
                  </a:lnTo>
                  <a:lnTo>
                    <a:pt x="0" y="1318260"/>
                  </a:lnTo>
                  <a:lnTo>
                    <a:pt x="0" y="1399540"/>
                  </a:lnTo>
                  <a:lnTo>
                    <a:pt x="6138926" y="1399540"/>
                  </a:lnTo>
                  <a:lnTo>
                    <a:pt x="6138926" y="1318260"/>
                  </a:lnTo>
                  <a:close/>
                </a:path>
                <a:path w="6139180" h="1399539">
                  <a:moveTo>
                    <a:pt x="6138926" y="0"/>
                  </a:moveTo>
                  <a:lnTo>
                    <a:pt x="5286984" y="0"/>
                  </a:lnTo>
                  <a:lnTo>
                    <a:pt x="5286984" y="82550"/>
                  </a:lnTo>
                  <a:lnTo>
                    <a:pt x="6056833" y="82550"/>
                  </a:lnTo>
                  <a:lnTo>
                    <a:pt x="6056833" y="1317701"/>
                  </a:lnTo>
                  <a:lnTo>
                    <a:pt x="6138926" y="1317701"/>
                  </a:lnTo>
                  <a:lnTo>
                    <a:pt x="6138926" y="82550"/>
                  </a:lnTo>
                  <a:lnTo>
                    <a:pt x="6138926" y="81953"/>
                  </a:lnTo>
                  <a:lnTo>
                    <a:pt x="6138926" y="0"/>
                  </a:lnTo>
                  <a:close/>
                </a:path>
              </a:pathLst>
            </a:custGeom>
            <a:solidFill>
              <a:srgbClr val="CDB887"/>
            </a:solidFill>
          </p:spPr>
          <p:txBody>
            <a:bodyPr wrap="square" lIns="0" tIns="0" rIns="0" bIns="0" rtlCol="0"/>
            <a:lstStyle/>
            <a:p>
              <a:endParaRPr/>
            </a:p>
          </p:txBody>
        </p:sp>
        <p:grpSp>
          <p:nvGrpSpPr>
            <p:cNvPr id="8" name="object 8">
              <a:extLst>
                <a:ext uri="{C183D7F6-B498-43B3-948B-1728B52AA6E4}">
                  <adec:decorative xmlns:adec="http://schemas.microsoft.com/office/drawing/2017/decorative" val="1"/>
                </a:ext>
              </a:extLst>
            </p:cNvPr>
            <p:cNvGrpSpPr/>
            <p:nvPr/>
          </p:nvGrpSpPr>
          <p:grpSpPr>
            <a:xfrm>
              <a:off x="11567359" y="6241375"/>
              <a:ext cx="5553075" cy="3016250"/>
              <a:chOff x="11567359" y="6241375"/>
              <a:chExt cx="5553075" cy="3016250"/>
            </a:xfrm>
          </p:grpSpPr>
          <p:sp>
            <p:nvSpPr>
              <p:cNvPr id="9" name="object 9"/>
              <p:cNvSpPr/>
              <p:nvPr/>
            </p:nvSpPr>
            <p:spPr>
              <a:xfrm>
                <a:off x="11567350" y="6663943"/>
                <a:ext cx="5553075" cy="2593340"/>
              </a:xfrm>
              <a:custGeom>
                <a:avLst/>
                <a:gdLst/>
                <a:ahLst/>
                <a:cxnLst/>
                <a:rect l="l" t="t" r="r" b="b"/>
                <a:pathLst>
                  <a:path w="5553075" h="2593340">
                    <a:moveTo>
                      <a:pt x="5552922" y="2536190"/>
                    </a:moveTo>
                    <a:lnTo>
                      <a:pt x="57099" y="2536190"/>
                    </a:lnTo>
                    <a:lnTo>
                      <a:pt x="57099" y="57150"/>
                    </a:lnTo>
                    <a:lnTo>
                      <a:pt x="680085" y="57150"/>
                    </a:lnTo>
                    <a:lnTo>
                      <a:pt x="680085" y="0"/>
                    </a:lnTo>
                    <a:lnTo>
                      <a:pt x="0" y="0"/>
                    </a:lnTo>
                    <a:lnTo>
                      <a:pt x="0" y="57150"/>
                    </a:lnTo>
                    <a:lnTo>
                      <a:pt x="0" y="2536190"/>
                    </a:lnTo>
                    <a:lnTo>
                      <a:pt x="0" y="2593340"/>
                    </a:lnTo>
                    <a:lnTo>
                      <a:pt x="5552922" y="2593340"/>
                    </a:lnTo>
                    <a:lnTo>
                      <a:pt x="5552922" y="2536190"/>
                    </a:lnTo>
                    <a:close/>
                  </a:path>
                  <a:path w="5553075" h="2593340">
                    <a:moveTo>
                      <a:pt x="5552922" y="0"/>
                    </a:moveTo>
                    <a:lnTo>
                      <a:pt x="5158371" y="0"/>
                    </a:lnTo>
                    <a:lnTo>
                      <a:pt x="5158371" y="57150"/>
                    </a:lnTo>
                    <a:lnTo>
                      <a:pt x="5495836" y="57150"/>
                    </a:lnTo>
                    <a:lnTo>
                      <a:pt x="5495836" y="2535644"/>
                    </a:lnTo>
                    <a:lnTo>
                      <a:pt x="5552922" y="2535644"/>
                    </a:lnTo>
                    <a:lnTo>
                      <a:pt x="5552922" y="57150"/>
                    </a:lnTo>
                    <a:lnTo>
                      <a:pt x="5552922" y="56972"/>
                    </a:lnTo>
                    <a:lnTo>
                      <a:pt x="5552922" y="0"/>
                    </a:lnTo>
                    <a:close/>
                  </a:path>
                </a:pathLst>
              </a:custGeom>
              <a:solidFill>
                <a:srgbClr val="CDB887"/>
              </a:solidFill>
            </p:spPr>
            <p:txBody>
              <a:bodyPr wrap="square" lIns="0" tIns="0" rIns="0" bIns="0" rtlCol="0"/>
              <a:lstStyle/>
              <a:p>
                <a:endParaRPr/>
              </a:p>
            </p:txBody>
          </p:sp>
          <p:sp>
            <p:nvSpPr>
              <p:cNvPr id="10" name="object 10"/>
              <p:cNvSpPr/>
              <p:nvPr/>
            </p:nvSpPr>
            <p:spPr>
              <a:xfrm>
                <a:off x="12247446" y="6241375"/>
                <a:ext cx="4478655" cy="842010"/>
              </a:xfrm>
              <a:custGeom>
                <a:avLst/>
                <a:gdLst/>
                <a:ahLst/>
                <a:cxnLst/>
                <a:rect l="l" t="t" r="r" b="b"/>
                <a:pathLst>
                  <a:path w="4478655" h="842009">
                    <a:moveTo>
                      <a:pt x="4478283" y="841733"/>
                    </a:moveTo>
                    <a:lnTo>
                      <a:pt x="0" y="841733"/>
                    </a:lnTo>
                    <a:lnTo>
                      <a:pt x="0" y="0"/>
                    </a:lnTo>
                    <a:lnTo>
                      <a:pt x="4478283" y="0"/>
                    </a:lnTo>
                    <a:lnTo>
                      <a:pt x="4478283" y="841733"/>
                    </a:lnTo>
                    <a:close/>
                  </a:path>
                </a:pathLst>
              </a:custGeom>
              <a:solidFill>
                <a:srgbClr val="CDB59C"/>
              </a:solidFill>
            </p:spPr>
            <p:txBody>
              <a:bodyPr wrap="square" lIns="0" tIns="0" rIns="0" bIns="0" rtlCol="0"/>
              <a:lstStyle/>
              <a:p>
                <a:endParaRPr/>
              </a:p>
            </p:txBody>
          </p:sp>
        </p:grpSp>
        <p:pic>
          <p:nvPicPr>
            <p:cNvPr id="11" name="object 11">
              <a:extLst>
                <a:ext uri="{C183D7F6-B498-43B3-948B-1728B52AA6E4}">
                  <adec:decorative xmlns:adec="http://schemas.microsoft.com/office/drawing/2017/decorative" val="1"/>
                </a:ext>
              </a:extLst>
            </p:cNvPr>
            <p:cNvPicPr/>
            <p:nvPr/>
          </p:nvPicPr>
          <p:blipFill>
            <a:blip r:embed="rId5" cstate="print"/>
            <a:stretch>
              <a:fillRect/>
            </a:stretch>
          </p:blipFill>
          <p:spPr>
            <a:xfrm>
              <a:off x="12528250" y="5346495"/>
              <a:ext cx="85725" cy="85724"/>
            </a:xfrm>
            <a:prstGeom prst="rect">
              <a:avLst/>
            </a:prstGeom>
          </p:spPr>
        </p:pic>
        <p:sp>
          <p:nvSpPr>
            <p:cNvPr id="12" name="object 12"/>
            <p:cNvSpPr txBox="1"/>
            <p:nvPr/>
          </p:nvSpPr>
          <p:spPr>
            <a:xfrm>
              <a:off x="12747276" y="5203683"/>
              <a:ext cx="2753360" cy="330200"/>
            </a:xfrm>
            <a:prstGeom prst="rect">
              <a:avLst/>
            </a:prstGeom>
          </p:spPr>
          <p:txBody>
            <a:bodyPr vert="horz" wrap="square" lIns="0" tIns="12700" rIns="0" bIns="0" rtlCol="0">
              <a:spAutoFit/>
            </a:bodyPr>
            <a:lstStyle/>
            <a:p>
              <a:pPr marL="12700">
                <a:lnSpc>
                  <a:spcPct val="100000"/>
                </a:lnSpc>
                <a:spcBef>
                  <a:spcPts val="100"/>
                </a:spcBef>
              </a:pPr>
              <a:r>
                <a:rPr sz="2000" spc="130" dirty="0">
                  <a:latin typeface="Times New Roman"/>
                  <a:cs typeface="Times New Roman"/>
                </a:rPr>
                <a:t>Mental</a:t>
              </a:r>
              <a:r>
                <a:rPr sz="2000" spc="30" dirty="0">
                  <a:latin typeface="Times New Roman"/>
                  <a:cs typeface="Times New Roman"/>
                </a:rPr>
                <a:t> </a:t>
              </a:r>
              <a:r>
                <a:rPr sz="2000" spc="135" dirty="0">
                  <a:latin typeface="Times New Roman"/>
                  <a:cs typeface="Times New Roman"/>
                </a:rPr>
                <a:t>Health</a:t>
              </a:r>
              <a:r>
                <a:rPr sz="2000" spc="30" dirty="0">
                  <a:latin typeface="Times New Roman"/>
                  <a:cs typeface="Times New Roman"/>
                </a:rPr>
                <a:t> </a:t>
              </a:r>
              <a:r>
                <a:rPr sz="2000" spc="105" dirty="0">
                  <a:latin typeface="Times New Roman"/>
                  <a:cs typeface="Times New Roman"/>
                </a:rPr>
                <a:t>First</a:t>
              </a:r>
              <a:r>
                <a:rPr sz="2000" spc="30" dirty="0">
                  <a:latin typeface="Times New Roman"/>
                  <a:cs typeface="Times New Roman"/>
                </a:rPr>
                <a:t> </a:t>
              </a:r>
              <a:r>
                <a:rPr sz="2000" spc="-25" dirty="0">
                  <a:latin typeface="Times New Roman"/>
                  <a:cs typeface="Times New Roman"/>
                </a:rPr>
                <a:t>Aid</a:t>
              </a:r>
              <a:endParaRPr sz="2000">
                <a:latin typeface="Times New Roman"/>
                <a:cs typeface="Times New Roman"/>
              </a:endParaRPr>
            </a:p>
          </p:txBody>
        </p:sp>
        <p:sp>
          <p:nvSpPr>
            <p:cNvPr id="13" name="object 13">
              <a:extLst>
                <a:ext uri="{C183D7F6-B498-43B3-948B-1728B52AA6E4}">
                  <adec:decorative xmlns:adec="http://schemas.microsoft.com/office/drawing/2017/decorative" val="1"/>
                </a:ext>
              </a:extLst>
            </p:cNvPr>
            <p:cNvSpPr/>
            <p:nvPr/>
          </p:nvSpPr>
          <p:spPr>
            <a:xfrm>
              <a:off x="11296599" y="4525060"/>
              <a:ext cx="6139180" cy="1399540"/>
            </a:xfrm>
            <a:custGeom>
              <a:avLst/>
              <a:gdLst/>
              <a:ahLst/>
              <a:cxnLst/>
              <a:rect l="l" t="t" r="r" b="b"/>
              <a:pathLst>
                <a:path w="6139180" h="1399539">
                  <a:moveTo>
                    <a:pt x="6138926" y="1318260"/>
                  </a:moveTo>
                  <a:lnTo>
                    <a:pt x="82143" y="1318260"/>
                  </a:lnTo>
                  <a:lnTo>
                    <a:pt x="82143" y="82550"/>
                  </a:lnTo>
                  <a:lnTo>
                    <a:pt x="808697" y="82550"/>
                  </a:lnTo>
                  <a:lnTo>
                    <a:pt x="808697" y="0"/>
                  </a:lnTo>
                  <a:lnTo>
                    <a:pt x="0" y="0"/>
                  </a:lnTo>
                  <a:lnTo>
                    <a:pt x="0" y="82550"/>
                  </a:lnTo>
                  <a:lnTo>
                    <a:pt x="0" y="1318260"/>
                  </a:lnTo>
                  <a:lnTo>
                    <a:pt x="0" y="1399540"/>
                  </a:lnTo>
                  <a:lnTo>
                    <a:pt x="6138926" y="1399540"/>
                  </a:lnTo>
                  <a:lnTo>
                    <a:pt x="6138926" y="1318260"/>
                  </a:lnTo>
                  <a:close/>
                </a:path>
                <a:path w="6139180" h="1399539">
                  <a:moveTo>
                    <a:pt x="6138926" y="0"/>
                  </a:moveTo>
                  <a:lnTo>
                    <a:pt x="5286984" y="0"/>
                  </a:lnTo>
                  <a:lnTo>
                    <a:pt x="5286984" y="82550"/>
                  </a:lnTo>
                  <a:lnTo>
                    <a:pt x="6056833" y="82550"/>
                  </a:lnTo>
                  <a:lnTo>
                    <a:pt x="6056833" y="1317701"/>
                  </a:lnTo>
                  <a:lnTo>
                    <a:pt x="6138926" y="1317701"/>
                  </a:lnTo>
                  <a:lnTo>
                    <a:pt x="6138926" y="82550"/>
                  </a:lnTo>
                  <a:lnTo>
                    <a:pt x="6138926" y="81953"/>
                  </a:lnTo>
                  <a:lnTo>
                    <a:pt x="6138926" y="0"/>
                  </a:lnTo>
                  <a:close/>
                </a:path>
              </a:pathLst>
            </a:custGeom>
            <a:solidFill>
              <a:srgbClr val="CDB887"/>
            </a:solidFill>
          </p:spPr>
          <p:txBody>
            <a:bodyPr wrap="square" lIns="0" tIns="0" rIns="0" bIns="0" rtlCol="0"/>
            <a:lstStyle/>
            <a:p>
              <a:endParaRPr/>
            </a:p>
          </p:txBody>
        </p:sp>
        <p:sp>
          <p:nvSpPr>
            <p:cNvPr id="19" name="object 19"/>
            <p:cNvSpPr txBox="1"/>
            <p:nvPr/>
          </p:nvSpPr>
          <p:spPr>
            <a:xfrm>
              <a:off x="12105302" y="1823186"/>
              <a:ext cx="4478655" cy="842010"/>
            </a:xfrm>
            <a:prstGeom prst="rect">
              <a:avLst/>
            </a:prstGeom>
            <a:solidFill>
              <a:srgbClr val="CDB59C"/>
            </a:solidFill>
          </p:spPr>
          <p:txBody>
            <a:bodyPr vert="horz" wrap="square" lIns="0" tIns="188595" rIns="0" bIns="0" rtlCol="0">
              <a:spAutoFit/>
            </a:bodyPr>
            <a:lstStyle/>
            <a:p>
              <a:pPr marL="42545" algn="ctr">
                <a:lnSpc>
                  <a:spcPct val="100000"/>
                </a:lnSpc>
                <a:spcBef>
                  <a:spcPts val="1485"/>
                </a:spcBef>
              </a:pPr>
              <a:r>
                <a:rPr sz="2400" b="1" spc="80" dirty="0">
                  <a:latin typeface="Times New Roman"/>
                  <a:cs typeface="Times New Roman"/>
                </a:rPr>
                <a:t>Libraries</a:t>
              </a:r>
              <a:r>
                <a:rPr sz="2400" b="1" spc="25" dirty="0">
                  <a:latin typeface="Times New Roman"/>
                  <a:cs typeface="Times New Roman"/>
                </a:rPr>
                <a:t> </a:t>
              </a:r>
              <a:r>
                <a:rPr sz="2400" b="1" spc="-400" dirty="0">
                  <a:latin typeface="Times New Roman"/>
                  <a:cs typeface="Times New Roman"/>
                </a:rPr>
                <a:t>&amp;</a:t>
              </a:r>
              <a:r>
                <a:rPr sz="2400" b="1" spc="25" dirty="0">
                  <a:latin typeface="Times New Roman"/>
                  <a:cs typeface="Times New Roman"/>
                </a:rPr>
                <a:t> </a:t>
              </a:r>
              <a:r>
                <a:rPr sz="2400" b="1" spc="60" dirty="0">
                  <a:latin typeface="Times New Roman"/>
                  <a:cs typeface="Times New Roman"/>
                </a:rPr>
                <a:t>Trauma</a:t>
              </a:r>
              <a:endParaRPr sz="2400">
                <a:latin typeface="Times New Roman"/>
                <a:cs typeface="Times New Roman"/>
              </a:endParaRPr>
            </a:p>
          </p:txBody>
        </p:sp>
        <p:sp>
          <p:nvSpPr>
            <p:cNvPr id="20" name="object 20"/>
            <p:cNvSpPr txBox="1"/>
            <p:nvPr/>
          </p:nvSpPr>
          <p:spPr>
            <a:xfrm>
              <a:off x="11986409" y="6455230"/>
              <a:ext cx="4810760" cy="2162810"/>
            </a:xfrm>
            <a:prstGeom prst="rect">
              <a:avLst/>
            </a:prstGeom>
          </p:spPr>
          <p:txBody>
            <a:bodyPr vert="horz" wrap="square" lIns="0" tIns="11430" rIns="0" bIns="0" rtlCol="0">
              <a:spAutoFit/>
            </a:bodyPr>
            <a:lstStyle/>
            <a:p>
              <a:pPr marL="393065" algn="ctr">
                <a:lnSpc>
                  <a:spcPct val="100000"/>
                </a:lnSpc>
                <a:spcBef>
                  <a:spcPts val="90"/>
                </a:spcBef>
              </a:pPr>
              <a:r>
                <a:rPr sz="2400" b="1" spc="75" dirty="0">
                  <a:latin typeface="Times New Roman"/>
                  <a:cs typeface="Times New Roman"/>
                </a:rPr>
                <a:t>Talking</a:t>
              </a:r>
              <a:r>
                <a:rPr sz="2400" b="1" spc="45" dirty="0">
                  <a:latin typeface="Times New Roman"/>
                  <a:cs typeface="Times New Roman"/>
                </a:rPr>
                <a:t> </a:t>
              </a:r>
              <a:r>
                <a:rPr sz="2400" b="1" spc="60" dirty="0">
                  <a:latin typeface="Times New Roman"/>
                  <a:cs typeface="Times New Roman"/>
                </a:rPr>
                <a:t>About</a:t>
              </a:r>
              <a:r>
                <a:rPr sz="2400" b="1" spc="45" dirty="0">
                  <a:latin typeface="Times New Roman"/>
                  <a:cs typeface="Times New Roman"/>
                </a:rPr>
                <a:t> </a:t>
              </a:r>
              <a:r>
                <a:rPr sz="2400" b="1" spc="85" dirty="0">
                  <a:latin typeface="Times New Roman"/>
                  <a:cs typeface="Times New Roman"/>
                </a:rPr>
                <a:t>Addiction</a:t>
              </a:r>
              <a:endParaRPr sz="2400">
                <a:latin typeface="Times New Roman"/>
                <a:cs typeface="Times New Roman"/>
              </a:endParaRPr>
            </a:p>
            <a:p>
              <a:pPr>
                <a:lnSpc>
                  <a:spcPct val="100000"/>
                </a:lnSpc>
                <a:spcBef>
                  <a:spcPts val="2045"/>
                </a:spcBef>
              </a:pPr>
              <a:endParaRPr sz="2400">
                <a:latin typeface="Times New Roman"/>
                <a:cs typeface="Times New Roman"/>
              </a:endParaRPr>
            </a:p>
            <a:p>
              <a:pPr marL="12700">
                <a:lnSpc>
                  <a:spcPct val="100000"/>
                </a:lnSpc>
                <a:spcBef>
                  <a:spcPts val="5"/>
                </a:spcBef>
              </a:pPr>
              <a:r>
                <a:rPr sz="2000" spc="120" dirty="0">
                  <a:latin typeface="Times New Roman"/>
                  <a:cs typeface="Times New Roman"/>
                </a:rPr>
                <a:t>Addiction-</a:t>
              </a:r>
              <a:r>
                <a:rPr sz="2000" spc="100" dirty="0">
                  <a:latin typeface="Times New Roman"/>
                  <a:cs typeface="Times New Roman"/>
                </a:rPr>
                <a:t>ary</a:t>
              </a:r>
              <a:endParaRPr sz="2000">
                <a:latin typeface="Times New Roman"/>
                <a:cs typeface="Times New Roman"/>
              </a:endParaRPr>
            </a:p>
            <a:p>
              <a:pPr marL="12700" marR="5080">
                <a:lnSpc>
                  <a:spcPct val="140600"/>
                </a:lnSpc>
              </a:pPr>
              <a:r>
                <a:rPr sz="2000" spc="155" dirty="0">
                  <a:latin typeface="Times New Roman"/>
                  <a:cs typeface="Times New Roman"/>
                </a:rPr>
                <a:t>Words</a:t>
              </a:r>
              <a:r>
                <a:rPr sz="2000" spc="35" dirty="0">
                  <a:latin typeface="Times New Roman"/>
                  <a:cs typeface="Times New Roman"/>
                </a:rPr>
                <a:t> </a:t>
              </a:r>
              <a:r>
                <a:rPr sz="2000" spc="160" dirty="0">
                  <a:latin typeface="Times New Roman"/>
                  <a:cs typeface="Times New Roman"/>
                </a:rPr>
                <a:t>matter:</a:t>
              </a:r>
              <a:r>
                <a:rPr sz="2000" spc="35" dirty="0">
                  <a:latin typeface="Times New Roman"/>
                  <a:cs typeface="Times New Roman"/>
                </a:rPr>
                <a:t> </a:t>
              </a:r>
              <a:r>
                <a:rPr sz="2000" spc="135" dirty="0">
                  <a:latin typeface="Times New Roman"/>
                  <a:cs typeface="Times New Roman"/>
                </a:rPr>
                <a:t>How</a:t>
              </a:r>
              <a:r>
                <a:rPr sz="2000" spc="35" dirty="0">
                  <a:latin typeface="Times New Roman"/>
                  <a:cs typeface="Times New Roman"/>
                </a:rPr>
                <a:t> </a:t>
              </a:r>
              <a:r>
                <a:rPr sz="2000" spc="125" dirty="0">
                  <a:latin typeface="Times New Roman"/>
                  <a:cs typeface="Times New Roman"/>
                </a:rPr>
                <a:t>language</a:t>
              </a:r>
              <a:r>
                <a:rPr sz="2000" spc="35" dirty="0">
                  <a:latin typeface="Times New Roman"/>
                  <a:cs typeface="Times New Roman"/>
                </a:rPr>
                <a:t> </a:t>
              </a:r>
              <a:r>
                <a:rPr sz="2000" spc="145" dirty="0">
                  <a:latin typeface="Times New Roman"/>
                  <a:cs typeface="Times New Roman"/>
                </a:rPr>
                <a:t>choice</a:t>
              </a:r>
              <a:r>
                <a:rPr sz="2000" spc="35" dirty="0">
                  <a:latin typeface="Times New Roman"/>
                  <a:cs typeface="Times New Roman"/>
                </a:rPr>
                <a:t> </a:t>
              </a:r>
              <a:r>
                <a:rPr sz="2000" spc="145" dirty="0">
                  <a:latin typeface="Times New Roman"/>
                  <a:cs typeface="Times New Roman"/>
                </a:rPr>
                <a:t>can </a:t>
              </a:r>
              <a:r>
                <a:rPr sz="2000" spc="185" dirty="0">
                  <a:latin typeface="Times New Roman"/>
                  <a:cs typeface="Times New Roman"/>
                </a:rPr>
                <a:t>reduce</a:t>
              </a:r>
              <a:r>
                <a:rPr sz="2000" spc="25" dirty="0">
                  <a:latin typeface="Times New Roman"/>
                  <a:cs typeface="Times New Roman"/>
                </a:rPr>
                <a:t> </a:t>
              </a:r>
              <a:r>
                <a:rPr sz="2000" spc="125" dirty="0">
                  <a:latin typeface="Times New Roman"/>
                  <a:cs typeface="Times New Roman"/>
                </a:rPr>
                <a:t>stigma</a:t>
              </a:r>
              <a:endParaRPr sz="2000">
                <a:latin typeface="Times New Roman"/>
                <a:cs typeface="Times New Roman"/>
              </a:endParaRPr>
            </a:p>
          </p:txBody>
        </p:sp>
        <p:sp>
          <p:nvSpPr>
            <p:cNvPr id="21" name="object 21"/>
            <p:cNvSpPr txBox="1"/>
            <p:nvPr/>
          </p:nvSpPr>
          <p:spPr>
            <a:xfrm>
              <a:off x="12105302" y="4140913"/>
              <a:ext cx="4478655" cy="842010"/>
            </a:xfrm>
            <a:prstGeom prst="rect">
              <a:avLst/>
            </a:prstGeom>
            <a:solidFill>
              <a:srgbClr val="CDB59C"/>
            </a:solidFill>
          </p:spPr>
          <p:txBody>
            <a:bodyPr vert="horz" wrap="square" lIns="0" tIns="188595" rIns="0" bIns="0" rtlCol="0">
              <a:spAutoFit/>
            </a:bodyPr>
            <a:lstStyle/>
            <a:p>
              <a:pPr marL="42545" algn="ctr">
                <a:lnSpc>
                  <a:spcPct val="100000"/>
                </a:lnSpc>
                <a:spcBef>
                  <a:spcPts val="1485"/>
                </a:spcBef>
              </a:pPr>
              <a:r>
                <a:rPr sz="2400" b="1" spc="95" dirty="0">
                  <a:latin typeface="Times New Roman"/>
                  <a:cs typeface="Times New Roman"/>
                </a:rPr>
                <a:t>Trainings</a:t>
              </a:r>
              <a:endParaRPr sz="2400">
                <a:latin typeface="Times New Roman"/>
                <a:cs typeface="Times New Roman"/>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idx="4294967295"/>
          </p:nvPr>
        </p:nvSpPr>
        <p:spPr>
          <a:xfrm>
            <a:off x="1016000" y="1167800"/>
            <a:ext cx="16606519" cy="68993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400" b="1" i="0" u="none" strike="noStrike" kern="0" cap="none" normalizeH="0" baseline="0" noProof="0" dirty="0">
                <a:ln>
                  <a:noFill/>
                </a:ln>
                <a:solidFill>
                  <a:srgbClr val="037D42"/>
                </a:solidFill>
                <a:effectLst/>
                <a:uLnTx/>
                <a:uFillTx/>
                <a:latin typeface="Arial"/>
                <a:cs typeface="Arial"/>
              </a:rPr>
              <a:t>ACTION 3: POLICY...?</a:t>
            </a:r>
            <a:endParaRPr kumimoji="0" lang="en-US" sz="4400" b="0" i="0" u="none" strike="noStrike" kern="0" cap="none" normalizeH="0" baseline="0" noProof="0" dirty="0">
              <a:ln>
                <a:noFill/>
              </a:ln>
              <a:solidFill>
                <a:sysClr val="windowText" lastClr="000000"/>
              </a:solidFill>
              <a:effectLst/>
              <a:uLnTx/>
              <a:uFillTx/>
              <a:latin typeface="Arial"/>
              <a:cs typeface="Arial"/>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887"/>
          </a:solidFill>
        </p:spPr>
        <p:txBody>
          <a:bodyPr wrap="square" lIns="0" tIns="0" rIns="0" bIns="0" rtlCol="0"/>
          <a:lstStyle/>
          <a:p>
            <a:pPr algn="l" rtl="0"/>
            <a:endParaRPr/>
          </a:p>
        </p:txBody>
      </p:sp>
      <p:grpSp>
        <p:nvGrpSpPr>
          <p:cNvPr id="10" name="Group 9">
            <a:extLst>
              <a:ext uri="{FF2B5EF4-FFF2-40B4-BE49-F238E27FC236}">
                <a16:creationId xmlns:a16="http://schemas.microsoft.com/office/drawing/2014/main" id="{56138CCB-3DEF-28C7-1796-D8BC10981FB1}"/>
              </a:ext>
              <a:ext uri="{C183D7F6-B498-43B3-948B-1728B52AA6E4}">
                <adec:decorative xmlns:adec="http://schemas.microsoft.com/office/drawing/2017/decorative" val="1"/>
              </a:ext>
            </a:extLst>
          </p:cNvPr>
          <p:cNvGrpSpPr/>
          <p:nvPr/>
        </p:nvGrpSpPr>
        <p:grpSpPr>
          <a:xfrm>
            <a:off x="1133818" y="3239862"/>
            <a:ext cx="127309" cy="3310046"/>
            <a:chOff x="1133818" y="3239862"/>
            <a:chExt cx="127309" cy="3310046"/>
          </a:xfrm>
        </p:grpSpPr>
        <p:pic>
          <p:nvPicPr>
            <p:cNvPr id="3" name="object 3">
              <a:extLst>
                <a:ext uri="{C183D7F6-B498-43B3-948B-1728B52AA6E4}">
                  <adec:decorative xmlns:adec="http://schemas.microsoft.com/office/drawing/2017/decorative" val="1"/>
                </a:ext>
              </a:extLst>
            </p:cNvPr>
            <p:cNvPicPr/>
            <p:nvPr/>
          </p:nvPicPr>
          <p:blipFill>
            <a:blip r:embed="rId3" cstate="print"/>
            <a:stretch>
              <a:fillRect/>
            </a:stretch>
          </p:blipFill>
          <p:spPr>
            <a:xfrm>
              <a:off x="1133818" y="3239862"/>
              <a:ext cx="127309" cy="127309"/>
            </a:xfrm>
            <a:prstGeom prst="rect">
              <a:avLst/>
            </a:prstGeom>
          </p:spPr>
        </p:pic>
        <p:pic>
          <p:nvPicPr>
            <p:cNvPr id="4" name="object 4">
              <a:extLst>
                <a:ext uri="{C183D7F6-B498-43B3-948B-1728B52AA6E4}">
                  <adec:decorative xmlns:adec="http://schemas.microsoft.com/office/drawing/2017/decorative" val="1"/>
                </a:ext>
              </a:extLst>
            </p:cNvPr>
            <p:cNvPicPr/>
            <p:nvPr/>
          </p:nvPicPr>
          <p:blipFill>
            <a:blip r:embed="rId4" cstate="print"/>
            <a:stretch>
              <a:fillRect/>
            </a:stretch>
          </p:blipFill>
          <p:spPr>
            <a:xfrm>
              <a:off x="1133818" y="4512957"/>
              <a:ext cx="127309" cy="127309"/>
            </a:xfrm>
            <a:prstGeom prst="rect">
              <a:avLst/>
            </a:prstGeom>
          </p:spPr>
        </p:pic>
        <p:pic>
          <p:nvPicPr>
            <p:cNvPr id="5" name="object 5">
              <a:extLst>
                <a:ext uri="{C183D7F6-B498-43B3-948B-1728B52AA6E4}">
                  <adec:decorative xmlns:adec="http://schemas.microsoft.com/office/drawing/2017/decorative" val="1"/>
                </a:ext>
              </a:extLst>
            </p:cNvPr>
            <p:cNvPicPr/>
            <p:nvPr/>
          </p:nvPicPr>
          <p:blipFill>
            <a:blip r:embed="rId4" cstate="print"/>
            <a:stretch>
              <a:fillRect/>
            </a:stretch>
          </p:blipFill>
          <p:spPr>
            <a:xfrm>
              <a:off x="1133818" y="6422599"/>
              <a:ext cx="127309" cy="127309"/>
            </a:xfrm>
            <a:prstGeom prst="rect">
              <a:avLst/>
            </a:prstGeom>
          </p:spPr>
        </p:pic>
      </p:grpSp>
      <p:sp>
        <p:nvSpPr>
          <p:cNvPr id="6" name="object 6"/>
          <p:cNvSpPr txBox="1">
            <a:spLocks/>
          </p:cNvSpPr>
          <p:nvPr/>
        </p:nvSpPr>
        <p:spPr>
          <a:xfrm>
            <a:off x="9144000" y="312546"/>
            <a:ext cx="8775675"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TOOLKIT ACTION STEP OVERVIEW</a:t>
            </a:r>
          </a:p>
        </p:txBody>
      </p:sp>
      <p:sp>
        <p:nvSpPr>
          <p:cNvPr id="14" name="TextBox 13">
            <a:extLst>
              <a:ext uri="{FF2B5EF4-FFF2-40B4-BE49-F238E27FC236}">
                <a16:creationId xmlns:a16="http://schemas.microsoft.com/office/drawing/2014/main" id="{84ECBABA-451D-E676-890F-23683C3B0D90}"/>
              </a:ext>
            </a:extLst>
          </p:cNvPr>
          <p:cNvSpPr txBox="1"/>
          <p:nvPr/>
        </p:nvSpPr>
        <p:spPr>
          <a:xfrm>
            <a:off x="1121413" y="2894773"/>
            <a:ext cx="16785857" cy="6815968"/>
          </a:xfrm>
          <a:prstGeom prst="rect">
            <a:avLst/>
          </a:prstGeom>
          <a:noFill/>
        </p:spPr>
        <p:txBody>
          <a:bodyPr wrap="square" rtlCol="0">
            <a:spAutoFit/>
          </a:bodyPr>
          <a:lstStyle/>
          <a:p>
            <a:pPr marL="461645" marR="407034" lvl="0" indent="99060" defTabSz="914400" eaLnBrk="1" fontAlgn="auto" latinLnBrk="0" hangingPunct="1">
              <a:lnSpc>
                <a:spcPct val="141600"/>
              </a:lnSpc>
              <a:spcBef>
                <a:spcPts val="0"/>
              </a:spcBef>
              <a:spcAft>
                <a:spcPts val="0"/>
              </a:spcAft>
              <a:buClrTx/>
              <a:buSzTx/>
              <a:buFontTx/>
              <a:buNone/>
              <a:tabLst/>
              <a:defRPr/>
            </a:pPr>
            <a:r>
              <a:rPr kumimoji="0" lang="en-US" sz="2950" b="0" i="0" u="none" strike="noStrike" kern="0" cap="none" spc="175" normalizeH="0" baseline="0" noProof="0" dirty="0">
                <a:ln>
                  <a:noFill/>
                </a:ln>
                <a:solidFill>
                  <a:sysClr val="windowText" lastClr="000000"/>
                </a:solidFill>
                <a:effectLst/>
                <a:uLnTx/>
                <a:uFillTx/>
                <a:latin typeface="Times New Roman"/>
                <a:cs typeface="Times New Roman"/>
              </a:rPr>
              <a:t>“Treat</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90" normalizeH="0" baseline="0" noProof="0" dirty="0">
                <a:ln>
                  <a:noFill/>
                </a:ln>
                <a:solidFill>
                  <a:sysClr val="windowText" lastClr="000000"/>
                </a:solidFill>
                <a:effectLst/>
                <a:uLnTx/>
                <a:uFillTx/>
                <a:latin typeface="Times New Roman"/>
                <a:cs typeface="Times New Roman"/>
              </a:rPr>
              <a:t>every</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75" normalizeH="0" baseline="0" noProof="0" dirty="0">
                <a:ln>
                  <a:noFill/>
                </a:ln>
                <a:solidFill>
                  <a:sysClr val="windowText" lastClr="000000"/>
                </a:solidFill>
                <a:effectLst/>
                <a:uLnTx/>
                <a:uFillTx/>
                <a:latin typeface="Times New Roman"/>
                <a:cs typeface="Times New Roman"/>
              </a:rPr>
              <a:t>patron</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10" normalizeH="0" baseline="0" noProof="0" dirty="0">
                <a:ln>
                  <a:noFill/>
                </a:ln>
                <a:solidFill>
                  <a:sysClr val="windowText" lastClr="000000"/>
                </a:solidFill>
                <a:effectLst/>
                <a:uLnTx/>
                <a:uFillTx/>
                <a:latin typeface="Times New Roman"/>
                <a:cs typeface="Times New Roman"/>
              </a:rPr>
              <a:t>with</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90" normalizeH="0" baseline="0" noProof="0" dirty="0">
                <a:ln>
                  <a:noFill/>
                </a:ln>
                <a:solidFill>
                  <a:sysClr val="windowText" lastClr="000000"/>
                </a:solidFill>
                <a:effectLst/>
                <a:uLnTx/>
                <a:uFillTx/>
                <a:latin typeface="Times New Roman"/>
                <a:cs typeface="Times New Roman"/>
              </a:rPr>
              <a:t>equal</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75" normalizeH="0" baseline="0" noProof="0" dirty="0">
                <a:ln>
                  <a:noFill/>
                </a:ln>
                <a:solidFill>
                  <a:sysClr val="windowText" lastClr="000000"/>
                </a:solidFill>
                <a:effectLst/>
                <a:uLnTx/>
                <a:uFillTx/>
                <a:latin typeface="Times New Roman"/>
                <a:cs typeface="Times New Roman"/>
              </a:rPr>
              <a:t>respect</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70" normalizeH="0" baseline="0" noProof="0" dirty="0">
                <a:ln>
                  <a:noFill/>
                </a:ln>
                <a:solidFill>
                  <a:sysClr val="windowText" lastClr="000000"/>
                </a:solidFill>
                <a:effectLst/>
                <a:uLnTx/>
                <a:uFillTx/>
                <a:latin typeface="Times New Roman"/>
                <a:cs typeface="Times New Roman"/>
              </a:rPr>
              <a:t>and</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90" normalizeH="0" baseline="0" noProof="0" dirty="0">
                <a:ln>
                  <a:noFill/>
                </a:ln>
                <a:solidFill>
                  <a:sysClr val="windowText" lastClr="000000"/>
                </a:solidFill>
                <a:effectLst/>
                <a:uLnTx/>
                <a:uFillTx/>
                <a:latin typeface="Times New Roman"/>
                <a:cs typeface="Times New Roman"/>
              </a:rPr>
              <a:t>every</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70" normalizeH="0" baseline="0" noProof="0" dirty="0">
                <a:ln>
                  <a:noFill/>
                </a:ln>
                <a:solidFill>
                  <a:sysClr val="windowText" lastClr="000000"/>
                </a:solidFill>
                <a:effectLst/>
                <a:uLnTx/>
                <a:uFillTx/>
                <a:latin typeface="Times New Roman"/>
                <a:cs typeface="Times New Roman"/>
              </a:rPr>
              <a:t>request</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10" normalizeH="0" baseline="0" noProof="0" dirty="0">
                <a:ln>
                  <a:noFill/>
                </a:ln>
                <a:solidFill>
                  <a:sysClr val="windowText" lastClr="000000"/>
                </a:solidFill>
                <a:effectLst/>
                <a:uLnTx/>
                <a:uFillTx/>
                <a:latin typeface="Times New Roman"/>
                <a:cs typeface="Times New Roman"/>
              </a:rPr>
              <a:t>with</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90" normalizeH="0" baseline="0" noProof="0" dirty="0">
                <a:ln>
                  <a:noFill/>
                </a:ln>
                <a:solidFill>
                  <a:sysClr val="windowText" lastClr="000000"/>
                </a:solidFill>
                <a:effectLst/>
                <a:uLnTx/>
                <a:uFillTx/>
                <a:latin typeface="Times New Roman"/>
                <a:cs typeface="Times New Roman"/>
              </a:rPr>
              <a:t>equal</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85" normalizeH="0" baseline="0" noProof="0" dirty="0">
                <a:ln>
                  <a:noFill/>
                </a:ln>
                <a:solidFill>
                  <a:sysClr val="windowText" lastClr="000000"/>
                </a:solidFill>
                <a:effectLst/>
                <a:uLnTx/>
                <a:uFillTx/>
                <a:latin typeface="Times New Roman"/>
                <a:cs typeface="Times New Roman"/>
              </a:rPr>
              <a:t>importance.”</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40" normalizeH="0" baseline="0" noProof="0" dirty="0">
                <a:ln>
                  <a:noFill/>
                </a:ln>
                <a:solidFill>
                  <a:sysClr val="windowText" lastClr="000000"/>
                </a:solidFill>
                <a:effectLst/>
                <a:uLnTx/>
                <a:uFillTx/>
                <a:latin typeface="Times New Roman"/>
                <a:cs typeface="Times New Roman"/>
              </a:rPr>
              <a:t>Wixom </a:t>
            </a:r>
            <a:r>
              <a:rPr kumimoji="0" lang="en-US" sz="2950" b="0" i="0" u="none" strike="noStrike" kern="0" cap="none" spc="150" normalizeH="0" baseline="0" noProof="0" dirty="0">
                <a:ln>
                  <a:noFill/>
                </a:ln>
                <a:solidFill>
                  <a:sysClr val="windowText" lastClr="000000"/>
                </a:solidFill>
                <a:effectLst/>
                <a:uLnTx/>
                <a:uFillTx/>
                <a:latin typeface="Times New Roman"/>
                <a:cs typeface="Times New Roman"/>
              </a:rPr>
              <a:t>Public</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45" normalizeH="0" baseline="0" noProof="0" dirty="0">
                <a:ln>
                  <a:noFill/>
                </a:ln>
                <a:solidFill>
                  <a:sysClr val="windowText" lastClr="000000"/>
                </a:solidFill>
                <a:effectLst/>
                <a:uLnTx/>
                <a:uFillTx/>
                <a:latin typeface="Times New Roman"/>
                <a:cs typeface="Times New Roman"/>
              </a:rPr>
              <a:t>Library</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0" normalizeH="0" baseline="0" noProof="0" dirty="0">
                <a:ln>
                  <a:noFill/>
                </a:ln>
                <a:solidFill>
                  <a:sysClr val="windowText" lastClr="000000"/>
                </a:solidFill>
                <a:effectLst/>
                <a:uLnTx/>
                <a:uFillTx/>
                <a:latin typeface="Times New Roman"/>
                <a:cs typeface="Times New Roman"/>
              </a:rPr>
              <a:t>(MI)</a:t>
            </a:r>
            <a:endParaRPr kumimoji="0" lang="en-US" sz="2950" b="0" i="0" u="none" strike="noStrike" kern="0" cap="none" spc="0" normalizeH="0" baseline="0" noProof="0" dirty="0">
              <a:ln>
                <a:noFill/>
              </a:ln>
              <a:solidFill>
                <a:sysClr val="windowText" lastClr="000000"/>
              </a:solidFill>
              <a:effectLst/>
              <a:uLnTx/>
              <a:uFillTx/>
              <a:latin typeface="Times New Roman"/>
              <a:cs typeface="Times New Roman"/>
            </a:endParaRPr>
          </a:p>
          <a:p>
            <a:pPr marL="461645" marR="62230" lvl="0" indent="99060" defTabSz="914400" eaLnBrk="1" fontAlgn="auto" latinLnBrk="0" hangingPunct="1">
              <a:lnSpc>
                <a:spcPct val="141600"/>
              </a:lnSpc>
              <a:spcBef>
                <a:spcPts val="0"/>
              </a:spcBef>
              <a:spcAft>
                <a:spcPts val="0"/>
              </a:spcAft>
              <a:buClrTx/>
              <a:buSzTx/>
              <a:buFontTx/>
              <a:buNone/>
              <a:tabLst/>
              <a:defRPr/>
            </a:pPr>
            <a:r>
              <a:rPr kumimoji="0" lang="en-US" sz="2950" b="0" i="0" u="none" strike="noStrike" kern="0" cap="none" spc="130" normalizeH="0" baseline="0" noProof="0" dirty="0">
                <a:ln>
                  <a:noFill/>
                </a:ln>
                <a:solidFill>
                  <a:sysClr val="windowText" lastClr="000000"/>
                </a:solidFill>
                <a:effectLst/>
                <a:uLnTx/>
                <a:uFillTx/>
                <a:latin typeface="Times New Roman"/>
                <a:cs typeface="Times New Roman"/>
              </a:rPr>
              <a:t>“The</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55" normalizeH="0" baseline="0" noProof="0" dirty="0">
                <a:ln>
                  <a:noFill/>
                </a:ln>
                <a:solidFill>
                  <a:sysClr val="windowText" lastClr="000000"/>
                </a:solidFill>
                <a:effectLst/>
                <a:uLnTx/>
                <a:uFillTx/>
                <a:latin typeface="Times New Roman"/>
                <a:cs typeface="Times New Roman"/>
              </a:rPr>
              <a:t>library</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0" normalizeH="0" baseline="0" noProof="0" dirty="0">
                <a:ln>
                  <a:noFill/>
                </a:ln>
                <a:solidFill>
                  <a:sysClr val="windowText" lastClr="000000"/>
                </a:solidFill>
                <a:effectLst/>
                <a:uLnTx/>
                <a:uFillTx/>
                <a:latin typeface="Times New Roman"/>
                <a:cs typeface="Times New Roman"/>
              </a:rPr>
              <a:t>will</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65" normalizeH="0" baseline="0" noProof="0" dirty="0">
                <a:ln>
                  <a:noFill/>
                </a:ln>
                <a:solidFill>
                  <a:sysClr val="windowText" lastClr="000000"/>
                </a:solidFill>
                <a:effectLst/>
                <a:uLnTx/>
                <a:uFillTx/>
                <a:latin typeface="Times New Roman"/>
                <a:cs typeface="Times New Roman"/>
              </a:rPr>
              <a:t>offer</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95" normalizeH="0" baseline="0" noProof="0" dirty="0">
                <a:ln>
                  <a:noFill/>
                </a:ln>
                <a:solidFill>
                  <a:sysClr val="windowText" lastClr="000000"/>
                </a:solidFill>
                <a:effectLst/>
                <a:uLnTx/>
                <a:uFillTx/>
                <a:latin typeface="Times New Roman"/>
                <a:cs typeface="Times New Roman"/>
              </a:rPr>
              <a:t>the</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60" normalizeH="0" baseline="0" noProof="0" dirty="0">
                <a:ln>
                  <a:noFill/>
                </a:ln>
                <a:solidFill>
                  <a:sysClr val="windowText" lastClr="000000"/>
                </a:solidFill>
                <a:effectLst/>
                <a:uLnTx/>
                <a:uFillTx/>
                <a:latin typeface="Times New Roman"/>
                <a:cs typeface="Times New Roman"/>
              </a:rPr>
              <a:t>same</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55" normalizeH="0" baseline="0" noProof="0" dirty="0">
                <a:ln>
                  <a:noFill/>
                </a:ln>
                <a:solidFill>
                  <a:sysClr val="windowText" lastClr="000000"/>
                </a:solidFill>
                <a:effectLst/>
                <a:uLnTx/>
                <a:uFillTx/>
                <a:latin typeface="Times New Roman"/>
                <a:cs typeface="Times New Roman"/>
              </a:rPr>
              <a:t>quality</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25" normalizeH="0" baseline="0" noProof="0" dirty="0">
                <a:ln>
                  <a:noFill/>
                </a:ln>
                <a:solidFill>
                  <a:sysClr val="windowText" lastClr="000000"/>
                </a:solidFill>
                <a:effectLst/>
                <a:uLnTx/>
                <a:uFillTx/>
                <a:latin typeface="Times New Roman"/>
                <a:cs typeface="Times New Roman"/>
              </a:rPr>
              <a:t>of</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95" normalizeH="0" baseline="0" noProof="0" dirty="0">
                <a:ln>
                  <a:noFill/>
                </a:ln>
                <a:solidFill>
                  <a:sysClr val="windowText" lastClr="000000"/>
                </a:solidFill>
                <a:effectLst/>
                <a:uLnTx/>
                <a:uFillTx/>
                <a:latin typeface="Times New Roman"/>
                <a:cs typeface="Times New Roman"/>
              </a:rPr>
              <a:t>services</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80" normalizeH="0" baseline="0" noProof="0" dirty="0">
                <a:ln>
                  <a:noFill/>
                </a:ln>
                <a:solidFill>
                  <a:sysClr val="windowText" lastClr="000000"/>
                </a:solidFill>
                <a:effectLst/>
                <a:uLnTx/>
                <a:uFillTx/>
                <a:latin typeface="Times New Roman"/>
                <a:cs typeface="Times New Roman"/>
              </a:rPr>
              <a:t>to</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all</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65" normalizeH="0" baseline="0" noProof="0" dirty="0">
                <a:ln>
                  <a:noFill/>
                </a:ln>
                <a:solidFill>
                  <a:sysClr val="windowText" lastClr="000000"/>
                </a:solidFill>
                <a:effectLst/>
                <a:uLnTx/>
                <a:uFillTx/>
                <a:latin typeface="Times New Roman"/>
                <a:cs typeface="Times New Roman"/>
              </a:rPr>
              <a:t>patrons</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20" normalizeH="0" baseline="0" noProof="0" dirty="0">
                <a:ln>
                  <a:noFill/>
                </a:ln>
                <a:solidFill>
                  <a:sysClr val="windowText" lastClr="000000"/>
                </a:solidFill>
                <a:effectLst/>
                <a:uLnTx/>
                <a:uFillTx/>
                <a:latin typeface="Times New Roman"/>
                <a:cs typeface="Times New Roman"/>
              </a:rPr>
              <a:t>regardless</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25" normalizeH="0" baseline="0" noProof="0" dirty="0">
                <a:ln>
                  <a:noFill/>
                </a:ln>
                <a:solidFill>
                  <a:sysClr val="windowText" lastClr="000000"/>
                </a:solidFill>
                <a:effectLst/>
                <a:uLnTx/>
                <a:uFillTx/>
                <a:latin typeface="Times New Roman"/>
                <a:cs typeface="Times New Roman"/>
              </a:rPr>
              <a:t>of</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60" normalizeH="0" baseline="0" noProof="0" dirty="0">
                <a:ln>
                  <a:noFill/>
                </a:ln>
                <a:solidFill>
                  <a:sysClr val="windowText" lastClr="000000"/>
                </a:solidFill>
                <a:effectLst/>
                <a:uLnTx/>
                <a:uFillTx/>
                <a:latin typeface="Times New Roman"/>
                <a:cs typeface="Times New Roman"/>
              </a:rPr>
              <a:t>age,</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04" normalizeH="0" baseline="0" noProof="0" dirty="0">
                <a:ln>
                  <a:noFill/>
                </a:ln>
                <a:solidFill>
                  <a:sysClr val="windowText" lastClr="000000"/>
                </a:solidFill>
                <a:effectLst/>
                <a:uLnTx/>
                <a:uFillTx/>
                <a:latin typeface="Times New Roman"/>
                <a:cs typeface="Times New Roman"/>
              </a:rPr>
              <a:t>race,</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25" normalizeH="0" baseline="0" noProof="0" dirty="0">
                <a:ln>
                  <a:noFill/>
                </a:ln>
                <a:solidFill>
                  <a:sysClr val="windowText" lastClr="000000"/>
                </a:solidFill>
                <a:effectLst/>
                <a:uLnTx/>
                <a:uFillTx/>
                <a:latin typeface="Times New Roman"/>
                <a:cs typeface="Times New Roman"/>
              </a:rPr>
              <a:t>sex, </a:t>
            </a:r>
            <a:r>
              <a:rPr kumimoji="0" lang="en-US" sz="2950" b="0" i="0" u="none" strike="noStrike" kern="0" cap="none" spc="165" normalizeH="0" baseline="0" noProof="0" dirty="0">
                <a:ln>
                  <a:noFill/>
                </a:ln>
                <a:solidFill>
                  <a:sysClr val="windowText" lastClr="000000"/>
                </a:solidFill>
                <a:effectLst/>
                <a:uLnTx/>
                <a:uFillTx/>
                <a:latin typeface="Times New Roman"/>
                <a:cs typeface="Times New Roman"/>
              </a:rPr>
              <a:t>nationality,</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15" normalizeH="0" baseline="0" noProof="0" dirty="0">
                <a:ln>
                  <a:noFill/>
                </a:ln>
                <a:solidFill>
                  <a:sysClr val="windowText" lastClr="000000"/>
                </a:solidFill>
                <a:effectLst/>
                <a:uLnTx/>
                <a:uFillTx/>
                <a:latin typeface="Times New Roman"/>
                <a:cs typeface="Times New Roman"/>
              </a:rPr>
              <a:t>educational</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20" normalizeH="0" baseline="0" noProof="0" dirty="0">
                <a:ln>
                  <a:noFill/>
                </a:ln>
                <a:solidFill>
                  <a:sysClr val="windowText" lastClr="000000"/>
                </a:solidFill>
                <a:effectLst/>
                <a:uLnTx/>
                <a:uFillTx/>
                <a:latin typeface="Times New Roman"/>
                <a:cs typeface="Times New Roman"/>
              </a:rPr>
              <a:t>background,</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60" normalizeH="0" baseline="0" noProof="0" dirty="0">
                <a:ln>
                  <a:noFill/>
                </a:ln>
                <a:solidFill>
                  <a:sysClr val="windowText" lastClr="000000"/>
                </a:solidFill>
                <a:effectLst/>
                <a:uLnTx/>
                <a:uFillTx/>
                <a:latin typeface="Times New Roman"/>
                <a:cs typeface="Times New Roman"/>
              </a:rPr>
              <a:t>physical</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60" normalizeH="0" baseline="0" noProof="0" dirty="0">
                <a:ln>
                  <a:noFill/>
                </a:ln>
                <a:solidFill>
                  <a:sysClr val="windowText" lastClr="000000"/>
                </a:solidFill>
                <a:effectLst/>
                <a:uLnTx/>
                <a:uFillTx/>
                <a:latin typeface="Times New Roman"/>
                <a:cs typeface="Times New Roman"/>
              </a:rPr>
              <a:t>limitations,</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70" normalizeH="0" baseline="0" noProof="0" dirty="0">
                <a:ln>
                  <a:noFill/>
                </a:ln>
                <a:solidFill>
                  <a:sysClr val="windowText" lastClr="000000"/>
                </a:solidFill>
                <a:effectLst/>
                <a:uLnTx/>
                <a:uFillTx/>
                <a:latin typeface="Times New Roman"/>
                <a:cs typeface="Times New Roman"/>
              </a:rPr>
              <a:t>or</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00" normalizeH="0" baseline="0" noProof="0" dirty="0">
                <a:ln>
                  <a:noFill/>
                </a:ln>
                <a:solidFill>
                  <a:sysClr val="windowText" lastClr="000000"/>
                </a:solidFill>
                <a:effectLst/>
                <a:uLnTx/>
                <a:uFillTx/>
                <a:latin typeface="Times New Roman"/>
                <a:cs typeface="Times New Roman"/>
              </a:rPr>
              <a:t>any</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85" normalizeH="0" baseline="0" noProof="0" dirty="0">
                <a:ln>
                  <a:noFill/>
                </a:ln>
                <a:solidFill>
                  <a:sysClr val="windowText" lastClr="000000"/>
                </a:solidFill>
                <a:effectLst/>
                <a:uLnTx/>
                <a:uFillTx/>
                <a:latin typeface="Times New Roman"/>
                <a:cs typeface="Times New Roman"/>
              </a:rPr>
              <a:t>other</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04" normalizeH="0" baseline="0" noProof="0" dirty="0">
                <a:ln>
                  <a:noFill/>
                </a:ln>
                <a:solidFill>
                  <a:sysClr val="windowText" lastClr="000000"/>
                </a:solidFill>
                <a:effectLst/>
                <a:uLnTx/>
                <a:uFillTx/>
                <a:latin typeface="Times New Roman"/>
                <a:cs typeface="Times New Roman"/>
              </a:rPr>
              <a:t>criteria</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80" normalizeH="0" baseline="0" noProof="0" dirty="0">
                <a:ln>
                  <a:noFill/>
                </a:ln>
                <a:solidFill>
                  <a:sysClr val="windowText" lastClr="000000"/>
                </a:solidFill>
                <a:effectLst/>
                <a:uLnTx/>
                <a:uFillTx/>
                <a:latin typeface="Times New Roman"/>
                <a:cs typeface="Times New Roman"/>
              </a:rPr>
              <a:t>that</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10" normalizeH="0" baseline="0" noProof="0" dirty="0">
                <a:ln>
                  <a:noFill/>
                </a:ln>
                <a:solidFill>
                  <a:sysClr val="windowText" lastClr="000000"/>
                </a:solidFill>
                <a:effectLst/>
                <a:uLnTx/>
                <a:uFillTx/>
                <a:latin typeface="Times New Roman"/>
                <a:cs typeface="Times New Roman"/>
              </a:rPr>
              <a:t>may</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40" normalizeH="0" baseline="0" noProof="0" dirty="0">
                <a:ln>
                  <a:noFill/>
                </a:ln>
                <a:solidFill>
                  <a:sysClr val="windowText" lastClr="000000"/>
                </a:solidFill>
                <a:effectLst/>
                <a:uLnTx/>
                <a:uFillTx/>
                <a:latin typeface="Times New Roman"/>
                <a:cs typeface="Times New Roman"/>
              </a:rPr>
              <a:t>be </a:t>
            </a:r>
            <a:r>
              <a:rPr kumimoji="0" lang="en-US" sz="2950" b="0" i="0" u="none" strike="noStrike" kern="0" cap="none" spc="295" normalizeH="0" baseline="0" noProof="0" dirty="0">
                <a:ln>
                  <a:noFill/>
                </a:ln>
                <a:solidFill>
                  <a:sysClr val="windowText" lastClr="000000"/>
                </a:solidFill>
                <a:effectLst/>
                <a:uLnTx/>
                <a:uFillTx/>
                <a:latin typeface="Times New Roman"/>
                <a:cs typeface="Times New Roman"/>
              </a:rPr>
              <a:t>the</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60" normalizeH="0" baseline="0" noProof="0" dirty="0">
                <a:ln>
                  <a:noFill/>
                </a:ln>
                <a:solidFill>
                  <a:sysClr val="windowText" lastClr="000000"/>
                </a:solidFill>
                <a:effectLst/>
                <a:uLnTx/>
                <a:uFillTx/>
                <a:latin typeface="Times New Roman"/>
                <a:cs typeface="Times New Roman"/>
              </a:rPr>
              <a:t>source</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25" normalizeH="0" baseline="0" noProof="0" dirty="0">
                <a:ln>
                  <a:noFill/>
                </a:ln>
                <a:solidFill>
                  <a:sysClr val="windowText" lastClr="000000"/>
                </a:solidFill>
                <a:effectLst/>
                <a:uLnTx/>
                <a:uFillTx/>
                <a:latin typeface="Times New Roman"/>
                <a:cs typeface="Times New Roman"/>
              </a:rPr>
              <a:t>of</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55" normalizeH="0" baseline="0" noProof="0" dirty="0">
                <a:ln>
                  <a:noFill/>
                </a:ln>
                <a:solidFill>
                  <a:sysClr val="windowText" lastClr="000000"/>
                </a:solidFill>
                <a:effectLst/>
                <a:uLnTx/>
                <a:uFillTx/>
                <a:latin typeface="Times New Roman"/>
                <a:cs typeface="Times New Roman"/>
              </a:rPr>
              <a:t>discrimination.”</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25" normalizeH="0" baseline="0" noProof="0" dirty="0">
                <a:ln>
                  <a:noFill/>
                </a:ln>
                <a:solidFill>
                  <a:sysClr val="windowText" lastClr="000000"/>
                </a:solidFill>
                <a:effectLst/>
                <a:uLnTx/>
                <a:uFillTx/>
                <a:latin typeface="Times New Roman"/>
                <a:cs typeface="Times New Roman"/>
              </a:rPr>
              <a:t>Fairview</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50" normalizeH="0" baseline="0" noProof="0" dirty="0">
                <a:ln>
                  <a:noFill/>
                </a:ln>
                <a:solidFill>
                  <a:sysClr val="windowText" lastClr="000000"/>
                </a:solidFill>
                <a:effectLst/>
                <a:uLnTx/>
                <a:uFillTx/>
                <a:latin typeface="Times New Roman"/>
                <a:cs typeface="Times New Roman"/>
              </a:rPr>
              <a:t>Public</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45" normalizeH="0" baseline="0" noProof="0" dirty="0">
                <a:ln>
                  <a:noFill/>
                </a:ln>
                <a:solidFill>
                  <a:sysClr val="windowText" lastClr="000000"/>
                </a:solidFill>
                <a:effectLst/>
                <a:uLnTx/>
                <a:uFillTx/>
                <a:latin typeface="Times New Roman"/>
                <a:cs typeface="Times New Roman"/>
              </a:rPr>
              <a:t>Library</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0" normalizeH="0" baseline="0" noProof="0" dirty="0">
                <a:ln>
                  <a:noFill/>
                </a:ln>
                <a:solidFill>
                  <a:sysClr val="windowText" lastClr="000000"/>
                </a:solidFill>
                <a:effectLst/>
                <a:uLnTx/>
                <a:uFillTx/>
                <a:latin typeface="Times New Roman"/>
                <a:cs typeface="Times New Roman"/>
              </a:rPr>
              <a:t>(NY)</a:t>
            </a:r>
            <a:endParaRPr kumimoji="0" lang="en-US" sz="2950" b="0" i="0" u="none" strike="noStrike" kern="0" cap="none" spc="0" normalizeH="0" baseline="0" noProof="0" dirty="0">
              <a:ln>
                <a:noFill/>
              </a:ln>
              <a:solidFill>
                <a:sysClr val="windowText" lastClr="000000"/>
              </a:solidFill>
              <a:effectLst/>
              <a:uLnTx/>
              <a:uFillTx/>
              <a:latin typeface="Times New Roman"/>
              <a:cs typeface="Times New Roman"/>
            </a:endParaRPr>
          </a:p>
          <a:p>
            <a:pPr marL="461645" marR="5080" lvl="0" indent="99060" defTabSz="914400" eaLnBrk="1" fontAlgn="auto" latinLnBrk="0" hangingPunct="1">
              <a:lnSpc>
                <a:spcPct val="141600"/>
              </a:lnSpc>
              <a:spcBef>
                <a:spcPts val="0"/>
              </a:spcBef>
              <a:spcAft>
                <a:spcPts val="0"/>
              </a:spcAft>
              <a:buClrTx/>
              <a:buSzTx/>
              <a:buFontTx/>
              <a:buNone/>
              <a:tabLst/>
              <a:defRPr/>
            </a:pPr>
            <a:r>
              <a:rPr kumimoji="0" lang="en-US" sz="2950" b="0" i="0" u="none" strike="noStrike" kern="0" cap="none" spc="-85" normalizeH="0" baseline="0" noProof="0" dirty="0">
                <a:ln>
                  <a:noFill/>
                </a:ln>
                <a:solidFill>
                  <a:sysClr val="windowText" lastClr="000000"/>
                </a:solidFill>
                <a:effectLst/>
                <a:uLnTx/>
                <a:uFillTx/>
                <a:latin typeface="Times New Roman"/>
                <a:cs typeface="Times New Roman"/>
              </a:rPr>
              <a:t>“All</a:t>
            </a:r>
            <a:r>
              <a:rPr kumimoji="0" lang="en-US" sz="295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29" normalizeH="0" baseline="0" noProof="0" dirty="0">
                <a:ln>
                  <a:noFill/>
                </a:ln>
                <a:solidFill>
                  <a:sysClr val="windowText" lastClr="000000"/>
                </a:solidFill>
                <a:effectLst/>
                <a:uLnTx/>
                <a:uFillTx/>
                <a:latin typeface="Times New Roman"/>
                <a:cs typeface="Times New Roman"/>
              </a:rPr>
              <a:t>interactions</a:t>
            </a:r>
            <a:r>
              <a:rPr kumimoji="0" lang="en-US" sz="295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70" normalizeH="0" baseline="0" noProof="0" dirty="0">
                <a:ln>
                  <a:noFill/>
                </a:ln>
                <a:solidFill>
                  <a:sysClr val="windowText" lastClr="000000"/>
                </a:solidFill>
                <a:effectLst/>
                <a:uLnTx/>
                <a:uFillTx/>
                <a:latin typeface="Times New Roman"/>
                <a:cs typeface="Times New Roman"/>
              </a:rPr>
              <a:t>and</a:t>
            </a:r>
            <a:r>
              <a:rPr kumimoji="0" lang="en-US" sz="295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40" normalizeH="0" baseline="0" noProof="0" dirty="0">
                <a:ln>
                  <a:noFill/>
                </a:ln>
                <a:solidFill>
                  <a:sysClr val="windowText" lastClr="000000"/>
                </a:solidFill>
                <a:effectLst/>
                <a:uLnTx/>
                <a:uFillTx/>
                <a:latin typeface="Times New Roman"/>
                <a:cs typeface="Times New Roman"/>
              </a:rPr>
              <a:t>transactions</a:t>
            </a:r>
            <a:r>
              <a:rPr kumimoji="0" lang="en-US" sz="295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80" normalizeH="0" baseline="0" noProof="0" dirty="0">
                <a:ln>
                  <a:noFill/>
                </a:ln>
                <a:solidFill>
                  <a:sysClr val="windowText" lastClr="000000"/>
                </a:solidFill>
                <a:effectLst/>
                <a:uLnTx/>
                <a:uFillTx/>
                <a:latin typeface="Times New Roman"/>
                <a:cs typeface="Times New Roman"/>
              </a:rPr>
              <a:t>between</a:t>
            </a:r>
            <a:r>
              <a:rPr kumimoji="0" lang="en-US" sz="295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10" normalizeH="0" baseline="0" noProof="0" dirty="0">
                <a:ln>
                  <a:noFill/>
                </a:ln>
                <a:solidFill>
                  <a:sysClr val="windowText" lastClr="000000"/>
                </a:solidFill>
                <a:effectLst/>
                <a:uLnTx/>
                <a:uFillTx/>
                <a:latin typeface="Times New Roman"/>
                <a:cs typeface="Times New Roman"/>
              </a:rPr>
              <a:t>a</a:t>
            </a:r>
            <a:r>
              <a:rPr kumimoji="0" lang="en-US" sz="295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55" normalizeH="0" baseline="0" noProof="0" dirty="0">
                <a:ln>
                  <a:noFill/>
                </a:ln>
                <a:solidFill>
                  <a:sysClr val="windowText" lastClr="000000"/>
                </a:solidFill>
                <a:effectLst/>
                <a:uLnTx/>
                <a:uFillTx/>
                <a:latin typeface="Times New Roman"/>
                <a:cs typeface="Times New Roman"/>
              </a:rPr>
              <a:t>library</a:t>
            </a:r>
            <a:r>
              <a:rPr kumimoji="0" lang="en-US" sz="295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75" normalizeH="0" baseline="0" noProof="0" dirty="0">
                <a:ln>
                  <a:noFill/>
                </a:ln>
                <a:solidFill>
                  <a:sysClr val="windowText" lastClr="000000"/>
                </a:solidFill>
                <a:effectLst/>
                <a:uLnTx/>
                <a:uFillTx/>
                <a:latin typeface="Times New Roman"/>
                <a:cs typeface="Times New Roman"/>
              </a:rPr>
              <a:t>patron</a:t>
            </a:r>
            <a:r>
              <a:rPr kumimoji="0" lang="en-US" sz="295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70" normalizeH="0" baseline="0" noProof="0" dirty="0">
                <a:ln>
                  <a:noFill/>
                </a:ln>
                <a:solidFill>
                  <a:sysClr val="windowText" lastClr="000000"/>
                </a:solidFill>
                <a:effectLst/>
                <a:uLnTx/>
                <a:uFillTx/>
                <a:latin typeface="Times New Roman"/>
                <a:cs typeface="Times New Roman"/>
              </a:rPr>
              <a:t>or</a:t>
            </a:r>
            <a:r>
              <a:rPr kumimoji="0" lang="en-US" sz="295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54" normalizeH="0" baseline="0" noProof="0" dirty="0">
                <a:ln>
                  <a:noFill/>
                </a:ln>
                <a:solidFill>
                  <a:sysClr val="windowText" lastClr="000000"/>
                </a:solidFill>
                <a:effectLst/>
                <a:uLnTx/>
                <a:uFillTx/>
                <a:latin typeface="Times New Roman"/>
                <a:cs typeface="Times New Roman"/>
              </a:rPr>
              <a:t>group</a:t>
            </a:r>
            <a:r>
              <a:rPr kumimoji="0" lang="en-US" sz="295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25" normalizeH="0" baseline="0" noProof="0" dirty="0">
                <a:ln>
                  <a:noFill/>
                </a:ln>
                <a:solidFill>
                  <a:sysClr val="windowText" lastClr="000000"/>
                </a:solidFill>
                <a:effectLst/>
                <a:uLnTx/>
                <a:uFillTx/>
                <a:latin typeface="Times New Roman"/>
                <a:cs typeface="Times New Roman"/>
              </a:rPr>
              <a:t>of</a:t>
            </a:r>
            <a:r>
              <a:rPr kumimoji="0" lang="en-US" sz="295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65" normalizeH="0" baseline="0" noProof="0" dirty="0">
                <a:ln>
                  <a:noFill/>
                </a:ln>
                <a:solidFill>
                  <a:sysClr val="windowText" lastClr="000000"/>
                </a:solidFill>
                <a:effectLst/>
                <a:uLnTx/>
                <a:uFillTx/>
                <a:latin typeface="Times New Roman"/>
                <a:cs typeface="Times New Roman"/>
              </a:rPr>
              <a:t>patrons</a:t>
            </a:r>
            <a:r>
              <a:rPr kumimoji="0" lang="en-US" sz="295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70" normalizeH="0" baseline="0" noProof="0" dirty="0">
                <a:ln>
                  <a:noFill/>
                </a:ln>
                <a:solidFill>
                  <a:sysClr val="windowText" lastClr="000000"/>
                </a:solidFill>
                <a:effectLst/>
                <a:uLnTx/>
                <a:uFillTx/>
                <a:latin typeface="Times New Roman"/>
                <a:cs typeface="Times New Roman"/>
              </a:rPr>
              <a:t>and</a:t>
            </a:r>
            <a:r>
              <a:rPr kumimoji="0" lang="en-US" sz="295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70" normalizeH="0" baseline="0" noProof="0" dirty="0">
                <a:ln>
                  <a:noFill/>
                </a:ln>
                <a:solidFill>
                  <a:sysClr val="windowText" lastClr="000000"/>
                </a:solidFill>
                <a:effectLst/>
                <a:uLnTx/>
                <a:uFillTx/>
                <a:latin typeface="Times New Roman"/>
                <a:cs typeface="Times New Roman"/>
              </a:rPr>
              <a:t>the </a:t>
            </a:r>
            <a:r>
              <a:rPr kumimoji="0" lang="en-US" sz="2950" b="0" i="0" u="none" strike="noStrike" kern="0" cap="none" spc="195" normalizeH="0" baseline="0" noProof="0" dirty="0">
                <a:ln>
                  <a:noFill/>
                </a:ln>
                <a:solidFill>
                  <a:sysClr val="windowText" lastClr="000000"/>
                </a:solidFill>
                <a:effectLst/>
                <a:uLnTx/>
                <a:uFillTx/>
                <a:latin typeface="Times New Roman"/>
                <a:cs typeface="Times New Roman"/>
              </a:rPr>
              <a:t>Saugus</a:t>
            </a:r>
            <a:r>
              <a:rPr kumimoji="0" lang="en-US" sz="295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50" normalizeH="0" baseline="0" noProof="0" dirty="0">
                <a:ln>
                  <a:noFill/>
                </a:ln>
                <a:solidFill>
                  <a:sysClr val="windowText" lastClr="000000"/>
                </a:solidFill>
                <a:effectLst/>
                <a:uLnTx/>
                <a:uFillTx/>
                <a:latin typeface="Times New Roman"/>
                <a:cs typeface="Times New Roman"/>
              </a:rPr>
              <a:t>Public</a:t>
            </a:r>
            <a:r>
              <a:rPr kumimoji="0" lang="en-US" sz="295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45" normalizeH="0" baseline="0" noProof="0" dirty="0">
                <a:ln>
                  <a:noFill/>
                </a:ln>
                <a:solidFill>
                  <a:sysClr val="windowText" lastClr="000000"/>
                </a:solidFill>
                <a:effectLst/>
                <a:uLnTx/>
                <a:uFillTx/>
                <a:latin typeface="Times New Roman"/>
                <a:cs typeface="Times New Roman"/>
              </a:rPr>
              <a:t>Library</a:t>
            </a:r>
            <a:r>
              <a:rPr kumimoji="0" lang="en-US" sz="2950" b="0" i="0" u="none" strike="noStrike" kern="0" cap="none" spc="7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60" normalizeH="0" baseline="0" noProof="0" dirty="0">
                <a:ln>
                  <a:noFill/>
                </a:ln>
                <a:solidFill>
                  <a:sysClr val="windowText" lastClr="000000"/>
                </a:solidFill>
                <a:effectLst/>
                <a:uLnTx/>
                <a:uFillTx/>
                <a:latin typeface="Times New Roman"/>
                <a:cs typeface="Times New Roman"/>
              </a:rPr>
              <a:t>are</a:t>
            </a:r>
            <a:r>
              <a:rPr kumimoji="0" lang="en-US" sz="295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45" normalizeH="0" baseline="0" noProof="0" dirty="0">
                <a:ln>
                  <a:noFill/>
                </a:ln>
                <a:solidFill>
                  <a:sysClr val="windowText" lastClr="000000"/>
                </a:solidFill>
                <a:effectLst/>
                <a:uLnTx/>
                <a:uFillTx/>
                <a:latin typeface="Times New Roman"/>
                <a:cs typeface="Times New Roman"/>
              </a:rPr>
              <a:t>considered</a:t>
            </a:r>
            <a:r>
              <a:rPr kumimoji="0" lang="en-US" sz="2950" b="0" i="0" u="none" strike="noStrike" kern="0" cap="none" spc="7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85" normalizeH="0" baseline="0" noProof="0" dirty="0">
                <a:ln>
                  <a:noFill/>
                </a:ln>
                <a:solidFill>
                  <a:sysClr val="windowText" lastClr="000000"/>
                </a:solidFill>
                <a:effectLst/>
                <a:uLnTx/>
                <a:uFillTx/>
                <a:latin typeface="Times New Roman"/>
                <a:cs typeface="Times New Roman"/>
              </a:rPr>
              <a:t>confidential</a:t>
            </a:r>
            <a:r>
              <a:rPr kumimoji="0" lang="en-US" sz="295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70" normalizeH="0" baseline="0" noProof="0" dirty="0">
                <a:ln>
                  <a:noFill/>
                </a:ln>
                <a:solidFill>
                  <a:sysClr val="windowText" lastClr="000000"/>
                </a:solidFill>
                <a:effectLst/>
                <a:uLnTx/>
                <a:uFillTx/>
                <a:latin typeface="Times New Roman"/>
                <a:cs typeface="Times New Roman"/>
              </a:rPr>
              <a:t>and</a:t>
            </a:r>
            <a:r>
              <a:rPr kumimoji="0" lang="en-US" sz="2950" b="0" i="0" u="none" strike="noStrike" kern="0" cap="none" spc="7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0" normalizeH="0" baseline="0" noProof="0" dirty="0">
                <a:ln>
                  <a:noFill/>
                </a:ln>
                <a:solidFill>
                  <a:sysClr val="windowText" lastClr="000000"/>
                </a:solidFill>
                <a:effectLst/>
                <a:uLnTx/>
                <a:uFillTx/>
                <a:latin typeface="Times New Roman"/>
                <a:cs typeface="Times New Roman"/>
              </a:rPr>
              <a:t>will</a:t>
            </a:r>
            <a:r>
              <a:rPr kumimoji="0" lang="en-US" sz="295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65" normalizeH="0" baseline="0" noProof="0" dirty="0">
                <a:ln>
                  <a:noFill/>
                </a:ln>
                <a:solidFill>
                  <a:sysClr val="windowText" lastClr="000000"/>
                </a:solidFill>
                <a:effectLst/>
                <a:uLnTx/>
                <a:uFillTx/>
                <a:latin typeface="Times New Roman"/>
                <a:cs typeface="Times New Roman"/>
              </a:rPr>
              <a:t>be</a:t>
            </a:r>
            <a:r>
              <a:rPr kumimoji="0" lang="en-US" sz="2950" b="0" i="0" u="none" strike="noStrike" kern="0" cap="none" spc="7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25" normalizeH="0" baseline="0" noProof="0" dirty="0">
                <a:ln>
                  <a:noFill/>
                </a:ln>
                <a:solidFill>
                  <a:sysClr val="windowText" lastClr="000000"/>
                </a:solidFill>
                <a:effectLst/>
                <a:uLnTx/>
                <a:uFillTx/>
                <a:latin typeface="Times New Roman"/>
                <a:cs typeface="Times New Roman"/>
              </a:rPr>
              <a:t>discussed</a:t>
            </a:r>
            <a:r>
              <a:rPr kumimoji="0" lang="en-US" sz="295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55" normalizeH="0" baseline="0" noProof="0" dirty="0">
                <a:ln>
                  <a:noFill/>
                </a:ln>
                <a:solidFill>
                  <a:sysClr val="windowText" lastClr="000000"/>
                </a:solidFill>
                <a:effectLst/>
                <a:uLnTx/>
                <a:uFillTx/>
                <a:latin typeface="Times New Roman"/>
                <a:cs typeface="Times New Roman"/>
              </a:rPr>
              <a:t>only</a:t>
            </a:r>
            <a:r>
              <a:rPr kumimoji="0" lang="en-US" sz="2950" b="0" i="0" u="none" strike="noStrike" kern="0" cap="none" spc="7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60" normalizeH="0" baseline="0" noProof="0" dirty="0">
                <a:ln>
                  <a:noFill/>
                </a:ln>
                <a:solidFill>
                  <a:sysClr val="windowText" lastClr="000000"/>
                </a:solidFill>
                <a:effectLst/>
                <a:uLnTx/>
                <a:uFillTx/>
                <a:latin typeface="Times New Roman"/>
                <a:cs typeface="Times New Roman"/>
              </a:rPr>
              <a:t>in</a:t>
            </a:r>
            <a:r>
              <a:rPr kumimoji="0" lang="en-US" sz="295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60" normalizeH="0" baseline="0" noProof="0" dirty="0">
                <a:ln>
                  <a:noFill/>
                </a:ln>
                <a:solidFill>
                  <a:sysClr val="windowText" lastClr="000000"/>
                </a:solidFill>
                <a:effectLst/>
                <a:uLnTx/>
                <a:uFillTx/>
                <a:latin typeface="Times New Roman"/>
                <a:cs typeface="Times New Roman"/>
              </a:rPr>
              <a:t>a </a:t>
            </a:r>
            <a:r>
              <a:rPr kumimoji="0" lang="en-US" sz="2950" b="0" i="0" u="none" strike="noStrike" kern="0" cap="none" spc="190" normalizeH="0" baseline="0" noProof="0" dirty="0">
                <a:ln>
                  <a:noFill/>
                </a:ln>
                <a:solidFill>
                  <a:sysClr val="windowText" lastClr="000000"/>
                </a:solidFill>
                <a:effectLst/>
                <a:uLnTx/>
                <a:uFillTx/>
                <a:latin typeface="Times New Roman"/>
                <a:cs typeface="Times New Roman"/>
              </a:rPr>
              <a:t>professional</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35" normalizeH="0" baseline="0" noProof="0" dirty="0">
                <a:ln>
                  <a:noFill/>
                </a:ln>
                <a:solidFill>
                  <a:sysClr val="windowText" lastClr="000000"/>
                </a:solidFill>
                <a:effectLst/>
                <a:uLnTx/>
                <a:uFillTx/>
                <a:latin typeface="Times New Roman"/>
                <a:cs typeface="Times New Roman"/>
              </a:rPr>
              <a:t>context…Staff</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90" normalizeH="0" baseline="0" noProof="0" dirty="0">
                <a:ln>
                  <a:noFill/>
                </a:ln>
                <a:solidFill>
                  <a:sysClr val="windowText" lastClr="000000"/>
                </a:solidFill>
                <a:effectLst/>
                <a:uLnTx/>
                <a:uFillTx/>
                <a:latin typeface="Times New Roman"/>
                <a:cs typeface="Times New Roman"/>
              </a:rPr>
              <a:t>must</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95" normalizeH="0" baseline="0" noProof="0" dirty="0">
                <a:ln>
                  <a:noFill/>
                </a:ln>
                <a:solidFill>
                  <a:sysClr val="windowText" lastClr="000000"/>
                </a:solidFill>
                <a:effectLst/>
                <a:uLnTx/>
                <a:uFillTx/>
                <a:latin typeface="Times New Roman"/>
                <a:cs typeface="Times New Roman"/>
              </a:rPr>
              <a:t>remember</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25" normalizeH="0" baseline="0" noProof="0" dirty="0">
                <a:ln>
                  <a:noFill/>
                </a:ln>
                <a:solidFill>
                  <a:sysClr val="windowText" lastClr="000000"/>
                </a:solidFill>
                <a:effectLst/>
                <a:uLnTx/>
                <a:uFillTx/>
                <a:latin typeface="Times New Roman"/>
                <a:cs typeface="Times New Roman"/>
              </a:rPr>
              <a:t>that,</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20" normalizeH="0" baseline="0" noProof="0" dirty="0">
                <a:ln>
                  <a:noFill/>
                </a:ln>
                <a:solidFill>
                  <a:sysClr val="windowText" lastClr="000000"/>
                </a:solidFill>
                <a:effectLst/>
                <a:uLnTx/>
                <a:uFillTx/>
                <a:latin typeface="Times New Roman"/>
                <a:cs typeface="Times New Roman"/>
              </a:rPr>
              <a:t>although</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95" normalizeH="0" baseline="0" noProof="0" dirty="0">
                <a:ln>
                  <a:noFill/>
                </a:ln>
                <a:solidFill>
                  <a:sysClr val="windowText" lastClr="000000"/>
                </a:solidFill>
                <a:effectLst/>
                <a:uLnTx/>
                <a:uFillTx/>
                <a:latin typeface="Times New Roman"/>
                <a:cs typeface="Times New Roman"/>
              </a:rPr>
              <a:t>the</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60" normalizeH="0" baseline="0" noProof="0" dirty="0">
                <a:ln>
                  <a:noFill/>
                </a:ln>
                <a:solidFill>
                  <a:sysClr val="windowText" lastClr="000000"/>
                </a:solidFill>
                <a:effectLst/>
                <a:uLnTx/>
                <a:uFillTx/>
                <a:latin typeface="Times New Roman"/>
                <a:cs typeface="Times New Roman"/>
              </a:rPr>
              <a:t>temptation</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80" normalizeH="0" baseline="0" noProof="0" dirty="0">
                <a:ln>
                  <a:noFill/>
                </a:ln>
                <a:solidFill>
                  <a:sysClr val="windowText" lastClr="000000"/>
                </a:solidFill>
                <a:effectLst/>
                <a:uLnTx/>
                <a:uFillTx/>
                <a:latin typeface="Times New Roman"/>
                <a:cs typeface="Times New Roman"/>
              </a:rPr>
              <a:t>to</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10" normalizeH="0" baseline="0" noProof="0" dirty="0">
                <a:ln>
                  <a:noFill/>
                </a:ln>
                <a:solidFill>
                  <a:sysClr val="windowText" lastClr="000000"/>
                </a:solidFill>
                <a:effectLst/>
                <a:uLnTx/>
                <a:uFillTx/>
                <a:latin typeface="Times New Roman"/>
                <a:cs typeface="Times New Roman"/>
              </a:rPr>
              <a:t>discuss</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45" normalizeH="0" baseline="0" noProof="0" dirty="0">
                <a:ln>
                  <a:noFill/>
                </a:ln>
                <a:solidFill>
                  <a:sysClr val="windowText" lastClr="000000"/>
                </a:solidFill>
                <a:effectLst/>
                <a:uLnTx/>
                <a:uFillTx/>
                <a:latin typeface="Times New Roman"/>
                <a:cs typeface="Times New Roman"/>
              </a:rPr>
              <a:t>or </a:t>
            </a:r>
            <a:r>
              <a:rPr kumimoji="0" lang="en-US" sz="2950" b="0" i="0" u="none" strike="noStrike" kern="0" cap="none" spc="254" normalizeH="0" baseline="0" noProof="0" dirty="0">
                <a:ln>
                  <a:noFill/>
                </a:ln>
                <a:solidFill>
                  <a:sysClr val="windowText" lastClr="000000"/>
                </a:solidFill>
                <a:effectLst/>
                <a:uLnTx/>
                <a:uFillTx/>
                <a:latin typeface="Times New Roman"/>
                <a:cs typeface="Times New Roman"/>
              </a:rPr>
              <a:t>share</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25" normalizeH="0" baseline="0" noProof="0" dirty="0">
                <a:ln>
                  <a:noFill/>
                </a:ln>
                <a:solidFill>
                  <a:sysClr val="windowText" lastClr="000000"/>
                </a:solidFill>
                <a:effectLst/>
                <a:uLnTx/>
                <a:uFillTx/>
                <a:latin typeface="Times New Roman"/>
                <a:cs typeface="Times New Roman"/>
              </a:rPr>
              <a:t>difficult</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40" normalizeH="0" baseline="0" noProof="0" dirty="0">
                <a:ln>
                  <a:noFill/>
                </a:ln>
                <a:solidFill>
                  <a:sysClr val="windowText" lastClr="000000"/>
                </a:solidFill>
                <a:effectLst/>
                <a:uLnTx/>
                <a:uFillTx/>
                <a:latin typeface="Times New Roman"/>
                <a:cs typeface="Times New Roman"/>
              </a:rPr>
              <a:t>transactions</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60" normalizeH="0" baseline="0" noProof="0" dirty="0">
                <a:ln>
                  <a:noFill/>
                </a:ln>
                <a:solidFill>
                  <a:sysClr val="windowText" lastClr="000000"/>
                </a:solidFill>
                <a:effectLst/>
                <a:uLnTx/>
                <a:uFillTx/>
                <a:latin typeface="Times New Roman"/>
                <a:cs typeface="Times New Roman"/>
              </a:rPr>
              <a:t>at</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95" normalizeH="0" baseline="0" noProof="0" dirty="0">
                <a:ln>
                  <a:noFill/>
                </a:ln>
                <a:solidFill>
                  <a:sysClr val="windowText" lastClr="000000"/>
                </a:solidFill>
                <a:effectLst/>
                <a:uLnTx/>
                <a:uFillTx/>
                <a:latin typeface="Times New Roman"/>
                <a:cs typeface="Times New Roman"/>
              </a:rPr>
              <a:t>the</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75" normalizeH="0" baseline="0" noProof="0" dirty="0">
                <a:ln>
                  <a:noFill/>
                </a:ln>
                <a:solidFill>
                  <a:sysClr val="windowText" lastClr="000000"/>
                </a:solidFill>
                <a:effectLst/>
                <a:uLnTx/>
                <a:uFillTx/>
                <a:latin typeface="Times New Roman"/>
                <a:cs typeface="Times New Roman"/>
              </a:rPr>
              <a:t>public</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25" normalizeH="0" baseline="0" noProof="0" dirty="0">
                <a:ln>
                  <a:noFill/>
                </a:ln>
                <a:solidFill>
                  <a:sysClr val="windowText" lastClr="000000"/>
                </a:solidFill>
                <a:effectLst/>
                <a:uLnTx/>
                <a:uFillTx/>
                <a:latin typeface="Times New Roman"/>
                <a:cs typeface="Times New Roman"/>
              </a:rPr>
              <a:t>desk</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10" normalizeH="0" baseline="0" noProof="0" dirty="0">
                <a:ln>
                  <a:noFill/>
                </a:ln>
                <a:solidFill>
                  <a:sysClr val="windowText" lastClr="000000"/>
                </a:solidFill>
                <a:effectLst/>
                <a:uLnTx/>
                <a:uFillTx/>
                <a:latin typeface="Times New Roman"/>
                <a:cs typeface="Times New Roman"/>
              </a:rPr>
              <a:t>is</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10" normalizeH="0" baseline="0" noProof="0" dirty="0">
                <a:ln>
                  <a:noFill/>
                </a:ln>
                <a:solidFill>
                  <a:sysClr val="windowText" lastClr="000000"/>
                </a:solidFill>
                <a:effectLst/>
                <a:uLnTx/>
                <a:uFillTx/>
                <a:latin typeface="Times New Roman"/>
                <a:cs typeface="Times New Roman"/>
              </a:rPr>
              <a:t>great,</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00" normalizeH="0" baseline="0" noProof="0" dirty="0">
                <a:ln>
                  <a:noFill/>
                </a:ln>
                <a:solidFill>
                  <a:sysClr val="windowText" lastClr="000000"/>
                </a:solidFill>
                <a:effectLst/>
                <a:uLnTx/>
                <a:uFillTx/>
                <a:latin typeface="Times New Roman"/>
                <a:cs typeface="Times New Roman"/>
              </a:rPr>
              <a:t>any</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60" normalizeH="0" baseline="0" noProof="0" dirty="0">
                <a:ln>
                  <a:noFill/>
                </a:ln>
                <a:solidFill>
                  <a:sysClr val="windowText" lastClr="000000"/>
                </a:solidFill>
                <a:effectLst/>
                <a:uLnTx/>
                <a:uFillTx/>
                <a:latin typeface="Times New Roman"/>
                <a:cs typeface="Times New Roman"/>
              </a:rPr>
              <a:t>such</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04" normalizeH="0" baseline="0" noProof="0" dirty="0">
                <a:ln>
                  <a:noFill/>
                </a:ln>
                <a:solidFill>
                  <a:sysClr val="windowText" lastClr="000000"/>
                </a:solidFill>
                <a:effectLst/>
                <a:uLnTx/>
                <a:uFillTx/>
                <a:latin typeface="Times New Roman"/>
                <a:cs typeface="Times New Roman"/>
              </a:rPr>
              <a:t>discussions</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60" normalizeH="0" baseline="0" noProof="0" dirty="0">
                <a:ln>
                  <a:noFill/>
                </a:ln>
                <a:solidFill>
                  <a:sysClr val="windowText" lastClr="000000"/>
                </a:solidFill>
                <a:effectLst/>
                <a:uLnTx/>
                <a:uFillTx/>
                <a:latin typeface="Times New Roman"/>
                <a:cs typeface="Times New Roman"/>
              </a:rPr>
              <a:t>are</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80" normalizeH="0" baseline="0" noProof="0" dirty="0">
                <a:ln>
                  <a:noFill/>
                </a:ln>
                <a:solidFill>
                  <a:sysClr val="windowText" lastClr="000000"/>
                </a:solidFill>
                <a:effectLst/>
                <a:uLnTx/>
                <a:uFillTx/>
                <a:latin typeface="Times New Roman"/>
                <a:cs typeface="Times New Roman"/>
              </a:rPr>
              <a:t>to</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65" normalizeH="0" baseline="0" noProof="0" dirty="0">
                <a:ln>
                  <a:noFill/>
                </a:ln>
                <a:solidFill>
                  <a:sysClr val="windowText" lastClr="000000"/>
                </a:solidFill>
                <a:effectLst/>
                <a:uLnTx/>
                <a:uFillTx/>
                <a:latin typeface="Times New Roman"/>
                <a:cs typeface="Times New Roman"/>
              </a:rPr>
              <a:t>be</a:t>
            </a:r>
            <a:r>
              <a:rPr kumimoji="0" lang="en-US" sz="295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90" normalizeH="0" baseline="0" noProof="0" dirty="0">
                <a:ln>
                  <a:noFill/>
                </a:ln>
                <a:solidFill>
                  <a:sysClr val="windowText" lastClr="000000"/>
                </a:solidFill>
                <a:effectLst/>
                <a:uLnTx/>
                <a:uFillTx/>
                <a:latin typeface="Times New Roman"/>
                <a:cs typeface="Times New Roman"/>
              </a:rPr>
              <a:t>private </a:t>
            </a:r>
            <a:r>
              <a:rPr kumimoji="0" lang="en-US" sz="2950" b="0" i="0" u="none" strike="noStrike" kern="0" cap="none" spc="270" normalizeH="0" baseline="0" noProof="0" dirty="0">
                <a:ln>
                  <a:noFill/>
                </a:ln>
                <a:solidFill>
                  <a:sysClr val="windowText" lastClr="000000"/>
                </a:solidFill>
                <a:effectLst/>
                <a:uLnTx/>
                <a:uFillTx/>
                <a:latin typeface="Times New Roman"/>
                <a:cs typeface="Times New Roman"/>
              </a:rPr>
              <a:t>and</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50" normalizeH="0" baseline="0" noProof="0" dirty="0">
                <a:ln>
                  <a:noFill/>
                </a:ln>
                <a:solidFill>
                  <a:sysClr val="windowText" lastClr="000000"/>
                </a:solidFill>
                <a:effectLst/>
                <a:uLnTx/>
                <a:uFillTx/>
                <a:latin typeface="Times New Roman"/>
                <a:cs typeface="Times New Roman"/>
              </a:rPr>
              <a:t>kept</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50" normalizeH="0" baseline="0" noProof="0" dirty="0">
                <a:ln>
                  <a:noFill/>
                </a:ln>
                <a:solidFill>
                  <a:sysClr val="windowText" lastClr="000000"/>
                </a:solidFill>
                <a:effectLst/>
                <a:uLnTx/>
                <a:uFillTx/>
                <a:latin typeface="Times New Roman"/>
                <a:cs typeface="Times New Roman"/>
              </a:rPr>
              <a:t>among</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staff.”</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95" normalizeH="0" baseline="0" noProof="0" dirty="0">
                <a:ln>
                  <a:noFill/>
                </a:ln>
                <a:solidFill>
                  <a:sysClr val="windowText" lastClr="000000"/>
                </a:solidFill>
                <a:effectLst/>
                <a:uLnTx/>
                <a:uFillTx/>
                <a:latin typeface="Times New Roman"/>
                <a:cs typeface="Times New Roman"/>
              </a:rPr>
              <a:t>Saugus</a:t>
            </a:r>
            <a:r>
              <a:rPr kumimoji="0" lang="en-US" sz="295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50" normalizeH="0" baseline="0" noProof="0" dirty="0">
                <a:ln>
                  <a:noFill/>
                </a:ln>
                <a:solidFill>
                  <a:sysClr val="windowText" lastClr="000000"/>
                </a:solidFill>
                <a:effectLst/>
                <a:uLnTx/>
                <a:uFillTx/>
                <a:latin typeface="Times New Roman"/>
                <a:cs typeface="Times New Roman"/>
              </a:rPr>
              <a:t>Public</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145" normalizeH="0" baseline="0" noProof="0" dirty="0">
                <a:ln>
                  <a:noFill/>
                </a:ln>
                <a:solidFill>
                  <a:sysClr val="windowText" lastClr="000000"/>
                </a:solidFill>
                <a:effectLst/>
                <a:uLnTx/>
                <a:uFillTx/>
                <a:latin typeface="Times New Roman"/>
                <a:cs typeface="Times New Roman"/>
              </a:rPr>
              <a:t>Library</a:t>
            </a:r>
            <a:r>
              <a:rPr kumimoji="0" lang="en-US" sz="295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en-US" sz="2950" b="0" i="0" u="none" strike="noStrike" kern="0" cap="none" spc="-20" normalizeH="0" baseline="0" noProof="0" dirty="0">
                <a:ln>
                  <a:noFill/>
                </a:ln>
                <a:solidFill>
                  <a:sysClr val="windowText" lastClr="000000"/>
                </a:solidFill>
                <a:effectLst/>
                <a:uLnTx/>
                <a:uFillTx/>
                <a:latin typeface="Times New Roman"/>
                <a:cs typeface="Times New Roman"/>
              </a:rPr>
              <a:t>(MA)</a:t>
            </a:r>
            <a:endParaRPr kumimoji="0" lang="en-US" sz="2950" b="0" i="0" u="none" strike="noStrike" kern="0" cap="none" spc="0" normalizeH="0" baseline="0" noProof="0" dirty="0">
              <a:ln>
                <a:noFill/>
              </a:ln>
              <a:solidFill>
                <a:sysClr val="windowText" lastClr="000000"/>
              </a:solidFill>
              <a:effectLst/>
              <a:uLnTx/>
              <a:uFillTx/>
              <a:latin typeface="Times New Roman"/>
              <a:cs typeface="Times New Roman"/>
            </a:endParaRP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2209800" y="921264"/>
            <a:ext cx="14258088" cy="829073"/>
          </a:xfrm>
          <a:prstGeom prst="rect">
            <a:avLst/>
          </a:prstGeom>
        </p:spPr>
        <p:txBody>
          <a:bodyPr vert="horz" wrap="square" lIns="0" tIns="13335" rIns="0" bIns="0" rtlCol="0">
            <a:spAutoFit/>
          </a:bodyPr>
          <a:lstStyle/>
          <a:p>
            <a:pPr marL="12700">
              <a:lnSpc>
                <a:spcPct val="100000"/>
              </a:lnSpc>
              <a:spcBef>
                <a:spcPts val="105"/>
              </a:spcBef>
            </a:pPr>
            <a:r>
              <a:rPr sz="5300" dirty="0">
                <a:solidFill>
                  <a:schemeClr val="tx1"/>
                </a:solidFill>
              </a:rPr>
              <a:t>STEP 4: FOCUS ON LIBRARY STAFF CARE</a:t>
            </a:r>
          </a:p>
        </p:txBody>
      </p:sp>
      <p:sp>
        <p:nvSpPr>
          <p:cNvPr id="10" name="object 10"/>
          <p:cNvSpPr txBox="1"/>
          <p:nvPr/>
        </p:nvSpPr>
        <p:spPr>
          <a:xfrm>
            <a:off x="6071022" y="2815724"/>
            <a:ext cx="2998470" cy="1368425"/>
          </a:xfrm>
          <a:prstGeom prst="rect">
            <a:avLst/>
          </a:prstGeom>
        </p:spPr>
        <p:txBody>
          <a:bodyPr vert="horz" wrap="square" lIns="0" tIns="12700" rIns="0" bIns="0" rtlCol="0">
            <a:spAutoFit/>
          </a:bodyPr>
          <a:lstStyle/>
          <a:p>
            <a:pPr marL="12065" marR="5080" algn="ctr">
              <a:lnSpc>
                <a:spcPct val="139900"/>
              </a:lnSpc>
              <a:spcBef>
                <a:spcPts val="100"/>
              </a:spcBef>
            </a:pPr>
            <a:r>
              <a:rPr sz="2100" b="1" spc="75" dirty="0">
                <a:latin typeface="Arial"/>
                <a:cs typeface="Arial"/>
              </a:rPr>
              <a:t>Consider</a:t>
            </a:r>
            <a:r>
              <a:rPr sz="2100" b="1" spc="30" dirty="0">
                <a:latin typeface="Arial"/>
                <a:cs typeface="Arial"/>
              </a:rPr>
              <a:t> </a:t>
            </a:r>
            <a:r>
              <a:rPr sz="2100" b="1" spc="145" dirty="0">
                <a:latin typeface="Arial"/>
                <a:cs typeface="Arial"/>
              </a:rPr>
              <a:t>Community </a:t>
            </a:r>
            <a:r>
              <a:rPr sz="2100" b="1" dirty="0">
                <a:latin typeface="Arial"/>
                <a:cs typeface="Arial"/>
              </a:rPr>
              <a:t>Assets</a:t>
            </a:r>
            <a:r>
              <a:rPr sz="2100" b="1" spc="155" dirty="0">
                <a:latin typeface="Arial"/>
                <a:cs typeface="Arial"/>
              </a:rPr>
              <a:t> </a:t>
            </a:r>
            <a:r>
              <a:rPr sz="2100" b="1" dirty="0">
                <a:latin typeface="Arial"/>
                <a:cs typeface="Arial"/>
              </a:rPr>
              <a:t>&amp;</a:t>
            </a:r>
            <a:r>
              <a:rPr sz="2100" b="1" spc="155" dirty="0">
                <a:latin typeface="Arial"/>
                <a:cs typeface="Arial"/>
              </a:rPr>
              <a:t> </a:t>
            </a:r>
            <a:r>
              <a:rPr sz="2100" b="1" spc="105" dirty="0">
                <a:latin typeface="Arial"/>
                <a:cs typeface="Arial"/>
              </a:rPr>
              <a:t>Connect </a:t>
            </a:r>
            <a:r>
              <a:rPr sz="2100" b="1" spc="180" dirty="0">
                <a:latin typeface="Arial"/>
                <a:cs typeface="Arial"/>
              </a:rPr>
              <a:t>with</a:t>
            </a:r>
            <a:r>
              <a:rPr sz="2100" b="1" spc="20" dirty="0">
                <a:latin typeface="Arial"/>
                <a:cs typeface="Arial"/>
              </a:rPr>
              <a:t> </a:t>
            </a:r>
            <a:r>
              <a:rPr sz="2100" b="1" spc="100" dirty="0">
                <a:latin typeface="Arial"/>
                <a:cs typeface="Arial"/>
              </a:rPr>
              <a:t>Partners</a:t>
            </a:r>
            <a:endParaRPr sz="2100" dirty="0">
              <a:latin typeface="Arial"/>
              <a:cs typeface="Arial"/>
            </a:endParaRPr>
          </a:p>
        </p:txBody>
      </p:sp>
      <p:pic>
        <p:nvPicPr>
          <p:cNvPr id="2" name="object 2" descr="Orange arrow from right to left above an orange circle with the number 1 in it next to a tan arc from left to right below a tan circle with the number 2 in it to the left of a green arrow going from left to right above the number 3 inside a green circle to the left of a brown arc going from left to right below a brown circle with the number 4 in it. "/>
          <p:cNvPicPr/>
          <p:nvPr/>
        </p:nvPicPr>
        <p:blipFill>
          <a:blip r:embed="rId3" cstate="print"/>
          <a:stretch>
            <a:fillRect/>
          </a:stretch>
        </p:blipFill>
        <p:spPr>
          <a:xfrm>
            <a:off x="2693834" y="4146049"/>
            <a:ext cx="12751315" cy="3323046"/>
          </a:xfrm>
          <a:prstGeom prst="rect">
            <a:avLst/>
          </a:prstGeom>
        </p:spPr>
      </p:pic>
      <p:sp>
        <p:nvSpPr>
          <p:cNvPr id="3" name="object 3"/>
          <p:cNvSpPr txBox="1"/>
          <p:nvPr/>
        </p:nvSpPr>
        <p:spPr>
          <a:xfrm>
            <a:off x="4308094" y="5354172"/>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1</a:t>
            </a:r>
            <a:endParaRPr sz="4000">
              <a:latin typeface="Arial Black"/>
              <a:cs typeface="Arial Black"/>
            </a:endParaRPr>
          </a:p>
        </p:txBody>
      </p:sp>
      <p:sp>
        <p:nvSpPr>
          <p:cNvPr id="4" name="object 4"/>
          <p:cNvSpPr txBox="1"/>
          <p:nvPr/>
        </p:nvSpPr>
        <p:spPr>
          <a:xfrm>
            <a:off x="7394194" y="5354172"/>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2</a:t>
            </a:r>
            <a:endParaRPr sz="4000">
              <a:latin typeface="Arial Black"/>
              <a:cs typeface="Arial Black"/>
            </a:endParaRPr>
          </a:p>
        </p:txBody>
      </p:sp>
      <p:sp>
        <p:nvSpPr>
          <p:cNvPr id="5" name="object 5"/>
          <p:cNvSpPr txBox="1"/>
          <p:nvPr/>
        </p:nvSpPr>
        <p:spPr>
          <a:xfrm>
            <a:off x="10541892" y="5354172"/>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3</a:t>
            </a:r>
            <a:endParaRPr sz="4000">
              <a:latin typeface="Arial Black"/>
              <a:cs typeface="Arial Black"/>
            </a:endParaRPr>
          </a:p>
        </p:txBody>
      </p:sp>
      <p:sp>
        <p:nvSpPr>
          <p:cNvPr id="6" name="object 6"/>
          <p:cNvSpPr txBox="1"/>
          <p:nvPr/>
        </p:nvSpPr>
        <p:spPr>
          <a:xfrm>
            <a:off x="13615023" y="5354172"/>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4</a:t>
            </a:r>
            <a:endParaRPr sz="4000">
              <a:latin typeface="Arial Black"/>
              <a:cs typeface="Arial Black"/>
            </a:endParaRPr>
          </a:p>
        </p:txBody>
      </p:sp>
      <p:sp>
        <p:nvSpPr>
          <p:cNvPr id="7" name="object 7"/>
          <p:cNvSpPr txBox="1"/>
          <p:nvPr/>
        </p:nvSpPr>
        <p:spPr>
          <a:xfrm>
            <a:off x="3223410" y="7430706"/>
            <a:ext cx="2419350" cy="920750"/>
          </a:xfrm>
          <a:prstGeom prst="rect">
            <a:avLst/>
          </a:prstGeom>
        </p:spPr>
        <p:txBody>
          <a:bodyPr vert="horz" wrap="square" lIns="0" tIns="12700" rIns="0" bIns="0" rtlCol="0">
            <a:spAutoFit/>
          </a:bodyPr>
          <a:lstStyle/>
          <a:p>
            <a:pPr marL="12700" marR="5080" indent="313055">
              <a:lnSpc>
                <a:spcPct val="139900"/>
              </a:lnSpc>
              <a:spcBef>
                <a:spcPts val="100"/>
              </a:spcBef>
            </a:pPr>
            <a:r>
              <a:rPr sz="2100" b="1" spc="85" dirty="0">
                <a:latin typeface="Arial"/>
                <a:cs typeface="Arial"/>
              </a:rPr>
              <a:t>Explore</a:t>
            </a:r>
            <a:r>
              <a:rPr sz="2100" b="1" spc="5" dirty="0">
                <a:latin typeface="Arial"/>
                <a:cs typeface="Arial"/>
              </a:rPr>
              <a:t> </a:t>
            </a:r>
            <a:r>
              <a:rPr sz="2100" b="1" spc="80" dirty="0">
                <a:latin typeface="Arial"/>
                <a:cs typeface="Arial"/>
              </a:rPr>
              <a:t>your </a:t>
            </a:r>
            <a:r>
              <a:rPr sz="2100" b="1" spc="155" dirty="0">
                <a:latin typeface="Arial"/>
                <a:cs typeface="Arial"/>
              </a:rPr>
              <a:t>Community</a:t>
            </a:r>
            <a:r>
              <a:rPr sz="2100" b="1" spc="30" dirty="0">
                <a:latin typeface="Arial"/>
                <a:cs typeface="Arial"/>
              </a:rPr>
              <a:t> </a:t>
            </a:r>
            <a:r>
              <a:rPr sz="2100" b="1" spc="145" dirty="0">
                <a:latin typeface="Arial"/>
                <a:cs typeface="Arial"/>
              </a:rPr>
              <a:t>Data</a:t>
            </a:r>
            <a:endParaRPr sz="2100">
              <a:latin typeface="Arial"/>
              <a:cs typeface="Arial"/>
            </a:endParaRPr>
          </a:p>
        </p:txBody>
      </p:sp>
      <p:sp>
        <p:nvSpPr>
          <p:cNvPr id="9" name="object 9"/>
          <p:cNvSpPr txBox="1"/>
          <p:nvPr/>
        </p:nvSpPr>
        <p:spPr>
          <a:xfrm>
            <a:off x="9170168" y="7430706"/>
            <a:ext cx="3095625" cy="1816100"/>
          </a:xfrm>
          <a:prstGeom prst="rect">
            <a:avLst/>
          </a:prstGeom>
        </p:spPr>
        <p:txBody>
          <a:bodyPr vert="horz" wrap="square" lIns="0" tIns="12700" rIns="0" bIns="0" rtlCol="0">
            <a:spAutoFit/>
          </a:bodyPr>
          <a:lstStyle/>
          <a:p>
            <a:pPr marL="12700" marR="5080" algn="ctr">
              <a:lnSpc>
                <a:spcPct val="139900"/>
              </a:lnSpc>
              <a:spcBef>
                <a:spcPts val="100"/>
              </a:spcBef>
            </a:pPr>
            <a:r>
              <a:rPr sz="2100" b="1" spc="95" dirty="0">
                <a:latin typeface="Arial"/>
                <a:cs typeface="Arial"/>
              </a:rPr>
              <a:t>Increase</a:t>
            </a:r>
            <a:r>
              <a:rPr sz="2100" b="1" spc="35" dirty="0">
                <a:latin typeface="Arial"/>
                <a:cs typeface="Arial"/>
              </a:rPr>
              <a:t> </a:t>
            </a:r>
            <a:r>
              <a:rPr sz="2100" b="1" spc="105" dirty="0">
                <a:latin typeface="Arial"/>
                <a:cs typeface="Arial"/>
              </a:rPr>
              <a:t>Awareness</a:t>
            </a:r>
            <a:r>
              <a:rPr sz="2100" b="1" spc="40" dirty="0">
                <a:latin typeface="Arial"/>
                <a:cs typeface="Arial"/>
              </a:rPr>
              <a:t> </a:t>
            </a:r>
            <a:r>
              <a:rPr sz="2100" b="1" spc="-50" dirty="0">
                <a:latin typeface="Arial"/>
                <a:cs typeface="Arial"/>
              </a:rPr>
              <a:t>&amp; </a:t>
            </a:r>
            <a:r>
              <a:rPr sz="2100" b="1" spc="140" dirty="0">
                <a:latin typeface="Arial"/>
                <a:cs typeface="Arial"/>
              </a:rPr>
              <a:t>Knowledge</a:t>
            </a:r>
            <a:r>
              <a:rPr sz="2100" b="1" spc="15" dirty="0">
                <a:latin typeface="Arial"/>
                <a:cs typeface="Arial"/>
              </a:rPr>
              <a:t> </a:t>
            </a:r>
            <a:r>
              <a:rPr sz="2100" b="1" spc="90" dirty="0">
                <a:latin typeface="Arial"/>
                <a:cs typeface="Arial"/>
              </a:rPr>
              <a:t>of</a:t>
            </a:r>
            <a:r>
              <a:rPr sz="2100" b="1" spc="20" dirty="0">
                <a:latin typeface="Arial"/>
                <a:cs typeface="Arial"/>
              </a:rPr>
              <a:t> </a:t>
            </a:r>
            <a:r>
              <a:rPr sz="2100" b="1" spc="145" dirty="0">
                <a:latin typeface="Arial"/>
                <a:cs typeface="Arial"/>
              </a:rPr>
              <a:t>the </a:t>
            </a:r>
            <a:r>
              <a:rPr sz="2100" b="1" spc="55" dirty="0">
                <a:latin typeface="Arial"/>
                <a:cs typeface="Arial"/>
              </a:rPr>
              <a:t>Issue</a:t>
            </a:r>
            <a:r>
              <a:rPr sz="2100" b="1" spc="20" dirty="0">
                <a:latin typeface="Arial"/>
                <a:cs typeface="Arial"/>
              </a:rPr>
              <a:t> </a:t>
            </a:r>
            <a:r>
              <a:rPr sz="2100" b="1" spc="165" dirty="0">
                <a:latin typeface="Arial"/>
                <a:cs typeface="Arial"/>
              </a:rPr>
              <a:t>Among</a:t>
            </a:r>
            <a:r>
              <a:rPr sz="2100" b="1" spc="25" dirty="0">
                <a:latin typeface="Arial"/>
                <a:cs typeface="Arial"/>
              </a:rPr>
              <a:t> </a:t>
            </a:r>
            <a:r>
              <a:rPr sz="2100" b="1" spc="95" dirty="0">
                <a:latin typeface="Arial"/>
                <a:cs typeface="Arial"/>
              </a:rPr>
              <a:t>Staff</a:t>
            </a:r>
            <a:r>
              <a:rPr sz="2100" b="1" spc="25" dirty="0">
                <a:latin typeface="Arial"/>
                <a:cs typeface="Arial"/>
              </a:rPr>
              <a:t> </a:t>
            </a:r>
            <a:r>
              <a:rPr sz="2100" b="1" spc="-50" dirty="0">
                <a:latin typeface="Arial"/>
                <a:cs typeface="Arial"/>
              </a:rPr>
              <a:t>&amp; </a:t>
            </a:r>
            <a:r>
              <a:rPr sz="2100" b="1" spc="170" dirty="0">
                <a:latin typeface="Arial"/>
                <a:cs typeface="Arial"/>
              </a:rPr>
              <a:t>the</a:t>
            </a:r>
            <a:r>
              <a:rPr sz="2100" b="1" spc="15" dirty="0">
                <a:latin typeface="Arial"/>
                <a:cs typeface="Arial"/>
              </a:rPr>
              <a:t> </a:t>
            </a:r>
            <a:r>
              <a:rPr sz="2100" b="1" spc="145" dirty="0">
                <a:latin typeface="Arial"/>
                <a:cs typeface="Arial"/>
              </a:rPr>
              <a:t>Community</a:t>
            </a:r>
            <a:endParaRPr sz="210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txBox="1">
            <a:spLocks noGrp="1"/>
          </p:cNvSpPr>
          <p:nvPr>
            <p:ph type="title" idx="4294967295"/>
          </p:nvPr>
        </p:nvSpPr>
        <p:spPr>
          <a:xfrm>
            <a:off x="1016000" y="1049480"/>
            <a:ext cx="17272000" cy="952184"/>
          </a:xfrm>
          <a:prstGeom prst="rect">
            <a:avLst/>
          </a:prstGeom>
          <a:noFill/>
          <a:ln>
            <a:noFill/>
            <a:prstDash/>
          </a:ln>
          <a:effectLst/>
        </p:spPr>
        <p:txBody>
          <a:bodyPr rot="0" spcFirstLastPara="0" vertOverflow="overflow" horzOverflow="overflow" vert="horz" wrap="square" lIns="0" tIns="1333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US" sz="6100" b="1" i="0" u="none" strike="noStrike" kern="0" cap="none" normalizeH="0" baseline="0" noProof="0" dirty="0">
                <a:ln>
                  <a:noFill/>
                </a:ln>
                <a:solidFill>
                  <a:srgbClr val="037D42"/>
                </a:solidFill>
                <a:effectLst/>
                <a:uLnTx/>
                <a:uFillTx/>
                <a:latin typeface="Arial"/>
                <a:ea typeface="+mj-ea"/>
                <a:cs typeface="Arial"/>
              </a:rPr>
              <a:t>ACTION 4: FOCUS ON LIBRARY STAFF CARE</a:t>
            </a:r>
            <a:endParaRPr kumimoji="0" lang="en-US" sz="6100" b="1" i="0" u="none" strike="noStrike" kern="0" cap="none" normalizeH="0" baseline="0" noProof="0" dirty="0">
              <a:ln>
                <a:noFill/>
              </a:ln>
              <a:solidFill>
                <a:srgbClr val="661F31"/>
              </a:solidFill>
              <a:effectLst/>
              <a:uLnTx/>
              <a:uFillTx/>
              <a:latin typeface="Arial"/>
              <a:ea typeface="+mj-ea"/>
              <a:cs typeface="Arial"/>
            </a:endParaRPr>
          </a:p>
        </p:txBody>
      </p:sp>
      <p:sp>
        <p:nvSpPr>
          <p:cNvPr id="25" name="Title 24">
            <a:extLst>
              <a:ext uri="{FF2B5EF4-FFF2-40B4-BE49-F238E27FC236}">
                <a16:creationId xmlns:a16="http://schemas.microsoft.com/office/drawing/2014/main" id="{6554FF15-DB99-A575-983F-9DBB172B9193}"/>
              </a:ext>
            </a:extLst>
          </p:cNvPr>
          <p:cNvSpPr txBox="1">
            <a:spLocks/>
          </p:cNvSpPr>
          <p:nvPr/>
        </p:nvSpPr>
        <p:spPr>
          <a:xfrm>
            <a:off x="3409871" y="-818532"/>
            <a:ext cx="9144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1800" b="1" i="0" u="none" strike="noStrike" kern="0" cap="none" spc="-305" normalizeH="0" baseline="0" noProof="0" dirty="0">
                <a:ln>
                  <a:noFill/>
                </a:ln>
                <a:solidFill>
                  <a:srgbClr val="661F31"/>
                </a:solidFill>
                <a:effectLst/>
                <a:uLnTx/>
                <a:uFillTx/>
                <a:latin typeface="Arial"/>
                <a:ea typeface="+mj-ea"/>
                <a:cs typeface="Arial"/>
              </a:rPr>
              <a:t>OPIOID</a:t>
            </a:r>
            <a:r>
              <a:rPr kumimoji="0" lang="en-US" sz="1800" b="1" i="0" u="none" strike="noStrike" kern="0" cap="none" spc="-45" normalizeH="0" baseline="0" noProof="0" dirty="0">
                <a:ln>
                  <a:noFill/>
                </a:ln>
                <a:solidFill>
                  <a:srgbClr val="661F31"/>
                </a:solidFill>
                <a:effectLst/>
                <a:uLnTx/>
                <a:uFillTx/>
                <a:latin typeface="Arial"/>
                <a:ea typeface="+mj-ea"/>
                <a:cs typeface="Arial"/>
              </a:rPr>
              <a:t> </a:t>
            </a:r>
            <a:r>
              <a:rPr kumimoji="0" lang="en-US" sz="1800" b="1" i="0" u="none" strike="noStrike" kern="0" cap="none" spc="-470" normalizeH="0" baseline="0" noProof="0" dirty="0">
                <a:ln>
                  <a:noFill/>
                </a:ln>
                <a:solidFill>
                  <a:srgbClr val="661F31"/>
                </a:solidFill>
                <a:effectLst/>
                <a:uLnTx/>
                <a:uFillTx/>
                <a:latin typeface="Arial"/>
                <a:ea typeface="+mj-ea"/>
                <a:cs typeface="Arial"/>
              </a:rPr>
              <a:t>TOOLKIT</a:t>
            </a:r>
            <a:r>
              <a:rPr kumimoji="0" lang="en-US" sz="1800" b="1" i="0" u="none" strike="noStrike" kern="0" cap="none" spc="-40" normalizeH="0" baseline="0" noProof="0" dirty="0">
                <a:ln>
                  <a:noFill/>
                </a:ln>
                <a:solidFill>
                  <a:srgbClr val="661F31"/>
                </a:solidFill>
                <a:effectLst/>
                <a:uLnTx/>
                <a:uFillTx/>
                <a:latin typeface="Arial"/>
                <a:ea typeface="+mj-ea"/>
                <a:cs typeface="Arial"/>
              </a:rPr>
              <a:t> </a:t>
            </a:r>
            <a:r>
              <a:rPr kumimoji="0" lang="en-US" sz="1800" b="1" i="0" u="none" strike="noStrike" kern="0" cap="none" spc="-450" normalizeH="0" baseline="0" noProof="0" dirty="0">
                <a:ln>
                  <a:noFill/>
                </a:ln>
                <a:solidFill>
                  <a:srgbClr val="661F31"/>
                </a:solidFill>
                <a:effectLst/>
                <a:uLnTx/>
                <a:uFillTx/>
                <a:latin typeface="Arial"/>
                <a:ea typeface="+mj-ea"/>
                <a:cs typeface="Arial"/>
              </a:rPr>
              <a:t>ACTION</a:t>
            </a:r>
            <a:r>
              <a:rPr kumimoji="0" lang="en-US" sz="1800" b="1" i="0" u="none" strike="noStrike" kern="0" cap="none" spc="-45" normalizeH="0" baseline="0" noProof="0" dirty="0">
                <a:ln>
                  <a:noFill/>
                </a:ln>
                <a:solidFill>
                  <a:srgbClr val="661F31"/>
                </a:solidFill>
                <a:effectLst/>
                <a:uLnTx/>
                <a:uFillTx/>
                <a:latin typeface="Arial"/>
                <a:ea typeface="+mj-ea"/>
                <a:cs typeface="Arial"/>
              </a:rPr>
              <a:t> </a:t>
            </a:r>
            <a:r>
              <a:rPr kumimoji="0" lang="en-US" sz="1800" b="1" i="0" u="none" strike="noStrike" kern="0" cap="none" spc="-520" normalizeH="0" baseline="0" noProof="0" dirty="0">
                <a:ln>
                  <a:noFill/>
                </a:ln>
                <a:solidFill>
                  <a:srgbClr val="661F31"/>
                </a:solidFill>
                <a:effectLst/>
                <a:uLnTx/>
                <a:uFillTx/>
                <a:latin typeface="Arial"/>
                <a:ea typeface="+mj-ea"/>
                <a:cs typeface="Arial"/>
              </a:rPr>
              <a:t>STEP</a:t>
            </a:r>
            <a:r>
              <a:rPr kumimoji="0" lang="en-US" sz="1800" b="1" i="0" u="none" strike="noStrike" kern="0" cap="none" spc="-45" normalizeH="0" baseline="0" noProof="0" dirty="0">
                <a:ln>
                  <a:noFill/>
                </a:ln>
                <a:solidFill>
                  <a:srgbClr val="661F31"/>
                </a:solidFill>
                <a:effectLst/>
                <a:uLnTx/>
                <a:uFillTx/>
                <a:latin typeface="Arial"/>
                <a:ea typeface="+mj-ea"/>
                <a:cs typeface="Arial"/>
              </a:rPr>
              <a:t> </a:t>
            </a:r>
            <a:r>
              <a:rPr kumimoji="0" lang="en-US" sz="1800" b="1" i="0" u="none" strike="noStrike" kern="0" cap="none" spc="-520" normalizeH="0" baseline="0" noProof="0" dirty="0">
                <a:ln>
                  <a:noFill/>
                </a:ln>
                <a:solidFill>
                  <a:srgbClr val="661F31"/>
                </a:solidFill>
                <a:effectLst/>
                <a:uLnTx/>
                <a:uFillTx/>
                <a:latin typeface="Arial"/>
                <a:ea typeface="+mj-ea"/>
                <a:cs typeface="Arial"/>
              </a:rPr>
              <a:t>OVERVIEW</a:t>
            </a:r>
            <a:endParaRPr kumimoji="0" lang="en-US" sz="1800" b="0" i="0" u="none" strike="noStrike" kern="0" cap="none" spc="0" normalizeH="0" baseline="0" noProof="0" dirty="0">
              <a:ln>
                <a:noFill/>
              </a:ln>
              <a:solidFill>
                <a:sysClr val="windowText" lastClr="000000"/>
              </a:solidFill>
              <a:effectLst/>
              <a:uLnTx/>
              <a:uFillTx/>
              <a:latin typeface="Arial"/>
              <a:ea typeface="+mj-ea"/>
              <a:cs typeface="Arial"/>
            </a:endParaRPr>
          </a:p>
        </p:txBody>
      </p:sp>
      <p:sp>
        <p:nvSpPr>
          <p:cNvPr id="16" name="object 16"/>
          <p:cNvSpPr txBox="1"/>
          <p:nvPr/>
        </p:nvSpPr>
        <p:spPr>
          <a:xfrm>
            <a:off x="8775676" y="312546"/>
            <a:ext cx="9143999" cy="516167"/>
          </a:xfrm>
          <a:prstGeom prst="rect">
            <a:avLst/>
          </a:prstGeom>
        </p:spPr>
        <p:txBody>
          <a:bodyPr vert="horz" wrap="square" lIns="0" tIns="15875" rIns="0" bIns="0" rtlCol="0">
            <a:spAutoFit/>
          </a:bodyPr>
          <a:lstStyle/>
          <a:p>
            <a:pPr marL="12700">
              <a:lnSpc>
                <a:spcPct val="100000"/>
              </a:lnSpc>
              <a:spcBef>
                <a:spcPts val="125"/>
              </a:spcBef>
            </a:pPr>
            <a:r>
              <a:rPr sz="3250" b="1" dirty="0">
                <a:solidFill>
                  <a:srgbClr val="661F31"/>
                </a:solidFill>
                <a:latin typeface="Arial"/>
                <a:cs typeface="Arial"/>
              </a:rPr>
              <a:t>OPIOID TOOLKIT ACTION STEP OVERVIEW</a:t>
            </a:r>
            <a:endParaRPr sz="3250" dirty="0">
              <a:latin typeface="Arial"/>
              <a:cs typeface="Arial"/>
            </a:endParaRPr>
          </a:p>
        </p:txBody>
      </p:sp>
      <p:grpSp>
        <p:nvGrpSpPr>
          <p:cNvPr id="23" name="Group 22">
            <a:extLst>
              <a:ext uri="{FF2B5EF4-FFF2-40B4-BE49-F238E27FC236}">
                <a16:creationId xmlns:a16="http://schemas.microsoft.com/office/drawing/2014/main" id="{D8FE3CEF-03D1-6526-E105-6520C59EF45A}"/>
              </a:ext>
              <a:ext uri="{C183D7F6-B498-43B3-948B-1728B52AA6E4}">
                <adec:decorative xmlns:adec="http://schemas.microsoft.com/office/drawing/2017/decorative" val="1"/>
              </a:ext>
            </a:extLst>
          </p:cNvPr>
          <p:cNvGrpSpPr/>
          <p:nvPr/>
        </p:nvGrpSpPr>
        <p:grpSpPr>
          <a:xfrm>
            <a:off x="1281402" y="2480594"/>
            <a:ext cx="15558565" cy="6896629"/>
            <a:chOff x="1281402" y="2480594"/>
            <a:chExt cx="15558565" cy="6896629"/>
          </a:xfrm>
        </p:grpSpPr>
        <p:sp>
          <p:nvSpPr>
            <p:cNvPr id="2" name="object 2" descr="Orange dot"/>
            <p:cNvSpPr/>
            <p:nvPr/>
          </p:nvSpPr>
          <p:spPr>
            <a:xfrm>
              <a:off x="8871795" y="4327764"/>
              <a:ext cx="553085" cy="556260"/>
            </a:xfrm>
            <a:custGeom>
              <a:avLst/>
              <a:gdLst/>
              <a:ahLst/>
              <a:cxnLst/>
              <a:rect l="l" t="t" r="r" b="b"/>
              <a:pathLst>
                <a:path w="553084" h="556260">
                  <a:moveTo>
                    <a:pt x="279875" y="556125"/>
                  </a:moveTo>
                  <a:lnTo>
                    <a:pt x="276682" y="555593"/>
                  </a:lnTo>
                  <a:lnTo>
                    <a:pt x="273489" y="555593"/>
                  </a:lnTo>
                  <a:lnTo>
                    <a:pt x="255287" y="554570"/>
                  </a:lnTo>
                  <a:lnTo>
                    <a:pt x="214891" y="548334"/>
                  </a:lnTo>
                  <a:lnTo>
                    <a:pt x="148327" y="522698"/>
                  </a:lnTo>
                  <a:lnTo>
                    <a:pt x="104656" y="495590"/>
                  </a:lnTo>
                  <a:lnTo>
                    <a:pt x="66771" y="461098"/>
                  </a:lnTo>
                  <a:lnTo>
                    <a:pt x="36670" y="418824"/>
                  </a:lnTo>
                  <a:lnTo>
                    <a:pt x="14734" y="369589"/>
                  </a:lnTo>
                  <a:lnTo>
                    <a:pt x="2477" y="318708"/>
                  </a:lnTo>
                  <a:lnTo>
                    <a:pt x="0" y="266529"/>
                  </a:lnTo>
                  <a:lnTo>
                    <a:pt x="7400" y="213403"/>
                  </a:lnTo>
                  <a:lnTo>
                    <a:pt x="19000" y="176441"/>
                  </a:lnTo>
                  <a:lnTo>
                    <a:pt x="36337" y="141226"/>
                  </a:lnTo>
                  <a:lnTo>
                    <a:pt x="58364" y="108705"/>
                  </a:lnTo>
                  <a:lnTo>
                    <a:pt x="84034" y="79826"/>
                  </a:lnTo>
                  <a:lnTo>
                    <a:pt x="113171" y="54348"/>
                  </a:lnTo>
                  <a:lnTo>
                    <a:pt x="146299" y="34059"/>
                  </a:lnTo>
                  <a:lnTo>
                    <a:pt x="191575" y="13628"/>
                  </a:lnTo>
                  <a:lnTo>
                    <a:pt x="240494" y="3326"/>
                  </a:lnTo>
                  <a:lnTo>
                    <a:pt x="274021" y="0"/>
                  </a:lnTo>
                  <a:lnTo>
                    <a:pt x="302850" y="24"/>
                  </a:lnTo>
                  <a:lnTo>
                    <a:pt x="331430" y="5787"/>
                  </a:lnTo>
                  <a:lnTo>
                    <a:pt x="359112" y="16239"/>
                  </a:lnTo>
                  <a:lnTo>
                    <a:pt x="385246" y="30334"/>
                  </a:lnTo>
                  <a:lnTo>
                    <a:pt x="404205" y="36612"/>
                  </a:lnTo>
                  <a:lnTo>
                    <a:pt x="421967" y="45035"/>
                  </a:lnTo>
                  <a:lnTo>
                    <a:pt x="438531" y="55554"/>
                  </a:lnTo>
                  <a:lnTo>
                    <a:pt x="453898" y="68118"/>
                  </a:lnTo>
                  <a:lnTo>
                    <a:pt x="471035" y="80999"/>
                  </a:lnTo>
                  <a:lnTo>
                    <a:pt x="486427" y="95725"/>
                  </a:lnTo>
                  <a:lnTo>
                    <a:pt x="499923" y="112347"/>
                  </a:lnTo>
                  <a:lnTo>
                    <a:pt x="511373" y="130915"/>
                  </a:lnTo>
                  <a:lnTo>
                    <a:pt x="514034" y="134640"/>
                  </a:lnTo>
                  <a:lnTo>
                    <a:pt x="516162" y="138366"/>
                  </a:lnTo>
                  <a:lnTo>
                    <a:pt x="518291" y="142623"/>
                  </a:lnTo>
                  <a:lnTo>
                    <a:pt x="525492" y="156884"/>
                  </a:lnTo>
                  <a:lnTo>
                    <a:pt x="543303" y="202759"/>
                  </a:lnTo>
                  <a:lnTo>
                    <a:pt x="550687" y="240943"/>
                  </a:lnTo>
                  <a:lnTo>
                    <a:pt x="552882" y="279925"/>
                  </a:lnTo>
                  <a:lnTo>
                    <a:pt x="548517" y="325501"/>
                  </a:lnTo>
                  <a:lnTo>
                    <a:pt x="537117" y="368732"/>
                  </a:lnTo>
                  <a:lnTo>
                    <a:pt x="518832" y="409469"/>
                  </a:lnTo>
                  <a:lnTo>
                    <a:pt x="493811" y="447561"/>
                  </a:lnTo>
                  <a:lnTo>
                    <a:pt x="464574" y="480681"/>
                  </a:lnTo>
                  <a:lnTo>
                    <a:pt x="431147" y="508562"/>
                  </a:lnTo>
                  <a:lnTo>
                    <a:pt x="393529" y="530556"/>
                  </a:lnTo>
                  <a:lnTo>
                    <a:pt x="351719" y="546014"/>
                  </a:lnTo>
                  <a:lnTo>
                    <a:pt x="299782" y="554620"/>
                  </a:lnTo>
                  <a:lnTo>
                    <a:pt x="283068" y="555593"/>
                  </a:lnTo>
                  <a:lnTo>
                    <a:pt x="279875" y="556125"/>
                  </a:lnTo>
                  <a:close/>
                </a:path>
              </a:pathLst>
            </a:custGeom>
            <a:solidFill>
              <a:srgbClr val="F5811F"/>
            </a:solidFill>
          </p:spPr>
          <p:txBody>
            <a:bodyPr wrap="square" lIns="0" tIns="0" rIns="0" bIns="0" rtlCol="0"/>
            <a:lstStyle/>
            <a:p>
              <a:pPr algn="l" rtl="0"/>
              <a:endParaRPr/>
            </a:p>
          </p:txBody>
        </p:sp>
        <p:sp>
          <p:nvSpPr>
            <p:cNvPr id="3" name="object 3" descr="Maroon dot"/>
            <p:cNvSpPr/>
            <p:nvPr/>
          </p:nvSpPr>
          <p:spPr>
            <a:xfrm>
              <a:off x="8871795" y="5216501"/>
              <a:ext cx="553085" cy="556260"/>
            </a:xfrm>
            <a:custGeom>
              <a:avLst/>
              <a:gdLst/>
              <a:ahLst/>
              <a:cxnLst/>
              <a:rect l="l" t="t" r="r" b="b"/>
              <a:pathLst>
                <a:path w="553084" h="556260">
                  <a:moveTo>
                    <a:pt x="279875" y="556126"/>
                  </a:moveTo>
                  <a:lnTo>
                    <a:pt x="276682" y="555593"/>
                  </a:lnTo>
                  <a:lnTo>
                    <a:pt x="273489" y="555593"/>
                  </a:lnTo>
                  <a:lnTo>
                    <a:pt x="255287" y="554571"/>
                  </a:lnTo>
                  <a:lnTo>
                    <a:pt x="214891" y="548334"/>
                  </a:lnTo>
                  <a:lnTo>
                    <a:pt x="148327" y="522698"/>
                  </a:lnTo>
                  <a:lnTo>
                    <a:pt x="104656" y="495590"/>
                  </a:lnTo>
                  <a:lnTo>
                    <a:pt x="66771" y="461099"/>
                  </a:lnTo>
                  <a:lnTo>
                    <a:pt x="36670" y="418824"/>
                  </a:lnTo>
                  <a:lnTo>
                    <a:pt x="14734" y="369589"/>
                  </a:lnTo>
                  <a:lnTo>
                    <a:pt x="2477" y="318708"/>
                  </a:lnTo>
                  <a:lnTo>
                    <a:pt x="0" y="266529"/>
                  </a:lnTo>
                  <a:lnTo>
                    <a:pt x="7400" y="213403"/>
                  </a:lnTo>
                  <a:lnTo>
                    <a:pt x="19000" y="176442"/>
                  </a:lnTo>
                  <a:lnTo>
                    <a:pt x="36337" y="141226"/>
                  </a:lnTo>
                  <a:lnTo>
                    <a:pt x="58364" y="108705"/>
                  </a:lnTo>
                  <a:lnTo>
                    <a:pt x="84034" y="79826"/>
                  </a:lnTo>
                  <a:lnTo>
                    <a:pt x="113171" y="54348"/>
                  </a:lnTo>
                  <a:lnTo>
                    <a:pt x="146299" y="34059"/>
                  </a:lnTo>
                  <a:lnTo>
                    <a:pt x="191575" y="13628"/>
                  </a:lnTo>
                  <a:lnTo>
                    <a:pt x="240494" y="3326"/>
                  </a:lnTo>
                  <a:lnTo>
                    <a:pt x="274021" y="0"/>
                  </a:lnTo>
                  <a:lnTo>
                    <a:pt x="302850" y="25"/>
                  </a:lnTo>
                  <a:lnTo>
                    <a:pt x="331430" y="5787"/>
                  </a:lnTo>
                  <a:lnTo>
                    <a:pt x="359112" y="16239"/>
                  </a:lnTo>
                  <a:lnTo>
                    <a:pt x="385246" y="30334"/>
                  </a:lnTo>
                  <a:lnTo>
                    <a:pt x="404205" y="36612"/>
                  </a:lnTo>
                  <a:lnTo>
                    <a:pt x="421967" y="45035"/>
                  </a:lnTo>
                  <a:lnTo>
                    <a:pt x="438531" y="55554"/>
                  </a:lnTo>
                  <a:lnTo>
                    <a:pt x="453898" y="68118"/>
                  </a:lnTo>
                  <a:lnTo>
                    <a:pt x="471035" y="80999"/>
                  </a:lnTo>
                  <a:lnTo>
                    <a:pt x="486427" y="95725"/>
                  </a:lnTo>
                  <a:lnTo>
                    <a:pt x="499923" y="112347"/>
                  </a:lnTo>
                  <a:lnTo>
                    <a:pt x="511373" y="130915"/>
                  </a:lnTo>
                  <a:lnTo>
                    <a:pt x="514034" y="134641"/>
                  </a:lnTo>
                  <a:lnTo>
                    <a:pt x="516162" y="138366"/>
                  </a:lnTo>
                  <a:lnTo>
                    <a:pt x="518291" y="142623"/>
                  </a:lnTo>
                  <a:lnTo>
                    <a:pt x="525492" y="156659"/>
                  </a:lnTo>
                  <a:lnTo>
                    <a:pt x="543303" y="202759"/>
                  </a:lnTo>
                  <a:lnTo>
                    <a:pt x="550687" y="240943"/>
                  </a:lnTo>
                  <a:lnTo>
                    <a:pt x="552882" y="279925"/>
                  </a:lnTo>
                  <a:lnTo>
                    <a:pt x="548517" y="325501"/>
                  </a:lnTo>
                  <a:lnTo>
                    <a:pt x="537117" y="368732"/>
                  </a:lnTo>
                  <a:lnTo>
                    <a:pt x="518832" y="409469"/>
                  </a:lnTo>
                  <a:lnTo>
                    <a:pt x="493811" y="447561"/>
                  </a:lnTo>
                  <a:lnTo>
                    <a:pt x="464574" y="480681"/>
                  </a:lnTo>
                  <a:lnTo>
                    <a:pt x="431147" y="508562"/>
                  </a:lnTo>
                  <a:lnTo>
                    <a:pt x="393529" y="530556"/>
                  </a:lnTo>
                  <a:lnTo>
                    <a:pt x="351719" y="546014"/>
                  </a:lnTo>
                  <a:lnTo>
                    <a:pt x="299782" y="554621"/>
                  </a:lnTo>
                  <a:lnTo>
                    <a:pt x="283068" y="555593"/>
                  </a:lnTo>
                  <a:lnTo>
                    <a:pt x="279875" y="556126"/>
                  </a:lnTo>
                  <a:close/>
                </a:path>
              </a:pathLst>
            </a:custGeom>
            <a:solidFill>
              <a:srgbClr val="661F31"/>
            </a:solidFill>
          </p:spPr>
          <p:txBody>
            <a:bodyPr wrap="square" lIns="0" tIns="0" rIns="0" bIns="0" rtlCol="0"/>
            <a:lstStyle/>
            <a:p>
              <a:pPr algn="l" rtl="0"/>
              <a:endParaRPr/>
            </a:p>
          </p:txBody>
        </p:sp>
        <p:sp>
          <p:nvSpPr>
            <p:cNvPr id="4" name="object 4" descr="Black dot"/>
            <p:cNvSpPr/>
            <p:nvPr/>
          </p:nvSpPr>
          <p:spPr>
            <a:xfrm>
              <a:off x="8871795" y="6104706"/>
              <a:ext cx="553085" cy="556260"/>
            </a:xfrm>
            <a:custGeom>
              <a:avLst/>
              <a:gdLst/>
              <a:ahLst/>
              <a:cxnLst/>
              <a:rect l="l" t="t" r="r" b="b"/>
              <a:pathLst>
                <a:path w="553084" h="556259">
                  <a:moveTo>
                    <a:pt x="279875" y="556125"/>
                  </a:moveTo>
                  <a:lnTo>
                    <a:pt x="276682" y="555593"/>
                  </a:lnTo>
                  <a:lnTo>
                    <a:pt x="273489" y="555593"/>
                  </a:lnTo>
                  <a:lnTo>
                    <a:pt x="255287" y="554570"/>
                  </a:lnTo>
                  <a:lnTo>
                    <a:pt x="214891" y="548334"/>
                  </a:lnTo>
                  <a:lnTo>
                    <a:pt x="148327" y="522698"/>
                  </a:lnTo>
                  <a:lnTo>
                    <a:pt x="104656" y="495590"/>
                  </a:lnTo>
                  <a:lnTo>
                    <a:pt x="66771" y="461098"/>
                  </a:lnTo>
                  <a:lnTo>
                    <a:pt x="36670" y="418824"/>
                  </a:lnTo>
                  <a:lnTo>
                    <a:pt x="14734" y="369589"/>
                  </a:lnTo>
                  <a:lnTo>
                    <a:pt x="2477" y="318708"/>
                  </a:lnTo>
                  <a:lnTo>
                    <a:pt x="0" y="266529"/>
                  </a:lnTo>
                  <a:lnTo>
                    <a:pt x="7400" y="213403"/>
                  </a:lnTo>
                  <a:lnTo>
                    <a:pt x="19000" y="176442"/>
                  </a:lnTo>
                  <a:lnTo>
                    <a:pt x="36337" y="141226"/>
                  </a:lnTo>
                  <a:lnTo>
                    <a:pt x="58364" y="108705"/>
                  </a:lnTo>
                  <a:lnTo>
                    <a:pt x="84034" y="79826"/>
                  </a:lnTo>
                  <a:lnTo>
                    <a:pt x="113171" y="54348"/>
                  </a:lnTo>
                  <a:lnTo>
                    <a:pt x="146299" y="34059"/>
                  </a:lnTo>
                  <a:lnTo>
                    <a:pt x="191575" y="13628"/>
                  </a:lnTo>
                  <a:lnTo>
                    <a:pt x="240494" y="3326"/>
                  </a:lnTo>
                  <a:lnTo>
                    <a:pt x="274021" y="0"/>
                  </a:lnTo>
                  <a:lnTo>
                    <a:pt x="302850" y="24"/>
                  </a:lnTo>
                  <a:lnTo>
                    <a:pt x="331430" y="5787"/>
                  </a:lnTo>
                  <a:lnTo>
                    <a:pt x="359112" y="16239"/>
                  </a:lnTo>
                  <a:lnTo>
                    <a:pt x="385246" y="30334"/>
                  </a:lnTo>
                  <a:lnTo>
                    <a:pt x="404205" y="36612"/>
                  </a:lnTo>
                  <a:lnTo>
                    <a:pt x="421967" y="45035"/>
                  </a:lnTo>
                  <a:lnTo>
                    <a:pt x="438531" y="55554"/>
                  </a:lnTo>
                  <a:lnTo>
                    <a:pt x="453898" y="68118"/>
                  </a:lnTo>
                  <a:lnTo>
                    <a:pt x="471035" y="80999"/>
                  </a:lnTo>
                  <a:lnTo>
                    <a:pt x="486427" y="95725"/>
                  </a:lnTo>
                  <a:lnTo>
                    <a:pt x="499923" y="112347"/>
                  </a:lnTo>
                  <a:lnTo>
                    <a:pt x="511373" y="130915"/>
                  </a:lnTo>
                  <a:lnTo>
                    <a:pt x="514034" y="134641"/>
                  </a:lnTo>
                  <a:lnTo>
                    <a:pt x="516162" y="138366"/>
                  </a:lnTo>
                  <a:lnTo>
                    <a:pt x="518291" y="142623"/>
                  </a:lnTo>
                  <a:lnTo>
                    <a:pt x="525492" y="156959"/>
                  </a:lnTo>
                  <a:lnTo>
                    <a:pt x="543303" y="202759"/>
                  </a:lnTo>
                  <a:lnTo>
                    <a:pt x="550687" y="240943"/>
                  </a:lnTo>
                  <a:lnTo>
                    <a:pt x="552882" y="279925"/>
                  </a:lnTo>
                  <a:lnTo>
                    <a:pt x="548517" y="325501"/>
                  </a:lnTo>
                  <a:lnTo>
                    <a:pt x="537117" y="368732"/>
                  </a:lnTo>
                  <a:lnTo>
                    <a:pt x="518832" y="409469"/>
                  </a:lnTo>
                  <a:lnTo>
                    <a:pt x="493811" y="447561"/>
                  </a:lnTo>
                  <a:lnTo>
                    <a:pt x="464574" y="480681"/>
                  </a:lnTo>
                  <a:lnTo>
                    <a:pt x="431147" y="508562"/>
                  </a:lnTo>
                  <a:lnTo>
                    <a:pt x="393529" y="530556"/>
                  </a:lnTo>
                  <a:lnTo>
                    <a:pt x="351719" y="546014"/>
                  </a:lnTo>
                  <a:lnTo>
                    <a:pt x="299782" y="554621"/>
                  </a:lnTo>
                  <a:lnTo>
                    <a:pt x="283068" y="555593"/>
                  </a:lnTo>
                  <a:lnTo>
                    <a:pt x="279875" y="556125"/>
                  </a:lnTo>
                  <a:close/>
                </a:path>
              </a:pathLst>
            </a:custGeom>
            <a:solidFill>
              <a:srgbClr val="131313"/>
            </a:solidFill>
          </p:spPr>
          <p:txBody>
            <a:bodyPr wrap="square" lIns="0" tIns="0" rIns="0" bIns="0" rtlCol="0"/>
            <a:lstStyle/>
            <a:p>
              <a:pPr algn="l" rtl="0"/>
              <a:endParaRPr/>
            </a:p>
          </p:txBody>
        </p:sp>
        <p:sp>
          <p:nvSpPr>
            <p:cNvPr id="5" name="object 5" descr="Ta n dot"/>
            <p:cNvSpPr/>
            <p:nvPr/>
          </p:nvSpPr>
          <p:spPr>
            <a:xfrm>
              <a:off x="8871795" y="7882180"/>
              <a:ext cx="553085" cy="556260"/>
            </a:xfrm>
            <a:custGeom>
              <a:avLst/>
              <a:gdLst/>
              <a:ahLst/>
              <a:cxnLst/>
              <a:rect l="l" t="t" r="r" b="b"/>
              <a:pathLst>
                <a:path w="553084" h="556259">
                  <a:moveTo>
                    <a:pt x="279875" y="556125"/>
                  </a:moveTo>
                  <a:lnTo>
                    <a:pt x="276682" y="555593"/>
                  </a:lnTo>
                  <a:lnTo>
                    <a:pt x="273489" y="555593"/>
                  </a:lnTo>
                  <a:lnTo>
                    <a:pt x="255287" y="554570"/>
                  </a:lnTo>
                  <a:lnTo>
                    <a:pt x="214891" y="548334"/>
                  </a:lnTo>
                  <a:lnTo>
                    <a:pt x="148327" y="522698"/>
                  </a:lnTo>
                  <a:lnTo>
                    <a:pt x="104656" y="495590"/>
                  </a:lnTo>
                  <a:lnTo>
                    <a:pt x="66771" y="461098"/>
                  </a:lnTo>
                  <a:lnTo>
                    <a:pt x="36670" y="418823"/>
                  </a:lnTo>
                  <a:lnTo>
                    <a:pt x="14734" y="369589"/>
                  </a:lnTo>
                  <a:lnTo>
                    <a:pt x="2477" y="318707"/>
                  </a:lnTo>
                  <a:lnTo>
                    <a:pt x="0" y="266529"/>
                  </a:lnTo>
                  <a:lnTo>
                    <a:pt x="7400" y="213403"/>
                  </a:lnTo>
                  <a:lnTo>
                    <a:pt x="19000" y="176441"/>
                  </a:lnTo>
                  <a:lnTo>
                    <a:pt x="36337" y="141226"/>
                  </a:lnTo>
                  <a:lnTo>
                    <a:pt x="58364" y="108705"/>
                  </a:lnTo>
                  <a:lnTo>
                    <a:pt x="84034" y="79826"/>
                  </a:lnTo>
                  <a:lnTo>
                    <a:pt x="113171" y="54348"/>
                  </a:lnTo>
                  <a:lnTo>
                    <a:pt x="146299" y="34059"/>
                  </a:lnTo>
                  <a:lnTo>
                    <a:pt x="191575" y="13628"/>
                  </a:lnTo>
                  <a:lnTo>
                    <a:pt x="240494" y="3326"/>
                  </a:lnTo>
                  <a:lnTo>
                    <a:pt x="274021" y="0"/>
                  </a:lnTo>
                  <a:lnTo>
                    <a:pt x="302850" y="24"/>
                  </a:lnTo>
                  <a:lnTo>
                    <a:pt x="331430" y="5787"/>
                  </a:lnTo>
                  <a:lnTo>
                    <a:pt x="359112" y="16239"/>
                  </a:lnTo>
                  <a:lnTo>
                    <a:pt x="385246" y="30334"/>
                  </a:lnTo>
                  <a:lnTo>
                    <a:pt x="404205" y="36612"/>
                  </a:lnTo>
                  <a:lnTo>
                    <a:pt x="421967" y="45035"/>
                  </a:lnTo>
                  <a:lnTo>
                    <a:pt x="438531" y="55554"/>
                  </a:lnTo>
                  <a:lnTo>
                    <a:pt x="453898" y="68118"/>
                  </a:lnTo>
                  <a:lnTo>
                    <a:pt x="471035" y="80999"/>
                  </a:lnTo>
                  <a:lnTo>
                    <a:pt x="486427" y="95725"/>
                  </a:lnTo>
                  <a:lnTo>
                    <a:pt x="499923" y="112347"/>
                  </a:lnTo>
                  <a:lnTo>
                    <a:pt x="511373" y="130915"/>
                  </a:lnTo>
                  <a:lnTo>
                    <a:pt x="514034" y="134640"/>
                  </a:lnTo>
                  <a:lnTo>
                    <a:pt x="516162" y="138366"/>
                  </a:lnTo>
                  <a:lnTo>
                    <a:pt x="518291" y="142623"/>
                  </a:lnTo>
                  <a:lnTo>
                    <a:pt x="525492" y="156659"/>
                  </a:lnTo>
                  <a:lnTo>
                    <a:pt x="543303" y="202759"/>
                  </a:lnTo>
                  <a:lnTo>
                    <a:pt x="550687" y="240943"/>
                  </a:lnTo>
                  <a:lnTo>
                    <a:pt x="552882" y="279925"/>
                  </a:lnTo>
                  <a:lnTo>
                    <a:pt x="548517" y="325501"/>
                  </a:lnTo>
                  <a:lnTo>
                    <a:pt x="537117" y="368732"/>
                  </a:lnTo>
                  <a:lnTo>
                    <a:pt x="518832" y="409469"/>
                  </a:lnTo>
                  <a:lnTo>
                    <a:pt x="493811" y="447561"/>
                  </a:lnTo>
                  <a:lnTo>
                    <a:pt x="464574" y="480681"/>
                  </a:lnTo>
                  <a:lnTo>
                    <a:pt x="431147" y="508562"/>
                  </a:lnTo>
                  <a:lnTo>
                    <a:pt x="393529" y="530556"/>
                  </a:lnTo>
                  <a:lnTo>
                    <a:pt x="351719" y="546014"/>
                  </a:lnTo>
                  <a:lnTo>
                    <a:pt x="299782" y="554620"/>
                  </a:lnTo>
                  <a:lnTo>
                    <a:pt x="283068" y="555593"/>
                  </a:lnTo>
                  <a:lnTo>
                    <a:pt x="279875" y="556125"/>
                  </a:lnTo>
                  <a:close/>
                </a:path>
              </a:pathLst>
            </a:custGeom>
            <a:solidFill>
              <a:srgbClr val="CDB887"/>
            </a:solidFill>
          </p:spPr>
          <p:txBody>
            <a:bodyPr wrap="square" lIns="0" tIns="0" rIns="0" bIns="0" rtlCol="0"/>
            <a:lstStyle/>
            <a:p>
              <a:pPr algn="l" rtl="0"/>
              <a:endParaRPr/>
            </a:p>
          </p:txBody>
        </p:sp>
        <p:sp>
          <p:nvSpPr>
            <p:cNvPr id="6" name="object 6" descr="Green dot"/>
            <p:cNvSpPr/>
            <p:nvPr/>
          </p:nvSpPr>
          <p:spPr>
            <a:xfrm>
              <a:off x="8871795" y="6993443"/>
              <a:ext cx="553085" cy="556260"/>
            </a:xfrm>
            <a:custGeom>
              <a:avLst/>
              <a:gdLst/>
              <a:ahLst/>
              <a:cxnLst/>
              <a:rect l="l" t="t" r="r" b="b"/>
              <a:pathLst>
                <a:path w="553084" h="556259">
                  <a:moveTo>
                    <a:pt x="279875" y="556125"/>
                  </a:moveTo>
                  <a:lnTo>
                    <a:pt x="276682" y="555593"/>
                  </a:lnTo>
                  <a:lnTo>
                    <a:pt x="273489" y="555593"/>
                  </a:lnTo>
                  <a:lnTo>
                    <a:pt x="255287" y="554570"/>
                  </a:lnTo>
                  <a:lnTo>
                    <a:pt x="214891" y="548334"/>
                  </a:lnTo>
                  <a:lnTo>
                    <a:pt x="148327" y="522698"/>
                  </a:lnTo>
                  <a:lnTo>
                    <a:pt x="104656" y="495590"/>
                  </a:lnTo>
                  <a:lnTo>
                    <a:pt x="66771" y="461098"/>
                  </a:lnTo>
                  <a:lnTo>
                    <a:pt x="36670" y="418823"/>
                  </a:lnTo>
                  <a:lnTo>
                    <a:pt x="14734" y="369589"/>
                  </a:lnTo>
                  <a:lnTo>
                    <a:pt x="2477" y="318707"/>
                  </a:lnTo>
                  <a:lnTo>
                    <a:pt x="0" y="266529"/>
                  </a:lnTo>
                  <a:lnTo>
                    <a:pt x="7400" y="213403"/>
                  </a:lnTo>
                  <a:lnTo>
                    <a:pt x="19000" y="176441"/>
                  </a:lnTo>
                  <a:lnTo>
                    <a:pt x="36337" y="141226"/>
                  </a:lnTo>
                  <a:lnTo>
                    <a:pt x="58364" y="108705"/>
                  </a:lnTo>
                  <a:lnTo>
                    <a:pt x="84034" y="79826"/>
                  </a:lnTo>
                  <a:lnTo>
                    <a:pt x="113171" y="54348"/>
                  </a:lnTo>
                  <a:lnTo>
                    <a:pt x="146299" y="34059"/>
                  </a:lnTo>
                  <a:lnTo>
                    <a:pt x="191575" y="13628"/>
                  </a:lnTo>
                  <a:lnTo>
                    <a:pt x="240494" y="3326"/>
                  </a:lnTo>
                  <a:lnTo>
                    <a:pt x="274021" y="0"/>
                  </a:lnTo>
                  <a:lnTo>
                    <a:pt x="302850" y="24"/>
                  </a:lnTo>
                  <a:lnTo>
                    <a:pt x="331430" y="5787"/>
                  </a:lnTo>
                  <a:lnTo>
                    <a:pt x="359112" y="16239"/>
                  </a:lnTo>
                  <a:lnTo>
                    <a:pt x="385246" y="30334"/>
                  </a:lnTo>
                  <a:lnTo>
                    <a:pt x="404205" y="36612"/>
                  </a:lnTo>
                  <a:lnTo>
                    <a:pt x="421967" y="45035"/>
                  </a:lnTo>
                  <a:lnTo>
                    <a:pt x="438531" y="55554"/>
                  </a:lnTo>
                  <a:lnTo>
                    <a:pt x="453898" y="68118"/>
                  </a:lnTo>
                  <a:lnTo>
                    <a:pt x="471035" y="80999"/>
                  </a:lnTo>
                  <a:lnTo>
                    <a:pt x="486427" y="95725"/>
                  </a:lnTo>
                  <a:lnTo>
                    <a:pt x="499923" y="112347"/>
                  </a:lnTo>
                  <a:lnTo>
                    <a:pt x="511373" y="130915"/>
                  </a:lnTo>
                  <a:lnTo>
                    <a:pt x="514034" y="134640"/>
                  </a:lnTo>
                  <a:lnTo>
                    <a:pt x="516162" y="138366"/>
                  </a:lnTo>
                  <a:lnTo>
                    <a:pt x="518291" y="142623"/>
                  </a:lnTo>
                  <a:lnTo>
                    <a:pt x="525492" y="156884"/>
                  </a:lnTo>
                  <a:lnTo>
                    <a:pt x="543303" y="202759"/>
                  </a:lnTo>
                  <a:lnTo>
                    <a:pt x="550687" y="240943"/>
                  </a:lnTo>
                  <a:lnTo>
                    <a:pt x="552882" y="279925"/>
                  </a:lnTo>
                  <a:lnTo>
                    <a:pt x="548517" y="325501"/>
                  </a:lnTo>
                  <a:lnTo>
                    <a:pt x="537117" y="368732"/>
                  </a:lnTo>
                  <a:lnTo>
                    <a:pt x="518832" y="409469"/>
                  </a:lnTo>
                  <a:lnTo>
                    <a:pt x="493811" y="447561"/>
                  </a:lnTo>
                  <a:lnTo>
                    <a:pt x="464574" y="480681"/>
                  </a:lnTo>
                  <a:lnTo>
                    <a:pt x="431147" y="508562"/>
                  </a:lnTo>
                  <a:lnTo>
                    <a:pt x="393529" y="530556"/>
                  </a:lnTo>
                  <a:lnTo>
                    <a:pt x="351719" y="546014"/>
                  </a:lnTo>
                  <a:lnTo>
                    <a:pt x="299782" y="554620"/>
                  </a:lnTo>
                  <a:lnTo>
                    <a:pt x="283068" y="555593"/>
                  </a:lnTo>
                  <a:lnTo>
                    <a:pt x="279875" y="556125"/>
                  </a:lnTo>
                  <a:close/>
                </a:path>
              </a:pathLst>
            </a:custGeom>
            <a:solidFill>
              <a:srgbClr val="487307"/>
            </a:solidFill>
          </p:spPr>
          <p:txBody>
            <a:bodyPr wrap="square" lIns="0" tIns="0" rIns="0" bIns="0" rtlCol="0"/>
            <a:lstStyle/>
            <a:p>
              <a:pPr algn="l" rtl="0"/>
              <a:endParaRPr/>
            </a:p>
          </p:txBody>
        </p:sp>
        <p:sp>
          <p:nvSpPr>
            <p:cNvPr id="7" name="object 7" descr="Image of orange flames."/>
            <p:cNvSpPr/>
            <p:nvPr/>
          </p:nvSpPr>
          <p:spPr>
            <a:xfrm>
              <a:off x="1981121" y="5261187"/>
              <a:ext cx="1428750" cy="1714500"/>
            </a:xfrm>
            <a:custGeom>
              <a:avLst/>
              <a:gdLst/>
              <a:ahLst/>
              <a:cxnLst/>
              <a:rect l="l" t="t" r="r" b="b"/>
              <a:pathLst>
                <a:path w="1428750" h="1714500">
                  <a:moveTo>
                    <a:pt x="666209" y="984587"/>
                  </a:moveTo>
                  <a:lnTo>
                    <a:pt x="268693" y="984587"/>
                  </a:lnTo>
                  <a:lnTo>
                    <a:pt x="310649" y="978367"/>
                  </a:lnTo>
                  <a:lnTo>
                    <a:pt x="349539" y="960199"/>
                  </a:lnTo>
                  <a:lnTo>
                    <a:pt x="381769" y="930824"/>
                  </a:lnTo>
                  <a:lnTo>
                    <a:pt x="403742" y="890983"/>
                  </a:lnTo>
                  <a:lnTo>
                    <a:pt x="411866" y="841414"/>
                  </a:lnTo>
                  <a:lnTo>
                    <a:pt x="409500" y="807862"/>
                  </a:lnTo>
                  <a:lnTo>
                    <a:pt x="403262" y="768761"/>
                  </a:lnTo>
                  <a:lnTo>
                    <a:pt x="394442" y="724755"/>
                  </a:lnTo>
                  <a:lnTo>
                    <a:pt x="384332" y="676490"/>
                  </a:lnTo>
                  <a:lnTo>
                    <a:pt x="374223" y="624612"/>
                  </a:lnTo>
                  <a:lnTo>
                    <a:pt x="365403" y="569765"/>
                  </a:lnTo>
                  <a:lnTo>
                    <a:pt x="359165" y="512595"/>
                  </a:lnTo>
                  <a:lnTo>
                    <a:pt x="356799" y="453747"/>
                  </a:lnTo>
                  <a:lnTo>
                    <a:pt x="357964" y="413901"/>
                  </a:lnTo>
                  <a:lnTo>
                    <a:pt x="361714" y="373788"/>
                  </a:lnTo>
                  <a:lnTo>
                    <a:pt x="368432" y="333599"/>
                  </a:lnTo>
                  <a:lnTo>
                    <a:pt x="378500" y="293524"/>
                  </a:lnTo>
                  <a:lnTo>
                    <a:pt x="392299" y="253755"/>
                  </a:lnTo>
                  <a:lnTo>
                    <a:pt x="410214" y="214483"/>
                  </a:lnTo>
                  <a:lnTo>
                    <a:pt x="432625" y="175900"/>
                  </a:lnTo>
                  <a:lnTo>
                    <a:pt x="459916" y="138196"/>
                  </a:lnTo>
                  <a:lnTo>
                    <a:pt x="492469" y="101563"/>
                  </a:lnTo>
                  <a:lnTo>
                    <a:pt x="530666" y="66191"/>
                  </a:lnTo>
                  <a:lnTo>
                    <a:pt x="574890" y="32273"/>
                  </a:lnTo>
                  <a:lnTo>
                    <a:pt x="625523" y="0"/>
                  </a:lnTo>
                  <a:lnTo>
                    <a:pt x="606483" y="53537"/>
                  </a:lnTo>
                  <a:lnTo>
                    <a:pt x="590795" y="104648"/>
                  </a:lnTo>
                  <a:lnTo>
                    <a:pt x="578304" y="153331"/>
                  </a:lnTo>
                  <a:lnTo>
                    <a:pt x="568858" y="199587"/>
                  </a:lnTo>
                  <a:lnTo>
                    <a:pt x="562301" y="243415"/>
                  </a:lnTo>
                  <a:lnTo>
                    <a:pt x="558480" y="284816"/>
                  </a:lnTo>
                  <a:lnTo>
                    <a:pt x="557241" y="323790"/>
                  </a:lnTo>
                  <a:lnTo>
                    <a:pt x="560619" y="384316"/>
                  </a:lnTo>
                  <a:lnTo>
                    <a:pt x="570282" y="438606"/>
                  </a:lnTo>
                  <a:lnTo>
                    <a:pt x="585525" y="486760"/>
                  </a:lnTo>
                  <a:lnTo>
                    <a:pt x="605643" y="528877"/>
                  </a:lnTo>
                  <a:lnTo>
                    <a:pt x="629932" y="565056"/>
                  </a:lnTo>
                  <a:lnTo>
                    <a:pt x="657686" y="595397"/>
                  </a:lnTo>
                  <a:lnTo>
                    <a:pt x="688201" y="619998"/>
                  </a:lnTo>
                  <a:lnTo>
                    <a:pt x="754691" y="652381"/>
                  </a:lnTo>
                  <a:lnTo>
                    <a:pt x="823762" y="662999"/>
                  </a:lnTo>
                  <a:lnTo>
                    <a:pt x="1129230" y="662999"/>
                  </a:lnTo>
                  <a:lnTo>
                    <a:pt x="1126714" y="702483"/>
                  </a:lnTo>
                  <a:lnTo>
                    <a:pt x="1118313" y="751105"/>
                  </a:lnTo>
                  <a:lnTo>
                    <a:pt x="590281" y="751105"/>
                  </a:lnTo>
                  <a:lnTo>
                    <a:pt x="614459" y="806653"/>
                  </a:lnTo>
                  <a:lnTo>
                    <a:pt x="634283" y="859967"/>
                  </a:lnTo>
                  <a:lnTo>
                    <a:pt x="649984" y="910968"/>
                  </a:lnTo>
                  <a:lnTo>
                    <a:pt x="661793" y="959581"/>
                  </a:lnTo>
                  <a:lnTo>
                    <a:pt x="666209" y="984587"/>
                  </a:lnTo>
                  <a:close/>
                </a:path>
                <a:path w="1428750" h="1714500">
                  <a:moveTo>
                    <a:pt x="1129230" y="662999"/>
                  </a:moveTo>
                  <a:lnTo>
                    <a:pt x="823762" y="662999"/>
                  </a:lnTo>
                  <a:lnTo>
                    <a:pt x="861750" y="659785"/>
                  </a:lnTo>
                  <a:lnTo>
                    <a:pt x="898859" y="649680"/>
                  </a:lnTo>
                  <a:lnTo>
                    <a:pt x="933801" y="631985"/>
                  </a:lnTo>
                  <a:lnTo>
                    <a:pt x="965283" y="606005"/>
                  </a:lnTo>
                  <a:lnTo>
                    <a:pt x="992016" y="571042"/>
                  </a:lnTo>
                  <a:lnTo>
                    <a:pt x="1012709" y="526400"/>
                  </a:lnTo>
                  <a:lnTo>
                    <a:pt x="1026071" y="471381"/>
                  </a:lnTo>
                  <a:lnTo>
                    <a:pt x="1030812" y="405288"/>
                  </a:lnTo>
                  <a:lnTo>
                    <a:pt x="1067341" y="451456"/>
                  </a:lnTo>
                  <a:lnTo>
                    <a:pt x="1095200" y="499738"/>
                  </a:lnTo>
                  <a:lnTo>
                    <a:pt x="1114707" y="549606"/>
                  </a:lnTo>
                  <a:lnTo>
                    <a:pt x="1126178" y="600532"/>
                  </a:lnTo>
                  <a:lnTo>
                    <a:pt x="1129932" y="651986"/>
                  </a:lnTo>
                  <a:lnTo>
                    <a:pt x="1129230" y="662999"/>
                  </a:lnTo>
                  <a:close/>
                </a:path>
                <a:path w="1428750" h="1714500">
                  <a:moveTo>
                    <a:pt x="583583" y="1714500"/>
                  </a:moveTo>
                  <a:lnTo>
                    <a:pt x="571753" y="1714500"/>
                  </a:lnTo>
                  <a:lnTo>
                    <a:pt x="527855" y="1706037"/>
                  </a:lnTo>
                  <a:lnTo>
                    <a:pt x="469379" y="1691177"/>
                  </a:lnTo>
                  <a:lnTo>
                    <a:pt x="414772" y="1673641"/>
                  </a:lnTo>
                  <a:lnTo>
                    <a:pt x="363953" y="1653578"/>
                  </a:lnTo>
                  <a:lnTo>
                    <a:pt x="316842" y="1631135"/>
                  </a:lnTo>
                  <a:lnTo>
                    <a:pt x="273356" y="1606463"/>
                  </a:lnTo>
                  <a:lnTo>
                    <a:pt x="233416" y="1579709"/>
                  </a:lnTo>
                  <a:lnTo>
                    <a:pt x="196939" y="1551022"/>
                  </a:lnTo>
                  <a:lnTo>
                    <a:pt x="163846" y="1520551"/>
                  </a:lnTo>
                  <a:lnTo>
                    <a:pt x="134056" y="1488444"/>
                  </a:lnTo>
                  <a:lnTo>
                    <a:pt x="107486" y="1454851"/>
                  </a:lnTo>
                  <a:lnTo>
                    <a:pt x="84058" y="1419920"/>
                  </a:lnTo>
                  <a:lnTo>
                    <a:pt x="63688" y="1383799"/>
                  </a:lnTo>
                  <a:lnTo>
                    <a:pt x="46297" y="1346637"/>
                  </a:lnTo>
                  <a:lnTo>
                    <a:pt x="31804" y="1308584"/>
                  </a:lnTo>
                  <a:lnTo>
                    <a:pt x="20128" y="1269787"/>
                  </a:lnTo>
                  <a:lnTo>
                    <a:pt x="11187" y="1230395"/>
                  </a:lnTo>
                  <a:lnTo>
                    <a:pt x="4901" y="1190557"/>
                  </a:lnTo>
                  <a:lnTo>
                    <a:pt x="1188" y="1150422"/>
                  </a:lnTo>
                  <a:lnTo>
                    <a:pt x="0" y="1109239"/>
                  </a:lnTo>
                  <a:lnTo>
                    <a:pt x="1999" y="1050460"/>
                  </a:lnTo>
                  <a:lnTo>
                    <a:pt x="7954" y="993673"/>
                  </a:lnTo>
                  <a:lnTo>
                    <a:pt x="17625" y="939777"/>
                  </a:lnTo>
                  <a:lnTo>
                    <a:pt x="30806" y="888771"/>
                  </a:lnTo>
                  <a:lnTo>
                    <a:pt x="47336" y="840554"/>
                  </a:lnTo>
                  <a:lnTo>
                    <a:pt x="66875" y="795434"/>
                  </a:lnTo>
                  <a:lnTo>
                    <a:pt x="89349" y="753101"/>
                  </a:lnTo>
                  <a:lnTo>
                    <a:pt x="114507" y="713660"/>
                  </a:lnTo>
                  <a:lnTo>
                    <a:pt x="116796" y="782850"/>
                  </a:lnTo>
                  <a:lnTo>
                    <a:pt x="123731" y="840554"/>
                  </a:lnTo>
                  <a:lnTo>
                    <a:pt x="135415" y="887468"/>
                  </a:lnTo>
                  <a:lnTo>
                    <a:pt x="151952" y="924289"/>
                  </a:lnTo>
                  <a:lnTo>
                    <a:pt x="199998" y="970442"/>
                  </a:lnTo>
                  <a:lnTo>
                    <a:pt x="268693" y="984587"/>
                  </a:lnTo>
                  <a:lnTo>
                    <a:pt x="666209" y="984587"/>
                  </a:lnTo>
                  <a:lnTo>
                    <a:pt x="669942" y="1005727"/>
                  </a:lnTo>
                  <a:lnTo>
                    <a:pt x="674662" y="1049331"/>
                  </a:lnTo>
                  <a:lnTo>
                    <a:pt x="676184" y="1090314"/>
                  </a:lnTo>
                  <a:lnTo>
                    <a:pt x="672341" y="1153025"/>
                  </a:lnTo>
                  <a:lnTo>
                    <a:pt x="667811" y="1176218"/>
                  </a:lnTo>
                  <a:lnTo>
                    <a:pt x="253274" y="1176218"/>
                  </a:lnTo>
                  <a:lnTo>
                    <a:pt x="254274" y="1220870"/>
                  </a:lnTo>
                  <a:lnTo>
                    <a:pt x="257493" y="1265069"/>
                  </a:lnTo>
                  <a:lnTo>
                    <a:pt x="263266" y="1308700"/>
                  </a:lnTo>
                  <a:lnTo>
                    <a:pt x="271923" y="1351647"/>
                  </a:lnTo>
                  <a:lnTo>
                    <a:pt x="283798" y="1393794"/>
                  </a:lnTo>
                  <a:lnTo>
                    <a:pt x="299262" y="1435109"/>
                  </a:lnTo>
                  <a:lnTo>
                    <a:pt x="318528" y="1475229"/>
                  </a:lnTo>
                  <a:lnTo>
                    <a:pt x="342048" y="1514284"/>
                  </a:lnTo>
                  <a:lnTo>
                    <a:pt x="370115" y="1552077"/>
                  </a:lnTo>
                  <a:lnTo>
                    <a:pt x="403061" y="1588494"/>
                  </a:lnTo>
                  <a:lnTo>
                    <a:pt x="441219" y="1623417"/>
                  </a:lnTo>
                  <a:lnTo>
                    <a:pt x="484919" y="1656731"/>
                  </a:lnTo>
                  <a:lnTo>
                    <a:pt x="534496" y="1688321"/>
                  </a:lnTo>
                  <a:lnTo>
                    <a:pt x="583583" y="1714500"/>
                  </a:lnTo>
                  <a:close/>
                </a:path>
                <a:path w="1428750" h="1714500">
                  <a:moveTo>
                    <a:pt x="949314" y="1449347"/>
                  </a:moveTo>
                  <a:lnTo>
                    <a:pt x="902499" y="1440357"/>
                  </a:lnTo>
                  <a:lnTo>
                    <a:pt x="871890" y="1414800"/>
                  </a:lnTo>
                  <a:lnTo>
                    <a:pt x="853308" y="1374796"/>
                  </a:lnTo>
                  <a:lnTo>
                    <a:pt x="842572" y="1322466"/>
                  </a:lnTo>
                  <a:lnTo>
                    <a:pt x="835504" y="1259930"/>
                  </a:lnTo>
                  <a:lnTo>
                    <a:pt x="832039" y="1225497"/>
                  </a:lnTo>
                  <a:lnTo>
                    <a:pt x="827923" y="1189308"/>
                  </a:lnTo>
                  <a:lnTo>
                    <a:pt x="815650" y="1112721"/>
                  </a:lnTo>
                  <a:lnTo>
                    <a:pt x="806447" y="1072853"/>
                  </a:lnTo>
                  <a:lnTo>
                    <a:pt x="794504" y="1032288"/>
                  </a:lnTo>
                  <a:lnTo>
                    <a:pt x="779298" y="991293"/>
                  </a:lnTo>
                  <a:lnTo>
                    <a:pt x="760306" y="950131"/>
                  </a:lnTo>
                  <a:lnTo>
                    <a:pt x="737007" y="909068"/>
                  </a:lnTo>
                  <a:lnTo>
                    <a:pt x="708877" y="868369"/>
                  </a:lnTo>
                  <a:lnTo>
                    <a:pt x="675395" y="828299"/>
                  </a:lnTo>
                  <a:lnTo>
                    <a:pt x="636037" y="789123"/>
                  </a:lnTo>
                  <a:lnTo>
                    <a:pt x="590281" y="751105"/>
                  </a:lnTo>
                  <a:lnTo>
                    <a:pt x="1118313" y="751105"/>
                  </a:lnTo>
                  <a:lnTo>
                    <a:pt x="1118230" y="751587"/>
                  </a:lnTo>
                  <a:lnTo>
                    <a:pt x="1106236" y="799349"/>
                  </a:lnTo>
                  <a:lnTo>
                    <a:pt x="1092487" y="845819"/>
                  </a:lnTo>
                  <a:lnTo>
                    <a:pt x="1078737" y="891051"/>
                  </a:lnTo>
                  <a:lnTo>
                    <a:pt x="1066743" y="935096"/>
                  </a:lnTo>
                  <a:lnTo>
                    <a:pt x="1058259" y="978005"/>
                  </a:lnTo>
                  <a:lnTo>
                    <a:pt x="1055041" y="1019829"/>
                  </a:lnTo>
                  <a:lnTo>
                    <a:pt x="1063165" y="1069398"/>
                  </a:lnTo>
                  <a:lnTo>
                    <a:pt x="1085138" y="1109239"/>
                  </a:lnTo>
                  <a:lnTo>
                    <a:pt x="1117368" y="1138614"/>
                  </a:lnTo>
                  <a:lnTo>
                    <a:pt x="1156258" y="1156782"/>
                  </a:lnTo>
                  <a:lnTo>
                    <a:pt x="1198214" y="1163002"/>
                  </a:lnTo>
                  <a:lnTo>
                    <a:pt x="1428421" y="1163002"/>
                  </a:lnTo>
                  <a:lnTo>
                    <a:pt x="1428421" y="1217394"/>
                  </a:lnTo>
                  <a:lnTo>
                    <a:pt x="1423656" y="1252361"/>
                  </a:lnTo>
                  <a:lnTo>
                    <a:pt x="1413869" y="1295007"/>
                  </a:lnTo>
                  <a:lnTo>
                    <a:pt x="1410233" y="1306175"/>
                  </a:lnTo>
                  <a:lnTo>
                    <a:pt x="1127729" y="1306175"/>
                  </a:lnTo>
                  <a:lnTo>
                    <a:pt x="1085491" y="1369276"/>
                  </a:lnTo>
                  <a:lnTo>
                    <a:pt x="1044627" y="1410810"/>
                  </a:lnTo>
                  <a:lnTo>
                    <a:pt x="1007041" y="1435109"/>
                  </a:lnTo>
                  <a:lnTo>
                    <a:pt x="974635" y="1446510"/>
                  </a:lnTo>
                  <a:lnTo>
                    <a:pt x="949314" y="1449347"/>
                  </a:lnTo>
                  <a:close/>
                </a:path>
                <a:path w="1428750" h="1714500">
                  <a:moveTo>
                    <a:pt x="1428421" y="1163002"/>
                  </a:moveTo>
                  <a:lnTo>
                    <a:pt x="1198214" y="1163002"/>
                  </a:lnTo>
                  <a:lnTo>
                    <a:pt x="1241265" y="1157814"/>
                  </a:lnTo>
                  <a:lnTo>
                    <a:pt x="1276649" y="1142559"/>
                  </a:lnTo>
                  <a:lnTo>
                    <a:pt x="1326794" y="1083706"/>
                  </a:lnTo>
                  <a:lnTo>
                    <a:pt x="1342742" y="1041038"/>
                  </a:lnTo>
                  <a:lnTo>
                    <a:pt x="1353398" y="990162"/>
                  </a:lnTo>
                  <a:lnTo>
                    <a:pt x="1359356" y="931542"/>
                  </a:lnTo>
                  <a:lnTo>
                    <a:pt x="1361211" y="865643"/>
                  </a:lnTo>
                  <a:lnTo>
                    <a:pt x="1379434" y="902354"/>
                  </a:lnTo>
                  <a:lnTo>
                    <a:pt x="1396127" y="947142"/>
                  </a:lnTo>
                  <a:lnTo>
                    <a:pt x="1410495" y="997803"/>
                  </a:lnTo>
                  <a:lnTo>
                    <a:pt x="1421743" y="1052135"/>
                  </a:lnTo>
                  <a:lnTo>
                    <a:pt x="1428421" y="1102962"/>
                  </a:lnTo>
                  <a:lnTo>
                    <a:pt x="1428421" y="1163002"/>
                  </a:lnTo>
                  <a:close/>
                </a:path>
                <a:path w="1428750" h="1714500">
                  <a:moveTo>
                    <a:pt x="464729" y="1396484"/>
                  </a:moveTo>
                  <a:lnTo>
                    <a:pt x="390443" y="1379016"/>
                  </a:lnTo>
                  <a:lnTo>
                    <a:pt x="355611" y="1356951"/>
                  </a:lnTo>
                  <a:lnTo>
                    <a:pt x="323554" y="1325793"/>
                  </a:lnTo>
                  <a:lnTo>
                    <a:pt x="295195" y="1285387"/>
                  </a:lnTo>
                  <a:lnTo>
                    <a:pt x="271461" y="1235580"/>
                  </a:lnTo>
                  <a:lnTo>
                    <a:pt x="253274" y="1176218"/>
                  </a:lnTo>
                  <a:lnTo>
                    <a:pt x="667811" y="1176218"/>
                  </a:lnTo>
                  <a:lnTo>
                    <a:pt x="644368" y="1257798"/>
                  </a:lnTo>
                  <a:lnTo>
                    <a:pt x="622088" y="1299570"/>
                  </a:lnTo>
                  <a:lnTo>
                    <a:pt x="595511" y="1334072"/>
                  </a:lnTo>
                  <a:lnTo>
                    <a:pt x="565562" y="1361159"/>
                  </a:lnTo>
                  <a:lnTo>
                    <a:pt x="499247" y="1392510"/>
                  </a:lnTo>
                  <a:lnTo>
                    <a:pt x="464729" y="1396484"/>
                  </a:lnTo>
                  <a:close/>
                </a:path>
                <a:path w="1428750" h="1714500">
                  <a:moveTo>
                    <a:pt x="857125" y="1714500"/>
                  </a:moveTo>
                  <a:lnTo>
                    <a:pt x="797135" y="1714500"/>
                  </a:lnTo>
                  <a:lnTo>
                    <a:pt x="855347" y="1690365"/>
                  </a:lnTo>
                  <a:lnTo>
                    <a:pt x="913072" y="1661251"/>
                  </a:lnTo>
                  <a:lnTo>
                    <a:pt x="962323" y="1630791"/>
                  </a:lnTo>
                  <a:lnTo>
                    <a:pt x="1003728" y="1599046"/>
                  </a:lnTo>
                  <a:lnTo>
                    <a:pt x="1037912" y="1566078"/>
                  </a:lnTo>
                  <a:lnTo>
                    <a:pt x="1065504" y="1531947"/>
                  </a:lnTo>
                  <a:lnTo>
                    <a:pt x="1087130" y="1496715"/>
                  </a:lnTo>
                  <a:lnTo>
                    <a:pt x="1103418" y="1460442"/>
                  </a:lnTo>
                  <a:lnTo>
                    <a:pt x="1114995" y="1423191"/>
                  </a:lnTo>
                  <a:lnTo>
                    <a:pt x="1122487" y="1385022"/>
                  </a:lnTo>
                  <a:lnTo>
                    <a:pt x="1126523" y="1345996"/>
                  </a:lnTo>
                  <a:lnTo>
                    <a:pt x="1127729" y="1306175"/>
                  </a:lnTo>
                  <a:lnTo>
                    <a:pt x="1410233" y="1306175"/>
                  </a:lnTo>
                  <a:lnTo>
                    <a:pt x="1383628" y="1375761"/>
                  </a:lnTo>
                  <a:lnTo>
                    <a:pt x="1363522" y="1413681"/>
                  </a:lnTo>
                  <a:lnTo>
                    <a:pt x="1340326" y="1449837"/>
                  </a:lnTo>
                  <a:lnTo>
                    <a:pt x="1314213" y="1484135"/>
                  </a:lnTo>
                  <a:lnTo>
                    <a:pt x="1285357" y="1516480"/>
                  </a:lnTo>
                  <a:lnTo>
                    <a:pt x="1253932" y="1546779"/>
                  </a:lnTo>
                  <a:lnTo>
                    <a:pt x="1220113" y="1574938"/>
                  </a:lnTo>
                  <a:lnTo>
                    <a:pt x="1184073" y="1600862"/>
                  </a:lnTo>
                  <a:lnTo>
                    <a:pt x="1145987" y="1624457"/>
                  </a:lnTo>
                  <a:lnTo>
                    <a:pt x="1106029" y="1645628"/>
                  </a:lnTo>
                  <a:lnTo>
                    <a:pt x="1064372" y="1664283"/>
                  </a:lnTo>
                  <a:lnTo>
                    <a:pt x="1021191" y="1680326"/>
                  </a:lnTo>
                  <a:lnTo>
                    <a:pt x="976661" y="1693663"/>
                  </a:lnTo>
                  <a:lnTo>
                    <a:pt x="930954" y="1704200"/>
                  </a:lnTo>
                  <a:lnTo>
                    <a:pt x="884246" y="1711844"/>
                  </a:lnTo>
                  <a:lnTo>
                    <a:pt x="857125" y="1714500"/>
                  </a:lnTo>
                  <a:close/>
                </a:path>
              </a:pathLst>
            </a:custGeom>
            <a:solidFill>
              <a:srgbClr val="D56E20"/>
            </a:solidFill>
          </p:spPr>
          <p:txBody>
            <a:bodyPr wrap="square" lIns="0" tIns="0" rIns="0" bIns="0" rtlCol="0"/>
            <a:lstStyle/>
            <a:p>
              <a:endParaRPr/>
            </a:p>
          </p:txBody>
        </p:sp>
        <p:grpSp>
          <p:nvGrpSpPr>
            <p:cNvPr id="8" name="object 8" descr="Image of a green checklist with 5 items. Two items are checked off."/>
            <p:cNvGrpSpPr/>
            <p:nvPr/>
          </p:nvGrpSpPr>
          <p:grpSpPr>
            <a:xfrm>
              <a:off x="6024340" y="5261187"/>
              <a:ext cx="1308100" cy="1714500"/>
              <a:chOff x="6024340" y="5261187"/>
              <a:chExt cx="1308100" cy="1714500"/>
            </a:xfrm>
          </p:grpSpPr>
          <p:sp>
            <p:nvSpPr>
              <p:cNvPr id="9" name="object 9"/>
              <p:cNvSpPr/>
              <p:nvPr/>
            </p:nvSpPr>
            <p:spPr>
              <a:xfrm>
                <a:off x="6024334" y="5261190"/>
                <a:ext cx="1308100" cy="1714500"/>
              </a:xfrm>
              <a:custGeom>
                <a:avLst/>
                <a:gdLst/>
                <a:ahLst/>
                <a:cxnLst/>
                <a:rect l="l" t="t" r="r" b="b"/>
                <a:pathLst>
                  <a:path w="1308100" h="1714500">
                    <a:moveTo>
                      <a:pt x="453974" y="184391"/>
                    </a:moveTo>
                    <a:lnTo>
                      <a:pt x="451078" y="177203"/>
                    </a:lnTo>
                    <a:lnTo>
                      <a:pt x="445604" y="171704"/>
                    </a:lnTo>
                    <a:lnTo>
                      <a:pt x="438708" y="168833"/>
                    </a:lnTo>
                    <a:lnTo>
                      <a:pt x="431228" y="168770"/>
                    </a:lnTo>
                    <a:lnTo>
                      <a:pt x="424053" y="171653"/>
                    </a:lnTo>
                    <a:lnTo>
                      <a:pt x="396455" y="190919"/>
                    </a:lnTo>
                    <a:lnTo>
                      <a:pt x="369963" y="211480"/>
                    </a:lnTo>
                    <a:lnTo>
                      <a:pt x="344538" y="233222"/>
                    </a:lnTo>
                    <a:lnTo>
                      <a:pt x="320141" y="256070"/>
                    </a:lnTo>
                    <a:lnTo>
                      <a:pt x="317652" y="254279"/>
                    </a:lnTo>
                    <a:lnTo>
                      <a:pt x="317652" y="328663"/>
                    </a:lnTo>
                    <a:lnTo>
                      <a:pt x="317639" y="334518"/>
                    </a:lnTo>
                    <a:lnTo>
                      <a:pt x="312559" y="359651"/>
                    </a:lnTo>
                    <a:lnTo>
                      <a:pt x="298665" y="380238"/>
                    </a:lnTo>
                    <a:lnTo>
                      <a:pt x="278066" y="394119"/>
                    </a:lnTo>
                    <a:lnTo>
                      <a:pt x="252869" y="399224"/>
                    </a:lnTo>
                    <a:lnTo>
                      <a:pt x="227723" y="394131"/>
                    </a:lnTo>
                    <a:lnTo>
                      <a:pt x="207137" y="380250"/>
                    </a:lnTo>
                    <a:lnTo>
                      <a:pt x="193243" y="359664"/>
                    </a:lnTo>
                    <a:lnTo>
                      <a:pt x="188137" y="334518"/>
                    </a:lnTo>
                    <a:lnTo>
                      <a:pt x="188137" y="328663"/>
                    </a:lnTo>
                    <a:lnTo>
                      <a:pt x="189103" y="323240"/>
                    </a:lnTo>
                    <a:lnTo>
                      <a:pt x="190550" y="317957"/>
                    </a:lnTo>
                    <a:lnTo>
                      <a:pt x="236258" y="374840"/>
                    </a:lnTo>
                    <a:lnTo>
                      <a:pt x="241388" y="381254"/>
                    </a:lnTo>
                    <a:lnTo>
                      <a:pt x="246976" y="383908"/>
                    </a:lnTo>
                    <a:lnTo>
                      <a:pt x="253530" y="383908"/>
                    </a:lnTo>
                    <a:lnTo>
                      <a:pt x="259664" y="383717"/>
                    </a:lnTo>
                    <a:lnTo>
                      <a:pt x="265366" y="380669"/>
                    </a:lnTo>
                    <a:lnTo>
                      <a:pt x="268884" y="375678"/>
                    </a:lnTo>
                    <a:lnTo>
                      <a:pt x="279882" y="360654"/>
                    </a:lnTo>
                    <a:lnTo>
                      <a:pt x="291325" y="346036"/>
                    </a:lnTo>
                    <a:lnTo>
                      <a:pt x="302704" y="332333"/>
                    </a:lnTo>
                    <a:lnTo>
                      <a:pt x="303149" y="331800"/>
                    </a:lnTo>
                    <a:lnTo>
                      <a:pt x="315264" y="317842"/>
                    </a:lnTo>
                    <a:lnTo>
                      <a:pt x="316598" y="323151"/>
                    </a:lnTo>
                    <a:lnTo>
                      <a:pt x="317652" y="328663"/>
                    </a:lnTo>
                    <a:lnTo>
                      <a:pt x="317652" y="254279"/>
                    </a:lnTo>
                    <a:lnTo>
                      <a:pt x="317017" y="253809"/>
                    </a:lnTo>
                    <a:lnTo>
                      <a:pt x="305600" y="245529"/>
                    </a:lnTo>
                    <a:lnTo>
                      <a:pt x="292773" y="239217"/>
                    </a:lnTo>
                    <a:lnTo>
                      <a:pt x="292773" y="283870"/>
                    </a:lnTo>
                    <a:lnTo>
                      <a:pt x="282244" y="295630"/>
                    </a:lnTo>
                    <a:lnTo>
                      <a:pt x="271945" y="307619"/>
                    </a:lnTo>
                    <a:lnTo>
                      <a:pt x="261886" y="319849"/>
                    </a:lnTo>
                    <a:lnTo>
                      <a:pt x="252133" y="332333"/>
                    </a:lnTo>
                    <a:lnTo>
                      <a:pt x="240588" y="317957"/>
                    </a:lnTo>
                    <a:lnTo>
                      <a:pt x="213207" y="283870"/>
                    </a:lnTo>
                    <a:lnTo>
                      <a:pt x="213194" y="283641"/>
                    </a:lnTo>
                    <a:lnTo>
                      <a:pt x="221818" y="277876"/>
                    </a:lnTo>
                    <a:lnTo>
                      <a:pt x="231457" y="273456"/>
                    </a:lnTo>
                    <a:lnTo>
                      <a:pt x="241846" y="270675"/>
                    </a:lnTo>
                    <a:lnTo>
                      <a:pt x="252869" y="269697"/>
                    </a:lnTo>
                    <a:lnTo>
                      <a:pt x="263931" y="270713"/>
                    </a:lnTo>
                    <a:lnTo>
                      <a:pt x="274358" y="273532"/>
                    </a:lnTo>
                    <a:lnTo>
                      <a:pt x="284022" y="277990"/>
                    </a:lnTo>
                    <a:lnTo>
                      <a:pt x="292773" y="283870"/>
                    </a:lnTo>
                    <a:lnTo>
                      <a:pt x="292773" y="239217"/>
                    </a:lnTo>
                    <a:lnTo>
                      <a:pt x="289369" y="237540"/>
                    </a:lnTo>
                    <a:lnTo>
                      <a:pt x="271703" y="232473"/>
                    </a:lnTo>
                    <a:lnTo>
                      <a:pt x="252869" y="230695"/>
                    </a:lnTo>
                    <a:lnTo>
                      <a:pt x="234962" y="232308"/>
                    </a:lnTo>
                    <a:lnTo>
                      <a:pt x="218109" y="236918"/>
                    </a:lnTo>
                    <a:lnTo>
                      <a:pt x="202514" y="244195"/>
                    </a:lnTo>
                    <a:lnTo>
                      <a:pt x="188366" y="253809"/>
                    </a:lnTo>
                    <a:lnTo>
                      <a:pt x="182549" y="249999"/>
                    </a:lnTo>
                    <a:lnTo>
                      <a:pt x="175971" y="248437"/>
                    </a:lnTo>
                    <a:lnTo>
                      <a:pt x="169252" y="249250"/>
                    </a:lnTo>
                    <a:lnTo>
                      <a:pt x="163017" y="252564"/>
                    </a:lnTo>
                    <a:lnTo>
                      <a:pt x="158064" y="258508"/>
                    </a:lnTo>
                    <a:lnTo>
                      <a:pt x="155854" y="265658"/>
                    </a:lnTo>
                    <a:lnTo>
                      <a:pt x="156489" y="273113"/>
                    </a:lnTo>
                    <a:lnTo>
                      <a:pt x="160058" y="280009"/>
                    </a:lnTo>
                    <a:lnTo>
                      <a:pt x="162979" y="283641"/>
                    </a:lnTo>
                    <a:lnTo>
                      <a:pt x="157187" y="295351"/>
                    </a:lnTo>
                    <a:lnTo>
                      <a:pt x="152831" y="307771"/>
                    </a:lnTo>
                    <a:lnTo>
                      <a:pt x="150075" y="320852"/>
                    </a:lnTo>
                    <a:lnTo>
                      <a:pt x="149123" y="334479"/>
                    </a:lnTo>
                    <a:lnTo>
                      <a:pt x="157251" y="374840"/>
                    </a:lnTo>
                    <a:lnTo>
                      <a:pt x="179489" y="407835"/>
                    </a:lnTo>
                    <a:lnTo>
                      <a:pt x="212483" y="430098"/>
                    </a:lnTo>
                    <a:lnTo>
                      <a:pt x="252831" y="438264"/>
                    </a:lnTo>
                    <a:lnTo>
                      <a:pt x="293204" y="430098"/>
                    </a:lnTo>
                    <a:lnTo>
                      <a:pt x="326199" y="407847"/>
                    </a:lnTo>
                    <a:lnTo>
                      <a:pt x="332028" y="399224"/>
                    </a:lnTo>
                    <a:lnTo>
                      <a:pt x="348475" y="374865"/>
                    </a:lnTo>
                    <a:lnTo>
                      <a:pt x="356654" y="334518"/>
                    </a:lnTo>
                    <a:lnTo>
                      <a:pt x="355803" y="321716"/>
                    </a:lnTo>
                    <a:lnTo>
                      <a:pt x="355041" y="317842"/>
                    </a:lnTo>
                    <a:lnTo>
                      <a:pt x="353377" y="309448"/>
                    </a:lnTo>
                    <a:lnTo>
                      <a:pt x="349529" y="297726"/>
                    </a:lnTo>
                    <a:lnTo>
                      <a:pt x="344436" y="286613"/>
                    </a:lnTo>
                    <a:lnTo>
                      <a:pt x="362331" y="269697"/>
                    </a:lnTo>
                    <a:lnTo>
                      <a:pt x="368096" y="264248"/>
                    </a:lnTo>
                    <a:lnTo>
                      <a:pt x="377621" y="256070"/>
                    </a:lnTo>
                    <a:lnTo>
                      <a:pt x="392811" y="243027"/>
                    </a:lnTo>
                    <a:lnTo>
                      <a:pt x="418617" y="223012"/>
                    </a:lnTo>
                    <a:lnTo>
                      <a:pt x="445528" y="204254"/>
                    </a:lnTo>
                    <a:lnTo>
                      <a:pt x="451015" y="198793"/>
                    </a:lnTo>
                    <a:lnTo>
                      <a:pt x="453898" y="191884"/>
                    </a:lnTo>
                    <a:lnTo>
                      <a:pt x="453974" y="184391"/>
                    </a:lnTo>
                    <a:close/>
                  </a:path>
                  <a:path w="1308100" h="1714500">
                    <a:moveTo>
                      <a:pt x="1120851" y="1383639"/>
                    </a:moveTo>
                    <a:lnTo>
                      <a:pt x="1119314" y="1376045"/>
                    </a:lnTo>
                    <a:lnTo>
                      <a:pt x="1115136" y="1369834"/>
                    </a:lnTo>
                    <a:lnTo>
                      <a:pt x="1108938" y="1365643"/>
                    </a:lnTo>
                    <a:lnTo>
                      <a:pt x="1101318" y="1364107"/>
                    </a:lnTo>
                    <a:lnTo>
                      <a:pt x="453097" y="1364107"/>
                    </a:lnTo>
                    <a:lnTo>
                      <a:pt x="445503" y="1365656"/>
                    </a:lnTo>
                    <a:lnTo>
                      <a:pt x="439305" y="1369847"/>
                    </a:lnTo>
                    <a:lnTo>
                      <a:pt x="435114" y="1376057"/>
                    </a:lnTo>
                    <a:lnTo>
                      <a:pt x="433578" y="1383639"/>
                    </a:lnTo>
                    <a:lnTo>
                      <a:pt x="435114" y="1391234"/>
                    </a:lnTo>
                    <a:lnTo>
                      <a:pt x="439305" y="1397444"/>
                    </a:lnTo>
                    <a:lnTo>
                      <a:pt x="445503" y="1401622"/>
                    </a:lnTo>
                    <a:lnTo>
                      <a:pt x="453097" y="1403159"/>
                    </a:lnTo>
                    <a:lnTo>
                      <a:pt x="1101318" y="1403159"/>
                    </a:lnTo>
                    <a:lnTo>
                      <a:pt x="1108938" y="1401622"/>
                    </a:lnTo>
                    <a:lnTo>
                      <a:pt x="1115136" y="1397444"/>
                    </a:lnTo>
                    <a:lnTo>
                      <a:pt x="1119314" y="1391234"/>
                    </a:lnTo>
                    <a:lnTo>
                      <a:pt x="1120851" y="1383639"/>
                    </a:lnTo>
                    <a:close/>
                  </a:path>
                  <a:path w="1308100" h="1714500">
                    <a:moveTo>
                      <a:pt x="1120851" y="1121359"/>
                    </a:moveTo>
                    <a:lnTo>
                      <a:pt x="1119314" y="1113764"/>
                    </a:lnTo>
                    <a:lnTo>
                      <a:pt x="1115136" y="1107554"/>
                    </a:lnTo>
                    <a:lnTo>
                      <a:pt x="1108938" y="1103363"/>
                    </a:lnTo>
                    <a:lnTo>
                      <a:pt x="1101318" y="1101839"/>
                    </a:lnTo>
                    <a:lnTo>
                      <a:pt x="453097" y="1101839"/>
                    </a:lnTo>
                    <a:lnTo>
                      <a:pt x="445503" y="1103376"/>
                    </a:lnTo>
                    <a:lnTo>
                      <a:pt x="439305" y="1107567"/>
                    </a:lnTo>
                    <a:lnTo>
                      <a:pt x="435114" y="1113777"/>
                    </a:lnTo>
                    <a:lnTo>
                      <a:pt x="433578" y="1121359"/>
                    </a:lnTo>
                    <a:lnTo>
                      <a:pt x="435114" y="1128953"/>
                    </a:lnTo>
                    <a:lnTo>
                      <a:pt x="439305" y="1135164"/>
                    </a:lnTo>
                    <a:lnTo>
                      <a:pt x="445503" y="1139342"/>
                    </a:lnTo>
                    <a:lnTo>
                      <a:pt x="453097" y="1140879"/>
                    </a:lnTo>
                    <a:lnTo>
                      <a:pt x="1101318" y="1140879"/>
                    </a:lnTo>
                    <a:lnTo>
                      <a:pt x="1108938" y="1139342"/>
                    </a:lnTo>
                    <a:lnTo>
                      <a:pt x="1115136" y="1135164"/>
                    </a:lnTo>
                    <a:lnTo>
                      <a:pt x="1119314" y="1128953"/>
                    </a:lnTo>
                    <a:lnTo>
                      <a:pt x="1120851" y="1121359"/>
                    </a:lnTo>
                    <a:close/>
                  </a:path>
                  <a:path w="1308100" h="1714500">
                    <a:moveTo>
                      <a:pt x="1120851" y="859040"/>
                    </a:moveTo>
                    <a:lnTo>
                      <a:pt x="1119314" y="851446"/>
                    </a:lnTo>
                    <a:lnTo>
                      <a:pt x="1115136" y="845235"/>
                    </a:lnTo>
                    <a:lnTo>
                      <a:pt x="1108938" y="841044"/>
                    </a:lnTo>
                    <a:lnTo>
                      <a:pt x="1101318" y="839520"/>
                    </a:lnTo>
                    <a:lnTo>
                      <a:pt x="453097" y="839520"/>
                    </a:lnTo>
                    <a:lnTo>
                      <a:pt x="445503" y="841044"/>
                    </a:lnTo>
                    <a:lnTo>
                      <a:pt x="439305" y="845235"/>
                    </a:lnTo>
                    <a:lnTo>
                      <a:pt x="435114" y="851446"/>
                    </a:lnTo>
                    <a:lnTo>
                      <a:pt x="433578" y="859040"/>
                    </a:lnTo>
                    <a:lnTo>
                      <a:pt x="435114" y="866635"/>
                    </a:lnTo>
                    <a:lnTo>
                      <a:pt x="439305" y="872845"/>
                    </a:lnTo>
                    <a:lnTo>
                      <a:pt x="445503" y="877023"/>
                    </a:lnTo>
                    <a:lnTo>
                      <a:pt x="453097" y="878560"/>
                    </a:lnTo>
                    <a:lnTo>
                      <a:pt x="1101318" y="878560"/>
                    </a:lnTo>
                    <a:lnTo>
                      <a:pt x="1108938" y="877023"/>
                    </a:lnTo>
                    <a:lnTo>
                      <a:pt x="1115136" y="872845"/>
                    </a:lnTo>
                    <a:lnTo>
                      <a:pt x="1119314" y="866635"/>
                    </a:lnTo>
                    <a:lnTo>
                      <a:pt x="1120851" y="859040"/>
                    </a:lnTo>
                    <a:close/>
                  </a:path>
                  <a:path w="1308100" h="1714500">
                    <a:moveTo>
                      <a:pt x="1120851" y="596760"/>
                    </a:moveTo>
                    <a:lnTo>
                      <a:pt x="1119314" y="589165"/>
                    </a:lnTo>
                    <a:lnTo>
                      <a:pt x="1115136" y="582955"/>
                    </a:lnTo>
                    <a:lnTo>
                      <a:pt x="1108938" y="578777"/>
                    </a:lnTo>
                    <a:lnTo>
                      <a:pt x="1101318" y="577240"/>
                    </a:lnTo>
                    <a:lnTo>
                      <a:pt x="453097" y="577240"/>
                    </a:lnTo>
                    <a:lnTo>
                      <a:pt x="445503" y="578777"/>
                    </a:lnTo>
                    <a:lnTo>
                      <a:pt x="439305" y="582955"/>
                    </a:lnTo>
                    <a:lnTo>
                      <a:pt x="435114" y="589165"/>
                    </a:lnTo>
                    <a:lnTo>
                      <a:pt x="433578" y="596760"/>
                    </a:lnTo>
                    <a:lnTo>
                      <a:pt x="435114" y="604354"/>
                    </a:lnTo>
                    <a:lnTo>
                      <a:pt x="439305" y="610565"/>
                    </a:lnTo>
                    <a:lnTo>
                      <a:pt x="445503" y="614743"/>
                    </a:lnTo>
                    <a:lnTo>
                      <a:pt x="453097" y="616280"/>
                    </a:lnTo>
                    <a:lnTo>
                      <a:pt x="1101318" y="616280"/>
                    </a:lnTo>
                    <a:lnTo>
                      <a:pt x="1108938" y="614743"/>
                    </a:lnTo>
                    <a:lnTo>
                      <a:pt x="1115136" y="610565"/>
                    </a:lnTo>
                    <a:lnTo>
                      <a:pt x="1119314" y="604354"/>
                    </a:lnTo>
                    <a:lnTo>
                      <a:pt x="1120851" y="596760"/>
                    </a:lnTo>
                    <a:close/>
                  </a:path>
                  <a:path w="1308100" h="1714500">
                    <a:moveTo>
                      <a:pt x="1120851" y="334479"/>
                    </a:moveTo>
                    <a:lnTo>
                      <a:pt x="1119314" y="326885"/>
                    </a:lnTo>
                    <a:lnTo>
                      <a:pt x="1115136" y="320675"/>
                    </a:lnTo>
                    <a:lnTo>
                      <a:pt x="1108938" y="316496"/>
                    </a:lnTo>
                    <a:lnTo>
                      <a:pt x="1101318" y="314960"/>
                    </a:lnTo>
                    <a:lnTo>
                      <a:pt x="453097" y="314960"/>
                    </a:lnTo>
                    <a:lnTo>
                      <a:pt x="445503" y="316496"/>
                    </a:lnTo>
                    <a:lnTo>
                      <a:pt x="439305" y="320675"/>
                    </a:lnTo>
                    <a:lnTo>
                      <a:pt x="435114" y="326885"/>
                    </a:lnTo>
                    <a:lnTo>
                      <a:pt x="433578" y="334479"/>
                    </a:lnTo>
                    <a:lnTo>
                      <a:pt x="435114" y="342074"/>
                    </a:lnTo>
                    <a:lnTo>
                      <a:pt x="439305" y="348284"/>
                    </a:lnTo>
                    <a:lnTo>
                      <a:pt x="445503" y="352463"/>
                    </a:lnTo>
                    <a:lnTo>
                      <a:pt x="453097" y="353999"/>
                    </a:lnTo>
                    <a:lnTo>
                      <a:pt x="1101318" y="353999"/>
                    </a:lnTo>
                    <a:lnTo>
                      <a:pt x="1108938" y="352463"/>
                    </a:lnTo>
                    <a:lnTo>
                      <a:pt x="1115136" y="348284"/>
                    </a:lnTo>
                    <a:lnTo>
                      <a:pt x="1119314" y="342074"/>
                    </a:lnTo>
                    <a:lnTo>
                      <a:pt x="1120851" y="334479"/>
                    </a:lnTo>
                    <a:close/>
                  </a:path>
                  <a:path w="1308100" h="1714500">
                    <a:moveTo>
                      <a:pt x="1308074" y="136664"/>
                    </a:moveTo>
                    <a:lnTo>
                      <a:pt x="1301102" y="93535"/>
                    </a:lnTo>
                    <a:lnTo>
                      <a:pt x="1281671" y="56019"/>
                    </a:lnTo>
                    <a:lnTo>
                      <a:pt x="1269034" y="43383"/>
                    </a:lnTo>
                    <a:lnTo>
                      <a:pt x="1269034" y="1581454"/>
                    </a:lnTo>
                    <a:lnTo>
                      <a:pt x="1261351" y="1619415"/>
                    </a:lnTo>
                    <a:lnTo>
                      <a:pt x="1240409" y="1650453"/>
                    </a:lnTo>
                    <a:lnTo>
                      <a:pt x="1209382" y="1671383"/>
                    </a:lnTo>
                    <a:lnTo>
                      <a:pt x="1171409" y="1679067"/>
                    </a:lnTo>
                    <a:lnTo>
                      <a:pt x="136664" y="1679067"/>
                    </a:lnTo>
                    <a:lnTo>
                      <a:pt x="98691" y="1671383"/>
                    </a:lnTo>
                    <a:lnTo>
                      <a:pt x="67665" y="1650453"/>
                    </a:lnTo>
                    <a:lnTo>
                      <a:pt x="46723" y="1619415"/>
                    </a:lnTo>
                    <a:lnTo>
                      <a:pt x="39052" y="1581454"/>
                    </a:lnTo>
                    <a:lnTo>
                      <a:pt x="39052" y="136664"/>
                    </a:lnTo>
                    <a:lnTo>
                      <a:pt x="46723" y="98755"/>
                    </a:lnTo>
                    <a:lnTo>
                      <a:pt x="67665" y="67716"/>
                    </a:lnTo>
                    <a:lnTo>
                      <a:pt x="98691" y="46774"/>
                    </a:lnTo>
                    <a:lnTo>
                      <a:pt x="136664" y="39090"/>
                    </a:lnTo>
                    <a:lnTo>
                      <a:pt x="1171409" y="39090"/>
                    </a:lnTo>
                    <a:lnTo>
                      <a:pt x="1209382" y="46774"/>
                    </a:lnTo>
                    <a:lnTo>
                      <a:pt x="1261351" y="98755"/>
                    </a:lnTo>
                    <a:lnTo>
                      <a:pt x="1269022" y="136664"/>
                    </a:lnTo>
                    <a:lnTo>
                      <a:pt x="1269034" y="1581454"/>
                    </a:lnTo>
                    <a:lnTo>
                      <a:pt x="1269034" y="43383"/>
                    </a:lnTo>
                    <a:lnTo>
                      <a:pt x="1264742" y="39090"/>
                    </a:lnTo>
                    <a:lnTo>
                      <a:pt x="1252080" y="26416"/>
                    </a:lnTo>
                    <a:lnTo>
                      <a:pt x="1214564" y="6985"/>
                    </a:lnTo>
                    <a:lnTo>
                      <a:pt x="1171409" y="0"/>
                    </a:lnTo>
                    <a:lnTo>
                      <a:pt x="136664" y="0"/>
                    </a:lnTo>
                    <a:lnTo>
                      <a:pt x="93510" y="6985"/>
                    </a:lnTo>
                    <a:lnTo>
                      <a:pt x="56007" y="26403"/>
                    </a:lnTo>
                    <a:lnTo>
                      <a:pt x="26403" y="56007"/>
                    </a:lnTo>
                    <a:lnTo>
                      <a:pt x="6985" y="93510"/>
                    </a:lnTo>
                    <a:lnTo>
                      <a:pt x="0" y="136664"/>
                    </a:lnTo>
                    <a:lnTo>
                      <a:pt x="12" y="1581454"/>
                    </a:lnTo>
                    <a:lnTo>
                      <a:pt x="6985" y="1624571"/>
                    </a:lnTo>
                    <a:lnTo>
                      <a:pt x="26403" y="1662087"/>
                    </a:lnTo>
                    <a:lnTo>
                      <a:pt x="56007" y="1691678"/>
                    </a:lnTo>
                    <a:lnTo>
                      <a:pt x="93510" y="1711096"/>
                    </a:lnTo>
                    <a:lnTo>
                      <a:pt x="114566" y="1714500"/>
                    </a:lnTo>
                    <a:lnTo>
                      <a:pt x="1193507" y="1714500"/>
                    </a:lnTo>
                    <a:lnTo>
                      <a:pt x="1214564" y="1711096"/>
                    </a:lnTo>
                    <a:lnTo>
                      <a:pt x="1252080" y="1691678"/>
                    </a:lnTo>
                    <a:lnTo>
                      <a:pt x="1264691" y="1679067"/>
                    </a:lnTo>
                    <a:lnTo>
                      <a:pt x="1281671" y="1662087"/>
                    </a:lnTo>
                    <a:lnTo>
                      <a:pt x="1301102" y="1624571"/>
                    </a:lnTo>
                    <a:lnTo>
                      <a:pt x="1308074" y="1581454"/>
                    </a:lnTo>
                    <a:lnTo>
                      <a:pt x="1308074" y="136664"/>
                    </a:lnTo>
                    <a:close/>
                  </a:path>
                </a:pathLst>
              </a:custGeom>
              <a:solidFill>
                <a:srgbClr val="487307"/>
              </a:solidFill>
            </p:spPr>
            <p:txBody>
              <a:bodyPr wrap="square" lIns="0" tIns="0" rIns="0" bIns="0" rtlCol="0"/>
              <a:lstStyle/>
              <a:p>
                <a:endParaRPr/>
              </a:p>
            </p:txBody>
          </p:sp>
          <p:pic>
            <p:nvPicPr>
              <p:cNvPr id="10" name="object 10"/>
              <p:cNvPicPr/>
              <p:nvPr/>
            </p:nvPicPr>
            <p:blipFill>
              <a:blip r:embed="rId2" cstate="print"/>
              <a:stretch>
                <a:fillRect/>
              </a:stretch>
            </p:blipFill>
            <p:spPr>
              <a:xfrm>
                <a:off x="6173383" y="6016436"/>
                <a:ext cx="207613" cy="207652"/>
              </a:xfrm>
              <a:prstGeom prst="rect">
                <a:avLst/>
              </a:prstGeom>
            </p:spPr>
          </p:pic>
          <p:pic>
            <p:nvPicPr>
              <p:cNvPr id="11" name="object 11"/>
              <p:cNvPicPr/>
              <p:nvPr/>
            </p:nvPicPr>
            <p:blipFill>
              <a:blip r:embed="rId3" cstate="print"/>
              <a:stretch>
                <a:fillRect/>
              </a:stretch>
            </p:blipFill>
            <p:spPr>
              <a:xfrm>
                <a:off x="6173383" y="6278754"/>
                <a:ext cx="207613" cy="207613"/>
              </a:xfrm>
              <a:prstGeom prst="rect">
                <a:avLst/>
              </a:prstGeom>
            </p:spPr>
          </p:pic>
          <p:pic>
            <p:nvPicPr>
              <p:cNvPr id="12" name="object 12"/>
              <p:cNvPicPr/>
              <p:nvPr/>
            </p:nvPicPr>
            <p:blipFill>
              <a:blip r:embed="rId4" cstate="print"/>
              <a:stretch>
                <a:fillRect/>
              </a:stretch>
            </p:blipFill>
            <p:spPr>
              <a:xfrm>
                <a:off x="6173383" y="6540994"/>
                <a:ext cx="207613" cy="207652"/>
              </a:xfrm>
              <a:prstGeom prst="rect">
                <a:avLst/>
              </a:prstGeom>
            </p:spPr>
          </p:pic>
          <p:sp>
            <p:nvSpPr>
              <p:cNvPr id="13" name="object 13"/>
              <p:cNvSpPr/>
              <p:nvPr/>
            </p:nvSpPr>
            <p:spPr>
              <a:xfrm>
                <a:off x="6173464" y="5692228"/>
                <a:ext cx="305435" cy="269875"/>
              </a:xfrm>
              <a:custGeom>
                <a:avLst/>
                <a:gdLst/>
                <a:ahLst/>
                <a:cxnLst/>
                <a:rect l="l" t="t" r="r" b="b"/>
                <a:pathLst>
                  <a:path w="305435" h="269875">
                    <a:moveTo>
                      <a:pt x="228533" y="87347"/>
                    </a:moveTo>
                    <a:lnTo>
                      <a:pt x="171023" y="87347"/>
                    </a:lnTo>
                    <a:lnTo>
                      <a:pt x="195418" y="64503"/>
                    </a:lnTo>
                    <a:lnTo>
                      <a:pt x="220837" y="42765"/>
                    </a:lnTo>
                    <a:lnTo>
                      <a:pt x="247326" y="22213"/>
                    </a:lnTo>
                    <a:lnTo>
                      <a:pt x="274927" y="2927"/>
                    </a:lnTo>
                    <a:lnTo>
                      <a:pt x="282104" y="0"/>
                    </a:lnTo>
                    <a:lnTo>
                      <a:pt x="289580" y="62"/>
                    </a:lnTo>
                    <a:lnTo>
                      <a:pt x="296485" y="2944"/>
                    </a:lnTo>
                    <a:lnTo>
                      <a:pt x="301948" y="8472"/>
                    </a:lnTo>
                    <a:lnTo>
                      <a:pt x="304848" y="15648"/>
                    </a:lnTo>
                    <a:lnTo>
                      <a:pt x="304769" y="23125"/>
                    </a:lnTo>
                    <a:lnTo>
                      <a:pt x="301893" y="30030"/>
                    </a:lnTo>
                    <a:lnTo>
                      <a:pt x="296403" y="35493"/>
                    </a:lnTo>
                    <a:lnTo>
                      <a:pt x="269495" y="54269"/>
                    </a:lnTo>
                    <a:lnTo>
                      <a:pt x="243699" y="74306"/>
                    </a:lnTo>
                    <a:lnTo>
                      <a:pt x="228533" y="87347"/>
                    </a:lnTo>
                    <a:close/>
                  </a:path>
                  <a:path w="305435" h="269875">
                    <a:moveTo>
                      <a:pt x="167903" y="85082"/>
                    </a:moveTo>
                    <a:lnTo>
                      <a:pt x="39239" y="85082"/>
                    </a:lnTo>
                    <a:lnTo>
                      <a:pt x="53371" y="75452"/>
                    </a:lnTo>
                    <a:lnTo>
                      <a:pt x="68973" y="68160"/>
                    </a:lnTo>
                    <a:lnTo>
                      <a:pt x="85836" y="63541"/>
                    </a:lnTo>
                    <a:lnTo>
                      <a:pt x="103745" y="61928"/>
                    </a:lnTo>
                    <a:lnTo>
                      <a:pt x="122576" y="63703"/>
                    </a:lnTo>
                    <a:lnTo>
                      <a:pt x="140239" y="68780"/>
                    </a:lnTo>
                    <a:lnTo>
                      <a:pt x="156475" y="76786"/>
                    </a:lnTo>
                    <a:lnTo>
                      <a:pt x="167903" y="85082"/>
                    </a:lnTo>
                    <a:close/>
                  </a:path>
                  <a:path w="305435" h="269875">
                    <a:moveTo>
                      <a:pt x="103784" y="269580"/>
                    </a:moveTo>
                    <a:lnTo>
                      <a:pt x="63418" y="261407"/>
                    </a:lnTo>
                    <a:lnTo>
                      <a:pt x="30424" y="239133"/>
                    </a:lnTo>
                    <a:lnTo>
                      <a:pt x="8164" y="206126"/>
                    </a:lnTo>
                    <a:lnTo>
                      <a:pt x="0" y="165715"/>
                    </a:lnTo>
                    <a:lnTo>
                      <a:pt x="955" y="152111"/>
                    </a:lnTo>
                    <a:lnTo>
                      <a:pt x="3706" y="139046"/>
                    </a:lnTo>
                    <a:lnTo>
                      <a:pt x="8069" y="126625"/>
                    </a:lnTo>
                    <a:lnTo>
                      <a:pt x="13858" y="114915"/>
                    </a:lnTo>
                    <a:lnTo>
                      <a:pt x="10930" y="111283"/>
                    </a:lnTo>
                    <a:lnTo>
                      <a:pt x="7363" y="104386"/>
                    </a:lnTo>
                    <a:lnTo>
                      <a:pt x="6732" y="96928"/>
                    </a:lnTo>
                    <a:lnTo>
                      <a:pt x="8942" y="89786"/>
                    </a:lnTo>
                    <a:lnTo>
                      <a:pt x="13898" y="83833"/>
                    </a:lnTo>
                    <a:lnTo>
                      <a:pt x="20119" y="80525"/>
                    </a:lnTo>
                    <a:lnTo>
                      <a:pt x="26832" y="79714"/>
                    </a:lnTo>
                    <a:lnTo>
                      <a:pt x="33413" y="81274"/>
                    </a:lnTo>
                    <a:lnTo>
                      <a:pt x="39239" y="85082"/>
                    </a:lnTo>
                    <a:lnTo>
                      <a:pt x="167903" y="85082"/>
                    </a:lnTo>
                    <a:lnTo>
                      <a:pt x="171023" y="87347"/>
                    </a:lnTo>
                    <a:lnTo>
                      <a:pt x="228533" y="87347"/>
                    </a:lnTo>
                    <a:lnTo>
                      <a:pt x="219002" y="95542"/>
                    </a:lnTo>
                    <a:lnTo>
                      <a:pt x="213311" y="100936"/>
                    </a:lnTo>
                    <a:lnTo>
                      <a:pt x="103784" y="100936"/>
                    </a:lnTo>
                    <a:lnTo>
                      <a:pt x="92730" y="101920"/>
                    </a:lnTo>
                    <a:lnTo>
                      <a:pt x="82303" y="104743"/>
                    </a:lnTo>
                    <a:lnTo>
                      <a:pt x="72738" y="109139"/>
                    </a:lnTo>
                    <a:lnTo>
                      <a:pt x="64112" y="114915"/>
                    </a:lnTo>
                    <a:lnTo>
                      <a:pt x="64089" y="115110"/>
                    </a:lnTo>
                    <a:lnTo>
                      <a:pt x="91469" y="149198"/>
                    </a:lnTo>
                    <a:lnTo>
                      <a:pt x="41426" y="149198"/>
                    </a:lnTo>
                    <a:lnTo>
                      <a:pt x="39981" y="154508"/>
                    </a:lnTo>
                    <a:lnTo>
                      <a:pt x="39012" y="159936"/>
                    </a:lnTo>
                    <a:lnTo>
                      <a:pt x="39013" y="165754"/>
                    </a:lnTo>
                    <a:lnTo>
                      <a:pt x="44102" y="190909"/>
                    </a:lnTo>
                    <a:lnTo>
                      <a:pt x="57992" y="211502"/>
                    </a:lnTo>
                    <a:lnTo>
                      <a:pt x="78573" y="225396"/>
                    </a:lnTo>
                    <a:lnTo>
                      <a:pt x="103745" y="230494"/>
                    </a:lnTo>
                    <a:lnTo>
                      <a:pt x="182993" y="230494"/>
                    </a:lnTo>
                    <a:lnTo>
                      <a:pt x="177163" y="239133"/>
                    </a:lnTo>
                    <a:lnTo>
                      <a:pt x="144156" y="261407"/>
                    </a:lnTo>
                    <a:lnTo>
                      <a:pt x="103784" y="269580"/>
                    </a:lnTo>
                    <a:close/>
                  </a:path>
                  <a:path w="305435" h="269875">
                    <a:moveTo>
                      <a:pt x="153533" y="163606"/>
                    </a:moveTo>
                    <a:lnTo>
                      <a:pt x="103042" y="163606"/>
                    </a:lnTo>
                    <a:lnTo>
                      <a:pt x="112804" y="151098"/>
                    </a:lnTo>
                    <a:lnTo>
                      <a:pt x="122858" y="138860"/>
                    </a:lnTo>
                    <a:lnTo>
                      <a:pt x="133177" y="126871"/>
                    </a:lnTo>
                    <a:lnTo>
                      <a:pt x="143729" y="115110"/>
                    </a:lnTo>
                    <a:lnTo>
                      <a:pt x="134929" y="109205"/>
                    </a:lnTo>
                    <a:lnTo>
                      <a:pt x="125250" y="104743"/>
                    </a:lnTo>
                    <a:lnTo>
                      <a:pt x="114825" y="101920"/>
                    </a:lnTo>
                    <a:lnTo>
                      <a:pt x="103784" y="100936"/>
                    </a:lnTo>
                    <a:lnTo>
                      <a:pt x="213311" y="100936"/>
                    </a:lnTo>
                    <a:lnTo>
                      <a:pt x="195388" y="117921"/>
                    </a:lnTo>
                    <a:lnTo>
                      <a:pt x="200477" y="129019"/>
                    </a:lnTo>
                    <a:lnTo>
                      <a:pt x="204325" y="140725"/>
                    </a:lnTo>
                    <a:lnTo>
                      <a:pt x="205977" y="149042"/>
                    </a:lnTo>
                    <a:lnTo>
                      <a:pt x="166142" y="149042"/>
                    </a:lnTo>
                    <a:lnTo>
                      <a:pt x="154024" y="163014"/>
                    </a:lnTo>
                    <a:lnTo>
                      <a:pt x="153533" y="163606"/>
                    </a:lnTo>
                    <a:close/>
                  </a:path>
                  <a:path w="305435" h="269875">
                    <a:moveTo>
                      <a:pt x="182993" y="230494"/>
                    </a:moveTo>
                    <a:lnTo>
                      <a:pt x="103745" y="230494"/>
                    </a:lnTo>
                    <a:lnTo>
                      <a:pt x="128939" y="225396"/>
                    </a:lnTo>
                    <a:lnTo>
                      <a:pt x="149533" y="211502"/>
                    </a:lnTo>
                    <a:lnTo>
                      <a:pt x="163427" y="190909"/>
                    </a:lnTo>
                    <a:lnTo>
                      <a:pt x="168516" y="165754"/>
                    </a:lnTo>
                    <a:lnTo>
                      <a:pt x="168524" y="159936"/>
                    </a:lnTo>
                    <a:lnTo>
                      <a:pt x="167470" y="154391"/>
                    </a:lnTo>
                    <a:lnTo>
                      <a:pt x="166142" y="149042"/>
                    </a:lnTo>
                    <a:lnTo>
                      <a:pt x="205977" y="149042"/>
                    </a:lnTo>
                    <a:lnTo>
                      <a:pt x="206760" y="152987"/>
                    </a:lnTo>
                    <a:lnTo>
                      <a:pt x="207610" y="165754"/>
                    </a:lnTo>
                    <a:lnTo>
                      <a:pt x="199437" y="206126"/>
                    </a:lnTo>
                    <a:lnTo>
                      <a:pt x="182993" y="230494"/>
                    </a:lnTo>
                    <a:close/>
                  </a:path>
                  <a:path w="305435" h="269875">
                    <a:moveTo>
                      <a:pt x="104409" y="215148"/>
                    </a:moveTo>
                    <a:lnTo>
                      <a:pt x="97849" y="215148"/>
                    </a:lnTo>
                    <a:lnTo>
                      <a:pt x="92265" y="212493"/>
                    </a:lnTo>
                    <a:lnTo>
                      <a:pt x="41426" y="149198"/>
                    </a:lnTo>
                    <a:lnTo>
                      <a:pt x="91469" y="149198"/>
                    </a:lnTo>
                    <a:lnTo>
                      <a:pt x="103042" y="163606"/>
                    </a:lnTo>
                    <a:lnTo>
                      <a:pt x="153533" y="163606"/>
                    </a:lnTo>
                    <a:lnTo>
                      <a:pt x="142201" y="177273"/>
                    </a:lnTo>
                    <a:lnTo>
                      <a:pt x="130753" y="191882"/>
                    </a:lnTo>
                    <a:lnTo>
                      <a:pt x="119754" y="206909"/>
                    </a:lnTo>
                    <a:lnTo>
                      <a:pt x="116240" y="211908"/>
                    </a:lnTo>
                    <a:lnTo>
                      <a:pt x="110539" y="214953"/>
                    </a:lnTo>
                    <a:lnTo>
                      <a:pt x="104409" y="215148"/>
                    </a:lnTo>
                    <a:close/>
                  </a:path>
                </a:pathLst>
              </a:custGeom>
              <a:solidFill>
                <a:srgbClr val="487307"/>
              </a:solidFill>
            </p:spPr>
            <p:txBody>
              <a:bodyPr wrap="square" lIns="0" tIns="0" rIns="0" bIns="0" rtlCol="0"/>
              <a:lstStyle/>
              <a:p>
                <a:endParaRPr/>
              </a:p>
            </p:txBody>
          </p:sp>
        </p:grpSp>
        <p:pic>
          <p:nvPicPr>
            <p:cNvPr id="14" name="object 14" descr="Clipart of a stack of white books with tan outlines."/>
            <p:cNvPicPr/>
            <p:nvPr/>
          </p:nvPicPr>
          <p:blipFill>
            <a:blip r:embed="rId5" cstate="print"/>
            <a:stretch>
              <a:fillRect/>
            </a:stretch>
          </p:blipFill>
          <p:spPr>
            <a:xfrm>
              <a:off x="14762362" y="4838086"/>
              <a:ext cx="2077605" cy="1536699"/>
            </a:xfrm>
            <a:prstGeom prst="rect">
              <a:avLst/>
            </a:prstGeom>
          </p:spPr>
        </p:pic>
        <p:sp>
          <p:nvSpPr>
            <p:cNvPr id="15" name="object 15" descr="Image of a brown heart drawn with a thin brown marker."/>
            <p:cNvSpPr/>
            <p:nvPr/>
          </p:nvSpPr>
          <p:spPr>
            <a:xfrm>
              <a:off x="15075348" y="7669072"/>
              <a:ext cx="1513840" cy="1562100"/>
            </a:xfrm>
            <a:custGeom>
              <a:avLst/>
              <a:gdLst/>
              <a:ahLst/>
              <a:cxnLst/>
              <a:rect l="l" t="t" r="r" b="b"/>
              <a:pathLst>
                <a:path w="1513840" h="1562100">
                  <a:moveTo>
                    <a:pt x="885059" y="1562100"/>
                  </a:moveTo>
                  <a:lnTo>
                    <a:pt x="873074" y="1562100"/>
                  </a:lnTo>
                  <a:lnTo>
                    <a:pt x="861437" y="1549400"/>
                  </a:lnTo>
                  <a:lnTo>
                    <a:pt x="850741" y="1549400"/>
                  </a:lnTo>
                  <a:lnTo>
                    <a:pt x="841766" y="1536700"/>
                  </a:lnTo>
                  <a:lnTo>
                    <a:pt x="832153" y="1524000"/>
                  </a:lnTo>
                  <a:lnTo>
                    <a:pt x="812330" y="1498600"/>
                  </a:lnTo>
                  <a:lnTo>
                    <a:pt x="773882" y="1473200"/>
                  </a:lnTo>
                  <a:lnTo>
                    <a:pt x="735304" y="1435100"/>
                  </a:lnTo>
                  <a:lnTo>
                    <a:pt x="697157" y="1397000"/>
                  </a:lnTo>
                  <a:lnTo>
                    <a:pt x="659999" y="1358900"/>
                  </a:lnTo>
                  <a:lnTo>
                    <a:pt x="634664" y="1320800"/>
                  </a:lnTo>
                  <a:lnTo>
                    <a:pt x="610591" y="1295400"/>
                  </a:lnTo>
                  <a:lnTo>
                    <a:pt x="587285" y="1270000"/>
                  </a:lnTo>
                  <a:lnTo>
                    <a:pt x="564248" y="1231900"/>
                  </a:lnTo>
                  <a:lnTo>
                    <a:pt x="543428" y="1206500"/>
                  </a:lnTo>
                  <a:lnTo>
                    <a:pt x="520607" y="1193800"/>
                  </a:lnTo>
                  <a:lnTo>
                    <a:pt x="496469" y="1168400"/>
                  </a:lnTo>
                  <a:lnTo>
                    <a:pt x="471693" y="1143000"/>
                  </a:lnTo>
                  <a:lnTo>
                    <a:pt x="428483" y="1117600"/>
                  </a:lnTo>
                  <a:lnTo>
                    <a:pt x="406735" y="1092200"/>
                  </a:lnTo>
                  <a:lnTo>
                    <a:pt x="384914" y="1079500"/>
                  </a:lnTo>
                  <a:lnTo>
                    <a:pt x="347098" y="1041400"/>
                  </a:lnTo>
                  <a:lnTo>
                    <a:pt x="310164" y="1016000"/>
                  </a:lnTo>
                  <a:lnTo>
                    <a:pt x="274181" y="977900"/>
                  </a:lnTo>
                  <a:lnTo>
                    <a:pt x="239219" y="952500"/>
                  </a:lnTo>
                  <a:lnTo>
                    <a:pt x="205349" y="914400"/>
                  </a:lnTo>
                  <a:lnTo>
                    <a:pt x="174798" y="876300"/>
                  </a:lnTo>
                  <a:lnTo>
                    <a:pt x="146535" y="838200"/>
                  </a:lnTo>
                  <a:lnTo>
                    <a:pt x="120243" y="812800"/>
                  </a:lnTo>
                  <a:lnTo>
                    <a:pt x="95607" y="762000"/>
                  </a:lnTo>
                  <a:lnTo>
                    <a:pt x="69797" y="723900"/>
                  </a:lnTo>
                  <a:lnTo>
                    <a:pt x="48187" y="673100"/>
                  </a:lnTo>
                  <a:lnTo>
                    <a:pt x="30152" y="622300"/>
                  </a:lnTo>
                  <a:lnTo>
                    <a:pt x="15066" y="571500"/>
                  </a:lnTo>
                  <a:lnTo>
                    <a:pt x="10606" y="546100"/>
                  </a:lnTo>
                  <a:lnTo>
                    <a:pt x="7731" y="520700"/>
                  </a:lnTo>
                  <a:lnTo>
                    <a:pt x="5690" y="508000"/>
                  </a:lnTo>
                  <a:lnTo>
                    <a:pt x="3735" y="482600"/>
                  </a:lnTo>
                  <a:lnTo>
                    <a:pt x="2104" y="469900"/>
                  </a:lnTo>
                  <a:lnTo>
                    <a:pt x="0" y="431800"/>
                  </a:lnTo>
                  <a:lnTo>
                    <a:pt x="5289" y="368300"/>
                  </a:lnTo>
                  <a:lnTo>
                    <a:pt x="13675" y="317500"/>
                  </a:lnTo>
                  <a:lnTo>
                    <a:pt x="26787" y="279400"/>
                  </a:lnTo>
                  <a:lnTo>
                    <a:pt x="45835" y="228600"/>
                  </a:lnTo>
                  <a:lnTo>
                    <a:pt x="70767" y="177800"/>
                  </a:lnTo>
                  <a:lnTo>
                    <a:pt x="96783" y="127000"/>
                  </a:lnTo>
                  <a:lnTo>
                    <a:pt x="125566" y="101600"/>
                  </a:lnTo>
                  <a:lnTo>
                    <a:pt x="158757" y="76200"/>
                  </a:lnTo>
                  <a:lnTo>
                    <a:pt x="194684" y="50800"/>
                  </a:lnTo>
                  <a:lnTo>
                    <a:pt x="231675" y="25400"/>
                  </a:lnTo>
                  <a:lnTo>
                    <a:pt x="288143" y="0"/>
                  </a:lnTo>
                  <a:lnTo>
                    <a:pt x="444989" y="0"/>
                  </a:lnTo>
                  <a:lnTo>
                    <a:pt x="488191" y="25400"/>
                  </a:lnTo>
                  <a:lnTo>
                    <a:pt x="528629" y="50800"/>
                  </a:lnTo>
                  <a:lnTo>
                    <a:pt x="348342" y="50800"/>
                  </a:lnTo>
                  <a:lnTo>
                    <a:pt x="304783" y="63500"/>
                  </a:lnTo>
                  <a:lnTo>
                    <a:pt x="287693" y="63500"/>
                  </a:lnTo>
                  <a:lnTo>
                    <a:pt x="299111" y="76200"/>
                  </a:lnTo>
                  <a:lnTo>
                    <a:pt x="309291" y="76200"/>
                  </a:lnTo>
                  <a:lnTo>
                    <a:pt x="345842" y="88900"/>
                  </a:lnTo>
                  <a:lnTo>
                    <a:pt x="379585" y="114300"/>
                  </a:lnTo>
                  <a:lnTo>
                    <a:pt x="203783" y="114300"/>
                  </a:lnTo>
                  <a:lnTo>
                    <a:pt x="185730" y="127000"/>
                  </a:lnTo>
                  <a:lnTo>
                    <a:pt x="146159" y="165100"/>
                  </a:lnTo>
                  <a:lnTo>
                    <a:pt x="125902" y="203200"/>
                  </a:lnTo>
                  <a:lnTo>
                    <a:pt x="115545" y="241300"/>
                  </a:lnTo>
                  <a:lnTo>
                    <a:pt x="110790" y="279400"/>
                  </a:lnTo>
                  <a:lnTo>
                    <a:pt x="113274" y="304800"/>
                  </a:lnTo>
                  <a:lnTo>
                    <a:pt x="115678" y="317500"/>
                  </a:lnTo>
                  <a:lnTo>
                    <a:pt x="117066" y="342900"/>
                  </a:lnTo>
                  <a:lnTo>
                    <a:pt x="118619" y="355600"/>
                  </a:lnTo>
                  <a:lnTo>
                    <a:pt x="121517" y="368300"/>
                  </a:lnTo>
                  <a:lnTo>
                    <a:pt x="124660" y="381000"/>
                  </a:lnTo>
                  <a:lnTo>
                    <a:pt x="62745" y="381000"/>
                  </a:lnTo>
                  <a:lnTo>
                    <a:pt x="57298" y="393700"/>
                  </a:lnTo>
                  <a:lnTo>
                    <a:pt x="57283" y="406400"/>
                  </a:lnTo>
                  <a:lnTo>
                    <a:pt x="57558" y="419100"/>
                  </a:lnTo>
                  <a:lnTo>
                    <a:pt x="58314" y="431800"/>
                  </a:lnTo>
                  <a:lnTo>
                    <a:pt x="59344" y="457200"/>
                  </a:lnTo>
                  <a:lnTo>
                    <a:pt x="60441" y="469900"/>
                  </a:lnTo>
                  <a:lnTo>
                    <a:pt x="61429" y="495300"/>
                  </a:lnTo>
                  <a:lnTo>
                    <a:pt x="62391" y="508000"/>
                  </a:lnTo>
                  <a:lnTo>
                    <a:pt x="64256" y="520700"/>
                  </a:lnTo>
                  <a:lnTo>
                    <a:pt x="72251" y="546100"/>
                  </a:lnTo>
                  <a:lnTo>
                    <a:pt x="80812" y="584200"/>
                  </a:lnTo>
                  <a:lnTo>
                    <a:pt x="90578" y="609600"/>
                  </a:lnTo>
                  <a:lnTo>
                    <a:pt x="102188" y="647700"/>
                  </a:lnTo>
                  <a:lnTo>
                    <a:pt x="124025" y="698500"/>
                  </a:lnTo>
                  <a:lnTo>
                    <a:pt x="149370" y="749300"/>
                  </a:lnTo>
                  <a:lnTo>
                    <a:pt x="178060" y="787400"/>
                  </a:lnTo>
                  <a:lnTo>
                    <a:pt x="209931" y="838200"/>
                  </a:lnTo>
                  <a:lnTo>
                    <a:pt x="267934" y="901700"/>
                  </a:lnTo>
                  <a:lnTo>
                    <a:pt x="291948" y="914400"/>
                  </a:lnTo>
                  <a:lnTo>
                    <a:pt x="340943" y="965200"/>
                  </a:lnTo>
                  <a:lnTo>
                    <a:pt x="354661" y="977900"/>
                  </a:lnTo>
                  <a:lnTo>
                    <a:pt x="382781" y="1003300"/>
                  </a:lnTo>
                  <a:lnTo>
                    <a:pt x="399922" y="1016000"/>
                  </a:lnTo>
                  <a:lnTo>
                    <a:pt x="478506" y="1016000"/>
                  </a:lnTo>
                  <a:lnTo>
                    <a:pt x="496230" y="1041400"/>
                  </a:lnTo>
                  <a:lnTo>
                    <a:pt x="535872" y="1104900"/>
                  </a:lnTo>
                  <a:lnTo>
                    <a:pt x="549185" y="1117600"/>
                  </a:lnTo>
                  <a:lnTo>
                    <a:pt x="563282" y="1143000"/>
                  </a:lnTo>
                  <a:lnTo>
                    <a:pt x="578598" y="1155700"/>
                  </a:lnTo>
                  <a:lnTo>
                    <a:pt x="596390" y="1168400"/>
                  </a:lnTo>
                  <a:lnTo>
                    <a:pt x="615371" y="1181100"/>
                  </a:lnTo>
                  <a:lnTo>
                    <a:pt x="635025" y="1206500"/>
                  </a:lnTo>
                  <a:lnTo>
                    <a:pt x="654837" y="1219200"/>
                  </a:lnTo>
                  <a:lnTo>
                    <a:pt x="688719" y="1244600"/>
                  </a:lnTo>
                  <a:lnTo>
                    <a:pt x="722751" y="1257300"/>
                  </a:lnTo>
                  <a:lnTo>
                    <a:pt x="791697" y="1308100"/>
                  </a:lnTo>
                  <a:lnTo>
                    <a:pt x="818421" y="1320800"/>
                  </a:lnTo>
                  <a:lnTo>
                    <a:pt x="832027" y="1333500"/>
                  </a:lnTo>
                  <a:lnTo>
                    <a:pt x="722977" y="1333500"/>
                  </a:lnTo>
                  <a:lnTo>
                    <a:pt x="725435" y="1346200"/>
                  </a:lnTo>
                  <a:lnTo>
                    <a:pt x="727267" y="1346200"/>
                  </a:lnTo>
                  <a:lnTo>
                    <a:pt x="758174" y="1371600"/>
                  </a:lnTo>
                  <a:lnTo>
                    <a:pt x="841919" y="1447800"/>
                  </a:lnTo>
                  <a:lnTo>
                    <a:pt x="845108" y="1460500"/>
                  </a:lnTo>
                  <a:lnTo>
                    <a:pt x="971057" y="1460500"/>
                  </a:lnTo>
                  <a:lnTo>
                    <a:pt x="944280" y="1498600"/>
                  </a:lnTo>
                  <a:lnTo>
                    <a:pt x="909921" y="1536700"/>
                  </a:lnTo>
                  <a:lnTo>
                    <a:pt x="896801" y="1549400"/>
                  </a:lnTo>
                  <a:lnTo>
                    <a:pt x="885059" y="1562100"/>
                  </a:lnTo>
                  <a:close/>
                </a:path>
                <a:path w="1513840" h="1562100">
                  <a:moveTo>
                    <a:pt x="822855" y="546100"/>
                  </a:moveTo>
                  <a:lnTo>
                    <a:pt x="706978" y="546100"/>
                  </a:lnTo>
                  <a:lnTo>
                    <a:pt x="707823" y="533400"/>
                  </a:lnTo>
                  <a:lnTo>
                    <a:pt x="766473" y="533400"/>
                  </a:lnTo>
                  <a:lnTo>
                    <a:pt x="766915" y="520700"/>
                  </a:lnTo>
                  <a:lnTo>
                    <a:pt x="773322" y="495300"/>
                  </a:lnTo>
                  <a:lnTo>
                    <a:pt x="782572" y="469900"/>
                  </a:lnTo>
                  <a:lnTo>
                    <a:pt x="793578" y="431800"/>
                  </a:lnTo>
                  <a:lnTo>
                    <a:pt x="818264" y="381000"/>
                  </a:lnTo>
                  <a:lnTo>
                    <a:pt x="850237" y="330200"/>
                  </a:lnTo>
                  <a:lnTo>
                    <a:pt x="869708" y="304800"/>
                  </a:lnTo>
                  <a:lnTo>
                    <a:pt x="888785" y="279400"/>
                  </a:lnTo>
                  <a:lnTo>
                    <a:pt x="908308" y="254000"/>
                  </a:lnTo>
                  <a:lnTo>
                    <a:pt x="928302" y="228600"/>
                  </a:lnTo>
                  <a:lnTo>
                    <a:pt x="948793" y="215900"/>
                  </a:lnTo>
                  <a:lnTo>
                    <a:pt x="977785" y="190500"/>
                  </a:lnTo>
                  <a:lnTo>
                    <a:pt x="1007075" y="152400"/>
                  </a:lnTo>
                  <a:lnTo>
                    <a:pt x="1036998" y="127000"/>
                  </a:lnTo>
                  <a:lnTo>
                    <a:pt x="1067888" y="101600"/>
                  </a:lnTo>
                  <a:lnTo>
                    <a:pt x="1101295" y="76200"/>
                  </a:lnTo>
                  <a:lnTo>
                    <a:pt x="1137081" y="50800"/>
                  </a:lnTo>
                  <a:lnTo>
                    <a:pt x="1175174" y="38100"/>
                  </a:lnTo>
                  <a:lnTo>
                    <a:pt x="1215500" y="25400"/>
                  </a:lnTo>
                  <a:lnTo>
                    <a:pt x="1314202" y="25400"/>
                  </a:lnTo>
                  <a:lnTo>
                    <a:pt x="1360425" y="38100"/>
                  </a:lnTo>
                  <a:lnTo>
                    <a:pt x="1403933" y="50800"/>
                  </a:lnTo>
                  <a:lnTo>
                    <a:pt x="1430812" y="76200"/>
                  </a:lnTo>
                  <a:lnTo>
                    <a:pt x="1258790" y="76200"/>
                  </a:lnTo>
                  <a:lnTo>
                    <a:pt x="1238527" y="88900"/>
                  </a:lnTo>
                  <a:lnTo>
                    <a:pt x="1198144" y="88900"/>
                  </a:lnTo>
                  <a:lnTo>
                    <a:pt x="1190465" y="101600"/>
                  </a:lnTo>
                  <a:lnTo>
                    <a:pt x="1194544" y="101600"/>
                  </a:lnTo>
                  <a:lnTo>
                    <a:pt x="1202286" y="114300"/>
                  </a:lnTo>
                  <a:lnTo>
                    <a:pt x="1271778" y="114300"/>
                  </a:lnTo>
                  <a:lnTo>
                    <a:pt x="1316674" y="139700"/>
                  </a:lnTo>
                  <a:lnTo>
                    <a:pt x="1354960" y="165100"/>
                  </a:lnTo>
                  <a:lnTo>
                    <a:pt x="1144845" y="165100"/>
                  </a:lnTo>
                  <a:lnTo>
                    <a:pt x="1120542" y="177800"/>
                  </a:lnTo>
                  <a:lnTo>
                    <a:pt x="1095732" y="190500"/>
                  </a:lnTo>
                  <a:lnTo>
                    <a:pt x="1072096" y="190500"/>
                  </a:lnTo>
                  <a:lnTo>
                    <a:pt x="1049605" y="203200"/>
                  </a:lnTo>
                  <a:lnTo>
                    <a:pt x="1029013" y="228600"/>
                  </a:lnTo>
                  <a:lnTo>
                    <a:pt x="1011073" y="241300"/>
                  </a:lnTo>
                  <a:lnTo>
                    <a:pt x="987093" y="266700"/>
                  </a:lnTo>
                  <a:lnTo>
                    <a:pt x="962904" y="304800"/>
                  </a:lnTo>
                  <a:lnTo>
                    <a:pt x="939464" y="330200"/>
                  </a:lnTo>
                  <a:lnTo>
                    <a:pt x="917731" y="368300"/>
                  </a:lnTo>
                  <a:lnTo>
                    <a:pt x="893736" y="406400"/>
                  </a:lnTo>
                  <a:lnTo>
                    <a:pt x="871124" y="444500"/>
                  </a:lnTo>
                  <a:lnTo>
                    <a:pt x="849412" y="482600"/>
                  </a:lnTo>
                  <a:lnTo>
                    <a:pt x="828119" y="533400"/>
                  </a:lnTo>
                  <a:lnTo>
                    <a:pt x="822855" y="546100"/>
                  </a:lnTo>
                  <a:close/>
                </a:path>
                <a:path w="1513840" h="1562100">
                  <a:moveTo>
                    <a:pt x="756655" y="533400"/>
                  </a:moveTo>
                  <a:lnTo>
                    <a:pt x="709312" y="533400"/>
                  </a:lnTo>
                  <a:lnTo>
                    <a:pt x="707971" y="520700"/>
                  </a:lnTo>
                  <a:lnTo>
                    <a:pt x="706258" y="520700"/>
                  </a:lnTo>
                  <a:lnTo>
                    <a:pt x="704113" y="508000"/>
                  </a:lnTo>
                  <a:lnTo>
                    <a:pt x="701480" y="495300"/>
                  </a:lnTo>
                  <a:lnTo>
                    <a:pt x="696006" y="469900"/>
                  </a:lnTo>
                  <a:lnTo>
                    <a:pt x="690770" y="444500"/>
                  </a:lnTo>
                  <a:lnTo>
                    <a:pt x="684718" y="406400"/>
                  </a:lnTo>
                  <a:lnTo>
                    <a:pt x="676797" y="381000"/>
                  </a:lnTo>
                  <a:lnTo>
                    <a:pt x="665481" y="342900"/>
                  </a:lnTo>
                  <a:lnTo>
                    <a:pt x="652694" y="317500"/>
                  </a:lnTo>
                  <a:lnTo>
                    <a:pt x="638562" y="279400"/>
                  </a:lnTo>
                  <a:lnTo>
                    <a:pt x="600312" y="215900"/>
                  </a:lnTo>
                  <a:lnTo>
                    <a:pt x="574168" y="177800"/>
                  </a:lnTo>
                  <a:lnTo>
                    <a:pt x="544318" y="139700"/>
                  </a:lnTo>
                  <a:lnTo>
                    <a:pt x="510298" y="101600"/>
                  </a:lnTo>
                  <a:lnTo>
                    <a:pt x="471646" y="76200"/>
                  </a:lnTo>
                  <a:lnTo>
                    <a:pt x="390655" y="50800"/>
                  </a:lnTo>
                  <a:lnTo>
                    <a:pt x="528629" y="50800"/>
                  </a:lnTo>
                  <a:lnTo>
                    <a:pt x="551724" y="63500"/>
                  </a:lnTo>
                  <a:lnTo>
                    <a:pt x="573545" y="88900"/>
                  </a:lnTo>
                  <a:lnTo>
                    <a:pt x="594195" y="114300"/>
                  </a:lnTo>
                  <a:lnTo>
                    <a:pt x="613779" y="127000"/>
                  </a:lnTo>
                  <a:lnTo>
                    <a:pt x="629979" y="152400"/>
                  </a:lnTo>
                  <a:lnTo>
                    <a:pt x="644880" y="177800"/>
                  </a:lnTo>
                  <a:lnTo>
                    <a:pt x="658870" y="203200"/>
                  </a:lnTo>
                  <a:lnTo>
                    <a:pt x="672337" y="215900"/>
                  </a:lnTo>
                  <a:lnTo>
                    <a:pt x="691194" y="254000"/>
                  </a:lnTo>
                  <a:lnTo>
                    <a:pt x="707315" y="292100"/>
                  </a:lnTo>
                  <a:lnTo>
                    <a:pt x="720789" y="330200"/>
                  </a:lnTo>
                  <a:lnTo>
                    <a:pt x="731703" y="368300"/>
                  </a:lnTo>
                  <a:lnTo>
                    <a:pt x="740699" y="406400"/>
                  </a:lnTo>
                  <a:lnTo>
                    <a:pt x="748296" y="444500"/>
                  </a:lnTo>
                  <a:lnTo>
                    <a:pt x="753835" y="482600"/>
                  </a:lnTo>
                  <a:lnTo>
                    <a:pt x="756655" y="533400"/>
                  </a:lnTo>
                  <a:close/>
                </a:path>
                <a:path w="1513840" h="1562100">
                  <a:moveTo>
                    <a:pt x="1504754" y="393700"/>
                  </a:moveTo>
                  <a:lnTo>
                    <a:pt x="1445563" y="393700"/>
                  </a:lnTo>
                  <a:lnTo>
                    <a:pt x="1447938" y="381000"/>
                  </a:lnTo>
                  <a:lnTo>
                    <a:pt x="1452199" y="381000"/>
                  </a:lnTo>
                  <a:lnTo>
                    <a:pt x="1453753" y="355600"/>
                  </a:lnTo>
                  <a:lnTo>
                    <a:pt x="1455021" y="317500"/>
                  </a:lnTo>
                  <a:lnTo>
                    <a:pt x="1455798" y="292100"/>
                  </a:lnTo>
                  <a:lnTo>
                    <a:pt x="1455686" y="266700"/>
                  </a:lnTo>
                  <a:lnTo>
                    <a:pt x="1454618" y="254000"/>
                  </a:lnTo>
                  <a:lnTo>
                    <a:pt x="1452412" y="241300"/>
                  </a:lnTo>
                  <a:lnTo>
                    <a:pt x="1449232" y="215900"/>
                  </a:lnTo>
                  <a:lnTo>
                    <a:pt x="1427841" y="152400"/>
                  </a:lnTo>
                  <a:lnTo>
                    <a:pt x="1367024" y="101600"/>
                  </a:lnTo>
                  <a:lnTo>
                    <a:pt x="1325889" y="88900"/>
                  </a:lnTo>
                  <a:lnTo>
                    <a:pt x="1279120" y="76200"/>
                  </a:lnTo>
                  <a:lnTo>
                    <a:pt x="1430812" y="76200"/>
                  </a:lnTo>
                  <a:lnTo>
                    <a:pt x="1444251" y="88900"/>
                  </a:lnTo>
                  <a:lnTo>
                    <a:pt x="1469219" y="114300"/>
                  </a:lnTo>
                  <a:lnTo>
                    <a:pt x="1488244" y="152400"/>
                  </a:lnTo>
                  <a:lnTo>
                    <a:pt x="1501526" y="177800"/>
                  </a:lnTo>
                  <a:lnTo>
                    <a:pt x="1509267" y="228600"/>
                  </a:lnTo>
                  <a:lnTo>
                    <a:pt x="1512067" y="241300"/>
                  </a:lnTo>
                  <a:lnTo>
                    <a:pt x="1513388" y="254000"/>
                  </a:lnTo>
                  <a:lnTo>
                    <a:pt x="1513388" y="342900"/>
                  </a:lnTo>
                  <a:lnTo>
                    <a:pt x="1513022" y="355600"/>
                  </a:lnTo>
                  <a:lnTo>
                    <a:pt x="1507378" y="381000"/>
                  </a:lnTo>
                  <a:lnTo>
                    <a:pt x="1504754" y="393700"/>
                  </a:lnTo>
                  <a:close/>
                </a:path>
                <a:path w="1513840" h="1562100">
                  <a:moveTo>
                    <a:pt x="1237670" y="114300"/>
                  </a:moveTo>
                  <a:lnTo>
                    <a:pt x="1202286" y="114300"/>
                  </a:lnTo>
                  <a:lnTo>
                    <a:pt x="1220183" y="101600"/>
                  </a:lnTo>
                  <a:lnTo>
                    <a:pt x="1237670" y="114300"/>
                  </a:lnTo>
                  <a:close/>
                </a:path>
                <a:path w="1513840" h="1562100">
                  <a:moveTo>
                    <a:pt x="703058" y="812800"/>
                  </a:moveTo>
                  <a:lnTo>
                    <a:pt x="656141" y="812800"/>
                  </a:lnTo>
                  <a:lnTo>
                    <a:pt x="653836" y="800100"/>
                  </a:lnTo>
                  <a:lnTo>
                    <a:pt x="656701" y="787400"/>
                  </a:lnTo>
                  <a:lnTo>
                    <a:pt x="666207" y="762000"/>
                  </a:lnTo>
                  <a:lnTo>
                    <a:pt x="675137" y="749300"/>
                  </a:lnTo>
                  <a:lnTo>
                    <a:pt x="683717" y="723900"/>
                  </a:lnTo>
                  <a:lnTo>
                    <a:pt x="692172" y="698500"/>
                  </a:lnTo>
                  <a:lnTo>
                    <a:pt x="695883" y="698500"/>
                  </a:lnTo>
                  <a:lnTo>
                    <a:pt x="698404" y="685800"/>
                  </a:lnTo>
                  <a:lnTo>
                    <a:pt x="698533" y="673100"/>
                  </a:lnTo>
                  <a:lnTo>
                    <a:pt x="695070" y="660400"/>
                  </a:lnTo>
                  <a:lnTo>
                    <a:pt x="680791" y="635000"/>
                  </a:lnTo>
                  <a:lnTo>
                    <a:pt x="667113" y="596900"/>
                  </a:lnTo>
                  <a:lnTo>
                    <a:pt x="653814" y="571500"/>
                  </a:lnTo>
                  <a:lnTo>
                    <a:pt x="640670" y="533400"/>
                  </a:lnTo>
                  <a:lnTo>
                    <a:pt x="617448" y="482600"/>
                  </a:lnTo>
                  <a:lnTo>
                    <a:pt x="590887" y="444500"/>
                  </a:lnTo>
                  <a:lnTo>
                    <a:pt x="561217" y="393700"/>
                  </a:lnTo>
                  <a:lnTo>
                    <a:pt x="528671" y="342900"/>
                  </a:lnTo>
                  <a:lnTo>
                    <a:pt x="511006" y="330200"/>
                  </a:lnTo>
                  <a:lnTo>
                    <a:pt x="492848" y="304800"/>
                  </a:lnTo>
                  <a:lnTo>
                    <a:pt x="456034" y="266700"/>
                  </a:lnTo>
                  <a:lnTo>
                    <a:pt x="419525" y="215900"/>
                  </a:lnTo>
                  <a:lnTo>
                    <a:pt x="379982" y="177800"/>
                  </a:lnTo>
                  <a:lnTo>
                    <a:pt x="336364" y="152400"/>
                  </a:lnTo>
                  <a:lnTo>
                    <a:pt x="287625" y="127000"/>
                  </a:lnTo>
                  <a:lnTo>
                    <a:pt x="267337" y="127000"/>
                  </a:lnTo>
                  <a:lnTo>
                    <a:pt x="246635" y="114300"/>
                  </a:lnTo>
                  <a:lnTo>
                    <a:pt x="379585" y="114300"/>
                  </a:lnTo>
                  <a:lnTo>
                    <a:pt x="410909" y="139700"/>
                  </a:lnTo>
                  <a:lnTo>
                    <a:pt x="440204" y="165100"/>
                  </a:lnTo>
                  <a:lnTo>
                    <a:pt x="492991" y="215900"/>
                  </a:lnTo>
                  <a:lnTo>
                    <a:pt x="543492" y="279400"/>
                  </a:lnTo>
                  <a:lnTo>
                    <a:pt x="579143" y="317500"/>
                  </a:lnTo>
                  <a:lnTo>
                    <a:pt x="611126" y="368300"/>
                  </a:lnTo>
                  <a:lnTo>
                    <a:pt x="640286" y="419100"/>
                  </a:lnTo>
                  <a:lnTo>
                    <a:pt x="667465" y="469900"/>
                  </a:lnTo>
                  <a:lnTo>
                    <a:pt x="676055" y="482600"/>
                  </a:lnTo>
                  <a:lnTo>
                    <a:pt x="683897" y="495300"/>
                  </a:lnTo>
                  <a:lnTo>
                    <a:pt x="691481" y="520700"/>
                  </a:lnTo>
                  <a:lnTo>
                    <a:pt x="699292" y="533400"/>
                  </a:lnTo>
                  <a:lnTo>
                    <a:pt x="704351" y="533400"/>
                  </a:lnTo>
                  <a:lnTo>
                    <a:pt x="706978" y="546100"/>
                  </a:lnTo>
                  <a:lnTo>
                    <a:pt x="822855" y="546100"/>
                  </a:lnTo>
                  <a:lnTo>
                    <a:pt x="802053" y="609600"/>
                  </a:lnTo>
                  <a:lnTo>
                    <a:pt x="794994" y="647700"/>
                  </a:lnTo>
                  <a:lnTo>
                    <a:pt x="788847" y="685800"/>
                  </a:lnTo>
                  <a:lnTo>
                    <a:pt x="784549" y="736600"/>
                  </a:lnTo>
                  <a:lnTo>
                    <a:pt x="783100" y="749300"/>
                  </a:lnTo>
                  <a:lnTo>
                    <a:pt x="782173" y="762000"/>
                  </a:lnTo>
                  <a:lnTo>
                    <a:pt x="721158" y="762000"/>
                  </a:lnTo>
                  <a:lnTo>
                    <a:pt x="716640" y="774700"/>
                  </a:lnTo>
                  <a:lnTo>
                    <a:pt x="712292" y="787400"/>
                  </a:lnTo>
                  <a:lnTo>
                    <a:pt x="707851" y="800100"/>
                  </a:lnTo>
                  <a:lnTo>
                    <a:pt x="703058" y="812800"/>
                  </a:lnTo>
                  <a:close/>
                </a:path>
                <a:path w="1513840" h="1562100">
                  <a:moveTo>
                    <a:pt x="1024031" y="1371600"/>
                  </a:moveTo>
                  <a:lnTo>
                    <a:pt x="924956" y="1371600"/>
                  </a:lnTo>
                  <a:lnTo>
                    <a:pt x="929992" y="1358900"/>
                  </a:lnTo>
                  <a:lnTo>
                    <a:pt x="935643" y="1346200"/>
                  </a:lnTo>
                  <a:lnTo>
                    <a:pt x="941515" y="1333500"/>
                  </a:lnTo>
                  <a:lnTo>
                    <a:pt x="947212" y="1333500"/>
                  </a:lnTo>
                  <a:lnTo>
                    <a:pt x="1033581" y="1181100"/>
                  </a:lnTo>
                  <a:lnTo>
                    <a:pt x="1071205" y="1117600"/>
                  </a:lnTo>
                  <a:lnTo>
                    <a:pt x="1090122" y="1092200"/>
                  </a:lnTo>
                  <a:lnTo>
                    <a:pt x="1109287" y="1054100"/>
                  </a:lnTo>
                  <a:lnTo>
                    <a:pt x="1131079" y="1016000"/>
                  </a:lnTo>
                  <a:lnTo>
                    <a:pt x="1153137" y="977900"/>
                  </a:lnTo>
                  <a:lnTo>
                    <a:pt x="1175172" y="952500"/>
                  </a:lnTo>
                  <a:lnTo>
                    <a:pt x="1196897" y="914400"/>
                  </a:lnTo>
                  <a:lnTo>
                    <a:pt x="1223871" y="863600"/>
                  </a:lnTo>
                  <a:lnTo>
                    <a:pt x="1250480" y="825500"/>
                  </a:lnTo>
                  <a:lnTo>
                    <a:pt x="1277431" y="774700"/>
                  </a:lnTo>
                  <a:lnTo>
                    <a:pt x="1305431" y="736600"/>
                  </a:lnTo>
                  <a:lnTo>
                    <a:pt x="1329965" y="685800"/>
                  </a:lnTo>
                  <a:lnTo>
                    <a:pt x="1349353" y="647700"/>
                  </a:lnTo>
                  <a:lnTo>
                    <a:pt x="1364231" y="596900"/>
                  </a:lnTo>
                  <a:lnTo>
                    <a:pt x="1375231" y="546100"/>
                  </a:lnTo>
                  <a:lnTo>
                    <a:pt x="1382988" y="508000"/>
                  </a:lnTo>
                  <a:lnTo>
                    <a:pt x="1388136" y="457200"/>
                  </a:lnTo>
                  <a:lnTo>
                    <a:pt x="1389166" y="431800"/>
                  </a:lnTo>
                  <a:lnTo>
                    <a:pt x="1388560" y="406400"/>
                  </a:lnTo>
                  <a:lnTo>
                    <a:pt x="1384871" y="355600"/>
                  </a:lnTo>
                  <a:lnTo>
                    <a:pt x="1375384" y="304800"/>
                  </a:lnTo>
                  <a:lnTo>
                    <a:pt x="1353429" y="254000"/>
                  </a:lnTo>
                  <a:lnTo>
                    <a:pt x="1322275" y="215900"/>
                  </a:lnTo>
                  <a:lnTo>
                    <a:pt x="1285093" y="190500"/>
                  </a:lnTo>
                  <a:lnTo>
                    <a:pt x="1241899" y="165100"/>
                  </a:lnTo>
                  <a:lnTo>
                    <a:pt x="1354960" y="165100"/>
                  </a:lnTo>
                  <a:lnTo>
                    <a:pt x="1387008" y="203200"/>
                  </a:lnTo>
                  <a:lnTo>
                    <a:pt x="1413192" y="241300"/>
                  </a:lnTo>
                  <a:lnTo>
                    <a:pt x="1427498" y="279400"/>
                  </a:lnTo>
                  <a:lnTo>
                    <a:pt x="1437150" y="304800"/>
                  </a:lnTo>
                  <a:lnTo>
                    <a:pt x="1442081" y="342900"/>
                  </a:lnTo>
                  <a:lnTo>
                    <a:pt x="1442222" y="381000"/>
                  </a:lnTo>
                  <a:lnTo>
                    <a:pt x="1444387" y="381000"/>
                  </a:lnTo>
                  <a:lnTo>
                    <a:pt x="1445563" y="393700"/>
                  </a:lnTo>
                  <a:lnTo>
                    <a:pt x="1504754" y="393700"/>
                  </a:lnTo>
                  <a:lnTo>
                    <a:pt x="1499506" y="419100"/>
                  </a:lnTo>
                  <a:lnTo>
                    <a:pt x="1489865" y="457200"/>
                  </a:lnTo>
                  <a:lnTo>
                    <a:pt x="1472479" y="508000"/>
                  </a:lnTo>
                  <a:lnTo>
                    <a:pt x="1451921" y="571500"/>
                  </a:lnTo>
                  <a:lnTo>
                    <a:pt x="1429305" y="622300"/>
                  </a:lnTo>
                  <a:lnTo>
                    <a:pt x="1405741" y="673100"/>
                  </a:lnTo>
                  <a:lnTo>
                    <a:pt x="1386732" y="711200"/>
                  </a:lnTo>
                  <a:lnTo>
                    <a:pt x="1368510" y="749300"/>
                  </a:lnTo>
                  <a:lnTo>
                    <a:pt x="1350362" y="800100"/>
                  </a:lnTo>
                  <a:lnTo>
                    <a:pt x="1331579" y="838200"/>
                  </a:lnTo>
                  <a:lnTo>
                    <a:pt x="1319148" y="863600"/>
                  </a:lnTo>
                  <a:lnTo>
                    <a:pt x="1305917" y="889000"/>
                  </a:lnTo>
                  <a:lnTo>
                    <a:pt x="1278569" y="939800"/>
                  </a:lnTo>
                  <a:lnTo>
                    <a:pt x="1265546" y="965200"/>
                  </a:lnTo>
                  <a:lnTo>
                    <a:pt x="1239037" y="1016000"/>
                  </a:lnTo>
                  <a:lnTo>
                    <a:pt x="1200959" y="1079500"/>
                  </a:lnTo>
                  <a:lnTo>
                    <a:pt x="1152051" y="1155700"/>
                  </a:lnTo>
                  <a:lnTo>
                    <a:pt x="1102864" y="1244600"/>
                  </a:lnTo>
                  <a:lnTo>
                    <a:pt x="1050337" y="1333500"/>
                  </a:lnTo>
                  <a:lnTo>
                    <a:pt x="1024031" y="1371600"/>
                  </a:lnTo>
                  <a:close/>
                </a:path>
                <a:path w="1513840" h="1562100">
                  <a:moveTo>
                    <a:pt x="478506" y="1016000"/>
                  </a:moveTo>
                  <a:lnTo>
                    <a:pt x="406186" y="1016000"/>
                  </a:lnTo>
                  <a:lnTo>
                    <a:pt x="403822" y="1003300"/>
                  </a:lnTo>
                  <a:lnTo>
                    <a:pt x="392487" y="990600"/>
                  </a:lnTo>
                  <a:lnTo>
                    <a:pt x="358982" y="952500"/>
                  </a:lnTo>
                  <a:lnTo>
                    <a:pt x="336617" y="914400"/>
                  </a:lnTo>
                  <a:lnTo>
                    <a:pt x="314553" y="876300"/>
                  </a:lnTo>
                  <a:lnTo>
                    <a:pt x="292749" y="838200"/>
                  </a:lnTo>
                  <a:lnTo>
                    <a:pt x="247450" y="762000"/>
                  </a:lnTo>
                  <a:lnTo>
                    <a:pt x="223683" y="723900"/>
                  </a:lnTo>
                  <a:lnTo>
                    <a:pt x="200165" y="685800"/>
                  </a:lnTo>
                  <a:lnTo>
                    <a:pt x="177192" y="647700"/>
                  </a:lnTo>
                  <a:lnTo>
                    <a:pt x="155065" y="609600"/>
                  </a:lnTo>
                  <a:lnTo>
                    <a:pt x="132390" y="558800"/>
                  </a:lnTo>
                  <a:lnTo>
                    <a:pt x="110943" y="520700"/>
                  </a:lnTo>
                  <a:lnTo>
                    <a:pt x="91898" y="469900"/>
                  </a:lnTo>
                  <a:lnTo>
                    <a:pt x="76428" y="431800"/>
                  </a:lnTo>
                  <a:lnTo>
                    <a:pt x="65705" y="381000"/>
                  </a:lnTo>
                  <a:lnTo>
                    <a:pt x="124660" y="381000"/>
                  </a:lnTo>
                  <a:lnTo>
                    <a:pt x="134088" y="419100"/>
                  </a:lnTo>
                  <a:lnTo>
                    <a:pt x="149372" y="457200"/>
                  </a:lnTo>
                  <a:lnTo>
                    <a:pt x="167308" y="495300"/>
                  </a:lnTo>
                  <a:lnTo>
                    <a:pt x="187830" y="546100"/>
                  </a:lnTo>
                  <a:lnTo>
                    <a:pt x="210413" y="584200"/>
                  </a:lnTo>
                  <a:lnTo>
                    <a:pt x="233403" y="622300"/>
                  </a:lnTo>
                  <a:lnTo>
                    <a:pt x="256872" y="673100"/>
                  </a:lnTo>
                  <a:lnTo>
                    <a:pt x="280890" y="711200"/>
                  </a:lnTo>
                  <a:lnTo>
                    <a:pt x="307736" y="749300"/>
                  </a:lnTo>
                  <a:lnTo>
                    <a:pt x="335078" y="800100"/>
                  </a:lnTo>
                  <a:lnTo>
                    <a:pt x="362897" y="838200"/>
                  </a:lnTo>
                  <a:lnTo>
                    <a:pt x="391174" y="889000"/>
                  </a:lnTo>
                  <a:lnTo>
                    <a:pt x="417045" y="927100"/>
                  </a:lnTo>
                  <a:lnTo>
                    <a:pt x="443226" y="965200"/>
                  </a:lnTo>
                  <a:lnTo>
                    <a:pt x="478506" y="1016000"/>
                  </a:lnTo>
                  <a:close/>
                </a:path>
                <a:path w="1513840" h="1562100">
                  <a:moveTo>
                    <a:pt x="765218" y="800100"/>
                  </a:moveTo>
                  <a:lnTo>
                    <a:pt x="739406" y="800100"/>
                  </a:lnTo>
                  <a:lnTo>
                    <a:pt x="735871" y="787400"/>
                  </a:lnTo>
                  <a:lnTo>
                    <a:pt x="734078" y="787400"/>
                  </a:lnTo>
                  <a:lnTo>
                    <a:pt x="733002" y="774700"/>
                  </a:lnTo>
                  <a:lnTo>
                    <a:pt x="731621" y="762000"/>
                  </a:lnTo>
                  <a:lnTo>
                    <a:pt x="782173" y="762000"/>
                  </a:lnTo>
                  <a:lnTo>
                    <a:pt x="781247" y="774700"/>
                  </a:lnTo>
                  <a:lnTo>
                    <a:pt x="775743" y="787400"/>
                  </a:lnTo>
                  <a:lnTo>
                    <a:pt x="765218" y="800100"/>
                  </a:lnTo>
                  <a:close/>
                </a:path>
                <a:path w="1513840" h="1562100">
                  <a:moveTo>
                    <a:pt x="687029" y="825500"/>
                  </a:moveTo>
                  <a:lnTo>
                    <a:pt x="668996" y="825500"/>
                  </a:lnTo>
                  <a:lnTo>
                    <a:pt x="661800" y="812800"/>
                  </a:lnTo>
                  <a:lnTo>
                    <a:pt x="696597" y="812800"/>
                  </a:lnTo>
                  <a:lnTo>
                    <a:pt x="687029" y="825500"/>
                  </a:lnTo>
                  <a:close/>
                </a:path>
                <a:path w="1513840" h="1562100">
                  <a:moveTo>
                    <a:pt x="971057" y="1460500"/>
                  </a:moveTo>
                  <a:lnTo>
                    <a:pt x="853533" y="1460500"/>
                  </a:lnTo>
                  <a:lnTo>
                    <a:pt x="864042" y="1447800"/>
                  </a:lnTo>
                  <a:lnTo>
                    <a:pt x="870305" y="1447800"/>
                  </a:lnTo>
                  <a:lnTo>
                    <a:pt x="876512" y="1435100"/>
                  </a:lnTo>
                  <a:lnTo>
                    <a:pt x="874637" y="1422400"/>
                  </a:lnTo>
                  <a:lnTo>
                    <a:pt x="841235" y="1409700"/>
                  </a:lnTo>
                  <a:lnTo>
                    <a:pt x="779322" y="1371600"/>
                  </a:lnTo>
                  <a:lnTo>
                    <a:pt x="747654" y="1346200"/>
                  </a:lnTo>
                  <a:lnTo>
                    <a:pt x="741306" y="1346200"/>
                  </a:lnTo>
                  <a:lnTo>
                    <a:pt x="733029" y="1333500"/>
                  </a:lnTo>
                  <a:lnTo>
                    <a:pt x="832027" y="1333500"/>
                  </a:lnTo>
                  <a:lnTo>
                    <a:pt x="845633" y="1346200"/>
                  </a:lnTo>
                  <a:lnTo>
                    <a:pt x="900392" y="1371600"/>
                  </a:lnTo>
                  <a:lnTo>
                    <a:pt x="1024031" y="1371600"/>
                  </a:lnTo>
                  <a:lnTo>
                    <a:pt x="997623" y="1409700"/>
                  </a:lnTo>
                  <a:lnTo>
                    <a:pt x="971057" y="1460500"/>
                  </a:lnTo>
                  <a:close/>
                </a:path>
              </a:pathLst>
            </a:custGeom>
            <a:solidFill>
              <a:srgbClr val="6F1831"/>
            </a:solidFill>
          </p:spPr>
          <p:txBody>
            <a:bodyPr wrap="square" lIns="0" tIns="0" rIns="0" bIns="0" rtlCol="0"/>
            <a:lstStyle/>
            <a:p>
              <a:endParaRPr/>
            </a:p>
          </p:txBody>
        </p:sp>
        <p:sp>
          <p:nvSpPr>
            <p:cNvPr id="18" name="object 18"/>
            <p:cNvSpPr txBox="1"/>
            <p:nvPr/>
          </p:nvSpPr>
          <p:spPr>
            <a:xfrm>
              <a:off x="1851265" y="2480594"/>
              <a:ext cx="5683250" cy="1739900"/>
            </a:xfrm>
            <a:prstGeom prst="rect">
              <a:avLst/>
            </a:prstGeom>
          </p:spPr>
          <p:txBody>
            <a:bodyPr vert="horz" wrap="square" lIns="0" tIns="12700" rIns="0" bIns="0" rtlCol="0">
              <a:spAutoFit/>
            </a:bodyPr>
            <a:lstStyle/>
            <a:p>
              <a:pPr marL="12700" marR="5080" indent="831215">
                <a:lnSpc>
                  <a:spcPct val="140600"/>
                </a:lnSpc>
                <a:spcBef>
                  <a:spcPts val="100"/>
                </a:spcBef>
              </a:pPr>
              <a:r>
                <a:rPr sz="4000" b="1" spc="135" dirty="0">
                  <a:latin typeface="Arial"/>
                  <a:cs typeface="Arial"/>
                </a:rPr>
                <a:t>Lets</a:t>
              </a:r>
              <a:r>
                <a:rPr sz="4000" b="1" spc="20" dirty="0">
                  <a:latin typeface="Arial"/>
                  <a:cs typeface="Arial"/>
                </a:rPr>
                <a:t> </a:t>
              </a:r>
              <a:r>
                <a:rPr sz="4000" b="1" spc="275" dirty="0">
                  <a:latin typeface="Arial"/>
                  <a:cs typeface="Arial"/>
                </a:rPr>
                <a:t>talk</a:t>
              </a:r>
              <a:r>
                <a:rPr sz="4000" b="1" spc="20" dirty="0">
                  <a:latin typeface="Arial"/>
                  <a:cs typeface="Arial"/>
                </a:rPr>
                <a:t> </a:t>
              </a:r>
              <a:r>
                <a:rPr sz="4000" b="1" spc="265" dirty="0">
                  <a:latin typeface="Arial"/>
                  <a:cs typeface="Arial"/>
                </a:rPr>
                <a:t>about </a:t>
              </a:r>
              <a:r>
                <a:rPr sz="4000" b="1" spc="175" dirty="0">
                  <a:latin typeface="Arial"/>
                  <a:cs typeface="Arial"/>
                </a:rPr>
                <a:t>compassion</a:t>
              </a:r>
              <a:r>
                <a:rPr sz="4000" b="1" spc="30" dirty="0">
                  <a:latin typeface="Arial"/>
                  <a:cs typeface="Arial"/>
                </a:rPr>
                <a:t> </a:t>
              </a:r>
              <a:r>
                <a:rPr sz="4000" b="1" spc="150" dirty="0">
                  <a:latin typeface="Arial"/>
                  <a:cs typeface="Arial"/>
                </a:rPr>
                <a:t>fatigue...</a:t>
              </a:r>
              <a:endParaRPr sz="4000">
                <a:latin typeface="Arial"/>
                <a:cs typeface="Arial"/>
              </a:endParaRPr>
            </a:p>
          </p:txBody>
        </p:sp>
        <p:sp>
          <p:nvSpPr>
            <p:cNvPr id="19" name="object 19"/>
            <p:cNvSpPr txBox="1"/>
            <p:nvPr/>
          </p:nvSpPr>
          <p:spPr>
            <a:xfrm>
              <a:off x="12331730" y="2730515"/>
              <a:ext cx="3099435" cy="755650"/>
            </a:xfrm>
            <a:prstGeom prst="rect">
              <a:avLst/>
            </a:prstGeom>
          </p:spPr>
          <p:txBody>
            <a:bodyPr vert="horz" wrap="square" lIns="0" tIns="17145" rIns="0" bIns="0" rtlCol="0">
              <a:spAutoFit/>
            </a:bodyPr>
            <a:lstStyle/>
            <a:p>
              <a:pPr marL="12700">
                <a:lnSpc>
                  <a:spcPct val="100000"/>
                </a:lnSpc>
                <a:spcBef>
                  <a:spcPts val="135"/>
                </a:spcBef>
              </a:pPr>
              <a:r>
                <a:rPr sz="4750" b="1" spc="325" dirty="0">
                  <a:latin typeface="Arial"/>
                  <a:cs typeface="Arial"/>
                </a:rPr>
                <a:t>Webinars</a:t>
              </a:r>
              <a:endParaRPr sz="4750">
                <a:latin typeface="Arial"/>
                <a:cs typeface="Arial"/>
              </a:endParaRPr>
            </a:p>
          </p:txBody>
        </p:sp>
        <p:sp>
          <p:nvSpPr>
            <p:cNvPr id="20" name="object 20"/>
            <p:cNvSpPr txBox="1"/>
            <p:nvPr/>
          </p:nvSpPr>
          <p:spPr>
            <a:xfrm>
              <a:off x="1281402" y="7050588"/>
              <a:ext cx="2831465" cy="1397000"/>
            </a:xfrm>
            <a:prstGeom prst="rect">
              <a:avLst/>
            </a:prstGeom>
          </p:spPr>
          <p:txBody>
            <a:bodyPr vert="horz" wrap="square" lIns="0" tIns="12700" rIns="0" bIns="0" rtlCol="0">
              <a:spAutoFit/>
            </a:bodyPr>
            <a:lstStyle/>
            <a:p>
              <a:pPr marL="630555" marR="5080" indent="-618490">
                <a:lnSpc>
                  <a:spcPct val="140600"/>
                </a:lnSpc>
                <a:spcBef>
                  <a:spcPts val="100"/>
                </a:spcBef>
              </a:pPr>
              <a:r>
                <a:rPr sz="3200" spc="254" dirty="0">
                  <a:latin typeface="Arial"/>
                  <a:cs typeface="Arial"/>
                </a:rPr>
                <a:t>Acknowledge </a:t>
              </a:r>
              <a:r>
                <a:rPr sz="3200" spc="215" dirty="0">
                  <a:latin typeface="Arial"/>
                  <a:cs typeface="Arial"/>
                </a:rPr>
                <a:t>Fatigue</a:t>
              </a:r>
              <a:endParaRPr sz="3200">
                <a:latin typeface="Arial"/>
                <a:cs typeface="Arial"/>
              </a:endParaRPr>
            </a:p>
          </p:txBody>
        </p:sp>
        <p:sp>
          <p:nvSpPr>
            <p:cNvPr id="21" name="object 21"/>
            <p:cNvSpPr txBox="1"/>
            <p:nvPr/>
          </p:nvSpPr>
          <p:spPr>
            <a:xfrm>
              <a:off x="5819185" y="7050588"/>
              <a:ext cx="1722755" cy="1397000"/>
            </a:xfrm>
            <a:prstGeom prst="rect">
              <a:avLst/>
            </a:prstGeom>
          </p:spPr>
          <p:txBody>
            <a:bodyPr vert="horz" wrap="square" lIns="0" tIns="12700" rIns="0" bIns="0" rtlCol="0">
              <a:spAutoFit/>
            </a:bodyPr>
            <a:lstStyle/>
            <a:p>
              <a:pPr marL="402590" marR="5080" indent="-390525">
                <a:lnSpc>
                  <a:spcPct val="140600"/>
                </a:lnSpc>
                <a:spcBef>
                  <a:spcPts val="100"/>
                </a:spcBef>
              </a:pPr>
              <a:r>
                <a:rPr sz="3200" spc="160" dirty="0">
                  <a:latin typeface="Arial"/>
                  <a:cs typeface="Arial"/>
                </a:rPr>
                <a:t>Create</a:t>
              </a:r>
              <a:r>
                <a:rPr sz="3200" spc="-55" dirty="0">
                  <a:latin typeface="Arial"/>
                  <a:cs typeface="Arial"/>
                </a:rPr>
                <a:t> </a:t>
              </a:r>
              <a:r>
                <a:rPr sz="3200" spc="55" dirty="0">
                  <a:latin typeface="Arial"/>
                  <a:cs typeface="Arial"/>
                </a:rPr>
                <a:t>a </a:t>
              </a:r>
              <a:r>
                <a:rPr sz="3200" spc="170" dirty="0">
                  <a:latin typeface="Arial"/>
                  <a:cs typeface="Arial"/>
                </a:rPr>
                <a:t>Plan</a:t>
              </a:r>
              <a:endParaRPr sz="3200">
                <a:latin typeface="Arial"/>
                <a:cs typeface="Arial"/>
              </a:endParaRPr>
            </a:p>
          </p:txBody>
        </p:sp>
        <p:sp>
          <p:nvSpPr>
            <p:cNvPr id="22" name="object 22"/>
            <p:cNvSpPr txBox="1"/>
            <p:nvPr/>
          </p:nvSpPr>
          <p:spPr>
            <a:xfrm>
              <a:off x="10055680" y="4447718"/>
              <a:ext cx="4551680" cy="4929505"/>
            </a:xfrm>
            <a:prstGeom prst="rect">
              <a:avLst/>
            </a:prstGeom>
          </p:spPr>
          <p:txBody>
            <a:bodyPr vert="horz" wrap="square" lIns="0" tIns="12700" rIns="0" bIns="0" rtlCol="0">
              <a:spAutoFit/>
            </a:bodyPr>
            <a:lstStyle/>
            <a:p>
              <a:pPr marL="558165" marR="550545" algn="ctr">
                <a:lnSpc>
                  <a:spcPct val="140600"/>
                </a:lnSpc>
                <a:spcBef>
                  <a:spcPts val="100"/>
                </a:spcBef>
              </a:pPr>
              <a:r>
                <a:rPr sz="3200" u="heavy" spc="150" dirty="0">
                  <a:uFill>
                    <a:solidFill>
                      <a:srgbClr val="000000"/>
                    </a:solidFill>
                  </a:uFill>
                  <a:latin typeface="Arial"/>
                  <a:cs typeface="Arial"/>
                  <a:hlinkClick r:id="rId6"/>
                </a:rPr>
                <a:t>Libraries</a:t>
              </a:r>
              <a:r>
                <a:rPr sz="3200" u="heavy" spc="-40" dirty="0">
                  <a:uFill>
                    <a:solidFill>
                      <a:srgbClr val="000000"/>
                    </a:solidFill>
                  </a:uFill>
                  <a:latin typeface="Arial"/>
                  <a:cs typeface="Arial"/>
                  <a:hlinkClick r:id="rId6"/>
                </a:rPr>
                <a:t> </a:t>
              </a:r>
              <a:r>
                <a:rPr sz="3200" u="heavy" spc="265" dirty="0">
                  <a:uFill>
                    <a:solidFill>
                      <a:srgbClr val="000000"/>
                    </a:solidFill>
                  </a:uFill>
                  <a:latin typeface="Arial"/>
                  <a:cs typeface="Arial"/>
                  <a:hlinkClick r:id="rId6"/>
                </a:rPr>
                <a:t>and</a:t>
              </a:r>
              <a:r>
                <a:rPr sz="3200" spc="265" dirty="0">
                  <a:latin typeface="Arial"/>
                  <a:cs typeface="Arial"/>
                </a:rPr>
                <a:t> </a:t>
              </a:r>
              <a:r>
                <a:rPr sz="3200" u="heavy" spc="190" dirty="0">
                  <a:uFill>
                    <a:solidFill>
                      <a:srgbClr val="000000"/>
                    </a:solidFill>
                  </a:uFill>
                  <a:latin typeface="Arial"/>
                  <a:cs typeface="Arial"/>
                  <a:hlinkClick r:id="rId6"/>
                </a:rPr>
                <a:t>Compassion</a:t>
              </a:r>
              <a:r>
                <a:rPr sz="3200" spc="190" dirty="0">
                  <a:latin typeface="Arial"/>
                  <a:cs typeface="Arial"/>
                </a:rPr>
                <a:t> </a:t>
              </a:r>
              <a:r>
                <a:rPr sz="3200" u="heavy" spc="225" dirty="0">
                  <a:uFill>
                    <a:solidFill>
                      <a:srgbClr val="000000"/>
                    </a:solidFill>
                  </a:uFill>
                  <a:latin typeface="Arial"/>
                  <a:cs typeface="Arial"/>
                  <a:hlinkClick r:id="rId6"/>
                </a:rPr>
                <a:t>Fatigue</a:t>
              </a:r>
              <a:r>
                <a:rPr sz="3200" u="heavy" spc="-25" dirty="0">
                  <a:uFill>
                    <a:solidFill>
                      <a:srgbClr val="000000"/>
                    </a:solidFill>
                  </a:uFill>
                  <a:latin typeface="Arial"/>
                  <a:cs typeface="Arial"/>
                  <a:hlinkClick r:id="rId6"/>
                </a:rPr>
                <a:t> </a:t>
              </a:r>
              <a:r>
                <a:rPr sz="3200" u="heavy" spc="254" dirty="0">
                  <a:uFill>
                    <a:solidFill>
                      <a:srgbClr val="000000"/>
                    </a:solidFill>
                  </a:uFill>
                  <a:latin typeface="Arial"/>
                  <a:cs typeface="Arial"/>
                  <a:hlinkClick r:id="rId6"/>
                </a:rPr>
                <a:t>Webinar</a:t>
              </a:r>
              <a:endParaRPr sz="3200">
                <a:latin typeface="Arial"/>
                <a:cs typeface="Arial"/>
              </a:endParaRPr>
            </a:p>
            <a:p>
              <a:pPr>
                <a:lnSpc>
                  <a:spcPct val="100000"/>
                </a:lnSpc>
                <a:spcBef>
                  <a:spcPts val="2530"/>
                </a:spcBef>
              </a:pPr>
              <a:endParaRPr sz="3200">
                <a:latin typeface="Arial"/>
                <a:cs typeface="Arial"/>
              </a:endParaRPr>
            </a:p>
            <a:p>
              <a:pPr marL="12700" marR="5080" algn="ctr">
                <a:lnSpc>
                  <a:spcPct val="140600"/>
                </a:lnSpc>
              </a:pPr>
              <a:r>
                <a:rPr sz="3200" u="heavy" spc="235" dirty="0">
                  <a:uFill>
                    <a:solidFill>
                      <a:srgbClr val="000000"/>
                    </a:solidFill>
                  </a:uFill>
                  <a:latin typeface="Arial"/>
                  <a:cs typeface="Arial"/>
                  <a:hlinkClick r:id="rId7"/>
                </a:rPr>
                <a:t>Preventing</a:t>
              </a:r>
              <a:r>
                <a:rPr sz="3200" u="heavy" spc="145" dirty="0">
                  <a:uFill>
                    <a:solidFill>
                      <a:srgbClr val="000000"/>
                    </a:solidFill>
                  </a:uFill>
                  <a:latin typeface="Times New Roman"/>
                  <a:cs typeface="Times New Roman"/>
                  <a:hlinkClick r:id="rId7"/>
                </a:rPr>
                <a:t> </a:t>
              </a:r>
              <a:r>
                <a:rPr sz="3200" u="heavy" spc="265" dirty="0">
                  <a:uFill>
                    <a:solidFill>
                      <a:srgbClr val="000000"/>
                    </a:solidFill>
                  </a:uFill>
                  <a:latin typeface="Arial"/>
                  <a:cs typeface="Arial"/>
                  <a:hlinkClick r:id="rId7"/>
                </a:rPr>
                <a:t>and</a:t>
              </a:r>
              <a:r>
                <a:rPr sz="3200" spc="265" dirty="0">
                  <a:latin typeface="Arial"/>
                  <a:cs typeface="Arial"/>
                </a:rPr>
                <a:t> </a:t>
              </a:r>
              <a:r>
                <a:rPr sz="3200" u="heavy" spc="195" dirty="0">
                  <a:uFill>
                    <a:solidFill>
                      <a:srgbClr val="000000"/>
                    </a:solidFill>
                  </a:uFill>
                  <a:latin typeface="Arial"/>
                  <a:cs typeface="Arial"/>
                  <a:hlinkClick r:id="rId7"/>
                </a:rPr>
                <a:t>Treating</a:t>
              </a:r>
              <a:r>
                <a:rPr sz="3200" u="heavy" spc="125" dirty="0">
                  <a:uFill>
                    <a:solidFill>
                      <a:srgbClr val="000000"/>
                    </a:solidFill>
                  </a:uFill>
                  <a:latin typeface="Times New Roman"/>
                  <a:cs typeface="Times New Roman"/>
                  <a:hlinkClick r:id="rId7"/>
                </a:rPr>
                <a:t> </a:t>
              </a:r>
              <a:r>
                <a:rPr sz="3200" u="heavy" spc="190" dirty="0">
                  <a:uFill>
                    <a:solidFill>
                      <a:srgbClr val="000000"/>
                    </a:solidFill>
                  </a:uFill>
                  <a:latin typeface="Arial"/>
                  <a:cs typeface="Arial"/>
                  <a:hlinkClick r:id="rId7"/>
                </a:rPr>
                <a:t>Compassion</a:t>
              </a:r>
              <a:r>
                <a:rPr sz="3200" spc="190" dirty="0">
                  <a:latin typeface="Arial"/>
                  <a:cs typeface="Arial"/>
                </a:rPr>
                <a:t> </a:t>
              </a:r>
              <a:r>
                <a:rPr sz="3200" u="heavy" spc="225" dirty="0">
                  <a:uFill>
                    <a:solidFill>
                      <a:srgbClr val="000000"/>
                    </a:solidFill>
                  </a:uFill>
                  <a:latin typeface="Arial"/>
                  <a:cs typeface="Arial"/>
                  <a:hlinkClick r:id="rId7"/>
                </a:rPr>
                <a:t>Fatigue</a:t>
              </a:r>
              <a:r>
                <a:rPr sz="3200" u="heavy" spc="-25" dirty="0">
                  <a:uFill>
                    <a:solidFill>
                      <a:srgbClr val="000000"/>
                    </a:solidFill>
                  </a:uFill>
                  <a:latin typeface="Arial"/>
                  <a:cs typeface="Arial"/>
                  <a:hlinkClick r:id="rId7"/>
                </a:rPr>
                <a:t> </a:t>
              </a:r>
              <a:r>
                <a:rPr sz="3200" u="heavy" spc="350" dirty="0">
                  <a:uFill>
                    <a:solidFill>
                      <a:srgbClr val="000000"/>
                    </a:solidFill>
                  </a:uFill>
                  <a:latin typeface="Arial"/>
                  <a:cs typeface="Arial"/>
                  <a:hlinkClick r:id="rId7"/>
                </a:rPr>
                <a:t>with</a:t>
              </a:r>
              <a:r>
                <a:rPr sz="3200" u="heavy" spc="-25" dirty="0">
                  <a:uFill>
                    <a:solidFill>
                      <a:srgbClr val="000000"/>
                    </a:solidFill>
                  </a:uFill>
                  <a:latin typeface="Arial"/>
                  <a:cs typeface="Arial"/>
                  <a:hlinkClick r:id="rId7"/>
                </a:rPr>
                <a:t> </a:t>
              </a:r>
              <a:r>
                <a:rPr sz="3200" u="heavy" spc="85" dirty="0">
                  <a:uFill>
                    <a:solidFill>
                      <a:srgbClr val="000000"/>
                    </a:solidFill>
                  </a:uFill>
                  <a:latin typeface="Arial"/>
                  <a:cs typeface="Arial"/>
                  <a:hlinkClick r:id="rId7"/>
                </a:rPr>
                <a:t>Self-Care</a:t>
              </a:r>
              <a:endParaRPr sz="3200">
                <a:latin typeface="Arial"/>
                <a:cs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879C632-49BA-76FF-99A5-8EE3B46D168B}"/>
              </a:ext>
            </a:extLst>
          </p:cNvPr>
          <p:cNvSpPr txBox="1">
            <a:spLocks noGrp="1"/>
          </p:cNvSpPr>
          <p:nvPr>
            <p:ph type="title" idx="4294967295"/>
          </p:nvPr>
        </p:nvSpPr>
        <p:spPr>
          <a:xfrm>
            <a:off x="3340329" y="-425088"/>
            <a:ext cx="9144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620" normalizeH="0" baseline="0" noProof="0" dirty="0">
                <a:ln>
                  <a:noFill/>
                </a:ln>
                <a:solidFill>
                  <a:srgbClr val="037D42"/>
                </a:solidFill>
                <a:effectLst/>
                <a:uLnTx/>
                <a:uFillTx/>
              </a:rPr>
              <a:t>ACTION</a:t>
            </a:r>
            <a:r>
              <a:rPr kumimoji="0" lang="en-US" sz="1800" b="0" i="0" u="none" strike="noStrike" kern="0" cap="none" spc="-95" normalizeH="0" baseline="0" noProof="0" dirty="0">
                <a:ln>
                  <a:noFill/>
                </a:ln>
                <a:solidFill>
                  <a:srgbClr val="037D42"/>
                </a:solidFill>
                <a:effectLst/>
                <a:uLnTx/>
                <a:uFillTx/>
              </a:rPr>
              <a:t> </a:t>
            </a:r>
            <a:r>
              <a:rPr kumimoji="0" lang="en-US" sz="1800" b="0" i="0" u="none" strike="noStrike" kern="0" cap="none" spc="-195" normalizeH="0" baseline="0" noProof="0" dirty="0">
                <a:ln>
                  <a:noFill/>
                </a:ln>
                <a:solidFill>
                  <a:srgbClr val="037D42"/>
                </a:solidFill>
                <a:effectLst/>
                <a:uLnTx/>
                <a:uFillTx/>
              </a:rPr>
              <a:t>4:</a:t>
            </a:r>
            <a:r>
              <a:rPr kumimoji="0" lang="en-US" sz="1800" b="0" i="0" u="none" strike="noStrike" kern="0" cap="none" spc="-95" normalizeH="0" baseline="0" noProof="0" dirty="0">
                <a:ln>
                  <a:noFill/>
                </a:ln>
                <a:solidFill>
                  <a:srgbClr val="037D42"/>
                </a:solidFill>
                <a:effectLst/>
                <a:uLnTx/>
                <a:uFillTx/>
              </a:rPr>
              <a:t> </a:t>
            </a:r>
            <a:r>
              <a:rPr kumimoji="0" lang="en-US" sz="1800" b="0" i="0" u="none" strike="noStrike" kern="0" cap="none" spc="-660" normalizeH="0" baseline="0" noProof="0" dirty="0">
                <a:ln>
                  <a:noFill/>
                </a:ln>
                <a:solidFill>
                  <a:srgbClr val="037D42"/>
                </a:solidFill>
                <a:effectLst/>
                <a:uLnTx/>
                <a:uFillTx/>
              </a:rPr>
              <a:t>CREATING</a:t>
            </a:r>
            <a:r>
              <a:rPr kumimoji="0" lang="en-US" sz="1800" b="0" i="0" u="none" strike="noStrike" kern="0" cap="none" spc="-95" normalizeH="0" baseline="0" noProof="0" dirty="0">
                <a:ln>
                  <a:noFill/>
                </a:ln>
                <a:solidFill>
                  <a:srgbClr val="037D42"/>
                </a:solidFill>
                <a:effectLst/>
                <a:uLnTx/>
                <a:uFillTx/>
              </a:rPr>
              <a:t> </a:t>
            </a:r>
            <a:r>
              <a:rPr kumimoji="0" lang="en-US" sz="1800" b="0" i="0" u="none" strike="noStrike" kern="0" cap="none" spc="-765" normalizeH="0" baseline="0" noProof="0" dirty="0">
                <a:ln>
                  <a:noFill/>
                </a:ln>
                <a:solidFill>
                  <a:srgbClr val="037D42"/>
                </a:solidFill>
                <a:effectLst/>
                <a:uLnTx/>
                <a:uFillTx/>
              </a:rPr>
              <a:t>A</a:t>
            </a:r>
            <a:r>
              <a:rPr kumimoji="0" lang="en-US" sz="1800" b="0" i="0" u="none" strike="noStrike" kern="0" cap="none" spc="-95" normalizeH="0" baseline="0" noProof="0" dirty="0">
                <a:ln>
                  <a:noFill/>
                </a:ln>
                <a:solidFill>
                  <a:srgbClr val="037D42"/>
                </a:solidFill>
                <a:effectLst/>
                <a:uLnTx/>
                <a:uFillTx/>
              </a:rPr>
              <a:t> </a:t>
            </a:r>
            <a:r>
              <a:rPr kumimoji="0" lang="en-US" sz="1800" b="0" i="0" u="none" strike="noStrike" kern="0" cap="none" spc="-685" normalizeH="0" baseline="0" noProof="0" dirty="0">
                <a:ln>
                  <a:noFill/>
                </a:ln>
                <a:solidFill>
                  <a:srgbClr val="037D42"/>
                </a:solidFill>
                <a:effectLst/>
                <a:uLnTx/>
                <a:uFillTx/>
              </a:rPr>
              <a:t>POST</a:t>
            </a:r>
            <a:r>
              <a:rPr kumimoji="0" lang="en-US" sz="1800" b="0" i="0" u="none" strike="noStrike" kern="0" cap="none" spc="-95" normalizeH="0" baseline="0" noProof="0" dirty="0">
                <a:ln>
                  <a:noFill/>
                </a:ln>
                <a:solidFill>
                  <a:srgbClr val="037D42"/>
                </a:solidFill>
                <a:effectLst/>
                <a:uLnTx/>
                <a:uFillTx/>
              </a:rPr>
              <a:t> </a:t>
            </a:r>
            <a:r>
              <a:rPr kumimoji="0" lang="en-US" sz="1800" b="0" i="0" u="none" strike="noStrike" kern="0" cap="none" spc="-405" normalizeH="0" baseline="0" noProof="0" dirty="0">
                <a:ln>
                  <a:noFill/>
                </a:ln>
                <a:solidFill>
                  <a:srgbClr val="037D42"/>
                </a:solidFill>
                <a:effectLst/>
                <a:uLnTx/>
                <a:uFillTx/>
              </a:rPr>
              <a:t>CRISIS</a:t>
            </a:r>
            <a:r>
              <a:rPr kumimoji="0" lang="en-US" sz="1800" b="0" i="0" u="none" strike="noStrike" kern="0" cap="none" spc="-95" normalizeH="0" baseline="0" noProof="0" dirty="0">
                <a:ln>
                  <a:noFill/>
                </a:ln>
                <a:solidFill>
                  <a:srgbClr val="037D42"/>
                </a:solidFill>
                <a:effectLst/>
                <a:uLnTx/>
                <a:uFillTx/>
              </a:rPr>
              <a:t> </a:t>
            </a:r>
            <a:r>
              <a:rPr kumimoji="0" lang="en-US" sz="1800" b="0" i="0" u="none" strike="noStrike" kern="0" cap="none" spc="-695" normalizeH="0" baseline="0" noProof="0" dirty="0">
                <a:ln>
                  <a:noFill/>
                </a:ln>
                <a:solidFill>
                  <a:srgbClr val="037D42"/>
                </a:solidFill>
                <a:effectLst/>
                <a:uLnTx/>
                <a:uFillTx/>
              </a:rPr>
              <a:t>PLAN</a:t>
            </a:r>
            <a:endParaRPr kumimoji="0" lang="en-US" sz="1800" b="0" i="0" u="none" strike="noStrike" kern="0" cap="none" spc="0" normalizeH="0" baseline="0" noProof="0" dirty="0">
              <a:ln>
                <a:noFill/>
              </a:ln>
              <a:solidFill>
                <a:sysClr val="windowText" lastClr="000000"/>
              </a:solidFill>
              <a:effectLst/>
              <a:uLnTx/>
              <a:uFillTx/>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887"/>
          </a:solidFill>
        </p:spPr>
        <p:txBody>
          <a:bodyPr wrap="square" lIns="0" tIns="0" rIns="0" bIns="0" rtlCol="0"/>
          <a:lstStyle/>
          <a:p>
            <a:pPr algn="l" rtl="0"/>
            <a:endParaRPr/>
          </a:p>
        </p:txBody>
      </p:sp>
      <p:sp>
        <p:nvSpPr>
          <p:cNvPr id="5" name="object 5"/>
          <p:cNvSpPr txBox="1"/>
          <p:nvPr/>
        </p:nvSpPr>
        <p:spPr>
          <a:xfrm>
            <a:off x="8534400" y="312547"/>
            <a:ext cx="9385275" cy="516167"/>
          </a:xfrm>
          <a:prstGeom prst="rect">
            <a:avLst/>
          </a:prstGeom>
        </p:spPr>
        <p:txBody>
          <a:bodyPr vert="horz" wrap="square" lIns="0" tIns="15875" rIns="0" bIns="0" rtlCol="0">
            <a:spAutoFit/>
          </a:bodyPr>
          <a:lstStyle/>
          <a:p>
            <a:pPr marL="12700">
              <a:lnSpc>
                <a:spcPct val="100000"/>
              </a:lnSpc>
              <a:spcBef>
                <a:spcPts val="125"/>
              </a:spcBef>
            </a:pPr>
            <a:r>
              <a:rPr sz="3250" b="1" dirty="0">
                <a:solidFill>
                  <a:srgbClr val="661F31"/>
                </a:solidFill>
                <a:latin typeface="Arial"/>
                <a:cs typeface="Arial"/>
              </a:rPr>
              <a:t>OPIOID TOOLKIT ACTION STEP OVERVIEW</a:t>
            </a:r>
            <a:endParaRPr sz="3250" dirty="0">
              <a:latin typeface="Arial"/>
              <a:cs typeface="Arial"/>
            </a:endParaRPr>
          </a:p>
        </p:txBody>
      </p:sp>
      <p:sp>
        <p:nvSpPr>
          <p:cNvPr id="6" name="object 6"/>
          <p:cNvSpPr txBox="1">
            <a:spLocks/>
          </p:cNvSpPr>
          <p:nvPr/>
        </p:nvSpPr>
        <p:spPr>
          <a:xfrm>
            <a:off x="1016000" y="1167800"/>
            <a:ext cx="12395200" cy="68993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400" b="1" i="0" u="none" strike="noStrike" kern="0" cap="none" normalizeH="0" baseline="0" noProof="0" dirty="0">
                <a:ln>
                  <a:noFill/>
                </a:ln>
                <a:solidFill>
                  <a:srgbClr val="037D42"/>
                </a:solidFill>
                <a:effectLst/>
                <a:uLnTx/>
                <a:uFillTx/>
                <a:latin typeface="Arial"/>
                <a:ea typeface="+mj-ea"/>
                <a:cs typeface="Arial"/>
              </a:rPr>
              <a:t>ACTION 4: CREATING A POST CRISIS PLAN</a:t>
            </a:r>
            <a:endParaRPr kumimoji="0" lang="en-US" sz="4400" b="1" i="0" u="none" strike="noStrike" kern="0" cap="none" normalizeH="0" baseline="0" noProof="0" dirty="0">
              <a:ln>
                <a:noFill/>
              </a:ln>
              <a:solidFill>
                <a:srgbClr val="661F31"/>
              </a:solidFill>
              <a:effectLst/>
              <a:uLnTx/>
              <a:uFillTx/>
              <a:latin typeface="Arial"/>
              <a:ea typeface="+mj-ea"/>
              <a:cs typeface="Arial"/>
            </a:endParaRPr>
          </a:p>
        </p:txBody>
      </p:sp>
      <p:sp>
        <p:nvSpPr>
          <p:cNvPr id="11" name="object 11"/>
          <p:cNvSpPr txBox="1"/>
          <p:nvPr/>
        </p:nvSpPr>
        <p:spPr>
          <a:xfrm>
            <a:off x="1815148" y="2677563"/>
            <a:ext cx="14183994" cy="6103620"/>
          </a:xfrm>
          <a:prstGeom prst="rect">
            <a:avLst/>
          </a:prstGeom>
        </p:spPr>
        <p:txBody>
          <a:bodyPr vert="horz" wrap="square" lIns="0" tIns="15240" rIns="0" bIns="0" rtlCol="0">
            <a:spAutoFit/>
          </a:bodyPr>
          <a:lstStyle/>
          <a:p>
            <a:pPr marL="12700">
              <a:lnSpc>
                <a:spcPct val="100000"/>
              </a:lnSpc>
              <a:spcBef>
                <a:spcPts val="120"/>
              </a:spcBef>
            </a:pPr>
            <a:r>
              <a:rPr sz="3800" b="1" spc="90" dirty="0">
                <a:latin typeface="Times New Roman"/>
                <a:cs typeface="Times New Roman"/>
              </a:rPr>
              <a:t>Your</a:t>
            </a:r>
            <a:r>
              <a:rPr sz="3800" b="1" spc="65" dirty="0">
                <a:latin typeface="Times New Roman"/>
                <a:cs typeface="Times New Roman"/>
              </a:rPr>
              <a:t> </a:t>
            </a:r>
            <a:r>
              <a:rPr sz="3800" b="1" spc="200" dirty="0">
                <a:latin typeface="Times New Roman"/>
                <a:cs typeface="Times New Roman"/>
              </a:rPr>
              <a:t>staff</a:t>
            </a:r>
            <a:r>
              <a:rPr sz="3800" b="1" spc="65" dirty="0">
                <a:latin typeface="Times New Roman"/>
                <a:cs typeface="Times New Roman"/>
              </a:rPr>
              <a:t> </a:t>
            </a:r>
            <a:r>
              <a:rPr sz="3800" b="1" spc="250" dirty="0">
                <a:latin typeface="Times New Roman"/>
                <a:cs typeface="Times New Roman"/>
              </a:rPr>
              <a:t>successfully</a:t>
            </a:r>
            <a:r>
              <a:rPr sz="3800" b="1" spc="65" dirty="0">
                <a:latin typeface="Times New Roman"/>
                <a:cs typeface="Times New Roman"/>
              </a:rPr>
              <a:t> </a:t>
            </a:r>
            <a:r>
              <a:rPr sz="3800" b="1" spc="254" dirty="0">
                <a:latin typeface="Times New Roman"/>
                <a:cs typeface="Times New Roman"/>
              </a:rPr>
              <a:t>responds</a:t>
            </a:r>
            <a:r>
              <a:rPr sz="3800" b="1" spc="70" dirty="0">
                <a:latin typeface="Times New Roman"/>
                <a:cs typeface="Times New Roman"/>
              </a:rPr>
              <a:t> </a:t>
            </a:r>
            <a:r>
              <a:rPr sz="3800" b="1" spc="270" dirty="0">
                <a:latin typeface="Times New Roman"/>
                <a:cs typeface="Times New Roman"/>
              </a:rPr>
              <a:t>to</a:t>
            </a:r>
            <a:r>
              <a:rPr sz="3800" b="1" spc="65" dirty="0">
                <a:latin typeface="Times New Roman"/>
                <a:cs typeface="Times New Roman"/>
              </a:rPr>
              <a:t> </a:t>
            </a:r>
            <a:r>
              <a:rPr sz="3800" b="1" spc="190" dirty="0">
                <a:latin typeface="Times New Roman"/>
                <a:cs typeface="Times New Roman"/>
              </a:rPr>
              <a:t>an</a:t>
            </a:r>
            <a:r>
              <a:rPr sz="3800" b="1" spc="65" dirty="0">
                <a:latin typeface="Times New Roman"/>
                <a:cs typeface="Times New Roman"/>
              </a:rPr>
              <a:t> </a:t>
            </a:r>
            <a:r>
              <a:rPr sz="3800" b="1" spc="210" dirty="0">
                <a:latin typeface="Times New Roman"/>
                <a:cs typeface="Times New Roman"/>
              </a:rPr>
              <a:t>overdose.</a:t>
            </a:r>
            <a:r>
              <a:rPr sz="3800" b="1" spc="70" dirty="0">
                <a:latin typeface="Times New Roman"/>
                <a:cs typeface="Times New Roman"/>
              </a:rPr>
              <a:t> </a:t>
            </a:r>
            <a:r>
              <a:rPr sz="3800" b="1" spc="250" dirty="0">
                <a:latin typeface="Times New Roman"/>
                <a:cs typeface="Times New Roman"/>
              </a:rPr>
              <a:t>Now</a:t>
            </a:r>
            <a:r>
              <a:rPr sz="3800" b="1" spc="65" dirty="0">
                <a:latin typeface="Times New Roman"/>
                <a:cs typeface="Times New Roman"/>
              </a:rPr>
              <a:t> </a:t>
            </a:r>
            <a:r>
              <a:rPr sz="3800" b="1" spc="85" dirty="0">
                <a:latin typeface="Times New Roman"/>
                <a:cs typeface="Times New Roman"/>
              </a:rPr>
              <a:t>what...?</a:t>
            </a:r>
            <a:endParaRPr sz="3800" dirty="0">
              <a:latin typeface="Times New Roman"/>
              <a:cs typeface="Times New Roman"/>
            </a:endParaRPr>
          </a:p>
          <a:p>
            <a:pPr>
              <a:lnSpc>
                <a:spcPct val="100000"/>
              </a:lnSpc>
              <a:spcBef>
                <a:spcPts val="2455"/>
              </a:spcBef>
            </a:pPr>
            <a:endParaRPr sz="3800" dirty="0">
              <a:latin typeface="Times New Roman"/>
              <a:cs typeface="Times New Roman"/>
            </a:endParaRPr>
          </a:p>
          <a:p>
            <a:pPr marL="8101330" marR="2079625" indent="120650">
              <a:lnSpc>
                <a:spcPct val="140600"/>
              </a:lnSpc>
            </a:pPr>
            <a:r>
              <a:rPr sz="3600" spc="220" dirty="0">
                <a:latin typeface="Times New Roman"/>
                <a:cs typeface="Times New Roman"/>
              </a:rPr>
              <a:t>Provide</a:t>
            </a:r>
            <a:r>
              <a:rPr sz="3600" spc="65" dirty="0">
                <a:latin typeface="Times New Roman"/>
                <a:cs typeface="Times New Roman"/>
              </a:rPr>
              <a:t> </a:t>
            </a:r>
            <a:r>
              <a:rPr sz="3600" spc="275" dirty="0">
                <a:latin typeface="Times New Roman"/>
                <a:cs typeface="Times New Roman"/>
              </a:rPr>
              <a:t>counselor </a:t>
            </a:r>
            <a:r>
              <a:rPr sz="3600" spc="245" dirty="0">
                <a:latin typeface="Times New Roman"/>
                <a:cs typeface="Times New Roman"/>
              </a:rPr>
              <a:t>information</a:t>
            </a:r>
            <a:endParaRPr sz="3600" dirty="0">
              <a:latin typeface="Times New Roman"/>
              <a:cs typeface="Times New Roman"/>
            </a:endParaRPr>
          </a:p>
          <a:p>
            <a:pPr marL="8883015" marR="823594" indent="-781685">
              <a:lnSpc>
                <a:spcPct val="140600"/>
              </a:lnSpc>
            </a:pPr>
            <a:r>
              <a:rPr sz="3600" dirty="0">
                <a:latin typeface="Times New Roman"/>
                <a:cs typeface="Times New Roman"/>
              </a:rPr>
              <a:t>Via</a:t>
            </a:r>
            <a:r>
              <a:rPr sz="3600" spc="45" dirty="0">
                <a:latin typeface="Times New Roman"/>
                <a:cs typeface="Times New Roman"/>
              </a:rPr>
              <a:t> </a:t>
            </a:r>
            <a:r>
              <a:rPr sz="3600" spc="254" dirty="0">
                <a:latin typeface="Times New Roman"/>
                <a:cs typeface="Times New Roman"/>
              </a:rPr>
              <a:t>Health</a:t>
            </a:r>
            <a:r>
              <a:rPr sz="3600" spc="50" dirty="0">
                <a:latin typeface="Times New Roman"/>
                <a:cs typeface="Times New Roman"/>
              </a:rPr>
              <a:t> </a:t>
            </a:r>
            <a:r>
              <a:rPr sz="3600" spc="285" dirty="0">
                <a:latin typeface="Times New Roman"/>
                <a:cs typeface="Times New Roman"/>
              </a:rPr>
              <a:t>Insurance </a:t>
            </a:r>
            <a:r>
              <a:rPr sz="3600" spc="235" dirty="0">
                <a:latin typeface="Times New Roman"/>
                <a:cs typeface="Times New Roman"/>
              </a:rPr>
              <a:t>Employee</a:t>
            </a:r>
            <a:r>
              <a:rPr sz="3600" spc="55" dirty="0">
                <a:latin typeface="Times New Roman"/>
                <a:cs typeface="Times New Roman"/>
              </a:rPr>
              <a:t> </a:t>
            </a:r>
            <a:r>
              <a:rPr sz="3600" spc="200" dirty="0">
                <a:latin typeface="Times New Roman"/>
                <a:cs typeface="Times New Roman"/>
              </a:rPr>
              <a:t>Assistance </a:t>
            </a:r>
            <a:r>
              <a:rPr sz="3600" spc="290" dirty="0">
                <a:latin typeface="Times New Roman"/>
                <a:cs typeface="Times New Roman"/>
              </a:rPr>
              <a:t>Program</a:t>
            </a:r>
            <a:r>
              <a:rPr sz="3600" spc="60" dirty="0">
                <a:latin typeface="Times New Roman"/>
                <a:cs typeface="Times New Roman"/>
              </a:rPr>
              <a:t> </a:t>
            </a:r>
            <a:r>
              <a:rPr sz="3600" spc="-10" dirty="0">
                <a:latin typeface="Times New Roman"/>
                <a:cs typeface="Times New Roman"/>
              </a:rPr>
              <a:t>(EAP)</a:t>
            </a:r>
            <a:endParaRPr sz="3600" dirty="0">
              <a:latin typeface="Times New Roman"/>
              <a:cs typeface="Times New Roman"/>
            </a:endParaRPr>
          </a:p>
          <a:p>
            <a:pPr marL="8101330">
              <a:lnSpc>
                <a:spcPct val="100000"/>
              </a:lnSpc>
              <a:spcBef>
                <a:spcPts val="1755"/>
              </a:spcBef>
            </a:pPr>
            <a:r>
              <a:rPr sz="3600" dirty="0">
                <a:latin typeface="Times New Roman"/>
                <a:cs typeface="Times New Roman"/>
              </a:rPr>
              <a:t>Via</a:t>
            </a:r>
            <a:r>
              <a:rPr sz="3600" spc="55" dirty="0">
                <a:latin typeface="Times New Roman"/>
                <a:cs typeface="Times New Roman"/>
              </a:rPr>
              <a:t> </a:t>
            </a:r>
            <a:r>
              <a:rPr sz="3600" spc="330" dirty="0">
                <a:latin typeface="Times New Roman"/>
                <a:cs typeface="Times New Roman"/>
              </a:rPr>
              <a:t>Department</a:t>
            </a:r>
            <a:r>
              <a:rPr sz="3600" spc="60" dirty="0">
                <a:latin typeface="Times New Roman"/>
                <a:cs typeface="Times New Roman"/>
              </a:rPr>
              <a:t> </a:t>
            </a:r>
            <a:r>
              <a:rPr sz="3600" spc="155" dirty="0">
                <a:latin typeface="Times New Roman"/>
                <a:cs typeface="Times New Roman"/>
              </a:rPr>
              <a:t>of</a:t>
            </a:r>
            <a:r>
              <a:rPr sz="3600" spc="60" dirty="0">
                <a:latin typeface="Times New Roman"/>
                <a:cs typeface="Times New Roman"/>
              </a:rPr>
              <a:t> </a:t>
            </a:r>
            <a:r>
              <a:rPr sz="3600" spc="245" dirty="0">
                <a:latin typeface="Times New Roman"/>
                <a:cs typeface="Times New Roman"/>
              </a:rPr>
              <a:t>Health</a:t>
            </a:r>
            <a:endParaRPr sz="3600" dirty="0">
              <a:latin typeface="Times New Roman"/>
              <a:cs typeface="Times New Roman"/>
            </a:endParaRPr>
          </a:p>
        </p:txBody>
      </p:sp>
      <p:pic>
        <p:nvPicPr>
          <p:cNvPr id="4" name="object 4" descr="Image of multiple hands making a circle around a red heart."/>
          <p:cNvPicPr/>
          <p:nvPr/>
        </p:nvPicPr>
        <p:blipFill>
          <a:blip r:embed="rId3" cstate="print"/>
          <a:stretch>
            <a:fillRect/>
          </a:stretch>
        </p:blipFill>
        <p:spPr>
          <a:xfrm>
            <a:off x="2808545" y="4554527"/>
            <a:ext cx="3641519" cy="4087920"/>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8871814" y="3922431"/>
            <a:ext cx="7225030" cy="5335905"/>
          </a:xfrm>
          <a:custGeom>
            <a:avLst/>
            <a:gdLst/>
            <a:ahLst/>
            <a:cxnLst/>
            <a:rect l="l" t="t" r="r" b="b"/>
            <a:pathLst>
              <a:path w="7225030" h="5335905">
                <a:moveTo>
                  <a:pt x="0" y="0"/>
                </a:moveTo>
                <a:lnTo>
                  <a:pt x="7224861" y="0"/>
                </a:lnTo>
                <a:lnTo>
                  <a:pt x="7224861" y="5335773"/>
                </a:lnTo>
                <a:lnTo>
                  <a:pt x="0" y="5335773"/>
                </a:lnTo>
                <a:lnTo>
                  <a:pt x="0" y="0"/>
                </a:lnTo>
                <a:close/>
              </a:path>
            </a:pathLst>
          </a:custGeom>
          <a:ln w="285750">
            <a:solidFill>
              <a:srgbClr val="037D42"/>
            </a:solidFill>
          </a:ln>
        </p:spPr>
        <p:txBody>
          <a:bodyPr wrap="square" lIns="0" tIns="0" rIns="0" bIns="0" rtlCol="0"/>
          <a:lstStyle/>
          <a:p>
            <a:pPr algn="l" rtl="0"/>
            <a:endParaRPr/>
          </a:p>
        </p:txBody>
      </p:sp>
      <p:pic>
        <p:nvPicPr>
          <p:cNvPr id="7" name="object 7">
            <a:extLst>
              <a:ext uri="{C183D7F6-B498-43B3-948B-1728B52AA6E4}">
                <adec:decorative xmlns:adec="http://schemas.microsoft.com/office/drawing/2017/decorative" val="1"/>
              </a:ext>
            </a:extLst>
          </p:cNvPr>
          <p:cNvPicPr/>
          <p:nvPr/>
        </p:nvPicPr>
        <p:blipFill>
          <a:blip r:embed="rId4" cstate="print"/>
          <a:stretch>
            <a:fillRect/>
          </a:stretch>
        </p:blipFill>
        <p:spPr>
          <a:xfrm>
            <a:off x="9544895" y="4590112"/>
            <a:ext cx="152399" cy="152399"/>
          </a:xfrm>
          <a:prstGeom prst="rect">
            <a:avLst/>
          </a:prstGeom>
        </p:spPr>
      </p:pic>
      <p:pic>
        <p:nvPicPr>
          <p:cNvPr id="8" name="object 8">
            <a:extLst>
              <a:ext uri="{C183D7F6-B498-43B3-948B-1728B52AA6E4}">
                <adec:decorative xmlns:adec="http://schemas.microsoft.com/office/drawing/2017/decorative" val="1"/>
              </a:ext>
            </a:extLst>
          </p:cNvPr>
          <p:cNvPicPr/>
          <p:nvPr/>
        </p:nvPicPr>
        <p:blipFill>
          <a:blip r:embed="rId4" cstate="print"/>
          <a:stretch>
            <a:fillRect/>
          </a:stretch>
        </p:blipFill>
        <p:spPr>
          <a:xfrm>
            <a:off x="9544895" y="6133162"/>
            <a:ext cx="152399" cy="152399"/>
          </a:xfrm>
          <a:prstGeom prst="rect">
            <a:avLst/>
          </a:prstGeom>
        </p:spPr>
      </p:pic>
      <p:pic>
        <p:nvPicPr>
          <p:cNvPr id="9" name="object 9">
            <a:extLst>
              <a:ext uri="{C183D7F6-B498-43B3-948B-1728B52AA6E4}">
                <adec:decorative xmlns:adec="http://schemas.microsoft.com/office/drawing/2017/decorative" val="1"/>
              </a:ext>
            </a:extLst>
          </p:cNvPr>
          <p:cNvPicPr/>
          <p:nvPr/>
        </p:nvPicPr>
        <p:blipFill>
          <a:blip r:embed="rId5" cstate="print"/>
          <a:stretch>
            <a:fillRect/>
          </a:stretch>
        </p:blipFill>
        <p:spPr>
          <a:xfrm>
            <a:off x="10321183" y="6899925"/>
            <a:ext cx="161925" cy="161924"/>
          </a:xfrm>
          <a:prstGeom prst="rect">
            <a:avLst/>
          </a:prstGeom>
        </p:spPr>
      </p:pic>
      <p:pic>
        <p:nvPicPr>
          <p:cNvPr id="10" name="object 10">
            <a:extLst>
              <a:ext uri="{C183D7F6-B498-43B3-948B-1728B52AA6E4}">
                <adec:decorative xmlns:adec="http://schemas.microsoft.com/office/drawing/2017/decorative" val="1"/>
              </a:ext>
            </a:extLst>
          </p:cNvPr>
          <p:cNvPicPr/>
          <p:nvPr/>
        </p:nvPicPr>
        <p:blipFill>
          <a:blip r:embed="rId4" cstate="print"/>
          <a:stretch>
            <a:fillRect/>
          </a:stretch>
        </p:blipFill>
        <p:spPr>
          <a:xfrm>
            <a:off x="9544895" y="8447737"/>
            <a:ext cx="152399" cy="15239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idx="4294967295"/>
          </p:nvPr>
        </p:nvSpPr>
        <p:spPr>
          <a:xfrm>
            <a:off x="1016000" y="1169863"/>
            <a:ext cx="10185400" cy="761747"/>
          </a:xfrm>
          <a:prstGeom prst="rect">
            <a:avLst/>
          </a:prstGeom>
          <a:noFill/>
          <a:ln>
            <a:noFill/>
            <a:prstDash/>
          </a:ln>
          <a:effectLst/>
        </p:spPr>
        <p:txBody>
          <a:bodyPr rot="0" spcFirstLastPara="0" vertOverflow="overflow" horzOverflow="overflow" vert="horz" wrap="square" lIns="0" tIns="1524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0"/>
              </a:spcBef>
              <a:spcAft>
                <a:spcPts val="0"/>
              </a:spcAft>
              <a:buClrTx/>
              <a:buSzTx/>
              <a:buFontTx/>
              <a:buNone/>
              <a:tabLst/>
              <a:defRPr/>
            </a:pPr>
            <a:r>
              <a:rPr kumimoji="0" lang="en-US" sz="4850" b="1" i="0" u="none" strike="noStrike" kern="0" cap="none" normalizeH="0" baseline="0" noProof="0" dirty="0">
                <a:ln>
                  <a:noFill/>
                </a:ln>
                <a:solidFill>
                  <a:srgbClr val="037D42"/>
                </a:solidFill>
                <a:effectLst/>
                <a:uLnTx/>
                <a:uFillTx/>
                <a:latin typeface="Arial"/>
                <a:cs typeface="Arial"/>
              </a:rPr>
              <a:t>QUESTIONS TO DISCUSS:</a:t>
            </a:r>
            <a:endParaRPr kumimoji="0" lang="en-US" sz="4850" b="0" i="0" u="none" strike="noStrike" kern="0" cap="none" normalizeH="0" baseline="0" noProof="0" dirty="0">
              <a:ln>
                <a:noFill/>
              </a:ln>
              <a:solidFill>
                <a:sysClr val="windowText" lastClr="000000"/>
              </a:solidFill>
              <a:effectLst/>
              <a:uLnTx/>
              <a:uFillTx/>
              <a:latin typeface="Arial"/>
              <a:cs typeface="Arial"/>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887"/>
          </a:solidFill>
        </p:spPr>
        <p:txBody>
          <a:bodyPr wrap="square" lIns="0" tIns="0" rIns="0" bIns="0" rtlCol="0"/>
          <a:lstStyle/>
          <a:p>
            <a:pPr algn="l" rtl="0"/>
            <a:endParaRPr/>
          </a:p>
        </p:txBody>
      </p:sp>
      <p:sp>
        <p:nvSpPr>
          <p:cNvPr id="6" name="object 6"/>
          <p:cNvSpPr txBox="1">
            <a:spLocks/>
          </p:cNvSpPr>
          <p:nvPr/>
        </p:nvSpPr>
        <p:spPr>
          <a:xfrm>
            <a:off x="8763000" y="312546"/>
            <a:ext cx="9156675"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TOOLKIT ACTION STEP OVERVIEW</a:t>
            </a:r>
          </a:p>
        </p:txBody>
      </p:sp>
      <p:sp>
        <p:nvSpPr>
          <p:cNvPr id="5" name="object 5"/>
          <p:cNvSpPr txBox="1"/>
          <p:nvPr/>
        </p:nvSpPr>
        <p:spPr>
          <a:xfrm>
            <a:off x="920031" y="3986812"/>
            <a:ext cx="16631285" cy="3640454"/>
          </a:xfrm>
          <a:prstGeom prst="rect">
            <a:avLst/>
          </a:prstGeom>
        </p:spPr>
        <p:txBody>
          <a:bodyPr vert="horz" wrap="square" lIns="0" tIns="15240" rIns="0" bIns="0" rtlCol="0">
            <a:spAutoFit/>
          </a:bodyPr>
          <a:lstStyle/>
          <a:p>
            <a:pPr marL="653415">
              <a:lnSpc>
                <a:spcPct val="100000"/>
              </a:lnSpc>
              <a:spcBef>
                <a:spcPts val="120"/>
              </a:spcBef>
            </a:pPr>
            <a:r>
              <a:rPr sz="2950" spc="204" dirty="0">
                <a:latin typeface="Times New Roman"/>
                <a:cs typeface="Times New Roman"/>
              </a:rPr>
              <a:t>Does</a:t>
            </a:r>
            <a:r>
              <a:rPr sz="2950" spc="50" dirty="0">
                <a:latin typeface="Times New Roman"/>
                <a:cs typeface="Times New Roman"/>
              </a:rPr>
              <a:t> </a:t>
            </a:r>
            <a:r>
              <a:rPr sz="2950" spc="225" dirty="0">
                <a:latin typeface="Times New Roman"/>
                <a:cs typeface="Times New Roman"/>
              </a:rPr>
              <a:t>your</a:t>
            </a:r>
            <a:r>
              <a:rPr sz="2950" spc="50" dirty="0">
                <a:latin typeface="Times New Roman"/>
                <a:cs typeface="Times New Roman"/>
              </a:rPr>
              <a:t> </a:t>
            </a:r>
            <a:r>
              <a:rPr sz="2950" spc="155" dirty="0">
                <a:latin typeface="Times New Roman"/>
                <a:cs typeface="Times New Roman"/>
              </a:rPr>
              <a:t>library</a:t>
            </a:r>
            <a:r>
              <a:rPr sz="2950" spc="50" dirty="0">
                <a:latin typeface="Times New Roman"/>
                <a:cs typeface="Times New Roman"/>
              </a:rPr>
              <a:t> </a:t>
            </a:r>
            <a:r>
              <a:rPr sz="2950" spc="195" dirty="0">
                <a:latin typeface="Times New Roman"/>
                <a:cs typeface="Times New Roman"/>
              </a:rPr>
              <a:t>have</a:t>
            </a:r>
            <a:r>
              <a:rPr sz="2950" spc="55" dirty="0">
                <a:latin typeface="Times New Roman"/>
                <a:cs typeface="Times New Roman"/>
              </a:rPr>
              <a:t> </a:t>
            </a:r>
            <a:r>
              <a:rPr sz="2950" spc="210" dirty="0">
                <a:latin typeface="Times New Roman"/>
                <a:cs typeface="Times New Roman"/>
              </a:rPr>
              <a:t>a</a:t>
            </a:r>
            <a:r>
              <a:rPr sz="2950" spc="50" dirty="0">
                <a:latin typeface="Times New Roman"/>
                <a:cs typeface="Times New Roman"/>
              </a:rPr>
              <a:t> </a:t>
            </a:r>
            <a:r>
              <a:rPr sz="2950" spc="305" dirty="0">
                <a:latin typeface="Times New Roman"/>
                <a:cs typeface="Times New Roman"/>
              </a:rPr>
              <a:t>post-</a:t>
            </a:r>
            <a:r>
              <a:rPr sz="2950" spc="160" dirty="0">
                <a:latin typeface="Times New Roman"/>
                <a:cs typeface="Times New Roman"/>
              </a:rPr>
              <a:t>crisis</a:t>
            </a:r>
            <a:r>
              <a:rPr sz="2950" spc="50" dirty="0">
                <a:latin typeface="Times New Roman"/>
                <a:cs typeface="Times New Roman"/>
              </a:rPr>
              <a:t> </a:t>
            </a:r>
            <a:r>
              <a:rPr sz="2950" spc="195" dirty="0">
                <a:latin typeface="Times New Roman"/>
                <a:cs typeface="Times New Roman"/>
              </a:rPr>
              <a:t>plan</a:t>
            </a:r>
            <a:r>
              <a:rPr sz="2950" spc="55" dirty="0">
                <a:latin typeface="Times New Roman"/>
                <a:cs typeface="Times New Roman"/>
              </a:rPr>
              <a:t> </a:t>
            </a:r>
            <a:r>
              <a:rPr sz="2950" spc="160" dirty="0">
                <a:latin typeface="Times New Roman"/>
                <a:cs typeface="Times New Roman"/>
              </a:rPr>
              <a:t>in</a:t>
            </a:r>
            <a:r>
              <a:rPr sz="2950" spc="50" dirty="0">
                <a:latin typeface="Times New Roman"/>
                <a:cs typeface="Times New Roman"/>
              </a:rPr>
              <a:t> </a:t>
            </a:r>
            <a:r>
              <a:rPr sz="2950" spc="170" dirty="0">
                <a:latin typeface="Times New Roman"/>
                <a:cs typeface="Times New Roman"/>
              </a:rPr>
              <a:t>place?</a:t>
            </a:r>
            <a:endParaRPr sz="2950" dirty="0">
              <a:latin typeface="Times New Roman"/>
              <a:cs typeface="Times New Roman"/>
            </a:endParaRPr>
          </a:p>
          <a:p>
            <a:pPr>
              <a:lnSpc>
                <a:spcPct val="100000"/>
              </a:lnSpc>
              <a:spcBef>
                <a:spcPts val="2965"/>
              </a:spcBef>
            </a:pPr>
            <a:endParaRPr sz="2950" dirty="0">
              <a:latin typeface="Times New Roman"/>
              <a:cs typeface="Times New Roman"/>
            </a:endParaRPr>
          </a:p>
          <a:p>
            <a:pPr marL="653415">
              <a:lnSpc>
                <a:spcPct val="100000"/>
              </a:lnSpc>
            </a:pPr>
            <a:r>
              <a:rPr sz="2950" spc="240" dirty="0">
                <a:latin typeface="Times New Roman"/>
                <a:cs typeface="Times New Roman"/>
              </a:rPr>
              <a:t>What</a:t>
            </a:r>
            <a:r>
              <a:rPr sz="2950" spc="50" dirty="0">
                <a:latin typeface="Times New Roman"/>
                <a:cs typeface="Times New Roman"/>
              </a:rPr>
              <a:t> </a:t>
            </a:r>
            <a:r>
              <a:rPr sz="2950" spc="210" dirty="0">
                <a:latin typeface="Times New Roman"/>
                <a:cs typeface="Times New Roman"/>
              </a:rPr>
              <a:t>could</a:t>
            </a:r>
            <a:r>
              <a:rPr sz="2950" spc="50" dirty="0">
                <a:latin typeface="Times New Roman"/>
                <a:cs typeface="Times New Roman"/>
              </a:rPr>
              <a:t> </a:t>
            </a:r>
            <a:r>
              <a:rPr sz="2950" spc="265" dirty="0">
                <a:latin typeface="Times New Roman"/>
                <a:cs typeface="Times New Roman"/>
              </a:rPr>
              <a:t>be</a:t>
            </a:r>
            <a:r>
              <a:rPr sz="2950" spc="55" dirty="0">
                <a:latin typeface="Times New Roman"/>
                <a:cs typeface="Times New Roman"/>
              </a:rPr>
              <a:t> </a:t>
            </a:r>
            <a:r>
              <a:rPr sz="2950" spc="160" dirty="0">
                <a:latin typeface="Times New Roman"/>
                <a:cs typeface="Times New Roman"/>
              </a:rPr>
              <a:t>in</a:t>
            </a:r>
            <a:r>
              <a:rPr sz="2950" spc="50" dirty="0">
                <a:latin typeface="Times New Roman"/>
                <a:cs typeface="Times New Roman"/>
              </a:rPr>
              <a:t> </a:t>
            </a:r>
            <a:r>
              <a:rPr sz="2950" spc="225" dirty="0">
                <a:latin typeface="Times New Roman"/>
                <a:cs typeface="Times New Roman"/>
              </a:rPr>
              <a:t>your</a:t>
            </a:r>
            <a:r>
              <a:rPr sz="2950" spc="55" dirty="0">
                <a:latin typeface="Times New Roman"/>
                <a:cs typeface="Times New Roman"/>
              </a:rPr>
              <a:t> </a:t>
            </a:r>
            <a:r>
              <a:rPr sz="2950" spc="160" dirty="0">
                <a:latin typeface="Times New Roman"/>
                <a:cs typeface="Times New Roman"/>
              </a:rPr>
              <a:t>organization’s</a:t>
            </a:r>
            <a:r>
              <a:rPr sz="2950" spc="50" dirty="0">
                <a:latin typeface="Times New Roman"/>
                <a:cs typeface="Times New Roman"/>
              </a:rPr>
              <a:t> </a:t>
            </a:r>
            <a:r>
              <a:rPr sz="2950" spc="305" dirty="0">
                <a:latin typeface="Times New Roman"/>
                <a:cs typeface="Times New Roman"/>
              </a:rPr>
              <a:t>post-</a:t>
            </a:r>
            <a:r>
              <a:rPr sz="2950" spc="160" dirty="0">
                <a:latin typeface="Times New Roman"/>
                <a:cs typeface="Times New Roman"/>
              </a:rPr>
              <a:t>crisis</a:t>
            </a:r>
            <a:r>
              <a:rPr sz="2950" spc="55" dirty="0">
                <a:latin typeface="Times New Roman"/>
                <a:cs typeface="Times New Roman"/>
              </a:rPr>
              <a:t> </a:t>
            </a:r>
            <a:r>
              <a:rPr sz="2950" spc="165" dirty="0">
                <a:latin typeface="Times New Roman"/>
                <a:cs typeface="Times New Roman"/>
              </a:rPr>
              <a:t>plan?</a:t>
            </a:r>
            <a:endParaRPr sz="2950" dirty="0">
              <a:latin typeface="Times New Roman"/>
              <a:cs typeface="Times New Roman"/>
            </a:endParaRPr>
          </a:p>
          <a:p>
            <a:pPr>
              <a:lnSpc>
                <a:spcPct val="100000"/>
              </a:lnSpc>
              <a:spcBef>
                <a:spcPts val="1560"/>
              </a:spcBef>
            </a:pPr>
            <a:endParaRPr sz="2950" dirty="0">
              <a:latin typeface="Times New Roman"/>
              <a:cs typeface="Times New Roman"/>
            </a:endParaRPr>
          </a:p>
          <a:p>
            <a:pPr marL="12700" marR="5080">
              <a:lnSpc>
                <a:spcPct val="141900"/>
              </a:lnSpc>
            </a:pPr>
            <a:r>
              <a:rPr sz="2950" i="1" spc="180" dirty="0">
                <a:latin typeface="Times New Roman"/>
                <a:cs typeface="Times New Roman"/>
              </a:rPr>
              <a:t>Remember</a:t>
            </a:r>
            <a:r>
              <a:rPr sz="2950" i="1" spc="50" dirty="0">
                <a:latin typeface="Times New Roman"/>
                <a:cs typeface="Times New Roman"/>
              </a:rPr>
              <a:t> </a:t>
            </a:r>
            <a:r>
              <a:rPr sz="2950" i="1" spc="215" dirty="0">
                <a:latin typeface="Times New Roman"/>
                <a:cs typeface="Times New Roman"/>
              </a:rPr>
              <a:t>that</a:t>
            </a:r>
            <a:r>
              <a:rPr sz="2950" i="1" spc="55" dirty="0">
                <a:latin typeface="Times New Roman"/>
                <a:cs typeface="Times New Roman"/>
              </a:rPr>
              <a:t> </a:t>
            </a:r>
            <a:r>
              <a:rPr sz="2950" i="1" spc="185" dirty="0">
                <a:latin typeface="Times New Roman"/>
                <a:cs typeface="Times New Roman"/>
              </a:rPr>
              <a:t>even</a:t>
            </a:r>
            <a:r>
              <a:rPr sz="2950" i="1" spc="55" dirty="0">
                <a:latin typeface="Times New Roman"/>
                <a:cs typeface="Times New Roman"/>
              </a:rPr>
              <a:t> </a:t>
            </a:r>
            <a:r>
              <a:rPr sz="2950" i="1" spc="130" dirty="0">
                <a:latin typeface="Times New Roman"/>
                <a:cs typeface="Times New Roman"/>
              </a:rPr>
              <a:t>if</a:t>
            </a:r>
            <a:r>
              <a:rPr sz="2950" i="1" spc="55" dirty="0">
                <a:latin typeface="Times New Roman"/>
                <a:cs typeface="Times New Roman"/>
              </a:rPr>
              <a:t> </a:t>
            </a:r>
            <a:r>
              <a:rPr sz="2950" i="1" spc="175" dirty="0">
                <a:latin typeface="Times New Roman"/>
                <a:cs typeface="Times New Roman"/>
              </a:rPr>
              <a:t>you</a:t>
            </a:r>
            <a:r>
              <a:rPr sz="2950" i="1" spc="55" dirty="0">
                <a:latin typeface="Times New Roman"/>
                <a:cs typeface="Times New Roman"/>
              </a:rPr>
              <a:t> </a:t>
            </a:r>
            <a:r>
              <a:rPr sz="2950" i="1" spc="75" dirty="0">
                <a:latin typeface="Times New Roman"/>
                <a:cs typeface="Times New Roman"/>
              </a:rPr>
              <a:t>don’t</a:t>
            </a:r>
            <a:r>
              <a:rPr sz="2950" i="1" spc="55" dirty="0">
                <a:latin typeface="Times New Roman"/>
                <a:cs typeface="Times New Roman"/>
              </a:rPr>
              <a:t> </a:t>
            </a:r>
            <a:r>
              <a:rPr sz="2950" i="1" spc="170" dirty="0">
                <a:latin typeface="Times New Roman"/>
                <a:cs typeface="Times New Roman"/>
              </a:rPr>
              <a:t>have</a:t>
            </a:r>
            <a:r>
              <a:rPr sz="2950" i="1" spc="55" dirty="0">
                <a:latin typeface="Times New Roman"/>
                <a:cs typeface="Times New Roman"/>
              </a:rPr>
              <a:t> </a:t>
            </a:r>
            <a:r>
              <a:rPr sz="2950" i="1" spc="135" dirty="0">
                <a:latin typeface="Times New Roman"/>
                <a:cs typeface="Times New Roman"/>
              </a:rPr>
              <a:t>control</a:t>
            </a:r>
            <a:r>
              <a:rPr sz="2950" i="1" spc="55" dirty="0">
                <a:latin typeface="Times New Roman"/>
                <a:cs typeface="Times New Roman"/>
              </a:rPr>
              <a:t> </a:t>
            </a:r>
            <a:r>
              <a:rPr sz="2950" i="1" spc="145" dirty="0">
                <a:latin typeface="Times New Roman"/>
                <a:cs typeface="Times New Roman"/>
              </a:rPr>
              <a:t>over</a:t>
            </a:r>
            <a:r>
              <a:rPr sz="2950" i="1" spc="55" dirty="0">
                <a:latin typeface="Times New Roman"/>
                <a:cs typeface="Times New Roman"/>
              </a:rPr>
              <a:t> </a:t>
            </a:r>
            <a:r>
              <a:rPr sz="2950" i="1" spc="130" dirty="0">
                <a:latin typeface="Times New Roman"/>
                <a:cs typeface="Times New Roman"/>
              </a:rPr>
              <a:t>establishing</a:t>
            </a:r>
            <a:r>
              <a:rPr sz="2950" i="1" spc="55" dirty="0">
                <a:latin typeface="Times New Roman"/>
                <a:cs typeface="Times New Roman"/>
              </a:rPr>
              <a:t> </a:t>
            </a:r>
            <a:r>
              <a:rPr sz="2950" i="1" spc="145" dirty="0">
                <a:latin typeface="Times New Roman"/>
                <a:cs typeface="Times New Roman"/>
              </a:rPr>
              <a:t>a</a:t>
            </a:r>
            <a:r>
              <a:rPr sz="2950" i="1" spc="55" dirty="0">
                <a:latin typeface="Times New Roman"/>
                <a:cs typeface="Times New Roman"/>
              </a:rPr>
              <a:t> </a:t>
            </a:r>
            <a:r>
              <a:rPr sz="2950" i="1" spc="110" dirty="0">
                <a:latin typeface="Times New Roman"/>
                <a:cs typeface="Times New Roman"/>
              </a:rPr>
              <a:t>policy</a:t>
            </a:r>
            <a:r>
              <a:rPr sz="2950" i="1" spc="55" dirty="0">
                <a:latin typeface="Times New Roman"/>
                <a:cs typeface="Times New Roman"/>
              </a:rPr>
              <a:t> </a:t>
            </a:r>
            <a:r>
              <a:rPr sz="2950" i="1" spc="240" dirty="0">
                <a:latin typeface="Times New Roman"/>
                <a:cs typeface="Times New Roman"/>
              </a:rPr>
              <a:t>within</a:t>
            </a:r>
            <a:r>
              <a:rPr sz="2950" i="1" spc="55" dirty="0">
                <a:latin typeface="Times New Roman"/>
                <a:cs typeface="Times New Roman"/>
              </a:rPr>
              <a:t> </a:t>
            </a:r>
            <a:r>
              <a:rPr sz="2950" i="1" spc="180" dirty="0">
                <a:latin typeface="Times New Roman"/>
                <a:cs typeface="Times New Roman"/>
              </a:rPr>
              <a:t>your</a:t>
            </a:r>
            <a:r>
              <a:rPr sz="2950" i="1" spc="55" dirty="0">
                <a:latin typeface="Times New Roman"/>
                <a:cs typeface="Times New Roman"/>
              </a:rPr>
              <a:t> </a:t>
            </a:r>
            <a:r>
              <a:rPr sz="2950" i="1" spc="140" dirty="0">
                <a:latin typeface="Times New Roman"/>
                <a:cs typeface="Times New Roman"/>
              </a:rPr>
              <a:t>organization, </a:t>
            </a:r>
            <a:r>
              <a:rPr sz="2950" i="1" spc="215" dirty="0">
                <a:latin typeface="Times New Roman"/>
                <a:cs typeface="Times New Roman"/>
              </a:rPr>
              <a:t>that</a:t>
            </a:r>
            <a:r>
              <a:rPr sz="2950" i="1" spc="50" dirty="0">
                <a:latin typeface="Times New Roman"/>
                <a:cs typeface="Times New Roman"/>
              </a:rPr>
              <a:t> </a:t>
            </a:r>
            <a:r>
              <a:rPr sz="2950" i="1" spc="175" dirty="0">
                <a:latin typeface="Times New Roman"/>
                <a:cs typeface="Times New Roman"/>
              </a:rPr>
              <a:t>you</a:t>
            </a:r>
            <a:r>
              <a:rPr sz="2950" i="1" spc="50" dirty="0">
                <a:latin typeface="Times New Roman"/>
                <a:cs typeface="Times New Roman"/>
              </a:rPr>
              <a:t> </a:t>
            </a:r>
            <a:r>
              <a:rPr sz="2950" i="1" spc="185" dirty="0">
                <a:latin typeface="Times New Roman"/>
                <a:cs typeface="Times New Roman"/>
              </a:rPr>
              <a:t>can</a:t>
            </a:r>
            <a:r>
              <a:rPr sz="2950" i="1" spc="50" dirty="0">
                <a:latin typeface="Times New Roman"/>
                <a:cs typeface="Times New Roman"/>
              </a:rPr>
              <a:t> </a:t>
            </a:r>
            <a:r>
              <a:rPr sz="2950" i="1" spc="95" dirty="0">
                <a:latin typeface="Times New Roman"/>
                <a:cs typeface="Times New Roman"/>
              </a:rPr>
              <a:t>still</a:t>
            </a:r>
            <a:r>
              <a:rPr sz="2950" i="1" spc="55" dirty="0">
                <a:latin typeface="Times New Roman"/>
                <a:cs typeface="Times New Roman"/>
              </a:rPr>
              <a:t> </a:t>
            </a:r>
            <a:r>
              <a:rPr sz="2950" i="1" spc="120" dirty="0">
                <a:latin typeface="Times New Roman"/>
                <a:cs typeface="Times New Roman"/>
              </a:rPr>
              <a:t>reflect</a:t>
            </a:r>
            <a:r>
              <a:rPr sz="2950" i="1" spc="50" dirty="0">
                <a:latin typeface="Times New Roman"/>
                <a:cs typeface="Times New Roman"/>
              </a:rPr>
              <a:t> </a:t>
            </a:r>
            <a:r>
              <a:rPr sz="2950" i="1" spc="195" dirty="0">
                <a:latin typeface="Times New Roman"/>
                <a:cs typeface="Times New Roman"/>
              </a:rPr>
              <a:t>on</a:t>
            </a:r>
            <a:r>
              <a:rPr sz="2950" i="1" spc="50" dirty="0">
                <a:latin typeface="Times New Roman"/>
                <a:cs typeface="Times New Roman"/>
              </a:rPr>
              <a:t> </a:t>
            </a:r>
            <a:r>
              <a:rPr sz="2950" i="1" spc="180" dirty="0">
                <a:latin typeface="Times New Roman"/>
                <a:cs typeface="Times New Roman"/>
              </a:rPr>
              <a:t>your</a:t>
            </a:r>
            <a:r>
              <a:rPr sz="2950" i="1" spc="50" dirty="0">
                <a:latin typeface="Times New Roman"/>
                <a:cs typeface="Times New Roman"/>
              </a:rPr>
              <a:t> </a:t>
            </a:r>
            <a:r>
              <a:rPr sz="2950" i="1" spc="265" dirty="0">
                <a:latin typeface="Times New Roman"/>
                <a:cs typeface="Times New Roman"/>
              </a:rPr>
              <a:t>own</a:t>
            </a:r>
            <a:r>
              <a:rPr sz="2950" i="1" spc="55" dirty="0">
                <a:latin typeface="Times New Roman"/>
                <a:cs typeface="Times New Roman"/>
              </a:rPr>
              <a:t> </a:t>
            </a:r>
            <a:r>
              <a:rPr sz="2950" i="1" spc="155" dirty="0">
                <a:latin typeface="Times New Roman"/>
                <a:cs typeface="Times New Roman"/>
              </a:rPr>
              <a:t>needs</a:t>
            </a:r>
            <a:r>
              <a:rPr sz="2950" i="1" spc="50" dirty="0">
                <a:latin typeface="Times New Roman"/>
                <a:cs typeface="Times New Roman"/>
              </a:rPr>
              <a:t> </a:t>
            </a:r>
            <a:r>
              <a:rPr sz="2950" i="1" spc="125" dirty="0">
                <a:latin typeface="Times New Roman"/>
                <a:cs typeface="Times New Roman"/>
              </a:rPr>
              <a:t>for</a:t>
            </a:r>
            <a:r>
              <a:rPr sz="2950" i="1" spc="50" dirty="0">
                <a:latin typeface="Times New Roman"/>
                <a:cs typeface="Times New Roman"/>
              </a:rPr>
              <a:t> </a:t>
            </a:r>
            <a:r>
              <a:rPr sz="2950" i="1" spc="140" dirty="0">
                <a:latin typeface="Times New Roman"/>
                <a:cs typeface="Times New Roman"/>
              </a:rPr>
              <a:t>clarity</a:t>
            </a:r>
            <a:r>
              <a:rPr sz="2950" i="1" spc="50" dirty="0">
                <a:latin typeface="Times New Roman"/>
                <a:cs typeface="Times New Roman"/>
              </a:rPr>
              <a:t> </a:t>
            </a:r>
            <a:r>
              <a:rPr sz="2950" i="1" spc="210" dirty="0">
                <a:latin typeface="Times New Roman"/>
                <a:cs typeface="Times New Roman"/>
              </a:rPr>
              <a:t>and</a:t>
            </a:r>
            <a:r>
              <a:rPr sz="2950" i="1" spc="55" dirty="0">
                <a:latin typeface="Times New Roman"/>
                <a:cs typeface="Times New Roman"/>
              </a:rPr>
              <a:t> </a:t>
            </a:r>
            <a:r>
              <a:rPr sz="2950" i="1" spc="140" dirty="0">
                <a:latin typeface="Times New Roman"/>
                <a:cs typeface="Times New Roman"/>
              </a:rPr>
              <a:t>support.</a:t>
            </a:r>
            <a:endParaRPr sz="2950" dirty="0">
              <a:latin typeface="Times New Roman"/>
              <a:cs typeface="Times New Roman"/>
            </a:endParaRPr>
          </a:p>
        </p:txBody>
      </p:sp>
      <p:pic>
        <p:nvPicPr>
          <p:cNvPr id="3" name="object 3">
            <a:extLst>
              <a:ext uri="{C183D7F6-B498-43B3-948B-1728B52AA6E4}">
                <adec:decorative xmlns:adec="http://schemas.microsoft.com/office/drawing/2017/decorative" val="1"/>
              </a:ext>
            </a:extLst>
          </p:cNvPr>
          <p:cNvPicPr/>
          <p:nvPr/>
        </p:nvPicPr>
        <p:blipFill>
          <a:blip r:embed="rId3" cstate="print"/>
          <a:stretch>
            <a:fillRect/>
          </a:stretch>
        </p:blipFill>
        <p:spPr>
          <a:xfrm>
            <a:off x="1256581" y="4195728"/>
            <a:ext cx="123825" cy="123824"/>
          </a:xfrm>
          <a:prstGeom prst="rect">
            <a:avLst/>
          </a:prstGeom>
        </p:spPr>
      </p:pic>
      <p:pic>
        <p:nvPicPr>
          <p:cNvPr id="4" name="object 4">
            <a:extLst>
              <a:ext uri="{C183D7F6-B498-43B3-948B-1728B52AA6E4}">
                <adec:decorative xmlns:adec="http://schemas.microsoft.com/office/drawing/2017/decorative" val="1"/>
              </a:ext>
            </a:extLst>
          </p:cNvPr>
          <p:cNvPicPr/>
          <p:nvPr/>
        </p:nvPicPr>
        <p:blipFill>
          <a:blip r:embed="rId3" cstate="print"/>
          <a:stretch>
            <a:fillRect/>
          </a:stretch>
        </p:blipFill>
        <p:spPr>
          <a:xfrm>
            <a:off x="1256581" y="5453028"/>
            <a:ext cx="123825" cy="12382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B8B0B9F-38E6-A99E-0F45-1DEBF4DF8DC7}"/>
              </a:ext>
            </a:extLst>
          </p:cNvPr>
          <p:cNvSpPr txBox="1">
            <a:spLocks noGrp="1"/>
          </p:cNvSpPr>
          <p:nvPr>
            <p:ph type="title" idx="4294967295"/>
          </p:nvPr>
        </p:nvSpPr>
        <p:spPr>
          <a:xfrm>
            <a:off x="4331493" y="-892921"/>
            <a:ext cx="9144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725" normalizeH="0" baseline="0" noProof="0" dirty="0">
                <a:ln>
                  <a:noFill/>
                </a:ln>
                <a:solidFill>
                  <a:srgbClr val="131313"/>
                </a:solidFill>
                <a:effectLst/>
                <a:uLnTx/>
                <a:uFillTx/>
              </a:rPr>
              <a:t>STEP</a:t>
            </a:r>
            <a:r>
              <a:rPr kumimoji="0" lang="en-US" sz="1800" b="0" i="0" u="none" strike="noStrike" kern="0" cap="none" spc="-95" normalizeH="0" baseline="0" noProof="0" dirty="0">
                <a:ln>
                  <a:noFill/>
                </a:ln>
                <a:solidFill>
                  <a:srgbClr val="131313"/>
                </a:solidFill>
                <a:effectLst/>
                <a:uLnTx/>
                <a:uFillTx/>
              </a:rPr>
              <a:t> </a:t>
            </a:r>
            <a:r>
              <a:rPr kumimoji="0" lang="en-US" sz="1800" b="0" i="0" u="none" strike="noStrike" kern="0" cap="none" spc="-240" normalizeH="0" baseline="0" noProof="0" dirty="0">
                <a:ln>
                  <a:noFill/>
                </a:ln>
                <a:solidFill>
                  <a:srgbClr val="131313"/>
                </a:solidFill>
                <a:effectLst/>
                <a:uLnTx/>
                <a:uFillTx/>
              </a:rPr>
              <a:t>5:</a:t>
            </a:r>
            <a:r>
              <a:rPr kumimoji="0" lang="en-US" sz="1800" b="0" i="0" u="none" strike="noStrike" kern="0" cap="none" spc="-90" normalizeH="0" baseline="0" noProof="0" dirty="0">
                <a:ln>
                  <a:noFill/>
                </a:ln>
                <a:solidFill>
                  <a:srgbClr val="131313"/>
                </a:solidFill>
                <a:effectLst/>
                <a:uLnTx/>
                <a:uFillTx/>
              </a:rPr>
              <a:t> </a:t>
            </a:r>
            <a:r>
              <a:rPr kumimoji="0" lang="en-US" sz="1800" b="0" i="0" u="none" strike="noStrike" kern="0" cap="none" spc="-805" normalizeH="0" baseline="0" noProof="0" dirty="0">
                <a:ln>
                  <a:noFill/>
                </a:ln>
                <a:solidFill>
                  <a:srgbClr val="131313"/>
                </a:solidFill>
                <a:effectLst/>
                <a:uLnTx/>
                <a:uFillTx/>
              </a:rPr>
              <a:t>OFFER</a:t>
            </a:r>
            <a:r>
              <a:rPr kumimoji="0" lang="en-US" sz="1800" b="0" i="0" u="none" strike="noStrike" kern="0" cap="none" spc="-90" normalizeH="0" baseline="0" noProof="0" dirty="0">
                <a:ln>
                  <a:noFill/>
                </a:ln>
                <a:solidFill>
                  <a:srgbClr val="131313"/>
                </a:solidFill>
                <a:effectLst/>
                <a:uLnTx/>
                <a:uFillTx/>
              </a:rPr>
              <a:t> </a:t>
            </a:r>
            <a:r>
              <a:rPr kumimoji="0" lang="en-US" sz="1800" b="0" i="0" u="none" strike="noStrike" kern="0" cap="none" spc="-630" normalizeH="0" baseline="0" noProof="0" dirty="0">
                <a:ln>
                  <a:noFill/>
                </a:ln>
                <a:solidFill>
                  <a:srgbClr val="131313"/>
                </a:solidFill>
                <a:effectLst/>
                <a:uLnTx/>
                <a:uFillTx/>
              </a:rPr>
              <a:t>COMMUNITY</a:t>
            </a:r>
            <a:r>
              <a:rPr kumimoji="0" lang="en-US" sz="1800" b="0" i="0" u="none" strike="noStrike" kern="0" cap="none" spc="-95" normalizeH="0" baseline="0" noProof="0" dirty="0">
                <a:ln>
                  <a:noFill/>
                </a:ln>
                <a:solidFill>
                  <a:srgbClr val="131313"/>
                </a:solidFill>
                <a:effectLst/>
                <a:uLnTx/>
                <a:uFillTx/>
              </a:rPr>
              <a:t> </a:t>
            </a:r>
            <a:r>
              <a:rPr kumimoji="0" lang="en-US" sz="1800" b="0" i="0" u="none" strike="noStrike" kern="0" cap="none" spc="-844" normalizeH="0" baseline="0" noProof="0" dirty="0">
                <a:ln>
                  <a:noFill/>
                </a:ln>
                <a:solidFill>
                  <a:srgbClr val="131313"/>
                </a:solidFill>
                <a:effectLst/>
                <a:uLnTx/>
                <a:uFillTx/>
              </a:rPr>
              <a:t>ENGAGEMENT</a:t>
            </a:r>
            <a:r>
              <a:rPr kumimoji="0" lang="en-US" sz="1800" b="0" i="0" u="none" strike="noStrike" kern="0" cap="none" spc="-90" normalizeH="0" baseline="0" noProof="0" dirty="0">
                <a:ln>
                  <a:noFill/>
                </a:ln>
                <a:solidFill>
                  <a:srgbClr val="131313"/>
                </a:solidFill>
                <a:effectLst/>
                <a:uLnTx/>
                <a:uFillTx/>
              </a:rPr>
              <a:t> </a:t>
            </a:r>
            <a:r>
              <a:rPr kumimoji="0" lang="en-US" sz="1800" b="0" i="0" u="none" strike="noStrike" kern="0" cap="none" spc="-715" normalizeH="0" baseline="0" noProof="0" dirty="0">
                <a:ln>
                  <a:noFill/>
                </a:ln>
                <a:solidFill>
                  <a:srgbClr val="131313"/>
                </a:solidFill>
                <a:effectLst/>
                <a:uLnTx/>
                <a:uFillTx/>
              </a:rPr>
              <a:t>&amp;</a:t>
            </a:r>
            <a:r>
              <a:rPr kumimoji="0" lang="en-US" sz="1800" b="0" i="0" u="none" strike="noStrike" kern="0" cap="none" spc="-90" normalizeH="0" baseline="0" noProof="0" dirty="0">
                <a:ln>
                  <a:noFill/>
                </a:ln>
                <a:solidFill>
                  <a:srgbClr val="131313"/>
                </a:solidFill>
                <a:effectLst/>
                <a:uLnTx/>
                <a:uFillTx/>
              </a:rPr>
              <a:t> </a:t>
            </a:r>
            <a:r>
              <a:rPr kumimoji="0" lang="en-US" sz="1800" b="0" i="0" u="none" strike="noStrike" kern="0" cap="none" spc="-630" normalizeH="0" baseline="0" noProof="0" dirty="0">
                <a:ln>
                  <a:noFill/>
                </a:ln>
                <a:solidFill>
                  <a:srgbClr val="131313"/>
                </a:solidFill>
                <a:effectLst/>
                <a:uLnTx/>
                <a:uFillTx/>
              </a:rPr>
              <a:t>PROGRAMMING</a:t>
            </a:r>
            <a:r>
              <a:rPr kumimoji="0" lang="en-US" sz="1800" b="0" i="0" u="none" strike="noStrike" kern="0" cap="none" spc="-90" normalizeH="0" baseline="0" noProof="0" dirty="0">
                <a:ln>
                  <a:noFill/>
                </a:ln>
                <a:solidFill>
                  <a:srgbClr val="131313"/>
                </a:solidFill>
                <a:effectLst/>
                <a:uLnTx/>
                <a:uFillTx/>
              </a:rPr>
              <a:t> </a:t>
            </a:r>
            <a:r>
              <a:rPr kumimoji="0" lang="en-US" sz="1800" b="0" i="0" u="none" strike="noStrike" kern="0" cap="none" spc="-630" normalizeH="0" baseline="0" noProof="0" dirty="0">
                <a:ln>
                  <a:noFill/>
                </a:ln>
                <a:solidFill>
                  <a:srgbClr val="131313"/>
                </a:solidFill>
                <a:effectLst/>
                <a:uLnTx/>
                <a:uFillTx/>
              </a:rPr>
              <a:t>OPTIONS</a:t>
            </a:r>
            <a:endParaRPr kumimoji="0" lang="en-US" sz="1800" b="0" i="0" u="none" strike="noStrike" kern="0" cap="none" spc="0" normalizeH="0" baseline="0" noProof="0" dirty="0">
              <a:ln>
                <a:noFill/>
              </a:ln>
              <a:solidFill>
                <a:sysClr val="windowText" lastClr="000000"/>
              </a:solidFill>
              <a:effectLst/>
              <a:uLnTx/>
              <a:uFillTx/>
            </a:endParaRPr>
          </a:p>
        </p:txBody>
      </p:sp>
      <p:sp>
        <p:nvSpPr>
          <p:cNvPr id="8" name="object 8"/>
          <p:cNvSpPr txBox="1">
            <a:spLocks/>
          </p:cNvSpPr>
          <p:nvPr/>
        </p:nvSpPr>
        <p:spPr>
          <a:xfrm>
            <a:off x="1138376" y="849283"/>
            <a:ext cx="15916275" cy="1397819"/>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500" b="1" i="0" u="none" strike="noStrike" kern="0" cap="none" normalizeH="0" baseline="0" noProof="0" dirty="0">
                <a:ln>
                  <a:noFill/>
                </a:ln>
                <a:solidFill>
                  <a:srgbClr val="131313"/>
                </a:solidFill>
                <a:effectLst/>
                <a:uLnTx/>
                <a:uFillTx/>
                <a:latin typeface="Arial"/>
                <a:ea typeface="+mj-ea"/>
                <a:cs typeface="Arial"/>
              </a:rPr>
              <a:t>STEP 5: OFFER COMMUNITY ENGAGEMENT &amp; PROGRAMMING OPTIONS</a:t>
            </a:r>
            <a:endParaRPr kumimoji="0" lang="en-US" sz="4500" b="1" i="0" u="none" strike="noStrike" kern="0" cap="none" normalizeH="0" baseline="0" noProof="0" dirty="0">
              <a:ln>
                <a:noFill/>
              </a:ln>
              <a:solidFill>
                <a:srgbClr val="661F31"/>
              </a:solidFill>
              <a:effectLst/>
              <a:uLnTx/>
              <a:uFillTx/>
              <a:latin typeface="Arial"/>
              <a:ea typeface="+mj-ea"/>
              <a:cs typeface="Arial"/>
            </a:endParaRPr>
          </a:p>
        </p:txBody>
      </p:sp>
      <p:sp>
        <p:nvSpPr>
          <p:cNvPr id="12" name="object 12"/>
          <p:cNvSpPr txBox="1"/>
          <p:nvPr/>
        </p:nvSpPr>
        <p:spPr>
          <a:xfrm>
            <a:off x="4331493" y="2998506"/>
            <a:ext cx="2998470" cy="1368425"/>
          </a:xfrm>
          <a:prstGeom prst="rect">
            <a:avLst/>
          </a:prstGeom>
        </p:spPr>
        <p:txBody>
          <a:bodyPr vert="horz" wrap="square" lIns="0" tIns="12700" rIns="0" bIns="0" rtlCol="0">
            <a:spAutoFit/>
          </a:bodyPr>
          <a:lstStyle/>
          <a:p>
            <a:pPr marL="12065" marR="5080" algn="ctr">
              <a:lnSpc>
                <a:spcPct val="139900"/>
              </a:lnSpc>
              <a:spcBef>
                <a:spcPts val="100"/>
              </a:spcBef>
            </a:pPr>
            <a:r>
              <a:rPr sz="2100" b="1" spc="75" dirty="0">
                <a:latin typeface="Arial"/>
                <a:cs typeface="Arial"/>
              </a:rPr>
              <a:t>Consider</a:t>
            </a:r>
            <a:r>
              <a:rPr sz="2100" b="1" spc="30" dirty="0">
                <a:latin typeface="Arial"/>
                <a:cs typeface="Arial"/>
              </a:rPr>
              <a:t> </a:t>
            </a:r>
            <a:r>
              <a:rPr sz="2100" b="1" spc="145" dirty="0">
                <a:latin typeface="Arial"/>
                <a:cs typeface="Arial"/>
              </a:rPr>
              <a:t>Community </a:t>
            </a:r>
            <a:r>
              <a:rPr sz="2100" b="1" dirty="0">
                <a:latin typeface="Arial"/>
                <a:cs typeface="Arial"/>
              </a:rPr>
              <a:t>Assets</a:t>
            </a:r>
            <a:r>
              <a:rPr sz="2100" b="1" spc="155" dirty="0">
                <a:latin typeface="Arial"/>
                <a:cs typeface="Arial"/>
              </a:rPr>
              <a:t> </a:t>
            </a:r>
            <a:r>
              <a:rPr sz="2100" b="1" dirty="0">
                <a:latin typeface="Arial"/>
                <a:cs typeface="Arial"/>
              </a:rPr>
              <a:t>&amp;</a:t>
            </a:r>
            <a:r>
              <a:rPr sz="2100" b="1" spc="155" dirty="0">
                <a:latin typeface="Arial"/>
                <a:cs typeface="Arial"/>
              </a:rPr>
              <a:t> </a:t>
            </a:r>
            <a:r>
              <a:rPr sz="2100" b="1" spc="105" dirty="0">
                <a:latin typeface="Arial"/>
                <a:cs typeface="Arial"/>
              </a:rPr>
              <a:t>Connect </a:t>
            </a:r>
            <a:r>
              <a:rPr sz="2100" b="1" spc="180" dirty="0">
                <a:latin typeface="Arial"/>
                <a:cs typeface="Arial"/>
              </a:rPr>
              <a:t>with</a:t>
            </a:r>
            <a:r>
              <a:rPr sz="2100" b="1" spc="20" dirty="0">
                <a:latin typeface="Arial"/>
                <a:cs typeface="Arial"/>
              </a:rPr>
              <a:t> </a:t>
            </a:r>
            <a:r>
              <a:rPr sz="2100" b="1" spc="100" dirty="0">
                <a:latin typeface="Arial"/>
                <a:cs typeface="Arial"/>
              </a:rPr>
              <a:t>Partners</a:t>
            </a:r>
            <a:endParaRPr sz="2100">
              <a:latin typeface="Arial"/>
              <a:cs typeface="Arial"/>
            </a:endParaRPr>
          </a:p>
        </p:txBody>
      </p:sp>
      <p:sp>
        <p:nvSpPr>
          <p:cNvPr id="10" name="object 10"/>
          <p:cNvSpPr txBox="1"/>
          <p:nvPr/>
        </p:nvSpPr>
        <p:spPr>
          <a:xfrm>
            <a:off x="10880266" y="3373984"/>
            <a:ext cx="2342515" cy="920750"/>
          </a:xfrm>
          <a:prstGeom prst="rect">
            <a:avLst/>
          </a:prstGeom>
        </p:spPr>
        <p:txBody>
          <a:bodyPr vert="horz" wrap="square" lIns="0" tIns="12700" rIns="0" bIns="0" rtlCol="0">
            <a:spAutoFit/>
          </a:bodyPr>
          <a:lstStyle/>
          <a:p>
            <a:pPr marL="482600" marR="5080" indent="-470534">
              <a:lnSpc>
                <a:spcPct val="139900"/>
              </a:lnSpc>
              <a:spcBef>
                <a:spcPts val="100"/>
              </a:spcBef>
            </a:pPr>
            <a:r>
              <a:rPr sz="2100" b="1" spc="55" dirty="0">
                <a:latin typeface="Arial"/>
                <a:cs typeface="Arial"/>
              </a:rPr>
              <a:t>Focus</a:t>
            </a:r>
            <a:r>
              <a:rPr sz="2100" b="1" spc="20" dirty="0">
                <a:latin typeface="Arial"/>
                <a:cs typeface="Arial"/>
              </a:rPr>
              <a:t> </a:t>
            </a:r>
            <a:r>
              <a:rPr sz="2100" b="1" spc="114" dirty="0">
                <a:latin typeface="Arial"/>
                <a:cs typeface="Arial"/>
              </a:rPr>
              <a:t>on</a:t>
            </a:r>
            <a:r>
              <a:rPr sz="2100" b="1" spc="20" dirty="0">
                <a:latin typeface="Arial"/>
                <a:cs typeface="Arial"/>
              </a:rPr>
              <a:t> </a:t>
            </a:r>
            <a:r>
              <a:rPr sz="2100" b="1" spc="70" dirty="0">
                <a:latin typeface="Arial"/>
                <a:cs typeface="Arial"/>
              </a:rPr>
              <a:t>Library </a:t>
            </a:r>
            <a:r>
              <a:rPr sz="2100" b="1" spc="95" dirty="0">
                <a:latin typeface="Arial"/>
                <a:cs typeface="Arial"/>
              </a:rPr>
              <a:t>Staff</a:t>
            </a:r>
            <a:r>
              <a:rPr sz="2100" b="1" spc="25" dirty="0">
                <a:latin typeface="Arial"/>
                <a:cs typeface="Arial"/>
              </a:rPr>
              <a:t> </a:t>
            </a:r>
            <a:r>
              <a:rPr sz="2100" b="1" spc="75" dirty="0">
                <a:latin typeface="Arial"/>
                <a:cs typeface="Arial"/>
              </a:rPr>
              <a:t>Care</a:t>
            </a:r>
            <a:endParaRPr sz="2100" dirty="0">
              <a:latin typeface="Arial"/>
              <a:cs typeface="Arial"/>
            </a:endParaRPr>
          </a:p>
        </p:txBody>
      </p:sp>
      <p:pic>
        <p:nvPicPr>
          <p:cNvPr id="2" name="object 2" descr="Orange arrow from right to left above an orange circle with the number 1 in it next to a tan arc from left to right below a tan circle with the number 2 in it to the left of a green arrow going from left to right above the number 3 inside a green circle to the left of a brown arc going from left to right below a brown circle with the number 4 in it, to the left of a black arrow going from left to right above a black circle with the number 5 in it."/>
          <p:cNvPicPr/>
          <p:nvPr/>
        </p:nvPicPr>
        <p:blipFill>
          <a:blip r:embed="rId3" cstate="print"/>
          <a:stretch>
            <a:fillRect/>
          </a:stretch>
        </p:blipFill>
        <p:spPr>
          <a:xfrm>
            <a:off x="1028741" y="4306228"/>
            <a:ext cx="16230556" cy="3323046"/>
          </a:xfrm>
          <a:prstGeom prst="rect">
            <a:avLst/>
          </a:prstGeom>
        </p:spPr>
      </p:pic>
      <p:sp>
        <p:nvSpPr>
          <p:cNvPr id="3" name="object 3"/>
          <p:cNvSpPr txBox="1"/>
          <p:nvPr/>
        </p:nvSpPr>
        <p:spPr>
          <a:xfrm>
            <a:off x="2568565" y="5536951"/>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1</a:t>
            </a:r>
            <a:endParaRPr sz="4000">
              <a:latin typeface="Arial Black"/>
              <a:cs typeface="Arial Black"/>
            </a:endParaRPr>
          </a:p>
        </p:txBody>
      </p:sp>
      <p:sp>
        <p:nvSpPr>
          <p:cNvPr id="4" name="object 4"/>
          <p:cNvSpPr txBox="1"/>
          <p:nvPr/>
        </p:nvSpPr>
        <p:spPr>
          <a:xfrm>
            <a:off x="5654665" y="5536951"/>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2</a:t>
            </a:r>
            <a:endParaRPr sz="4000">
              <a:latin typeface="Arial Black"/>
              <a:cs typeface="Arial Black"/>
            </a:endParaRPr>
          </a:p>
        </p:txBody>
      </p:sp>
      <p:sp>
        <p:nvSpPr>
          <p:cNvPr id="5" name="object 5"/>
          <p:cNvSpPr txBox="1"/>
          <p:nvPr/>
        </p:nvSpPr>
        <p:spPr>
          <a:xfrm>
            <a:off x="8802362" y="5536951"/>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3</a:t>
            </a:r>
            <a:endParaRPr sz="4000">
              <a:latin typeface="Arial Black"/>
              <a:cs typeface="Arial Black"/>
            </a:endParaRPr>
          </a:p>
        </p:txBody>
      </p:sp>
      <p:sp>
        <p:nvSpPr>
          <p:cNvPr id="6" name="object 6"/>
          <p:cNvSpPr txBox="1"/>
          <p:nvPr/>
        </p:nvSpPr>
        <p:spPr>
          <a:xfrm>
            <a:off x="11875495" y="5536951"/>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4</a:t>
            </a:r>
            <a:endParaRPr sz="4000">
              <a:latin typeface="Arial Black"/>
              <a:cs typeface="Arial Black"/>
            </a:endParaRPr>
          </a:p>
        </p:txBody>
      </p:sp>
      <p:sp>
        <p:nvSpPr>
          <p:cNvPr id="7" name="object 7"/>
          <p:cNvSpPr txBox="1"/>
          <p:nvPr/>
        </p:nvSpPr>
        <p:spPr>
          <a:xfrm>
            <a:off x="14965596" y="5536951"/>
            <a:ext cx="351790" cy="635000"/>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5</a:t>
            </a:r>
            <a:endParaRPr sz="4000">
              <a:latin typeface="Arial Black"/>
              <a:cs typeface="Arial Black"/>
            </a:endParaRPr>
          </a:p>
        </p:txBody>
      </p:sp>
      <p:sp>
        <p:nvSpPr>
          <p:cNvPr id="9" name="object 9"/>
          <p:cNvSpPr txBox="1"/>
          <p:nvPr/>
        </p:nvSpPr>
        <p:spPr>
          <a:xfrm>
            <a:off x="1483881" y="7613484"/>
            <a:ext cx="2419350" cy="920750"/>
          </a:xfrm>
          <a:prstGeom prst="rect">
            <a:avLst/>
          </a:prstGeom>
        </p:spPr>
        <p:txBody>
          <a:bodyPr vert="horz" wrap="square" lIns="0" tIns="12700" rIns="0" bIns="0" rtlCol="0">
            <a:spAutoFit/>
          </a:bodyPr>
          <a:lstStyle/>
          <a:p>
            <a:pPr marL="12700" marR="5080" indent="313055">
              <a:lnSpc>
                <a:spcPct val="139900"/>
              </a:lnSpc>
              <a:spcBef>
                <a:spcPts val="100"/>
              </a:spcBef>
            </a:pPr>
            <a:r>
              <a:rPr sz="2100" b="1" spc="85" dirty="0">
                <a:latin typeface="Arial"/>
                <a:cs typeface="Arial"/>
              </a:rPr>
              <a:t>Explore</a:t>
            </a:r>
            <a:r>
              <a:rPr sz="2100" b="1" spc="5" dirty="0">
                <a:latin typeface="Arial"/>
                <a:cs typeface="Arial"/>
              </a:rPr>
              <a:t> </a:t>
            </a:r>
            <a:r>
              <a:rPr sz="2100" b="1" spc="80" dirty="0">
                <a:latin typeface="Arial"/>
                <a:cs typeface="Arial"/>
              </a:rPr>
              <a:t>your </a:t>
            </a:r>
            <a:r>
              <a:rPr sz="2100" b="1" spc="155" dirty="0">
                <a:latin typeface="Arial"/>
                <a:cs typeface="Arial"/>
              </a:rPr>
              <a:t>Community</a:t>
            </a:r>
            <a:r>
              <a:rPr sz="2100" b="1" spc="30" dirty="0">
                <a:latin typeface="Arial"/>
                <a:cs typeface="Arial"/>
              </a:rPr>
              <a:t> </a:t>
            </a:r>
            <a:r>
              <a:rPr sz="2100" b="1" spc="145" dirty="0">
                <a:latin typeface="Arial"/>
                <a:cs typeface="Arial"/>
              </a:rPr>
              <a:t>Data</a:t>
            </a:r>
            <a:endParaRPr sz="2100">
              <a:latin typeface="Arial"/>
              <a:cs typeface="Arial"/>
            </a:endParaRPr>
          </a:p>
        </p:txBody>
      </p:sp>
      <p:sp>
        <p:nvSpPr>
          <p:cNvPr id="11" name="object 11"/>
          <p:cNvSpPr txBox="1"/>
          <p:nvPr/>
        </p:nvSpPr>
        <p:spPr>
          <a:xfrm>
            <a:off x="7430639" y="7613484"/>
            <a:ext cx="3095625" cy="1816100"/>
          </a:xfrm>
          <a:prstGeom prst="rect">
            <a:avLst/>
          </a:prstGeom>
        </p:spPr>
        <p:txBody>
          <a:bodyPr vert="horz" wrap="square" lIns="0" tIns="12700" rIns="0" bIns="0" rtlCol="0">
            <a:spAutoFit/>
          </a:bodyPr>
          <a:lstStyle/>
          <a:p>
            <a:pPr marL="12700" marR="5080" algn="ctr">
              <a:lnSpc>
                <a:spcPct val="139900"/>
              </a:lnSpc>
              <a:spcBef>
                <a:spcPts val="100"/>
              </a:spcBef>
            </a:pPr>
            <a:r>
              <a:rPr sz="2100" b="1" spc="95" dirty="0">
                <a:latin typeface="Arial"/>
                <a:cs typeface="Arial"/>
              </a:rPr>
              <a:t>Increase</a:t>
            </a:r>
            <a:r>
              <a:rPr sz="2100" b="1" spc="35" dirty="0">
                <a:latin typeface="Arial"/>
                <a:cs typeface="Arial"/>
              </a:rPr>
              <a:t> </a:t>
            </a:r>
            <a:r>
              <a:rPr sz="2100" b="1" spc="105" dirty="0">
                <a:latin typeface="Arial"/>
                <a:cs typeface="Arial"/>
              </a:rPr>
              <a:t>Awareness</a:t>
            </a:r>
            <a:r>
              <a:rPr sz="2100" b="1" spc="40" dirty="0">
                <a:latin typeface="Arial"/>
                <a:cs typeface="Arial"/>
              </a:rPr>
              <a:t> </a:t>
            </a:r>
            <a:r>
              <a:rPr sz="2100" b="1" spc="-50" dirty="0">
                <a:latin typeface="Arial"/>
                <a:cs typeface="Arial"/>
              </a:rPr>
              <a:t>&amp; </a:t>
            </a:r>
            <a:r>
              <a:rPr sz="2100" b="1" spc="140" dirty="0">
                <a:latin typeface="Arial"/>
                <a:cs typeface="Arial"/>
              </a:rPr>
              <a:t>Knowledge</a:t>
            </a:r>
            <a:r>
              <a:rPr sz="2100" b="1" spc="15" dirty="0">
                <a:latin typeface="Arial"/>
                <a:cs typeface="Arial"/>
              </a:rPr>
              <a:t> </a:t>
            </a:r>
            <a:r>
              <a:rPr sz="2100" b="1" spc="90" dirty="0">
                <a:latin typeface="Arial"/>
                <a:cs typeface="Arial"/>
              </a:rPr>
              <a:t>of</a:t>
            </a:r>
            <a:r>
              <a:rPr sz="2100" b="1" spc="20" dirty="0">
                <a:latin typeface="Arial"/>
                <a:cs typeface="Arial"/>
              </a:rPr>
              <a:t> </a:t>
            </a:r>
            <a:r>
              <a:rPr sz="2100" b="1" spc="145" dirty="0">
                <a:latin typeface="Arial"/>
                <a:cs typeface="Arial"/>
              </a:rPr>
              <a:t>the </a:t>
            </a:r>
            <a:r>
              <a:rPr sz="2100" b="1" spc="55" dirty="0">
                <a:latin typeface="Arial"/>
                <a:cs typeface="Arial"/>
              </a:rPr>
              <a:t>Issue</a:t>
            </a:r>
            <a:r>
              <a:rPr sz="2100" b="1" spc="20" dirty="0">
                <a:latin typeface="Arial"/>
                <a:cs typeface="Arial"/>
              </a:rPr>
              <a:t> </a:t>
            </a:r>
            <a:r>
              <a:rPr sz="2100" b="1" spc="165" dirty="0">
                <a:latin typeface="Arial"/>
                <a:cs typeface="Arial"/>
              </a:rPr>
              <a:t>Among</a:t>
            </a:r>
            <a:r>
              <a:rPr sz="2100" b="1" spc="25" dirty="0">
                <a:latin typeface="Arial"/>
                <a:cs typeface="Arial"/>
              </a:rPr>
              <a:t> </a:t>
            </a:r>
            <a:r>
              <a:rPr sz="2100" b="1" spc="95" dirty="0">
                <a:latin typeface="Arial"/>
                <a:cs typeface="Arial"/>
              </a:rPr>
              <a:t>Staff</a:t>
            </a:r>
            <a:r>
              <a:rPr sz="2100" b="1" spc="25" dirty="0">
                <a:latin typeface="Arial"/>
                <a:cs typeface="Arial"/>
              </a:rPr>
              <a:t> </a:t>
            </a:r>
            <a:r>
              <a:rPr sz="2100" b="1" spc="-50" dirty="0">
                <a:latin typeface="Arial"/>
                <a:cs typeface="Arial"/>
              </a:rPr>
              <a:t>&amp; </a:t>
            </a:r>
            <a:r>
              <a:rPr sz="2100" b="1" spc="170" dirty="0">
                <a:latin typeface="Arial"/>
                <a:cs typeface="Arial"/>
              </a:rPr>
              <a:t>the</a:t>
            </a:r>
            <a:r>
              <a:rPr sz="2100" b="1" spc="15" dirty="0">
                <a:latin typeface="Arial"/>
                <a:cs typeface="Arial"/>
              </a:rPr>
              <a:t> </a:t>
            </a:r>
            <a:r>
              <a:rPr sz="2100" b="1" spc="145" dirty="0">
                <a:latin typeface="Arial"/>
                <a:cs typeface="Arial"/>
              </a:rPr>
              <a:t>Community</a:t>
            </a:r>
            <a:endParaRPr sz="21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23400" y="625800"/>
            <a:ext cx="17041200" cy="1145400"/>
          </a:xfrm>
          <a:prstGeom prst="rect">
            <a:avLst/>
          </a:prstGeom>
        </p:spPr>
        <p:txBody>
          <a:bodyPr spcFirstLastPara="1" vert="horz" wrap="square" lIns="182850" tIns="182850" rIns="182850" bIns="182850" rtlCol="0" anchor="t" anchorCtr="0">
            <a:noAutofit/>
          </a:bodyPr>
          <a:lstStyle/>
          <a:p>
            <a:r>
              <a:rPr lang="en" sz="6000" b="1" dirty="0">
                <a:latin typeface="EB Garamond"/>
                <a:ea typeface="EB Garamond"/>
                <a:cs typeface="EB Garamond"/>
                <a:sym typeface="EB Garamond"/>
              </a:rPr>
              <a:t>Community Agreements</a:t>
            </a:r>
            <a:endParaRPr sz="6000" b="1" dirty="0">
              <a:latin typeface="EB Garamond"/>
              <a:ea typeface="EB Garamond"/>
              <a:cs typeface="EB Garamond"/>
              <a:sym typeface="EB Garamond"/>
            </a:endParaRPr>
          </a:p>
        </p:txBody>
      </p:sp>
      <p:sp>
        <p:nvSpPr>
          <p:cNvPr id="71" name="Google Shape;71;p15"/>
          <p:cNvSpPr txBox="1"/>
          <p:nvPr/>
        </p:nvSpPr>
        <p:spPr>
          <a:xfrm>
            <a:off x="834011" y="1908654"/>
            <a:ext cx="16044000" cy="7253656"/>
          </a:xfrm>
          <a:prstGeom prst="rect">
            <a:avLst/>
          </a:prstGeom>
          <a:noFill/>
          <a:ln>
            <a:noFill/>
          </a:ln>
        </p:spPr>
        <p:txBody>
          <a:bodyPr spcFirstLastPara="1" wrap="square" lIns="182850" tIns="182850" rIns="182850" bIns="182850" anchor="t" anchorCtr="0">
            <a:spAutoFit/>
          </a:bodyPr>
          <a:lstStyle/>
          <a:p>
            <a:pPr marL="913448" marR="0" lvl="0" indent="-660083" algn="l" defTabSz="914400" rtl="0" eaLnBrk="1" fontAlgn="auto" latinLnBrk="0" hangingPunct="1">
              <a:lnSpc>
                <a:spcPct val="106999"/>
              </a:lnSpc>
              <a:spcBef>
                <a:spcPts val="0"/>
              </a:spcBef>
              <a:spcAft>
                <a:spcPts val="0"/>
              </a:spcAft>
              <a:buClr>
                <a:prstClr val="black"/>
              </a:buClr>
              <a:buSzPts val="1600"/>
              <a:buFont typeface="Arial" panose="020B0604020202020204" pitchFamily="34" charset="0"/>
              <a:buChar char="•"/>
              <a:tabLst/>
              <a:defRPr/>
            </a:pPr>
            <a:r>
              <a:rPr kumimoji="0" lang="en-US" sz="4800" b="0" i="0" u="none" strike="noStrike" kern="1200" cap="none" spc="0" normalizeH="0" baseline="0" noProof="0" dirty="0">
                <a:ln>
                  <a:noFill/>
                </a:ln>
                <a:solidFill>
                  <a:prstClr val="black"/>
                </a:solidFill>
                <a:effectLst/>
                <a:uLnTx/>
                <a:uFillTx/>
                <a:latin typeface="EB Garamond"/>
                <a:ea typeface="EB Garamond"/>
                <a:cs typeface="EB Garamond"/>
                <a:sym typeface="EB Garamond"/>
              </a:rPr>
              <a:t>Take care of yourself</a:t>
            </a:r>
            <a:endParaRPr kumimoji="0" lang="en-US" sz="4800" b="0" i="0" u="none" strike="noStrike" kern="1200" cap="none" spc="0" normalizeH="0" baseline="0" noProof="0" dirty="0">
              <a:ln>
                <a:noFill/>
              </a:ln>
              <a:solidFill>
                <a:prstClr val="black"/>
              </a:solidFill>
              <a:effectLst/>
              <a:uLnTx/>
              <a:uFillTx/>
              <a:latin typeface="EB Garamond"/>
              <a:ea typeface="EB Garamond"/>
              <a:cs typeface="EB Garamond"/>
            </a:endParaRPr>
          </a:p>
          <a:p>
            <a:pPr marL="913448" marR="0" lvl="0" indent="-660083" algn="l" defTabSz="914400" rtl="0" eaLnBrk="1" fontAlgn="auto" latinLnBrk="0" hangingPunct="1">
              <a:lnSpc>
                <a:spcPct val="106999"/>
              </a:lnSpc>
              <a:spcBef>
                <a:spcPts val="0"/>
              </a:spcBef>
              <a:spcAft>
                <a:spcPts val="0"/>
              </a:spcAft>
              <a:buClr>
                <a:prstClr val="black"/>
              </a:buClr>
              <a:buSzPts val="1600"/>
              <a:buFont typeface="Arial" panose="020B0604020202020204" pitchFamily="34" charset="0"/>
              <a:buChar char="•"/>
              <a:tabLst/>
              <a:defRPr/>
            </a:pPr>
            <a:r>
              <a:rPr kumimoji="0" lang="en-US" sz="4800" b="0" i="0" u="none" strike="noStrike" kern="1200" cap="none" spc="0" normalizeH="0" baseline="0" noProof="0" dirty="0">
                <a:ln>
                  <a:noFill/>
                </a:ln>
                <a:solidFill>
                  <a:prstClr val="black"/>
                </a:solidFill>
                <a:effectLst/>
                <a:uLnTx/>
                <a:uFillTx/>
                <a:latin typeface="EB Garamond"/>
                <a:ea typeface="EB Garamond"/>
                <a:cs typeface="EB Garamond"/>
                <a:sym typeface="EB Garamond"/>
              </a:rPr>
              <a:t>No one knows everything/Together we know a lot</a:t>
            </a:r>
            <a:endParaRPr kumimoji="0" lang="en-US" sz="4800" b="0" i="0" u="none" strike="noStrike" kern="1200" cap="none" spc="0" normalizeH="0" baseline="0" noProof="0" dirty="0">
              <a:ln>
                <a:noFill/>
              </a:ln>
              <a:solidFill>
                <a:prstClr val="black"/>
              </a:solidFill>
              <a:effectLst/>
              <a:uLnTx/>
              <a:uFillTx/>
              <a:latin typeface="EB Garamond"/>
              <a:ea typeface="EB Garamond"/>
              <a:cs typeface="EB Garamond"/>
            </a:endParaRPr>
          </a:p>
          <a:p>
            <a:pPr marL="913448" marR="0" lvl="0" indent="-660083" algn="l" defTabSz="914400" rtl="0" eaLnBrk="1" fontAlgn="auto" latinLnBrk="0" hangingPunct="1">
              <a:lnSpc>
                <a:spcPct val="106999"/>
              </a:lnSpc>
              <a:spcBef>
                <a:spcPts val="0"/>
              </a:spcBef>
              <a:spcAft>
                <a:spcPts val="0"/>
              </a:spcAft>
              <a:buClr>
                <a:prstClr val="black"/>
              </a:buClr>
              <a:buSzPts val="1600"/>
              <a:buFont typeface="Arial" panose="020B0604020202020204" pitchFamily="34" charset="0"/>
              <a:buChar char="•"/>
              <a:tabLst/>
              <a:defRPr/>
            </a:pPr>
            <a:r>
              <a:rPr kumimoji="0" lang="en-US" sz="4800" b="0" i="0" u="none" strike="noStrike" kern="1200" cap="none" spc="0" normalizeH="0" baseline="0" noProof="0" dirty="0">
                <a:ln>
                  <a:noFill/>
                </a:ln>
                <a:solidFill>
                  <a:prstClr val="black"/>
                </a:solidFill>
                <a:effectLst/>
                <a:uLnTx/>
                <a:uFillTx/>
                <a:latin typeface="EB Garamond"/>
                <a:ea typeface="EB Garamond"/>
                <a:cs typeface="EB Garamond"/>
                <a:sym typeface="EB Garamond"/>
              </a:rPr>
              <a:t>Make Space/Take Space</a:t>
            </a:r>
            <a:endParaRPr kumimoji="0" lang="en-US" sz="4800" b="0" i="0" u="none" strike="noStrike" kern="1200" cap="none" spc="0" normalizeH="0" baseline="0" noProof="0" dirty="0">
              <a:ln>
                <a:noFill/>
              </a:ln>
              <a:solidFill>
                <a:prstClr val="black"/>
              </a:solidFill>
              <a:effectLst/>
              <a:uLnTx/>
              <a:uFillTx/>
              <a:latin typeface="EB Garamond"/>
              <a:ea typeface="EB Garamond"/>
              <a:cs typeface="EB Garamond"/>
            </a:endParaRPr>
          </a:p>
          <a:p>
            <a:pPr marL="913448" marR="0" lvl="0" indent="-660083" algn="l" defTabSz="914400" rtl="0" eaLnBrk="1" fontAlgn="auto" latinLnBrk="0" hangingPunct="1">
              <a:lnSpc>
                <a:spcPct val="106999"/>
              </a:lnSpc>
              <a:spcBef>
                <a:spcPts val="0"/>
              </a:spcBef>
              <a:spcAft>
                <a:spcPts val="0"/>
              </a:spcAft>
              <a:buClr>
                <a:prstClr val="black"/>
              </a:buClr>
              <a:buSzPts val="1600"/>
              <a:buFont typeface="Arial" panose="020B0604020202020204" pitchFamily="34" charset="0"/>
              <a:buChar char="•"/>
              <a:tabLst/>
              <a:defRPr/>
            </a:pPr>
            <a:r>
              <a:rPr kumimoji="0" lang="en-US" sz="4800" b="0" i="0" u="none" strike="noStrike" kern="1200" cap="none" spc="0" normalizeH="0" baseline="0" noProof="0" dirty="0">
                <a:ln>
                  <a:noFill/>
                </a:ln>
                <a:solidFill>
                  <a:prstClr val="black"/>
                </a:solidFill>
                <a:effectLst/>
                <a:uLnTx/>
                <a:uFillTx/>
                <a:latin typeface="EB Garamond"/>
                <a:ea typeface="EB Garamond"/>
                <a:cs typeface="EB Garamond"/>
                <a:sym typeface="EB Garamond"/>
              </a:rPr>
              <a:t>One mic/One voice </a:t>
            </a:r>
            <a:endParaRPr kumimoji="0" lang="en-US" sz="4800" b="0" i="0" u="none" strike="noStrike" kern="1200" cap="none" spc="0" normalizeH="0" baseline="0" noProof="0" dirty="0">
              <a:ln>
                <a:noFill/>
              </a:ln>
              <a:solidFill>
                <a:prstClr val="black"/>
              </a:solidFill>
              <a:effectLst/>
              <a:uLnTx/>
              <a:uFillTx/>
              <a:latin typeface="EB Garamond"/>
              <a:ea typeface="EB Garamond"/>
              <a:cs typeface="EB Garamond"/>
            </a:endParaRPr>
          </a:p>
          <a:p>
            <a:pPr marL="913448" marR="0" lvl="0" indent="-660083" algn="l" defTabSz="914400" rtl="0" eaLnBrk="1" fontAlgn="auto" latinLnBrk="0" hangingPunct="1">
              <a:lnSpc>
                <a:spcPct val="106999"/>
              </a:lnSpc>
              <a:spcBef>
                <a:spcPts val="0"/>
              </a:spcBef>
              <a:spcAft>
                <a:spcPts val="0"/>
              </a:spcAft>
              <a:buClr>
                <a:prstClr val="black"/>
              </a:buClr>
              <a:buSzPts val="1600"/>
              <a:buFont typeface="Arial" panose="020B0604020202020204" pitchFamily="34" charset="0"/>
              <a:buChar char="•"/>
              <a:tabLst/>
              <a:defRPr/>
            </a:pPr>
            <a:r>
              <a:rPr kumimoji="0" lang="en-US" sz="4800" b="0" i="0" u="none" strike="noStrike" kern="1200" cap="none" spc="0" normalizeH="0" baseline="0" noProof="0" dirty="0">
                <a:ln>
                  <a:noFill/>
                </a:ln>
                <a:solidFill>
                  <a:prstClr val="black"/>
                </a:solidFill>
                <a:effectLst/>
                <a:uLnTx/>
                <a:uFillTx/>
                <a:latin typeface="EB Garamond"/>
                <a:ea typeface="EB Garamond"/>
                <a:cs typeface="EB Garamond"/>
                <a:sym typeface="EB Garamond"/>
              </a:rPr>
              <a:t>Understand the difference between impact and intent</a:t>
            </a:r>
            <a:endParaRPr kumimoji="0" lang="en-US" sz="4800" b="0" i="0" u="none" strike="noStrike" kern="1200" cap="none" spc="0" normalizeH="0" baseline="0" noProof="0" dirty="0">
              <a:ln>
                <a:noFill/>
              </a:ln>
              <a:solidFill>
                <a:prstClr val="black"/>
              </a:solidFill>
              <a:effectLst/>
              <a:uLnTx/>
              <a:uFillTx/>
              <a:latin typeface="EB Garamond"/>
              <a:ea typeface="EB Garamond"/>
              <a:cs typeface="EB Garamond"/>
            </a:endParaRPr>
          </a:p>
          <a:p>
            <a:pPr marL="913448" marR="0" lvl="0" indent="-660083" algn="l" defTabSz="914400" rtl="0" eaLnBrk="1" fontAlgn="auto" latinLnBrk="0" hangingPunct="1">
              <a:lnSpc>
                <a:spcPct val="106999"/>
              </a:lnSpc>
              <a:spcBef>
                <a:spcPts val="0"/>
              </a:spcBef>
              <a:spcAft>
                <a:spcPts val="0"/>
              </a:spcAft>
              <a:buClr>
                <a:prstClr val="black"/>
              </a:buClr>
              <a:buSzPts val="1600"/>
              <a:buFont typeface="Arial" panose="020B0604020202020204" pitchFamily="34" charset="0"/>
              <a:buChar char="•"/>
              <a:tabLst/>
              <a:defRPr/>
            </a:pPr>
            <a:r>
              <a:rPr kumimoji="0" lang="en-US" sz="4800" b="0" i="0" u="none" strike="noStrike" kern="1200" cap="none" spc="0" normalizeH="0" baseline="0" noProof="0" dirty="0">
                <a:ln>
                  <a:noFill/>
                </a:ln>
                <a:solidFill>
                  <a:prstClr val="black"/>
                </a:solidFill>
                <a:effectLst/>
                <a:uLnTx/>
                <a:uFillTx/>
                <a:latin typeface="EB Garamond"/>
                <a:ea typeface="EB Garamond"/>
                <a:cs typeface="EB Garamond"/>
                <a:sym typeface="EB Garamond"/>
              </a:rPr>
              <a:t>Respect confidentiality</a:t>
            </a:r>
            <a:endParaRPr kumimoji="0" lang="en-US" sz="4800" b="0" i="0" u="none" strike="noStrike" kern="1200" cap="none" spc="0" normalizeH="0" baseline="0" noProof="0" dirty="0">
              <a:ln>
                <a:noFill/>
              </a:ln>
              <a:solidFill>
                <a:prstClr val="black"/>
              </a:solidFill>
              <a:effectLst/>
              <a:uLnTx/>
              <a:uFillTx/>
              <a:latin typeface="EB Garamond"/>
              <a:ea typeface="EB Garamond"/>
              <a:cs typeface="EB Garamond"/>
            </a:endParaRPr>
          </a:p>
          <a:p>
            <a:pPr marL="913448" marR="0" lvl="0" indent="-660083" algn="l" defTabSz="914400" rtl="0" eaLnBrk="1" fontAlgn="auto" latinLnBrk="0" hangingPunct="1">
              <a:lnSpc>
                <a:spcPct val="106999"/>
              </a:lnSpc>
              <a:spcBef>
                <a:spcPts val="0"/>
              </a:spcBef>
              <a:spcAft>
                <a:spcPts val="0"/>
              </a:spcAft>
              <a:buClr>
                <a:prstClr val="black"/>
              </a:buClr>
              <a:buSzPts val="1600"/>
              <a:buFont typeface="Arial" panose="020B0604020202020204" pitchFamily="34" charset="0"/>
              <a:buChar char="•"/>
              <a:tabLst/>
              <a:defRPr/>
            </a:pPr>
            <a:r>
              <a:rPr kumimoji="0" lang="en-US" sz="4800" b="0" i="0" u="none" strike="noStrike" kern="1200" cap="none" spc="0" normalizeH="0" baseline="0" noProof="0" dirty="0">
                <a:ln>
                  <a:noFill/>
                </a:ln>
                <a:solidFill>
                  <a:prstClr val="black"/>
                </a:solidFill>
                <a:effectLst/>
                <a:uLnTx/>
                <a:uFillTx/>
                <a:latin typeface="EB Garamond"/>
                <a:ea typeface="EB Garamond"/>
                <a:cs typeface="EB Garamond"/>
                <a:sym typeface="EB Garamond"/>
              </a:rPr>
              <a:t>Be curious and respectful </a:t>
            </a:r>
            <a:endParaRPr kumimoji="0" lang="en-US" sz="3600" b="0" i="0" u="none" strike="noStrike" kern="1200" cap="none" spc="0" normalizeH="0" baseline="0" noProof="0" dirty="0">
              <a:ln>
                <a:noFill/>
              </a:ln>
              <a:solidFill>
                <a:prstClr val="black"/>
              </a:solidFill>
              <a:effectLst/>
              <a:uLnTx/>
              <a:uFillTx/>
              <a:latin typeface="EB Garamond"/>
              <a:ea typeface="EB Garamond"/>
              <a:cs typeface="EB Garamond"/>
            </a:endParaRPr>
          </a:p>
          <a:p>
            <a:pPr marL="253365" marR="0" lvl="0" indent="0" algn="r" defTabSz="914400" rtl="0" eaLnBrk="1" fontAlgn="auto" latinLnBrk="0" hangingPunct="1">
              <a:lnSpc>
                <a:spcPct val="106999"/>
              </a:lnSpc>
              <a:spcBef>
                <a:spcPts val="0"/>
              </a:spcBef>
              <a:spcAft>
                <a:spcPts val="0"/>
              </a:spcAft>
              <a:buClr>
                <a:prstClr val="black"/>
              </a:buClr>
              <a:buSzPts val="1600"/>
              <a:buFontTx/>
              <a:buNone/>
              <a:tabLst/>
              <a:defRPr/>
            </a:pPr>
            <a:r>
              <a:rPr kumimoji="0" lang="en-US" sz="3600" b="0" i="0" u="none" strike="noStrike" kern="1200" cap="none" spc="0" normalizeH="0" baseline="0" noProof="0" dirty="0">
                <a:ln>
                  <a:noFill/>
                </a:ln>
                <a:solidFill>
                  <a:prstClr val="black"/>
                </a:solidFill>
                <a:effectLst/>
                <a:uLnTx/>
                <a:uFillTx/>
                <a:latin typeface="EB Garamond"/>
                <a:ea typeface="EB Garamond"/>
                <a:cs typeface="EB Garamond"/>
                <a:sym typeface="EB Garamond"/>
              </a:rPr>
              <a:t>Adapted from GLSEN Guidelines from Respectful GSA Spaces</a:t>
            </a:r>
            <a:endParaRPr kumimoji="0" lang="en-US" sz="3600" b="0" i="0" u="none" strike="noStrike" kern="1200" cap="none" spc="0" normalizeH="0" baseline="0" noProof="0" dirty="0">
              <a:ln>
                <a:noFill/>
              </a:ln>
              <a:solidFill>
                <a:prstClr val="black"/>
              </a:solidFill>
              <a:effectLst/>
              <a:uLnTx/>
              <a:uFillTx/>
              <a:latin typeface="EB Garamond"/>
              <a:ea typeface="EB Garamond"/>
              <a:cs typeface="EB Garamond"/>
            </a:endParaRPr>
          </a:p>
          <a:p>
            <a:pPr marL="0" marR="0" lvl="0" indent="0" algn="r" defTabSz="914400" rtl="0" eaLnBrk="1" fontAlgn="auto" latinLnBrk="0" hangingPunct="1">
              <a:lnSpc>
                <a:spcPct val="100000"/>
              </a:lnSpc>
              <a:spcBef>
                <a:spcPts val="1601"/>
              </a:spcBef>
              <a:spcAft>
                <a:spcPts val="0"/>
              </a:spcAft>
              <a:buClr>
                <a:prstClr val="black"/>
              </a:buClr>
              <a:buSzPts val="1100"/>
              <a:buFontTx/>
              <a:buNone/>
              <a:tabLst/>
              <a:defRPr/>
            </a:pPr>
            <a:r>
              <a:rPr kumimoji="0" lang="en-US" sz="3600" b="0" i="0" u="sng" strike="noStrike" kern="1200" cap="none" spc="0" normalizeH="0" baseline="0" noProof="0" dirty="0">
                <a:ln>
                  <a:noFill/>
                </a:ln>
                <a:solidFill>
                  <a:srgbClr val="954F72"/>
                </a:solidFill>
                <a:effectLst/>
                <a:uLnTx/>
                <a:uFillTx/>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https://www.glsen.org/activity/guidelines-respectful-gsa-spaces</a:t>
            </a:r>
            <a:endParaRPr kumimoji="0" lang="en-US" sz="3600" b="0" i="0" u="sng" strike="noStrike" kern="1200" cap="none" spc="0" normalizeH="0" baseline="0" noProof="0" dirty="0">
              <a:ln>
                <a:noFill/>
              </a:ln>
              <a:solidFill>
                <a:srgbClr val="954F72"/>
              </a:solidFill>
              <a:effectLst/>
              <a:uLnTx/>
              <a:uFillTx/>
              <a:latin typeface="EB Garamond"/>
              <a:ea typeface="EB Garamond"/>
              <a:cs typeface="EB Garamond"/>
            </a:endParaRPr>
          </a:p>
        </p:txBody>
      </p:sp>
      <p:sp>
        <p:nvSpPr>
          <p:cNvPr id="2" name="Rectangle 1">
            <a:extLst>
              <a:ext uri="{FF2B5EF4-FFF2-40B4-BE49-F238E27FC236}">
                <a16:creationId xmlns:a16="http://schemas.microsoft.com/office/drawing/2014/main" id="{EFAD00AF-5339-1F0B-A258-54224B299285}"/>
              </a:ext>
              <a:ext uri="{C183D7F6-B498-43B3-948B-1728B52AA6E4}">
                <adec:decorative xmlns:adec="http://schemas.microsoft.com/office/drawing/2017/decorative" val="1"/>
              </a:ext>
            </a:extLst>
          </p:cNvPr>
          <p:cNvSpPr/>
          <p:nvPr/>
        </p:nvSpPr>
        <p:spPr>
          <a:xfrm>
            <a:off x="1" y="9206402"/>
            <a:ext cx="18287999" cy="1104900"/>
          </a:xfrm>
          <a:prstGeom prst="rect">
            <a:avLst/>
          </a:prstGeom>
          <a:solidFill>
            <a:srgbClr val="205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Network of the National Library of Medicine logo.">
            <a:extLst>
              <a:ext uri="{FF2B5EF4-FFF2-40B4-BE49-F238E27FC236}">
                <a16:creationId xmlns:a16="http://schemas.microsoft.com/office/drawing/2014/main" id="{79372310-38E4-4102-A7B3-E1E32C19F350}"/>
              </a:ext>
            </a:extLst>
          </p:cNvPr>
          <p:cNvPicPr>
            <a:picLocks noChangeAspect="1"/>
          </p:cNvPicPr>
          <p:nvPr/>
        </p:nvPicPr>
        <p:blipFill>
          <a:blip r:embed="rId4"/>
          <a:stretch>
            <a:fillRect/>
          </a:stretch>
        </p:blipFill>
        <p:spPr>
          <a:xfrm>
            <a:off x="152400" y="9332214"/>
            <a:ext cx="5318273" cy="853277"/>
          </a:xfrm>
          <a:prstGeom prst="rect">
            <a:avLst/>
          </a:prstGeom>
        </p:spPr>
      </p:pic>
    </p:spTree>
    <p:extLst>
      <p:ext uri="{BB962C8B-B14F-4D97-AF65-F5344CB8AC3E}">
        <p14:creationId xmlns:p14="http://schemas.microsoft.com/office/powerpoint/2010/main" val="702527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a:spLocks noGrp="1"/>
          </p:cNvSpPr>
          <p:nvPr>
            <p:ph type="title" idx="4294967295"/>
          </p:nvPr>
        </p:nvSpPr>
        <p:spPr>
          <a:xfrm>
            <a:off x="1016000" y="1155130"/>
            <a:ext cx="16517619" cy="1397819"/>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500" b="1" i="0" u="none" strike="noStrike" kern="0" cap="none" normalizeH="0" baseline="0" noProof="0" dirty="0">
                <a:ln>
                  <a:noFill/>
                </a:ln>
                <a:solidFill>
                  <a:srgbClr val="037D42"/>
                </a:solidFill>
                <a:effectLst/>
                <a:uLnTx/>
                <a:uFillTx/>
                <a:latin typeface="Arial"/>
                <a:cs typeface="Arial"/>
              </a:rPr>
              <a:t>ACTION 5: OFFER COMMUNITY ENGAGEMENT &amp; PROGRAMMING OPTIONS</a:t>
            </a:r>
            <a:endParaRPr kumimoji="0" lang="en-US" sz="4500" b="0" i="0" u="none" strike="noStrike" kern="0" cap="none" normalizeH="0" baseline="0" noProof="0" dirty="0">
              <a:ln>
                <a:noFill/>
              </a:ln>
              <a:solidFill>
                <a:sysClr val="windowText" lastClr="000000"/>
              </a:solidFill>
              <a:effectLst/>
              <a:uLnTx/>
              <a:uFillTx/>
              <a:latin typeface="Arial"/>
              <a:cs typeface="Arial"/>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sp>
        <p:nvSpPr>
          <p:cNvPr id="12" name="object 12"/>
          <p:cNvSpPr txBox="1">
            <a:spLocks/>
          </p:cNvSpPr>
          <p:nvPr/>
        </p:nvSpPr>
        <p:spPr>
          <a:xfrm>
            <a:off x="9144000" y="312546"/>
            <a:ext cx="8775675"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ACTION STEP OVERVIEWTOOLKIT</a:t>
            </a:r>
          </a:p>
        </p:txBody>
      </p:sp>
      <p:sp>
        <p:nvSpPr>
          <p:cNvPr id="10" name="object 10"/>
          <p:cNvSpPr txBox="1"/>
          <p:nvPr/>
        </p:nvSpPr>
        <p:spPr>
          <a:xfrm>
            <a:off x="1871885" y="2672592"/>
            <a:ext cx="10060305" cy="6197600"/>
          </a:xfrm>
          <a:prstGeom prst="rect">
            <a:avLst/>
          </a:prstGeom>
        </p:spPr>
        <p:txBody>
          <a:bodyPr vert="horz" wrap="square" lIns="0" tIns="12700" rIns="0" bIns="0" rtlCol="0">
            <a:spAutoFit/>
          </a:bodyPr>
          <a:lstStyle/>
          <a:p>
            <a:pPr marL="119380" marR="879475">
              <a:lnSpc>
                <a:spcPct val="140600"/>
              </a:lnSpc>
              <a:spcBef>
                <a:spcPts val="100"/>
              </a:spcBef>
            </a:pPr>
            <a:r>
              <a:rPr sz="3200" spc="200" dirty="0">
                <a:latin typeface="Times New Roman"/>
                <a:cs typeface="Times New Roman"/>
              </a:rPr>
              <a:t>Informational</a:t>
            </a:r>
            <a:r>
              <a:rPr sz="3200" spc="60" dirty="0">
                <a:latin typeface="Times New Roman"/>
                <a:cs typeface="Times New Roman"/>
              </a:rPr>
              <a:t> </a:t>
            </a:r>
            <a:r>
              <a:rPr sz="3200" spc="220" dirty="0">
                <a:latin typeface="Times New Roman"/>
                <a:cs typeface="Times New Roman"/>
              </a:rPr>
              <a:t>book</a:t>
            </a:r>
            <a:r>
              <a:rPr sz="3200" spc="60" dirty="0">
                <a:latin typeface="Times New Roman"/>
                <a:cs typeface="Times New Roman"/>
              </a:rPr>
              <a:t> </a:t>
            </a:r>
            <a:r>
              <a:rPr sz="3200" spc="160" dirty="0">
                <a:latin typeface="Times New Roman"/>
                <a:cs typeface="Times New Roman"/>
              </a:rPr>
              <a:t>displays</a:t>
            </a:r>
            <a:r>
              <a:rPr sz="3200" spc="60" dirty="0">
                <a:latin typeface="Times New Roman"/>
                <a:cs typeface="Times New Roman"/>
              </a:rPr>
              <a:t> </a:t>
            </a:r>
            <a:r>
              <a:rPr sz="3200" spc="195" dirty="0">
                <a:latin typeface="Times New Roman"/>
                <a:cs typeface="Times New Roman"/>
              </a:rPr>
              <a:t>for</a:t>
            </a:r>
            <a:r>
              <a:rPr sz="3200" spc="60" dirty="0">
                <a:latin typeface="Times New Roman"/>
                <a:cs typeface="Times New Roman"/>
              </a:rPr>
              <a:t> </a:t>
            </a:r>
            <a:r>
              <a:rPr sz="3200" spc="160" dirty="0">
                <a:latin typeface="Times New Roman"/>
                <a:cs typeface="Times New Roman"/>
              </a:rPr>
              <a:t>library</a:t>
            </a:r>
            <a:r>
              <a:rPr sz="3200" spc="60" dirty="0">
                <a:latin typeface="Times New Roman"/>
                <a:cs typeface="Times New Roman"/>
              </a:rPr>
              <a:t> </a:t>
            </a:r>
            <a:r>
              <a:rPr sz="3200" spc="270" dirty="0">
                <a:latin typeface="Times New Roman"/>
                <a:cs typeface="Times New Roman"/>
              </a:rPr>
              <a:t>patrons </a:t>
            </a:r>
            <a:r>
              <a:rPr sz="3200" spc="90" dirty="0">
                <a:latin typeface="Times New Roman"/>
                <a:cs typeface="Times New Roman"/>
              </a:rPr>
              <a:t>Add</a:t>
            </a:r>
            <a:r>
              <a:rPr sz="3200" spc="55" dirty="0">
                <a:latin typeface="Times New Roman"/>
                <a:cs typeface="Times New Roman"/>
              </a:rPr>
              <a:t> </a:t>
            </a:r>
            <a:r>
              <a:rPr sz="3200" spc="220" dirty="0">
                <a:latin typeface="Times New Roman"/>
                <a:cs typeface="Times New Roman"/>
              </a:rPr>
              <a:t>addiction</a:t>
            </a:r>
            <a:r>
              <a:rPr sz="3200" spc="60" dirty="0">
                <a:latin typeface="Times New Roman"/>
                <a:cs typeface="Times New Roman"/>
              </a:rPr>
              <a:t> </a:t>
            </a:r>
            <a:r>
              <a:rPr sz="3200" spc="275" dirty="0">
                <a:latin typeface="Times New Roman"/>
                <a:cs typeface="Times New Roman"/>
              </a:rPr>
              <a:t>resources</a:t>
            </a:r>
            <a:r>
              <a:rPr sz="3200" spc="60" dirty="0">
                <a:latin typeface="Times New Roman"/>
                <a:cs typeface="Times New Roman"/>
              </a:rPr>
              <a:t> </a:t>
            </a:r>
            <a:r>
              <a:rPr sz="3200" spc="305" dirty="0">
                <a:latin typeface="Times New Roman"/>
                <a:cs typeface="Times New Roman"/>
              </a:rPr>
              <a:t>to</a:t>
            </a:r>
            <a:r>
              <a:rPr sz="3200" spc="60" dirty="0">
                <a:latin typeface="Times New Roman"/>
                <a:cs typeface="Times New Roman"/>
              </a:rPr>
              <a:t> </a:t>
            </a:r>
            <a:r>
              <a:rPr sz="3200" spc="160" dirty="0">
                <a:latin typeface="Times New Roman"/>
                <a:cs typeface="Times New Roman"/>
              </a:rPr>
              <a:t>library</a:t>
            </a:r>
            <a:r>
              <a:rPr sz="3200" spc="60" dirty="0">
                <a:latin typeface="Times New Roman"/>
                <a:cs typeface="Times New Roman"/>
              </a:rPr>
              <a:t> </a:t>
            </a:r>
            <a:r>
              <a:rPr sz="3200" spc="220" dirty="0">
                <a:latin typeface="Times New Roman"/>
                <a:cs typeface="Times New Roman"/>
              </a:rPr>
              <a:t>website </a:t>
            </a:r>
            <a:r>
              <a:rPr sz="3200" spc="240" dirty="0">
                <a:latin typeface="Times New Roman"/>
                <a:cs typeface="Times New Roman"/>
              </a:rPr>
              <a:t>Pamphlets</a:t>
            </a:r>
            <a:r>
              <a:rPr sz="3200" spc="45" dirty="0">
                <a:latin typeface="Times New Roman"/>
                <a:cs typeface="Times New Roman"/>
              </a:rPr>
              <a:t> </a:t>
            </a:r>
            <a:r>
              <a:rPr sz="3200" spc="200" dirty="0">
                <a:latin typeface="Times New Roman"/>
                <a:cs typeface="Times New Roman"/>
              </a:rPr>
              <a:t>discussing</a:t>
            </a:r>
            <a:r>
              <a:rPr sz="3200" spc="50" dirty="0">
                <a:latin typeface="Times New Roman"/>
                <a:cs typeface="Times New Roman"/>
              </a:rPr>
              <a:t> </a:t>
            </a:r>
            <a:r>
              <a:rPr sz="3200" spc="270" dirty="0">
                <a:latin typeface="Times New Roman"/>
                <a:cs typeface="Times New Roman"/>
              </a:rPr>
              <a:t>substance</a:t>
            </a:r>
            <a:r>
              <a:rPr sz="3200" spc="50" dirty="0">
                <a:latin typeface="Times New Roman"/>
                <a:cs typeface="Times New Roman"/>
              </a:rPr>
              <a:t> </a:t>
            </a:r>
            <a:r>
              <a:rPr sz="3200" spc="270" dirty="0">
                <a:latin typeface="Times New Roman"/>
                <a:cs typeface="Times New Roman"/>
              </a:rPr>
              <a:t>use</a:t>
            </a:r>
            <a:r>
              <a:rPr sz="3200" spc="50" dirty="0">
                <a:latin typeface="Times New Roman"/>
                <a:cs typeface="Times New Roman"/>
              </a:rPr>
              <a:t> </a:t>
            </a:r>
            <a:r>
              <a:rPr sz="3200" spc="280" dirty="0">
                <a:latin typeface="Times New Roman"/>
                <a:cs typeface="Times New Roman"/>
              </a:rPr>
              <a:t>and</a:t>
            </a:r>
            <a:r>
              <a:rPr sz="3200" spc="50" dirty="0">
                <a:latin typeface="Times New Roman"/>
                <a:cs typeface="Times New Roman"/>
              </a:rPr>
              <a:t> </a:t>
            </a:r>
            <a:r>
              <a:rPr sz="3200" spc="225" dirty="0">
                <a:latin typeface="Times New Roman"/>
                <a:cs typeface="Times New Roman"/>
              </a:rPr>
              <a:t>misuse</a:t>
            </a:r>
            <a:endParaRPr sz="3200" dirty="0">
              <a:latin typeface="Times New Roman"/>
              <a:cs typeface="Times New Roman"/>
            </a:endParaRPr>
          </a:p>
          <a:p>
            <a:pPr marL="12700" marR="60325" indent="106680">
              <a:lnSpc>
                <a:spcPct val="140600"/>
              </a:lnSpc>
            </a:pPr>
            <a:r>
              <a:rPr sz="3200" spc="240" dirty="0">
                <a:latin typeface="Times New Roman"/>
                <a:cs typeface="Times New Roman"/>
              </a:rPr>
              <a:t>Programming</a:t>
            </a:r>
            <a:r>
              <a:rPr sz="3200" spc="50" dirty="0">
                <a:latin typeface="Times New Roman"/>
                <a:cs typeface="Times New Roman"/>
              </a:rPr>
              <a:t> </a:t>
            </a:r>
            <a:r>
              <a:rPr sz="3200" spc="285" dirty="0">
                <a:latin typeface="Times New Roman"/>
                <a:cs typeface="Times New Roman"/>
              </a:rPr>
              <a:t>–</a:t>
            </a:r>
            <a:r>
              <a:rPr sz="3200" spc="50" dirty="0">
                <a:latin typeface="Times New Roman"/>
                <a:cs typeface="Times New Roman"/>
              </a:rPr>
              <a:t> </a:t>
            </a:r>
            <a:r>
              <a:rPr sz="3200" spc="260" dirty="0">
                <a:latin typeface="Times New Roman"/>
                <a:cs typeface="Times New Roman"/>
              </a:rPr>
              <a:t>guest</a:t>
            </a:r>
            <a:r>
              <a:rPr sz="3200" spc="50" dirty="0">
                <a:latin typeface="Times New Roman"/>
                <a:cs typeface="Times New Roman"/>
              </a:rPr>
              <a:t> </a:t>
            </a:r>
            <a:r>
              <a:rPr sz="3200" spc="215" dirty="0">
                <a:latin typeface="Times New Roman"/>
                <a:cs typeface="Times New Roman"/>
              </a:rPr>
              <a:t>speakers,</a:t>
            </a:r>
            <a:r>
              <a:rPr sz="3200" spc="55" dirty="0">
                <a:latin typeface="Times New Roman"/>
                <a:cs typeface="Times New Roman"/>
              </a:rPr>
              <a:t> </a:t>
            </a:r>
            <a:r>
              <a:rPr sz="3200" spc="90" dirty="0">
                <a:latin typeface="Times New Roman"/>
                <a:cs typeface="Times New Roman"/>
              </a:rPr>
              <a:t>film</a:t>
            </a:r>
            <a:r>
              <a:rPr sz="3200" spc="50" dirty="0">
                <a:latin typeface="Times New Roman"/>
                <a:cs typeface="Times New Roman"/>
              </a:rPr>
              <a:t> </a:t>
            </a:r>
            <a:r>
              <a:rPr sz="3200" spc="220" dirty="0">
                <a:latin typeface="Times New Roman"/>
                <a:cs typeface="Times New Roman"/>
              </a:rPr>
              <a:t>screening,</a:t>
            </a:r>
            <a:r>
              <a:rPr sz="3200" spc="50" dirty="0">
                <a:latin typeface="Times New Roman"/>
                <a:cs typeface="Times New Roman"/>
              </a:rPr>
              <a:t> </a:t>
            </a:r>
            <a:r>
              <a:rPr sz="3200" spc="200" dirty="0">
                <a:latin typeface="Times New Roman"/>
                <a:cs typeface="Times New Roman"/>
              </a:rPr>
              <a:t>book </a:t>
            </a:r>
            <a:r>
              <a:rPr sz="3200" spc="170" dirty="0">
                <a:latin typeface="Times New Roman"/>
                <a:cs typeface="Times New Roman"/>
              </a:rPr>
              <a:t>clubs,</a:t>
            </a:r>
            <a:r>
              <a:rPr sz="3200" spc="55" dirty="0">
                <a:latin typeface="Times New Roman"/>
                <a:cs typeface="Times New Roman"/>
              </a:rPr>
              <a:t> </a:t>
            </a:r>
            <a:r>
              <a:rPr sz="3200" spc="254" dirty="0">
                <a:latin typeface="Times New Roman"/>
                <a:cs typeface="Times New Roman"/>
              </a:rPr>
              <a:t>community</a:t>
            </a:r>
            <a:r>
              <a:rPr sz="3200" spc="55" dirty="0">
                <a:latin typeface="Times New Roman"/>
                <a:cs typeface="Times New Roman"/>
              </a:rPr>
              <a:t> </a:t>
            </a:r>
            <a:r>
              <a:rPr sz="3200" spc="235" dirty="0">
                <a:latin typeface="Times New Roman"/>
                <a:cs typeface="Times New Roman"/>
              </a:rPr>
              <a:t>forums</a:t>
            </a:r>
            <a:endParaRPr sz="3200" dirty="0">
              <a:latin typeface="Times New Roman"/>
              <a:cs typeface="Times New Roman"/>
            </a:endParaRPr>
          </a:p>
          <a:p>
            <a:pPr marL="119380">
              <a:lnSpc>
                <a:spcPct val="100000"/>
              </a:lnSpc>
              <a:spcBef>
                <a:spcPts val="1560"/>
              </a:spcBef>
            </a:pPr>
            <a:r>
              <a:rPr sz="3200" spc="204" dirty="0">
                <a:latin typeface="Times New Roman"/>
                <a:cs typeface="Times New Roman"/>
              </a:rPr>
              <a:t>Drug</a:t>
            </a:r>
            <a:r>
              <a:rPr sz="3200" spc="50" dirty="0">
                <a:latin typeface="Times New Roman"/>
                <a:cs typeface="Times New Roman"/>
              </a:rPr>
              <a:t> </a:t>
            </a:r>
            <a:r>
              <a:rPr sz="3200" spc="175" dirty="0">
                <a:latin typeface="Times New Roman"/>
                <a:cs typeface="Times New Roman"/>
              </a:rPr>
              <a:t>Take</a:t>
            </a:r>
            <a:r>
              <a:rPr sz="3200" spc="50" dirty="0">
                <a:latin typeface="Times New Roman"/>
                <a:cs typeface="Times New Roman"/>
              </a:rPr>
              <a:t> </a:t>
            </a:r>
            <a:r>
              <a:rPr sz="3200" spc="105" dirty="0">
                <a:latin typeface="Times New Roman"/>
                <a:cs typeface="Times New Roman"/>
              </a:rPr>
              <a:t>Back</a:t>
            </a:r>
            <a:r>
              <a:rPr sz="3200" spc="55" dirty="0">
                <a:latin typeface="Times New Roman"/>
                <a:cs typeface="Times New Roman"/>
              </a:rPr>
              <a:t> </a:t>
            </a:r>
            <a:r>
              <a:rPr sz="3200" spc="195" dirty="0">
                <a:latin typeface="Times New Roman"/>
                <a:cs typeface="Times New Roman"/>
              </a:rPr>
              <a:t>Events</a:t>
            </a:r>
            <a:endParaRPr sz="3200" dirty="0">
              <a:latin typeface="Times New Roman"/>
              <a:cs typeface="Times New Roman"/>
            </a:endParaRPr>
          </a:p>
          <a:p>
            <a:pPr marL="119380">
              <a:lnSpc>
                <a:spcPct val="100000"/>
              </a:lnSpc>
              <a:spcBef>
                <a:spcPts val="1560"/>
              </a:spcBef>
            </a:pPr>
            <a:r>
              <a:rPr sz="3200" spc="170" dirty="0">
                <a:latin typeface="Times New Roman"/>
                <a:cs typeface="Times New Roman"/>
              </a:rPr>
              <a:t>Make</a:t>
            </a:r>
            <a:r>
              <a:rPr sz="3200" spc="50" dirty="0">
                <a:latin typeface="Times New Roman"/>
                <a:cs typeface="Times New Roman"/>
              </a:rPr>
              <a:t> </a:t>
            </a:r>
            <a:r>
              <a:rPr sz="3200" spc="-275" dirty="0">
                <a:latin typeface="Times New Roman"/>
                <a:cs typeface="Times New Roman"/>
              </a:rPr>
              <a:t>&amp;</a:t>
            </a:r>
            <a:r>
              <a:rPr sz="3200" spc="55" dirty="0">
                <a:latin typeface="Times New Roman"/>
                <a:cs typeface="Times New Roman"/>
              </a:rPr>
              <a:t> </a:t>
            </a:r>
            <a:r>
              <a:rPr sz="3200" spc="235" dirty="0">
                <a:latin typeface="Times New Roman"/>
                <a:cs typeface="Times New Roman"/>
              </a:rPr>
              <a:t>distribute</a:t>
            </a:r>
            <a:r>
              <a:rPr sz="3200" spc="55" dirty="0">
                <a:latin typeface="Times New Roman"/>
                <a:cs typeface="Times New Roman"/>
              </a:rPr>
              <a:t> </a:t>
            </a:r>
            <a:r>
              <a:rPr sz="3200" spc="260" dirty="0">
                <a:latin typeface="Times New Roman"/>
                <a:cs typeface="Times New Roman"/>
              </a:rPr>
              <a:t>Deterra</a:t>
            </a:r>
            <a:r>
              <a:rPr sz="3200" spc="50" dirty="0">
                <a:latin typeface="Times New Roman"/>
                <a:cs typeface="Times New Roman"/>
              </a:rPr>
              <a:t> </a:t>
            </a:r>
            <a:r>
              <a:rPr sz="3200" spc="185" dirty="0">
                <a:latin typeface="Times New Roman"/>
                <a:cs typeface="Times New Roman"/>
              </a:rPr>
              <a:t>bags</a:t>
            </a:r>
            <a:endParaRPr sz="3200" dirty="0">
              <a:latin typeface="Times New Roman"/>
              <a:cs typeface="Times New Roman"/>
            </a:endParaRPr>
          </a:p>
          <a:p>
            <a:pPr marL="12700" marR="5080" indent="106680">
              <a:lnSpc>
                <a:spcPct val="140600"/>
              </a:lnSpc>
            </a:pPr>
            <a:r>
              <a:rPr sz="3200" spc="280" dirty="0">
                <a:latin typeface="Times New Roman"/>
                <a:cs typeface="Times New Roman"/>
              </a:rPr>
              <a:t>Partner</a:t>
            </a:r>
            <a:r>
              <a:rPr sz="3200" spc="55" dirty="0">
                <a:latin typeface="Times New Roman"/>
                <a:cs typeface="Times New Roman"/>
              </a:rPr>
              <a:t> </a:t>
            </a:r>
            <a:r>
              <a:rPr sz="3200" spc="215" dirty="0">
                <a:latin typeface="Times New Roman"/>
                <a:cs typeface="Times New Roman"/>
              </a:rPr>
              <a:t>with</a:t>
            </a:r>
            <a:r>
              <a:rPr sz="3200" spc="55" dirty="0">
                <a:latin typeface="Times New Roman"/>
                <a:cs typeface="Times New Roman"/>
              </a:rPr>
              <a:t> </a:t>
            </a:r>
            <a:r>
              <a:rPr sz="3200" spc="140" dirty="0">
                <a:latin typeface="Times New Roman"/>
                <a:cs typeface="Times New Roman"/>
              </a:rPr>
              <a:t>local</a:t>
            </a:r>
            <a:r>
              <a:rPr sz="3200" spc="60" dirty="0">
                <a:latin typeface="Times New Roman"/>
                <a:cs typeface="Times New Roman"/>
              </a:rPr>
              <a:t> </a:t>
            </a:r>
            <a:r>
              <a:rPr sz="3200" spc="215" dirty="0">
                <a:latin typeface="Times New Roman"/>
                <a:cs typeface="Times New Roman"/>
              </a:rPr>
              <a:t>organizations</a:t>
            </a:r>
            <a:r>
              <a:rPr sz="3200" spc="55" dirty="0">
                <a:latin typeface="Times New Roman"/>
                <a:cs typeface="Times New Roman"/>
              </a:rPr>
              <a:t> </a:t>
            </a:r>
            <a:r>
              <a:rPr sz="3200" spc="290" dirty="0">
                <a:latin typeface="Times New Roman"/>
                <a:cs typeface="Times New Roman"/>
              </a:rPr>
              <a:t>or</a:t>
            </a:r>
            <a:r>
              <a:rPr sz="3200" spc="55" dirty="0">
                <a:latin typeface="Times New Roman"/>
                <a:cs typeface="Times New Roman"/>
              </a:rPr>
              <a:t> </a:t>
            </a:r>
            <a:r>
              <a:rPr sz="3200" spc="180" dirty="0">
                <a:latin typeface="Times New Roman"/>
                <a:cs typeface="Times New Roman"/>
              </a:rPr>
              <a:t>public</a:t>
            </a:r>
            <a:r>
              <a:rPr sz="3200" spc="60" dirty="0">
                <a:latin typeface="Times New Roman"/>
                <a:cs typeface="Times New Roman"/>
              </a:rPr>
              <a:t> </a:t>
            </a:r>
            <a:r>
              <a:rPr sz="3200" spc="245" dirty="0">
                <a:latin typeface="Times New Roman"/>
                <a:cs typeface="Times New Roman"/>
              </a:rPr>
              <a:t>awareness </a:t>
            </a:r>
            <a:r>
              <a:rPr sz="3200" spc="215" dirty="0">
                <a:latin typeface="Times New Roman"/>
                <a:cs typeface="Times New Roman"/>
              </a:rPr>
              <a:t>campaigns</a:t>
            </a:r>
            <a:endParaRPr sz="3200" dirty="0">
              <a:latin typeface="Times New Roman"/>
              <a:cs typeface="Times New Roman"/>
            </a:endParaRPr>
          </a:p>
        </p:txBody>
      </p:sp>
      <p:pic>
        <p:nvPicPr>
          <p:cNvPr id="3" name="object 3">
            <a:extLst>
              <a:ext uri="{C183D7F6-B498-43B3-948B-1728B52AA6E4}">
                <adec:decorative xmlns:adec="http://schemas.microsoft.com/office/drawing/2017/decorative" val="1"/>
              </a:ext>
            </a:extLst>
          </p:cNvPr>
          <p:cNvPicPr/>
          <p:nvPr/>
        </p:nvPicPr>
        <p:blipFill>
          <a:blip r:embed="rId3" cstate="print"/>
          <a:stretch>
            <a:fillRect/>
          </a:stretch>
        </p:blipFill>
        <p:spPr>
          <a:xfrm>
            <a:off x="1555675" y="3089799"/>
            <a:ext cx="133350" cy="133349"/>
          </a:xfrm>
          <a:prstGeom prst="rect">
            <a:avLst/>
          </a:prstGeom>
        </p:spPr>
      </p:pic>
      <p:pic>
        <p:nvPicPr>
          <p:cNvPr id="4" name="object 4">
            <a:extLst>
              <a:ext uri="{C183D7F6-B498-43B3-948B-1728B52AA6E4}">
                <adec:decorative xmlns:adec="http://schemas.microsoft.com/office/drawing/2017/decorative" val="1"/>
              </a:ext>
            </a:extLst>
          </p:cNvPr>
          <p:cNvPicPr/>
          <p:nvPr/>
        </p:nvPicPr>
        <p:blipFill>
          <a:blip r:embed="rId4" cstate="print"/>
          <a:stretch>
            <a:fillRect/>
          </a:stretch>
        </p:blipFill>
        <p:spPr>
          <a:xfrm>
            <a:off x="1555675" y="3775599"/>
            <a:ext cx="133350" cy="133349"/>
          </a:xfrm>
          <a:prstGeom prst="rect">
            <a:avLst/>
          </a:prstGeom>
        </p:spPr>
      </p:pic>
      <p:pic>
        <p:nvPicPr>
          <p:cNvPr id="5" name="object 5">
            <a:extLst>
              <a:ext uri="{C183D7F6-B498-43B3-948B-1728B52AA6E4}">
                <adec:decorative xmlns:adec="http://schemas.microsoft.com/office/drawing/2017/decorative" val="1"/>
              </a:ext>
            </a:extLst>
          </p:cNvPr>
          <p:cNvPicPr/>
          <p:nvPr/>
        </p:nvPicPr>
        <p:blipFill>
          <a:blip r:embed="rId4" cstate="print"/>
          <a:stretch>
            <a:fillRect/>
          </a:stretch>
        </p:blipFill>
        <p:spPr>
          <a:xfrm>
            <a:off x="1555675" y="4461399"/>
            <a:ext cx="133350" cy="133349"/>
          </a:xfrm>
          <a:prstGeom prst="rect">
            <a:avLst/>
          </a:prstGeom>
        </p:spPr>
      </p:pic>
      <p:pic>
        <p:nvPicPr>
          <p:cNvPr id="6" name="object 6">
            <a:extLst>
              <a:ext uri="{C183D7F6-B498-43B3-948B-1728B52AA6E4}">
                <adec:decorative xmlns:adec="http://schemas.microsoft.com/office/drawing/2017/decorative" val="1"/>
              </a:ext>
            </a:extLst>
          </p:cNvPr>
          <p:cNvPicPr/>
          <p:nvPr/>
        </p:nvPicPr>
        <p:blipFill>
          <a:blip r:embed="rId4" cstate="print"/>
          <a:stretch>
            <a:fillRect/>
          </a:stretch>
        </p:blipFill>
        <p:spPr>
          <a:xfrm>
            <a:off x="1555675" y="5147199"/>
            <a:ext cx="133350" cy="133349"/>
          </a:xfrm>
          <a:prstGeom prst="rect">
            <a:avLst/>
          </a:prstGeom>
        </p:spPr>
      </p:pic>
      <p:pic>
        <p:nvPicPr>
          <p:cNvPr id="7" name="object 7">
            <a:extLst>
              <a:ext uri="{C183D7F6-B498-43B3-948B-1728B52AA6E4}">
                <adec:decorative xmlns:adec="http://schemas.microsoft.com/office/drawing/2017/decorative" val="1"/>
              </a:ext>
            </a:extLst>
          </p:cNvPr>
          <p:cNvPicPr/>
          <p:nvPr/>
        </p:nvPicPr>
        <p:blipFill>
          <a:blip r:embed="rId4" cstate="print"/>
          <a:stretch>
            <a:fillRect/>
          </a:stretch>
        </p:blipFill>
        <p:spPr>
          <a:xfrm>
            <a:off x="1555675" y="6518799"/>
            <a:ext cx="133350" cy="133349"/>
          </a:xfrm>
          <a:prstGeom prst="rect">
            <a:avLst/>
          </a:prstGeom>
        </p:spPr>
      </p:pic>
      <p:pic>
        <p:nvPicPr>
          <p:cNvPr id="8" name="object 8">
            <a:extLst>
              <a:ext uri="{C183D7F6-B498-43B3-948B-1728B52AA6E4}">
                <adec:decorative xmlns:adec="http://schemas.microsoft.com/office/drawing/2017/decorative" val="1"/>
              </a:ext>
            </a:extLst>
          </p:cNvPr>
          <p:cNvPicPr/>
          <p:nvPr/>
        </p:nvPicPr>
        <p:blipFill>
          <a:blip r:embed="rId5" cstate="print"/>
          <a:stretch>
            <a:fillRect/>
          </a:stretch>
        </p:blipFill>
        <p:spPr>
          <a:xfrm>
            <a:off x="1555675" y="7204599"/>
            <a:ext cx="133350" cy="133349"/>
          </a:xfrm>
          <a:prstGeom prst="rect">
            <a:avLst/>
          </a:prstGeom>
        </p:spPr>
      </p:pic>
      <p:pic>
        <p:nvPicPr>
          <p:cNvPr id="9" name="object 9">
            <a:extLst>
              <a:ext uri="{C183D7F6-B498-43B3-948B-1728B52AA6E4}">
                <adec:decorative xmlns:adec="http://schemas.microsoft.com/office/drawing/2017/decorative" val="1"/>
              </a:ext>
            </a:extLst>
          </p:cNvPr>
          <p:cNvPicPr/>
          <p:nvPr/>
        </p:nvPicPr>
        <p:blipFill>
          <a:blip r:embed="rId4" cstate="print"/>
          <a:stretch>
            <a:fillRect/>
          </a:stretch>
        </p:blipFill>
        <p:spPr>
          <a:xfrm>
            <a:off x="1555675" y="7890399"/>
            <a:ext cx="133350" cy="133349"/>
          </a:xfrm>
          <a:prstGeom prst="rect">
            <a:avLst/>
          </a:prstGeom>
        </p:spPr>
      </p:pic>
      <p:sp>
        <p:nvSpPr>
          <p:cNvPr id="14" name="object 14"/>
          <p:cNvSpPr txBox="1"/>
          <p:nvPr/>
        </p:nvSpPr>
        <p:spPr>
          <a:xfrm>
            <a:off x="14133836" y="2711759"/>
            <a:ext cx="2954020" cy="525145"/>
          </a:xfrm>
          <a:prstGeom prst="rect">
            <a:avLst/>
          </a:prstGeom>
        </p:spPr>
        <p:txBody>
          <a:bodyPr vert="horz" wrap="square" lIns="0" tIns="15875" rIns="0" bIns="0" rtlCol="0">
            <a:spAutoFit/>
          </a:bodyPr>
          <a:lstStyle/>
          <a:p>
            <a:pPr marL="12700">
              <a:lnSpc>
                <a:spcPct val="100000"/>
              </a:lnSpc>
              <a:spcBef>
                <a:spcPts val="125"/>
              </a:spcBef>
            </a:pPr>
            <a:r>
              <a:rPr sz="3250" b="1" spc="310" dirty="0">
                <a:solidFill>
                  <a:srgbClr val="661F31"/>
                </a:solidFill>
                <a:latin typeface="Arial"/>
                <a:cs typeface="Arial"/>
              </a:rPr>
              <a:t>LOW</a:t>
            </a:r>
            <a:r>
              <a:rPr sz="3250" b="1" spc="20" dirty="0">
                <a:solidFill>
                  <a:srgbClr val="661F31"/>
                </a:solidFill>
                <a:latin typeface="Arial"/>
                <a:cs typeface="Arial"/>
              </a:rPr>
              <a:t> </a:t>
            </a:r>
            <a:r>
              <a:rPr sz="3250" b="1" spc="70" dirty="0">
                <a:solidFill>
                  <a:srgbClr val="661F31"/>
                </a:solidFill>
                <a:latin typeface="Arial"/>
                <a:cs typeface="Arial"/>
              </a:rPr>
              <a:t>EFFORT</a:t>
            </a:r>
            <a:endParaRPr sz="3250" dirty="0">
              <a:latin typeface="Arial"/>
              <a:cs typeface="Arial"/>
            </a:endParaRPr>
          </a:p>
        </p:txBody>
      </p:sp>
      <p:sp>
        <p:nvSpPr>
          <p:cNvPr id="11" name="object 11" descr="Arrows pointing down from low effort to high effort"/>
          <p:cNvSpPr/>
          <p:nvPr/>
        </p:nvSpPr>
        <p:spPr>
          <a:xfrm>
            <a:off x="14682798" y="3662606"/>
            <a:ext cx="2067560" cy="4441190"/>
          </a:xfrm>
          <a:custGeom>
            <a:avLst/>
            <a:gdLst/>
            <a:ahLst/>
            <a:cxnLst/>
            <a:rect l="l" t="t" r="r" b="b"/>
            <a:pathLst>
              <a:path w="2067559" h="4441190">
                <a:moveTo>
                  <a:pt x="0" y="3380256"/>
                </a:moveTo>
                <a:lnTo>
                  <a:pt x="14027" y="3333264"/>
                </a:lnTo>
                <a:lnTo>
                  <a:pt x="42287" y="3291566"/>
                </a:lnTo>
                <a:lnTo>
                  <a:pt x="94566" y="3257833"/>
                </a:lnTo>
                <a:lnTo>
                  <a:pt x="154209" y="3246261"/>
                </a:lnTo>
                <a:lnTo>
                  <a:pt x="184674" y="3248907"/>
                </a:lnTo>
                <a:lnTo>
                  <a:pt x="213852" y="3257095"/>
                </a:lnTo>
                <a:lnTo>
                  <a:pt x="241188" y="3271191"/>
                </a:lnTo>
                <a:lnTo>
                  <a:pt x="266131" y="3291566"/>
                </a:lnTo>
                <a:lnTo>
                  <a:pt x="876795" y="3904180"/>
                </a:lnTo>
                <a:lnTo>
                  <a:pt x="876795" y="157585"/>
                </a:lnTo>
                <a:lnTo>
                  <a:pt x="884838" y="107914"/>
                </a:lnTo>
                <a:lnTo>
                  <a:pt x="907206" y="64673"/>
                </a:lnTo>
                <a:lnTo>
                  <a:pt x="941262" y="30508"/>
                </a:lnTo>
                <a:lnTo>
                  <a:pt x="984366" y="8068"/>
                </a:lnTo>
                <a:lnTo>
                  <a:pt x="1033879" y="0"/>
                </a:lnTo>
                <a:lnTo>
                  <a:pt x="1083392" y="8068"/>
                </a:lnTo>
                <a:lnTo>
                  <a:pt x="1126496" y="30508"/>
                </a:lnTo>
                <a:lnTo>
                  <a:pt x="1160551" y="64673"/>
                </a:lnTo>
                <a:lnTo>
                  <a:pt x="1182920" y="107914"/>
                </a:lnTo>
                <a:lnTo>
                  <a:pt x="1190963" y="157585"/>
                </a:lnTo>
                <a:lnTo>
                  <a:pt x="1190963" y="3906150"/>
                </a:lnTo>
                <a:lnTo>
                  <a:pt x="1801627" y="3293536"/>
                </a:lnTo>
                <a:lnTo>
                  <a:pt x="1842233" y="3264225"/>
                </a:lnTo>
                <a:lnTo>
                  <a:pt x="1888494" y="3249570"/>
                </a:lnTo>
                <a:lnTo>
                  <a:pt x="1936640" y="3249570"/>
                </a:lnTo>
                <a:lnTo>
                  <a:pt x="1982902" y="3264225"/>
                </a:lnTo>
                <a:lnTo>
                  <a:pt x="2023508" y="3293536"/>
                </a:lnTo>
                <a:lnTo>
                  <a:pt x="2052725" y="3334272"/>
                </a:lnTo>
                <a:lnTo>
                  <a:pt x="2067334" y="3380681"/>
                </a:lnTo>
                <a:lnTo>
                  <a:pt x="2067334" y="3428981"/>
                </a:lnTo>
                <a:lnTo>
                  <a:pt x="2052725" y="3475390"/>
                </a:lnTo>
                <a:lnTo>
                  <a:pt x="2023508" y="3516126"/>
                </a:lnTo>
                <a:lnTo>
                  <a:pt x="1143838" y="4396635"/>
                </a:lnTo>
                <a:lnTo>
                  <a:pt x="1103232" y="4425946"/>
                </a:lnTo>
                <a:lnTo>
                  <a:pt x="1056970" y="4440601"/>
                </a:lnTo>
                <a:lnTo>
                  <a:pt x="1008824" y="4440601"/>
                </a:lnTo>
                <a:lnTo>
                  <a:pt x="962563" y="4425946"/>
                </a:lnTo>
                <a:lnTo>
                  <a:pt x="921957" y="4396635"/>
                </a:lnTo>
                <a:lnTo>
                  <a:pt x="44250" y="3516126"/>
                </a:lnTo>
                <a:lnTo>
                  <a:pt x="15017" y="3475374"/>
                </a:lnTo>
                <a:lnTo>
                  <a:pt x="298" y="3428855"/>
                </a:lnTo>
                <a:lnTo>
                  <a:pt x="0" y="3380256"/>
                </a:lnTo>
                <a:close/>
              </a:path>
            </a:pathLst>
          </a:custGeom>
          <a:solidFill>
            <a:srgbClr val="000000"/>
          </a:solidFill>
        </p:spPr>
        <p:txBody>
          <a:bodyPr wrap="square" lIns="0" tIns="0" rIns="0" bIns="0" rtlCol="0"/>
          <a:lstStyle/>
          <a:p>
            <a:pPr algn="l" rtl="0"/>
            <a:endParaRPr/>
          </a:p>
        </p:txBody>
      </p:sp>
      <p:sp>
        <p:nvSpPr>
          <p:cNvPr id="15" name="object 15"/>
          <p:cNvSpPr txBox="1"/>
          <p:nvPr/>
        </p:nvSpPr>
        <p:spPr>
          <a:xfrm>
            <a:off x="14162411" y="8496786"/>
            <a:ext cx="2997200" cy="525145"/>
          </a:xfrm>
          <a:prstGeom prst="rect">
            <a:avLst/>
          </a:prstGeom>
        </p:spPr>
        <p:txBody>
          <a:bodyPr vert="horz" wrap="square" lIns="0" tIns="15875" rIns="0" bIns="0" rtlCol="0">
            <a:spAutoFit/>
          </a:bodyPr>
          <a:lstStyle/>
          <a:p>
            <a:pPr marL="12700">
              <a:lnSpc>
                <a:spcPct val="100000"/>
              </a:lnSpc>
              <a:spcBef>
                <a:spcPts val="125"/>
              </a:spcBef>
            </a:pPr>
            <a:r>
              <a:rPr sz="3250" b="1" spc="180" dirty="0">
                <a:solidFill>
                  <a:srgbClr val="661F31"/>
                </a:solidFill>
                <a:latin typeface="Arial"/>
                <a:cs typeface="Arial"/>
              </a:rPr>
              <a:t>HIGH</a:t>
            </a:r>
            <a:r>
              <a:rPr sz="3250" b="1" spc="10" dirty="0">
                <a:solidFill>
                  <a:srgbClr val="661F31"/>
                </a:solidFill>
                <a:latin typeface="Arial"/>
                <a:cs typeface="Arial"/>
              </a:rPr>
              <a:t> </a:t>
            </a:r>
            <a:r>
              <a:rPr sz="3250" b="1" spc="70" dirty="0">
                <a:solidFill>
                  <a:srgbClr val="661F31"/>
                </a:solidFill>
                <a:latin typeface="Arial"/>
                <a:cs typeface="Arial"/>
              </a:rPr>
              <a:t>EFFORT</a:t>
            </a:r>
            <a:endParaRPr sz="3250" dirty="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idx="4294967295"/>
          </p:nvPr>
        </p:nvSpPr>
        <p:spPr>
          <a:xfrm>
            <a:off x="1016000" y="1155130"/>
            <a:ext cx="8128000" cy="705321"/>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500" b="1" i="0" u="none" strike="noStrike" kern="0" cap="none" normalizeH="0" baseline="0" noProof="0" dirty="0">
                <a:ln>
                  <a:noFill/>
                </a:ln>
                <a:solidFill>
                  <a:srgbClr val="037D42"/>
                </a:solidFill>
                <a:effectLst/>
                <a:uLnTx/>
                <a:uFillTx/>
                <a:latin typeface="Arial"/>
                <a:ea typeface="+mj-ea"/>
                <a:cs typeface="Arial"/>
              </a:rPr>
              <a:t>ACTION 5: DETERRA BAGS</a:t>
            </a:r>
            <a:endParaRPr kumimoji="0" lang="en-US" sz="4500" b="1" i="0" u="none" strike="noStrike" kern="0" cap="none" normalizeH="0" baseline="0" noProof="0" dirty="0">
              <a:ln>
                <a:noFill/>
              </a:ln>
              <a:solidFill>
                <a:srgbClr val="661F31"/>
              </a:solidFill>
              <a:effectLst/>
              <a:uLnTx/>
              <a:uFillTx/>
              <a:latin typeface="Arial"/>
              <a:ea typeface="+mj-ea"/>
              <a:cs typeface="Arial"/>
            </a:endParaRPr>
          </a:p>
        </p:txBody>
      </p:sp>
      <p:sp>
        <p:nvSpPr>
          <p:cNvPr id="10" name="object 10"/>
          <p:cNvSpPr txBox="1">
            <a:spLocks/>
          </p:cNvSpPr>
          <p:nvPr/>
        </p:nvSpPr>
        <p:spPr>
          <a:xfrm>
            <a:off x="9144000" y="312546"/>
            <a:ext cx="8775675"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TOOLKIT ACTION STEP OVERVIEW</a:t>
            </a:r>
            <a:endParaRPr kumimoji="0" lang="en-US" sz="3250" b="0" i="0" u="none" strike="noStrike" kern="0" cap="none" normalizeH="0" baseline="0" noProof="0" dirty="0">
              <a:ln>
                <a:noFill/>
              </a:ln>
              <a:solidFill>
                <a:sysClr val="windowText" lastClr="000000"/>
              </a:solidFill>
              <a:effectLst/>
              <a:uLnTx/>
              <a:uFillTx/>
              <a:latin typeface="Arial"/>
              <a:ea typeface="+mj-ea"/>
              <a:cs typeface="Arial"/>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sp>
        <p:nvSpPr>
          <p:cNvPr id="8" name="object 8"/>
          <p:cNvSpPr txBox="1"/>
          <p:nvPr/>
        </p:nvSpPr>
        <p:spPr>
          <a:xfrm>
            <a:off x="1016000" y="3065624"/>
            <a:ext cx="7338059" cy="6159500"/>
          </a:xfrm>
          <a:prstGeom prst="rect">
            <a:avLst/>
          </a:prstGeom>
        </p:spPr>
        <p:txBody>
          <a:bodyPr vert="horz" wrap="square" lIns="0" tIns="263525" rIns="0" bIns="0" rtlCol="0">
            <a:spAutoFit/>
          </a:bodyPr>
          <a:lstStyle/>
          <a:p>
            <a:pPr marL="12700">
              <a:lnSpc>
                <a:spcPct val="100000"/>
              </a:lnSpc>
              <a:spcBef>
                <a:spcPts val="2075"/>
              </a:spcBef>
            </a:pPr>
            <a:r>
              <a:rPr sz="4100" spc="300" dirty="0">
                <a:latin typeface="Times New Roman"/>
                <a:cs typeface="Times New Roman"/>
              </a:rPr>
              <a:t>How</a:t>
            </a:r>
            <a:r>
              <a:rPr sz="4100" spc="55" dirty="0">
                <a:latin typeface="Times New Roman"/>
                <a:cs typeface="Times New Roman"/>
              </a:rPr>
              <a:t> </a:t>
            </a:r>
            <a:r>
              <a:rPr sz="4100" spc="229" dirty="0">
                <a:latin typeface="Times New Roman"/>
                <a:cs typeface="Times New Roman"/>
              </a:rPr>
              <a:t>it</a:t>
            </a:r>
            <a:r>
              <a:rPr sz="4100" spc="55" dirty="0">
                <a:latin typeface="Times New Roman"/>
                <a:cs typeface="Times New Roman"/>
              </a:rPr>
              <a:t> </a:t>
            </a:r>
            <a:r>
              <a:rPr sz="4100" spc="220" dirty="0">
                <a:latin typeface="Times New Roman"/>
                <a:cs typeface="Times New Roman"/>
              </a:rPr>
              <a:t>works:</a:t>
            </a:r>
            <a:endParaRPr sz="4100" dirty="0">
              <a:latin typeface="Times New Roman"/>
              <a:cs typeface="Times New Roman"/>
            </a:endParaRPr>
          </a:p>
          <a:p>
            <a:pPr marL="901065" marR="1713230">
              <a:lnSpc>
                <a:spcPct val="140200"/>
              </a:lnSpc>
            </a:pPr>
            <a:r>
              <a:rPr sz="4100" spc="305" dirty="0">
                <a:latin typeface="Times New Roman"/>
                <a:cs typeface="Times New Roman"/>
              </a:rPr>
              <a:t>Drop</a:t>
            </a:r>
            <a:r>
              <a:rPr sz="4100" spc="75" dirty="0">
                <a:latin typeface="Times New Roman"/>
                <a:cs typeface="Times New Roman"/>
              </a:rPr>
              <a:t> </a:t>
            </a:r>
            <a:r>
              <a:rPr sz="4100" spc="275" dirty="0">
                <a:latin typeface="Times New Roman"/>
                <a:cs typeface="Times New Roman"/>
              </a:rPr>
              <a:t>Medication</a:t>
            </a:r>
            <a:r>
              <a:rPr sz="4100" spc="75" dirty="0">
                <a:latin typeface="Times New Roman"/>
                <a:cs typeface="Times New Roman"/>
              </a:rPr>
              <a:t> </a:t>
            </a:r>
            <a:r>
              <a:rPr sz="4100" spc="190" dirty="0">
                <a:latin typeface="Times New Roman"/>
                <a:cs typeface="Times New Roman"/>
              </a:rPr>
              <a:t>in </a:t>
            </a:r>
            <a:r>
              <a:rPr sz="4100" spc="345" dirty="0">
                <a:latin typeface="Times New Roman"/>
                <a:cs typeface="Times New Roman"/>
              </a:rPr>
              <a:t>Deterra</a:t>
            </a:r>
            <a:r>
              <a:rPr sz="4100" spc="65" dirty="0">
                <a:latin typeface="Times New Roman"/>
                <a:cs typeface="Times New Roman"/>
              </a:rPr>
              <a:t> </a:t>
            </a:r>
            <a:r>
              <a:rPr sz="4100" spc="80" dirty="0">
                <a:latin typeface="Times New Roman"/>
                <a:cs typeface="Times New Roman"/>
              </a:rPr>
              <a:t>Bag</a:t>
            </a:r>
            <a:endParaRPr sz="4100" dirty="0">
              <a:latin typeface="Times New Roman"/>
              <a:cs typeface="Times New Roman"/>
            </a:endParaRPr>
          </a:p>
          <a:p>
            <a:pPr marL="901065">
              <a:lnSpc>
                <a:spcPct val="100000"/>
              </a:lnSpc>
              <a:spcBef>
                <a:spcPts val="1980"/>
              </a:spcBef>
            </a:pPr>
            <a:r>
              <a:rPr sz="4100" dirty="0">
                <a:latin typeface="Times New Roman"/>
                <a:cs typeface="Times New Roman"/>
              </a:rPr>
              <a:t>Fill</a:t>
            </a:r>
            <a:r>
              <a:rPr sz="4100" spc="20" dirty="0">
                <a:latin typeface="Times New Roman"/>
                <a:cs typeface="Times New Roman"/>
              </a:rPr>
              <a:t> </a:t>
            </a:r>
            <a:r>
              <a:rPr sz="4100" spc="295" dirty="0">
                <a:latin typeface="Times New Roman"/>
                <a:cs typeface="Times New Roman"/>
              </a:rPr>
              <a:t>with</a:t>
            </a:r>
            <a:r>
              <a:rPr sz="4100" spc="25" dirty="0">
                <a:latin typeface="Times New Roman"/>
                <a:cs typeface="Times New Roman"/>
              </a:rPr>
              <a:t> </a:t>
            </a:r>
            <a:r>
              <a:rPr sz="4100" spc="360" dirty="0">
                <a:latin typeface="Times New Roman"/>
                <a:cs typeface="Times New Roman"/>
              </a:rPr>
              <a:t>water</a:t>
            </a:r>
            <a:endParaRPr sz="4100" dirty="0">
              <a:latin typeface="Times New Roman"/>
              <a:cs typeface="Times New Roman"/>
            </a:endParaRPr>
          </a:p>
          <a:p>
            <a:pPr marL="901065" marR="5080">
              <a:lnSpc>
                <a:spcPct val="140200"/>
              </a:lnSpc>
              <a:spcBef>
                <a:spcPts val="5"/>
              </a:spcBef>
            </a:pPr>
            <a:r>
              <a:rPr sz="4100" spc="175" dirty="0">
                <a:latin typeface="Times New Roman"/>
                <a:cs typeface="Times New Roman"/>
              </a:rPr>
              <a:t>Seal</a:t>
            </a:r>
            <a:r>
              <a:rPr sz="4100" spc="60" dirty="0">
                <a:latin typeface="Times New Roman"/>
                <a:cs typeface="Times New Roman"/>
              </a:rPr>
              <a:t> </a:t>
            </a:r>
            <a:r>
              <a:rPr sz="4100" spc="210" dirty="0">
                <a:latin typeface="Times New Roman"/>
                <a:cs typeface="Times New Roman"/>
              </a:rPr>
              <a:t>bag,</a:t>
            </a:r>
            <a:r>
              <a:rPr sz="4100" spc="60" dirty="0">
                <a:latin typeface="Times New Roman"/>
                <a:cs typeface="Times New Roman"/>
              </a:rPr>
              <a:t> </a:t>
            </a:r>
            <a:r>
              <a:rPr sz="4100" spc="254" dirty="0">
                <a:latin typeface="Times New Roman"/>
                <a:cs typeface="Times New Roman"/>
              </a:rPr>
              <a:t>shake,</a:t>
            </a:r>
            <a:r>
              <a:rPr sz="4100" spc="60" dirty="0">
                <a:latin typeface="Times New Roman"/>
                <a:cs typeface="Times New Roman"/>
              </a:rPr>
              <a:t> </a:t>
            </a:r>
            <a:r>
              <a:rPr sz="4100" spc="370" dirty="0">
                <a:latin typeface="Times New Roman"/>
                <a:cs typeface="Times New Roman"/>
              </a:rPr>
              <a:t>and</a:t>
            </a:r>
            <a:r>
              <a:rPr sz="4100" spc="60" dirty="0">
                <a:latin typeface="Times New Roman"/>
                <a:cs typeface="Times New Roman"/>
              </a:rPr>
              <a:t> </a:t>
            </a:r>
            <a:r>
              <a:rPr sz="4100" spc="375" dirty="0">
                <a:latin typeface="Times New Roman"/>
                <a:cs typeface="Times New Roman"/>
              </a:rPr>
              <a:t>throw </a:t>
            </a:r>
            <a:r>
              <a:rPr sz="4100" spc="229" dirty="0">
                <a:latin typeface="Times New Roman"/>
                <a:cs typeface="Times New Roman"/>
              </a:rPr>
              <a:t>away</a:t>
            </a:r>
            <a:endParaRPr sz="4100" dirty="0">
              <a:latin typeface="Times New Roman"/>
              <a:cs typeface="Times New Roman"/>
            </a:endParaRPr>
          </a:p>
          <a:p>
            <a:pPr marL="12700">
              <a:lnSpc>
                <a:spcPct val="100000"/>
              </a:lnSpc>
              <a:spcBef>
                <a:spcPts val="1980"/>
              </a:spcBef>
            </a:pPr>
            <a:r>
              <a:rPr sz="4100" u="heavy" spc="305" dirty="0">
                <a:uFill>
                  <a:solidFill>
                    <a:srgbClr val="000000"/>
                  </a:solidFill>
                </a:uFill>
                <a:latin typeface="Times New Roman"/>
                <a:cs typeface="Times New Roman"/>
              </a:rPr>
              <a:t>D</a:t>
            </a:r>
            <a:r>
              <a:rPr sz="4100" u="heavy" spc="305" dirty="0">
                <a:uFill>
                  <a:solidFill>
                    <a:srgbClr val="000000"/>
                  </a:solidFill>
                </a:uFill>
                <a:latin typeface="Times New Roman"/>
                <a:cs typeface="Times New Roman"/>
                <a:hlinkClick r:id="rId3"/>
              </a:rPr>
              <a:t>eterraSy</a:t>
            </a:r>
            <a:r>
              <a:rPr sz="4100" spc="305" dirty="0">
                <a:latin typeface="Times New Roman"/>
                <a:cs typeface="Times New Roman"/>
                <a:hlinkClick r:id="rId3"/>
              </a:rPr>
              <a:t>stem.com</a:t>
            </a:r>
            <a:endParaRPr sz="4100" dirty="0">
              <a:latin typeface="Times New Roman"/>
              <a:cs typeface="Times New Roman"/>
            </a:endParaRPr>
          </a:p>
        </p:txBody>
      </p:sp>
      <p:pic>
        <p:nvPicPr>
          <p:cNvPr id="4" name="object 4">
            <a:extLst>
              <a:ext uri="{C183D7F6-B498-43B3-948B-1728B52AA6E4}">
                <adec:decorative xmlns:adec="http://schemas.microsoft.com/office/drawing/2017/decorative" val="1"/>
              </a:ext>
            </a:extLst>
          </p:cNvPr>
          <p:cNvPicPr/>
          <p:nvPr/>
        </p:nvPicPr>
        <p:blipFill>
          <a:blip r:embed="rId4" cstate="print"/>
          <a:stretch>
            <a:fillRect/>
          </a:stretch>
        </p:blipFill>
        <p:spPr>
          <a:xfrm>
            <a:off x="1504949" y="4469183"/>
            <a:ext cx="171450" cy="171449"/>
          </a:xfrm>
          <a:prstGeom prst="rect">
            <a:avLst/>
          </a:prstGeom>
        </p:spPr>
      </p:pic>
      <p:pic>
        <p:nvPicPr>
          <p:cNvPr id="5" name="object 5">
            <a:extLst>
              <a:ext uri="{C183D7F6-B498-43B3-948B-1728B52AA6E4}">
                <adec:decorative xmlns:adec="http://schemas.microsoft.com/office/drawing/2017/decorative" val="1"/>
              </a:ext>
            </a:extLst>
          </p:cNvPr>
          <p:cNvPicPr/>
          <p:nvPr/>
        </p:nvPicPr>
        <p:blipFill>
          <a:blip r:embed="rId5" cstate="print"/>
          <a:stretch>
            <a:fillRect/>
          </a:stretch>
        </p:blipFill>
        <p:spPr>
          <a:xfrm>
            <a:off x="1504949" y="6221783"/>
            <a:ext cx="171450" cy="171449"/>
          </a:xfrm>
          <a:prstGeom prst="rect">
            <a:avLst/>
          </a:prstGeom>
        </p:spPr>
      </p:pic>
      <p:pic>
        <p:nvPicPr>
          <p:cNvPr id="6" name="object 6">
            <a:extLst>
              <a:ext uri="{C183D7F6-B498-43B3-948B-1728B52AA6E4}">
                <adec:decorative xmlns:adec="http://schemas.microsoft.com/office/drawing/2017/decorative" val="1"/>
              </a:ext>
            </a:extLst>
          </p:cNvPr>
          <p:cNvPicPr/>
          <p:nvPr/>
        </p:nvPicPr>
        <p:blipFill>
          <a:blip r:embed="rId6" cstate="print"/>
          <a:stretch>
            <a:fillRect/>
          </a:stretch>
        </p:blipFill>
        <p:spPr>
          <a:xfrm>
            <a:off x="1504949" y="7098083"/>
            <a:ext cx="171450" cy="171449"/>
          </a:xfrm>
          <a:prstGeom prst="rect">
            <a:avLst/>
          </a:prstGeom>
        </p:spPr>
      </p:pic>
      <p:sp>
        <p:nvSpPr>
          <p:cNvPr id="7" name="object 7">
            <a:hlinkClick r:id="rId3"/>
            <a:extLst>
              <a:ext uri="{C183D7F6-B498-43B3-948B-1728B52AA6E4}">
                <adec:decorative xmlns:adec="http://schemas.microsoft.com/office/drawing/2017/decorative" val="1"/>
              </a:ext>
            </a:extLst>
          </p:cNvPr>
          <p:cNvSpPr/>
          <p:nvPr/>
        </p:nvSpPr>
        <p:spPr>
          <a:xfrm>
            <a:off x="3407584" y="9136433"/>
            <a:ext cx="2449195" cy="47625"/>
          </a:xfrm>
          <a:custGeom>
            <a:avLst/>
            <a:gdLst/>
            <a:ahLst/>
            <a:cxnLst/>
            <a:rect l="l" t="t" r="r" b="b"/>
            <a:pathLst>
              <a:path w="2449195" h="47625">
                <a:moveTo>
                  <a:pt x="2448802" y="47624"/>
                </a:moveTo>
                <a:lnTo>
                  <a:pt x="0" y="47624"/>
                </a:lnTo>
                <a:lnTo>
                  <a:pt x="0" y="0"/>
                </a:lnTo>
                <a:lnTo>
                  <a:pt x="2448802" y="0"/>
                </a:lnTo>
                <a:lnTo>
                  <a:pt x="2448802" y="47624"/>
                </a:lnTo>
                <a:close/>
              </a:path>
            </a:pathLst>
          </a:custGeom>
          <a:solidFill>
            <a:srgbClr val="000000"/>
          </a:solidFill>
        </p:spPr>
        <p:txBody>
          <a:bodyPr wrap="square" lIns="0" tIns="0" rIns="0" bIns="0" rtlCol="0"/>
          <a:lstStyle/>
          <a:p>
            <a:endParaRPr/>
          </a:p>
        </p:txBody>
      </p:sp>
      <p:sp>
        <p:nvSpPr>
          <p:cNvPr id="9" name="object 9">
            <a:extLst>
              <a:ext uri="{C183D7F6-B498-43B3-948B-1728B52AA6E4}">
                <adec:decorative xmlns:adec="http://schemas.microsoft.com/office/drawing/2017/decorative" val="1"/>
              </a:ext>
            </a:extLst>
          </p:cNvPr>
          <p:cNvSpPr/>
          <p:nvPr/>
        </p:nvSpPr>
        <p:spPr>
          <a:xfrm>
            <a:off x="5856386" y="9136433"/>
            <a:ext cx="137795" cy="47625"/>
          </a:xfrm>
          <a:custGeom>
            <a:avLst/>
            <a:gdLst/>
            <a:ahLst/>
            <a:cxnLst/>
            <a:rect l="l" t="t" r="r" b="b"/>
            <a:pathLst>
              <a:path w="137795" h="47625">
                <a:moveTo>
                  <a:pt x="137517" y="47624"/>
                </a:moveTo>
                <a:lnTo>
                  <a:pt x="0" y="47624"/>
                </a:lnTo>
                <a:lnTo>
                  <a:pt x="0" y="0"/>
                </a:lnTo>
                <a:lnTo>
                  <a:pt x="137517" y="0"/>
                </a:lnTo>
                <a:lnTo>
                  <a:pt x="137517" y="47624"/>
                </a:lnTo>
                <a:close/>
              </a:path>
            </a:pathLst>
          </a:custGeom>
          <a:solidFill>
            <a:srgbClr val="000000"/>
          </a:solidFill>
        </p:spPr>
        <p:txBody>
          <a:bodyPr wrap="square" lIns="0" tIns="0" rIns="0" bIns="0" rtlCol="0"/>
          <a:lstStyle/>
          <a:p>
            <a:pPr algn="l" rtl="0"/>
            <a:endParaRPr/>
          </a:p>
        </p:txBody>
      </p:sp>
      <p:pic>
        <p:nvPicPr>
          <p:cNvPr id="3" name="object 3" descr="Image of 3 Deterra Bags."/>
          <p:cNvPicPr/>
          <p:nvPr/>
        </p:nvPicPr>
        <p:blipFill>
          <a:blip r:embed="rId7" cstate="print"/>
          <a:stretch>
            <a:fillRect/>
          </a:stretch>
        </p:blipFill>
        <p:spPr>
          <a:xfrm>
            <a:off x="8653159" y="2320007"/>
            <a:ext cx="9182099" cy="663892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object 268"/>
          <p:cNvSpPr txBox="1">
            <a:spLocks noGrp="1"/>
          </p:cNvSpPr>
          <p:nvPr>
            <p:ph type="title" idx="4294967295"/>
          </p:nvPr>
        </p:nvSpPr>
        <p:spPr>
          <a:xfrm>
            <a:off x="1016000" y="1155132"/>
            <a:ext cx="9351142" cy="705321"/>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500" b="1" i="0" u="none" strike="noStrike" kern="0" cap="none" normalizeH="0" baseline="0" noProof="0" dirty="0">
                <a:ln>
                  <a:noFill/>
                </a:ln>
                <a:solidFill>
                  <a:srgbClr val="037D42"/>
                </a:solidFill>
                <a:effectLst/>
                <a:uLnTx/>
                <a:uFillTx/>
                <a:latin typeface="Arial"/>
                <a:ea typeface="+mj-ea"/>
                <a:cs typeface="Arial"/>
              </a:rPr>
              <a:t>ACTION 5: NALOXONE ACCESS</a:t>
            </a:r>
            <a:endParaRPr kumimoji="0" lang="en-US" sz="4500" b="1" i="0" u="none" strike="noStrike" kern="0" cap="none" normalizeH="0" baseline="0" noProof="0" dirty="0">
              <a:ln>
                <a:noFill/>
              </a:ln>
              <a:solidFill>
                <a:srgbClr val="661F31"/>
              </a:solidFill>
              <a:effectLst/>
              <a:uLnTx/>
              <a:uFillTx/>
              <a:latin typeface="Arial"/>
              <a:ea typeface="+mj-ea"/>
              <a:cs typeface="Arial"/>
            </a:endParaRPr>
          </a:p>
        </p:txBody>
      </p:sp>
      <p:sp>
        <p:nvSpPr>
          <p:cNvPr id="267" name="object 267"/>
          <p:cNvSpPr txBox="1">
            <a:spLocks/>
          </p:cNvSpPr>
          <p:nvPr/>
        </p:nvSpPr>
        <p:spPr>
          <a:xfrm>
            <a:off x="9144000" y="312547"/>
            <a:ext cx="8775675" cy="516167"/>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lang="en-US" sz="3250" b="1" i="0" u="none" strike="noStrike" kern="0" cap="none" normalizeH="0" baseline="0" noProof="0" dirty="0">
                <a:ln>
                  <a:noFill/>
                </a:ln>
                <a:solidFill>
                  <a:srgbClr val="661F31"/>
                </a:solidFill>
                <a:effectLst/>
                <a:uLnTx/>
                <a:uFillTx/>
                <a:latin typeface="Arial"/>
                <a:ea typeface="+mj-ea"/>
                <a:cs typeface="Arial"/>
              </a:rPr>
              <a:t>OPIOID TOOLKIT ACTION STEP OVERVIEW</a:t>
            </a:r>
            <a:endParaRPr kumimoji="0" lang="en-US" sz="3250" b="0" i="0" u="none" strike="noStrike" kern="0" cap="none" normalizeH="0" baseline="0" noProof="0" dirty="0">
              <a:ln>
                <a:noFill/>
              </a:ln>
              <a:solidFill>
                <a:sysClr val="windowText" lastClr="000000"/>
              </a:solidFill>
              <a:effectLst/>
              <a:uLnTx/>
              <a:uFillTx/>
              <a:latin typeface="Arial"/>
              <a:ea typeface="+mj-ea"/>
              <a:cs typeface="Arial"/>
            </a:endParaRP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pPr algn="l" rtl="0"/>
            <a:endParaRPr/>
          </a:p>
        </p:txBody>
      </p:sp>
      <p:grpSp>
        <p:nvGrpSpPr>
          <p:cNvPr id="270" name="Group 269">
            <a:extLst>
              <a:ext uri="{FF2B5EF4-FFF2-40B4-BE49-F238E27FC236}">
                <a16:creationId xmlns:a16="http://schemas.microsoft.com/office/drawing/2014/main" id="{CA23B2D6-85F5-6F89-ADC2-250C5A2D7010}"/>
              </a:ext>
              <a:ext uri="{C183D7F6-B498-43B3-948B-1728B52AA6E4}">
                <adec:decorative xmlns:adec="http://schemas.microsoft.com/office/drawing/2017/decorative" val="1"/>
              </a:ext>
            </a:extLst>
          </p:cNvPr>
          <p:cNvGrpSpPr/>
          <p:nvPr/>
        </p:nvGrpSpPr>
        <p:grpSpPr>
          <a:xfrm>
            <a:off x="1016000" y="2602847"/>
            <a:ext cx="7151370" cy="7084695"/>
            <a:chOff x="1016000" y="2602847"/>
            <a:chExt cx="7151370" cy="7084695"/>
          </a:xfrm>
        </p:grpSpPr>
        <p:pic>
          <p:nvPicPr>
            <p:cNvPr id="261" name="object 261">
              <a:extLst>
                <a:ext uri="{C183D7F6-B498-43B3-948B-1728B52AA6E4}">
                  <adec:decorative xmlns:adec="http://schemas.microsoft.com/office/drawing/2017/decorative" val="1"/>
                </a:ext>
              </a:extLst>
            </p:cNvPr>
            <p:cNvPicPr/>
            <p:nvPr/>
          </p:nvPicPr>
          <p:blipFill>
            <a:blip r:embed="rId3" cstate="print"/>
            <a:stretch>
              <a:fillRect/>
            </a:stretch>
          </p:blipFill>
          <p:spPr>
            <a:xfrm>
              <a:off x="1494415" y="4018429"/>
              <a:ext cx="171579" cy="171579"/>
            </a:xfrm>
            <a:prstGeom prst="rect">
              <a:avLst/>
            </a:prstGeom>
          </p:spPr>
        </p:pic>
        <p:pic>
          <p:nvPicPr>
            <p:cNvPr id="262" name="object 262">
              <a:extLst>
                <a:ext uri="{C183D7F6-B498-43B3-948B-1728B52AA6E4}">
                  <adec:decorative xmlns:adec="http://schemas.microsoft.com/office/drawing/2017/decorative" val="1"/>
                </a:ext>
              </a:extLst>
            </p:cNvPr>
            <p:cNvPicPr/>
            <p:nvPr/>
          </p:nvPicPr>
          <p:blipFill>
            <a:blip r:embed="rId3" cstate="print"/>
            <a:stretch>
              <a:fillRect/>
            </a:stretch>
          </p:blipFill>
          <p:spPr>
            <a:xfrm>
              <a:off x="1494415" y="4900837"/>
              <a:ext cx="171579" cy="171579"/>
            </a:xfrm>
            <a:prstGeom prst="rect">
              <a:avLst/>
            </a:prstGeom>
          </p:spPr>
        </p:pic>
        <p:pic>
          <p:nvPicPr>
            <p:cNvPr id="263" name="object 263">
              <a:extLst>
                <a:ext uri="{C183D7F6-B498-43B3-948B-1728B52AA6E4}">
                  <adec:decorative xmlns:adec="http://schemas.microsoft.com/office/drawing/2017/decorative" val="1"/>
                </a:ext>
              </a:extLst>
            </p:cNvPr>
            <p:cNvPicPr/>
            <p:nvPr/>
          </p:nvPicPr>
          <p:blipFill>
            <a:blip r:embed="rId4" cstate="print"/>
            <a:stretch>
              <a:fillRect/>
            </a:stretch>
          </p:blipFill>
          <p:spPr>
            <a:xfrm>
              <a:off x="1494415" y="6665654"/>
              <a:ext cx="171579" cy="171578"/>
            </a:xfrm>
            <a:prstGeom prst="rect">
              <a:avLst/>
            </a:prstGeom>
          </p:spPr>
        </p:pic>
        <p:pic>
          <p:nvPicPr>
            <p:cNvPr id="264" name="object 264">
              <a:extLst>
                <a:ext uri="{C183D7F6-B498-43B3-948B-1728B52AA6E4}">
                  <adec:decorative xmlns:adec="http://schemas.microsoft.com/office/drawing/2017/decorative" val="1"/>
                </a:ext>
              </a:extLst>
            </p:cNvPr>
            <p:cNvPicPr/>
            <p:nvPr/>
          </p:nvPicPr>
          <p:blipFill>
            <a:blip r:embed="rId3" cstate="print"/>
            <a:stretch>
              <a:fillRect/>
            </a:stretch>
          </p:blipFill>
          <p:spPr>
            <a:xfrm>
              <a:off x="1494415" y="7548061"/>
              <a:ext cx="171579" cy="171579"/>
            </a:xfrm>
            <a:prstGeom prst="rect">
              <a:avLst/>
            </a:prstGeom>
          </p:spPr>
        </p:pic>
        <p:pic>
          <p:nvPicPr>
            <p:cNvPr id="265" name="object 265">
              <a:extLst>
                <a:ext uri="{C183D7F6-B498-43B3-948B-1728B52AA6E4}">
                  <adec:decorative xmlns:adec="http://schemas.microsoft.com/office/drawing/2017/decorative" val="1"/>
                </a:ext>
              </a:extLst>
            </p:cNvPr>
            <p:cNvPicPr/>
            <p:nvPr/>
          </p:nvPicPr>
          <p:blipFill>
            <a:blip r:embed="rId3" cstate="print"/>
            <a:stretch>
              <a:fillRect/>
            </a:stretch>
          </p:blipFill>
          <p:spPr>
            <a:xfrm>
              <a:off x="1494415" y="8430469"/>
              <a:ext cx="171579" cy="171578"/>
            </a:xfrm>
            <a:prstGeom prst="rect">
              <a:avLst/>
            </a:prstGeom>
          </p:spPr>
        </p:pic>
        <p:sp>
          <p:nvSpPr>
            <p:cNvPr id="266" name="object 266"/>
            <p:cNvSpPr txBox="1"/>
            <p:nvPr/>
          </p:nvSpPr>
          <p:spPr>
            <a:xfrm>
              <a:off x="1016000" y="2602847"/>
              <a:ext cx="7151370" cy="7084695"/>
            </a:xfrm>
            <a:prstGeom prst="rect">
              <a:avLst/>
            </a:prstGeom>
          </p:spPr>
          <p:txBody>
            <a:bodyPr vert="horz" wrap="square" lIns="0" tIns="12065" rIns="0" bIns="0" rtlCol="0">
              <a:spAutoFit/>
            </a:bodyPr>
            <a:lstStyle/>
            <a:p>
              <a:pPr marL="901065" marR="304800" indent="-889000">
                <a:lnSpc>
                  <a:spcPct val="141200"/>
                </a:lnSpc>
                <a:spcBef>
                  <a:spcPts val="95"/>
                </a:spcBef>
              </a:pPr>
              <a:r>
                <a:rPr sz="4100" spc="270" dirty="0">
                  <a:latin typeface="Times New Roman"/>
                  <a:cs typeface="Times New Roman"/>
                </a:rPr>
                <a:t>Responding</a:t>
              </a:r>
              <a:r>
                <a:rPr sz="4100" spc="70" dirty="0">
                  <a:latin typeface="Times New Roman"/>
                  <a:cs typeface="Times New Roman"/>
                </a:rPr>
                <a:t> </a:t>
              </a:r>
              <a:r>
                <a:rPr sz="4100" spc="395" dirty="0">
                  <a:latin typeface="Times New Roman"/>
                  <a:cs typeface="Times New Roman"/>
                </a:rPr>
                <a:t>to</a:t>
              </a:r>
              <a:r>
                <a:rPr sz="4100" spc="75" dirty="0">
                  <a:latin typeface="Times New Roman"/>
                  <a:cs typeface="Times New Roman"/>
                </a:rPr>
                <a:t> </a:t>
              </a:r>
              <a:r>
                <a:rPr sz="4100" spc="355" dirty="0">
                  <a:latin typeface="Times New Roman"/>
                  <a:cs typeface="Times New Roman"/>
                </a:rPr>
                <a:t>an</a:t>
              </a:r>
              <a:r>
                <a:rPr sz="4100" spc="75" dirty="0">
                  <a:latin typeface="Times New Roman"/>
                  <a:cs typeface="Times New Roman"/>
                </a:rPr>
                <a:t> </a:t>
              </a:r>
              <a:r>
                <a:rPr sz="4100" spc="260" dirty="0">
                  <a:latin typeface="Times New Roman"/>
                  <a:cs typeface="Times New Roman"/>
                </a:rPr>
                <a:t>Overdose: </a:t>
              </a:r>
              <a:r>
                <a:rPr sz="4100" spc="90" dirty="0">
                  <a:latin typeface="Times New Roman"/>
                  <a:cs typeface="Times New Roman"/>
                </a:rPr>
                <a:t>Call</a:t>
              </a:r>
              <a:r>
                <a:rPr sz="4100" spc="60" dirty="0">
                  <a:latin typeface="Times New Roman"/>
                  <a:cs typeface="Times New Roman"/>
                </a:rPr>
                <a:t> </a:t>
              </a:r>
              <a:r>
                <a:rPr sz="4100" spc="-290" dirty="0">
                  <a:latin typeface="Times New Roman"/>
                  <a:cs typeface="Times New Roman"/>
                </a:rPr>
                <a:t>911</a:t>
              </a:r>
              <a:endParaRPr sz="4100">
                <a:latin typeface="Times New Roman"/>
                <a:cs typeface="Times New Roman"/>
              </a:endParaRPr>
            </a:p>
            <a:p>
              <a:pPr marL="901065" marR="5080">
                <a:lnSpc>
                  <a:spcPct val="141200"/>
                </a:lnSpc>
              </a:pPr>
              <a:r>
                <a:rPr sz="4100" spc="245" dirty="0">
                  <a:latin typeface="Times New Roman"/>
                  <a:cs typeface="Times New Roman"/>
                </a:rPr>
                <a:t>Administer</a:t>
              </a:r>
              <a:r>
                <a:rPr sz="4100" spc="65" dirty="0">
                  <a:latin typeface="Times New Roman"/>
                  <a:cs typeface="Times New Roman"/>
                </a:rPr>
                <a:t> </a:t>
              </a:r>
              <a:r>
                <a:rPr sz="4100" spc="315" dirty="0">
                  <a:latin typeface="Times New Roman"/>
                  <a:cs typeface="Times New Roman"/>
                </a:rPr>
                <a:t>Narcan</a:t>
              </a:r>
              <a:r>
                <a:rPr sz="4100" spc="65" dirty="0">
                  <a:latin typeface="Times New Roman"/>
                  <a:cs typeface="Times New Roman"/>
                </a:rPr>
                <a:t> </a:t>
              </a:r>
              <a:r>
                <a:rPr sz="4100" spc="170" dirty="0">
                  <a:latin typeface="Times New Roman"/>
                  <a:cs typeface="Times New Roman"/>
                </a:rPr>
                <a:t>(Inject </a:t>
              </a:r>
              <a:r>
                <a:rPr sz="4100" spc="375" dirty="0">
                  <a:latin typeface="Times New Roman"/>
                  <a:cs typeface="Times New Roman"/>
                </a:rPr>
                <a:t>or</a:t>
              </a:r>
              <a:r>
                <a:rPr sz="4100" spc="55" dirty="0">
                  <a:latin typeface="Times New Roman"/>
                  <a:cs typeface="Times New Roman"/>
                </a:rPr>
                <a:t> </a:t>
              </a:r>
              <a:r>
                <a:rPr sz="4100" spc="175" dirty="0">
                  <a:latin typeface="Times New Roman"/>
                  <a:cs typeface="Times New Roman"/>
                </a:rPr>
                <a:t>Spray)</a:t>
              </a:r>
              <a:endParaRPr sz="4100">
                <a:latin typeface="Times New Roman"/>
                <a:cs typeface="Times New Roman"/>
              </a:endParaRPr>
            </a:p>
            <a:p>
              <a:pPr marL="901065">
                <a:lnSpc>
                  <a:spcPct val="100000"/>
                </a:lnSpc>
                <a:spcBef>
                  <a:spcPts val="2030"/>
                </a:spcBef>
              </a:pPr>
              <a:r>
                <a:rPr sz="4100" spc="30" dirty="0">
                  <a:latin typeface="Times New Roman"/>
                  <a:cs typeface="Times New Roman"/>
                </a:rPr>
                <a:t>CPR</a:t>
              </a:r>
              <a:endParaRPr sz="4100">
                <a:latin typeface="Times New Roman"/>
                <a:cs typeface="Times New Roman"/>
              </a:endParaRPr>
            </a:p>
            <a:p>
              <a:pPr marL="901065" marR="433705">
                <a:lnSpc>
                  <a:spcPct val="141200"/>
                </a:lnSpc>
              </a:pPr>
              <a:r>
                <a:rPr sz="4100" spc="229" dirty="0">
                  <a:latin typeface="Times New Roman"/>
                  <a:cs typeface="Times New Roman"/>
                </a:rPr>
                <a:t>Recovery</a:t>
              </a:r>
              <a:r>
                <a:rPr sz="4100" spc="85" dirty="0">
                  <a:latin typeface="Times New Roman"/>
                  <a:cs typeface="Times New Roman"/>
                </a:rPr>
                <a:t> </a:t>
              </a:r>
              <a:r>
                <a:rPr sz="4100" spc="254" dirty="0">
                  <a:latin typeface="Times New Roman"/>
                  <a:cs typeface="Times New Roman"/>
                </a:rPr>
                <a:t>Position</a:t>
              </a:r>
              <a:r>
                <a:rPr sz="4100" spc="90" dirty="0">
                  <a:latin typeface="Times New Roman"/>
                  <a:cs typeface="Times New Roman"/>
                </a:rPr>
                <a:t> </a:t>
              </a:r>
              <a:r>
                <a:rPr sz="4100" spc="135" dirty="0">
                  <a:latin typeface="Times New Roman"/>
                  <a:cs typeface="Times New Roman"/>
                </a:rPr>
                <a:t>(side) </a:t>
              </a:r>
              <a:r>
                <a:rPr sz="4100" spc="225" dirty="0">
                  <a:latin typeface="Times New Roman"/>
                  <a:cs typeface="Times New Roman"/>
                </a:rPr>
                <a:t>Stay</a:t>
              </a:r>
              <a:r>
                <a:rPr sz="4100" spc="60" dirty="0">
                  <a:latin typeface="Times New Roman"/>
                  <a:cs typeface="Times New Roman"/>
                </a:rPr>
                <a:t> </a:t>
              </a:r>
              <a:r>
                <a:rPr sz="4100" spc="295" dirty="0">
                  <a:latin typeface="Times New Roman"/>
                  <a:cs typeface="Times New Roman"/>
                </a:rPr>
                <a:t>with</a:t>
              </a:r>
              <a:r>
                <a:rPr sz="4100" spc="60" dirty="0">
                  <a:latin typeface="Times New Roman"/>
                  <a:cs typeface="Times New Roman"/>
                </a:rPr>
                <a:t> </a:t>
              </a:r>
              <a:r>
                <a:rPr sz="4100" spc="430" dirty="0">
                  <a:latin typeface="Times New Roman"/>
                  <a:cs typeface="Times New Roman"/>
                </a:rPr>
                <a:t>them</a:t>
              </a:r>
              <a:r>
                <a:rPr sz="4100" spc="60" dirty="0">
                  <a:latin typeface="Times New Roman"/>
                  <a:cs typeface="Times New Roman"/>
                </a:rPr>
                <a:t> </a:t>
              </a:r>
              <a:r>
                <a:rPr sz="4100" spc="225" dirty="0">
                  <a:latin typeface="Times New Roman"/>
                  <a:cs typeface="Times New Roman"/>
                </a:rPr>
                <a:t>until </a:t>
              </a:r>
              <a:r>
                <a:rPr sz="4100" spc="330" dirty="0">
                  <a:latin typeface="Times New Roman"/>
                  <a:cs typeface="Times New Roman"/>
                </a:rPr>
                <a:t>paramedics</a:t>
              </a:r>
              <a:r>
                <a:rPr sz="4100" spc="60" dirty="0">
                  <a:latin typeface="Times New Roman"/>
                  <a:cs typeface="Times New Roman"/>
                </a:rPr>
                <a:t> </a:t>
              </a:r>
              <a:r>
                <a:rPr sz="4100" spc="240" dirty="0">
                  <a:latin typeface="Times New Roman"/>
                  <a:cs typeface="Times New Roman"/>
                </a:rPr>
                <a:t>arrive</a:t>
              </a:r>
              <a:endParaRPr sz="4100">
                <a:latin typeface="Times New Roman"/>
                <a:cs typeface="Times New Roman"/>
              </a:endParaRPr>
            </a:p>
          </p:txBody>
        </p:sp>
      </p:grpSp>
      <p:grpSp>
        <p:nvGrpSpPr>
          <p:cNvPr id="269" name="Group 268">
            <a:extLst>
              <a:ext uri="{FF2B5EF4-FFF2-40B4-BE49-F238E27FC236}">
                <a16:creationId xmlns:a16="http://schemas.microsoft.com/office/drawing/2014/main" id="{05087C37-9E37-2B6B-0C64-D465EE43F387}"/>
              </a:ext>
              <a:ext uri="{C183D7F6-B498-43B3-948B-1728B52AA6E4}">
                <adec:decorative xmlns:adec="http://schemas.microsoft.com/office/drawing/2017/decorative" val="1"/>
              </a:ext>
            </a:extLst>
          </p:cNvPr>
          <p:cNvGrpSpPr/>
          <p:nvPr/>
        </p:nvGrpSpPr>
        <p:grpSpPr>
          <a:xfrm>
            <a:off x="10367142" y="1633015"/>
            <a:ext cx="7154545" cy="8173213"/>
            <a:chOff x="10367142" y="1633015"/>
            <a:chExt cx="7154545" cy="8173213"/>
          </a:xfrm>
        </p:grpSpPr>
        <p:grpSp>
          <p:nvGrpSpPr>
            <p:cNvPr id="3" name="object 3" descr="Logos for ROTA-RC, FAMU, Florida State University, and SAMHSA."/>
            <p:cNvGrpSpPr/>
            <p:nvPr/>
          </p:nvGrpSpPr>
          <p:grpSpPr>
            <a:xfrm>
              <a:off x="11909714" y="9437293"/>
              <a:ext cx="4072254" cy="368935"/>
              <a:chOff x="11909714" y="9437293"/>
              <a:chExt cx="4072254" cy="368935"/>
            </a:xfrm>
          </p:grpSpPr>
          <p:pic>
            <p:nvPicPr>
              <p:cNvPr id="4" name="object 4"/>
              <p:cNvPicPr/>
              <p:nvPr/>
            </p:nvPicPr>
            <p:blipFill>
              <a:blip r:embed="rId5" cstate="print"/>
              <a:stretch>
                <a:fillRect/>
              </a:stretch>
            </p:blipFill>
            <p:spPr>
              <a:xfrm>
                <a:off x="12889495" y="9526014"/>
                <a:ext cx="1249818" cy="280131"/>
              </a:xfrm>
              <a:prstGeom prst="rect">
                <a:avLst/>
              </a:prstGeom>
            </p:spPr>
          </p:pic>
          <p:pic>
            <p:nvPicPr>
              <p:cNvPr id="5" name="object 5"/>
              <p:cNvPicPr/>
              <p:nvPr/>
            </p:nvPicPr>
            <p:blipFill>
              <a:blip r:embed="rId6" cstate="print"/>
              <a:stretch>
                <a:fillRect/>
              </a:stretch>
            </p:blipFill>
            <p:spPr>
              <a:xfrm>
                <a:off x="14142412" y="9437293"/>
                <a:ext cx="883491" cy="344777"/>
              </a:xfrm>
              <a:prstGeom prst="rect">
                <a:avLst/>
              </a:prstGeom>
            </p:spPr>
          </p:pic>
          <p:pic>
            <p:nvPicPr>
              <p:cNvPr id="6" name="object 6"/>
              <p:cNvPicPr/>
              <p:nvPr/>
            </p:nvPicPr>
            <p:blipFill>
              <a:blip r:embed="rId7" cstate="print"/>
              <a:stretch>
                <a:fillRect/>
              </a:stretch>
            </p:blipFill>
            <p:spPr>
              <a:xfrm>
                <a:off x="11909714" y="9474505"/>
                <a:ext cx="969686" cy="323228"/>
              </a:xfrm>
              <a:prstGeom prst="rect">
                <a:avLst/>
              </a:prstGeom>
            </p:spPr>
          </p:pic>
          <p:pic>
            <p:nvPicPr>
              <p:cNvPr id="7" name="object 7"/>
              <p:cNvPicPr/>
              <p:nvPr/>
            </p:nvPicPr>
            <p:blipFill>
              <a:blip r:embed="rId8" cstate="print"/>
              <a:stretch>
                <a:fillRect/>
              </a:stretch>
            </p:blipFill>
            <p:spPr>
              <a:xfrm>
                <a:off x="15033649" y="9544072"/>
                <a:ext cx="948137" cy="237034"/>
              </a:xfrm>
              <a:prstGeom prst="rect">
                <a:avLst/>
              </a:prstGeom>
            </p:spPr>
          </p:pic>
        </p:grpSp>
        <p:sp>
          <p:nvSpPr>
            <p:cNvPr id="8" name="object 8" descr="The number 1 in an orange circle."/>
            <p:cNvSpPr/>
            <p:nvPr/>
          </p:nvSpPr>
          <p:spPr>
            <a:xfrm>
              <a:off x="10485377" y="5960717"/>
              <a:ext cx="457200" cy="457200"/>
            </a:xfrm>
            <a:custGeom>
              <a:avLst/>
              <a:gdLst/>
              <a:ahLst/>
              <a:cxnLst/>
              <a:rect l="l" t="t" r="r" b="b"/>
              <a:pathLst>
                <a:path w="457200" h="457200">
                  <a:moveTo>
                    <a:pt x="228411" y="456815"/>
                  </a:moveTo>
                  <a:lnTo>
                    <a:pt x="182375" y="452175"/>
                  </a:lnTo>
                  <a:lnTo>
                    <a:pt x="139500" y="438866"/>
                  </a:lnTo>
                  <a:lnTo>
                    <a:pt x="100702" y="417807"/>
                  </a:lnTo>
                  <a:lnTo>
                    <a:pt x="66898" y="389916"/>
                  </a:lnTo>
                  <a:lnTo>
                    <a:pt x="39008" y="356112"/>
                  </a:lnTo>
                  <a:lnTo>
                    <a:pt x="17949" y="317314"/>
                  </a:lnTo>
                  <a:lnTo>
                    <a:pt x="4640" y="274439"/>
                  </a:lnTo>
                  <a:lnTo>
                    <a:pt x="0" y="228406"/>
                  </a:lnTo>
                  <a:lnTo>
                    <a:pt x="4640" y="182375"/>
                  </a:lnTo>
                  <a:lnTo>
                    <a:pt x="17949" y="139501"/>
                  </a:lnTo>
                  <a:lnTo>
                    <a:pt x="39008" y="100702"/>
                  </a:lnTo>
                  <a:lnTo>
                    <a:pt x="66898" y="66899"/>
                  </a:lnTo>
                  <a:lnTo>
                    <a:pt x="100702" y="39008"/>
                  </a:lnTo>
                  <a:lnTo>
                    <a:pt x="139500" y="17949"/>
                  </a:lnTo>
                  <a:lnTo>
                    <a:pt x="182375" y="4640"/>
                  </a:lnTo>
                  <a:lnTo>
                    <a:pt x="228407" y="0"/>
                  </a:lnTo>
                  <a:lnTo>
                    <a:pt x="274439" y="4640"/>
                  </a:lnTo>
                  <a:lnTo>
                    <a:pt x="317314" y="17949"/>
                  </a:lnTo>
                  <a:lnTo>
                    <a:pt x="356112" y="39008"/>
                  </a:lnTo>
                  <a:lnTo>
                    <a:pt x="389916" y="66899"/>
                  </a:lnTo>
                  <a:lnTo>
                    <a:pt x="417806" y="100702"/>
                  </a:lnTo>
                  <a:lnTo>
                    <a:pt x="438865" y="139501"/>
                  </a:lnTo>
                  <a:lnTo>
                    <a:pt x="452174" y="182375"/>
                  </a:lnTo>
                  <a:lnTo>
                    <a:pt x="456814" y="228407"/>
                  </a:lnTo>
                  <a:lnTo>
                    <a:pt x="452174" y="274439"/>
                  </a:lnTo>
                  <a:lnTo>
                    <a:pt x="438865" y="317314"/>
                  </a:lnTo>
                  <a:lnTo>
                    <a:pt x="417806" y="356112"/>
                  </a:lnTo>
                  <a:lnTo>
                    <a:pt x="389916" y="389916"/>
                  </a:lnTo>
                  <a:lnTo>
                    <a:pt x="356112" y="417807"/>
                  </a:lnTo>
                  <a:lnTo>
                    <a:pt x="317314" y="438866"/>
                  </a:lnTo>
                  <a:lnTo>
                    <a:pt x="274439" y="452175"/>
                  </a:lnTo>
                  <a:lnTo>
                    <a:pt x="228411" y="456815"/>
                  </a:lnTo>
                  <a:close/>
                </a:path>
              </a:pathLst>
            </a:custGeom>
            <a:solidFill>
              <a:srgbClr val="F58325"/>
            </a:solidFill>
          </p:spPr>
          <p:txBody>
            <a:bodyPr wrap="square" lIns="0" tIns="0" rIns="0" bIns="0" rtlCol="0"/>
            <a:lstStyle/>
            <a:p>
              <a:endParaRPr/>
            </a:p>
          </p:txBody>
        </p:sp>
        <p:sp>
          <p:nvSpPr>
            <p:cNvPr id="9" name="object 9" descr="The number 5 in an orange circle."/>
            <p:cNvSpPr/>
            <p:nvPr/>
          </p:nvSpPr>
          <p:spPr>
            <a:xfrm>
              <a:off x="10498381" y="8721231"/>
              <a:ext cx="457200" cy="457200"/>
            </a:xfrm>
            <a:custGeom>
              <a:avLst/>
              <a:gdLst/>
              <a:ahLst/>
              <a:cxnLst/>
              <a:rect l="l" t="t" r="r" b="b"/>
              <a:pathLst>
                <a:path w="457200" h="457200">
                  <a:moveTo>
                    <a:pt x="228408" y="456815"/>
                  </a:moveTo>
                  <a:lnTo>
                    <a:pt x="182375" y="452174"/>
                  </a:lnTo>
                  <a:lnTo>
                    <a:pt x="139500" y="438865"/>
                  </a:lnTo>
                  <a:lnTo>
                    <a:pt x="100702" y="417806"/>
                  </a:lnTo>
                  <a:lnTo>
                    <a:pt x="66898" y="389916"/>
                  </a:lnTo>
                  <a:lnTo>
                    <a:pt x="39008" y="356112"/>
                  </a:lnTo>
                  <a:lnTo>
                    <a:pt x="17949" y="317314"/>
                  </a:lnTo>
                  <a:lnTo>
                    <a:pt x="4640" y="274440"/>
                  </a:lnTo>
                  <a:lnTo>
                    <a:pt x="0" y="228406"/>
                  </a:lnTo>
                  <a:lnTo>
                    <a:pt x="4640" y="182375"/>
                  </a:lnTo>
                  <a:lnTo>
                    <a:pt x="17949" y="139501"/>
                  </a:lnTo>
                  <a:lnTo>
                    <a:pt x="39008" y="100702"/>
                  </a:lnTo>
                  <a:lnTo>
                    <a:pt x="66898" y="66898"/>
                  </a:lnTo>
                  <a:lnTo>
                    <a:pt x="100702" y="39008"/>
                  </a:lnTo>
                  <a:lnTo>
                    <a:pt x="139500" y="17949"/>
                  </a:lnTo>
                  <a:lnTo>
                    <a:pt x="182375" y="4640"/>
                  </a:lnTo>
                  <a:lnTo>
                    <a:pt x="228407" y="0"/>
                  </a:lnTo>
                  <a:lnTo>
                    <a:pt x="274439" y="4640"/>
                  </a:lnTo>
                  <a:lnTo>
                    <a:pt x="317314" y="17949"/>
                  </a:lnTo>
                  <a:lnTo>
                    <a:pt x="356112" y="39008"/>
                  </a:lnTo>
                  <a:lnTo>
                    <a:pt x="389916" y="66898"/>
                  </a:lnTo>
                  <a:lnTo>
                    <a:pt x="417806" y="100702"/>
                  </a:lnTo>
                  <a:lnTo>
                    <a:pt x="438865" y="139501"/>
                  </a:lnTo>
                  <a:lnTo>
                    <a:pt x="452174" y="182375"/>
                  </a:lnTo>
                  <a:lnTo>
                    <a:pt x="456814" y="228407"/>
                  </a:lnTo>
                  <a:lnTo>
                    <a:pt x="452174" y="274440"/>
                  </a:lnTo>
                  <a:lnTo>
                    <a:pt x="438865" y="317314"/>
                  </a:lnTo>
                  <a:lnTo>
                    <a:pt x="417806" y="356112"/>
                  </a:lnTo>
                  <a:lnTo>
                    <a:pt x="389916" y="389916"/>
                  </a:lnTo>
                  <a:lnTo>
                    <a:pt x="356112" y="417806"/>
                  </a:lnTo>
                  <a:lnTo>
                    <a:pt x="317314" y="438865"/>
                  </a:lnTo>
                  <a:lnTo>
                    <a:pt x="274439" y="452174"/>
                  </a:lnTo>
                  <a:lnTo>
                    <a:pt x="228408" y="456815"/>
                  </a:lnTo>
                  <a:close/>
                </a:path>
              </a:pathLst>
            </a:custGeom>
            <a:solidFill>
              <a:srgbClr val="F58325"/>
            </a:solidFill>
          </p:spPr>
          <p:txBody>
            <a:bodyPr wrap="square" lIns="0" tIns="0" rIns="0" bIns="0" rtlCol="0"/>
            <a:lstStyle/>
            <a:p>
              <a:endParaRPr/>
            </a:p>
          </p:txBody>
        </p:sp>
        <p:sp>
          <p:nvSpPr>
            <p:cNvPr id="10" name="object 10" descr="The number 2 in an orange circle."/>
            <p:cNvSpPr/>
            <p:nvPr/>
          </p:nvSpPr>
          <p:spPr>
            <a:xfrm>
              <a:off x="10485377" y="6609536"/>
              <a:ext cx="457200" cy="457200"/>
            </a:xfrm>
            <a:custGeom>
              <a:avLst/>
              <a:gdLst/>
              <a:ahLst/>
              <a:cxnLst/>
              <a:rect l="l" t="t" r="r" b="b"/>
              <a:pathLst>
                <a:path w="457200" h="457200">
                  <a:moveTo>
                    <a:pt x="228408" y="456815"/>
                  </a:moveTo>
                  <a:lnTo>
                    <a:pt x="182375" y="452174"/>
                  </a:lnTo>
                  <a:lnTo>
                    <a:pt x="139500" y="438865"/>
                  </a:lnTo>
                  <a:lnTo>
                    <a:pt x="100702" y="417806"/>
                  </a:lnTo>
                  <a:lnTo>
                    <a:pt x="66898" y="389916"/>
                  </a:lnTo>
                  <a:lnTo>
                    <a:pt x="39008" y="356112"/>
                  </a:lnTo>
                  <a:lnTo>
                    <a:pt x="17949" y="317314"/>
                  </a:lnTo>
                  <a:lnTo>
                    <a:pt x="4640" y="274440"/>
                  </a:lnTo>
                  <a:lnTo>
                    <a:pt x="0" y="228406"/>
                  </a:lnTo>
                  <a:lnTo>
                    <a:pt x="4640" y="182375"/>
                  </a:lnTo>
                  <a:lnTo>
                    <a:pt x="17949" y="139501"/>
                  </a:lnTo>
                  <a:lnTo>
                    <a:pt x="39008" y="100702"/>
                  </a:lnTo>
                  <a:lnTo>
                    <a:pt x="66898" y="66898"/>
                  </a:lnTo>
                  <a:lnTo>
                    <a:pt x="100702" y="39008"/>
                  </a:lnTo>
                  <a:lnTo>
                    <a:pt x="139500" y="17949"/>
                  </a:lnTo>
                  <a:lnTo>
                    <a:pt x="182375" y="4640"/>
                  </a:lnTo>
                  <a:lnTo>
                    <a:pt x="228407" y="0"/>
                  </a:lnTo>
                  <a:lnTo>
                    <a:pt x="274439" y="4640"/>
                  </a:lnTo>
                  <a:lnTo>
                    <a:pt x="317314" y="17949"/>
                  </a:lnTo>
                  <a:lnTo>
                    <a:pt x="356112" y="39008"/>
                  </a:lnTo>
                  <a:lnTo>
                    <a:pt x="389916" y="66898"/>
                  </a:lnTo>
                  <a:lnTo>
                    <a:pt x="417806" y="100702"/>
                  </a:lnTo>
                  <a:lnTo>
                    <a:pt x="438865" y="139501"/>
                  </a:lnTo>
                  <a:lnTo>
                    <a:pt x="452174" y="182375"/>
                  </a:lnTo>
                  <a:lnTo>
                    <a:pt x="456814" y="228407"/>
                  </a:lnTo>
                  <a:lnTo>
                    <a:pt x="452174" y="274440"/>
                  </a:lnTo>
                  <a:lnTo>
                    <a:pt x="438865" y="317314"/>
                  </a:lnTo>
                  <a:lnTo>
                    <a:pt x="417806" y="356112"/>
                  </a:lnTo>
                  <a:lnTo>
                    <a:pt x="389916" y="389916"/>
                  </a:lnTo>
                  <a:lnTo>
                    <a:pt x="356112" y="417806"/>
                  </a:lnTo>
                  <a:lnTo>
                    <a:pt x="317314" y="438865"/>
                  </a:lnTo>
                  <a:lnTo>
                    <a:pt x="274439" y="452174"/>
                  </a:lnTo>
                  <a:lnTo>
                    <a:pt x="228408" y="456815"/>
                  </a:lnTo>
                  <a:close/>
                </a:path>
              </a:pathLst>
            </a:custGeom>
            <a:solidFill>
              <a:srgbClr val="F58325"/>
            </a:solidFill>
          </p:spPr>
          <p:txBody>
            <a:bodyPr wrap="square" lIns="0" tIns="0" rIns="0" bIns="0" rtlCol="0"/>
            <a:lstStyle/>
            <a:p>
              <a:endParaRPr/>
            </a:p>
          </p:txBody>
        </p:sp>
        <p:sp>
          <p:nvSpPr>
            <p:cNvPr id="11" name="object 11" descr="The number 3 in an orange circle."/>
            <p:cNvSpPr/>
            <p:nvPr/>
          </p:nvSpPr>
          <p:spPr>
            <a:xfrm>
              <a:off x="10485377" y="7470364"/>
              <a:ext cx="457200" cy="457200"/>
            </a:xfrm>
            <a:custGeom>
              <a:avLst/>
              <a:gdLst/>
              <a:ahLst/>
              <a:cxnLst/>
              <a:rect l="l" t="t" r="r" b="b"/>
              <a:pathLst>
                <a:path w="457200" h="457200">
                  <a:moveTo>
                    <a:pt x="228408" y="456815"/>
                  </a:moveTo>
                  <a:lnTo>
                    <a:pt x="182375" y="452174"/>
                  </a:lnTo>
                  <a:lnTo>
                    <a:pt x="139500" y="438865"/>
                  </a:lnTo>
                  <a:lnTo>
                    <a:pt x="100702" y="417806"/>
                  </a:lnTo>
                  <a:lnTo>
                    <a:pt x="66898" y="389916"/>
                  </a:lnTo>
                  <a:lnTo>
                    <a:pt x="39008" y="356112"/>
                  </a:lnTo>
                  <a:lnTo>
                    <a:pt x="17949" y="317314"/>
                  </a:lnTo>
                  <a:lnTo>
                    <a:pt x="4640" y="274440"/>
                  </a:lnTo>
                  <a:lnTo>
                    <a:pt x="0" y="228406"/>
                  </a:lnTo>
                  <a:lnTo>
                    <a:pt x="4640" y="182375"/>
                  </a:lnTo>
                  <a:lnTo>
                    <a:pt x="17949" y="139501"/>
                  </a:lnTo>
                  <a:lnTo>
                    <a:pt x="39008" y="100702"/>
                  </a:lnTo>
                  <a:lnTo>
                    <a:pt x="66898" y="66898"/>
                  </a:lnTo>
                  <a:lnTo>
                    <a:pt x="100702" y="39008"/>
                  </a:lnTo>
                  <a:lnTo>
                    <a:pt x="139500" y="17949"/>
                  </a:lnTo>
                  <a:lnTo>
                    <a:pt x="182375" y="4640"/>
                  </a:lnTo>
                  <a:lnTo>
                    <a:pt x="228407" y="0"/>
                  </a:lnTo>
                  <a:lnTo>
                    <a:pt x="274439" y="4640"/>
                  </a:lnTo>
                  <a:lnTo>
                    <a:pt x="317314" y="17949"/>
                  </a:lnTo>
                  <a:lnTo>
                    <a:pt x="356112" y="39008"/>
                  </a:lnTo>
                  <a:lnTo>
                    <a:pt x="389916" y="66898"/>
                  </a:lnTo>
                  <a:lnTo>
                    <a:pt x="417806" y="100702"/>
                  </a:lnTo>
                  <a:lnTo>
                    <a:pt x="438865" y="139501"/>
                  </a:lnTo>
                  <a:lnTo>
                    <a:pt x="452174" y="182375"/>
                  </a:lnTo>
                  <a:lnTo>
                    <a:pt x="456814" y="228407"/>
                  </a:lnTo>
                  <a:lnTo>
                    <a:pt x="452174" y="274440"/>
                  </a:lnTo>
                  <a:lnTo>
                    <a:pt x="438865" y="317314"/>
                  </a:lnTo>
                  <a:lnTo>
                    <a:pt x="417806" y="356112"/>
                  </a:lnTo>
                  <a:lnTo>
                    <a:pt x="389916" y="389916"/>
                  </a:lnTo>
                  <a:lnTo>
                    <a:pt x="356112" y="417806"/>
                  </a:lnTo>
                  <a:lnTo>
                    <a:pt x="317314" y="438865"/>
                  </a:lnTo>
                  <a:lnTo>
                    <a:pt x="274439" y="452174"/>
                  </a:lnTo>
                  <a:lnTo>
                    <a:pt x="228408" y="456815"/>
                  </a:lnTo>
                  <a:close/>
                </a:path>
              </a:pathLst>
            </a:custGeom>
            <a:solidFill>
              <a:srgbClr val="F58325"/>
            </a:solidFill>
          </p:spPr>
          <p:txBody>
            <a:bodyPr wrap="square" lIns="0" tIns="0" rIns="0" bIns="0" rtlCol="0"/>
            <a:lstStyle/>
            <a:p>
              <a:pPr algn="l" rtl="0"/>
              <a:endParaRPr/>
            </a:p>
          </p:txBody>
        </p:sp>
        <p:sp>
          <p:nvSpPr>
            <p:cNvPr id="12" name="object 12" descr="The number 4 in an orange circle."/>
            <p:cNvSpPr/>
            <p:nvPr/>
          </p:nvSpPr>
          <p:spPr>
            <a:xfrm>
              <a:off x="10485377" y="7999445"/>
              <a:ext cx="457200" cy="457200"/>
            </a:xfrm>
            <a:custGeom>
              <a:avLst/>
              <a:gdLst/>
              <a:ahLst/>
              <a:cxnLst/>
              <a:rect l="l" t="t" r="r" b="b"/>
              <a:pathLst>
                <a:path w="457200" h="457200">
                  <a:moveTo>
                    <a:pt x="228408" y="456815"/>
                  </a:moveTo>
                  <a:lnTo>
                    <a:pt x="182375" y="452174"/>
                  </a:lnTo>
                  <a:lnTo>
                    <a:pt x="139500" y="438865"/>
                  </a:lnTo>
                  <a:lnTo>
                    <a:pt x="100702" y="417806"/>
                  </a:lnTo>
                  <a:lnTo>
                    <a:pt x="66898" y="389916"/>
                  </a:lnTo>
                  <a:lnTo>
                    <a:pt x="39008" y="356112"/>
                  </a:lnTo>
                  <a:lnTo>
                    <a:pt x="17949" y="317314"/>
                  </a:lnTo>
                  <a:lnTo>
                    <a:pt x="4640" y="274440"/>
                  </a:lnTo>
                  <a:lnTo>
                    <a:pt x="0" y="228406"/>
                  </a:lnTo>
                  <a:lnTo>
                    <a:pt x="4640" y="182375"/>
                  </a:lnTo>
                  <a:lnTo>
                    <a:pt x="17949" y="139501"/>
                  </a:lnTo>
                  <a:lnTo>
                    <a:pt x="39008" y="100702"/>
                  </a:lnTo>
                  <a:lnTo>
                    <a:pt x="66898" y="66898"/>
                  </a:lnTo>
                  <a:lnTo>
                    <a:pt x="100702" y="39008"/>
                  </a:lnTo>
                  <a:lnTo>
                    <a:pt x="139500" y="17949"/>
                  </a:lnTo>
                  <a:lnTo>
                    <a:pt x="182375" y="4640"/>
                  </a:lnTo>
                  <a:lnTo>
                    <a:pt x="228407" y="0"/>
                  </a:lnTo>
                  <a:lnTo>
                    <a:pt x="274439" y="4640"/>
                  </a:lnTo>
                  <a:lnTo>
                    <a:pt x="317314" y="17949"/>
                  </a:lnTo>
                  <a:lnTo>
                    <a:pt x="356112" y="39008"/>
                  </a:lnTo>
                  <a:lnTo>
                    <a:pt x="389916" y="66898"/>
                  </a:lnTo>
                  <a:lnTo>
                    <a:pt x="417806" y="100702"/>
                  </a:lnTo>
                  <a:lnTo>
                    <a:pt x="438865" y="139501"/>
                  </a:lnTo>
                  <a:lnTo>
                    <a:pt x="452174" y="182375"/>
                  </a:lnTo>
                  <a:lnTo>
                    <a:pt x="456814" y="228407"/>
                  </a:lnTo>
                  <a:lnTo>
                    <a:pt x="452174" y="274440"/>
                  </a:lnTo>
                  <a:lnTo>
                    <a:pt x="438865" y="317314"/>
                  </a:lnTo>
                  <a:lnTo>
                    <a:pt x="417806" y="356112"/>
                  </a:lnTo>
                  <a:lnTo>
                    <a:pt x="389916" y="389916"/>
                  </a:lnTo>
                  <a:lnTo>
                    <a:pt x="356112" y="417806"/>
                  </a:lnTo>
                  <a:lnTo>
                    <a:pt x="317314" y="438865"/>
                  </a:lnTo>
                  <a:lnTo>
                    <a:pt x="274439" y="452174"/>
                  </a:lnTo>
                  <a:lnTo>
                    <a:pt x="228408" y="456815"/>
                  </a:lnTo>
                  <a:close/>
                </a:path>
              </a:pathLst>
            </a:custGeom>
            <a:solidFill>
              <a:srgbClr val="F58325"/>
            </a:solidFill>
          </p:spPr>
          <p:txBody>
            <a:bodyPr wrap="square" lIns="0" tIns="0" rIns="0" bIns="0" rtlCol="0"/>
            <a:lstStyle/>
            <a:p>
              <a:pPr algn="l" rtl="0"/>
              <a:endParaRPr/>
            </a:p>
          </p:txBody>
        </p:sp>
        <p:grpSp>
          <p:nvGrpSpPr>
            <p:cNvPr id="13" name="object 13" descr="3 QR codes."/>
            <p:cNvGrpSpPr/>
            <p:nvPr/>
          </p:nvGrpSpPr>
          <p:grpSpPr>
            <a:xfrm>
              <a:off x="16179632" y="6028012"/>
              <a:ext cx="1102995" cy="3349625"/>
              <a:chOff x="16179632" y="6028012"/>
              <a:chExt cx="1102995" cy="3349625"/>
            </a:xfrm>
          </p:grpSpPr>
          <p:sp>
            <p:nvSpPr>
              <p:cNvPr id="14" name="object 14">
                <a:extLst>
                  <a:ext uri="{C183D7F6-B498-43B3-948B-1728B52AA6E4}">
                    <adec:decorative xmlns:adec="http://schemas.microsoft.com/office/drawing/2017/decorative" val="1"/>
                  </a:ext>
                </a:extLst>
              </p:cNvPr>
              <p:cNvSpPr/>
              <p:nvPr/>
            </p:nvSpPr>
            <p:spPr>
              <a:xfrm>
                <a:off x="16179632" y="6028012"/>
                <a:ext cx="1102995" cy="3349625"/>
              </a:xfrm>
              <a:custGeom>
                <a:avLst/>
                <a:gdLst/>
                <a:ahLst/>
                <a:cxnLst/>
                <a:rect l="l" t="t" r="r" b="b"/>
                <a:pathLst>
                  <a:path w="1102994" h="3349625">
                    <a:moveTo>
                      <a:pt x="1016843" y="3349161"/>
                    </a:moveTo>
                    <a:lnTo>
                      <a:pt x="85724" y="3349161"/>
                    </a:lnTo>
                    <a:lnTo>
                      <a:pt x="68922" y="3347498"/>
                    </a:lnTo>
                    <a:lnTo>
                      <a:pt x="25108" y="3324052"/>
                    </a:lnTo>
                    <a:lnTo>
                      <a:pt x="1662" y="3280238"/>
                    </a:lnTo>
                    <a:lnTo>
                      <a:pt x="0" y="85724"/>
                    </a:lnTo>
                    <a:lnTo>
                      <a:pt x="1662" y="68922"/>
                    </a:lnTo>
                    <a:lnTo>
                      <a:pt x="25108" y="25108"/>
                    </a:lnTo>
                    <a:lnTo>
                      <a:pt x="68922" y="1662"/>
                    </a:lnTo>
                    <a:lnTo>
                      <a:pt x="1016843" y="0"/>
                    </a:lnTo>
                    <a:lnTo>
                      <a:pt x="1033645" y="1662"/>
                    </a:lnTo>
                    <a:lnTo>
                      <a:pt x="1077460" y="25108"/>
                    </a:lnTo>
                    <a:lnTo>
                      <a:pt x="1100906" y="68922"/>
                    </a:lnTo>
                    <a:lnTo>
                      <a:pt x="1102568" y="85724"/>
                    </a:lnTo>
                    <a:lnTo>
                      <a:pt x="1102568" y="3263436"/>
                    </a:lnTo>
                    <a:lnTo>
                      <a:pt x="1088165" y="3310996"/>
                    </a:lnTo>
                    <a:lnTo>
                      <a:pt x="1049649" y="3342635"/>
                    </a:lnTo>
                    <a:lnTo>
                      <a:pt x="1016843" y="3349161"/>
                    </a:lnTo>
                    <a:close/>
                  </a:path>
                </a:pathLst>
              </a:custGeom>
              <a:solidFill>
                <a:srgbClr val="D9BE8C">
                  <a:alpha val="61999"/>
                </a:srgbClr>
              </a:solidFill>
            </p:spPr>
            <p:txBody>
              <a:bodyPr wrap="square" lIns="0" tIns="0" rIns="0" bIns="0" rtlCol="0"/>
              <a:lstStyle/>
              <a:p>
                <a:endParaRPr/>
              </a:p>
            </p:txBody>
          </p:sp>
          <p:sp>
            <p:nvSpPr>
              <p:cNvPr id="15" name="object 15"/>
              <p:cNvSpPr/>
              <p:nvPr/>
            </p:nvSpPr>
            <p:spPr>
              <a:xfrm>
                <a:off x="16444733" y="6493980"/>
                <a:ext cx="582295" cy="582295"/>
              </a:xfrm>
              <a:custGeom>
                <a:avLst/>
                <a:gdLst/>
                <a:ahLst/>
                <a:cxnLst/>
                <a:rect l="l" t="t" r="r" b="b"/>
                <a:pathLst>
                  <a:path w="582294" h="582295">
                    <a:moveTo>
                      <a:pt x="581811" y="581811"/>
                    </a:moveTo>
                    <a:lnTo>
                      <a:pt x="0" y="581811"/>
                    </a:lnTo>
                    <a:lnTo>
                      <a:pt x="0" y="0"/>
                    </a:lnTo>
                    <a:lnTo>
                      <a:pt x="581811" y="0"/>
                    </a:lnTo>
                    <a:lnTo>
                      <a:pt x="581811" y="581811"/>
                    </a:lnTo>
                    <a:close/>
                  </a:path>
                </a:pathLst>
              </a:custGeom>
              <a:solidFill>
                <a:srgbClr val="FFFFFF"/>
              </a:solidFill>
            </p:spPr>
            <p:txBody>
              <a:bodyPr wrap="square" lIns="0" tIns="0" rIns="0" bIns="0" rtlCol="0"/>
              <a:lstStyle/>
              <a:p>
                <a:endParaRPr/>
              </a:p>
            </p:txBody>
          </p:sp>
          <p:sp>
            <p:nvSpPr>
              <p:cNvPr id="16" name="object 16"/>
              <p:cNvSpPr/>
              <p:nvPr/>
            </p:nvSpPr>
            <p:spPr>
              <a:xfrm>
                <a:off x="16476183" y="6533291"/>
                <a:ext cx="519430" cy="0"/>
              </a:xfrm>
              <a:custGeom>
                <a:avLst/>
                <a:gdLst/>
                <a:ahLst/>
                <a:cxnLst/>
                <a:rect l="l" t="t" r="r" b="b"/>
                <a:pathLst>
                  <a:path w="519430">
                    <a:moveTo>
                      <a:pt x="0" y="0"/>
                    </a:moveTo>
                    <a:lnTo>
                      <a:pt x="110072" y="0"/>
                    </a:lnTo>
                  </a:path>
                  <a:path w="519430">
                    <a:moveTo>
                      <a:pt x="157246" y="0"/>
                    </a:moveTo>
                    <a:lnTo>
                      <a:pt x="235869" y="0"/>
                    </a:lnTo>
                  </a:path>
                  <a:path w="519430">
                    <a:moveTo>
                      <a:pt x="267319" y="0"/>
                    </a:moveTo>
                    <a:lnTo>
                      <a:pt x="345942" y="0"/>
                    </a:lnTo>
                  </a:path>
                  <a:path w="519430">
                    <a:moveTo>
                      <a:pt x="361666" y="0"/>
                    </a:moveTo>
                    <a:lnTo>
                      <a:pt x="377391" y="0"/>
                    </a:lnTo>
                  </a:path>
                  <a:path w="519430">
                    <a:moveTo>
                      <a:pt x="408840" y="0"/>
                    </a:moveTo>
                    <a:lnTo>
                      <a:pt x="518913" y="0"/>
                    </a:lnTo>
                  </a:path>
                </a:pathLst>
              </a:custGeom>
              <a:ln w="15724">
                <a:solidFill>
                  <a:srgbClr val="000000"/>
                </a:solidFill>
              </a:ln>
            </p:spPr>
            <p:txBody>
              <a:bodyPr wrap="square" lIns="0" tIns="0" rIns="0" bIns="0" rtlCol="0"/>
              <a:lstStyle/>
              <a:p>
                <a:endParaRPr/>
              </a:p>
            </p:txBody>
          </p:sp>
          <p:sp>
            <p:nvSpPr>
              <p:cNvPr id="17" name="object 17"/>
              <p:cNvSpPr/>
              <p:nvPr/>
            </p:nvSpPr>
            <p:spPr>
              <a:xfrm>
                <a:off x="16476181" y="6541159"/>
                <a:ext cx="110489" cy="15875"/>
              </a:xfrm>
              <a:custGeom>
                <a:avLst/>
                <a:gdLst/>
                <a:ahLst/>
                <a:cxnLst/>
                <a:rect l="l" t="t" r="r" b="b"/>
                <a:pathLst>
                  <a:path w="110490" h="15875">
                    <a:moveTo>
                      <a:pt x="15722" y="0"/>
                    </a:moveTo>
                    <a:lnTo>
                      <a:pt x="0" y="0"/>
                    </a:lnTo>
                    <a:lnTo>
                      <a:pt x="0" y="15722"/>
                    </a:lnTo>
                    <a:lnTo>
                      <a:pt x="15722" y="15722"/>
                    </a:lnTo>
                    <a:lnTo>
                      <a:pt x="15722" y="0"/>
                    </a:lnTo>
                    <a:close/>
                  </a:path>
                  <a:path w="110490" h="15875">
                    <a:moveTo>
                      <a:pt x="110070" y="0"/>
                    </a:moveTo>
                    <a:lnTo>
                      <a:pt x="94348" y="0"/>
                    </a:lnTo>
                    <a:lnTo>
                      <a:pt x="94348" y="15722"/>
                    </a:lnTo>
                    <a:lnTo>
                      <a:pt x="110070" y="15722"/>
                    </a:lnTo>
                    <a:lnTo>
                      <a:pt x="110070" y="0"/>
                    </a:lnTo>
                    <a:close/>
                  </a:path>
                </a:pathLst>
              </a:custGeom>
              <a:solidFill>
                <a:srgbClr val="000000"/>
              </a:solidFill>
            </p:spPr>
            <p:txBody>
              <a:bodyPr wrap="square" lIns="0" tIns="0" rIns="0" bIns="0" rtlCol="0"/>
              <a:lstStyle/>
              <a:p>
                <a:endParaRPr/>
              </a:p>
            </p:txBody>
          </p:sp>
          <p:sp>
            <p:nvSpPr>
              <p:cNvPr id="18" name="object 18"/>
              <p:cNvSpPr/>
              <p:nvPr/>
            </p:nvSpPr>
            <p:spPr>
              <a:xfrm>
                <a:off x="16617704" y="6549016"/>
                <a:ext cx="220345" cy="0"/>
              </a:xfrm>
              <a:custGeom>
                <a:avLst/>
                <a:gdLst/>
                <a:ahLst/>
                <a:cxnLst/>
                <a:rect l="l" t="t" r="r" b="b"/>
                <a:pathLst>
                  <a:path w="220344">
                    <a:moveTo>
                      <a:pt x="0" y="0"/>
                    </a:moveTo>
                    <a:lnTo>
                      <a:pt x="15724" y="0"/>
                    </a:lnTo>
                  </a:path>
                  <a:path w="220344">
                    <a:moveTo>
                      <a:pt x="31449" y="0"/>
                    </a:moveTo>
                    <a:lnTo>
                      <a:pt x="110072" y="0"/>
                    </a:lnTo>
                  </a:path>
                  <a:path w="220344">
                    <a:moveTo>
                      <a:pt x="125797" y="0"/>
                    </a:moveTo>
                    <a:lnTo>
                      <a:pt x="141521" y="0"/>
                    </a:lnTo>
                  </a:path>
                  <a:path w="220344">
                    <a:moveTo>
                      <a:pt x="172971" y="0"/>
                    </a:moveTo>
                    <a:lnTo>
                      <a:pt x="220145" y="0"/>
                    </a:lnTo>
                  </a:path>
                </a:pathLst>
              </a:custGeom>
              <a:ln w="15724">
                <a:solidFill>
                  <a:srgbClr val="000000"/>
                </a:solidFill>
              </a:ln>
            </p:spPr>
            <p:txBody>
              <a:bodyPr wrap="square" lIns="0" tIns="0" rIns="0" bIns="0" rtlCol="0"/>
              <a:lstStyle/>
              <a:p>
                <a:endParaRPr/>
              </a:p>
            </p:txBody>
          </p:sp>
          <p:sp>
            <p:nvSpPr>
              <p:cNvPr id="19" name="object 19"/>
              <p:cNvSpPr/>
              <p:nvPr/>
            </p:nvSpPr>
            <p:spPr>
              <a:xfrm>
                <a:off x="16476181" y="6541159"/>
                <a:ext cx="519430" cy="31750"/>
              </a:xfrm>
              <a:custGeom>
                <a:avLst/>
                <a:gdLst/>
                <a:ahLst/>
                <a:cxnLst/>
                <a:rect l="l" t="t" r="r" b="b"/>
                <a:pathLst>
                  <a:path w="519430" h="31750">
                    <a:moveTo>
                      <a:pt x="15722" y="15722"/>
                    </a:moveTo>
                    <a:lnTo>
                      <a:pt x="0" y="15722"/>
                    </a:lnTo>
                    <a:lnTo>
                      <a:pt x="0" y="31445"/>
                    </a:lnTo>
                    <a:lnTo>
                      <a:pt x="15722" y="31445"/>
                    </a:lnTo>
                    <a:lnTo>
                      <a:pt x="15722" y="15722"/>
                    </a:lnTo>
                    <a:close/>
                  </a:path>
                  <a:path w="519430" h="31750">
                    <a:moveTo>
                      <a:pt x="78625" y="15722"/>
                    </a:moveTo>
                    <a:lnTo>
                      <a:pt x="31445" y="15722"/>
                    </a:lnTo>
                    <a:lnTo>
                      <a:pt x="31445" y="31445"/>
                    </a:lnTo>
                    <a:lnTo>
                      <a:pt x="78625" y="31445"/>
                    </a:lnTo>
                    <a:lnTo>
                      <a:pt x="78625" y="15722"/>
                    </a:lnTo>
                    <a:close/>
                  </a:path>
                  <a:path w="519430" h="31750">
                    <a:moveTo>
                      <a:pt x="110070" y="15722"/>
                    </a:moveTo>
                    <a:lnTo>
                      <a:pt x="94348" y="15722"/>
                    </a:lnTo>
                    <a:lnTo>
                      <a:pt x="94348" y="31445"/>
                    </a:lnTo>
                    <a:lnTo>
                      <a:pt x="110070" y="31445"/>
                    </a:lnTo>
                    <a:lnTo>
                      <a:pt x="110070" y="15722"/>
                    </a:lnTo>
                    <a:close/>
                  </a:path>
                  <a:path w="519430" h="31750">
                    <a:moveTo>
                      <a:pt x="141516" y="15722"/>
                    </a:moveTo>
                    <a:lnTo>
                      <a:pt x="125793" y="15722"/>
                    </a:lnTo>
                    <a:lnTo>
                      <a:pt x="125793" y="31445"/>
                    </a:lnTo>
                    <a:lnTo>
                      <a:pt x="141516" y="31445"/>
                    </a:lnTo>
                    <a:lnTo>
                      <a:pt x="141516" y="15722"/>
                    </a:lnTo>
                    <a:close/>
                  </a:path>
                  <a:path w="519430" h="31750">
                    <a:moveTo>
                      <a:pt x="424561" y="0"/>
                    </a:moveTo>
                    <a:lnTo>
                      <a:pt x="408838" y="0"/>
                    </a:lnTo>
                    <a:lnTo>
                      <a:pt x="408838" y="15722"/>
                    </a:lnTo>
                    <a:lnTo>
                      <a:pt x="424561" y="15722"/>
                    </a:lnTo>
                    <a:lnTo>
                      <a:pt x="424561" y="0"/>
                    </a:lnTo>
                    <a:close/>
                  </a:path>
                  <a:path w="519430" h="31750">
                    <a:moveTo>
                      <a:pt x="518909" y="0"/>
                    </a:moveTo>
                    <a:lnTo>
                      <a:pt x="503186" y="0"/>
                    </a:lnTo>
                    <a:lnTo>
                      <a:pt x="503186" y="15722"/>
                    </a:lnTo>
                    <a:lnTo>
                      <a:pt x="518909" y="15722"/>
                    </a:lnTo>
                    <a:lnTo>
                      <a:pt x="518909" y="0"/>
                    </a:lnTo>
                    <a:close/>
                  </a:path>
                </a:pathLst>
              </a:custGeom>
              <a:solidFill>
                <a:srgbClr val="000000"/>
              </a:solidFill>
            </p:spPr>
            <p:txBody>
              <a:bodyPr wrap="square" lIns="0" tIns="0" rIns="0" bIns="0" rtlCol="0"/>
              <a:lstStyle/>
              <a:p>
                <a:endParaRPr/>
              </a:p>
            </p:txBody>
          </p:sp>
          <p:sp>
            <p:nvSpPr>
              <p:cNvPr id="20" name="object 20"/>
              <p:cNvSpPr/>
              <p:nvPr/>
            </p:nvSpPr>
            <p:spPr>
              <a:xfrm>
                <a:off x="16633429" y="6564741"/>
                <a:ext cx="236220" cy="0"/>
              </a:xfrm>
              <a:custGeom>
                <a:avLst/>
                <a:gdLst/>
                <a:ahLst/>
                <a:cxnLst/>
                <a:rect l="l" t="t" r="r" b="b"/>
                <a:pathLst>
                  <a:path w="236219">
                    <a:moveTo>
                      <a:pt x="0" y="0"/>
                    </a:moveTo>
                    <a:lnTo>
                      <a:pt x="15724" y="0"/>
                    </a:lnTo>
                  </a:path>
                  <a:path w="236219">
                    <a:moveTo>
                      <a:pt x="31449" y="0"/>
                    </a:moveTo>
                    <a:lnTo>
                      <a:pt x="62898" y="0"/>
                    </a:lnTo>
                  </a:path>
                  <a:path w="236219">
                    <a:moveTo>
                      <a:pt x="78623" y="0"/>
                    </a:moveTo>
                    <a:lnTo>
                      <a:pt x="94347" y="0"/>
                    </a:lnTo>
                  </a:path>
                  <a:path w="236219">
                    <a:moveTo>
                      <a:pt x="110072" y="0"/>
                    </a:moveTo>
                    <a:lnTo>
                      <a:pt x="157246" y="0"/>
                    </a:lnTo>
                  </a:path>
                  <a:path w="236219">
                    <a:moveTo>
                      <a:pt x="172971" y="0"/>
                    </a:moveTo>
                    <a:lnTo>
                      <a:pt x="188695" y="0"/>
                    </a:lnTo>
                  </a:path>
                  <a:path w="236219">
                    <a:moveTo>
                      <a:pt x="220145" y="0"/>
                    </a:moveTo>
                    <a:lnTo>
                      <a:pt x="235869" y="0"/>
                    </a:lnTo>
                  </a:path>
                </a:pathLst>
              </a:custGeom>
              <a:ln w="15724">
                <a:solidFill>
                  <a:srgbClr val="000000"/>
                </a:solidFill>
              </a:ln>
            </p:spPr>
            <p:txBody>
              <a:bodyPr wrap="square" lIns="0" tIns="0" rIns="0" bIns="0" rtlCol="0"/>
              <a:lstStyle/>
              <a:p>
                <a:endParaRPr/>
              </a:p>
            </p:txBody>
          </p:sp>
          <p:sp>
            <p:nvSpPr>
              <p:cNvPr id="21" name="object 21"/>
              <p:cNvSpPr/>
              <p:nvPr/>
            </p:nvSpPr>
            <p:spPr>
              <a:xfrm>
                <a:off x="16476181" y="6556882"/>
                <a:ext cx="519430" cy="31750"/>
              </a:xfrm>
              <a:custGeom>
                <a:avLst/>
                <a:gdLst/>
                <a:ahLst/>
                <a:cxnLst/>
                <a:rect l="l" t="t" r="r" b="b"/>
                <a:pathLst>
                  <a:path w="519430" h="31750">
                    <a:moveTo>
                      <a:pt x="15722" y="15722"/>
                    </a:moveTo>
                    <a:lnTo>
                      <a:pt x="0" y="15722"/>
                    </a:lnTo>
                    <a:lnTo>
                      <a:pt x="0" y="31457"/>
                    </a:lnTo>
                    <a:lnTo>
                      <a:pt x="15722" y="31457"/>
                    </a:lnTo>
                    <a:lnTo>
                      <a:pt x="15722" y="15722"/>
                    </a:lnTo>
                    <a:close/>
                  </a:path>
                  <a:path w="519430" h="31750">
                    <a:moveTo>
                      <a:pt x="78625" y="15722"/>
                    </a:moveTo>
                    <a:lnTo>
                      <a:pt x="31445" y="15722"/>
                    </a:lnTo>
                    <a:lnTo>
                      <a:pt x="31445" y="31457"/>
                    </a:lnTo>
                    <a:lnTo>
                      <a:pt x="78625" y="31457"/>
                    </a:lnTo>
                    <a:lnTo>
                      <a:pt x="78625" y="15722"/>
                    </a:lnTo>
                    <a:close/>
                  </a:path>
                  <a:path w="519430" h="31750">
                    <a:moveTo>
                      <a:pt x="110070" y="15722"/>
                    </a:moveTo>
                    <a:lnTo>
                      <a:pt x="94348" y="15722"/>
                    </a:lnTo>
                    <a:lnTo>
                      <a:pt x="94348" y="31457"/>
                    </a:lnTo>
                    <a:lnTo>
                      <a:pt x="110070" y="31457"/>
                    </a:lnTo>
                    <a:lnTo>
                      <a:pt x="110070" y="15722"/>
                    </a:lnTo>
                    <a:close/>
                  </a:path>
                  <a:path w="519430" h="31750">
                    <a:moveTo>
                      <a:pt x="141516" y="15722"/>
                    </a:moveTo>
                    <a:lnTo>
                      <a:pt x="125793" y="15722"/>
                    </a:lnTo>
                    <a:lnTo>
                      <a:pt x="125793" y="31457"/>
                    </a:lnTo>
                    <a:lnTo>
                      <a:pt x="141516" y="31457"/>
                    </a:lnTo>
                    <a:lnTo>
                      <a:pt x="141516" y="15722"/>
                    </a:lnTo>
                    <a:close/>
                  </a:path>
                  <a:path w="519430" h="31750">
                    <a:moveTo>
                      <a:pt x="424561" y="0"/>
                    </a:moveTo>
                    <a:lnTo>
                      <a:pt x="408838" y="0"/>
                    </a:lnTo>
                    <a:lnTo>
                      <a:pt x="408838" y="15722"/>
                    </a:lnTo>
                    <a:lnTo>
                      <a:pt x="424561" y="15722"/>
                    </a:lnTo>
                    <a:lnTo>
                      <a:pt x="424561" y="0"/>
                    </a:lnTo>
                    <a:close/>
                  </a:path>
                  <a:path w="519430" h="31750">
                    <a:moveTo>
                      <a:pt x="487464" y="0"/>
                    </a:moveTo>
                    <a:lnTo>
                      <a:pt x="440283" y="0"/>
                    </a:lnTo>
                    <a:lnTo>
                      <a:pt x="440283" y="15722"/>
                    </a:lnTo>
                    <a:lnTo>
                      <a:pt x="487464" y="15722"/>
                    </a:lnTo>
                    <a:lnTo>
                      <a:pt x="487464" y="0"/>
                    </a:lnTo>
                    <a:close/>
                  </a:path>
                  <a:path w="519430" h="31750">
                    <a:moveTo>
                      <a:pt x="518909" y="0"/>
                    </a:moveTo>
                    <a:lnTo>
                      <a:pt x="503186" y="0"/>
                    </a:lnTo>
                    <a:lnTo>
                      <a:pt x="503186" y="15722"/>
                    </a:lnTo>
                    <a:lnTo>
                      <a:pt x="518909" y="15722"/>
                    </a:lnTo>
                    <a:lnTo>
                      <a:pt x="518909" y="0"/>
                    </a:lnTo>
                    <a:close/>
                  </a:path>
                </a:pathLst>
              </a:custGeom>
              <a:solidFill>
                <a:srgbClr val="000000"/>
              </a:solidFill>
            </p:spPr>
            <p:txBody>
              <a:bodyPr wrap="square" lIns="0" tIns="0" rIns="0" bIns="0" rtlCol="0"/>
              <a:lstStyle/>
              <a:p>
                <a:endParaRPr/>
              </a:p>
            </p:txBody>
          </p:sp>
          <p:sp>
            <p:nvSpPr>
              <p:cNvPr id="22" name="object 22"/>
              <p:cNvSpPr/>
              <p:nvPr/>
            </p:nvSpPr>
            <p:spPr>
              <a:xfrm>
                <a:off x="16633429" y="6580465"/>
                <a:ext cx="220345" cy="0"/>
              </a:xfrm>
              <a:custGeom>
                <a:avLst/>
                <a:gdLst/>
                <a:ahLst/>
                <a:cxnLst/>
                <a:rect l="l" t="t" r="r" b="b"/>
                <a:pathLst>
                  <a:path w="220344">
                    <a:moveTo>
                      <a:pt x="0" y="0"/>
                    </a:moveTo>
                    <a:lnTo>
                      <a:pt x="31449" y="0"/>
                    </a:lnTo>
                  </a:path>
                  <a:path w="220344">
                    <a:moveTo>
                      <a:pt x="62898" y="0"/>
                    </a:moveTo>
                    <a:lnTo>
                      <a:pt x="78623" y="0"/>
                    </a:lnTo>
                  </a:path>
                  <a:path w="220344">
                    <a:moveTo>
                      <a:pt x="94347" y="0"/>
                    </a:moveTo>
                    <a:lnTo>
                      <a:pt x="110072" y="0"/>
                    </a:lnTo>
                  </a:path>
                  <a:path w="220344">
                    <a:moveTo>
                      <a:pt x="157246" y="0"/>
                    </a:moveTo>
                    <a:lnTo>
                      <a:pt x="172971" y="0"/>
                    </a:lnTo>
                  </a:path>
                  <a:path w="220344">
                    <a:moveTo>
                      <a:pt x="204420" y="0"/>
                    </a:moveTo>
                    <a:lnTo>
                      <a:pt x="220145" y="0"/>
                    </a:lnTo>
                  </a:path>
                </a:pathLst>
              </a:custGeom>
              <a:ln w="15724">
                <a:solidFill>
                  <a:srgbClr val="000000"/>
                </a:solidFill>
              </a:ln>
            </p:spPr>
            <p:txBody>
              <a:bodyPr wrap="square" lIns="0" tIns="0" rIns="0" bIns="0" rtlCol="0"/>
              <a:lstStyle/>
              <a:p>
                <a:endParaRPr/>
              </a:p>
            </p:txBody>
          </p:sp>
          <p:sp>
            <p:nvSpPr>
              <p:cNvPr id="23" name="object 23"/>
              <p:cNvSpPr/>
              <p:nvPr/>
            </p:nvSpPr>
            <p:spPr>
              <a:xfrm>
                <a:off x="16476181" y="6572605"/>
                <a:ext cx="519430" cy="31750"/>
              </a:xfrm>
              <a:custGeom>
                <a:avLst/>
                <a:gdLst/>
                <a:ahLst/>
                <a:cxnLst/>
                <a:rect l="l" t="t" r="r" b="b"/>
                <a:pathLst>
                  <a:path w="519430" h="31750">
                    <a:moveTo>
                      <a:pt x="15722" y="15735"/>
                    </a:moveTo>
                    <a:lnTo>
                      <a:pt x="0" y="15735"/>
                    </a:lnTo>
                    <a:lnTo>
                      <a:pt x="0" y="31457"/>
                    </a:lnTo>
                    <a:lnTo>
                      <a:pt x="15722" y="31457"/>
                    </a:lnTo>
                    <a:lnTo>
                      <a:pt x="15722" y="15735"/>
                    </a:lnTo>
                    <a:close/>
                  </a:path>
                  <a:path w="519430" h="31750">
                    <a:moveTo>
                      <a:pt x="78625" y="15735"/>
                    </a:moveTo>
                    <a:lnTo>
                      <a:pt x="31445" y="15735"/>
                    </a:lnTo>
                    <a:lnTo>
                      <a:pt x="31445" y="31457"/>
                    </a:lnTo>
                    <a:lnTo>
                      <a:pt x="78625" y="31457"/>
                    </a:lnTo>
                    <a:lnTo>
                      <a:pt x="78625" y="15735"/>
                    </a:lnTo>
                    <a:close/>
                  </a:path>
                  <a:path w="519430" h="31750">
                    <a:moveTo>
                      <a:pt x="110070" y="15735"/>
                    </a:moveTo>
                    <a:lnTo>
                      <a:pt x="94348" y="15735"/>
                    </a:lnTo>
                    <a:lnTo>
                      <a:pt x="94348" y="31457"/>
                    </a:lnTo>
                    <a:lnTo>
                      <a:pt x="110070" y="31457"/>
                    </a:lnTo>
                    <a:lnTo>
                      <a:pt x="110070" y="15735"/>
                    </a:lnTo>
                    <a:close/>
                  </a:path>
                  <a:path w="519430" h="31750">
                    <a:moveTo>
                      <a:pt x="141516" y="15735"/>
                    </a:moveTo>
                    <a:lnTo>
                      <a:pt x="125793" y="15735"/>
                    </a:lnTo>
                    <a:lnTo>
                      <a:pt x="125793" y="31457"/>
                    </a:lnTo>
                    <a:lnTo>
                      <a:pt x="141516" y="31457"/>
                    </a:lnTo>
                    <a:lnTo>
                      <a:pt x="141516" y="15735"/>
                    </a:lnTo>
                    <a:close/>
                  </a:path>
                  <a:path w="519430" h="31750">
                    <a:moveTo>
                      <a:pt x="424561" y="0"/>
                    </a:moveTo>
                    <a:lnTo>
                      <a:pt x="408838" y="0"/>
                    </a:lnTo>
                    <a:lnTo>
                      <a:pt x="408838" y="15735"/>
                    </a:lnTo>
                    <a:lnTo>
                      <a:pt x="424561" y="15735"/>
                    </a:lnTo>
                    <a:lnTo>
                      <a:pt x="424561" y="0"/>
                    </a:lnTo>
                    <a:close/>
                  </a:path>
                  <a:path w="519430" h="31750">
                    <a:moveTo>
                      <a:pt x="487464" y="0"/>
                    </a:moveTo>
                    <a:lnTo>
                      <a:pt x="440283" y="0"/>
                    </a:lnTo>
                    <a:lnTo>
                      <a:pt x="440283" y="15735"/>
                    </a:lnTo>
                    <a:lnTo>
                      <a:pt x="487464" y="15735"/>
                    </a:lnTo>
                    <a:lnTo>
                      <a:pt x="487464" y="0"/>
                    </a:lnTo>
                    <a:close/>
                  </a:path>
                  <a:path w="519430" h="31750">
                    <a:moveTo>
                      <a:pt x="518909" y="0"/>
                    </a:moveTo>
                    <a:lnTo>
                      <a:pt x="503186" y="0"/>
                    </a:lnTo>
                    <a:lnTo>
                      <a:pt x="503186" y="15735"/>
                    </a:lnTo>
                    <a:lnTo>
                      <a:pt x="518909" y="15735"/>
                    </a:lnTo>
                    <a:lnTo>
                      <a:pt x="518909" y="0"/>
                    </a:lnTo>
                    <a:close/>
                  </a:path>
                </a:pathLst>
              </a:custGeom>
              <a:solidFill>
                <a:srgbClr val="000000"/>
              </a:solidFill>
            </p:spPr>
            <p:txBody>
              <a:bodyPr wrap="square" lIns="0" tIns="0" rIns="0" bIns="0" rtlCol="0"/>
              <a:lstStyle/>
              <a:p>
                <a:endParaRPr/>
              </a:p>
            </p:txBody>
          </p:sp>
          <p:sp>
            <p:nvSpPr>
              <p:cNvPr id="24" name="object 24"/>
              <p:cNvSpPr/>
              <p:nvPr/>
            </p:nvSpPr>
            <p:spPr>
              <a:xfrm>
                <a:off x="16649154" y="6596190"/>
                <a:ext cx="204470" cy="0"/>
              </a:xfrm>
              <a:custGeom>
                <a:avLst/>
                <a:gdLst/>
                <a:ahLst/>
                <a:cxnLst/>
                <a:rect l="l" t="t" r="r" b="b"/>
                <a:pathLst>
                  <a:path w="204469">
                    <a:moveTo>
                      <a:pt x="0" y="0"/>
                    </a:moveTo>
                    <a:lnTo>
                      <a:pt x="15724" y="0"/>
                    </a:lnTo>
                  </a:path>
                  <a:path w="204469">
                    <a:moveTo>
                      <a:pt x="31449" y="0"/>
                    </a:moveTo>
                    <a:lnTo>
                      <a:pt x="47173" y="0"/>
                    </a:lnTo>
                  </a:path>
                  <a:path w="204469">
                    <a:moveTo>
                      <a:pt x="62898" y="0"/>
                    </a:moveTo>
                    <a:lnTo>
                      <a:pt x="78623" y="0"/>
                    </a:lnTo>
                  </a:path>
                  <a:path w="204469">
                    <a:moveTo>
                      <a:pt x="94347" y="0"/>
                    </a:moveTo>
                    <a:lnTo>
                      <a:pt x="125797" y="0"/>
                    </a:lnTo>
                  </a:path>
                  <a:path w="204469">
                    <a:moveTo>
                      <a:pt x="172971" y="0"/>
                    </a:moveTo>
                    <a:lnTo>
                      <a:pt x="204420" y="0"/>
                    </a:lnTo>
                  </a:path>
                </a:pathLst>
              </a:custGeom>
              <a:ln w="15724">
                <a:solidFill>
                  <a:srgbClr val="000000"/>
                </a:solidFill>
              </a:ln>
            </p:spPr>
            <p:txBody>
              <a:bodyPr wrap="square" lIns="0" tIns="0" rIns="0" bIns="0" rtlCol="0"/>
              <a:lstStyle/>
              <a:p>
                <a:endParaRPr/>
              </a:p>
            </p:txBody>
          </p:sp>
          <p:sp>
            <p:nvSpPr>
              <p:cNvPr id="25" name="object 25"/>
              <p:cNvSpPr/>
              <p:nvPr/>
            </p:nvSpPr>
            <p:spPr>
              <a:xfrm>
                <a:off x="16476181" y="6588340"/>
                <a:ext cx="519430" cy="31750"/>
              </a:xfrm>
              <a:custGeom>
                <a:avLst/>
                <a:gdLst/>
                <a:ahLst/>
                <a:cxnLst/>
                <a:rect l="l" t="t" r="r" b="b"/>
                <a:pathLst>
                  <a:path w="519430" h="31750">
                    <a:moveTo>
                      <a:pt x="15722" y="15722"/>
                    </a:moveTo>
                    <a:lnTo>
                      <a:pt x="0" y="15722"/>
                    </a:lnTo>
                    <a:lnTo>
                      <a:pt x="0" y="31445"/>
                    </a:lnTo>
                    <a:lnTo>
                      <a:pt x="15722" y="31445"/>
                    </a:lnTo>
                    <a:lnTo>
                      <a:pt x="15722" y="15722"/>
                    </a:lnTo>
                    <a:close/>
                  </a:path>
                  <a:path w="519430" h="31750">
                    <a:moveTo>
                      <a:pt x="110070" y="15722"/>
                    </a:moveTo>
                    <a:lnTo>
                      <a:pt x="94348" y="15722"/>
                    </a:lnTo>
                    <a:lnTo>
                      <a:pt x="94348" y="31445"/>
                    </a:lnTo>
                    <a:lnTo>
                      <a:pt x="110070" y="31445"/>
                    </a:lnTo>
                    <a:lnTo>
                      <a:pt x="110070" y="15722"/>
                    </a:lnTo>
                    <a:close/>
                  </a:path>
                  <a:path w="519430" h="31750">
                    <a:moveTo>
                      <a:pt x="141516" y="15722"/>
                    </a:moveTo>
                    <a:lnTo>
                      <a:pt x="125793" y="15722"/>
                    </a:lnTo>
                    <a:lnTo>
                      <a:pt x="125793" y="31445"/>
                    </a:lnTo>
                    <a:lnTo>
                      <a:pt x="141516" y="31445"/>
                    </a:lnTo>
                    <a:lnTo>
                      <a:pt x="141516" y="15722"/>
                    </a:lnTo>
                    <a:close/>
                  </a:path>
                  <a:path w="519430" h="31750">
                    <a:moveTo>
                      <a:pt x="172961" y="15722"/>
                    </a:moveTo>
                    <a:lnTo>
                      <a:pt x="157238" y="15722"/>
                    </a:lnTo>
                    <a:lnTo>
                      <a:pt x="157238" y="31445"/>
                    </a:lnTo>
                    <a:lnTo>
                      <a:pt x="172961" y="31445"/>
                    </a:lnTo>
                    <a:lnTo>
                      <a:pt x="172961" y="15722"/>
                    </a:lnTo>
                    <a:close/>
                  </a:path>
                  <a:path w="519430" h="31750">
                    <a:moveTo>
                      <a:pt x="424561" y="0"/>
                    </a:moveTo>
                    <a:lnTo>
                      <a:pt x="408838" y="0"/>
                    </a:lnTo>
                    <a:lnTo>
                      <a:pt x="408838" y="15722"/>
                    </a:lnTo>
                    <a:lnTo>
                      <a:pt x="424561" y="15722"/>
                    </a:lnTo>
                    <a:lnTo>
                      <a:pt x="424561" y="0"/>
                    </a:lnTo>
                    <a:close/>
                  </a:path>
                  <a:path w="519430" h="31750">
                    <a:moveTo>
                      <a:pt x="487464" y="0"/>
                    </a:moveTo>
                    <a:lnTo>
                      <a:pt x="440283" y="0"/>
                    </a:lnTo>
                    <a:lnTo>
                      <a:pt x="440283" y="15722"/>
                    </a:lnTo>
                    <a:lnTo>
                      <a:pt x="487464" y="15722"/>
                    </a:lnTo>
                    <a:lnTo>
                      <a:pt x="487464" y="0"/>
                    </a:lnTo>
                    <a:close/>
                  </a:path>
                  <a:path w="519430" h="31750">
                    <a:moveTo>
                      <a:pt x="518909" y="0"/>
                    </a:moveTo>
                    <a:lnTo>
                      <a:pt x="503186" y="0"/>
                    </a:lnTo>
                    <a:lnTo>
                      <a:pt x="503186" y="15722"/>
                    </a:lnTo>
                    <a:lnTo>
                      <a:pt x="518909" y="15722"/>
                    </a:lnTo>
                    <a:lnTo>
                      <a:pt x="518909" y="0"/>
                    </a:lnTo>
                    <a:close/>
                  </a:path>
                </a:pathLst>
              </a:custGeom>
              <a:solidFill>
                <a:srgbClr val="000000"/>
              </a:solidFill>
            </p:spPr>
            <p:txBody>
              <a:bodyPr wrap="square" lIns="0" tIns="0" rIns="0" bIns="0" rtlCol="0"/>
              <a:lstStyle/>
              <a:p>
                <a:endParaRPr/>
              </a:p>
            </p:txBody>
          </p:sp>
          <p:sp>
            <p:nvSpPr>
              <p:cNvPr id="26" name="object 26"/>
              <p:cNvSpPr/>
              <p:nvPr/>
            </p:nvSpPr>
            <p:spPr>
              <a:xfrm>
                <a:off x="16664878" y="6611914"/>
                <a:ext cx="94615" cy="0"/>
              </a:xfrm>
              <a:custGeom>
                <a:avLst/>
                <a:gdLst/>
                <a:ahLst/>
                <a:cxnLst/>
                <a:rect l="l" t="t" r="r" b="b"/>
                <a:pathLst>
                  <a:path w="94615">
                    <a:moveTo>
                      <a:pt x="0" y="0"/>
                    </a:moveTo>
                    <a:lnTo>
                      <a:pt x="94347" y="0"/>
                    </a:lnTo>
                  </a:path>
                </a:pathLst>
              </a:custGeom>
              <a:ln w="15724">
                <a:solidFill>
                  <a:srgbClr val="000000"/>
                </a:solidFill>
              </a:ln>
            </p:spPr>
            <p:txBody>
              <a:bodyPr wrap="square" lIns="0" tIns="0" rIns="0" bIns="0" rtlCol="0"/>
              <a:lstStyle/>
              <a:p>
                <a:endParaRPr/>
              </a:p>
            </p:txBody>
          </p:sp>
          <p:sp>
            <p:nvSpPr>
              <p:cNvPr id="27" name="object 27"/>
              <p:cNvSpPr/>
              <p:nvPr/>
            </p:nvSpPr>
            <p:spPr>
              <a:xfrm>
                <a:off x="16790671" y="6604063"/>
                <a:ext cx="204470" cy="15875"/>
              </a:xfrm>
              <a:custGeom>
                <a:avLst/>
                <a:gdLst/>
                <a:ahLst/>
                <a:cxnLst/>
                <a:rect l="l" t="t" r="r" b="b"/>
                <a:pathLst>
                  <a:path w="204469" h="15875">
                    <a:moveTo>
                      <a:pt x="15722" y="0"/>
                    </a:moveTo>
                    <a:lnTo>
                      <a:pt x="0" y="0"/>
                    </a:lnTo>
                    <a:lnTo>
                      <a:pt x="0" y="15722"/>
                    </a:lnTo>
                    <a:lnTo>
                      <a:pt x="15722" y="15722"/>
                    </a:lnTo>
                    <a:lnTo>
                      <a:pt x="15722" y="0"/>
                    </a:lnTo>
                    <a:close/>
                  </a:path>
                  <a:path w="204469" h="15875">
                    <a:moveTo>
                      <a:pt x="47167" y="0"/>
                    </a:moveTo>
                    <a:lnTo>
                      <a:pt x="31445" y="0"/>
                    </a:lnTo>
                    <a:lnTo>
                      <a:pt x="31445" y="15722"/>
                    </a:lnTo>
                    <a:lnTo>
                      <a:pt x="47167" y="15722"/>
                    </a:lnTo>
                    <a:lnTo>
                      <a:pt x="47167" y="0"/>
                    </a:lnTo>
                    <a:close/>
                  </a:path>
                  <a:path w="204469" h="15875">
                    <a:moveTo>
                      <a:pt x="78625" y="0"/>
                    </a:moveTo>
                    <a:lnTo>
                      <a:pt x="62903" y="0"/>
                    </a:lnTo>
                    <a:lnTo>
                      <a:pt x="62903" y="15722"/>
                    </a:lnTo>
                    <a:lnTo>
                      <a:pt x="78625" y="15722"/>
                    </a:lnTo>
                    <a:lnTo>
                      <a:pt x="78625" y="0"/>
                    </a:lnTo>
                    <a:close/>
                  </a:path>
                  <a:path w="204469" h="15875">
                    <a:moveTo>
                      <a:pt x="110070" y="0"/>
                    </a:moveTo>
                    <a:lnTo>
                      <a:pt x="94348" y="0"/>
                    </a:lnTo>
                    <a:lnTo>
                      <a:pt x="94348" y="15722"/>
                    </a:lnTo>
                    <a:lnTo>
                      <a:pt x="110070" y="15722"/>
                    </a:lnTo>
                    <a:lnTo>
                      <a:pt x="110070" y="0"/>
                    </a:lnTo>
                    <a:close/>
                  </a:path>
                  <a:path w="204469" h="15875">
                    <a:moveTo>
                      <a:pt x="204419" y="0"/>
                    </a:moveTo>
                    <a:lnTo>
                      <a:pt x="188696" y="0"/>
                    </a:lnTo>
                    <a:lnTo>
                      <a:pt x="188696" y="15722"/>
                    </a:lnTo>
                    <a:lnTo>
                      <a:pt x="204419" y="15722"/>
                    </a:lnTo>
                    <a:lnTo>
                      <a:pt x="204419" y="0"/>
                    </a:lnTo>
                    <a:close/>
                  </a:path>
                </a:pathLst>
              </a:custGeom>
              <a:solidFill>
                <a:srgbClr val="000000"/>
              </a:solidFill>
            </p:spPr>
            <p:txBody>
              <a:bodyPr wrap="square" lIns="0" tIns="0" rIns="0" bIns="0" rtlCol="0"/>
              <a:lstStyle/>
              <a:p>
                <a:endParaRPr/>
              </a:p>
            </p:txBody>
          </p:sp>
          <p:sp>
            <p:nvSpPr>
              <p:cNvPr id="28" name="object 28"/>
              <p:cNvSpPr/>
              <p:nvPr/>
            </p:nvSpPr>
            <p:spPr>
              <a:xfrm>
                <a:off x="16476183" y="6627639"/>
                <a:ext cx="110489" cy="0"/>
              </a:xfrm>
              <a:custGeom>
                <a:avLst/>
                <a:gdLst/>
                <a:ahLst/>
                <a:cxnLst/>
                <a:rect l="l" t="t" r="r" b="b"/>
                <a:pathLst>
                  <a:path w="110490">
                    <a:moveTo>
                      <a:pt x="0" y="0"/>
                    </a:moveTo>
                    <a:lnTo>
                      <a:pt x="110072" y="0"/>
                    </a:lnTo>
                  </a:path>
                </a:pathLst>
              </a:custGeom>
              <a:ln w="15724">
                <a:solidFill>
                  <a:srgbClr val="000000"/>
                </a:solidFill>
              </a:ln>
            </p:spPr>
            <p:txBody>
              <a:bodyPr wrap="square" lIns="0" tIns="0" rIns="0" bIns="0" rtlCol="0"/>
              <a:lstStyle/>
              <a:p>
                <a:endParaRPr/>
              </a:p>
            </p:txBody>
          </p:sp>
          <p:sp>
            <p:nvSpPr>
              <p:cNvPr id="29" name="object 29"/>
              <p:cNvSpPr/>
              <p:nvPr/>
            </p:nvSpPr>
            <p:spPr>
              <a:xfrm>
                <a:off x="16601974" y="6619785"/>
                <a:ext cx="47625" cy="15875"/>
              </a:xfrm>
              <a:custGeom>
                <a:avLst/>
                <a:gdLst/>
                <a:ahLst/>
                <a:cxnLst/>
                <a:rect l="l" t="t" r="r" b="b"/>
                <a:pathLst>
                  <a:path w="47625" h="15875">
                    <a:moveTo>
                      <a:pt x="15722" y="0"/>
                    </a:moveTo>
                    <a:lnTo>
                      <a:pt x="0" y="0"/>
                    </a:lnTo>
                    <a:lnTo>
                      <a:pt x="0" y="15722"/>
                    </a:lnTo>
                    <a:lnTo>
                      <a:pt x="15722" y="15722"/>
                    </a:lnTo>
                    <a:lnTo>
                      <a:pt x="15722" y="0"/>
                    </a:lnTo>
                    <a:close/>
                  </a:path>
                  <a:path w="47625" h="15875">
                    <a:moveTo>
                      <a:pt x="47167" y="0"/>
                    </a:moveTo>
                    <a:lnTo>
                      <a:pt x="31445" y="0"/>
                    </a:lnTo>
                    <a:lnTo>
                      <a:pt x="31445" y="15722"/>
                    </a:lnTo>
                    <a:lnTo>
                      <a:pt x="47167" y="15722"/>
                    </a:lnTo>
                    <a:lnTo>
                      <a:pt x="47167" y="0"/>
                    </a:lnTo>
                    <a:close/>
                  </a:path>
                </a:pathLst>
              </a:custGeom>
              <a:solidFill>
                <a:srgbClr val="000000"/>
              </a:solidFill>
            </p:spPr>
            <p:txBody>
              <a:bodyPr wrap="square" lIns="0" tIns="0" rIns="0" bIns="0" rtlCol="0"/>
              <a:lstStyle/>
              <a:p>
                <a:endParaRPr/>
              </a:p>
            </p:txBody>
          </p:sp>
          <p:sp>
            <p:nvSpPr>
              <p:cNvPr id="30" name="object 30"/>
              <p:cNvSpPr/>
              <p:nvPr/>
            </p:nvSpPr>
            <p:spPr>
              <a:xfrm>
                <a:off x="16664878" y="6627639"/>
                <a:ext cx="110489" cy="0"/>
              </a:xfrm>
              <a:custGeom>
                <a:avLst/>
                <a:gdLst/>
                <a:ahLst/>
                <a:cxnLst/>
                <a:rect l="l" t="t" r="r" b="b"/>
                <a:pathLst>
                  <a:path w="110490">
                    <a:moveTo>
                      <a:pt x="0" y="0"/>
                    </a:moveTo>
                    <a:lnTo>
                      <a:pt x="15724" y="0"/>
                    </a:lnTo>
                  </a:path>
                  <a:path w="110490">
                    <a:moveTo>
                      <a:pt x="31449" y="0"/>
                    </a:moveTo>
                    <a:lnTo>
                      <a:pt x="47173" y="0"/>
                    </a:lnTo>
                  </a:path>
                  <a:path w="110490">
                    <a:moveTo>
                      <a:pt x="62898" y="0"/>
                    </a:moveTo>
                    <a:lnTo>
                      <a:pt x="78623" y="0"/>
                    </a:lnTo>
                  </a:path>
                  <a:path w="110490">
                    <a:moveTo>
                      <a:pt x="94347" y="0"/>
                    </a:moveTo>
                    <a:lnTo>
                      <a:pt x="110072" y="0"/>
                    </a:lnTo>
                  </a:path>
                </a:pathLst>
              </a:custGeom>
              <a:ln w="15724">
                <a:solidFill>
                  <a:srgbClr val="000000"/>
                </a:solidFill>
              </a:ln>
            </p:spPr>
            <p:txBody>
              <a:bodyPr wrap="square" lIns="0" tIns="0" rIns="0" bIns="0" rtlCol="0"/>
              <a:lstStyle/>
              <a:p>
                <a:endParaRPr/>
              </a:p>
            </p:txBody>
          </p:sp>
          <p:sp>
            <p:nvSpPr>
              <p:cNvPr id="31" name="object 31"/>
              <p:cNvSpPr/>
              <p:nvPr/>
            </p:nvSpPr>
            <p:spPr>
              <a:xfrm>
                <a:off x="16790671" y="6619785"/>
                <a:ext cx="78740" cy="15875"/>
              </a:xfrm>
              <a:custGeom>
                <a:avLst/>
                <a:gdLst/>
                <a:ahLst/>
                <a:cxnLst/>
                <a:rect l="l" t="t" r="r" b="b"/>
                <a:pathLst>
                  <a:path w="78740" h="15875">
                    <a:moveTo>
                      <a:pt x="15722" y="0"/>
                    </a:moveTo>
                    <a:lnTo>
                      <a:pt x="0" y="0"/>
                    </a:lnTo>
                    <a:lnTo>
                      <a:pt x="0" y="15722"/>
                    </a:lnTo>
                    <a:lnTo>
                      <a:pt x="15722" y="15722"/>
                    </a:lnTo>
                    <a:lnTo>
                      <a:pt x="15722" y="0"/>
                    </a:lnTo>
                    <a:close/>
                  </a:path>
                  <a:path w="78740" h="15875">
                    <a:moveTo>
                      <a:pt x="47167" y="0"/>
                    </a:moveTo>
                    <a:lnTo>
                      <a:pt x="31445" y="0"/>
                    </a:lnTo>
                    <a:lnTo>
                      <a:pt x="31445" y="15722"/>
                    </a:lnTo>
                    <a:lnTo>
                      <a:pt x="47167" y="15722"/>
                    </a:lnTo>
                    <a:lnTo>
                      <a:pt x="47167" y="0"/>
                    </a:lnTo>
                    <a:close/>
                  </a:path>
                  <a:path w="78740" h="15875">
                    <a:moveTo>
                      <a:pt x="78625" y="0"/>
                    </a:moveTo>
                    <a:lnTo>
                      <a:pt x="62903" y="0"/>
                    </a:lnTo>
                    <a:lnTo>
                      <a:pt x="62903" y="15722"/>
                    </a:lnTo>
                    <a:lnTo>
                      <a:pt x="78625" y="15722"/>
                    </a:lnTo>
                    <a:lnTo>
                      <a:pt x="78625" y="0"/>
                    </a:lnTo>
                    <a:close/>
                  </a:path>
                </a:pathLst>
              </a:custGeom>
              <a:solidFill>
                <a:srgbClr val="000000"/>
              </a:solidFill>
            </p:spPr>
            <p:txBody>
              <a:bodyPr wrap="square" lIns="0" tIns="0" rIns="0" bIns="0" rtlCol="0"/>
              <a:lstStyle/>
              <a:p>
                <a:endParaRPr/>
              </a:p>
            </p:txBody>
          </p:sp>
          <p:sp>
            <p:nvSpPr>
              <p:cNvPr id="32" name="object 32"/>
              <p:cNvSpPr/>
              <p:nvPr/>
            </p:nvSpPr>
            <p:spPr>
              <a:xfrm>
                <a:off x="16476183" y="6627639"/>
                <a:ext cx="519430" cy="63500"/>
              </a:xfrm>
              <a:custGeom>
                <a:avLst/>
                <a:gdLst/>
                <a:ahLst/>
                <a:cxnLst/>
                <a:rect l="l" t="t" r="r" b="b"/>
                <a:pathLst>
                  <a:path w="519430" h="63500">
                    <a:moveTo>
                      <a:pt x="408840" y="0"/>
                    </a:moveTo>
                    <a:lnTo>
                      <a:pt x="518913" y="0"/>
                    </a:lnTo>
                  </a:path>
                  <a:path w="519430" h="63500">
                    <a:moveTo>
                      <a:pt x="125797" y="15724"/>
                    </a:moveTo>
                    <a:lnTo>
                      <a:pt x="172971" y="15724"/>
                    </a:lnTo>
                  </a:path>
                  <a:path w="519430" h="63500">
                    <a:moveTo>
                      <a:pt x="220145" y="15724"/>
                    </a:moveTo>
                    <a:lnTo>
                      <a:pt x="251594" y="15724"/>
                    </a:lnTo>
                  </a:path>
                  <a:path w="519430" h="63500">
                    <a:moveTo>
                      <a:pt x="330217" y="15724"/>
                    </a:moveTo>
                    <a:lnTo>
                      <a:pt x="377391" y="15724"/>
                    </a:lnTo>
                  </a:path>
                  <a:path w="519430" h="63500">
                    <a:moveTo>
                      <a:pt x="0" y="31449"/>
                    </a:moveTo>
                    <a:lnTo>
                      <a:pt x="15724" y="31449"/>
                    </a:lnTo>
                  </a:path>
                  <a:path w="519430" h="63500">
                    <a:moveTo>
                      <a:pt x="31449" y="31449"/>
                    </a:moveTo>
                    <a:lnTo>
                      <a:pt x="110072" y="31449"/>
                    </a:lnTo>
                  </a:path>
                  <a:path w="519430" h="63500">
                    <a:moveTo>
                      <a:pt x="141521" y="31449"/>
                    </a:moveTo>
                    <a:lnTo>
                      <a:pt x="188695" y="31449"/>
                    </a:lnTo>
                  </a:path>
                  <a:path w="519430" h="63500">
                    <a:moveTo>
                      <a:pt x="204420" y="31449"/>
                    </a:moveTo>
                    <a:lnTo>
                      <a:pt x="251594" y="31449"/>
                    </a:lnTo>
                  </a:path>
                  <a:path w="519430" h="63500">
                    <a:moveTo>
                      <a:pt x="267319" y="31449"/>
                    </a:moveTo>
                    <a:lnTo>
                      <a:pt x="283043" y="31449"/>
                    </a:lnTo>
                  </a:path>
                  <a:path w="519430" h="63500">
                    <a:moveTo>
                      <a:pt x="345942" y="31449"/>
                    </a:moveTo>
                    <a:lnTo>
                      <a:pt x="361666" y="31449"/>
                    </a:lnTo>
                  </a:path>
                  <a:path w="519430" h="63500">
                    <a:moveTo>
                      <a:pt x="408840" y="31449"/>
                    </a:moveTo>
                    <a:lnTo>
                      <a:pt x="487464" y="31449"/>
                    </a:lnTo>
                  </a:path>
                  <a:path w="519430" h="63500">
                    <a:moveTo>
                      <a:pt x="15724" y="47173"/>
                    </a:moveTo>
                    <a:lnTo>
                      <a:pt x="31449" y="47173"/>
                    </a:lnTo>
                  </a:path>
                  <a:path w="519430" h="63500">
                    <a:moveTo>
                      <a:pt x="47173" y="47173"/>
                    </a:moveTo>
                    <a:lnTo>
                      <a:pt x="94347" y="47173"/>
                    </a:lnTo>
                  </a:path>
                  <a:path w="519430" h="63500">
                    <a:moveTo>
                      <a:pt x="157246" y="47173"/>
                    </a:moveTo>
                    <a:lnTo>
                      <a:pt x="188695" y="47173"/>
                    </a:lnTo>
                  </a:path>
                  <a:path w="519430" h="63500">
                    <a:moveTo>
                      <a:pt x="220145" y="47173"/>
                    </a:moveTo>
                    <a:lnTo>
                      <a:pt x="235869" y="47173"/>
                    </a:lnTo>
                  </a:path>
                  <a:path w="519430" h="63500">
                    <a:moveTo>
                      <a:pt x="251594" y="47173"/>
                    </a:moveTo>
                    <a:lnTo>
                      <a:pt x="267319" y="47173"/>
                    </a:lnTo>
                  </a:path>
                  <a:path w="519430" h="63500">
                    <a:moveTo>
                      <a:pt x="283043" y="47173"/>
                    </a:moveTo>
                    <a:lnTo>
                      <a:pt x="330217" y="47173"/>
                    </a:lnTo>
                  </a:path>
                  <a:path w="519430" h="63500">
                    <a:moveTo>
                      <a:pt x="345942" y="47173"/>
                    </a:moveTo>
                    <a:lnTo>
                      <a:pt x="377391" y="47173"/>
                    </a:lnTo>
                  </a:path>
                  <a:path w="519430" h="63500">
                    <a:moveTo>
                      <a:pt x="408840" y="47173"/>
                    </a:moveTo>
                    <a:lnTo>
                      <a:pt x="440290" y="47173"/>
                    </a:lnTo>
                  </a:path>
                  <a:path w="519430" h="63500">
                    <a:moveTo>
                      <a:pt x="456014" y="47173"/>
                    </a:moveTo>
                    <a:lnTo>
                      <a:pt x="487464" y="47173"/>
                    </a:lnTo>
                  </a:path>
                  <a:path w="519430" h="63500">
                    <a:moveTo>
                      <a:pt x="503188" y="47173"/>
                    </a:moveTo>
                    <a:lnTo>
                      <a:pt x="518913" y="47173"/>
                    </a:lnTo>
                  </a:path>
                  <a:path w="519430" h="63500">
                    <a:moveTo>
                      <a:pt x="31449" y="62898"/>
                    </a:moveTo>
                    <a:lnTo>
                      <a:pt x="125797" y="62898"/>
                    </a:lnTo>
                  </a:path>
                  <a:path w="519430" h="63500">
                    <a:moveTo>
                      <a:pt x="141521" y="62898"/>
                    </a:moveTo>
                    <a:lnTo>
                      <a:pt x="157246" y="62898"/>
                    </a:lnTo>
                  </a:path>
                </a:pathLst>
              </a:custGeom>
              <a:ln w="15724">
                <a:solidFill>
                  <a:srgbClr val="000000"/>
                </a:solidFill>
              </a:ln>
            </p:spPr>
            <p:txBody>
              <a:bodyPr wrap="square" lIns="0" tIns="0" rIns="0" bIns="0" rtlCol="0"/>
              <a:lstStyle/>
              <a:p>
                <a:endParaRPr/>
              </a:p>
            </p:txBody>
          </p:sp>
          <p:sp>
            <p:nvSpPr>
              <p:cNvPr id="33" name="object 33"/>
              <p:cNvSpPr/>
              <p:nvPr/>
            </p:nvSpPr>
            <p:spPr>
              <a:xfrm>
                <a:off x="16649154" y="6682675"/>
                <a:ext cx="31750" cy="15875"/>
              </a:xfrm>
              <a:custGeom>
                <a:avLst/>
                <a:gdLst/>
                <a:ahLst/>
                <a:cxnLst/>
                <a:rect l="l" t="t" r="r" b="b"/>
                <a:pathLst>
                  <a:path w="31750" h="15875">
                    <a:moveTo>
                      <a:pt x="0" y="0"/>
                    </a:moveTo>
                    <a:lnTo>
                      <a:pt x="31449" y="0"/>
                    </a:lnTo>
                    <a:lnTo>
                      <a:pt x="31449" y="15724"/>
                    </a:lnTo>
                    <a:lnTo>
                      <a:pt x="0" y="15724"/>
                    </a:lnTo>
                    <a:lnTo>
                      <a:pt x="0" y="0"/>
                    </a:lnTo>
                    <a:close/>
                  </a:path>
                </a:pathLst>
              </a:custGeom>
              <a:solidFill>
                <a:srgbClr val="000000"/>
              </a:solidFill>
            </p:spPr>
            <p:txBody>
              <a:bodyPr wrap="square" lIns="0" tIns="0" rIns="0" bIns="0" rtlCol="0"/>
              <a:lstStyle/>
              <a:p>
                <a:endParaRPr/>
              </a:p>
            </p:txBody>
          </p:sp>
          <p:sp>
            <p:nvSpPr>
              <p:cNvPr id="34" name="object 34"/>
              <p:cNvSpPr/>
              <p:nvPr/>
            </p:nvSpPr>
            <p:spPr>
              <a:xfrm>
                <a:off x="16507632" y="6690538"/>
                <a:ext cx="471805" cy="15875"/>
              </a:xfrm>
              <a:custGeom>
                <a:avLst/>
                <a:gdLst/>
                <a:ahLst/>
                <a:cxnLst/>
                <a:rect l="l" t="t" r="r" b="b"/>
                <a:pathLst>
                  <a:path w="471805" h="15875">
                    <a:moveTo>
                      <a:pt x="204420" y="0"/>
                    </a:moveTo>
                    <a:lnTo>
                      <a:pt x="235869" y="0"/>
                    </a:lnTo>
                  </a:path>
                  <a:path w="471805" h="15875">
                    <a:moveTo>
                      <a:pt x="251594" y="0"/>
                    </a:moveTo>
                    <a:lnTo>
                      <a:pt x="267319" y="0"/>
                    </a:lnTo>
                  </a:path>
                  <a:path w="471805" h="15875">
                    <a:moveTo>
                      <a:pt x="298768" y="0"/>
                    </a:moveTo>
                    <a:lnTo>
                      <a:pt x="330217" y="0"/>
                    </a:lnTo>
                  </a:path>
                  <a:path w="471805" h="15875">
                    <a:moveTo>
                      <a:pt x="345942" y="0"/>
                    </a:moveTo>
                    <a:lnTo>
                      <a:pt x="393116" y="0"/>
                    </a:lnTo>
                  </a:path>
                  <a:path w="471805" h="15875">
                    <a:moveTo>
                      <a:pt x="408840" y="0"/>
                    </a:moveTo>
                    <a:lnTo>
                      <a:pt x="424565" y="0"/>
                    </a:lnTo>
                  </a:path>
                  <a:path w="471805" h="15875">
                    <a:moveTo>
                      <a:pt x="440290" y="0"/>
                    </a:moveTo>
                    <a:lnTo>
                      <a:pt x="471739" y="0"/>
                    </a:lnTo>
                  </a:path>
                  <a:path w="471805" h="15875">
                    <a:moveTo>
                      <a:pt x="0" y="15724"/>
                    </a:moveTo>
                    <a:lnTo>
                      <a:pt x="15724" y="15724"/>
                    </a:lnTo>
                  </a:path>
                  <a:path w="471805" h="15875">
                    <a:moveTo>
                      <a:pt x="47173" y="15724"/>
                    </a:moveTo>
                    <a:lnTo>
                      <a:pt x="62898" y="15724"/>
                    </a:lnTo>
                  </a:path>
                  <a:path w="471805" h="15875">
                    <a:moveTo>
                      <a:pt x="78623" y="15724"/>
                    </a:moveTo>
                    <a:lnTo>
                      <a:pt x="110072" y="15724"/>
                    </a:lnTo>
                  </a:path>
                </a:pathLst>
              </a:custGeom>
              <a:ln w="15724">
                <a:solidFill>
                  <a:srgbClr val="000000"/>
                </a:solidFill>
              </a:ln>
            </p:spPr>
            <p:txBody>
              <a:bodyPr wrap="square" lIns="0" tIns="0" rIns="0" bIns="0" rtlCol="0"/>
              <a:lstStyle/>
              <a:p>
                <a:endParaRPr/>
              </a:p>
            </p:txBody>
          </p:sp>
          <p:sp>
            <p:nvSpPr>
              <p:cNvPr id="35" name="object 35"/>
              <p:cNvSpPr/>
              <p:nvPr/>
            </p:nvSpPr>
            <p:spPr>
              <a:xfrm>
                <a:off x="16649154" y="6698400"/>
                <a:ext cx="31750" cy="15875"/>
              </a:xfrm>
              <a:custGeom>
                <a:avLst/>
                <a:gdLst/>
                <a:ahLst/>
                <a:cxnLst/>
                <a:rect l="l" t="t" r="r" b="b"/>
                <a:pathLst>
                  <a:path w="31750" h="15875">
                    <a:moveTo>
                      <a:pt x="0" y="0"/>
                    </a:moveTo>
                    <a:lnTo>
                      <a:pt x="31449" y="0"/>
                    </a:lnTo>
                    <a:lnTo>
                      <a:pt x="31449" y="15724"/>
                    </a:lnTo>
                    <a:lnTo>
                      <a:pt x="0" y="15724"/>
                    </a:lnTo>
                    <a:lnTo>
                      <a:pt x="0" y="0"/>
                    </a:lnTo>
                    <a:close/>
                  </a:path>
                </a:pathLst>
              </a:custGeom>
              <a:solidFill>
                <a:srgbClr val="000000"/>
              </a:solidFill>
            </p:spPr>
            <p:txBody>
              <a:bodyPr wrap="square" lIns="0" tIns="0" rIns="0" bIns="0" rtlCol="0"/>
              <a:lstStyle/>
              <a:p>
                <a:endParaRPr/>
              </a:p>
            </p:txBody>
          </p:sp>
          <p:sp>
            <p:nvSpPr>
              <p:cNvPr id="36" name="object 36"/>
              <p:cNvSpPr/>
              <p:nvPr/>
            </p:nvSpPr>
            <p:spPr>
              <a:xfrm>
                <a:off x="16476183" y="6706262"/>
                <a:ext cx="519430" cy="110489"/>
              </a:xfrm>
              <a:custGeom>
                <a:avLst/>
                <a:gdLst/>
                <a:ahLst/>
                <a:cxnLst/>
                <a:rect l="l" t="t" r="r" b="b"/>
                <a:pathLst>
                  <a:path w="519430" h="110490">
                    <a:moveTo>
                      <a:pt x="220145" y="0"/>
                    </a:moveTo>
                    <a:lnTo>
                      <a:pt x="235869" y="0"/>
                    </a:lnTo>
                  </a:path>
                  <a:path w="519430" h="110490">
                    <a:moveTo>
                      <a:pt x="298768" y="0"/>
                    </a:moveTo>
                    <a:lnTo>
                      <a:pt x="377391" y="0"/>
                    </a:lnTo>
                  </a:path>
                  <a:path w="519430" h="110490">
                    <a:moveTo>
                      <a:pt x="393116" y="0"/>
                    </a:moveTo>
                    <a:lnTo>
                      <a:pt x="424565" y="0"/>
                    </a:lnTo>
                  </a:path>
                  <a:path w="519430" h="110490">
                    <a:moveTo>
                      <a:pt x="440290" y="0"/>
                    </a:moveTo>
                    <a:lnTo>
                      <a:pt x="487464" y="0"/>
                    </a:lnTo>
                  </a:path>
                  <a:path w="519430" h="110490">
                    <a:moveTo>
                      <a:pt x="0" y="15724"/>
                    </a:moveTo>
                    <a:lnTo>
                      <a:pt x="62898" y="15724"/>
                    </a:lnTo>
                  </a:path>
                  <a:path w="519430" h="110490">
                    <a:moveTo>
                      <a:pt x="78623" y="15724"/>
                    </a:moveTo>
                    <a:lnTo>
                      <a:pt x="110072" y="15724"/>
                    </a:lnTo>
                  </a:path>
                  <a:path w="519430" h="110490">
                    <a:moveTo>
                      <a:pt x="141521" y="15724"/>
                    </a:moveTo>
                    <a:lnTo>
                      <a:pt x="157246" y="15724"/>
                    </a:lnTo>
                  </a:path>
                  <a:path w="519430" h="110490">
                    <a:moveTo>
                      <a:pt x="188695" y="15724"/>
                    </a:moveTo>
                    <a:lnTo>
                      <a:pt x="204420" y="15724"/>
                    </a:lnTo>
                  </a:path>
                  <a:path w="519430" h="110490">
                    <a:moveTo>
                      <a:pt x="235869" y="15724"/>
                    </a:moveTo>
                    <a:lnTo>
                      <a:pt x="251594" y="15724"/>
                    </a:lnTo>
                  </a:path>
                  <a:path w="519430" h="110490">
                    <a:moveTo>
                      <a:pt x="283043" y="15724"/>
                    </a:moveTo>
                    <a:lnTo>
                      <a:pt x="314492" y="15724"/>
                    </a:lnTo>
                  </a:path>
                  <a:path w="519430" h="110490">
                    <a:moveTo>
                      <a:pt x="361666" y="15724"/>
                    </a:moveTo>
                    <a:lnTo>
                      <a:pt x="408840" y="15724"/>
                    </a:lnTo>
                  </a:path>
                  <a:path w="519430" h="110490">
                    <a:moveTo>
                      <a:pt x="456014" y="15724"/>
                    </a:moveTo>
                    <a:lnTo>
                      <a:pt x="471739" y="15724"/>
                    </a:lnTo>
                  </a:path>
                  <a:path w="519430" h="110490">
                    <a:moveTo>
                      <a:pt x="503188" y="15724"/>
                    </a:moveTo>
                    <a:lnTo>
                      <a:pt x="518913" y="15724"/>
                    </a:lnTo>
                  </a:path>
                  <a:path w="519430" h="110490">
                    <a:moveTo>
                      <a:pt x="0" y="31449"/>
                    </a:moveTo>
                    <a:lnTo>
                      <a:pt x="78623" y="31449"/>
                    </a:lnTo>
                  </a:path>
                  <a:path w="519430" h="110490">
                    <a:moveTo>
                      <a:pt x="110072" y="31449"/>
                    </a:moveTo>
                    <a:lnTo>
                      <a:pt x="125797" y="31449"/>
                    </a:lnTo>
                  </a:path>
                  <a:path w="519430" h="110490">
                    <a:moveTo>
                      <a:pt x="157246" y="31449"/>
                    </a:moveTo>
                    <a:lnTo>
                      <a:pt x="283043" y="31449"/>
                    </a:lnTo>
                  </a:path>
                  <a:path w="519430" h="110490">
                    <a:moveTo>
                      <a:pt x="314492" y="31449"/>
                    </a:moveTo>
                    <a:lnTo>
                      <a:pt x="408840" y="31449"/>
                    </a:lnTo>
                  </a:path>
                  <a:path w="519430" h="110490">
                    <a:moveTo>
                      <a:pt x="471739" y="31449"/>
                    </a:moveTo>
                    <a:lnTo>
                      <a:pt x="518913" y="31449"/>
                    </a:lnTo>
                  </a:path>
                  <a:path w="519430" h="110490">
                    <a:moveTo>
                      <a:pt x="0" y="47173"/>
                    </a:moveTo>
                    <a:lnTo>
                      <a:pt x="15724" y="47173"/>
                    </a:lnTo>
                  </a:path>
                  <a:path w="519430" h="110490">
                    <a:moveTo>
                      <a:pt x="78623" y="47173"/>
                    </a:moveTo>
                    <a:lnTo>
                      <a:pt x="141521" y="47173"/>
                    </a:lnTo>
                  </a:path>
                  <a:path w="519430" h="110490">
                    <a:moveTo>
                      <a:pt x="172971" y="47173"/>
                    </a:moveTo>
                    <a:lnTo>
                      <a:pt x="235869" y="47173"/>
                    </a:lnTo>
                  </a:path>
                  <a:path w="519430" h="110490">
                    <a:moveTo>
                      <a:pt x="298768" y="47173"/>
                    </a:moveTo>
                    <a:lnTo>
                      <a:pt x="314492" y="47173"/>
                    </a:lnTo>
                  </a:path>
                  <a:path w="519430" h="110490">
                    <a:moveTo>
                      <a:pt x="330217" y="47173"/>
                    </a:moveTo>
                    <a:lnTo>
                      <a:pt x="361666" y="47173"/>
                    </a:lnTo>
                  </a:path>
                  <a:path w="519430" h="110490">
                    <a:moveTo>
                      <a:pt x="393116" y="47173"/>
                    </a:moveTo>
                    <a:lnTo>
                      <a:pt x="440290" y="47173"/>
                    </a:lnTo>
                  </a:path>
                  <a:path w="519430" h="110490">
                    <a:moveTo>
                      <a:pt x="456014" y="47173"/>
                    </a:moveTo>
                    <a:lnTo>
                      <a:pt x="503188" y="47173"/>
                    </a:lnTo>
                  </a:path>
                  <a:path w="519430" h="110490">
                    <a:moveTo>
                      <a:pt x="0" y="62898"/>
                    </a:moveTo>
                    <a:lnTo>
                      <a:pt x="31449" y="62898"/>
                    </a:lnTo>
                  </a:path>
                  <a:path w="519430" h="110490">
                    <a:moveTo>
                      <a:pt x="47173" y="62898"/>
                    </a:moveTo>
                    <a:lnTo>
                      <a:pt x="78623" y="62898"/>
                    </a:lnTo>
                  </a:path>
                  <a:path w="519430" h="110490">
                    <a:moveTo>
                      <a:pt x="110072" y="62898"/>
                    </a:moveTo>
                    <a:lnTo>
                      <a:pt x="157246" y="62898"/>
                    </a:lnTo>
                  </a:path>
                  <a:path w="519430" h="110490">
                    <a:moveTo>
                      <a:pt x="172971" y="62898"/>
                    </a:moveTo>
                    <a:lnTo>
                      <a:pt x="204420" y="62898"/>
                    </a:lnTo>
                  </a:path>
                  <a:path w="519430" h="110490">
                    <a:moveTo>
                      <a:pt x="220145" y="62898"/>
                    </a:moveTo>
                    <a:lnTo>
                      <a:pt x="235869" y="62898"/>
                    </a:lnTo>
                  </a:path>
                  <a:path w="519430" h="110490">
                    <a:moveTo>
                      <a:pt x="251594" y="62898"/>
                    </a:moveTo>
                    <a:lnTo>
                      <a:pt x="267319" y="62898"/>
                    </a:lnTo>
                  </a:path>
                  <a:path w="519430" h="110490">
                    <a:moveTo>
                      <a:pt x="298768" y="62898"/>
                    </a:moveTo>
                    <a:lnTo>
                      <a:pt x="440290" y="62898"/>
                    </a:lnTo>
                  </a:path>
                  <a:path w="519430" h="110490">
                    <a:moveTo>
                      <a:pt x="471739" y="62898"/>
                    </a:moveTo>
                    <a:lnTo>
                      <a:pt x="487464" y="62898"/>
                    </a:lnTo>
                  </a:path>
                  <a:path w="519430" h="110490">
                    <a:moveTo>
                      <a:pt x="15724" y="78623"/>
                    </a:moveTo>
                    <a:lnTo>
                      <a:pt x="62898" y="78623"/>
                    </a:lnTo>
                  </a:path>
                  <a:path w="519430" h="110490">
                    <a:moveTo>
                      <a:pt x="78623" y="78623"/>
                    </a:moveTo>
                    <a:lnTo>
                      <a:pt x="125797" y="78623"/>
                    </a:lnTo>
                  </a:path>
                  <a:path w="519430" h="110490">
                    <a:moveTo>
                      <a:pt x="141521" y="78623"/>
                    </a:moveTo>
                    <a:lnTo>
                      <a:pt x="172971" y="78623"/>
                    </a:lnTo>
                  </a:path>
                  <a:path w="519430" h="110490">
                    <a:moveTo>
                      <a:pt x="204420" y="78623"/>
                    </a:moveTo>
                    <a:lnTo>
                      <a:pt x="220145" y="78623"/>
                    </a:lnTo>
                  </a:path>
                  <a:path w="519430" h="110490">
                    <a:moveTo>
                      <a:pt x="267319" y="78623"/>
                    </a:moveTo>
                    <a:lnTo>
                      <a:pt x="314492" y="78623"/>
                    </a:lnTo>
                  </a:path>
                  <a:path w="519430" h="110490">
                    <a:moveTo>
                      <a:pt x="345942" y="78623"/>
                    </a:moveTo>
                    <a:lnTo>
                      <a:pt x="408840" y="78623"/>
                    </a:lnTo>
                  </a:path>
                  <a:path w="519430" h="110490">
                    <a:moveTo>
                      <a:pt x="424565" y="78623"/>
                    </a:moveTo>
                    <a:lnTo>
                      <a:pt x="471739" y="78623"/>
                    </a:lnTo>
                  </a:path>
                  <a:path w="519430" h="110490">
                    <a:moveTo>
                      <a:pt x="503188" y="78623"/>
                    </a:moveTo>
                    <a:lnTo>
                      <a:pt x="518913" y="78623"/>
                    </a:lnTo>
                  </a:path>
                  <a:path w="519430" h="110490">
                    <a:moveTo>
                      <a:pt x="47173" y="94347"/>
                    </a:moveTo>
                    <a:lnTo>
                      <a:pt x="62898" y="94347"/>
                    </a:lnTo>
                  </a:path>
                  <a:path w="519430" h="110490">
                    <a:moveTo>
                      <a:pt x="125797" y="94347"/>
                    </a:moveTo>
                    <a:lnTo>
                      <a:pt x="172971" y="94347"/>
                    </a:lnTo>
                  </a:path>
                  <a:path w="519430" h="110490">
                    <a:moveTo>
                      <a:pt x="188695" y="94347"/>
                    </a:moveTo>
                    <a:lnTo>
                      <a:pt x="235869" y="94347"/>
                    </a:lnTo>
                  </a:path>
                  <a:path w="519430" h="110490">
                    <a:moveTo>
                      <a:pt x="251594" y="94347"/>
                    </a:moveTo>
                    <a:lnTo>
                      <a:pt x="314492" y="94347"/>
                    </a:lnTo>
                  </a:path>
                  <a:path w="519430" h="110490">
                    <a:moveTo>
                      <a:pt x="330217" y="94347"/>
                    </a:moveTo>
                    <a:lnTo>
                      <a:pt x="440290" y="94347"/>
                    </a:lnTo>
                  </a:path>
                  <a:path w="519430" h="110490">
                    <a:moveTo>
                      <a:pt x="456014" y="94347"/>
                    </a:moveTo>
                    <a:lnTo>
                      <a:pt x="518913" y="94347"/>
                    </a:lnTo>
                  </a:path>
                  <a:path w="519430" h="110490">
                    <a:moveTo>
                      <a:pt x="0" y="110072"/>
                    </a:moveTo>
                    <a:lnTo>
                      <a:pt x="15724" y="110072"/>
                    </a:lnTo>
                  </a:path>
                  <a:path w="519430" h="110490">
                    <a:moveTo>
                      <a:pt x="78623" y="110072"/>
                    </a:moveTo>
                    <a:lnTo>
                      <a:pt x="110072" y="110072"/>
                    </a:lnTo>
                  </a:path>
                </a:pathLst>
              </a:custGeom>
              <a:ln w="15724">
                <a:solidFill>
                  <a:srgbClr val="000000"/>
                </a:solidFill>
              </a:ln>
            </p:spPr>
            <p:txBody>
              <a:bodyPr wrap="square" lIns="0" tIns="0" rIns="0" bIns="0" rtlCol="0"/>
              <a:lstStyle/>
              <a:p>
                <a:endParaRPr/>
              </a:p>
            </p:txBody>
          </p:sp>
          <p:sp>
            <p:nvSpPr>
              <p:cNvPr id="37" name="object 37"/>
              <p:cNvSpPr/>
              <p:nvPr/>
            </p:nvSpPr>
            <p:spPr>
              <a:xfrm>
                <a:off x="16617704" y="6808473"/>
                <a:ext cx="15875" cy="15875"/>
              </a:xfrm>
              <a:custGeom>
                <a:avLst/>
                <a:gdLst/>
                <a:ahLst/>
                <a:cxnLst/>
                <a:rect l="l" t="t" r="r" b="b"/>
                <a:pathLst>
                  <a:path w="15875" h="15875">
                    <a:moveTo>
                      <a:pt x="0" y="0"/>
                    </a:moveTo>
                    <a:lnTo>
                      <a:pt x="15724" y="0"/>
                    </a:lnTo>
                    <a:lnTo>
                      <a:pt x="15724" y="15724"/>
                    </a:lnTo>
                    <a:lnTo>
                      <a:pt x="0" y="15724"/>
                    </a:lnTo>
                    <a:lnTo>
                      <a:pt x="0" y="0"/>
                    </a:lnTo>
                    <a:close/>
                  </a:path>
                </a:pathLst>
              </a:custGeom>
              <a:solidFill>
                <a:srgbClr val="000000"/>
              </a:solidFill>
            </p:spPr>
            <p:txBody>
              <a:bodyPr wrap="square" lIns="0" tIns="0" rIns="0" bIns="0" rtlCol="0"/>
              <a:lstStyle/>
              <a:p>
                <a:endParaRPr/>
              </a:p>
            </p:txBody>
          </p:sp>
          <p:sp>
            <p:nvSpPr>
              <p:cNvPr id="38" name="object 38"/>
              <p:cNvSpPr/>
              <p:nvPr/>
            </p:nvSpPr>
            <p:spPr>
              <a:xfrm>
                <a:off x="16491907" y="6816335"/>
                <a:ext cx="487680" cy="15875"/>
              </a:xfrm>
              <a:custGeom>
                <a:avLst/>
                <a:gdLst/>
                <a:ahLst/>
                <a:cxnLst/>
                <a:rect l="l" t="t" r="r" b="b"/>
                <a:pathLst>
                  <a:path w="487680" h="15875">
                    <a:moveTo>
                      <a:pt x="157246" y="0"/>
                    </a:moveTo>
                    <a:lnTo>
                      <a:pt x="204420" y="0"/>
                    </a:lnTo>
                  </a:path>
                  <a:path w="487680" h="15875">
                    <a:moveTo>
                      <a:pt x="220145" y="0"/>
                    </a:moveTo>
                    <a:lnTo>
                      <a:pt x="235869" y="0"/>
                    </a:lnTo>
                  </a:path>
                  <a:path w="487680" h="15875">
                    <a:moveTo>
                      <a:pt x="251594" y="0"/>
                    </a:moveTo>
                    <a:lnTo>
                      <a:pt x="267319" y="0"/>
                    </a:lnTo>
                  </a:path>
                  <a:path w="487680" h="15875">
                    <a:moveTo>
                      <a:pt x="298768" y="0"/>
                    </a:moveTo>
                    <a:lnTo>
                      <a:pt x="314492" y="0"/>
                    </a:lnTo>
                  </a:path>
                  <a:path w="487680" h="15875">
                    <a:moveTo>
                      <a:pt x="408840" y="0"/>
                    </a:moveTo>
                    <a:lnTo>
                      <a:pt x="440290" y="0"/>
                    </a:lnTo>
                  </a:path>
                  <a:path w="487680" h="15875">
                    <a:moveTo>
                      <a:pt x="456014" y="0"/>
                    </a:moveTo>
                    <a:lnTo>
                      <a:pt x="487464" y="0"/>
                    </a:lnTo>
                  </a:path>
                  <a:path w="487680" h="15875">
                    <a:moveTo>
                      <a:pt x="0" y="15724"/>
                    </a:moveTo>
                    <a:lnTo>
                      <a:pt x="31449" y="15724"/>
                    </a:lnTo>
                  </a:path>
                  <a:path w="487680" h="15875">
                    <a:moveTo>
                      <a:pt x="62898" y="15724"/>
                    </a:moveTo>
                    <a:lnTo>
                      <a:pt x="78623" y="15724"/>
                    </a:lnTo>
                  </a:path>
                  <a:path w="487680" h="15875">
                    <a:moveTo>
                      <a:pt x="94347" y="15724"/>
                    </a:moveTo>
                    <a:lnTo>
                      <a:pt x="110072" y="15724"/>
                    </a:lnTo>
                  </a:path>
                </a:pathLst>
              </a:custGeom>
              <a:ln w="15724">
                <a:solidFill>
                  <a:srgbClr val="000000"/>
                </a:solidFill>
              </a:ln>
            </p:spPr>
            <p:txBody>
              <a:bodyPr wrap="square" lIns="0" tIns="0" rIns="0" bIns="0" rtlCol="0"/>
              <a:lstStyle/>
              <a:p>
                <a:endParaRPr/>
              </a:p>
            </p:txBody>
          </p:sp>
          <p:sp>
            <p:nvSpPr>
              <p:cNvPr id="39" name="object 39"/>
              <p:cNvSpPr/>
              <p:nvPr/>
            </p:nvSpPr>
            <p:spPr>
              <a:xfrm>
                <a:off x="16617704" y="6824197"/>
                <a:ext cx="15875" cy="15875"/>
              </a:xfrm>
              <a:custGeom>
                <a:avLst/>
                <a:gdLst/>
                <a:ahLst/>
                <a:cxnLst/>
                <a:rect l="l" t="t" r="r" b="b"/>
                <a:pathLst>
                  <a:path w="15875" h="15875">
                    <a:moveTo>
                      <a:pt x="0" y="0"/>
                    </a:moveTo>
                    <a:lnTo>
                      <a:pt x="15724" y="0"/>
                    </a:lnTo>
                    <a:lnTo>
                      <a:pt x="15724" y="15724"/>
                    </a:lnTo>
                    <a:lnTo>
                      <a:pt x="0" y="15724"/>
                    </a:lnTo>
                    <a:lnTo>
                      <a:pt x="0" y="0"/>
                    </a:lnTo>
                    <a:close/>
                  </a:path>
                </a:pathLst>
              </a:custGeom>
              <a:solidFill>
                <a:srgbClr val="000000"/>
              </a:solidFill>
            </p:spPr>
            <p:txBody>
              <a:bodyPr wrap="square" lIns="0" tIns="0" rIns="0" bIns="0" rtlCol="0"/>
              <a:lstStyle/>
              <a:p>
                <a:endParaRPr/>
              </a:p>
            </p:txBody>
          </p:sp>
          <p:sp>
            <p:nvSpPr>
              <p:cNvPr id="40" name="object 40"/>
              <p:cNvSpPr/>
              <p:nvPr/>
            </p:nvSpPr>
            <p:spPr>
              <a:xfrm>
                <a:off x="16476183" y="6832060"/>
                <a:ext cx="519430" cy="31750"/>
              </a:xfrm>
              <a:custGeom>
                <a:avLst/>
                <a:gdLst/>
                <a:ahLst/>
                <a:cxnLst/>
                <a:rect l="l" t="t" r="r" b="b"/>
                <a:pathLst>
                  <a:path w="519430" h="31750">
                    <a:moveTo>
                      <a:pt x="172971" y="0"/>
                    </a:moveTo>
                    <a:lnTo>
                      <a:pt x="204420" y="0"/>
                    </a:lnTo>
                  </a:path>
                  <a:path w="519430" h="31750">
                    <a:moveTo>
                      <a:pt x="220145" y="0"/>
                    </a:moveTo>
                    <a:lnTo>
                      <a:pt x="298768" y="0"/>
                    </a:lnTo>
                  </a:path>
                  <a:path w="519430" h="31750">
                    <a:moveTo>
                      <a:pt x="314492" y="0"/>
                    </a:moveTo>
                    <a:lnTo>
                      <a:pt x="345942" y="0"/>
                    </a:lnTo>
                  </a:path>
                  <a:path w="519430" h="31750">
                    <a:moveTo>
                      <a:pt x="361666" y="0"/>
                    </a:moveTo>
                    <a:lnTo>
                      <a:pt x="377391" y="0"/>
                    </a:lnTo>
                  </a:path>
                  <a:path w="519430" h="31750">
                    <a:moveTo>
                      <a:pt x="393116" y="0"/>
                    </a:moveTo>
                    <a:lnTo>
                      <a:pt x="408840" y="0"/>
                    </a:lnTo>
                  </a:path>
                  <a:path w="519430" h="31750">
                    <a:moveTo>
                      <a:pt x="424565" y="0"/>
                    </a:moveTo>
                    <a:lnTo>
                      <a:pt x="503188" y="0"/>
                    </a:lnTo>
                  </a:path>
                  <a:path w="519430" h="31750">
                    <a:moveTo>
                      <a:pt x="0" y="15724"/>
                    </a:moveTo>
                    <a:lnTo>
                      <a:pt x="110072" y="15724"/>
                    </a:lnTo>
                  </a:path>
                  <a:path w="519430" h="31750">
                    <a:moveTo>
                      <a:pt x="141521" y="15724"/>
                    </a:moveTo>
                    <a:lnTo>
                      <a:pt x="172971" y="15724"/>
                    </a:lnTo>
                  </a:path>
                  <a:path w="519430" h="31750">
                    <a:moveTo>
                      <a:pt x="204420" y="15724"/>
                    </a:moveTo>
                    <a:lnTo>
                      <a:pt x="267319" y="15724"/>
                    </a:lnTo>
                  </a:path>
                  <a:path w="519430" h="31750">
                    <a:moveTo>
                      <a:pt x="314492" y="15724"/>
                    </a:moveTo>
                    <a:lnTo>
                      <a:pt x="330217" y="15724"/>
                    </a:lnTo>
                  </a:path>
                  <a:path w="519430" h="31750">
                    <a:moveTo>
                      <a:pt x="345942" y="15724"/>
                    </a:moveTo>
                    <a:lnTo>
                      <a:pt x="361666" y="15724"/>
                    </a:lnTo>
                  </a:path>
                  <a:path w="519430" h="31750">
                    <a:moveTo>
                      <a:pt x="377391" y="15724"/>
                    </a:moveTo>
                    <a:lnTo>
                      <a:pt x="408840" y="15724"/>
                    </a:lnTo>
                  </a:path>
                  <a:path w="519430" h="31750">
                    <a:moveTo>
                      <a:pt x="440290" y="15724"/>
                    </a:moveTo>
                    <a:lnTo>
                      <a:pt x="471739" y="15724"/>
                    </a:lnTo>
                  </a:path>
                  <a:path w="519430" h="31750">
                    <a:moveTo>
                      <a:pt x="487464" y="15724"/>
                    </a:moveTo>
                    <a:lnTo>
                      <a:pt x="518913" y="15724"/>
                    </a:lnTo>
                  </a:path>
                  <a:path w="519430" h="31750">
                    <a:moveTo>
                      <a:pt x="0" y="31449"/>
                    </a:moveTo>
                    <a:lnTo>
                      <a:pt x="31449" y="31449"/>
                    </a:lnTo>
                  </a:path>
                  <a:path w="519430" h="31750">
                    <a:moveTo>
                      <a:pt x="62898" y="31449"/>
                    </a:moveTo>
                    <a:lnTo>
                      <a:pt x="78623" y="31449"/>
                    </a:lnTo>
                  </a:path>
                  <a:path w="519430" h="31750">
                    <a:moveTo>
                      <a:pt x="110072" y="31449"/>
                    </a:moveTo>
                    <a:lnTo>
                      <a:pt x="157246" y="31449"/>
                    </a:lnTo>
                  </a:path>
                  <a:path w="519430" h="31750">
                    <a:moveTo>
                      <a:pt x="172971" y="31449"/>
                    </a:moveTo>
                    <a:lnTo>
                      <a:pt x="188695" y="31449"/>
                    </a:lnTo>
                  </a:path>
                  <a:path w="519430" h="31750">
                    <a:moveTo>
                      <a:pt x="204420" y="31449"/>
                    </a:moveTo>
                    <a:lnTo>
                      <a:pt x="220145" y="31449"/>
                    </a:lnTo>
                  </a:path>
                  <a:path w="519430" h="31750">
                    <a:moveTo>
                      <a:pt x="235869" y="31449"/>
                    </a:moveTo>
                    <a:lnTo>
                      <a:pt x="251594" y="31449"/>
                    </a:lnTo>
                  </a:path>
                  <a:path w="519430" h="31750">
                    <a:moveTo>
                      <a:pt x="267319" y="31449"/>
                    </a:moveTo>
                    <a:lnTo>
                      <a:pt x="298768" y="31449"/>
                    </a:lnTo>
                  </a:path>
                  <a:path w="519430" h="31750">
                    <a:moveTo>
                      <a:pt x="330217" y="31449"/>
                    </a:moveTo>
                    <a:lnTo>
                      <a:pt x="377391" y="31449"/>
                    </a:lnTo>
                  </a:path>
                </a:pathLst>
              </a:custGeom>
              <a:ln w="15724">
                <a:solidFill>
                  <a:srgbClr val="000000"/>
                </a:solidFill>
              </a:ln>
            </p:spPr>
            <p:txBody>
              <a:bodyPr wrap="square" lIns="0" tIns="0" rIns="0" bIns="0" rtlCol="0"/>
              <a:lstStyle/>
              <a:p>
                <a:endParaRPr/>
              </a:p>
            </p:txBody>
          </p:sp>
          <p:sp>
            <p:nvSpPr>
              <p:cNvPr id="41" name="object 41"/>
              <p:cNvSpPr/>
              <p:nvPr/>
            </p:nvSpPr>
            <p:spPr>
              <a:xfrm>
                <a:off x="16900748" y="6855646"/>
                <a:ext cx="15875" cy="15875"/>
              </a:xfrm>
              <a:custGeom>
                <a:avLst/>
                <a:gdLst/>
                <a:ahLst/>
                <a:cxnLst/>
                <a:rect l="l" t="t" r="r" b="b"/>
                <a:pathLst>
                  <a:path w="15875" h="15875">
                    <a:moveTo>
                      <a:pt x="0" y="0"/>
                    </a:moveTo>
                    <a:lnTo>
                      <a:pt x="15724" y="0"/>
                    </a:lnTo>
                    <a:lnTo>
                      <a:pt x="15724" y="15724"/>
                    </a:lnTo>
                    <a:lnTo>
                      <a:pt x="0" y="15724"/>
                    </a:lnTo>
                    <a:lnTo>
                      <a:pt x="0" y="0"/>
                    </a:lnTo>
                    <a:close/>
                  </a:path>
                </a:pathLst>
              </a:custGeom>
              <a:solidFill>
                <a:srgbClr val="000000"/>
              </a:solidFill>
            </p:spPr>
            <p:txBody>
              <a:bodyPr wrap="square" lIns="0" tIns="0" rIns="0" bIns="0" rtlCol="0"/>
              <a:lstStyle/>
              <a:p>
                <a:endParaRPr/>
              </a:p>
            </p:txBody>
          </p:sp>
          <p:sp>
            <p:nvSpPr>
              <p:cNvPr id="42" name="object 42"/>
              <p:cNvSpPr/>
              <p:nvPr/>
            </p:nvSpPr>
            <p:spPr>
              <a:xfrm>
                <a:off x="16932197" y="6863509"/>
                <a:ext cx="63500" cy="0"/>
              </a:xfrm>
              <a:custGeom>
                <a:avLst/>
                <a:gdLst/>
                <a:ahLst/>
                <a:cxnLst/>
                <a:rect l="l" t="t" r="r" b="b"/>
                <a:pathLst>
                  <a:path w="63500">
                    <a:moveTo>
                      <a:pt x="0" y="0"/>
                    </a:moveTo>
                    <a:lnTo>
                      <a:pt x="31449" y="0"/>
                    </a:lnTo>
                  </a:path>
                  <a:path w="63500">
                    <a:moveTo>
                      <a:pt x="47173" y="0"/>
                    </a:moveTo>
                    <a:lnTo>
                      <a:pt x="62898" y="0"/>
                    </a:lnTo>
                  </a:path>
                </a:pathLst>
              </a:custGeom>
              <a:ln w="15724">
                <a:solidFill>
                  <a:srgbClr val="000000"/>
                </a:solidFill>
              </a:ln>
            </p:spPr>
            <p:txBody>
              <a:bodyPr wrap="square" lIns="0" tIns="0" rIns="0" bIns="0" rtlCol="0"/>
              <a:lstStyle/>
              <a:p>
                <a:endParaRPr/>
              </a:p>
            </p:txBody>
          </p:sp>
          <p:sp>
            <p:nvSpPr>
              <p:cNvPr id="43" name="object 43"/>
              <p:cNvSpPr/>
              <p:nvPr/>
            </p:nvSpPr>
            <p:spPr>
              <a:xfrm>
                <a:off x="16476183" y="6871371"/>
                <a:ext cx="15875" cy="15875"/>
              </a:xfrm>
              <a:custGeom>
                <a:avLst/>
                <a:gdLst/>
                <a:ahLst/>
                <a:cxnLst/>
                <a:rect l="l" t="t" r="r" b="b"/>
                <a:pathLst>
                  <a:path w="15875" h="15875">
                    <a:moveTo>
                      <a:pt x="0" y="0"/>
                    </a:moveTo>
                    <a:lnTo>
                      <a:pt x="15724" y="0"/>
                    </a:lnTo>
                    <a:lnTo>
                      <a:pt x="15724" y="15724"/>
                    </a:lnTo>
                    <a:lnTo>
                      <a:pt x="0" y="15724"/>
                    </a:lnTo>
                    <a:lnTo>
                      <a:pt x="0" y="0"/>
                    </a:lnTo>
                    <a:close/>
                  </a:path>
                </a:pathLst>
              </a:custGeom>
              <a:solidFill>
                <a:srgbClr val="000000"/>
              </a:solidFill>
            </p:spPr>
            <p:txBody>
              <a:bodyPr wrap="square" lIns="0" tIns="0" rIns="0" bIns="0" rtlCol="0"/>
              <a:lstStyle/>
              <a:p>
                <a:endParaRPr/>
              </a:p>
            </p:txBody>
          </p:sp>
          <p:sp>
            <p:nvSpPr>
              <p:cNvPr id="44" name="object 44"/>
              <p:cNvSpPr/>
              <p:nvPr/>
            </p:nvSpPr>
            <p:spPr>
              <a:xfrm>
                <a:off x="16507632" y="6879233"/>
                <a:ext cx="377825" cy="0"/>
              </a:xfrm>
              <a:custGeom>
                <a:avLst/>
                <a:gdLst/>
                <a:ahLst/>
                <a:cxnLst/>
                <a:rect l="l" t="t" r="r" b="b"/>
                <a:pathLst>
                  <a:path w="377825">
                    <a:moveTo>
                      <a:pt x="0" y="0"/>
                    </a:moveTo>
                    <a:lnTo>
                      <a:pt x="31449" y="0"/>
                    </a:lnTo>
                  </a:path>
                  <a:path w="377825">
                    <a:moveTo>
                      <a:pt x="62898" y="0"/>
                    </a:moveTo>
                    <a:lnTo>
                      <a:pt x="78623" y="0"/>
                    </a:lnTo>
                  </a:path>
                  <a:path w="377825">
                    <a:moveTo>
                      <a:pt x="94347" y="0"/>
                    </a:moveTo>
                    <a:lnTo>
                      <a:pt x="110072" y="0"/>
                    </a:lnTo>
                  </a:path>
                  <a:path w="377825">
                    <a:moveTo>
                      <a:pt x="125797" y="0"/>
                    </a:moveTo>
                    <a:lnTo>
                      <a:pt x="172971" y="0"/>
                    </a:lnTo>
                  </a:path>
                  <a:path w="377825">
                    <a:moveTo>
                      <a:pt x="188695" y="0"/>
                    </a:moveTo>
                    <a:lnTo>
                      <a:pt x="251594" y="0"/>
                    </a:lnTo>
                  </a:path>
                  <a:path w="377825">
                    <a:moveTo>
                      <a:pt x="283043" y="0"/>
                    </a:moveTo>
                    <a:lnTo>
                      <a:pt x="330217" y="0"/>
                    </a:lnTo>
                  </a:path>
                  <a:path w="377825">
                    <a:moveTo>
                      <a:pt x="361666" y="0"/>
                    </a:moveTo>
                    <a:lnTo>
                      <a:pt x="377391" y="0"/>
                    </a:lnTo>
                  </a:path>
                </a:pathLst>
              </a:custGeom>
              <a:ln w="15724">
                <a:solidFill>
                  <a:srgbClr val="000000"/>
                </a:solidFill>
              </a:ln>
            </p:spPr>
            <p:txBody>
              <a:bodyPr wrap="square" lIns="0" tIns="0" rIns="0" bIns="0" rtlCol="0"/>
              <a:lstStyle/>
              <a:p>
                <a:endParaRPr/>
              </a:p>
            </p:txBody>
          </p:sp>
          <p:sp>
            <p:nvSpPr>
              <p:cNvPr id="45" name="object 45"/>
              <p:cNvSpPr/>
              <p:nvPr/>
            </p:nvSpPr>
            <p:spPr>
              <a:xfrm>
                <a:off x="16900748" y="6871371"/>
                <a:ext cx="15875" cy="15875"/>
              </a:xfrm>
              <a:custGeom>
                <a:avLst/>
                <a:gdLst/>
                <a:ahLst/>
                <a:cxnLst/>
                <a:rect l="l" t="t" r="r" b="b"/>
                <a:pathLst>
                  <a:path w="15875" h="15875">
                    <a:moveTo>
                      <a:pt x="0" y="0"/>
                    </a:moveTo>
                    <a:lnTo>
                      <a:pt x="15724" y="0"/>
                    </a:lnTo>
                    <a:lnTo>
                      <a:pt x="15724" y="15724"/>
                    </a:lnTo>
                    <a:lnTo>
                      <a:pt x="0" y="15724"/>
                    </a:lnTo>
                    <a:lnTo>
                      <a:pt x="0" y="0"/>
                    </a:lnTo>
                    <a:close/>
                  </a:path>
                </a:pathLst>
              </a:custGeom>
              <a:solidFill>
                <a:srgbClr val="000000"/>
              </a:solidFill>
            </p:spPr>
            <p:txBody>
              <a:bodyPr wrap="square" lIns="0" tIns="0" rIns="0" bIns="0" rtlCol="0"/>
              <a:lstStyle/>
              <a:p>
                <a:endParaRPr/>
              </a:p>
            </p:txBody>
          </p:sp>
          <p:sp>
            <p:nvSpPr>
              <p:cNvPr id="46" name="object 46"/>
              <p:cNvSpPr/>
              <p:nvPr/>
            </p:nvSpPr>
            <p:spPr>
              <a:xfrm>
                <a:off x="16932197" y="6879233"/>
                <a:ext cx="47625" cy="0"/>
              </a:xfrm>
              <a:custGeom>
                <a:avLst/>
                <a:gdLst/>
                <a:ahLst/>
                <a:cxnLst/>
                <a:rect l="l" t="t" r="r" b="b"/>
                <a:pathLst>
                  <a:path w="47625">
                    <a:moveTo>
                      <a:pt x="0" y="0"/>
                    </a:moveTo>
                    <a:lnTo>
                      <a:pt x="15724" y="0"/>
                    </a:lnTo>
                  </a:path>
                  <a:path w="47625">
                    <a:moveTo>
                      <a:pt x="31449" y="0"/>
                    </a:moveTo>
                    <a:lnTo>
                      <a:pt x="47173" y="0"/>
                    </a:lnTo>
                  </a:path>
                </a:pathLst>
              </a:custGeom>
              <a:ln w="15724">
                <a:solidFill>
                  <a:srgbClr val="000000"/>
                </a:solidFill>
              </a:ln>
            </p:spPr>
            <p:txBody>
              <a:bodyPr wrap="square" lIns="0" tIns="0" rIns="0" bIns="0" rtlCol="0"/>
              <a:lstStyle/>
              <a:p>
                <a:endParaRPr/>
              </a:p>
            </p:txBody>
          </p:sp>
          <p:sp>
            <p:nvSpPr>
              <p:cNvPr id="47" name="object 47"/>
              <p:cNvSpPr/>
              <p:nvPr/>
            </p:nvSpPr>
            <p:spPr>
              <a:xfrm>
                <a:off x="16476181" y="6887107"/>
                <a:ext cx="47625" cy="15875"/>
              </a:xfrm>
              <a:custGeom>
                <a:avLst/>
                <a:gdLst/>
                <a:ahLst/>
                <a:cxnLst/>
                <a:rect l="l" t="t" r="r" b="b"/>
                <a:pathLst>
                  <a:path w="47625" h="15875">
                    <a:moveTo>
                      <a:pt x="15722" y="0"/>
                    </a:moveTo>
                    <a:lnTo>
                      <a:pt x="0" y="0"/>
                    </a:lnTo>
                    <a:lnTo>
                      <a:pt x="0" y="15722"/>
                    </a:lnTo>
                    <a:lnTo>
                      <a:pt x="15722" y="15722"/>
                    </a:lnTo>
                    <a:lnTo>
                      <a:pt x="15722" y="0"/>
                    </a:lnTo>
                    <a:close/>
                  </a:path>
                  <a:path w="47625" h="15875">
                    <a:moveTo>
                      <a:pt x="47167" y="0"/>
                    </a:moveTo>
                    <a:lnTo>
                      <a:pt x="31445" y="0"/>
                    </a:lnTo>
                    <a:lnTo>
                      <a:pt x="31445" y="15722"/>
                    </a:lnTo>
                    <a:lnTo>
                      <a:pt x="47167" y="15722"/>
                    </a:lnTo>
                    <a:lnTo>
                      <a:pt x="47167" y="0"/>
                    </a:lnTo>
                    <a:close/>
                  </a:path>
                </a:pathLst>
              </a:custGeom>
              <a:solidFill>
                <a:srgbClr val="000000"/>
              </a:solidFill>
            </p:spPr>
            <p:txBody>
              <a:bodyPr wrap="square" lIns="0" tIns="0" rIns="0" bIns="0" rtlCol="0"/>
              <a:lstStyle/>
              <a:p>
                <a:endParaRPr/>
              </a:p>
            </p:txBody>
          </p:sp>
          <p:sp>
            <p:nvSpPr>
              <p:cNvPr id="48" name="object 48"/>
              <p:cNvSpPr/>
              <p:nvPr/>
            </p:nvSpPr>
            <p:spPr>
              <a:xfrm>
                <a:off x="16539081" y="6894958"/>
                <a:ext cx="424815" cy="0"/>
              </a:xfrm>
              <a:custGeom>
                <a:avLst/>
                <a:gdLst/>
                <a:ahLst/>
                <a:cxnLst/>
                <a:rect l="l" t="t" r="r" b="b"/>
                <a:pathLst>
                  <a:path w="424815">
                    <a:moveTo>
                      <a:pt x="0" y="0"/>
                    </a:moveTo>
                    <a:lnTo>
                      <a:pt x="31449" y="0"/>
                    </a:lnTo>
                  </a:path>
                  <a:path w="424815">
                    <a:moveTo>
                      <a:pt x="47173" y="0"/>
                    </a:moveTo>
                    <a:lnTo>
                      <a:pt x="78623" y="0"/>
                    </a:lnTo>
                  </a:path>
                  <a:path w="424815">
                    <a:moveTo>
                      <a:pt x="94347" y="0"/>
                    </a:moveTo>
                    <a:lnTo>
                      <a:pt x="110072" y="0"/>
                    </a:lnTo>
                  </a:path>
                  <a:path w="424815">
                    <a:moveTo>
                      <a:pt x="125797" y="0"/>
                    </a:moveTo>
                    <a:lnTo>
                      <a:pt x="141521" y="0"/>
                    </a:lnTo>
                  </a:path>
                  <a:path w="424815">
                    <a:moveTo>
                      <a:pt x="157246" y="0"/>
                    </a:moveTo>
                    <a:lnTo>
                      <a:pt x="188695" y="0"/>
                    </a:lnTo>
                  </a:path>
                  <a:path w="424815">
                    <a:moveTo>
                      <a:pt x="267319" y="0"/>
                    </a:moveTo>
                    <a:lnTo>
                      <a:pt x="283043" y="0"/>
                    </a:lnTo>
                  </a:path>
                  <a:path w="424815">
                    <a:moveTo>
                      <a:pt x="298768" y="0"/>
                    </a:moveTo>
                    <a:lnTo>
                      <a:pt x="314492" y="0"/>
                    </a:lnTo>
                  </a:path>
                  <a:path w="424815">
                    <a:moveTo>
                      <a:pt x="330217" y="0"/>
                    </a:moveTo>
                    <a:lnTo>
                      <a:pt x="377391" y="0"/>
                    </a:lnTo>
                  </a:path>
                  <a:path w="424815">
                    <a:moveTo>
                      <a:pt x="393116" y="0"/>
                    </a:moveTo>
                    <a:lnTo>
                      <a:pt x="424565" y="0"/>
                    </a:lnTo>
                  </a:path>
                </a:pathLst>
              </a:custGeom>
              <a:ln w="15724">
                <a:solidFill>
                  <a:srgbClr val="000000"/>
                </a:solidFill>
              </a:ln>
            </p:spPr>
            <p:txBody>
              <a:bodyPr wrap="square" lIns="0" tIns="0" rIns="0" bIns="0" rtlCol="0"/>
              <a:lstStyle/>
              <a:p>
                <a:endParaRPr/>
              </a:p>
            </p:txBody>
          </p:sp>
          <p:sp>
            <p:nvSpPr>
              <p:cNvPr id="49" name="object 49"/>
              <p:cNvSpPr/>
              <p:nvPr/>
            </p:nvSpPr>
            <p:spPr>
              <a:xfrm>
                <a:off x="16476181" y="6902830"/>
                <a:ext cx="47625" cy="15875"/>
              </a:xfrm>
              <a:custGeom>
                <a:avLst/>
                <a:gdLst/>
                <a:ahLst/>
                <a:cxnLst/>
                <a:rect l="l" t="t" r="r" b="b"/>
                <a:pathLst>
                  <a:path w="47625" h="15875">
                    <a:moveTo>
                      <a:pt x="15722" y="0"/>
                    </a:moveTo>
                    <a:lnTo>
                      <a:pt x="0" y="0"/>
                    </a:lnTo>
                    <a:lnTo>
                      <a:pt x="0" y="15722"/>
                    </a:lnTo>
                    <a:lnTo>
                      <a:pt x="15722" y="15722"/>
                    </a:lnTo>
                    <a:lnTo>
                      <a:pt x="15722" y="0"/>
                    </a:lnTo>
                    <a:close/>
                  </a:path>
                  <a:path w="47625" h="15875">
                    <a:moveTo>
                      <a:pt x="47167" y="0"/>
                    </a:moveTo>
                    <a:lnTo>
                      <a:pt x="31445" y="0"/>
                    </a:lnTo>
                    <a:lnTo>
                      <a:pt x="31445" y="15722"/>
                    </a:lnTo>
                    <a:lnTo>
                      <a:pt x="47167" y="15722"/>
                    </a:lnTo>
                    <a:lnTo>
                      <a:pt x="47167" y="0"/>
                    </a:lnTo>
                    <a:close/>
                  </a:path>
                </a:pathLst>
              </a:custGeom>
              <a:solidFill>
                <a:srgbClr val="000000"/>
              </a:solidFill>
            </p:spPr>
            <p:txBody>
              <a:bodyPr wrap="square" lIns="0" tIns="0" rIns="0" bIns="0" rtlCol="0"/>
              <a:lstStyle/>
              <a:p>
                <a:endParaRPr/>
              </a:p>
            </p:txBody>
          </p:sp>
          <p:sp>
            <p:nvSpPr>
              <p:cNvPr id="50" name="object 50"/>
              <p:cNvSpPr/>
              <p:nvPr/>
            </p:nvSpPr>
            <p:spPr>
              <a:xfrm>
                <a:off x="16554806" y="6910683"/>
                <a:ext cx="408940" cy="15875"/>
              </a:xfrm>
              <a:custGeom>
                <a:avLst/>
                <a:gdLst/>
                <a:ahLst/>
                <a:cxnLst/>
                <a:rect l="l" t="t" r="r" b="b"/>
                <a:pathLst>
                  <a:path w="408940" h="15875">
                    <a:moveTo>
                      <a:pt x="0" y="0"/>
                    </a:moveTo>
                    <a:lnTo>
                      <a:pt x="47173" y="0"/>
                    </a:lnTo>
                  </a:path>
                  <a:path w="408940" h="15875">
                    <a:moveTo>
                      <a:pt x="62898" y="0"/>
                    </a:moveTo>
                    <a:lnTo>
                      <a:pt x="94347" y="0"/>
                    </a:lnTo>
                  </a:path>
                  <a:path w="408940" h="15875">
                    <a:moveTo>
                      <a:pt x="141521" y="0"/>
                    </a:moveTo>
                    <a:lnTo>
                      <a:pt x="204420" y="0"/>
                    </a:lnTo>
                  </a:path>
                  <a:path w="408940" h="15875">
                    <a:moveTo>
                      <a:pt x="267319" y="0"/>
                    </a:moveTo>
                    <a:lnTo>
                      <a:pt x="283043" y="0"/>
                    </a:lnTo>
                  </a:path>
                  <a:path w="408940" h="15875">
                    <a:moveTo>
                      <a:pt x="298768" y="0"/>
                    </a:moveTo>
                    <a:lnTo>
                      <a:pt x="408840" y="0"/>
                    </a:lnTo>
                  </a:path>
                  <a:path w="408940" h="15875">
                    <a:moveTo>
                      <a:pt x="47173" y="15724"/>
                    </a:moveTo>
                    <a:lnTo>
                      <a:pt x="78623" y="15724"/>
                    </a:lnTo>
                  </a:path>
                  <a:path w="408940" h="15875">
                    <a:moveTo>
                      <a:pt x="110072" y="15724"/>
                    </a:moveTo>
                    <a:lnTo>
                      <a:pt x="125797" y="15724"/>
                    </a:lnTo>
                  </a:path>
                  <a:path w="408940" h="15875">
                    <a:moveTo>
                      <a:pt x="172971" y="15724"/>
                    </a:moveTo>
                    <a:lnTo>
                      <a:pt x="188695" y="15724"/>
                    </a:lnTo>
                  </a:path>
                  <a:path w="408940" h="15875">
                    <a:moveTo>
                      <a:pt x="220145" y="15724"/>
                    </a:moveTo>
                    <a:lnTo>
                      <a:pt x="314492" y="15724"/>
                    </a:lnTo>
                  </a:path>
                </a:pathLst>
              </a:custGeom>
              <a:ln w="15724">
                <a:solidFill>
                  <a:srgbClr val="000000"/>
                </a:solidFill>
              </a:ln>
            </p:spPr>
            <p:txBody>
              <a:bodyPr wrap="square" lIns="0" tIns="0" rIns="0" bIns="0" rtlCol="0"/>
              <a:lstStyle/>
              <a:p>
                <a:endParaRPr/>
              </a:p>
            </p:txBody>
          </p:sp>
          <p:sp>
            <p:nvSpPr>
              <p:cNvPr id="51" name="object 51"/>
              <p:cNvSpPr/>
              <p:nvPr/>
            </p:nvSpPr>
            <p:spPr>
              <a:xfrm>
                <a:off x="16916473" y="6918545"/>
                <a:ext cx="15875" cy="15875"/>
              </a:xfrm>
              <a:custGeom>
                <a:avLst/>
                <a:gdLst/>
                <a:ahLst/>
                <a:cxnLst/>
                <a:rect l="l" t="t" r="r" b="b"/>
                <a:pathLst>
                  <a:path w="15875" h="15875">
                    <a:moveTo>
                      <a:pt x="0" y="0"/>
                    </a:moveTo>
                    <a:lnTo>
                      <a:pt x="15724" y="0"/>
                    </a:lnTo>
                    <a:lnTo>
                      <a:pt x="15724" y="15724"/>
                    </a:lnTo>
                    <a:lnTo>
                      <a:pt x="0" y="15724"/>
                    </a:lnTo>
                    <a:lnTo>
                      <a:pt x="0" y="0"/>
                    </a:lnTo>
                    <a:close/>
                  </a:path>
                </a:pathLst>
              </a:custGeom>
              <a:solidFill>
                <a:srgbClr val="000000"/>
              </a:solidFill>
            </p:spPr>
            <p:txBody>
              <a:bodyPr wrap="square" lIns="0" tIns="0" rIns="0" bIns="0" rtlCol="0"/>
              <a:lstStyle/>
              <a:p>
                <a:endParaRPr/>
              </a:p>
            </p:txBody>
          </p:sp>
          <p:sp>
            <p:nvSpPr>
              <p:cNvPr id="52" name="object 52"/>
              <p:cNvSpPr/>
              <p:nvPr/>
            </p:nvSpPr>
            <p:spPr>
              <a:xfrm>
                <a:off x="16476183" y="6926407"/>
                <a:ext cx="519430" cy="15875"/>
              </a:xfrm>
              <a:custGeom>
                <a:avLst/>
                <a:gdLst/>
                <a:ahLst/>
                <a:cxnLst/>
                <a:rect l="l" t="t" r="r" b="b"/>
                <a:pathLst>
                  <a:path w="519430" h="15875">
                    <a:moveTo>
                      <a:pt x="471739" y="0"/>
                    </a:moveTo>
                    <a:lnTo>
                      <a:pt x="518913" y="0"/>
                    </a:lnTo>
                  </a:path>
                  <a:path w="519430" h="15875">
                    <a:moveTo>
                      <a:pt x="0" y="15724"/>
                    </a:moveTo>
                    <a:lnTo>
                      <a:pt x="110072" y="15724"/>
                    </a:lnTo>
                  </a:path>
                  <a:path w="519430" h="15875">
                    <a:moveTo>
                      <a:pt x="157246" y="15724"/>
                    </a:moveTo>
                    <a:lnTo>
                      <a:pt x="188695" y="15724"/>
                    </a:lnTo>
                  </a:path>
                  <a:path w="519430" h="15875">
                    <a:moveTo>
                      <a:pt x="204420" y="15724"/>
                    </a:moveTo>
                    <a:lnTo>
                      <a:pt x="220145" y="15724"/>
                    </a:lnTo>
                  </a:path>
                  <a:path w="519430" h="15875">
                    <a:moveTo>
                      <a:pt x="235869" y="15724"/>
                    </a:moveTo>
                    <a:lnTo>
                      <a:pt x="267319" y="15724"/>
                    </a:lnTo>
                  </a:path>
                  <a:path w="519430" h="15875">
                    <a:moveTo>
                      <a:pt x="283043" y="15724"/>
                    </a:moveTo>
                    <a:lnTo>
                      <a:pt x="298768" y="15724"/>
                    </a:lnTo>
                  </a:path>
                  <a:path w="519430" h="15875">
                    <a:moveTo>
                      <a:pt x="361666" y="15724"/>
                    </a:moveTo>
                    <a:lnTo>
                      <a:pt x="393116" y="15724"/>
                    </a:lnTo>
                  </a:path>
                  <a:path w="519430" h="15875">
                    <a:moveTo>
                      <a:pt x="408840" y="15724"/>
                    </a:moveTo>
                    <a:lnTo>
                      <a:pt x="424565" y="15724"/>
                    </a:lnTo>
                  </a:path>
                </a:pathLst>
              </a:custGeom>
              <a:ln w="15724">
                <a:solidFill>
                  <a:srgbClr val="000000"/>
                </a:solidFill>
              </a:ln>
            </p:spPr>
            <p:txBody>
              <a:bodyPr wrap="square" lIns="0" tIns="0" rIns="0" bIns="0" rtlCol="0"/>
              <a:lstStyle/>
              <a:p>
                <a:endParaRPr/>
              </a:p>
            </p:txBody>
          </p:sp>
          <p:sp>
            <p:nvSpPr>
              <p:cNvPr id="53" name="object 53"/>
              <p:cNvSpPr/>
              <p:nvPr/>
            </p:nvSpPr>
            <p:spPr>
              <a:xfrm>
                <a:off x="16916473" y="6934270"/>
                <a:ext cx="15875" cy="15875"/>
              </a:xfrm>
              <a:custGeom>
                <a:avLst/>
                <a:gdLst/>
                <a:ahLst/>
                <a:cxnLst/>
                <a:rect l="l" t="t" r="r" b="b"/>
                <a:pathLst>
                  <a:path w="15875" h="15875">
                    <a:moveTo>
                      <a:pt x="0" y="0"/>
                    </a:moveTo>
                    <a:lnTo>
                      <a:pt x="15724" y="0"/>
                    </a:lnTo>
                    <a:lnTo>
                      <a:pt x="15724" y="15724"/>
                    </a:lnTo>
                    <a:lnTo>
                      <a:pt x="0" y="15724"/>
                    </a:lnTo>
                    <a:lnTo>
                      <a:pt x="0" y="0"/>
                    </a:lnTo>
                    <a:close/>
                  </a:path>
                </a:pathLst>
              </a:custGeom>
              <a:solidFill>
                <a:srgbClr val="000000"/>
              </a:solidFill>
            </p:spPr>
            <p:txBody>
              <a:bodyPr wrap="square" lIns="0" tIns="0" rIns="0" bIns="0" rtlCol="0"/>
              <a:lstStyle/>
              <a:p>
                <a:endParaRPr/>
              </a:p>
            </p:txBody>
          </p:sp>
          <p:sp>
            <p:nvSpPr>
              <p:cNvPr id="54" name="object 54"/>
              <p:cNvSpPr/>
              <p:nvPr/>
            </p:nvSpPr>
            <p:spPr>
              <a:xfrm>
                <a:off x="16947922" y="6942132"/>
                <a:ext cx="15875" cy="0"/>
              </a:xfrm>
              <a:custGeom>
                <a:avLst/>
                <a:gdLst/>
                <a:ahLst/>
                <a:cxnLst/>
                <a:rect l="l" t="t" r="r" b="b"/>
                <a:pathLst>
                  <a:path w="15875">
                    <a:moveTo>
                      <a:pt x="0" y="0"/>
                    </a:moveTo>
                    <a:lnTo>
                      <a:pt x="15724" y="0"/>
                    </a:lnTo>
                  </a:path>
                </a:pathLst>
              </a:custGeom>
              <a:ln w="15724">
                <a:solidFill>
                  <a:srgbClr val="000000"/>
                </a:solidFill>
              </a:ln>
            </p:spPr>
            <p:txBody>
              <a:bodyPr wrap="square" lIns="0" tIns="0" rIns="0" bIns="0" rtlCol="0"/>
              <a:lstStyle/>
              <a:p>
                <a:endParaRPr/>
              </a:p>
            </p:txBody>
          </p:sp>
          <p:sp>
            <p:nvSpPr>
              <p:cNvPr id="55" name="object 55"/>
              <p:cNvSpPr/>
              <p:nvPr/>
            </p:nvSpPr>
            <p:spPr>
              <a:xfrm>
                <a:off x="16476181" y="6949998"/>
                <a:ext cx="110489" cy="15875"/>
              </a:xfrm>
              <a:custGeom>
                <a:avLst/>
                <a:gdLst/>
                <a:ahLst/>
                <a:cxnLst/>
                <a:rect l="l" t="t" r="r" b="b"/>
                <a:pathLst>
                  <a:path w="110490" h="15875">
                    <a:moveTo>
                      <a:pt x="15722" y="0"/>
                    </a:moveTo>
                    <a:lnTo>
                      <a:pt x="0" y="0"/>
                    </a:lnTo>
                    <a:lnTo>
                      <a:pt x="0" y="15722"/>
                    </a:lnTo>
                    <a:lnTo>
                      <a:pt x="15722" y="15722"/>
                    </a:lnTo>
                    <a:lnTo>
                      <a:pt x="15722" y="0"/>
                    </a:lnTo>
                    <a:close/>
                  </a:path>
                  <a:path w="110490" h="15875">
                    <a:moveTo>
                      <a:pt x="110070" y="0"/>
                    </a:moveTo>
                    <a:lnTo>
                      <a:pt x="94348" y="0"/>
                    </a:lnTo>
                    <a:lnTo>
                      <a:pt x="94348" y="15722"/>
                    </a:lnTo>
                    <a:lnTo>
                      <a:pt x="110070" y="15722"/>
                    </a:lnTo>
                    <a:lnTo>
                      <a:pt x="110070" y="0"/>
                    </a:lnTo>
                    <a:close/>
                  </a:path>
                </a:pathLst>
              </a:custGeom>
              <a:solidFill>
                <a:srgbClr val="000000"/>
              </a:solidFill>
            </p:spPr>
            <p:txBody>
              <a:bodyPr wrap="square" lIns="0" tIns="0" rIns="0" bIns="0" rtlCol="0"/>
              <a:lstStyle/>
              <a:p>
                <a:endParaRPr/>
              </a:p>
            </p:txBody>
          </p:sp>
          <p:sp>
            <p:nvSpPr>
              <p:cNvPr id="56" name="object 56"/>
              <p:cNvSpPr/>
              <p:nvPr/>
            </p:nvSpPr>
            <p:spPr>
              <a:xfrm>
                <a:off x="16601980" y="6957857"/>
                <a:ext cx="393700" cy="0"/>
              </a:xfrm>
              <a:custGeom>
                <a:avLst/>
                <a:gdLst/>
                <a:ahLst/>
                <a:cxnLst/>
                <a:rect l="l" t="t" r="r" b="b"/>
                <a:pathLst>
                  <a:path w="393700">
                    <a:moveTo>
                      <a:pt x="0" y="0"/>
                    </a:moveTo>
                    <a:lnTo>
                      <a:pt x="31449" y="0"/>
                    </a:lnTo>
                  </a:path>
                  <a:path w="393700">
                    <a:moveTo>
                      <a:pt x="62898" y="0"/>
                    </a:moveTo>
                    <a:lnTo>
                      <a:pt x="94347" y="0"/>
                    </a:lnTo>
                  </a:path>
                  <a:path w="393700">
                    <a:moveTo>
                      <a:pt x="110072" y="0"/>
                    </a:moveTo>
                    <a:lnTo>
                      <a:pt x="125797" y="0"/>
                    </a:lnTo>
                  </a:path>
                  <a:path w="393700">
                    <a:moveTo>
                      <a:pt x="172971" y="0"/>
                    </a:moveTo>
                    <a:lnTo>
                      <a:pt x="188695" y="0"/>
                    </a:lnTo>
                  </a:path>
                  <a:path w="393700">
                    <a:moveTo>
                      <a:pt x="204420" y="0"/>
                    </a:moveTo>
                    <a:lnTo>
                      <a:pt x="267319" y="0"/>
                    </a:lnTo>
                  </a:path>
                  <a:path w="393700">
                    <a:moveTo>
                      <a:pt x="314492" y="0"/>
                    </a:moveTo>
                    <a:lnTo>
                      <a:pt x="361666" y="0"/>
                    </a:lnTo>
                  </a:path>
                  <a:path w="393700">
                    <a:moveTo>
                      <a:pt x="377391" y="0"/>
                    </a:moveTo>
                    <a:lnTo>
                      <a:pt x="393116" y="0"/>
                    </a:lnTo>
                  </a:path>
                </a:pathLst>
              </a:custGeom>
              <a:ln w="15724">
                <a:solidFill>
                  <a:srgbClr val="000000"/>
                </a:solidFill>
              </a:ln>
            </p:spPr>
            <p:txBody>
              <a:bodyPr wrap="square" lIns="0" tIns="0" rIns="0" bIns="0" rtlCol="0"/>
              <a:lstStyle/>
              <a:p>
                <a:endParaRPr/>
              </a:p>
            </p:txBody>
          </p:sp>
          <p:sp>
            <p:nvSpPr>
              <p:cNvPr id="57" name="object 57"/>
              <p:cNvSpPr/>
              <p:nvPr/>
            </p:nvSpPr>
            <p:spPr>
              <a:xfrm>
                <a:off x="16476181" y="6965720"/>
                <a:ext cx="141605" cy="15875"/>
              </a:xfrm>
              <a:custGeom>
                <a:avLst/>
                <a:gdLst/>
                <a:ahLst/>
                <a:cxnLst/>
                <a:rect l="l" t="t" r="r" b="b"/>
                <a:pathLst>
                  <a:path w="141605" h="15875">
                    <a:moveTo>
                      <a:pt x="15722" y="0"/>
                    </a:moveTo>
                    <a:lnTo>
                      <a:pt x="0" y="0"/>
                    </a:lnTo>
                    <a:lnTo>
                      <a:pt x="0" y="15735"/>
                    </a:lnTo>
                    <a:lnTo>
                      <a:pt x="15722" y="15735"/>
                    </a:lnTo>
                    <a:lnTo>
                      <a:pt x="15722" y="0"/>
                    </a:lnTo>
                    <a:close/>
                  </a:path>
                  <a:path w="141605" h="15875">
                    <a:moveTo>
                      <a:pt x="78625" y="0"/>
                    </a:moveTo>
                    <a:lnTo>
                      <a:pt x="31445" y="0"/>
                    </a:lnTo>
                    <a:lnTo>
                      <a:pt x="31445" y="15735"/>
                    </a:lnTo>
                    <a:lnTo>
                      <a:pt x="78625" y="15735"/>
                    </a:lnTo>
                    <a:lnTo>
                      <a:pt x="78625" y="0"/>
                    </a:lnTo>
                    <a:close/>
                  </a:path>
                  <a:path w="141605" h="15875">
                    <a:moveTo>
                      <a:pt x="110070" y="0"/>
                    </a:moveTo>
                    <a:lnTo>
                      <a:pt x="94348" y="0"/>
                    </a:lnTo>
                    <a:lnTo>
                      <a:pt x="94348" y="15735"/>
                    </a:lnTo>
                    <a:lnTo>
                      <a:pt x="110070" y="15735"/>
                    </a:lnTo>
                    <a:lnTo>
                      <a:pt x="110070" y="0"/>
                    </a:lnTo>
                    <a:close/>
                  </a:path>
                  <a:path w="141605" h="15875">
                    <a:moveTo>
                      <a:pt x="141516" y="0"/>
                    </a:moveTo>
                    <a:lnTo>
                      <a:pt x="125793" y="0"/>
                    </a:lnTo>
                    <a:lnTo>
                      <a:pt x="125793" y="15735"/>
                    </a:lnTo>
                    <a:lnTo>
                      <a:pt x="141516" y="15735"/>
                    </a:lnTo>
                    <a:lnTo>
                      <a:pt x="141516" y="0"/>
                    </a:lnTo>
                    <a:close/>
                  </a:path>
                </a:pathLst>
              </a:custGeom>
              <a:solidFill>
                <a:srgbClr val="000000"/>
              </a:solidFill>
            </p:spPr>
            <p:txBody>
              <a:bodyPr wrap="square" lIns="0" tIns="0" rIns="0" bIns="0" rtlCol="0"/>
              <a:lstStyle/>
              <a:p>
                <a:endParaRPr/>
              </a:p>
            </p:txBody>
          </p:sp>
          <p:sp>
            <p:nvSpPr>
              <p:cNvPr id="58" name="object 58"/>
              <p:cNvSpPr/>
              <p:nvPr/>
            </p:nvSpPr>
            <p:spPr>
              <a:xfrm>
                <a:off x="16633429" y="6973581"/>
                <a:ext cx="346075" cy="0"/>
              </a:xfrm>
              <a:custGeom>
                <a:avLst/>
                <a:gdLst/>
                <a:ahLst/>
                <a:cxnLst/>
                <a:rect l="l" t="t" r="r" b="b"/>
                <a:pathLst>
                  <a:path w="346075">
                    <a:moveTo>
                      <a:pt x="0" y="0"/>
                    </a:moveTo>
                    <a:lnTo>
                      <a:pt x="47173" y="0"/>
                    </a:lnTo>
                  </a:path>
                  <a:path w="346075">
                    <a:moveTo>
                      <a:pt x="62898" y="0"/>
                    </a:moveTo>
                    <a:lnTo>
                      <a:pt x="94347" y="0"/>
                    </a:lnTo>
                  </a:path>
                  <a:path w="346075">
                    <a:moveTo>
                      <a:pt x="125797" y="0"/>
                    </a:moveTo>
                    <a:lnTo>
                      <a:pt x="141521" y="0"/>
                    </a:lnTo>
                  </a:path>
                  <a:path w="346075">
                    <a:moveTo>
                      <a:pt x="172971" y="0"/>
                    </a:moveTo>
                    <a:lnTo>
                      <a:pt x="188695" y="0"/>
                    </a:lnTo>
                  </a:path>
                  <a:path w="346075">
                    <a:moveTo>
                      <a:pt x="220145" y="0"/>
                    </a:moveTo>
                    <a:lnTo>
                      <a:pt x="314492" y="0"/>
                    </a:lnTo>
                  </a:path>
                  <a:path w="346075">
                    <a:moveTo>
                      <a:pt x="330217" y="0"/>
                    </a:moveTo>
                    <a:lnTo>
                      <a:pt x="345942" y="0"/>
                    </a:lnTo>
                  </a:path>
                </a:pathLst>
              </a:custGeom>
              <a:ln w="15724">
                <a:solidFill>
                  <a:srgbClr val="000000"/>
                </a:solidFill>
              </a:ln>
            </p:spPr>
            <p:txBody>
              <a:bodyPr wrap="square" lIns="0" tIns="0" rIns="0" bIns="0" rtlCol="0"/>
              <a:lstStyle/>
              <a:p>
                <a:endParaRPr/>
              </a:p>
            </p:txBody>
          </p:sp>
          <p:sp>
            <p:nvSpPr>
              <p:cNvPr id="59" name="object 59"/>
              <p:cNvSpPr/>
              <p:nvPr/>
            </p:nvSpPr>
            <p:spPr>
              <a:xfrm>
                <a:off x="16476181" y="6981456"/>
                <a:ext cx="141605" cy="15875"/>
              </a:xfrm>
              <a:custGeom>
                <a:avLst/>
                <a:gdLst/>
                <a:ahLst/>
                <a:cxnLst/>
                <a:rect l="l" t="t" r="r" b="b"/>
                <a:pathLst>
                  <a:path w="141605" h="15875">
                    <a:moveTo>
                      <a:pt x="15722" y="0"/>
                    </a:moveTo>
                    <a:lnTo>
                      <a:pt x="0" y="0"/>
                    </a:lnTo>
                    <a:lnTo>
                      <a:pt x="0" y="15722"/>
                    </a:lnTo>
                    <a:lnTo>
                      <a:pt x="15722" y="15722"/>
                    </a:lnTo>
                    <a:lnTo>
                      <a:pt x="15722" y="0"/>
                    </a:lnTo>
                    <a:close/>
                  </a:path>
                  <a:path w="141605" h="15875">
                    <a:moveTo>
                      <a:pt x="78625" y="0"/>
                    </a:moveTo>
                    <a:lnTo>
                      <a:pt x="31445" y="0"/>
                    </a:lnTo>
                    <a:lnTo>
                      <a:pt x="31445" y="15722"/>
                    </a:lnTo>
                    <a:lnTo>
                      <a:pt x="78625" y="15722"/>
                    </a:lnTo>
                    <a:lnTo>
                      <a:pt x="78625" y="0"/>
                    </a:lnTo>
                    <a:close/>
                  </a:path>
                  <a:path w="141605" h="15875">
                    <a:moveTo>
                      <a:pt x="110070" y="0"/>
                    </a:moveTo>
                    <a:lnTo>
                      <a:pt x="94348" y="0"/>
                    </a:lnTo>
                    <a:lnTo>
                      <a:pt x="94348" y="15722"/>
                    </a:lnTo>
                    <a:lnTo>
                      <a:pt x="110070" y="15722"/>
                    </a:lnTo>
                    <a:lnTo>
                      <a:pt x="110070" y="0"/>
                    </a:lnTo>
                    <a:close/>
                  </a:path>
                  <a:path w="141605" h="15875">
                    <a:moveTo>
                      <a:pt x="141516" y="0"/>
                    </a:moveTo>
                    <a:lnTo>
                      <a:pt x="125793" y="0"/>
                    </a:lnTo>
                    <a:lnTo>
                      <a:pt x="125793" y="15722"/>
                    </a:lnTo>
                    <a:lnTo>
                      <a:pt x="141516" y="15722"/>
                    </a:lnTo>
                    <a:lnTo>
                      <a:pt x="141516" y="0"/>
                    </a:lnTo>
                    <a:close/>
                  </a:path>
                </a:pathLst>
              </a:custGeom>
              <a:solidFill>
                <a:srgbClr val="000000"/>
              </a:solidFill>
            </p:spPr>
            <p:txBody>
              <a:bodyPr wrap="square" lIns="0" tIns="0" rIns="0" bIns="0" rtlCol="0"/>
              <a:lstStyle/>
              <a:p>
                <a:endParaRPr/>
              </a:p>
            </p:txBody>
          </p:sp>
          <p:sp>
            <p:nvSpPr>
              <p:cNvPr id="60" name="object 60"/>
              <p:cNvSpPr/>
              <p:nvPr/>
            </p:nvSpPr>
            <p:spPr>
              <a:xfrm>
                <a:off x="16633429" y="6989306"/>
                <a:ext cx="361950" cy="0"/>
              </a:xfrm>
              <a:custGeom>
                <a:avLst/>
                <a:gdLst/>
                <a:ahLst/>
                <a:cxnLst/>
                <a:rect l="l" t="t" r="r" b="b"/>
                <a:pathLst>
                  <a:path w="361950">
                    <a:moveTo>
                      <a:pt x="0" y="0"/>
                    </a:moveTo>
                    <a:lnTo>
                      <a:pt x="15724" y="0"/>
                    </a:lnTo>
                  </a:path>
                  <a:path w="361950">
                    <a:moveTo>
                      <a:pt x="31449" y="0"/>
                    </a:moveTo>
                    <a:lnTo>
                      <a:pt x="47173" y="0"/>
                    </a:lnTo>
                  </a:path>
                  <a:path w="361950">
                    <a:moveTo>
                      <a:pt x="78623" y="0"/>
                    </a:moveTo>
                    <a:lnTo>
                      <a:pt x="110072" y="0"/>
                    </a:lnTo>
                  </a:path>
                  <a:path w="361950">
                    <a:moveTo>
                      <a:pt x="157246" y="0"/>
                    </a:moveTo>
                    <a:lnTo>
                      <a:pt x="188695" y="0"/>
                    </a:lnTo>
                  </a:path>
                  <a:path w="361950">
                    <a:moveTo>
                      <a:pt x="204420" y="0"/>
                    </a:moveTo>
                    <a:lnTo>
                      <a:pt x="220145" y="0"/>
                    </a:lnTo>
                  </a:path>
                  <a:path w="361950">
                    <a:moveTo>
                      <a:pt x="235869" y="0"/>
                    </a:moveTo>
                    <a:lnTo>
                      <a:pt x="251594" y="0"/>
                    </a:lnTo>
                  </a:path>
                  <a:path w="361950">
                    <a:moveTo>
                      <a:pt x="283043" y="0"/>
                    </a:moveTo>
                    <a:lnTo>
                      <a:pt x="298768" y="0"/>
                    </a:lnTo>
                  </a:path>
                  <a:path w="361950">
                    <a:moveTo>
                      <a:pt x="330217" y="0"/>
                    </a:moveTo>
                    <a:lnTo>
                      <a:pt x="361666" y="0"/>
                    </a:lnTo>
                  </a:path>
                </a:pathLst>
              </a:custGeom>
              <a:ln w="15724">
                <a:solidFill>
                  <a:srgbClr val="000000"/>
                </a:solidFill>
              </a:ln>
            </p:spPr>
            <p:txBody>
              <a:bodyPr wrap="square" lIns="0" tIns="0" rIns="0" bIns="0" rtlCol="0"/>
              <a:lstStyle/>
              <a:p>
                <a:endParaRPr/>
              </a:p>
            </p:txBody>
          </p:sp>
          <p:sp>
            <p:nvSpPr>
              <p:cNvPr id="61" name="object 61"/>
              <p:cNvSpPr/>
              <p:nvPr/>
            </p:nvSpPr>
            <p:spPr>
              <a:xfrm>
                <a:off x="16476181" y="6997178"/>
                <a:ext cx="236220" cy="15875"/>
              </a:xfrm>
              <a:custGeom>
                <a:avLst/>
                <a:gdLst/>
                <a:ahLst/>
                <a:cxnLst/>
                <a:rect l="l" t="t" r="r" b="b"/>
                <a:pathLst>
                  <a:path w="236219" h="15875">
                    <a:moveTo>
                      <a:pt x="15722" y="0"/>
                    </a:moveTo>
                    <a:lnTo>
                      <a:pt x="0" y="0"/>
                    </a:lnTo>
                    <a:lnTo>
                      <a:pt x="0" y="15722"/>
                    </a:lnTo>
                    <a:lnTo>
                      <a:pt x="15722" y="15722"/>
                    </a:lnTo>
                    <a:lnTo>
                      <a:pt x="15722" y="0"/>
                    </a:lnTo>
                    <a:close/>
                  </a:path>
                  <a:path w="236219" h="15875">
                    <a:moveTo>
                      <a:pt x="78625" y="0"/>
                    </a:moveTo>
                    <a:lnTo>
                      <a:pt x="31445" y="0"/>
                    </a:lnTo>
                    <a:lnTo>
                      <a:pt x="31445" y="15722"/>
                    </a:lnTo>
                    <a:lnTo>
                      <a:pt x="78625" y="15722"/>
                    </a:lnTo>
                    <a:lnTo>
                      <a:pt x="78625" y="0"/>
                    </a:lnTo>
                    <a:close/>
                  </a:path>
                  <a:path w="236219" h="15875">
                    <a:moveTo>
                      <a:pt x="110070" y="0"/>
                    </a:moveTo>
                    <a:lnTo>
                      <a:pt x="94348" y="0"/>
                    </a:lnTo>
                    <a:lnTo>
                      <a:pt x="94348" y="15722"/>
                    </a:lnTo>
                    <a:lnTo>
                      <a:pt x="110070" y="15722"/>
                    </a:lnTo>
                    <a:lnTo>
                      <a:pt x="110070" y="0"/>
                    </a:lnTo>
                    <a:close/>
                  </a:path>
                  <a:path w="236219" h="15875">
                    <a:moveTo>
                      <a:pt x="141516" y="0"/>
                    </a:moveTo>
                    <a:lnTo>
                      <a:pt x="125793" y="0"/>
                    </a:lnTo>
                    <a:lnTo>
                      <a:pt x="125793" y="15722"/>
                    </a:lnTo>
                    <a:lnTo>
                      <a:pt x="141516" y="15722"/>
                    </a:lnTo>
                    <a:lnTo>
                      <a:pt x="141516" y="0"/>
                    </a:lnTo>
                    <a:close/>
                  </a:path>
                  <a:path w="236219" h="15875">
                    <a:moveTo>
                      <a:pt x="235864" y="0"/>
                    </a:moveTo>
                    <a:lnTo>
                      <a:pt x="220141" y="0"/>
                    </a:lnTo>
                    <a:lnTo>
                      <a:pt x="220141" y="15722"/>
                    </a:lnTo>
                    <a:lnTo>
                      <a:pt x="235864" y="15722"/>
                    </a:lnTo>
                    <a:lnTo>
                      <a:pt x="235864" y="0"/>
                    </a:lnTo>
                    <a:close/>
                  </a:path>
                </a:pathLst>
              </a:custGeom>
              <a:solidFill>
                <a:srgbClr val="000000"/>
              </a:solidFill>
            </p:spPr>
            <p:txBody>
              <a:bodyPr wrap="square" lIns="0" tIns="0" rIns="0" bIns="0" rtlCol="0"/>
              <a:lstStyle/>
              <a:p>
                <a:endParaRPr/>
              </a:p>
            </p:txBody>
          </p:sp>
          <p:sp>
            <p:nvSpPr>
              <p:cNvPr id="62" name="object 62"/>
              <p:cNvSpPr/>
              <p:nvPr/>
            </p:nvSpPr>
            <p:spPr>
              <a:xfrm>
                <a:off x="16743502" y="7005031"/>
                <a:ext cx="173355" cy="0"/>
              </a:xfrm>
              <a:custGeom>
                <a:avLst/>
                <a:gdLst/>
                <a:ahLst/>
                <a:cxnLst/>
                <a:rect l="l" t="t" r="r" b="b"/>
                <a:pathLst>
                  <a:path w="173355">
                    <a:moveTo>
                      <a:pt x="0" y="0"/>
                    </a:moveTo>
                    <a:lnTo>
                      <a:pt x="15724" y="0"/>
                    </a:lnTo>
                  </a:path>
                  <a:path w="173355">
                    <a:moveTo>
                      <a:pt x="31449" y="0"/>
                    </a:moveTo>
                    <a:lnTo>
                      <a:pt x="47173" y="0"/>
                    </a:lnTo>
                  </a:path>
                  <a:path w="173355">
                    <a:moveTo>
                      <a:pt x="62898" y="0"/>
                    </a:moveTo>
                    <a:lnTo>
                      <a:pt x="172971" y="0"/>
                    </a:lnTo>
                  </a:path>
                </a:pathLst>
              </a:custGeom>
              <a:ln w="15724">
                <a:solidFill>
                  <a:srgbClr val="000000"/>
                </a:solidFill>
              </a:ln>
            </p:spPr>
            <p:txBody>
              <a:bodyPr wrap="square" lIns="0" tIns="0" rIns="0" bIns="0" rtlCol="0"/>
              <a:lstStyle/>
              <a:p>
                <a:endParaRPr/>
              </a:p>
            </p:txBody>
          </p:sp>
          <p:sp>
            <p:nvSpPr>
              <p:cNvPr id="63" name="object 63"/>
              <p:cNvSpPr/>
              <p:nvPr/>
            </p:nvSpPr>
            <p:spPr>
              <a:xfrm>
                <a:off x="16476181" y="6997178"/>
                <a:ext cx="487680" cy="31750"/>
              </a:xfrm>
              <a:custGeom>
                <a:avLst/>
                <a:gdLst/>
                <a:ahLst/>
                <a:cxnLst/>
                <a:rect l="l" t="t" r="r" b="b"/>
                <a:pathLst>
                  <a:path w="487680" h="31750">
                    <a:moveTo>
                      <a:pt x="15722" y="15722"/>
                    </a:moveTo>
                    <a:lnTo>
                      <a:pt x="0" y="15722"/>
                    </a:lnTo>
                    <a:lnTo>
                      <a:pt x="0" y="31445"/>
                    </a:lnTo>
                    <a:lnTo>
                      <a:pt x="15722" y="31445"/>
                    </a:lnTo>
                    <a:lnTo>
                      <a:pt x="15722" y="15722"/>
                    </a:lnTo>
                    <a:close/>
                  </a:path>
                  <a:path w="487680" h="31750">
                    <a:moveTo>
                      <a:pt x="110070" y="15722"/>
                    </a:moveTo>
                    <a:lnTo>
                      <a:pt x="94348" y="15722"/>
                    </a:lnTo>
                    <a:lnTo>
                      <a:pt x="94348" y="31445"/>
                    </a:lnTo>
                    <a:lnTo>
                      <a:pt x="110070" y="31445"/>
                    </a:lnTo>
                    <a:lnTo>
                      <a:pt x="110070" y="15722"/>
                    </a:lnTo>
                    <a:close/>
                  </a:path>
                  <a:path w="487680" h="31750">
                    <a:moveTo>
                      <a:pt x="487464" y="0"/>
                    </a:moveTo>
                    <a:lnTo>
                      <a:pt x="471741" y="0"/>
                    </a:lnTo>
                    <a:lnTo>
                      <a:pt x="471741" y="15722"/>
                    </a:lnTo>
                    <a:lnTo>
                      <a:pt x="487464" y="15722"/>
                    </a:lnTo>
                    <a:lnTo>
                      <a:pt x="487464" y="0"/>
                    </a:lnTo>
                    <a:close/>
                  </a:path>
                </a:pathLst>
              </a:custGeom>
              <a:solidFill>
                <a:srgbClr val="000000"/>
              </a:solidFill>
            </p:spPr>
            <p:txBody>
              <a:bodyPr wrap="square" lIns="0" tIns="0" rIns="0" bIns="0" rtlCol="0"/>
              <a:lstStyle/>
              <a:p>
                <a:endParaRPr/>
              </a:p>
            </p:txBody>
          </p:sp>
          <p:sp>
            <p:nvSpPr>
              <p:cNvPr id="64" name="object 64"/>
              <p:cNvSpPr/>
              <p:nvPr/>
            </p:nvSpPr>
            <p:spPr>
              <a:xfrm>
                <a:off x="16649154" y="7020755"/>
                <a:ext cx="31750" cy="0"/>
              </a:xfrm>
              <a:custGeom>
                <a:avLst/>
                <a:gdLst/>
                <a:ahLst/>
                <a:cxnLst/>
                <a:rect l="l" t="t" r="r" b="b"/>
                <a:pathLst>
                  <a:path w="31750">
                    <a:moveTo>
                      <a:pt x="0" y="0"/>
                    </a:moveTo>
                    <a:lnTo>
                      <a:pt x="31449" y="0"/>
                    </a:lnTo>
                  </a:path>
                </a:pathLst>
              </a:custGeom>
              <a:ln w="15724">
                <a:solidFill>
                  <a:srgbClr val="000000"/>
                </a:solidFill>
              </a:ln>
            </p:spPr>
            <p:txBody>
              <a:bodyPr wrap="square" lIns="0" tIns="0" rIns="0" bIns="0" rtlCol="0"/>
              <a:lstStyle/>
              <a:p>
                <a:endParaRPr/>
              </a:p>
            </p:txBody>
          </p:sp>
          <p:sp>
            <p:nvSpPr>
              <p:cNvPr id="65" name="object 65"/>
              <p:cNvSpPr/>
              <p:nvPr/>
            </p:nvSpPr>
            <p:spPr>
              <a:xfrm>
                <a:off x="16696328" y="7012893"/>
                <a:ext cx="15875" cy="15875"/>
              </a:xfrm>
              <a:custGeom>
                <a:avLst/>
                <a:gdLst/>
                <a:ahLst/>
                <a:cxnLst/>
                <a:rect l="l" t="t" r="r" b="b"/>
                <a:pathLst>
                  <a:path w="15875" h="15875">
                    <a:moveTo>
                      <a:pt x="0" y="0"/>
                    </a:moveTo>
                    <a:lnTo>
                      <a:pt x="15724" y="0"/>
                    </a:lnTo>
                    <a:lnTo>
                      <a:pt x="15724" y="15724"/>
                    </a:lnTo>
                    <a:lnTo>
                      <a:pt x="0" y="15724"/>
                    </a:lnTo>
                    <a:lnTo>
                      <a:pt x="0" y="0"/>
                    </a:lnTo>
                    <a:close/>
                  </a:path>
                </a:pathLst>
              </a:custGeom>
              <a:solidFill>
                <a:srgbClr val="000000"/>
              </a:solidFill>
            </p:spPr>
            <p:txBody>
              <a:bodyPr wrap="square" lIns="0" tIns="0" rIns="0" bIns="0" rtlCol="0"/>
              <a:lstStyle/>
              <a:p>
                <a:endParaRPr/>
              </a:p>
            </p:txBody>
          </p:sp>
          <p:sp>
            <p:nvSpPr>
              <p:cNvPr id="66" name="object 66"/>
              <p:cNvSpPr/>
              <p:nvPr/>
            </p:nvSpPr>
            <p:spPr>
              <a:xfrm>
                <a:off x="16727777" y="7020755"/>
                <a:ext cx="204470" cy="0"/>
              </a:xfrm>
              <a:custGeom>
                <a:avLst/>
                <a:gdLst/>
                <a:ahLst/>
                <a:cxnLst/>
                <a:rect l="l" t="t" r="r" b="b"/>
                <a:pathLst>
                  <a:path w="204469">
                    <a:moveTo>
                      <a:pt x="0" y="0"/>
                    </a:moveTo>
                    <a:lnTo>
                      <a:pt x="15724" y="0"/>
                    </a:lnTo>
                  </a:path>
                  <a:path w="204469">
                    <a:moveTo>
                      <a:pt x="47173" y="0"/>
                    </a:moveTo>
                    <a:lnTo>
                      <a:pt x="141521" y="0"/>
                    </a:lnTo>
                  </a:path>
                  <a:path w="204469">
                    <a:moveTo>
                      <a:pt x="157246" y="0"/>
                    </a:moveTo>
                    <a:lnTo>
                      <a:pt x="172971" y="0"/>
                    </a:lnTo>
                  </a:path>
                  <a:path w="204469">
                    <a:moveTo>
                      <a:pt x="188695" y="0"/>
                    </a:moveTo>
                    <a:lnTo>
                      <a:pt x="204420" y="0"/>
                    </a:lnTo>
                  </a:path>
                </a:pathLst>
              </a:custGeom>
              <a:ln w="15724">
                <a:solidFill>
                  <a:srgbClr val="000000"/>
                </a:solidFill>
              </a:ln>
            </p:spPr>
            <p:txBody>
              <a:bodyPr wrap="square" lIns="0" tIns="0" rIns="0" bIns="0" rtlCol="0"/>
              <a:lstStyle/>
              <a:p>
                <a:endParaRPr/>
              </a:p>
            </p:txBody>
          </p:sp>
          <p:sp>
            <p:nvSpPr>
              <p:cNvPr id="67" name="object 67"/>
              <p:cNvSpPr/>
              <p:nvPr/>
            </p:nvSpPr>
            <p:spPr>
              <a:xfrm>
                <a:off x="16947922" y="7012893"/>
                <a:ext cx="15875" cy="15875"/>
              </a:xfrm>
              <a:custGeom>
                <a:avLst/>
                <a:gdLst/>
                <a:ahLst/>
                <a:cxnLst/>
                <a:rect l="l" t="t" r="r" b="b"/>
                <a:pathLst>
                  <a:path w="15875" h="15875">
                    <a:moveTo>
                      <a:pt x="0" y="0"/>
                    </a:moveTo>
                    <a:lnTo>
                      <a:pt x="15724" y="0"/>
                    </a:lnTo>
                    <a:lnTo>
                      <a:pt x="15724" y="15724"/>
                    </a:lnTo>
                    <a:lnTo>
                      <a:pt x="0" y="15724"/>
                    </a:lnTo>
                    <a:lnTo>
                      <a:pt x="0" y="0"/>
                    </a:lnTo>
                    <a:close/>
                  </a:path>
                </a:pathLst>
              </a:custGeom>
              <a:solidFill>
                <a:srgbClr val="000000"/>
              </a:solidFill>
            </p:spPr>
            <p:txBody>
              <a:bodyPr wrap="square" lIns="0" tIns="0" rIns="0" bIns="0" rtlCol="0"/>
              <a:lstStyle/>
              <a:p>
                <a:endParaRPr/>
              </a:p>
            </p:txBody>
          </p:sp>
          <p:sp>
            <p:nvSpPr>
              <p:cNvPr id="68" name="object 68"/>
              <p:cNvSpPr/>
              <p:nvPr/>
            </p:nvSpPr>
            <p:spPr>
              <a:xfrm>
                <a:off x="16476183" y="7036480"/>
                <a:ext cx="503555" cy="0"/>
              </a:xfrm>
              <a:custGeom>
                <a:avLst/>
                <a:gdLst/>
                <a:ahLst/>
                <a:cxnLst/>
                <a:rect l="l" t="t" r="r" b="b"/>
                <a:pathLst>
                  <a:path w="503555">
                    <a:moveTo>
                      <a:pt x="0" y="0"/>
                    </a:moveTo>
                    <a:lnTo>
                      <a:pt x="110072" y="0"/>
                    </a:lnTo>
                  </a:path>
                  <a:path w="503555">
                    <a:moveTo>
                      <a:pt x="125797" y="0"/>
                    </a:moveTo>
                    <a:lnTo>
                      <a:pt x="141521" y="0"/>
                    </a:lnTo>
                  </a:path>
                  <a:path w="503555">
                    <a:moveTo>
                      <a:pt x="172971" y="0"/>
                    </a:moveTo>
                    <a:lnTo>
                      <a:pt x="188695" y="0"/>
                    </a:lnTo>
                  </a:path>
                  <a:path w="503555">
                    <a:moveTo>
                      <a:pt x="204420" y="0"/>
                    </a:moveTo>
                    <a:lnTo>
                      <a:pt x="235869" y="0"/>
                    </a:lnTo>
                  </a:path>
                  <a:path w="503555">
                    <a:moveTo>
                      <a:pt x="267319" y="0"/>
                    </a:moveTo>
                    <a:lnTo>
                      <a:pt x="283043" y="0"/>
                    </a:lnTo>
                  </a:path>
                  <a:path w="503555">
                    <a:moveTo>
                      <a:pt x="298768" y="0"/>
                    </a:moveTo>
                    <a:lnTo>
                      <a:pt x="314492" y="0"/>
                    </a:lnTo>
                  </a:path>
                  <a:path w="503555">
                    <a:moveTo>
                      <a:pt x="345942" y="0"/>
                    </a:moveTo>
                    <a:lnTo>
                      <a:pt x="440290" y="0"/>
                    </a:lnTo>
                  </a:path>
                  <a:path w="503555">
                    <a:moveTo>
                      <a:pt x="456014" y="0"/>
                    </a:moveTo>
                    <a:lnTo>
                      <a:pt x="471739" y="0"/>
                    </a:lnTo>
                  </a:path>
                  <a:path w="503555">
                    <a:moveTo>
                      <a:pt x="487464" y="0"/>
                    </a:moveTo>
                    <a:lnTo>
                      <a:pt x="503188" y="0"/>
                    </a:lnTo>
                  </a:path>
                </a:pathLst>
              </a:custGeom>
              <a:ln w="15724">
                <a:solidFill>
                  <a:srgbClr val="000000"/>
                </a:solidFill>
              </a:ln>
            </p:spPr>
            <p:txBody>
              <a:bodyPr wrap="square" lIns="0" tIns="0" rIns="0" bIns="0" rtlCol="0"/>
              <a:lstStyle/>
              <a:p>
                <a:endParaRPr/>
              </a:p>
            </p:txBody>
          </p:sp>
          <p:sp>
            <p:nvSpPr>
              <p:cNvPr id="69" name="object 69"/>
              <p:cNvSpPr/>
              <p:nvPr/>
            </p:nvSpPr>
            <p:spPr>
              <a:xfrm>
                <a:off x="16463734" y="7517581"/>
                <a:ext cx="560705" cy="560705"/>
              </a:xfrm>
              <a:custGeom>
                <a:avLst/>
                <a:gdLst/>
                <a:ahLst/>
                <a:cxnLst/>
                <a:rect l="l" t="t" r="r" b="b"/>
                <a:pathLst>
                  <a:path w="560705" h="560704">
                    <a:moveTo>
                      <a:pt x="560263" y="560263"/>
                    </a:moveTo>
                    <a:lnTo>
                      <a:pt x="0" y="560263"/>
                    </a:lnTo>
                    <a:lnTo>
                      <a:pt x="0" y="0"/>
                    </a:lnTo>
                    <a:lnTo>
                      <a:pt x="560263" y="0"/>
                    </a:lnTo>
                    <a:lnTo>
                      <a:pt x="560263" y="560263"/>
                    </a:lnTo>
                    <a:close/>
                  </a:path>
                </a:pathLst>
              </a:custGeom>
              <a:solidFill>
                <a:srgbClr val="FFFFFF"/>
              </a:solidFill>
            </p:spPr>
            <p:txBody>
              <a:bodyPr wrap="square" lIns="0" tIns="0" rIns="0" bIns="0" rtlCol="0"/>
              <a:lstStyle/>
              <a:p>
                <a:endParaRPr/>
              </a:p>
            </p:txBody>
          </p:sp>
          <p:sp>
            <p:nvSpPr>
              <p:cNvPr id="70" name="object 70"/>
              <p:cNvSpPr/>
              <p:nvPr/>
            </p:nvSpPr>
            <p:spPr>
              <a:xfrm>
                <a:off x="16494019" y="7555436"/>
                <a:ext cx="106045" cy="0"/>
              </a:xfrm>
              <a:custGeom>
                <a:avLst/>
                <a:gdLst/>
                <a:ahLst/>
                <a:cxnLst/>
                <a:rect l="l" t="t" r="r" b="b"/>
                <a:pathLst>
                  <a:path w="106044">
                    <a:moveTo>
                      <a:pt x="0" y="0"/>
                    </a:moveTo>
                    <a:lnTo>
                      <a:pt x="105995" y="0"/>
                    </a:lnTo>
                  </a:path>
                </a:pathLst>
              </a:custGeom>
              <a:ln w="15142">
                <a:solidFill>
                  <a:srgbClr val="000000"/>
                </a:solidFill>
              </a:ln>
            </p:spPr>
            <p:txBody>
              <a:bodyPr wrap="square" lIns="0" tIns="0" rIns="0" bIns="0" rtlCol="0"/>
              <a:lstStyle/>
              <a:p>
                <a:endParaRPr/>
              </a:p>
            </p:txBody>
          </p:sp>
          <p:sp>
            <p:nvSpPr>
              <p:cNvPr id="71" name="object 71"/>
              <p:cNvSpPr/>
              <p:nvPr/>
            </p:nvSpPr>
            <p:spPr>
              <a:xfrm>
                <a:off x="16660584" y="7547865"/>
                <a:ext cx="30480" cy="15240"/>
              </a:xfrm>
              <a:custGeom>
                <a:avLst/>
                <a:gdLst/>
                <a:ahLst/>
                <a:cxnLst/>
                <a:rect l="l" t="t" r="r" b="b"/>
                <a:pathLst>
                  <a:path w="30480" h="15240">
                    <a:moveTo>
                      <a:pt x="0" y="0"/>
                    </a:moveTo>
                    <a:lnTo>
                      <a:pt x="30284" y="0"/>
                    </a:lnTo>
                    <a:lnTo>
                      <a:pt x="30284" y="15142"/>
                    </a:lnTo>
                    <a:lnTo>
                      <a:pt x="0" y="15142"/>
                    </a:lnTo>
                    <a:lnTo>
                      <a:pt x="0" y="0"/>
                    </a:lnTo>
                    <a:close/>
                  </a:path>
                </a:pathLst>
              </a:custGeom>
              <a:solidFill>
                <a:srgbClr val="000000"/>
              </a:solidFill>
            </p:spPr>
            <p:txBody>
              <a:bodyPr wrap="square" lIns="0" tIns="0" rIns="0" bIns="0" rtlCol="0"/>
              <a:lstStyle/>
              <a:p>
                <a:endParaRPr/>
              </a:p>
            </p:txBody>
          </p:sp>
          <p:sp>
            <p:nvSpPr>
              <p:cNvPr id="72" name="object 72"/>
              <p:cNvSpPr/>
              <p:nvPr/>
            </p:nvSpPr>
            <p:spPr>
              <a:xfrm>
                <a:off x="16706010" y="7555436"/>
                <a:ext cx="288290" cy="0"/>
              </a:xfrm>
              <a:custGeom>
                <a:avLst/>
                <a:gdLst/>
                <a:ahLst/>
                <a:cxnLst/>
                <a:rect l="l" t="t" r="r" b="b"/>
                <a:pathLst>
                  <a:path w="288290">
                    <a:moveTo>
                      <a:pt x="0" y="0"/>
                    </a:moveTo>
                    <a:lnTo>
                      <a:pt x="15142" y="0"/>
                    </a:lnTo>
                  </a:path>
                  <a:path w="288290">
                    <a:moveTo>
                      <a:pt x="60569" y="0"/>
                    </a:moveTo>
                    <a:lnTo>
                      <a:pt x="121138" y="0"/>
                    </a:lnTo>
                  </a:path>
                  <a:path w="288290">
                    <a:moveTo>
                      <a:pt x="136280" y="0"/>
                    </a:moveTo>
                    <a:lnTo>
                      <a:pt x="151422" y="0"/>
                    </a:lnTo>
                  </a:path>
                  <a:path w="288290">
                    <a:moveTo>
                      <a:pt x="181707" y="0"/>
                    </a:moveTo>
                    <a:lnTo>
                      <a:pt x="287702" y="0"/>
                    </a:lnTo>
                  </a:path>
                </a:pathLst>
              </a:custGeom>
              <a:ln w="15142">
                <a:solidFill>
                  <a:srgbClr val="000000"/>
                </a:solidFill>
              </a:ln>
            </p:spPr>
            <p:txBody>
              <a:bodyPr wrap="square" lIns="0" tIns="0" rIns="0" bIns="0" rtlCol="0"/>
              <a:lstStyle/>
              <a:p>
                <a:endParaRPr/>
              </a:p>
            </p:txBody>
          </p:sp>
          <p:sp>
            <p:nvSpPr>
              <p:cNvPr id="73" name="object 73"/>
              <p:cNvSpPr/>
              <p:nvPr/>
            </p:nvSpPr>
            <p:spPr>
              <a:xfrm>
                <a:off x="16494012" y="7563014"/>
                <a:ext cx="196850" cy="15240"/>
              </a:xfrm>
              <a:custGeom>
                <a:avLst/>
                <a:gdLst/>
                <a:ahLst/>
                <a:cxnLst/>
                <a:rect l="l" t="t" r="r" b="b"/>
                <a:pathLst>
                  <a:path w="196850" h="15240">
                    <a:moveTo>
                      <a:pt x="15138" y="0"/>
                    </a:moveTo>
                    <a:lnTo>
                      <a:pt x="0" y="0"/>
                    </a:lnTo>
                    <a:lnTo>
                      <a:pt x="0" y="15138"/>
                    </a:lnTo>
                    <a:lnTo>
                      <a:pt x="15138" y="15138"/>
                    </a:lnTo>
                    <a:lnTo>
                      <a:pt x="15138" y="0"/>
                    </a:lnTo>
                    <a:close/>
                  </a:path>
                  <a:path w="196850" h="15240">
                    <a:moveTo>
                      <a:pt x="105994" y="0"/>
                    </a:moveTo>
                    <a:lnTo>
                      <a:pt x="90855" y="0"/>
                    </a:lnTo>
                    <a:lnTo>
                      <a:pt x="90855" y="15138"/>
                    </a:lnTo>
                    <a:lnTo>
                      <a:pt x="105994" y="15138"/>
                    </a:lnTo>
                    <a:lnTo>
                      <a:pt x="105994" y="0"/>
                    </a:lnTo>
                    <a:close/>
                  </a:path>
                  <a:path w="196850" h="15240">
                    <a:moveTo>
                      <a:pt x="196850" y="0"/>
                    </a:moveTo>
                    <a:lnTo>
                      <a:pt x="166560" y="0"/>
                    </a:lnTo>
                    <a:lnTo>
                      <a:pt x="166560" y="15138"/>
                    </a:lnTo>
                    <a:lnTo>
                      <a:pt x="196850" y="15138"/>
                    </a:lnTo>
                    <a:lnTo>
                      <a:pt x="196850" y="0"/>
                    </a:lnTo>
                    <a:close/>
                  </a:path>
                </a:pathLst>
              </a:custGeom>
              <a:solidFill>
                <a:srgbClr val="000000"/>
              </a:solidFill>
            </p:spPr>
            <p:txBody>
              <a:bodyPr wrap="square" lIns="0" tIns="0" rIns="0" bIns="0" rtlCol="0"/>
              <a:lstStyle/>
              <a:p>
                <a:endParaRPr/>
              </a:p>
            </p:txBody>
          </p:sp>
          <p:sp>
            <p:nvSpPr>
              <p:cNvPr id="74" name="object 74"/>
              <p:cNvSpPr/>
              <p:nvPr/>
            </p:nvSpPr>
            <p:spPr>
              <a:xfrm>
                <a:off x="16721153" y="7570579"/>
                <a:ext cx="106045" cy="0"/>
              </a:xfrm>
              <a:custGeom>
                <a:avLst/>
                <a:gdLst/>
                <a:ahLst/>
                <a:cxnLst/>
                <a:rect l="l" t="t" r="r" b="b"/>
                <a:pathLst>
                  <a:path w="106044">
                    <a:moveTo>
                      <a:pt x="0" y="0"/>
                    </a:moveTo>
                    <a:lnTo>
                      <a:pt x="15142" y="0"/>
                    </a:lnTo>
                  </a:path>
                  <a:path w="106044">
                    <a:moveTo>
                      <a:pt x="45426" y="0"/>
                    </a:moveTo>
                    <a:lnTo>
                      <a:pt x="60569" y="0"/>
                    </a:lnTo>
                  </a:path>
                  <a:path w="106044">
                    <a:moveTo>
                      <a:pt x="75711" y="0"/>
                    </a:moveTo>
                    <a:lnTo>
                      <a:pt x="105995" y="0"/>
                    </a:lnTo>
                  </a:path>
                </a:pathLst>
              </a:custGeom>
              <a:ln w="15142">
                <a:solidFill>
                  <a:srgbClr val="000000"/>
                </a:solidFill>
              </a:ln>
            </p:spPr>
            <p:txBody>
              <a:bodyPr wrap="square" lIns="0" tIns="0" rIns="0" bIns="0" rtlCol="0"/>
              <a:lstStyle/>
              <a:p>
                <a:endParaRPr/>
              </a:p>
            </p:txBody>
          </p:sp>
          <p:sp>
            <p:nvSpPr>
              <p:cNvPr id="75" name="object 75"/>
              <p:cNvSpPr/>
              <p:nvPr/>
            </p:nvSpPr>
            <p:spPr>
              <a:xfrm>
                <a:off x="16494012" y="7563014"/>
                <a:ext cx="499745" cy="30480"/>
              </a:xfrm>
              <a:custGeom>
                <a:avLst/>
                <a:gdLst/>
                <a:ahLst/>
                <a:cxnLst/>
                <a:rect l="l" t="t" r="r" b="b"/>
                <a:pathLst>
                  <a:path w="499744" h="30479">
                    <a:moveTo>
                      <a:pt x="15138" y="15138"/>
                    </a:moveTo>
                    <a:lnTo>
                      <a:pt x="0" y="15138"/>
                    </a:lnTo>
                    <a:lnTo>
                      <a:pt x="0" y="30289"/>
                    </a:lnTo>
                    <a:lnTo>
                      <a:pt x="15138" y="30289"/>
                    </a:lnTo>
                    <a:lnTo>
                      <a:pt x="15138" y="15138"/>
                    </a:lnTo>
                    <a:close/>
                  </a:path>
                  <a:path w="499744" h="30479">
                    <a:moveTo>
                      <a:pt x="75717" y="15138"/>
                    </a:moveTo>
                    <a:lnTo>
                      <a:pt x="30289" y="15138"/>
                    </a:lnTo>
                    <a:lnTo>
                      <a:pt x="30289" y="30289"/>
                    </a:lnTo>
                    <a:lnTo>
                      <a:pt x="75717" y="30289"/>
                    </a:lnTo>
                    <a:lnTo>
                      <a:pt x="75717" y="15138"/>
                    </a:lnTo>
                    <a:close/>
                  </a:path>
                  <a:path w="499744" h="30479">
                    <a:moveTo>
                      <a:pt x="105994" y="15138"/>
                    </a:moveTo>
                    <a:lnTo>
                      <a:pt x="90855" y="15138"/>
                    </a:lnTo>
                    <a:lnTo>
                      <a:pt x="90855" y="30289"/>
                    </a:lnTo>
                    <a:lnTo>
                      <a:pt x="105994" y="30289"/>
                    </a:lnTo>
                    <a:lnTo>
                      <a:pt x="105994" y="15138"/>
                    </a:lnTo>
                    <a:close/>
                  </a:path>
                  <a:path w="499744" h="30479">
                    <a:moveTo>
                      <a:pt x="408838" y="0"/>
                    </a:moveTo>
                    <a:lnTo>
                      <a:pt x="393700" y="0"/>
                    </a:lnTo>
                    <a:lnTo>
                      <a:pt x="393700" y="15138"/>
                    </a:lnTo>
                    <a:lnTo>
                      <a:pt x="408838" y="15138"/>
                    </a:lnTo>
                    <a:lnTo>
                      <a:pt x="408838" y="0"/>
                    </a:lnTo>
                    <a:close/>
                  </a:path>
                  <a:path w="499744" h="30479">
                    <a:moveTo>
                      <a:pt x="499694" y="0"/>
                    </a:moveTo>
                    <a:lnTo>
                      <a:pt x="484555" y="0"/>
                    </a:lnTo>
                    <a:lnTo>
                      <a:pt x="484555" y="15138"/>
                    </a:lnTo>
                    <a:lnTo>
                      <a:pt x="499694" y="15138"/>
                    </a:lnTo>
                    <a:lnTo>
                      <a:pt x="499694" y="0"/>
                    </a:lnTo>
                    <a:close/>
                  </a:path>
                </a:pathLst>
              </a:custGeom>
              <a:solidFill>
                <a:srgbClr val="000000"/>
              </a:solidFill>
            </p:spPr>
            <p:txBody>
              <a:bodyPr wrap="square" lIns="0" tIns="0" rIns="0" bIns="0" rtlCol="0"/>
              <a:lstStyle/>
              <a:p>
                <a:endParaRPr/>
              </a:p>
            </p:txBody>
          </p:sp>
          <p:sp>
            <p:nvSpPr>
              <p:cNvPr id="76" name="object 76"/>
              <p:cNvSpPr/>
              <p:nvPr/>
            </p:nvSpPr>
            <p:spPr>
              <a:xfrm>
                <a:off x="16615157" y="7585721"/>
                <a:ext cx="257810" cy="0"/>
              </a:xfrm>
              <a:custGeom>
                <a:avLst/>
                <a:gdLst/>
                <a:ahLst/>
                <a:cxnLst/>
                <a:rect l="l" t="t" r="r" b="b"/>
                <a:pathLst>
                  <a:path w="257809">
                    <a:moveTo>
                      <a:pt x="0" y="0"/>
                    </a:moveTo>
                    <a:lnTo>
                      <a:pt x="30284" y="0"/>
                    </a:lnTo>
                  </a:path>
                  <a:path w="257809">
                    <a:moveTo>
                      <a:pt x="45426" y="0"/>
                    </a:moveTo>
                    <a:lnTo>
                      <a:pt x="60569" y="0"/>
                    </a:lnTo>
                  </a:path>
                  <a:path w="257809">
                    <a:moveTo>
                      <a:pt x="90853" y="0"/>
                    </a:moveTo>
                    <a:lnTo>
                      <a:pt x="121138" y="0"/>
                    </a:lnTo>
                  </a:path>
                  <a:path w="257809">
                    <a:moveTo>
                      <a:pt x="166564" y="0"/>
                    </a:moveTo>
                    <a:lnTo>
                      <a:pt x="181707" y="0"/>
                    </a:lnTo>
                  </a:path>
                  <a:path w="257809">
                    <a:moveTo>
                      <a:pt x="196849" y="0"/>
                    </a:moveTo>
                    <a:lnTo>
                      <a:pt x="227133" y="0"/>
                    </a:lnTo>
                  </a:path>
                  <a:path w="257809">
                    <a:moveTo>
                      <a:pt x="242276" y="0"/>
                    </a:moveTo>
                    <a:lnTo>
                      <a:pt x="257418" y="0"/>
                    </a:lnTo>
                  </a:path>
                </a:pathLst>
              </a:custGeom>
              <a:ln w="15142">
                <a:solidFill>
                  <a:srgbClr val="000000"/>
                </a:solidFill>
              </a:ln>
            </p:spPr>
            <p:txBody>
              <a:bodyPr wrap="square" lIns="0" tIns="0" rIns="0" bIns="0" rtlCol="0"/>
              <a:lstStyle/>
              <a:p>
                <a:endParaRPr/>
              </a:p>
            </p:txBody>
          </p:sp>
          <p:sp>
            <p:nvSpPr>
              <p:cNvPr id="77" name="object 77"/>
              <p:cNvSpPr/>
              <p:nvPr/>
            </p:nvSpPr>
            <p:spPr>
              <a:xfrm>
                <a:off x="16494012" y="7578153"/>
                <a:ext cx="499745" cy="30480"/>
              </a:xfrm>
              <a:custGeom>
                <a:avLst/>
                <a:gdLst/>
                <a:ahLst/>
                <a:cxnLst/>
                <a:rect l="l" t="t" r="r" b="b"/>
                <a:pathLst>
                  <a:path w="499744" h="30479">
                    <a:moveTo>
                      <a:pt x="15138" y="15151"/>
                    </a:moveTo>
                    <a:lnTo>
                      <a:pt x="0" y="15151"/>
                    </a:lnTo>
                    <a:lnTo>
                      <a:pt x="0" y="30289"/>
                    </a:lnTo>
                    <a:lnTo>
                      <a:pt x="15138" y="30289"/>
                    </a:lnTo>
                    <a:lnTo>
                      <a:pt x="15138" y="15151"/>
                    </a:lnTo>
                    <a:close/>
                  </a:path>
                  <a:path w="499744" h="30479">
                    <a:moveTo>
                      <a:pt x="75717" y="15151"/>
                    </a:moveTo>
                    <a:lnTo>
                      <a:pt x="30289" y="15151"/>
                    </a:lnTo>
                    <a:lnTo>
                      <a:pt x="30289" y="30289"/>
                    </a:lnTo>
                    <a:lnTo>
                      <a:pt x="75717" y="30289"/>
                    </a:lnTo>
                    <a:lnTo>
                      <a:pt x="75717" y="15151"/>
                    </a:lnTo>
                    <a:close/>
                  </a:path>
                  <a:path w="499744" h="30479">
                    <a:moveTo>
                      <a:pt x="105994" y="15151"/>
                    </a:moveTo>
                    <a:lnTo>
                      <a:pt x="90855" y="15151"/>
                    </a:lnTo>
                    <a:lnTo>
                      <a:pt x="90855" y="30289"/>
                    </a:lnTo>
                    <a:lnTo>
                      <a:pt x="105994" y="30289"/>
                    </a:lnTo>
                    <a:lnTo>
                      <a:pt x="105994" y="15151"/>
                    </a:lnTo>
                    <a:close/>
                  </a:path>
                  <a:path w="499744" h="30479">
                    <a:moveTo>
                      <a:pt x="408838" y="0"/>
                    </a:moveTo>
                    <a:lnTo>
                      <a:pt x="393700" y="0"/>
                    </a:lnTo>
                    <a:lnTo>
                      <a:pt x="393700" y="15151"/>
                    </a:lnTo>
                    <a:lnTo>
                      <a:pt x="408838" y="15151"/>
                    </a:lnTo>
                    <a:lnTo>
                      <a:pt x="408838" y="0"/>
                    </a:lnTo>
                    <a:close/>
                  </a:path>
                  <a:path w="499744" h="30479">
                    <a:moveTo>
                      <a:pt x="469417" y="0"/>
                    </a:moveTo>
                    <a:lnTo>
                      <a:pt x="423989" y="0"/>
                    </a:lnTo>
                    <a:lnTo>
                      <a:pt x="423989" y="15151"/>
                    </a:lnTo>
                    <a:lnTo>
                      <a:pt x="469417" y="15151"/>
                    </a:lnTo>
                    <a:lnTo>
                      <a:pt x="469417" y="0"/>
                    </a:lnTo>
                    <a:close/>
                  </a:path>
                  <a:path w="499744" h="30479">
                    <a:moveTo>
                      <a:pt x="499694" y="0"/>
                    </a:moveTo>
                    <a:lnTo>
                      <a:pt x="484555" y="0"/>
                    </a:lnTo>
                    <a:lnTo>
                      <a:pt x="484555" y="15151"/>
                    </a:lnTo>
                    <a:lnTo>
                      <a:pt x="499694" y="15151"/>
                    </a:lnTo>
                    <a:lnTo>
                      <a:pt x="499694" y="0"/>
                    </a:lnTo>
                    <a:close/>
                  </a:path>
                </a:pathLst>
              </a:custGeom>
              <a:solidFill>
                <a:srgbClr val="000000"/>
              </a:solidFill>
            </p:spPr>
            <p:txBody>
              <a:bodyPr wrap="square" lIns="0" tIns="0" rIns="0" bIns="0" rtlCol="0"/>
              <a:lstStyle/>
              <a:p>
                <a:endParaRPr/>
              </a:p>
            </p:txBody>
          </p:sp>
          <p:sp>
            <p:nvSpPr>
              <p:cNvPr id="78" name="object 78"/>
              <p:cNvSpPr/>
              <p:nvPr/>
            </p:nvSpPr>
            <p:spPr>
              <a:xfrm>
                <a:off x="16615157" y="7600863"/>
                <a:ext cx="257810" cy="0"/>
              </a:xfrm>
              <a:custGeom>
                <a:avLst/>
                <a:gdLst/>
                <a:ahLst/>
                <a:cxnLst/>
                <a:rect l="l" t="t" r="r" b="b"/>
                <a:pathLst>
                  <a:path w="257809">
                    <a:moveTo>
                      <a:pt x="0" y="0"/>
                    </a:moveTo>
                    <a:lnTo>
                      <a:pt x="45426" y="0"/>
                    </a:lnTo>
                  </a:path>
                  <a:path w="257809">
                    <a:moveTo>
                      <a:pt x="60569" y="0"/>
                    </a:moveTo>
                    <a:lnTo>
                      <a:pt x="75711" y="0"/>
                    </a:lnTo>
                  </a:path>
                  <a:path w="257809">
                    <a:moveTo>
                      <a:pt x="151422" y="0"/>
                    </a:moveTo>
                    <a:lnTo>
                      <a:pt x="166564" y="0"/>
                    </a:lnTo>
                  </a:path>
                  <a:path w="257809">
                    <a:moveTo>
                      <a:pt x="196849" y="0"/>
                    </a:moveTo>
                    <a:lnTo>
                      <a:pt x="211991" y="0"/>
                    </a:lnTo>
                  </a:path>
                  <a:path w="257809">
                    <a:moveTo>
                      <a:pt x="227133" y="0"/>
                    </a:moveTo>
                    <a:lnTo>
                      <a:pt x="257418" y="0"/>
                    </a:lnTo>
                  </a:path>
                </a:pathLst>
              </a:custGeom>
              <a:ln w="15142">
                <a:solidFill>
                  <a:srgbClr val="000000"/>
                </a:solidFill>
              </a:ln>
            </p:spPr>
            <p:txBody>
              <a:bodyPr wrap="square" lIns="0" tIns="0" rIns="0" bIns="0" rtlCol="0"/>
              <a:lstStyle/>
              <a:p>
                <a:endParaRPr/>
              </a:p>
            </p:txBody>
          </p:sp>
          <p:sp>
            <p:nvSpPr>
              <p:cNvPr id="79" name="object 79"/>
              <p:cNvSpPr/>
              <p:nvPr/>
            </p:nvSpPr>
            <p:spPr>
              <a:xfrm>
                <a:off x="16494012" y="7593304"/>
                <a:ext cx="499745" cy="30480"/>
              </a:xfrm>
              <a:custGeom>
                <a:avLst/>
                <a:gdLst/>
                <a:ahLst/>
                <a:cxnLst/>
                <a:rect l="l" t="t" r="r" b="b"/>
                <a:pathLst>
                  <a:path w="499744" h="30479">
                    <a:moveTo>
                      <a:pt x="15138" y="15138"/>
                    </a:moveTo>
                    <a:lnTo>
                      <a:pt x="0" y="15138"/>
                    </a:lnTo>
                    <a:lnTo>
                      <a:pt x="0" y="30276"/>
                    </a:lnTo>
                    <a:lnTo>
                      <a:pt x="15138" y="30276"/>
                    </a:lnTo>
                    <a:lnTo>
                      <a:pt x="15138" y="15138"/>
                    </a:lnTo>
                    <a:close/>
                  </a:path>
                  <a:path w="499744" h="30479">
                    <a:moveTo>
                      <a:pt x="75717" y="15138"/>
                    </a:moveTo>
                    <a:lnTo>
                      <a:pt x="30289" y="15138"/>
                    </a:lnTo>
                    <a:lnTo>
                      <a:pt x="30289" y="30276"/>
                    </a:lnTo>
                    <a:lnTo>
                      <a:pt x="75717" y="30276"/>
                    </a:lnTo>
                    <a:lnTo>
                      <a:pt x="75717" y="15138"/>
                    </a:lnTo>
                    <a:close/>
                  </a:path>
                  <a:path w="499744" h="30479">
                    <a:moveTo>
                      <a:pt x="105994" y="15138"/>
                    </a:moveTo>
                    <a:lnTo>
                      <a:pt x="90855" y="15138"/>
                    </a:lnTo>
                    <a:lnTo>
                      <a:pt x="90855" y="30276"/>
                    </a:lnTo>
                    <a:lnTo>
                      <a:pt x="105994" y="30276"/>
                    </a:lnTo>
                    <a:lnTo>
                      <a:pt x="105994" y="15138"/>
                    </a:lnTo>
                    <a:close/>
                  </a:path>
                  <a:path w="499744" h="30479">
                    <a:moveTo>
                      <a:pt x="136283" y="15138"/>
                    </a:moveTo>
                    <a:lnTo>
                      <a:pt x="121145" y="15138"/>
                    </a:lnTo>
                    <a:lnTo>
                      <a:pt x="121145" y="30276"/>
                    </a:lnTo>
                    <a:lnTo>
                      <a:pt x="136283" y="30276"/>
                    </a:lnTo>
                    <a:lnTo>
                      <a:pt x="136283" y="15138"/>
                    </a:lnTo>
                    <a:close/>
                  </a:path>
                  <a:path w="499744" h="30479">
                    <a:moveTo>
                      <a:pt x="408838" y="0"/>
                    </a:moveTo>
                    <a:lnTo>
                      <a:pt x="393700" y="0"/>
                    </a:lnTo>
                    <a:lnTo>
                      <a:pt x="393700" y="15138"/>
                    </a:lnTo>
                    <a:lnTo>
                      <a:pt x="408838" y="15138"/>
                    </a:lnTo>
                    <a:lnTo>
                      <a:pt x="408838" y="0"/>
                    </a:lnTo>
                    <a:close/>
                  </a:path>
                  <a:path w="499744" h="30479">
                    <a:moveTo>
                      <a:pt x="469417" y="0"/>
                    </a:moveTo>
                    <a:lnTo>
                      <a:pt x="423989" y="0"/>
                    </a:lnTo>
                    <a:lnTo>
                      <a:pt x="423989" y="15138"/>
                    </a:lnTo>
                    <a:lnTo>
                      <a:pt x="469417" y="15138"/>
                    </a:lnTo>
                    <a:lnTo>
                      <a:pt x="469417" y="0"/>
                    </a:lnTo>
                    <a:close/>
                  </a:path>
                  <a:path w="499744" h="30479">
                    <a:moveTo>
                      <a:pt x="499694" y="0"/>
                    </a:moveTo>
                    <a:lnTo>
                      <a:pt x="484555" y="0"/>
                    </a:lnTo>
                    <a:lnTo>
                      <a:pt x="484555" y="15138"/>
                    </a:lnTo>
                    <a:lnTo>
                      <a:pt x="499694" y="15138"/>
                    </a:lnTo>
                    <a:lnTo>
                      <a:pt x="499694" y="0"/>
                    </a:lnTo>
                    <a:close/>
                  </a:path>
                </a:pathLst>
              </a:custGeom>
              <a:solidFill>
                <a:srgbClr val="000000"/>
              </a:solidFill>
            </p:spPr>
            <p:txBody>
              <a:bodyPr wrap="square" lIns="0" tIns="0" rIns="0" bIns="0" rtlCol="0"/>
              <a:lstStyle/>
              <a:p>
                <a:endParaRPr/>
              </a:p>
            </p:txBody>
          </p:sp>
          <p:sp>
            <p:nvSpPr>
              <p:cNvPr id="80" name="object 80"/>
              <p:cNvSpPr/>
              <p:nvPr/>
            </p:nvSpPr>
            <p:spPr>
              <a:xfrm>
                <a:off x="16675726" y="7616005"/>
                <a:ext cx="167005" cy="0"/>
              </a:xfrm>
              <a:custGeom>
                <a:avLst/>
                <a:gdLst/>
                <a:ahLst/>
                <a:cxnLst/>
                <a:rect l="l" t="t" r="r" b="b"/>
                <a:pathLst>
                  <a:path w="167005">
                    <a:moveTo>
                      <a:pt x="0" y="0"/>
                    </a:moveTo>
                    <a:lnTo>
                      <a:pt x="90853" y="0"/>
                    </a:lnTo>
                  </a:path>
                  <a:path w="167005">
                    <a:moveTo>
                      <a:pt x="121138" y="0"/>
                    </a:moveTo>
                    <a:lnTo>
                      <a:pt x="136280" y="0"/>
                    </a:lnTo>
                  </a:path>
                  <a:path w="167005">
                    <a:moveTo>
                      <a:pt x="151422" y="0"/>
                    </a:moveTo>
                    <a:lnTo>
                      <a:pt x="166564" y="0"/>
                    </a:lnTo>
                  </a:path>
                </a:pathLst>
              </a:custGeom>
              <a:ln w="15142">
                <a:solidFill>
                  <a:srgbClr val="000000"/>
                </a:solidFill>
              </a:ln>
            </p:spPr>
            <p:txBody>
              <a:bodyPr wrap="square" lIns="0" tIns="0" rIns="0" bIns="0" rtlCol="0"/>
              <a:lstStyle/>
              <a:p>
                <a:endParaRPr/>
              </a:p>
            </p:txBody>
          </p:sp>
          <p:sp>
            <p:nvSpPr>
              <p:cNvPr id="81" name="object 81"/>
              <p:cNvSpPr/>
              <p:nvPr/>
            </p:nvSpPr>
            <p:spPr>
              <a:xfrm>
                <a:off x="16494012" y="7608442"/>
                <a:ext cx="499745" cy="30480"/>
              </a:xfrm>
              <a:custGeom>
                <a:avLst/>
                <a:gdLst/>
                <a:ahLst/>
                <a:cxnLst/>
                <a:rect l="l" t="t" r="r" b="b"/>
                <a:pathLst>
                  <a:path w="499744" h="30479">
                    <a:moveTo>
                      <a:pt x="15138" y="15138"/>
                    </a:moveTo>
                    <a:lnTo>
                      <a:pt x="0" y="15138"/>
                    </a:lnTo>
                    <a:lnTo>
                      <a:pt x="0" y="30276"/>
                    </a:lnTo>
                    <a:lnTo>
                      <a:pt x="15138" y="30276"/>
                    </a:lnTo>
                    <a:lnTo>
                      <a:pt x="15138" y="15138"/>
                    </a:lnTo>
                    <a:close/>
                  </a:path>
                  <a:path w="499744" h="30479">
                    <a:moveTo>
                      <a:pt x="105994" y="15138"/>
                    </a:moveTo>
                    <a:lnTo>
                      <a:pt x="90855" y="15138"/>
                    </a:lnTo>
                    <a:lnTo>
                      <a:pt x="90855" y="30276"/>
                    </a:lnTo>
                    <a:lnTo>
                      <a:pt x="105994" y="30276"/>
                    </a:lnTo>
                    <a:lnTo>
                      <a:pt x="105994" y="15138"/>
                    </a:lnTo>
                    <a:close/>
                  </a:path>
                  <a:path w="499744" h="30479">
                    <a:moveTo>
                      <a:pt x="136283" y="15138"/>
                    </a:moveTo>
                    <a:lnTo>
                      <a:pt x="121145" y="15138"/>
                    </a:lnTo>
                    <a:lnTo>
                      <a:pt x="121145" y="30276"/>
                    </a:lnTo>
                    <a:lnTo>
                      <a:pt x="136283" y="30276"/>
                    </a:lnTo>
                    <a:lnTo>
                      <a:pt x="136283" y="15138"/>
                    </a:lnTo>
                    <a:close/>
                  </a:path>
                  <a:path w="499744" h="30479">
                    <a:moveTo>
                      <a:pt x="408838" y="0"/>
                    </a:moveTo>
                    <a:lnTo>
                      <a:pt x="393700" y="0"/>
                    </a:lnTo>
                    <a:lnTo>
                      <a:pt x="393700" y="15138"/>
                    </a:lnTo>
                    <a:lnTo>
                      <a:pt x="408838" y="15138"/>
                    </a:lnTo>
                    <a:lnTo>
                      <a:pt x="408838" y="0"/>
                    </a:lnTo>
                    <a:close/>
                  </a:path>
                  <a:path w="499744" h="30479">
                    <a:moveTo>
                      <a:pt x="469417" y="0"/>
                    </a:moveTo>
                    <a:lnTo>
                      <a:pt x="423989" y="0"/>
                    </a:lnTo>
                    <a:lnTo>
                      <a:pt x="423989" y="15138"/>
                    </a:lnTo>
                    <a:lnTo>
                      <a:pt x="469417" y="15138"/>
                    </a:lnTo>
                    <a:lnTo>
                      <a:pt x="469417" y="0"/>
                    </a:lnTo>
                    <a:close/>
                  </a:path>
                  <a:path w="499744" h="30479">
                    <a:moveTo>
                      <a:pt x="499694" y="0"/>
                    </a:moveTo>
                    <a:lnTo>
                      <a:pt x="484555" y="0"/>
                    </a:lnTo>
                    <a:lnTo>
                      <a:pt x="484555" y="15138"/>
                    </a:lnTo>
                    <a:lnTo>
                      <a:pt x="499694" y="15138"/>
                    </a:lnTo>
                    <a:lnTo>
                      <a:pt x="499694" y="0"/>
                    </a:lnTo>
                    <a:close/>
                  </a:path>
                </a:pathLst>
              </a:custGeom>
              <a:solidFill>
                <a:srgbClr val="000000"/>
              </a:solidFill>
            </p:spPr>
            <p:txBody>
              <a:bodyPr wrap="square" lIns="0" tIns="0" rIns="0" bIns="0" rtlCol="0"/>
              <a:lstStyle/>
              <a:p>
                <a:endParaRPr/>
              </a:p>
            </p:txBody>
          </p:sp>
          <p:sp>
            <p:nvSpPr>
              <p:cNvPr id="82" name="object 82"/>
              <p:cNvSpPr/>
              <p:nvPr/>
            </p:nvSpPr>
            <p:spPr>
              <a:xfrm>
                <a:off x="16645441" y="7631148"/>
                <a:ext cx="227329" cy="0"/>
              </a:xfrm>
              <a:custGeom>
                <a:avLst/>
                <a:gdLst/>
                <a:ahLst/>
                <a:cxnLst/>
                <a:rect l="l" t="t" r="r" b="b"/>
                <a:pathLst>
                  <a:path w="227330">
                    <a:moveTo>
                      <a:pt x="0" y="0"/>
                    </a:moveTo>
                    <a:lnTo>
                      <a:pt x="30284" y="0"/>
                    </a:lnTo>
                  </a:path>
                  <a:path w="227330">
                    <a:moveTo>
                      <a:pt x="45426" y="0"/>
                    </a:moveTo>
                    <a:lnTo>
                      <a:pt x="75711" y="0"/>
                    </a:lnTo>
                  </a:path>
                  <a:path w="227330">
                    <a:moveTo>
                      <a:pt x="105995" y="0"/>
                    </a:moveTo>
                    <a:lnTo>
                      <a:pt x="121138" y="0"/>
                    </a:lnTo>
                  </a:path>
                  <a:path w="227330">
                    <a:moveTo>
                      <a:pt x="136280" y="0"/>
                    </a:moveTo>
                    <a:lnTo>
                      <a:pt x="151422" y="0"/>
                    </a:lnTo>
                  </a:path>
                  <a:path w="227330">
                    <a:moveTo>
                      <a:pt x="181707" y="0"/>
                    </a:moveTo>
                    <a:lnTo>
                      <a:pt x="227133" y="0"/>
                    </a:lnTo>
                  </a:path>
                </a:pathLst>
              </a:custGeom>
              <a:ln w="15142">
                <a:solidFill>
                  <a:srgbClr val="000000"/>
                </a:solidFill>
              </a:ln>
            </p:spPr>
            <p:txBody>
              <a:bodyPr wrap="square" lIns="0" tIns="0" rIns="0" bIns="0" rtlCol="0"/>
              <a:lstStyle/>
              <a:p>
                <a:endParaRPr/>
              </a:p>
            </p:txBody>
          </p:sp>
          <p:sp>
            <p:nvSpPr>
              <p:cNvPr id="83" name="object 83"/>
              <p:cNvSpPr/>
              <p:nvPr/>
            </p:nvSpPr>
            <p:spPr>
              <a:xfrm>
                <a:off x="16887712" y="7623580"/>
                <a:ext cx="106045" cy="15240"/>
              </a:xfrm>
              <a:custGeom>
                <a:avLst/>
                <a:gdLst/>
                <a:ahLst/>
                <a:cxnLst/>
                <a:rect l="l" t="t" r="r" b="b"/>
                <a:pathLst>
                  <a:path w="106044" h="15240">
                    <a:moveTo>
                      <a:pt x="15138" y="0"/>
                    </a:moveTo>
                    <a:lnTo>
                      <a:pt x="0" y="0"/>
                    </a:lnTo>
                    <a:lnTo>
                      <a:pt x="0" y="15138"/>
                    </a:lnTo>
                    <a:lnTo>
                      <a:pt x="15138" y="15138"/>
                    </a:lnTo>
                    <a:lnTo>
                      <a:pt x="15138" y="0"/>
                    </a:lnTo>
                    <a:close/>
                  </a:path>
                  <a:path w="106044" h="15240">
                    <a:moveTo>
                      <a:pt x="105994" y="0"/>
                    </a:moveTo>
                    <a:lnTo>
                      <a:pt x="90855" y="0"/>
                    </a:lnTo>
                    <a:lnTo>
                      <a:pt x="90855" y="15138"/>
                    </a:lnTo>
                    <a:lnTo>
                      <a:pt x="105994" y="15138"/>
                    </a:lnTo>
                    <a:lnTo>
                      <a:pt x="105994" y="0"/>
                    </a:lnTo>
                    <a:close/>
                  </a:path>
                </a:pathLst>
              </a:custGeom>
              <a:solidFill>
                <a:srgbClr val="000000"/>
              </a:solidFill>
            </p:spPr>
            <p:txBody>
              <a:bodyPr wrap="square" lIns="0" tIns="0" rIns="0" bIns="0" rtlCol="0"/>
              <a:lstStyle/>
              <a:p>
                <a:endParaRPr/>
              </a:p>
            </p:txBody>
          </p:sp>
          <p:sp>
            <p:nvSpPr>
              <p:cNvPr id="84" name="object 84"/>
              <p:cNvSpPr/>
              <p:nvPr/>
            </p:nvSpPr>
            <p:spPr>
              <a:xfrm>
                <a:off x="16494019" y="7646290"/>
                <a:ext cx="106045" cy="0"/>
              </a:xfrm>
              <a:custGeom>
                <a:avLst/>
                <a:gdLst/>
                <a:ahLst/>
                <a:cxnLst/>
                <a:rect l="l" t="t" r="r" b="b"/>
                <a:pathLst>
                  <a:path w="106044">
                    <a:moveTo>
                      <a:pt x="0" y="0"/>
                    </a:moveTo>
                    <a:lnTo>
                      <a:pt x="105995" y="0"/>
                    </a:lnTo>
                  </a:path>
                </a:pathLst>
              </a:custGeom>
              <a:ln w="15142">
                <a:solidFill>
                  <a:srgbClr val="000000"/>
                </a:solidFill>
              </a:ln>
            </p:spPr>
            <p:txBody>
              <a:bodyPr wrap="square" lIns="0" tIns="0" rIns="0" bIns="0" rtlCol="0"/>
              <a:lstStyle/>
              <a:p>
                <a:endParaRPr/>
              </a:p>
            </p:txBody>
          </p:sp>
          <p:sp>
            <p:nvSpPr>
              <p:cNvPr id="85" name="object 85"/>
              <p:cNvSpPr/>
              <p:nvPr/>
            </p:nvSpPr>
            <p:spPr>
              <a:xfrm>
                <a:off x="16615157" y="7638719"/>
                <a:ext cx="45720" cy="15240"/>
              </a:xfrm>
              <a:custGeom>
                <a:avLst/>
                <a:gdLst/>
                <a:ahLst/>
                <a:cxnLst/>
                <a:rect l="l" t="t" r="r" b="b"/>
                <a:pathLst>
                  <a:path w="45719" h="15240">
                    <a:moveTo>
                      <a:pt x="15138" y="0"/>
                    </a:moveTo>
                    <a:lnTo>
                      <a:pt x="0" y="0"/>
                    </a:lnTo>
                    <a:lnTo>
                      <a:pt x="0" y="15151"/>
                    </a:lnTo>
                    <a:lnTo>
                      <a:pt x="15138" y="15151"/>
                    </a:lnTo>
                    <a:lnTo>
                      <a:pt x="15138" y="0"/>
                    </a:lnTo>
                    <a:close/>
                  </a:path>
                  <a:path w="45719" h="15240">
                    <a:moveTo>
                      <a:pt x="45415" y="0"/>
                    </a:moveTo>
                    <a:lnTo>
                      <a:pt x="30276" y="0"/>
                    </a:lnTo>
                    <a:lnTo>
                      <a:pt x="30276" y="15151"/>
                    </a:lnTo>
                    <a:lnTo>
                      <a:pt x="45415" y="15151"/>
                    </a:lnTo>
                    <a:lnTo>
                      <a:pt x="45415" y="0"/>
                    </a:lnTo>
                    <a:close/>
                  </a:path>
                </a:pathLst>
              </a:custGeom>
              <a:solidFill>
                <a:srgbClr val="000000"/>
              </a:solidFill>
            </p:spPr>
            <p:txBody>
              <a:bodyPr wrap="square" lIns="0" tIns="0" rIns="0" bIns="0" rtlCol="0"/>
              <a:lstStyle/>
              <a:p>
                <a:endParaRPr/>
              </a:p>
            </p:txBody>
          </p:sp>
          <p:sp>
            <p:nvSpPr>
              <p:cNvPr id="86" name="object 86"/>
              <p:cNvSpPr/>
              <p:nvPr/>
            </p:nvSpPr>
            <p:spPr>
              <a:xfrm>
                <a:off x="16675726" y="7646290"/>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87" name="object 87"/>
              <p:cNvSpPr/>
              <p:nvPr/>
            </p:nvSpPr>
            <p:spPr>
              <a:xfrm>
                <a:off x="16706000" y="7638719"/>
                <a:ext cx="45720" cy="15240"/>
              </a:xfrm>
              <a:custGeom>
                <a:avLst/>
                <a:gdLst/>
                <a:ahLst/>
                <a:cxnLst/>
                <a:rect l="l" t="t" r="r" b="b"/>
                <a:pathLst>
                  <a:path w="45719" h="15240">
                    <a:moveTo>
                      <a:pt x="15151" y="0"/>
                    </a:moveTo>
                    <a:lnTo>
                      <a:pt x="0" y="0"/>
                    </a:lnTo>
                    <a:lnTo>
                      <a:pt x="0" y="15151"/>
                    </a:lnTo>
                    <a:lnTo>
                      <a:pt x="15151" y="15151"/>
                    </a:lnTo>
                    <a:lnTo>
                      <a:pt x="15151" y="0"/>
                    </a:lnTo>
                    <a:close/>
                  </a:path>
                  <a:path w="45719" h="15240">
                    <a:moveTo>
                      <a:pt x="45427" y="0"/>
                    </a:moveTo>
                    <a:lnTo>
                      <a:pt x="30289" y="0"/>
                    </a:lnTo>
                    <a:lnTo>
                      <a:pt x="30289" y="15151"/>
                    </a:lnTo>
                    <a:lnTo>
                      <a:pt x="45427" y="15151"/>
                    </a:lnTo>
                    <a:lnTo>
                      <a:pt x="45427" y="0"/>
                    </a:lnTo>
                    <a:close/>
                  </a:path>
                </a:pathLst>
              </a:custGeom>
              <a:solidFill>
                <a:srgbClr val="000000"/>
              </a:solidFill>
            </p:spPr>
            <p:txBody>
              <a:bodyPr wrap="square" lIns="0" tIns="0" rIns="0" bIns="0" rtlCol="0"/>
              <a:lstStyle/>
              <a:p>
                <a:endParaRPr/>
              </a:p>
            </p:txBody>
          </p:sp>
          <p:sp>
            <p:nvSpPr>
              <p:cNvPr id="88" name="object 88"/>
              <p:cNvSpPr/>
              <p:nvPr/>
            </p:nvSpPr>
            <p:spPr>
              <a:xfrm>
                <a:off x="16766579" y="7646290"/>
                <a:ext cx="227329" cy="0"/>
              </a:xfrm>
              <a:custGeom>
                <a:avLst/>
                <a:gdLst/>
                <a:ahLst/>
                <a:cxnLst/>
                <a:rect l="l" t="t" r="r" b="b"/>
                <a:pathLst>
                  <a:path w="227330">
                    <a:moveTo>
                      <a:pt x="0" y="0"/>
                    </a:moveTo>
                    <a:lnTo>
                      <a:pt x="15142" y="0"/>
                    </a:lnTo>
                  </a:path>
                  <a:path w="227330">
                    <a:moveTo>
                      <a:pt x="30284" y="0"/>
                    </a:moveTo>
                    <a:lnTo>
                      <a:pt x="45426" y="0"/>
                    </a:lnTo>
                  </a:path>
                  <a:path w="227330">
                    <a:moveTo>
                      <a:pt x="60569" y="0"/>
                    </a:moveTo>
                    <a:lnTo>
                      <a:pt x="75711" y="0"/>
                    </a:lnTo>
                  </a:path>
                  <a:path w="227330">
                    <a:moveTo>
                      <a:pt x="90853" y="0"/>
                    </a:moveTo>
                    <a:lnTo>
                      <a:pt x="105995" y="0"/>
                    </a:lnTo>
                  </a:path>
                  <a:path w="227330">
                    <a:moveTo>
                      <a:pt x="121138" y="0"/>
                    </a:moveTo>
                    <a:lnTo>
                      <a:pt x="227133" y="0"/>
                    </a:lnTo>
                  </a:path>
                </a:pathLst>
              </a:custGeom>
              <a:ln w="15142">
                <a:solidFill>
                  <a:srgbClr val="000000"/>
                </a:solidFill>
              </a:ln>
            </p:spPr>
            <p:txBody>
              <a:bodyPr wrap="square" lIns="0" tIns="0" rIns="0" bIns="0" rtlCol="0"/>
              <a:lstStyle/>
              <a:p>
                <a:endParaRPr/>
              </a:p>
            </p:txBody>
          </p:sp>
          <p:sp>
            <p:nvSpPr>
              <p:cNvPr id="89" name="object 89"/>
              <p:cNvSpPr/>
              <p:nvPr/>
            </p:nvSpPr>
            <p:spPr>
              <a:xfrm>
                <a:off x="16615157" y="7653870"/>
                <a:ext cx="136525" cy="15240"/>
              </a:xfrm>
              <a:custGeom>
                <a:avLst/>
                <a:gdLst/>
                <a:ahLst/>
                <a:cxnLst/>
                <a:rect l="l" t="t" r="r" b="b"/>
                <a:pathLst>
                  <a:path w="136525" h="15240">
                    <a:moveTo>
                      <a:pt x="15138" y="0"/>
                    </a:moveTo>
                    <a:lnTo>
                      <a:pt x="0" y="0"/>
                    </a:lnTo>
                    <a:lnTo>
                      <a:pt x="0" y="15138"/>
                    </a:lnTo>
                    <a:lnTo>
                      <a:pt x="15138" y="15138"/>
                    </a:lnTo>
                    <a:lnTo>
                      <a:pt x="15138" y="0"/>
                    </a:lnTo>
                    <a:close/>
                  </a:path>
                  <a:path w="136525" h="15240">
                    <a:moveTo>
                      <a:pt x="45415" y="0"/>
                    </a:moveTo>
                    <a:lnTo>
                      <a:pt x="30276" y="0"/>
                    </a:lnTo>
                    <a:lnTo>
                      <a:pt x="30276" y="15138"/>
                    </a:lnTo>
                    <a:lnTo>
                      <a:pt x="45415" y="15138"/>
                    </a:lnTo>
                    <a:lnTo>
                      <a:pt x="45415" y="0"/>
                    </a:lnTo>
                    <a:close/>
                  </a:path>
                  <a:path w="136525" h="15240">
                    <a:moveTo>
                      <a:pt x="105994" y="0"/>
                    </a:moveTo>
                    <a:lnTo>
                      <a:pt x="90843" y="0"/>
                    </a:lnTo>
                    <a:lnTo>
                      <a:pt x="90843" y="15138"/>
                    </a:lnTo>
                    <a:lnTo>
                      <a:pt x="105994" y="15138"/>
                    </a:lnTo>
                    <a:lnTo>
                      <a:pt x="105994" y="0"/>
                    </a:lnTo>
                    <a:close/>
                  </a:path>
                  <a:path w="136525" h="15240">
                    <a:moveTo>
                      <a:pt x="136271" y="0"/>
                    </a:moveTo>
                    <a:lnTo>
                      <a:pt x="121132" y="0"/>
                    </a:lnTo>
                    <a:lnTo>
                      <a:pt x="121132" y="15138"/>
                    </a:lnTo>
                    <a:lnTo>
                      <a:pt x="136271" y="15138"/>
                    </a:lnTo>
                    <a:lnTo>
                      <a:pt x="136271" y="0"/>
                    </a:lnTo>
                    <a:close/>
                  </a:path>
                </a:pathLst>
              </a:custGeom>
              <a:solidFill>
                <a:srgbClr val="000000"/>
              </a:solidFill>
            </p:spPr>
            <p:txBody>
              <a:bodyPr wrap="square" lIns="0" tIns="0" rIns="0" bIns="0" rtlCol="0"/>
              <a:lstStyle/>
              <a:p>
                <a:endParaRPr/>
              </a:p>
            </p:txBody>
          </p:sp>
          <p:sp>
            <p:nvSpPr>
              <p:cNvPr id="90" name="object 90"/>
              <p:cNvSpPr/>
              <p:nvPr/>
            </p:nvSpPr>
            <p:spPr>
              <a:xfrm>
                <a:off x="16781722" y="7661432"/>
                <a:ext cx="76200" cy="0"/>
              </a:xfrm>
              <a:custGeom>
                <a:avLst/>
                <a:gdLst/>
                <a:ahLst/>
                <a:cxnLst/>
                <a:rect l="l" t="t" r="r" b="b"/>
                <a:pathLst>
                  <a:path w="76200">
                    <a:moveTo>
                      <a:pt x="0" y="0"/>
                    </a:moveTo>
                    <a:lnTo>
                      <a:pt x="75711" y="0"/>
                    </a:lnTo>
                  </a:path>
                </a:pathLst>
              </a:custGeom>
              <a:ln w="15142">
                <a:solidFill>
                  <a:srgbClr val="000000"/>
                </a:solidFill>
              </a:ln>
            </p:spPr>
            <p:txBody>
              <a:bodyPr wrap="square" lIns="0" tIns="0" rIns="0" bIns="0" rtlCol="0"/>
              <a:lstStyle/>
              <a:p>
                <a:endParaRPr/>
              </a:p>
            </p:txBody>
          </p:sp>
          <p:sp>
            <p:nvSpPr>
              <p:cNvPr id="91" name="object 91"/>
              <p:cNvSpPr/>
              <p:nvPr/>
            </p:nvSpPr>
            <p:spPr>
              <a:xfrm>
                <a:off x="16494019" y="7669003"/>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92" name="object 92"/>
              <p:cNvSpPr/>
              <p:nvPr/>
            </p:nvSpPr>
            <p:spPr>
              <a:xfrm>
                <a:off x="16524303" y="7676575"/>
                <a:ext cx="273050" cy="0"/>
              </a:xfrm>
              <a:custGeom>
                <a:avLst/>
                <a:gdLst/>
                <a:ahLst/>
                <a:cxnLst/>
                <a:rect l="l" t="t" r="r" b="b"/>
                <a:pathLst>
                  <a:path w="273050">
                    <a:moveTo>
                      <a:pt x="0" y="0"/>
                    </a:moveTo>
                    <a:lnTo>
                      <a:pt x="75711" y="0"/>
                    </a:lnTo>
                  </a:path>
                  <a:path w="273050">
                    <a:moveTo>
                      <a:pt x="105995" y="0"/>
                    </a:moveTo>
                    <a:lnTo>
                      <a:pt x="196849" y="0"/>
                    </a:lnTo>
                  </a:path>
                  <a:path w="273050">
                    <a:moveTo>
                      <a:pt x="227133" y="0"/>
                    </a:moveTo>
                    <a:lnTo>
                      <a:pt x="242276" y="0"/>
                    </a:lnTo>
                  </a:path>
                  <a:path w="273050">
                    <a:moveTo>
                      <a:pt x="257418" y="0"/>
                    </a:moveTo>
                    <a:lnTo>
                      <a:pt x="272560" y="0"/>
                    </a:lnTo>
                  </a:path>
                </a:pathLst>
              </a:custGeom>
              <a:ln w="15142">
                <a:solidFill>
                  <a:srgbClr val="000000"/>
                </a:solidFill>
              </a:ln>
            </p:spPr>
            <p:txBody>
              <a:bodyPr wrap="square" lIns="0" tIns="0" rIns="0" bIns="0" rtlCol="0"/>
              <a:lstStyle/>
              <a:p>
                <a:endParaRPr/>
              </a:p>
            </p:txBody>
          </p:sp>
          <p:sp>
            <p:nvSpPr>
              <p:cNvPr id="93" name="object 93"/>
              <p:cNvSpPr/>
              <p:nvPr/>
            </p:nvSpPr>
            <p:spPr>
              <a:xfrm>
                <a:off x="16827148" y="7669003"/>
                <a:ext cx="30480" cy="15240"/>
              </a:xfrm>
              <a:custGeom>
                <a:avLst/>
                <a:gdLst/>
                <a:ahLst/>
                <a:cxnLst/>
                <a:rect l="l" t="t" r="r" b="b"/>
                <a:pathLst>
                  <a:path w="30480" h="15240">
                    <a:moveTo>
                      <a:pt x="0" y="0"/>
                    </a:moveTo>
                    <a:lnTo>
                      <a:pt x="30284" y="0"/>
                    </a:lnTo>
                    <a:lnTo>
                      <a:pt x="30284" y="15142"/>
                    </a:lnTo>
                    <a:lnTo>
                      <a:pt x="0" y="15142"/>
                    </a:lnTo>
                    <a:lnTo>
                      <a:pt x="0" y="0"/>
                    </a:lnTo>
                    <a:close/>
                  </a:path>
                </a:pathLst>
              </a:custGeom>
              <a:solidFill>
                <a:srgbClr val="000000"/>
              </a:solidFill>
            </p:spPr>
            <p:txBody>
              <a:bodyPr wrap="square" lIns="0" tIns="0" rIns="0" bIns="0" rtlCol="0"/>
              <a:lstStyle/>
              <a:p>
                <a:endParaRPr/>
              </a:p>
            </p:txBody>
          </p:sp>
          <p:sp>
            <p:nvSpPr>
              <p:cNvPr id="94" name="object 94"/>
              <p:cNvSpPr/>
              <p:nvPr/>
            </p:nvSpPr>
            <p:spPr>
              <a:xfrm>
                <a:off x="16887717" y="7676575"/>
                <a:ext cx="76200" cy="0"/>
              </a:xfrm>
              <a:custGeom>
                <a:avLst/>
                <a:gdLst/>
                <a:ahLst/>
                <a:cxnLst/>
                <a:rect l="l" t="t" r="r" b="b"/>
                <a:pathLst>
                  <a:path w="76200">
                    <a:moveTo>
                      <a:pt x="0" y="0"/>
                    </a:moveTo>
                    <a:lnTo>
                      <a:pt x="75711" y="0"/>
                    </a:lnTo>
                  </a:path>
                </a:pathLst>
              </a:custGeom>
              <a:ln w="15142">
                <a:solidFill>
                  <a:srgbClr val="000000"/>
                </a:solidFill>
              </a:ln>
            </p:spPr>
            <p:txBody>
              <a:bodyPr wrap="square" lIns="0" tIns="0" rIns="0" bIns="0" rtlCol="0"/>
              <a:lstStyle/>
              <a:p>
                <a:endParaRPr/>
              </a:p>
            </p:txBody>
          </p:sp>
          <p:sp>
            <p:nvSpPr>
              <p:cNvPr id="95" name="object 95"/>
              <p:cNvSpPr/>
              <p:nvPr/>
            </p:nvSpPr>
            <p:spPr>
              <a:xfrm>
                <a:off x="16494019" y="7684146"/>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96" name="object 96"/>
              <p:cNvSpPr/>
              <p:nvPr/>
            </p:nvSpPr>
            <p:spPr>
              <a:xfrm>
                <a:off x="16524303" y="7691717"/>
                <a:ext cx="288290" cy="0"/>
              </a:xfrm>
              <a:custGeom>
                <a:avLst/>
                <a:gdLst/>
                <a:ahLst/>
                <a:cxnLst/>
                <a:rect l="l" t="t" r="r" b="b"/>
                <a:pathLst>
                  <a:path w="288290">
                    <a:moveTo>
                      <a:pt x="0" y="0"/>
                    </a:moveTo>
                    <a:lnTo>
                      <a:pt x="30284" y="0"/>
                    </a:lnTo>
                  </a:path>
                  <a:path w="288290">
                    <a:moveTo>
                      <a:pt x="45426" y="0"/>
                    </a:moveTo>
                    <a:lnTo>
                      <a:pt x="60569" y="0"/>
                    </a:lnTo>
                  </a:path>
                  <a:path w="288290">
                    <a:moveTo>
                      <a:pt x="90853" y="0"/>
                    </a:moveTo>
                    <a:lnTo>
                      <a:pt x="105995" y="0"/>
                    </a:lnTo>
                  </a:path>
                  <a:path w="288290">
                    <a:moveTo>
                      <a:pt x="121138" y="0"/>
                    </a:moveTo>
                    <a:lnTo>
                      <a:pt x="151422" y="0"/>
                    </a:lnTo>
                  </a:path>
                  <a:path w="288290">
                    <a:moveTo>
                      <a:pt x="166564" y="0"/>
                    </a:moveTo>
                    <a:lnTo>
                      <a:pt x="196849" y="0"/>
                    </a:lnTo>
                  </a:path>
                  <a:path w="288290">
                    <a:moveTo>
                      <a:pt x="211991" y="0"/>
                    </a:moveTo>
                    <a:lnTo>
                      <a:pt x="287702" y="0"/>
                    </a:lnTo>
                  </a:path>
                </a:pathLst>
              </a:custGeom>
              <a:ln w="15142">
                <a:solidFill>
                  <a:srgbClr val="000000"/>
                </a:solidFill>
              </a:ln>
            </p:spPr>
            <p:txBody>
              <a:bodyPr wrap="square" lIns="0" tIns="0" rIns="0" bIns="0" rtlCol="0"/>
              <a:lstStyle/>
              <a:p>
                <a:endParaRPr/>
              </a:p>
            </p:txBody>
          </p:sp>
          <p:sp>
            <p:nvSpPr>
              <p:cNvPr id="97" name="object 97"/>
              <p:cNvSpPr/>
              <p:nvPr/>
            </p:nvSpPr>
            <p:spPr>
              <a:xfrm>
                <a:off x="16827148" y="7684146"/>
                <a:ext cx="30480" cy="15240"/>
              </a:xfrm>
              <a:custGeom>
                <a:avLst/>
                <a:gdLst/>
                <a:ahLst/>
                <a:cxnLst/>
                <a:rect l="l" t="t" r="r" b="b"/>
                <a:pathLst>
                  <a:path w="30480" h="15240">
                    <a:moveTo>
                      <a:pt x="0" y="0"/>
                    </a:moveTo>
                    <a:lnTo>
                      <a:pt x="30284" y="0"/>
                    </a:lnTo>
                    <a:lnTo>
                      <a:pt x="30284" y="15142"/>
                    </a:lnTo>
                    <a:lnTo>
                      <a:pt x="0" y="15142"/>
                    </a:lnTo>
                    <a:lnTo>
                      <a:pt x="0" y="0"/>
                    </a:lnTo>
                    <a:close/>
                  </a:path>
                </a:pathLst>
              </a:custGeom>
              <a:solidFill>
                <a:srgbClr val="000000"/>
              </a:solidFill>
            </p:spPr>
            <p:txBody>
              <a:bodyPr wrap="square" lIns="0" tIns="0" rIns="0" bIns="0" rtlCol="0"/>
              <a:lstStyle/>
              <a:p>
                <a:endParaRPr/>
              </a:p>
            </p:txBody>
          </p:sp>
          <p:sp>
            <p:nvSpPr>
              <p:cNvPr id="98" name="object 98"/>
              <p:cNvSpPr/>
              <p:nvPr/>
            </p:nvSpPr>
            <p:spPr>
              <a:xfrm>
                <a:off x="16887717" y="7691717"/>
                <a:ext cx="76200" cy="0"/>
              </a:xfrm>
              <a:custGeom>
                <a:avLst/>
                <a:gdLst/>
                <a:ahLst/>
                <a:cxnLst/>
                <a:rect l="l" t="t" r="r" b="b"/>
                <a:pathLst>
                  <a:path w="76200">
                    <a:moveTo>
                      <a:pt x="0" y="0"/>
                    </a:moveTo>
                    <a:lnTo>
                      <a:pt x="30284" y="0"/>
                    </a:lnTo>
                  </a:path>
                  <a:path w="76200">
                    <a:moveTo>
                      <a:pt x="45426" y="0"/>
                    </a:moveTo>
                    <a:lnTo>
                      <a:pt x="75711" y="0"/>
                    </a:lnTo>
                  </a:path>
                </a:pathLst>
              </a:custGeom>
              <a:ln w="15142">
                <a:solidFill>
                  <a:srgbClr val="000000"/>
                </a:solidFill>
              </a:ln>
            </p:spPr>
            <p:txBody>
              <a:bodyPr wrap="square" lIns="0" tIns="0" rIns="0" bIns="0" rtlCol="0"/>
              <a:lstStyle/>
              <a:p>
                <a:endParaRPr/>
              </a:p>
            </p:txBody>
          </p:sp>
          <p:sp>
            <p:nvSpPr>
              <p:cNvPr id="99" name="object 99"/>
              <p:cNvSpPr/>
              <p:nvPr/>
            </p:nvSpPr>
            <p:spPr>
              <a:xfrm>
                <a:off x="16494019" y="7699288"/>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00" name="object 100"/>
              <p:cNvSpPr/>
              <p:nvPr/>
            </p:nvSpPr>
            <p:spPr>
              <a:xfrm>
                <a:off x="16494019" y="7706859"/>
                <a:ext cx="485140" cy="30480"/>
              </a:xfrm>
              <a:custGeom>
                <a:avLst/>
                <a:gdLst/>
                <a:ahLst/>
                <a:cxnLst/>
                <a:rect l="l" t="t" r="r" b="b"/>
                <a:pathLst>
                  <a:path w="485140" h="30479">
                    <a:moveTo>
                      <a:pt x="30284" y="0"/>
                    </a:moveTo>
                    <a:lnTo>
                      <a:pt x="45426" y="0"/>
                    </a:lnTo>
                  </a:path>
                  <a:path w="485140" h="30479">
                    <a:moveTo>
                      <a:pt x="75711" y="0"/>
                    </a:moveTo>
                    <a:lnTo>
                      <a:pt x="136280" y="0"/>
                    </a:lnTo>
                  </a:path>
                  <a:path w="485140" h="30479">
                    <a:moveTo>
                      <a:pt x="166564" y="0"/>
                    </a:moveTo>
                    <a:lnTo>
                      <a:pt x="272560" y="0"/>
                    </a:lnTo>
                  </a:path>
                  <a:path w="485140" h="30479">
                    <a:moveTo>
                      <a:pt x="333129" y="0"/>
                    </a:moveTo>
                    <a:lnTo>
                      <a:pt x="348271" y="0"/>
                    </a:lnTo>
                  </a:path>
                  <a:path w="485140" h="30479">
                    <a:moveTo>
                      <a:pt x="363414" y="0"/>
                    </a:moveTo>
                    <a:lnTo>
                      <a:pt x="393698" y="0"/>
                    </a:lnTo>
                  </a:path>
                  <a:path w="485140" h="30479">
                    <a:moveTo>
                      <a:pt x="423983" y="0"/>
                    </a:moveTo>
                    <a:lnTo>
                      <a:pt x="439125" y="0"/>
                    </a:lnTo>
                  </a:path>
                  <a:path w="485140" h="30479">
                    <a:moveTo>
                      <a:pt x="454267" y="0"/>
                    </a:moveTo>
                    <a:lnTo>
                      <a:pt x="484552" y="0"/>
                    </a:lnTo>
                  </a:path>
                  <a:path w="485140" h="30479">
                    <a:moveTo>
                      <a:pt x="15142" y="15142"/>
                    </a:moveTo>
                    <a:lnTo>
                      <a:pt x="45426" y="15142"/>
                    </a:lnTo>
                  </a:path>
                  <a:path w="485140" h="30479">
                    <a:moveTo>
                      <a:pt x="60569" y="15142"/>
                    </a:moveTo>
                    <a:lnTo>
                      <a:pt x="90853" y="15142"/>
                    </a:lnTo>
                  </a:path>
                  <a:path w="485140" h="30479">
                    <a:moveTo>
                      <a:pt x="105995" y="15142"/>
                    </a:moveTo>
                    <a:lnTo>
                      <a:pt x="121138" y="15142"/>
                    </a:lnTo>
                  </a:path>
                  <a:path w="485140" h="30479">
                    <a:moveTo>
                      <a:pt x="166564" y="15142"/>
                    </a:moveTo>
                    <a:lnTo>
                      <a:pt x="181707" y="15142"/>
                    </a:lnTo>
                  </a:path>
                  <a:path w="485140" h="30479">
                    <a:moveTo>
                      <a:pt x="196849" y="15142"/>
                    </a:moveTo>
                    <a:lnTo>
                      <a:pt x="211991" y="15142"/>
                    </a:lnTo>
                  </a:path>
                  <a:path w="485140" h="30479">
                    <a:moveTo>
                      <a:pt x="257418" y="15142"/>
                    </a:moveTo>
                    <a:lnTo>
                      <a:pt x="317987" y="15142"/>
                    </a:lnTo>
                  </a:path>
                  <a:path w="485140" h="30479">
                    <a:moveTo>
                      <a:pt x="348271" y="15142"/>
                    </a:moveTo>
                    <a:lnTo>
                      <a:pt x="363414" y="15142"/>
                    </a:lnTo>
                  </a:path>
                  <a:path w="485140" h="30479">
                    <a:moveTo>
                      <a:pt x="423983" y="15142"/>
                    </a:moveTo>
                    <a:lnTo>
                      <a:pt x="484552" y="15142"/>
                    </a:lnTo>
                  </a:path>
                  <a:path w="485140" h="30479">
                    <a:moveTo>
                      <a:pt x="0" y="30284"/>
                    </a:moveTo>
                    <a:lnTo>
                      <a:pt x="15142" y="30284"/>
                    </a:lnTo>
                  </a:path>
                  <a:path w="485140" h="30479">
                    <a:moveTo>
                      <a:pt x="90853" y="30284"/>
                    </a:moveTo>
                    <a:lnTo>
                      <a:pt x="136280" y="30284"/>
                    </a:lnTo>
                  </a:path>
                  <a:path w="485140" h="30479">
                    <a:moveTo>
                      <a:pt x="151422" y="30284"/>
                    </a:moveTo>
                    <a:lnTo>
                      <a:pt x="166564" y="30284"/>
                    </a:lnTo>
                  </a:path>
                  <a:path w="485140" h="30479">
                    <a:moveTo>
                      <a:pt x="181707" y="30284"/>
                    </a:moveTo>
                    <a:lnTo>
                      <a:pt x="196849" y="30284"/>
                    </a:lnTo>
                  </a:path>
                  <a:path w="485140" h="30479">
                    <a:moveTo>
                      <a:pt x="211991" y="30284"/>
                    </a:moveTo>
                    <a:lnTo>
                      <a:pt x="257418" y="30284"/>
                    </a:lnTo>
                  </a:path>
                  <a:path w="485140" h="30479">
                    <a:moveTo>
                      <a:pt x="287702" y="30284"/>
                    </a:moveTo>
                    <a:lnTo>
                      <a:pt x="393698" y="30284"/>
                    </a:lnTo>
                  </a:path>
                </a:pathLst>
              </a:custGeom>
              <a:ln w="15142">
                <a:solidFill>
                  <a:srgbClr val="000000"/>
                </a:solidFill>
              </a:ln>
            </p:spPr>
            <p:txBody>
              <a:bodyPr wrap="square" lIns="0" tIns="0" rIns="0" bIns="0" rtlCol="0"/>
              <a:lstStyle/>
              <a:p>
                <a:endParaRPr/>
              </a:p>
            </p:txBody>
          </p:sp>
          <p:sp>
            <p:nvSpPr>
              <p:cNvPr id="101" name="object 101"/>
              <p:cNvSpPr/>
              <p:nvPr/>
            </p:nvSpPr>
            <p:spPr>
              <a:xfrm>
                <a:off x="16933140" y="7729575"/>
                <a:ext cx="60960" cy="15240"/>
              </a:xfrm>
              <a:custGeom>
                <a:avLst/>
                <a:gdLst/>
                <a:ahLst/>
                <a:cxnLst/>
                <a:rect l="l" t="t" r="r" b="b"/>
                <a:pathLst>
                  <a:path w="60959" h="15240">
                    <a:moveTo>
                      <a:pt x="15138" y="0"/>
                    </a:moveTo>
                    <a:lnTo>
                      <a:pt x="0" y="0"/>
                    </a:lnTo>
                    <a:lnTo>
                      <a:pt x="0" y="15151"/>
                    </a:lnTo>
                    <a:lnTo>
                      <a:pt x="15138" y="15151"/>
                    </a:lnTo>
                    <a:lnTo>
                      <a:pt x="15138" y="0"/>
                    </a:lnTo>
                    <a:close/>
                  </a:path>
                  <a:path w="60959" h="15240">
                    <a:moveTo>
                      <a:pt x="60566" y="0"/>
                    </a:moveTo>
                    <a:lnTo>
                      <a:pt x="30289" y="0"/>
                    </a:lnTo>
                    <a:lnTo>
                      <a:pt x="30289" y="15151"/>
                    </a:lnTo>
                    <a:lnTo>
                      <a:pt x="60566" y="15151"/>
                    </a:lnTo>
                    <a:lnTo>
                      <a:pt x="60566" y="0"/>
                    </a:lnTo>
                    <a:close/>
                  </a:path>
                </a:pathLst>
              </a:custGeom>
              <a:solidFill>
                <a:srgbClr val="000000"/>
              </a:solidFill>
            </p:spPr>
            <p:txBody>
              <a:bodyPr wrap="square" lIns="0" tIns="0" rIns="0" bIns="0" rtlCol="0"/>
              <a:lstStyle/>
              <a:p>
                <a:endParaRPr/>
              </a:p>
            </p:txBody>
          </p:sp>
          <p:sp>
            <p:nvSpPr>
              <p:cNvPr id="102" name="object 102"/>
              <p:cNvSpPr/>
              <p:nvPr/>
            </p:nvSpPr>
            <p:spPr>
              <a:xfrm>
                <a:off x="16494019" y="7752286"/>
                <a:ext cx="408940" cy="0"/>
              </a:xfrm>
              <a:custGeom>
                <a:avLst/>
                <a:gdLst/>
                <a:ahLst/>
                <a:cxnLst/>
                <a:rect l="l" t="t" r="r" b="b"/>
                <a:pathLst>
                  <a:path w="408940">
                    <a:moveTo>
                      <a:pt x="0" y="0"/>
                    </a:moveTo>
                    <a:lnTo>
                      <a:pt x="30284" y="0"/>
                    </a:lnTo>
                  </a:path>
                  <a:path w="408940">
                    <a:moveTo>
                      <a:pt x="60569" y="0"/>
                    </a:moveTo>
                    <a:lnTo>
                      <a:pt x="75711" y="0"/>
                    </a:lnTo>
                  </a:path>
                  <a:path w="408940">
                    <a:moveTo>
                      <a:pt x="105995" y="0"/>
                    </a:moveTo>
                    <a:lnTo>
                      <a:pt x="121138" y="0"/>
                    </a:lnTo>
                  </a:path>
                  <a:path w="408940">
                    <a:moveTo>
                      <a:pt x="136280" y="0"/>
                    </a:moveTo>
                    <a:lnTo>
                      <a:pt x="151422" y="0"/>
                    </a:lnTo>
                  </a:path>
                  <a:path w="408940">
                    <a:moveTo>
                      <a:pt x="166564" y="0"/>
                    </a:moveTo>
                    <a:lnTo>
                      <a:pt x="181707" y="0"/>
                    </a:lnTo>
                  </a:path>
                  <a:path w="408940">
                    <a:moveTo>
                      <a:pt x="196849" y="0"/>
                    </a:moveTo>
                    <a:lnTo>
                      <a:pt x="211991" y="0"/>
                    </a:lnTo>
                  </a:path>
                  <a:path w="408940">
                    <a:moveTo>
                      <a:pt x="227133" y="0"/>
                    </a:moveTo>
                    <a:lnTo>
                      <a:pt x="242276" y="0"/>
                    </a:lnTo>
                  </a:path>
                  <a:path w="408940">
                    <a:moveTo>
                      <a:pt x="257418" y="0"/>
                    </a:moveTo>
                    <a:lnTo>
                      <a:pt x="287702" y="0"/>
                    </a:lnTo>
                  </a:path>
                  <a:path w="408940">
                    <a:moveTo>
                      <a:pt x="317987" y="0"/>
                    </a:moveTo>
                    <a:lnTo>
                      <a:pt x="333129" y="0"/>
                    </a:lnTo>
                  </a:path>
                  <a:path w="408940">
                    <a:moveTo>
                      <a:pt x="363414" y="0"/>
                    </a:moveTo>
                    <a:lnTo>
                      <a:pt x="408840" y="0"/>
                    </a:lnTo>
                  </a:path>
                </a:pathLst>
              </a:custGeom>
              <a:ln w="15142">
                <a:solidFill>
                  <a:srgbClr val="000000"/>
                </a:solidFill>
              </a:ln>
            </p:spPr>
            <p:txBody>
              <a:bodyPr wrap="square" lIns="0" tIns="0" rIns="0" bIns="0" rtlCol="0"/>
              <a:lstStyle/>
              <a:p>
                <a:endParaRPr/>
              </a:p>
            </p:txBody>
          </p:sp>
          <p:sp>
            <p:nvSpPr>
              <p:cNvPr id="103" name="object 103"/>
              <p:cNvSpPr/>
              <p:nvPr/>
            </p:nvSpPr>
            <p:spPr>
              <a:xfrm>
                <a:off x="16933140" y="7744726"/>
                <a:ext cx="60960" cy="15240"/>
              </a:xfrm>
              <a:custGeom>
                <a:avLst/>
                <a:gdLst/>
                <a:ahLst/>
                <a:cxnLst/>
                <a:rect l="l" t="t" r="r" b="b"/>
                <a:pathLst>
                  <a:path w="60959" h="15240">
                    <a:moveTo>
                      <a:pt x="15138" y="0"/>
                    </a:moveTo>
                    <a:lnTo>
                      <a:pt x="0" y="0"/>
                    </a:lnTo>
                    <a:lnTo>
                      <a:pt x="0" y="15138"/>
                    </a:lnTo>
                    <a:lnTo>
                      <a:pt x="15138" y="15138"/>
                    </a:lnTo>
                    <a:lnTo>
                      <a:pt x="15138" y="0"/>
                    </a:lnTo>
                    <a:close/>
                  </a:path>
                  <a:path w="60959" h="15240">
                    <a:moveTo>
                      <a:pt x="60566" y="0"/>
                    </a:moveTo>
                    <a:lnTo>
                      <a:pt x="30289" y="0"/>
                    </a:lnTo>
                    <a:lnTo>
                      <a:pt x="30289" y="15138"/>
                    </a:lnTo>
                    <a:lnTo>
                      <a:pt x="60566" y="15138"/>
                    </a:lnTo>
                    <a:lnTo>
                      <a:pt x="60566" y="0"/>
                    </a:lnTo>
                    <a:close/>
                  </a:path>
                </a:pathLst>
              </a:custGeom>
              <a:solidFill>
                <a:srgbClr val="000000"/>
              </a:solidFill>
            </p:spPr>
            <p:txBody>
              <a:bodyPr wrap="square" lIns="0" tIns="0" rIns="0" bIns="0" rtlCol="0"/>
              <a:lstStyle/>
              <a:p>
                <a:endParaRPr/>
              </a:p>
            </p:txBody>
          </p:sp>
          <p:sp>
            <p:nvSpPr>
              <p:cNvPr id="104" name="object 104"/>
              <p:cNvSpPr/>
              <p:nvPr/>
            </p:nvSpPr>
            <p:spPr>
              <a:xfrm>
                <a:off x="16494019" y="7767428"/>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105" name="object 105"/>
              <p:cNvSpPr/>
              <p:nvPr/>
            </p:nvSpPr>
            <p:spPr>
              <a:xfrm>
                <a:off x="16539446" y="7759857"/>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06" name="object 106"/>
              <p:cNvSpPr/>
              <p:nvPr/>
            </p:nvSpPr>
            <p:spPr>
              <a:xfrm>
                <a:off x="16509161" y="7767428"/>
                <a:ext cx="469900" cy="15240"/>
              </a:xfrm>
              <a:custGeom>
                <a:avLst/>
                <a:gdLst/>
                <a:ahLst/>
                <a:cxnLst/>
                <a:rect l="l" t="t" r="r" b="b"/>
                <a:pathLst>
                  <a:path w="469900" h="15240">
                    <a:moveTo>
                      <a:pt x="75711" y="0"/>
                    </a:moveTo>
                    <a:lnTo>
                      <a:pt x="90853" y="0"/>
                    </a:lnTo>
                  </a:path>
                  <a:path w="469900" h="15240">
                    <a:moveTo>
                      <a:pt x="105995" y="0"/>
                    </a:moveTo>
                    <a:lnTo>
                      <a:pt x="121138" y="0"/>
                    </a:lnTo>
                  </a:path>
                  <a:path w="469900" h="15240">
                    <a:moveTo>
                      <a:pt x="166564" y="0"/>
                    </a:moveTo>
                    <a:lnTo>
                      <a:pt x="181707" y="0"/>
                    </a:lnTo>
                  </a:path>
                  <a:path w="469900" h="15240">
                    <a:moveTo>
                      <a:pt x="196849" y="0"/>
                    </a:moveTo>
                    <a:lnTo>
                      <a:pt x="242276" y="0"/>
                    </a:lnTo>
                  </a:path>
                  <a:path w="469900" h="15240">
                    <a:moveTo>
                      <a:pt x="287702" y="0"/>
                    </a:moveTo>
                    <a:lnTo>
                      <a:pt x="333129" y="0"/>
                    </a:lnTo>
                  </a:path>
                  <a:path w="469900" h="15240">
                    <a:moveTo>
                      <a:pt x="348271" y="0"/>
                    </a:moveTo>
                    <a:lnTo>
                      <a:pt x="423983" y="0"/>
                    </a:lnTo>
                  </a:path>
                  <a:path w="469900" h="15240">
                    <a:moveTo>
                      <a:pt x="454267" y="0"/>
                    </a:moveTo>
                    <a:lnTo>
                      <a:pt x="469409" y="0"/>
                    </a:lnTo>
                  </a:path>
                  <a:path w="469900" h="15240">
                    <a:moveTo>
                      <a:pt x="0" y="15142"/>
                    </a:moveTo>
                    <a:lnTo>
                      <a:pt x="15142" y="15142"/>
                    </a:lnTo>
                  </a:path>
                </a:pathLst>
              </a:custGeom>
              <a:ln w="15142">
                <a:solidFill>
                  <a:srgbClr val="000000"/>
                </a:solidFill>
              </a:ln>
            </p:spPr>
            <p:txBody>
              <a:bodyPr wrap="square" lIns="0" tIns="0" rIns="0" bIns="0" rtlCol="0"/>
              <a:lstStyle/>
              <a:p>
                <a:endParaRPr/>
              </a:p>
            </p:txBody>
          </p:sp>
          <p:sp>
            <p:nvSpPr>
              <p:cNvPr id="107" name="object 107"/>
              <p:cNvSpPr/>
              <p:nvPr/>
            </p:nvSpPr>
            <p:spPr>
              <a:xfrm>
                <a:off x="16539446" y="7774999"/>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08" name="object 108"/>
              <p:cNvSpPr/>
              <p:nvPr/>
            </p:nvSpPr>
            <p:spPr>
              <a:xfrm>
                <a:off x="16569730" y="7782570"/>
                <a:ext cx="60960" cy="0"/>
              </a:xfrm>
              <a:custGeom>
                <a:avLst/>
                <a:gdLst/>
                <a:ahLst/>
                <a:cxnLst/>
                <a:rect l="l" t="t" r="r" b="b"/>
                <a:pathLst>
                  <a:path w="60959">
                    <a:moveTo>
                      <a:pt x="0" y="0"/>
                    </a:moveTo>
                    <a:lnTo>
                      <a:pt x="15142" y="0"/>
                    </a:lnTo>
                  </a:path>
                  <a:path w="60959">
                    <a:moveTo>
                      <a:pt x="30284" y="0"/>
                    </a:moveTo>
                    <a:lnTo>
                      <a:pt x="60569" y="0"/>
                    </a:lnTo>
                  </a:path>
                </a:pathLst>
              </a:custGeom>
              <a:ln w="15142">
                <a:solidFill>
                  <a:srgbClr val="000000"/>
                </a:solidFill>
              </a:ln>
            </p:spPr>
            <p:txBody>
              <a:bodyPr wrap="square" lIns="0" tIns="0" rIns="0" bIns="0" rtlCol="0"/>
              <a:lstStyle/>
              <a:p>
                <a:endParaRPr/>
              </a:p>
            </p:txBody>
          </p:sp>
          <p:sp>
            <p:nvSpPr>
              <p:cNvPr id="109" name="object 109"/>
              <p:cNvSpPr/>
              <p:nvPr/>
            </p:nvSpPr>
            <p:spPr>
              <a:xfrm>
                <a:off x="16675726" y="7774999"/>
                <a:ext cx="60960" cy="15240"/>
              </a:xfrm>
              <a:custGeom>
                <a:avLst/>
                <a:gdLst/>
                <a:ahLst/>
                <a:cxnLst/>
                <a:rect l="l" t="t" r="r" b="b"/>
                <a:pathLst>
                  <a:path w="60959" h="15240">
                    <a:moveTo>
                      <a:pt x="0" y="0"/>
                    </a:moveTo>
                    <a:lnTo>
                      <a:pt x="60569" y="0"/>
                    </a:lnTo>
                    <a:lnTo>
                      <a:pt x="60569" y="15142"/>
                    </a:lnTo>
                    <a:lnTo>
                      <a:pt x="0" y="15142"/>
                    </a:lnTo>
                    <a:lnTo>
                      <a:pt x="0" y="0"/>
                    </a:lnTo>
                    <a:close/>
                  </a:path>
                </a:pathLst>
              </a:custGeom>
              <a:solidFill>
                <a:srgbClr val="000000"/>
              </a:solidFill>
            </p:spPr>
            <p:txBody>
              <a:bodyPr wrap="square" lIns="0" tIns="0" rIns="0" bIns="0" rtlCol="0"/>
              <a:lstStyle/>
              <a:p>
                <a:endParaRPr/>
              </a:p>
            </p:txBody>
          </p:sp>
          <p:sp>
            <p:nvSpPr>
              <p:cNvPr id="110" name="object 110"/>
              <p:cNvSpPr/>
              <p:nvPr/>
            </p:nvSpPr>
            <p:spPr>
              <a:xfrm>
                <a:off x="16494019" y="7782570"/>
                <a:ext cx="469900" cy="15240"/>
              </a:xfrm>
              <a:custGeom>
                <a:avLst/>
                <a:gdLst/>
                <a:ahLst/>
                <a:cxnLst/>
                <a:rect l="l" t="t" r="r" b="b"/>
                <a:pathLst>
                  <a:path w="469900" h="15240">
                    <a:moveTo>
                      <a:pt x="317987" y="0"/>
                    </a:moveTo>
                    <a:lnTo>
                      <a:pt x="348271" y="0"/>
                    </a:lnTo>
                  </a:path>
                  <a:path w="469900" h="15240">
                    <a:moveTo>
                      <a:pt x="363414" y="0"/>
                    </a:moveTo>
                    <a:lnTo>
                      <a:pt x="423983" y="0"/>
                    </a:lnTo>
                  </a:path>
                  <a:path w="469900" h="15240">
                    <a:moveTo>
                      <a:pt x="439125" y="0"/>
                    </a:moveTo>
                    <a:lnTo>
                      <a:pt x="469409" y="0"/>
                    </a:lnTo>
                  </a:path>
                  <a:path w="469900" h="15240">
                    <a:moveTo>
                      <a:pt x="0" y="15142"/>
                    </a:moveTo>
                    <a:lnTo>
                      <a:pt x="15142" y="15142"/>
                    </a:lnTo>
                  </a:path>
                  <a:path w="469900" h="15240">
                    <a:moveTo>
                      <a:pt x="30284" y="15142"/>
                    </a:moveTo>
                    <a:lnTo>
                      <a:pt x="45426" y="15142"/>
                    </a:lnTo>
                  </a:path>
                  <a:path w="469900" h="15240">
                    <a:moveTo>
                      <a:pt x="60569" y="15142"/>
                    </a:moveTo>
                    <a:lnTo>
                      <a:pt x="121138" y="15142"/>
                    </a:lnTo>
                  </a:path>
                </a:pathLst>
              </a:custGeom>
              <a:ln w="15142">
                <a:solidFill>
                  <a:srgbClr val="000000"/>
                </a:solidFill>
              </a:ln>
            </p:spPr>
            <p:txBody>
              <a:bodyPr wrap="square" lIns="0" tIns="0" rIns="0" bIns="0" rtlCol="0"/>
              <a:lstStyle/>
              <a:p>
                <a:endParaRPr/>
              </a:p>
            </p:txBody>
          </p:sp>
          <p:sp>
            <p:nvSpPr>
              <p:cNvPr id="111" name="object 111"/>
              <p:cNvSpPr/>
              <p:nvPr/>
            </p:nvSpPr>
            <p:spPr>
              <a:xfrm>
                <a:off x="16675726" y="7790141"/>
                <a:ext cx="60960" cy="15240"/>
              </a:xfrm>
              <a:custGeom>
                <a:avLst/>
                <a:gdLst/>
                <a:ahLst/>
                <a:cxnLst/>
                <a:rect l="l" t="t" r="r" b="b"/>
                <a:pathLst>
                  <a:path w="60959" h="15240">
                    <a:moveTo>
                      <a:pt x="0" y="0"/>
                    </a:moveTo>
                    <a:lnTo>
                      <a:pt x="60569" y="0"/>
                    </a:lnTo>
                    <a:lnTo>
                      <a:pt x="60569" y="15142"/>
                    </a:lnTo>
                    <a:lnTo>
                      <a:pt x="0" y="15142"/>
                    </a:lnTo>
                    <a:lnTo>
                      <a:pt x="0" y="0"/>
                    </a:lnTo>
                    <a:close/>
                  </a:path>
                </a:pathLst>
              </a:custGeom>
              <a:solidFill>
                <a:srgbClr val="000000"/>
              </a:solidFill>
            </p:spPr>
            <p:txBody>
              <a:bodyPr wrap="square" lIns="0" tIns="0" rIns="0" bIns="0" rtlCol="0"/>
              <a:lstStyle/>
              <a:p>
                <a:endParaRPr/>
              </a:p>
            </p:txBody>
          </p:sp>
          <p:sp>
            <p:nvSpPr>
              <p:cNvPr id="112" name="object 112"/>
              <p:cNvSpPr/>
              <p:nvPr/>
            </p:nvSpPr>
            <p:spPr>
              <a:xfrm>
                <a:off x="16751437" y="7797712"/>
                <a:ext cx="182245" cy="0"/>
              </a:xfrm>
              <a:custGeom>
                <a:avLst/>
                <a:gdLst/>
                <a:ahLst/>
                <a:cxnLst/>
                <a:rect l="l" t="t" r="r" b="b"/>
                <a:pathLst>
                  <a:path w="182244">
                    <a:moveTo>
                      <a:pt x="0" y="0"/>
                    </a:moveTo>
                    <a:lnTo>
                      <a:pt x="30284" y="0"/>
                    </a:lnTo>
                  </a:path>
                  <a:path w="182244">
                    <a:moveTo>
                      <a:pt x="75711" y="0"/>
                    </a:moveTo>
                    <a:lnTo>
                      <a:pt x="136280" y="0"/>
                    </a:lnTo>
                  </a:path>
                  <a:path w="182244">
                    <a:moveTo>
                      <a:pt x="151422" y="0"/>
                    </a:moveTo>
                    <a:lnTo>
                      <a:pt x="181707" y="0"/>
                    </a:lnTo>
                  </a:path>
                </a:pathLst>
              </a:custGeom>
              <a:ln w="15142">
                <a:solidFill>
                  <a:srgbClr val="000000"/>
                </a:solidFill>
              </a:ln>
            </p:spPr>
            <p:txBody>
              <a:bodyPr wrap="square" lIns="0" tIns="0" rIns="0" bIns="0" rtlCol="0"/>
              <a:lstStyle/>
              <a:p>
                <a:endParaRPr/>
              </a:p>
            </p:txBody>
          </p:sp>
          <p:sp>
            <p:nvSpPr>
              <p:cNvPr id="113" name="object 113"/>
              <p:cNvSpPr/>
              <p:nvPr/>
            </p:nvSpPr>
            <p:spPr>
              <a:xfrm>
                <a:off x="16978571" y="7790141"/>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14" name="object 114"/>
              <p:cNvSpPr/>
              <p:nvPr/>
            </p:nvSpPr>
            <p:spPr>
              <a:xfrm>
                <a:off x="16524303" y="7812855"/>
                <a:ext cx="439420" cy="0"/>
              </a:xfrm>
              <a:custGeom>
                <a:avLst/>
                <a:gdLst/>
                <a:ahLst/>
                <a:cxnLst/>
                <a:rect l="l" t="t" r="r" b="b"/>
                <a:pathLst>
                  <a:path w="439419">
                    <a:moveTo>
                      <a:pt x="0" y="0"/>
                    </a:moveTo>
                    <a:lnTo>
                      <a:pt x="60569" y="0"/>
                    </a:lnTo>
                  </a:path>
                  <a:path w="439419">
                    <a:moveTo>
                      <a:pt x="105995" y="0"/>
                    </a:moveTo>
                    <a:lnTo>
                      <a:pt x="136280" y="0"/>
                    </a:lnTo>
                  </a:path>
                  <a:path w="439419">
                    <a:moveTo>
                      <a:pt x="166564" y="0"/>
                    </a:moveTo>
                    <a:lnTo>
                      <a:pt x="196849" y="0"/>
                    </a:lnTo>
                  </a:path>
                  <a:path w="439419">
                    <a:moveTo>
                      <a:pt x="211991" y="0"/>
                    </a:moveTo>
                    <a:lnTo>
                      <a:pt x="227133" y="0"/>
                    </a:lnTo>
                  </a:path>
                  <a:path w="439419">
                    <a:moveTo>
                      <a:pt x="242276" y="0"/>
                    </a:moveTo>
                    <a:lnTo>
                      <a:pt x="272560" y="0"/>
                    </a:lnTo>
                  </a:path>
                  <a:path w="439419">
                    <a:moveTo>
                      <a:pt x="287702" y="0"/>
                    </a:moveTo>
                    <a:lnTo>
                      <a:pt x="393698" y="0"/>
                    </a:lnTo>
                  </a:path>
                  <a:path w="439419">
                    <a:moveTo>
                      <a:pt x="408840" y="0"/>
                    </a:moveTo>
                    <a:lnTo>
                      <a:pt x="439125" y="0"/>
                    </a:lnTo>
                  </a:path>
                </a:pathLst>
              </a:custGeom>
              <a:ln w="15142">
                <a:solidFill>
                  <a:srgbClr val="000000"/>
                </a:solidFill>
              </a:ln>
            </p:spPr>
            <p:txBody>
              <a:bodyPr wrap="square" lIns="0" tIns="0" rIns="0" bIns="0" rtlCol="0"/>
              <a:lstStyle/>
              <a:p>
                <a:endParaRPr/>
              </a:p>
            </p:txBody>
          </p:sp>
          <p:sp>
            <p:nvSpPr>
              <p:cNvPr id="115" name="object 115"/>
              <p:cNvSpPr/>
              <p:nvPr/>
            </p:nvSpPr>
            <p:spPr>
              <a:xfrm>
                <a:off x="16978571" y="7805284"/>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16" name="object 116"/>
              <p:cNvSpPr/>
              <p:nvPr/>
            </p:nvSpPr>
            <p:spPr>
              <a:xfrm>
                <a:off x="16494019" y="7827997"/>
                <a:ext cx="469900" cy="15240"/>
              </a:xfrm>
              <a:custGeom>
                <a:avLst/>
                <a:gdLst/>
                <a:ahLst/>
                <a:cxnLst/>
                <a:rect l="l" t="t" r="r" b="b"/>
                <a:pathLst>
                  <a:path w="469900" h="15240">
                    <a:moveTo>
                      <a:pt x="0" y="0"/>
                    </a:moveTo>
                    <a:lnTo>
                      <a:pt x="121138" y="0"/>
                    </a:lnTo>
                  </a:path>
                  <a:path w="469900" h="15240">
                    <a:moveTo>
                      <a:pt x="136280" y="0"/>
                    </a:moveTo>
                    <a:lnTo>
                      <a:pt x="181707" y="0"/>
                    </a:lnTo>
                  </a:path>
                  <a:path w="469900" h="15240">
                    <a:moveTo>
                      <a:pt x="211991" y="0"/>
                    </a:moveTo>
                    <a:lnTo>
                      <a:pt x="242276" y="0"/>
                    </a:lnTo>
                  </a:path>
                  <a:path w="469900" h="15240">
                    <a:moveTo>
                      <a:pt x="272560" y="0"/>
                    </a:moveTo>
                    <a:lnTo>
                      <a:pt x="287702" y="0"/>
                    </a:lnTo>
                  </a:path>
                  <a:path w="469900" h="15240">
                    <a:moveTo>
                      <a:pt x="302845" y="0"/>
                    </a:moveTo>
                    <a:lnTo>
                      <a:pt x="333129" y="0"/>
                    </a:lnTo>
                  </a:path>
                  <a:path w="469900" h="15240">
                    <a:moveTo>
                      <a:pt x="408840" y="0"/>
                    </a:moveTo>
                    <a:lnTo>
                      <a:pt x="439125" y="0"/>
                    </a:lnTo>
                  </a:path>
                  <a:path w="469900" h="15240">
                    <a:moveTo>
                      <a:pt x="454267" y="0"/>
                    </a:moveTo>
                    <a:lnTo>
                      <a:pt x="469409" y="0"/>
                    </a:lnTo>
                  </a:path>
                  <a:path w="469900" h="15240">
                    <a:moveTo>
                      <a:pt x="15142" y="15142"/>
                    </a:moveTo>
                    <a:lnTo>
                      <a:pt x="45426" y="15142"/>
                    </a:lnTo>
                  </a:path>
                  <a:path w="469900" h="15240">
                    <a:moveTo>
                      <a:pt x="105995" y="15142"/>
                    </a:moveTo>
                    <a:lnTo>
                      <a:pt x="121138" y="15142"/>
                    </a:lnTo>
                  </a:path>
                </a:pathLst>
              </a:custGeom>
              <a:ln w="15142">
                <a:solidFill>
                  <a:srgbClr val="000000"/>
                </a:solidFill>
              </a:ln>
            </p:spPr>
            <p:txBody>
              <a:bodyPr wrap="square" lIns="0" tIns="0" rIns="0" bIns="0" rtlCol="0"/>
              <a:lstStyle/>
              <a:p>
                <a:endParaRPr/>
              </a:p>
            </p:txBody>
          </p:sp>
          <p:sp>
            <p:nvSpPr>
              <p:cNvPr id="117" name="object 117"/>
              <p:cNvSpPr/>
              <p:nvPr/>
            </p:nvSpPr>
            <p:spPr>
              <a:xfrm>
                <a:off x="16630295" y="7835569"/>
                <a:ext cx="76200" cy="15240"/>
              </a:xfrm>
              <a:custGeom>
                <a:avLst/>
                <a:gdLst/>
                <a:ahLst/>
                <a:cxnLst/>
                <a:rect l="l" t="t" r="r" b="b"/>
                <a:pathLst>
                  <a:path w="76200" h="15240">
                    <a:moveTo>
                      <a:pt x="15138" y="0"/>
                    </a:moveTo>
                    <a:lnTo>
                      <a:pt x="0" y="0"/>
                    </a:lnTo>
                    <a:lnTo>
                      <a:pt x="0" y="15151"/>
                    </a:lnTo>
                    <a:lnTo>
                      <a:pt x="15138" y="15151"/>
                    </a:lnTo>
                    <a:lnTo>
                      <a:pt x="15138" y="0"/>
                    </a:lnTo>
                    <a:close/>
                  </a:path>
                  <a:path w="76200" h="15240">
                    <a:moveTo>
                      <a:pt x="45427" y="0"/>
                    </a:moveTo>
                    <a:lnTo>
                      <a:pt x="30276" y="0"/>
                    </a:lnTo>
                    <a:lnTo>
                      <a:pt x="30276" y="15151"/>
                    </a:lnTo>
                    <a:lnTo>
                      <a:pt x="45427" y="15151"/>
                    </a:lnTo>
                    <a:lnTo>
                      <a:pt x="45427" y="0"/>
                    </a:lnTo>
                    <a:close/>
                  </a:path>
                  <a:path w="76200" h="15240">
                    <a:moveTo>
                      <a:pt x="75704" y="0"/>
                    </a:moveTo>
                    <a:lnTo>
                      <a:pt x="60566" y="0"/>
                    </a:lnTo>
                    <a:lnTo>
                      <a:pt x="60566" y="15151"/>
                    </a:lnTo>
                    <a:lnTo>
                      <a:pt x="75704" y="15151"/>
                    </a:lnTo>
                    <a:lnTo>
                      <a:pt x="75704" y="0"/>
                    </a:lnTo>
                    <a:close/>
                  </a:path>
                </a:pathLst>
              </a:custGeom>
              <a:solidFill>
                <a:srgbClr val="000000"/>
              </a:solidFill>
            </p:spPr>
            <p:txBody>
              <a:bodyPr wrap="square" lIns="0" tIns="0" rIns="0" bIns="0" rtlCol="0"/>
              <a:lstStyle/>
              <a:p>
                <a:endParaRPr/>
              </a:p>
            </p:txBody>
          </p:sp>
          <p:sp>
            <p:nvSpPr>
              <p:cNvPr id="118" name="object 118"/>
              <p:cNvSpPr/>
              <p:nvPr/>
            </p:nvSpPr>
            <p:spPr>
              <a:xfrm>
                <a:off x="16554588" y="7843139"/>
                <a:ext cx="424180" cy="15240"/>
              </a:xfrm>
              <a:custGeom>
                <a:avLst/>
                <a:gdLst/>
                <a:ahLst/>
                <a:cxnLst/>
                <a:rect l="l" t="t" r="r" b="b"/>
                <a:pathLst>
                  <a:path w="424180" h="15240">
                    <a:moveTo>
                      <a:pt x="166564" y="0"/>
                    </a:moveTo>
                    <a:lnTo>
                      <a:pt x="196849" y="0"/>
                    </a:lnTo>
                  </a:path>
                  <a:path w="424180" h="15240">
                    <a:moveTo>
                      <a:pt x="242276" y="0"/>
                    </a:moveTo>
                    <a:lnTo>
                      <a:pt x="302845" y="0"/>
                    </a:lnTo>
                  </a:path>
                  <a:path w="424180" h="15240">
                    <a:moveTo>
                      <a:pt x="317987" y="0"/>
                    </a:moveTo>
                    <a:lnTo>
                      <a:pt x="423983" y="0"/>
                    </a:lnTo>
                  </a:path>
                  <a:path w="424180" h="15240">
                    <a:moveTo>
                      <a:pt x="0" y="15142"/>
                    </a:moveTo>
                    <a:lnTo>
                      <a:pt x="15142" y="15142"/>
                    </a:lnTo>
                  </a:path>
                  <a:path w="424180" h="15240">
                    <a:moveTo>
                      <a:pt x="30284" y="15142"/>
                    </a:moveTo>
                    <a:lnTo>
                      <a:pt x="45426" y="15142"/>
                    </a:lnTo>
                  </a:path>
                </a:pathLst>
              </a:custGeom>
              <a:ln w="15142">
                <a:solidFill>
                  <a:srgbClr val="000000"/>
                </a:solidFill>
              </a:ln>
            </p:spPr>
            <p:txBody>
              <a:bodyPr wrap="square" lIns="0" tIns="0" rIns="0" bIns="0" rtlCol="0"/>
              <a:lstStyle/>
              <a:p>
                <a:endParaRPr/>
              </a:p>
            </p:txBody>
          </p:sp>
          <p:sp>
            <p:nvSpPr>
              <p:cNvPr id="119" name="object 119"/>
              <p:cNvSpPr/>
              <p:nvPr/>
            </p:nvSpPr>
            <p:spPr>
              <a:xfrm>
                <a:off x="16630295" y="7850720"/>
                <a:ext cx="76200" cy="15240"/>
              </a:xfrm>
              <a:custGeom>
                <a:avLst/>
                <a:gdLst/>
                <a:ahLst/>
                <a:cxnLst/>
                <a:rect l="l" t="t" r="r" b="b"/>
                <a:pathLst>
                  <a:path w="76200" h="15240">
                    <a:moveTo>
                      <a:pt x="15138" y="0"/>
                    </a:moveTo>
                    <a:lnTo>
                      <a:pt x="0" y="0"/>
                    </a:lnTo>
                    <a:lnTo>
                      <a:pt x="0" y="15138"/>
                    </a:lnTo>
                    <a:lnTo>
                      <a:pt x="15138" y="15138"/>
                    </a:lnTo>
                    <a:lnTo>
                      <a:pt x="15138" y="0"/>
                    </a:lnTo>
                    <a:close/>
                  </a:path>
                  <a:path w="76200" h="15240">
                    <a:moveTo>
                      <a:pt x="45427" y="0"/>
                    </a:moveTo>
                    <a:lnTo>
                      <a:pt x="30276" y="0"/>
                    </a:lnTo>
                    <a:lnTo>
                      <a:pt x="30276" y="15138"/>
                    </a:lnTo>
                    <a:lnTo>
                      <a:pt x="45427" y="15138"/>
                    </a:lnTo>
                    <a:lnTo>
                      <a:pt x="45427" y="0"/>
                    </a:lnTo>
                    <a:close/>
                  </a:path>
                  <a:path w="76200" h="15240">
                    <a:moveTo>
                      <a:pt x="75704" y="0"/>
                    </a:moveTo>
                    <a:lnTo>
                      <a:pt x="60566" y="0"/>
                    </a:lnTo>
                    <a:lnTo>
                      <a:pt x="60566" y="15138"/>
                    </a:lnTo>
                    <a:lnTo>
                      <a:pt x="75704" y="15138"/>
                    </a:lnTo>
                    <a:lnTo>
                      <a:pt x="75704" y="0"/>
                    </a:lnTo>
                    <a:close/>
                  </a:path>
                </a:pathLst>
              </a:custGeom>
              <a:solidFill>
                <a:srgbClr val="000000"/>
              </a:solidFill>
            </p:spPr>
            <p:txBody>
              <a:bodyPr wrap="square" lIns="0" tIns="0" rIns="0" bIns="0" rtlCol="0"/>
              <a:lstStyle/>
              <a:p>
                <a:endParaRPr/>
              </a:p>
            </p:txBody>
          </p:sp>
          <p:sp>
            <p:nvSpPr>
              <p:cNvPr id="120" name="object 120"/>
              <p:cNvSpPr/>
              <p:nvPr/>
            </p:nvSpPr>
            <p:spPr>
              <a:xfrm>
                <a:off x="16721153" y="7858281"/>
                <a:ext cx="167005" cy="0"/>
              </a:xfrm>
              <a:custGeom>
                <a:avLst/>
                <a:gdLst/>
                <a:ahLst/>
                <a:cxnLst/>
                <a:rect l="l" t="t" r="r" b="b"/>
                <a:pathLst>
                  <a:path w="167005">
                    <a:moveTo>
                      <a:pt x="0" y="0"/>
                    </a:moveTo>
                    <a:lnTo>
                      <a:pt x="15142" y="0"/>
                    </a:lnTo>
                  </a:path>
                  <a:path w="167005">
                    <a:moveTo>
                      <a:pt x="45426" y="0"/>
                    </a:moveTo>
                    <a:lnTo>
                      <a:pt x="60569" y="0"/>
                    </a:lnTo>
                  </a:path>
                  <a:path w="167005">
                    <a:moveTo>
                      <a:pt x="90853" y="0"/>
                    </a:moveTo>
                    <a:lnTo>
                      <a:pt x="105995" y="0"/>
                    </a:lnTo>
                  </a:path>
                  <a:path w="167005">
                    <a:moveTo>
                      <a:pt x="151422" y="0"/>
                    </a:moveTo>
                    <a:lnTo>
                      <a:pt x="166564" y="0"/>
                    </a:lnTo>
                  </a:path>
                </a:pathLst>
              </a:custGeom>
              <a:ln w="15142">
                <a:solidFill>
                  <a:srgbClr val="000000"/>
                </a:solidFill>
              </a:ln>
            </p:spPr>
            <p:txBody>
              <a:bodyPr wrap="square" lIns="0" tIns="0" rIns="0" bIns="0" rtlCol="0"/>
              <a:lstStyle/>
              <a:p>
                <a:endParaRPr/>
              </a:p>
            </p:txBody>
          </p:sp>
          <p:sp>
            <p:nvSpPr>
              <p:cNvPr id="121" name="object 121"/>
              <p:cNvSpPr/>
              <p:nvPr/>
            </p:nvSpPr>
            <p:spPr>
              <a:xfrm>
                <a:off x="16933144" y="7850710"/>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22" name="object 122"/>
              <p:cNvSpPr/>
              <p:nvPr/>
            </p:nvSpPr>
            <p:spPr>
              <a:xfrm>
                <a:off x="16494019" y="7858281"/>
                <a:ext cx="499745" cy="15240"/>
              </a:xfrm>
              <a:custGeom>
                <a:avLst/>
                <a:gdLst/>
                <a:ahLst/>
                <a:cxnLst/>
                <a:rect l="l" t="t" r="r" b="b"/>
                <a:pathLst>
                  <a:path w="499744" h="15240">
                    <a:moveTo>
                      <a:pt x="469409" y="0"/>
                    </a:moveTo>
                    <a:lnTo>
                      <a:pt x="499694" y="0"/>
                    </a:lnTo>
                  </a:path>
                  <a:path w="499744" h="15240">
                    <a:moveTo>
                      <a:pt x="0" y="15142"/>
                    </a:moveTo>
                    <a:lnTo>
                      <a:pt x="30284" y="15142"/>
                    </a:lnTo>
                  </a:path>
                  <a:path w="499744" h="15240">
                    <a:moveTo>
                      <a:pt x="45426" y="15142"/>
                    </a:moveTo>
                    <a:lnTo>
                      <a:pt x="60569" y="15142"/>
                    </a:lnTo>
                  </a:path>
                  <a:path w="499744" h="15240">
                    <a:moveTo>
                      <a:pt x="75711" y="15142"/>
                    </a:moveTo>
                    <a:lnTo>
                      <a:pt x="90853" y="15142"/>
                    </a:lnTo>
                  </a:path>
                  <a:path w="499744" h="15240">
                    <a:moveTo>
                      <a:pt x="105995" y="15142"/>
                    </a:moveTo>
                    <a:lnTo>
                      <a:pt x="211991" y="15142"/>
                    </a:lnTo>
                  </a:path>
                  <a:path w="499744" h="15240">
                    <a:moveTo>
                      <a:pt x="227133" y="15142"/>
                    </a:moveTo>
                    <a:lnTo>
                      <a:pt x="272560" y="15142"/>
                    </a:lnTo>
                  </a:path>
                  <a:path w="499744" h="15240">
                    <a:moveTo>
                      <a:pt x="302845" y="15142"/>
                    </a:moveTo>
                    <a:lnTo>
                      <a:pt x="393698" y="15142"/>
                    </a:lnTo>
                  </a:path>
                </a:pathLst>
              </a:custGeom>
              <a:ln w="15142">
                <a:solidFill>
                  <a:srgbClr val="000000"/>
                </a:solidFill>
              </a:ln>
            </p:spPr>
            <p:txBody>
              <a:bodyPr wrap="square" lIns="0" tIns="0" rIns="0" bIns="0" rtlCol="0"/>
              <a:lstStyle/>
              <a:p>
                <a:endParaRPr/>
              </a:p>
            </p:txBody>
          </p:sp>
          <p:sp>
            <p:nvSpPr>
              <p:cNvPr id="123" name="object 123"/>
              <p:cNvSpPr/>
              <p:nvPr/>
            </p:nvSpPr>
            <p:spPr>
              <a:xfrm>
                <a:off x="16933144" y="7865853"/>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24" name="object 124"/>
              <p:cNvSpPr/>
              <p:nvPr/>
            </p:nvSpPr>
            <p:spPr>
              <a:xfrm>
                <a:off x="16978571" y="7873424"/>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125" name="object 125"/>
              <p:cNvSpPr/>
              <p:nvPr/>
            </p:nvSpPr>
            <p:spPr>
              <a:xfrm>
                <a:off x="16494019" y="7880995"/>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26" name="object 126"/>
              <p:cNvSpPr/>
              <p:nvPr/>
            </p:nvSpPr>
            <p:spPr>
              <a:xfrm>
                <a:off x="16524303" y="7888566"/>
                <a:ext cx="393700" cy="0"/>
              </a:xfrm>
              <a:custGeom>
                <a:avLst/>
                <a:gdLst/>
                <a:ahLst/>
                <a:cxnLst/>
                <a:rect l="l" t="t" r="r" b="b"/>
                <a:pathLst>
                  <a:path w="393700">
                    <a:moveTo>
                      <a:pt x="0" y="0"/>
                    </a:moveTo>
                    <a:lnTo>
                      <a:pt x="30284" y="0"/>
                    </a:lnTo>
                  </a:path>
                  <a:path w="393700">
                    <a:moveTo>
                      <a:pt x="60569" y="0"/>
                    </a:moveTo>
                    <a:lnTo>
                      <a:pt x="75711" y="0"/>
                    </a:lnTo>
                  </a:path>
                  <a:path w="393700">
                    <a:moveTo>
                      <a:pt x="90853" y="0"/>
                    </a:moveTo>
                    <a:lnTo>
                      <a:pt x="105995" y="0"/>
                    </a:lnTo>
                  </a:path>
                  <a:path w="393700">
                    <a:moveTo>
                      <a:pt x="121138" y="0"/>
                    </a:moveTo>
                    <a:lnTo>
                      <a:pt x="151422" y="0"/>
                    </a:lnTo>
                  </a:path>
                  <a:path w="393700">
                    <a:moveTo>
                      <a:pt x="181707" y="0"/>
                    </a:moveTo>
                    <a:lnTo>
                      <a:pt x="196849" y="0"/>
                    </a:lnTo>
                  </a:path>
                  <a:path w="393700">
                    <a:moveTo>
                      <a:pt x="227133" y="0"/>
                    </a:moveTo>
                    <a:lnTo>
                      <a:pt x="242276" y="0"/>
                    </a:lnTo>
                  </a:path>
                  <a:path w="393700">
                    <a:moveTo>
                      <a:pt x="257418" y="0"/>
                    </a:moveTo>
                    <a:lnTo>
                      <a:pt x="272560" y="0"/>
                    </a:lnTo>
                  </a:path>
                  <a:path w="393700">
                    <a:moveTo>
                      <a:pt x="287702" y="0"/>
                    </a:moveTo>
                    <a:lnTo>
                      <a:pt x="317987" y="0"/>
                    </a:lnTo>
                  </a:path>
                  <a:path w="393700">
                    <a:moveTo>
                      <a:pt x="333129" y="0"/>
                    </a:moveTo>
                    <a:lnTo>
                      <a:pt x="363414" y="0"/>
                    </a:lnTo>
                  </a:path>
                  <a:path w="393700">
                    <a:moveTo>
                      <a:pt x="378556" y="0"/>
                    </a:moveTo>
                    <a:lnTo>
                      <a:pt x="393698" y="0"/>
                    </a:lnTo>
                  </a:path>
                </a:pathLst>
              </a:custGeom>
              <a:ln w="15142">
                <a:solidFill>
                  <a:srgbClr val="000000"/>
                </a:solidFill>
              </a:ln>
            </p:spPr>
            <p:txBody>
              <a:bodyPr wrap="square" lIns="0" tIns="0" rIns="0" bIns="0" rtlCol="0"/>
              <a:lstStyle/>
              <a:p>
                <a:endParaRPr/>
              </a:p>
            </p:txBody>
          </p:sp>
          <p:sp>
            <p:nvSpPr>
              <p:cNvPr id="127" name="object 127"/>
              <p:cNvSpPr/>
              <p:nvPr/>
            </p:nvSpPr>
            <p:spPr>
              <a:xfrm>
                <a:off x="16933144" y="7880995"/>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28" name="object 128"/>
              <p:cNvSpPr/>
              <p:nvPr/>
            </p:nvSpPr>
            <p:spPr>
              <a:xfrm>
                <a:off x="16963429" y="7888566"/>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129" name="object 129"/>
              <p:cNvSpPr/>
              <p:nvPr/>
            </p:nvSpPr>
            <p:spPr>
              <a:xfrm>
                <a:off x="16494019" y="7896137"/>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30" name="object 130"/>
              <p:cNvSpPr/>
              <p:nvPr/>
            </p:nvSpPr>
            <p:spPr>
              <a:xfrm>
                <a:off x="16524303" y="7903708"/>
                <a:ext cx="469900" cy="0"/>
              </a:xfrm>
              <a:custGeom>
                <a:avLst/>
                <a:gdLst/>
                <a:ahLst/>
                <a:cxnLst/>
                <a:rect l="l" t="t" r="r" b="b"/>
                <a:pathLst>
                  <a:path w="469900">
                    <a:moveTo>
                      <a:pt x="0" y="0"/>
                    </a:moveTo>
                    <a:lnTo>
                      <a:pt x="15142" y="0"/>
                    </a:lnTo>
                  </a:path>
                  <a:path w="469900">
                    <a:moveTo>
                      <a:pt x="75711" y="0"/>
                    </a:moveTo>
                    <a:lnTo>
                      <a:pt x="90853" y="0"/>
                    </a:lnTo>
                  </a:path>
                  <a:path w="469900">
                    <a:moveTo>
                      <a:pt x="166564" y="0"/>
                    </a:moveTo>
                    <a:lnTo>
                      <a:pt x="181707" y="0"/>
                    </a:lnTo>
                  </a:path>
                  <a:path w="469900">
                    <a:moveTo>
                      <a:pt x="211991" y="0"/>
                    </a:moveTo>
                    <a:lnTo>
                      <a:pt x="227133" y="0"/>
                    </a:lnTo>
                  </a:path>
                  <a:path w="469900">
                    <a:moveTo>
                      <a:pt x="257418" y="0"/>
                    </a:moveTo>
                    <a:lnTo>
                      <a:pt x="302845" y="0"/>
                    </a:lnTo>
                  </a:path>
                  <a:path w="469900">
                    <a:moveTo>
                      <a:pt x="333129" y="0"/>
                    </a:moveTo>
                    <a:lnTo>
                      <a:pt x="378556" y="0"/>
                    </a:lnTo>
                  </a:path>
                  <a:path w="469900">
                    <a:moveTo>
                      <a:pt x="408840" y="0"/>
                    </a:moveTo>
                    <a:lnTo>
                      <a:pt x="469409" y="0"/>
                    </a:lnTo>
                  </a:path>
                </a:pathLst>
              </a:custGeom>
              <a:ln w="15142">
                <a:solidFill>
                  <a:srgbClr val="000000"/>
                </a:solidFill>
              </a:ln>
            </p:spPr>
            <p:txBody>
              <a:bodyPr wrap="square" lIns="0" tIns="0" rIns="0" bIns="0" rtlCol="0"/>
              <a:lstStyle/>
              <a:p>
                <a:endParaRPr/>
              </a:p>
            </p:txBody>
          </p:sp>
          <p:sp>
            <p:nvSpPr>
              <p:cNvPr id="131" name="object 131"/>
              <p:cNvSpPr/>
              <p:nvPr/>
            </p:nvSpPr>
            <p:spPr>
              <a:xfrm>
                <a:off x="16494019" y="7911279"/>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32" name="object 132"/>
              <p:cNvSpPr/>
              <p:nvPr/>
            </p:nvSpPr>
            <p:spPr>
              <a:xfrm>
                <a:off x="16524303" y="7918850"/>
                <a:ext cx="76200" cy="0"/>
              </a:xfrm>
              <a:custGeom>
                <a:avLst/>
                <a:gdLst/>
                <a:ahLst/>
                <a:cxnLst/>
                <a:rect l="l" t="t" r="r" b="b"/>
                <a:pathLst>
                  <a:path w="76200">
                    <a:moveTo>
                      <a:pt x="0" y="0"/>
                    </a:moveTo>
                    <a:lnTo>
                      <a:pt x="45426" y="0"/>
                    </a:lnTo>
                  </a:path>
                  <a:path w="76200">
                    <a:moveTo>
                      <a:pt x="60569" y="0"/>
                    </a:moveTo>
                    <a:lnTo>
                      <a:pt x="75711" y="0"/>
                    </a:lnTo>
                  </a:path>
                </a:pathLst>
              </a:custGeom>
              <a:ln w="15142">
                <a:solidFill>
                  <a:srgbClr val="000000"/>
                </a:solidFill>
              </a:ln>
            </p:spPr>
            <p:txBody>
              <a:bodyPr wrap="square" lIns="0" tIns="0" rIns="0" bIns="0" rtlCol="0"/>
              <a:lstStyle/>
              <a:p>
                <a:endParaRPr/>
              </a:p>
            </p:txBody>
          </p:sp>
          <p:sp>
            <p:nvSpPr>
              <p:cNvPr id="133" name="object 133"/>
              <p:cNvSpPr/>
              <p:nvPr/>
            </p:nvSpPr>
            <p:spPr>
              <a:xfrm>
                <a:off x="16615157" y="7911286"/>
                <a:ext cx="151765" cy="15240"/>
              </a:xfrm>
              <a:custGeom>
                <a:avLst/>
                <a:gdLst/>
                <a:ahLst/>
                <a:cxnLst/>
                <a:rect l="l" t="t" r="r" b="b"/>
                <a:pathLst>
                  <a:path w="151765" h="15240">
                    <a:moveTo>
                      <a:pt x="60566" y="0"/>
                    </a:moveTo>
                    <a:lnTo>
                      <a:pt x="0" y="0"/>
                    </a:lnTo>
                    <a:lnTo>
                      <a:pt x="0" y="15138"/>
                    </a:lnTo>
                    <a:lnTo>
                      <a:pt x="60566" y="15138"/>
                    </a:lnTo>
                    <a:lnTo>
                      <a:pt x="60566" y="0"/>
                    </a:lnTo>
                    <a:close/>
                  </a:path>
                  <a:path w="151765" h="15240">
                    <a:moveTo>
                      <a:pt x="151422" y="0"/>
                    </a:moveTo>
                    <a:lnTo>
                      <a:pt x="121132" y="0"/>
                    </a:lnTo>
                    <a:lnTo>
                      <a:pt x="121132" y="15138"/>
                    </a:lnTo>
                    <a:lnTo>
                      <a:pt x="151422" y="15138"/>
                    </a:lnTo>
                    <a:lnTo>
                      <a:pt x="151422" y="0"/>
                    </a:lnTo>
                    <a:close/>
                  </a:path>
                </a:pathLst>
              </a:custGeom>
              <a:solidFill>
                <a:srgbClr val="000000"/>
              </a:solidFill>
            </p:spPr>
            <p:txBody>
              <a:bodyPr wrap="square" lIns="0" tIns="0" rIns="0" bIns="0" rtlCol="0"/>
              <a:lstStyle/>
              <a:p>
                <a:endParaRPr/>
              </a:p>
            </p:txBody>
          </p:sp>
          <p:sp>
            <p:nvSpPr>
              <p:cNvPr id="134" name="object 134"/>
              <p:cNvSpPr/>
              <p:nvPr/>
            </p:nvSpPr>
            <p:spPr>
              <a:xfrm>
                <a:off x="16781722" y="7918850"/>
                <a:ext cx="212090" cy="0"/>
              </a:xfrm>
              <a:custGeom>
                <a:avLst/>
                <a:gdLst/>
                <a:ahLst/>
                <a:cxnLst/>
                <a:rect l="l" t="t" r="r" b="b"/>
                <a:pathLst>
                  <a:path w="212090">
                    <a:moveTo>
                      <a:pt x="0" y="0"/>
                    </a:moveTo>
                    <a:lnTo>
                      <a:pt x="15142" y="0"/>
                    </a:lnTo>
                  </a:path>
                  <a:path w="212090">
                    <a:moveTo>
                      <a:pt x="45426" y="0"/>
                    </a:moveTo>
                    <a:lnTo>
                      <a:pt x="151422" y="0"/>
                    </a:lnTo>
                  </a:path>
                  <a:path w="212090">
                    <a:moveTo>
                      <a:pt x="196849" y="0"/>
                    </a:moveTo>
                    <a:lnTo>
                      <a:pt x="211991" y="0"/>
                    </a:lnTo>
                  </a:path>
                </a:pathLst>
              </a:custGeom>
              <a:ln w="15142">
                <a:solidFill>
                  <a:srgbClr val="000000"/>
                </a:solidFill>
              </a:ln>
            </p:spPr>
            <p:txBody>
              <a:bodyPr wrap="square" lIns="0" tIns="0" rIns="0" bIns="0" rtlCol="0"/>
              <a:lstStyle/>
              <a:p>
                <a:endParaRPr/>
              </a:p>
            </p:txBody>
          </p:sp>
          <p:sp>
            <p:nvSpPr>
              <p:cNvPr id="135" name="object 135"/>
              <p:cNvSpPr/>
              <p:nvPr/>
            </p:nvSpPr>
            <p:spPr>
              <a:xfrm>
                <a:off x="16615157" y="7926425"/>
                <a:ext cx="151765" cy="15240"/>
              </a:xfrm>
              <a:custGeom>
                <a:avLst/>
                <a:gdLst/>
                <a:ahLst/>
                <a:cxnLst/>
                <a:rect l="l" t="t" r="r" b="b"/>
                <a:pathLst>
                  <a:path w="151765" h="15240">
                    <a:moveTo>
                      <a:pt x="60566" y="0"/>
                    </a:moveTo>
                    <a:lnTo>
                      <a:pt x="0" y="0"/>
                    </a:lnTo>
                    <a:lnTo>
                      <a:pt x="0" y="15151"/>
                    </a:lnTo>
                    <a:lnTo>
                      <a:pt x="60566" y="15151"/>
                    </a:lnTo>
                    <a:lnTo>
                      <a:pt x="60566" y="0"/>
                    </a:lnTo>
                    <a:close/>
                  </a:path>
                  <a:path w="151765" h="15240">
                    <a:moveTo>
                      <a:pt x="151422" y="0"/>
                    </a:moveTo>
                    <a:lnTo>
                      <a:pt x="121132" y="0"/>
                    </a:lnTo>
                    <a:lnTo>
                      <a:pt x="121132" y="15151"/>
                    </a:lnTo>
                    <a:lnTo>
                      <a:pt x="151422" y="15151"/>
                    </a:lnTo>
                    <a:lnTo>
                      <a:pt x="151422" y="0"/>
                    </a:lnTo>
                    <a:close/>
                  </a:path>
                </a:pathLst>
              </a:custGeom>
              <a:solidFill>
                <a:srgbClr val="000000"/>
              </a:solidFill>
            </p:spPr>
            <p:txBody>
              <a:bodyPr wrap="square" lIns="0" tIns="0" rIns="0" bIns="0" rtlCol="0"/>
              <a:lstStyle/>
              <a:p>
                <a:endParaRPr/>
              </a:p>
            </p:txBody>
          </p:sp>
          <p:sp>
            <p:nvSpPr>
              <p:cNvPr id="136" name="object 136"/>
              <p:cNvSpPr/>
              <p:nvPr/>
            </p:nvSpPr>
            <p:spPr>
              <a:xfrm>
                <a:off x="16781722" y="7933993"/>
                <a:ext cx="30480" cy="0"/>
              </a:xfrm>
              <a:custGeom>
                <a:avLst/>
                <a:gdLst/>
                <a:ahLst/>
                <a:cxnLst/>
                <a:rect l="l" t="t" r="r" b="b"/>
                <a:pathLst>
                  <a:path w="30480">
                    <a:moveTo>
                      <a:pt x="0" y="0"/>
                    </a:moveTo>
                    <a:lnTo>
                      <a:pt x="30284" y="0"/>
                    </a:lnTo>
                  </a:path>
                </a:pathLst>
              </a:custGeom>
              <a:ln w="15142">
                <a:solidFill>
                  <a:srgbClr val="000000"/>
                </a:solidFill>
              </a:ln>
            </p:spPr>
            <p:txBody>
              <a:bodyPr wrap="square" lIns="0" tIns="0" rIns="0" bIns="0" rtlCol="0"/>
              <a:lstStyle/>
              <a:p>
                <a:endParaRPr/>
              </a:p>
            </p:txBody>
          </p:sp>
          <p:sp>
            <p:nvSpPr>
              <p:cNvPr id="137" name="object 137"/>
              <p:cNvSpPr/>
              <p:nvPr/>
            </p:nvSpPr>
            <p:spPr>
              <a:xfrm>
                <a:off x="16827145" y="7926425"/>
                <a:ext cx="106045" cy="15240"/>
              </a:xfrm>
              <a:custGeom>
                <a:avLst/>
                <a:gdLst/>
                <a:ahLst/>
                <a:cxnLst/>
                <a:rect l="l" t="t" r="r" b="b"/>
                <a:pathLst>
                  <a:path w="106044" h="15240">
                    <a:moveTo>
                      <a:pt x="45427" y="0"/>
                    </a:moveTo>
                    <a:lnTo>
                      <a:pt x="0" y="0"/>
                    </a:lnTo>
                    <a:lnTo>
                      <a:pt x="0" y="15151"/>
                    </a:lnTo>
                    <a:lnTo>
                      <a:pt x="45427" y="15151"/>
                    </a:lnTo>
                    <a:lnTo>
                      <a:pt x="45427" y="0"/>
                    </a:lnTo>
                    <a:close/>
                  </a:path>
                  <a:path w="106044" h="15240">
                    <a:moveTo>
                      <a:pt x="105994" y="0"/>
                    </a:moveTo>
                    <a:lnTo>
                      <a:pt x="90855" y="0"/>
                    </a:lnTo>
                    <a:lnTo>
                      <a:pt x="90855" y="15151"/>
                    </a:lnTo>
                    <a:lnTo>
                      <a:pt x="105994" y="15151"/>
                    </a:lnTo>
                    <a:lnTo>
                      <a:pt x="105994" y="0"/>
                    </a:lnTo>
                    <a:close/>
                  </a:path>
                </a:pathLst>
              </a:custGeom>
              <a:solidFill>
                <a:srgbClr val="000000"/>
              </a:solidFill>
            </p:spPr>
            <p:txBody>
              <a:bodyPr wrap="square" lIns="0" tIns="0" rIns="0" bIns="0" rtlCol="0"/>
              <a:lstStyle/>
              <a:p>
                <a:endParaRPr/>
              </a:p>
            </p:txBody>
          </p:sp>
          <p:sp>
            <p:nvSpPr>
              <p:cNvPr id="138" name="object 138"/>
              <p:cNvSpPr/>
              <p:nvPr/>
            </p:nvSpPr>
            <p:spPr>
              <a:xfrm>
                <a:off x="16494019" y="7933993"/>
                <a:ext cx="499745" cy="15240"/>
              </a:xfrm>
              <a:custGeom>
                <a:avLst/>
                <a:gdLst/>
                <a:ahLst/>
                <a:cxnLst/>
                <a:rect l="l" t="t" r="r" b="b"/>
                <a:pathLst>
                  <a:path w="499744" h="15240">
                    <a:moveTo>
                      <a:pt x="454267" y="0"/>
                    </a:moveTo>
                    <a:lnTo>
                      <a:pt x="499694" y="0"/>
                    </a:lnTo>
                  </a:path>
                  <a:path w="499744" h="15240">
                    <a:moveTo>
                      <a:pt x="0" y="15142"/>
                    </a:moveTo>
                    <a:lnTo>
                      <a:pt x="105995" y="15142"/>
                    </a:lnTo>
                  </a:path>
                  <a:path w="499744" h="15240">
                    <a:moveTo>
                      <a:pt x="151422" y="15142"/>
                    </a:moveTo>
                    <a:lnTo>
                      <a:pt x="196849" y="15142"/>
                    </a:lnTo>
                  </a:path>
                  <a:path w="499744" h="15240">
                    <a:moveTo>
                      <a:pt x="211991" y="15142"/>
                    </a:moveTo>
                    <a:lnTo>
                      <a:pt x="272560" y="15142"/>
                    </a:lnTo>
                  </a:path>
                </a:pathLst>
              </a:custGeom>
              <a:ln w="15142">
                <a:solidFill>
                  <a:srgbClr val="000000"/>
                </a:solidFill>
              </a:ln>
            </p:spPr>
            <p:txBody>
              <a:bodyPr wrap="square" lIns="0" tIns="0" rIns="0" bIns="0" rtlCol="0"/>
              <a:lstStyle/>
              <a:p>
                <a:endParaRPr/>
              </a:p>
            </p:txBody>
          </p:sp>
          <p:sp>
            <p:nvSpPr>
              <p:cNvPr id="139" name="object 139"/>
              <p:cNvSpPr/>
              <p:nvPr/>
            </p:nvSpPr>
            <p:spPr>
              <a:xfrm>
                <a:off x="16827148" y="7941564"/>
                <a:ext cx="45720" cy="15240"/>
              </a:xfrm>
              <a:custGeom>
                <a:avLst/>
                <a:gdLst/>
                <a:ahLst/>
                <a:cxnLst/>
                <a:rect l="l" t="t" r="r" b="b"/>
                <a:pathLst>
                  <a:path w="45719" h="15240">
                    <a:moveTo>
                      <a:pt x="0" y="0"/>
                    </a:moveTo>
                    <a:lnTo>
                      <a:pt x="45426" y="0"/>
                    </a:lnTo>
                    <a:lnTo>
                      <a:pt x="45426" y="15142"/>
                    </a:lnTo>
                    <a:lnTo>
                      <a:pt x="0" y="15142"/>
                    </a:lnTo>
                    <a:lnTo>
                      <a:pt x="0" y="0"/>
                    </a:lnTo>
                    <a:close/>
                  </a:path>
                </a:pathLst>
              </a:custGeom>
              <a:solidFill>
                <a:srgbClr val="000000"/>
              </a:solidFill>
            </p:spPr>
            <p:txBody>
              <a:bodyPr wrap="square" lIns="0" tIns="0" rIns="0" bIns="0" rtlCol="0"/>
              <a:lstStyle/>
              <a:p>
                <a:endParaRPr/>
              </a:p>
            </p:txBody>
          </p:sp>
          <p:sp>
            <p:nvSpPr>
              <p:cNvPr id="140" name="object 140"/>
              <p:cNvSpPr/>
              <p:nvPr/>
            </p:nvSpPr>
            <p:spPr>
              <a:xfrm>
                <a:off x="16887717" y="7949135"/>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141" name="object 141"/>
              <p:cNvSpPr/>
              <p:nvPr/>
            </p:nvSpPr>
            <p:spPr>
              <a:xfrm>
                <a:off x="16918002" y="7941564"/>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42" name="object 142"/>
              <p:cNvSpPr/>
              <p:nvPr/>
            </p:nvSpPr>
            <p:spPr>
              <a:xfrm>
                <a:off x="16948286" y="7949135"/>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143" name="object 143"/>
              <p:cNvSpPr/>
              <p:nvPr/>
            </p:nvSpPr>
            <p:spPr>
              <a:xfrm>
                <a:off x="16494012" y="7956714"/>
                <a:ext cx="106045" cy="15240"/>
              </a:xfrm>
              <a:custGeom>
                <a:avLst/>
                <a:gdLst/>
                <a:ahLst/>
                <a:cxnLst/>
                <a:rect l="l" t="t" r="r" b="b"/>
                <a:pathLst>
                  <a:path w="106044" h="15240">
                    <a:moveTo>
                      <a:pt x="15138" y="0"/>
                    </a:moveTo>
                    <a:lnTo>
                      <a:pt x="0" y="0"/>
                    </a:lnTo>
                    <a:lnTo>
                      <a:pt x="0" y="15138"/>
                    </a:lnTo>
                    <a:lnTo>
                      <a:pt x="15138" y="15138"/>
                    </a:lnTo>
                    <a:lnTo>
                      <a:pt x="15138" y="0"/>
                    </a:lnTo>
                    <a:close/>
                  </a:path>
                  <a:path w="106044" h="15240">
                    <a:moveTo>
                      <a:pt x="105994" y="0"/>
                    </a:moveTo>
                    <a:lnTo>
                      <a:pt x="90855" y="0"/>
                    </a:lnTo>
                    <a:lnTo>
                      <a:pt x="90855" y="15138"/>
                    </a:lnTo>
                    <a:lnTo>
                      <a:pt x="105994" y="15138"/>
                    </a:lnTo>
                    <a:lnTo>
                      <a:pt x="105994" y="0"/>
                    </a:lnTo>
                    <a:close/>
                  </a:path>
                </a:pathLst>
              </a:custGeom>
              <a:solidFill>
                <a:srgbClr val="000000"/>
              </a:solidFill>
            </p:spPr>
            <p:txBody>
              <a:bodyPr wrap="square" lIns="0" tIns="0" rIns="0" bIns="0" rtlCol="0"/>
              <a:lstStyle/>
              <a:p>
                <a:endParaRPr/>
              </a:p>
            </p:txBody>
          </p:sp>
          <p:sp>
            <p:nvSpPr>
              <p:cNvPr id="144" name="object 144"/>
              <p:cNvSpPr/>
              <p:nvPr/>
            </p:nvSpPr>
            <p:spPr>
              <a:xfrm>
                <a:off x="16615157" y="7964277"/>
                <a:ext cx="379095" cy="0"/>
              </a:xfrm>
              <a:custGeom>
                <a:avLst/>
                <a:gdLst/>
                <a:ahLst/>
                <a:cxnLst/>
                <a:rect l="l" t="t" r="r" b="b"/>
                <a:pathLst>
                  <a:path w="379094">
                    <a:moveTo>
                      <a:pt x="0" y="0"/>
                    </a:moveTo>
                    <a:lnTo>
                      <a:pt x="45426" y="0"/>
                    </a:lnTo>
                  </a:path>
                  <a:path w="379094">
                    <a:moveTo>
                      <a:pt x="60569" y="0"/>
                    </a:moveTo>
                    <a:lnTo>
                      <a:pt x="121138" y="0"/>
                    </a:lnTo>
                  </a:path>
                  <a:path w="379094">
                    <a:moveTo>
                      <a:pt x="136280" y="0"/>
                    </a:moveTo>
                    <a:lnTo>
                      <a:pt x="181707" y="0"/>
                    </a:lnTo>
                  </a:path>
                  <a:path w="379094">
                    <a:moveTo>
                      <a:pt x="227133" y="0"/>
                    </a:moveTo>
                    <a:lnTo>
                      <a:pt x="257418" y="0"/>
                    </a:lnTo>
                  </a:path>
                  <a:path w="379094">
                    <a:moveTo>
                      <a:pt x="302845" y="0"/>
                    </a:moveTo>
                    <a:lnTo>
                      <a:pt x="348271" y="0"/>
                    </a:lnTo>
                  </a:path>
                  <a:path w="379094">
                    <a:moveTo>
                      <a:pt x="363414" y="0"/>
                    </a:moveTo>
                    <a:lnTo>
                      <a:pt x="378556" y="0"/>
                    </a:lnTo>
                  </a:path>
                </a:pathLst>
              </a:custGeom>
              <a:ln w="15142">
                <a:solidFill>
                  <a:srgbClr val="000000"/>
                </a:solidFill>
              </a:ln>
            </p:spPr>
            <p:txBody>
              <a:bodyPr wrap="square" lIns="0" tIns="0" rIns="0" bIns="0" rtlCol="0"/>
              <a:lstStyle/>
              <a:p>
                <a:endParaRPr/>
              </a:p>
            </p:txBody>
          </p:sp>
          <p:sp>
            <p:nvSpPr>
              <p:cNvPr id="145" name="object 145"/>
              <p:cNvSpPr/>
              <p:nvPr/>
            </p:nvSpPr>
            <p:spPr>
              <a:xfrm>
                <a:off x="16494012" y="7971853"/>
                <a:ext cx="136525" cy="15240"/>
              </a:xfrm>
              <a:custGeom>
                <a:avLst/>
                <a:gdLst/>
                <a:ahLst/>
                <a:cxnLst/>
                <a:rect l="l" t="t" r="r" b="b"/>
                <a:pathLst>
                  <a:path w="136525" h="15240">
                    <a:moveTo>
                      <a:pt x="15138" y="0"/>
                    </a:moveTo>
                    <a:lnTo>
                      <a:pt x="0" y="0"/>
                    </a:lnTo>
                    <a:lnTo>
                      <a:pt x="0" y="15138"/>
                    </a:lnTo>
                    <a:lnTo>
                      <a:pt x="15138" y="15138"/>
                    </a:lnTo>
                    <a:lnTo>
                      <a:pt x="15138" y="0"/>
                    </a:lnTo>
                    <a:close/>
                  </a:path>
                  <a:path w="136525" h="15240">
                    <a:moveTo>
                      <a:pt x="75717" y="0"/>
                    </a:moveTo>
                    <a:lnTo>
                      <a:pt x="30289" y="0"/>
                    </a:lnTo>
                    <a:lnTo>
                      <a:pt x="30289" y="15138"/>
                    </a:lnTo>
                    <a:lnTo>
                      <a:pt x="75717" y="15138"/>
                    </a:lnTo>
                    <a:lnTo>
                      <a:pt x="75717" y="0"/>
                    </a:lnTo>
                    <a:close/>
                  </a:path>
                  <a:path w="136525" h="15240">
                    <a:moveTo>
                      <a:pt x="105994" y="0"/>
                    </a:moveTo>
                    <a:lnTo>
                      <a:pt x="90855" y="0"/>
                    </a:lnTo>
                    <a:lnTo>
                      <a:pt x="90855" y="15138"/>
                    </a:lnTo>
                    <a:lnTo>
                      <a:pt x="105994" y="15138"/>
                    </a:lnTo>
                    <a:lnTo>
                      <a:pt x="105994" y="0"/>
                    </a:lnTo>
                    <a:close/>
                  </a:path>
                  <a:path w="136525" h="15240">
                    <a:moveTo>
                      <a:pt x="136283" y="0"/>
                    </a:moveTo>
                    <a:lnTo>
                      <a:pt x="121145" y="0"/>
                    </a:lnTo>
                    <a:lnTo>
                      <a:pt x="121145" y="15138"/>
                    </a:lnTo>
                    <a:lnTo>
                      <a:pt x="136283" y="15138"/>
                    </a:lnTo>
                    <a:lnTo>
                      <a:pt x="136283" y="0"/>
                    </a:lnTo>
                    <a:close/>
                  </a:path>
                </a:pathLst>
              </a:custGeom>
              <a:solidFill>
                <a:srgbClr val="000000"/>
              </a:solidFill>
            </p:spPr>
            <p:txBody>
              <a:bodyPr wrap="square" lIns="0" tIns="0" rIns="0" bIns="0" rtlCol="0"/>
              <a:lstStyle/>
              <a:p>
                <a:endParaRPr/>
              </a:p>
            </p:txBody>
          </p:sp>
          <p:sp>
            <p:nvSpPr>
              <p:cNvPr id="146" name="object 146"/>
              <p:cNvSpPr/>
              <p:nvPr/>
            </p:nvSpPr>
            <p:spPr>
              <a:xfrm>
                <a:off x="16660584" y="7979420"/>
                <a:ext cx="318135" cy="0"/>
              </a:xfrm>
              <a:custGeom>
                <a:avLst/>
                <a:gdLst/>
                <a:ahLst/>
                <a:cxnLst/>
                <a:rect l="l" t="t" r="r" b="b"/>
                <a:pathLst>
                  <a:path w="318134">
                    <a:moveTo>
                      <a:pt x="0" y="0"/>
                    </a:moveTo>
                    <a:lnTo>
                      <a:pt x="15142" y="0"/>
                    </a:lnTo>
                  </a:path>
                  <a:path w="318134">
                    <a:moveTo>
                      <a:pt x="60569" y="0"/>
                    </a:moveTo>
                    <a:lnTo>
                      <a:pt x="90853" y="0"/>
                    </a:lnTo>
                  </a:path>
                  <a:path w="318134">
                    <a:moveTo>
                      <a:pt x="136280" y="0"/>
                    </a:moveTo>
                    <a:lnTo>
                      <a:pt x="181707" y="0"/>
                    </a:lnTo>
                  </a:path>
                  <a:path w="318134">
                    <a:moveTo>
                      <a:pt x="196849" y="0"/>
                    </a:moveTo>
                    <a:lnTo>
                      <a:pt x="287702" y="0"/>
                    </a:lnTo>
                  </a:path>
                  <a:path w="318134">
                    <a:moveTo>
                      <a:pt x="302845" y="0"/>
                    </a:moveTo>
                    <a:lnTo>
                      <a:pt x="317987" y="0"/>
                    </a:lnTo>
                  </a:path>
                </a:pathLst>
              </a:custGeom>
              <a:ln w="15142">
                <a:solidFill>
                  <a:srgbClr val="000000"/>
                </a:solidFill>
              </a:ln>
            </p:spPr>
            <p:txBody>
              <a:bodyPr wrap="square" lIns="0" tIns="0" rIns="0" bIns="0" rtlCol="0"/>
              <a:lstStyle/>
              <a:p>
                <a:endParaRPr/>
              </a:p>
            </p:txBody>
          </p:sp>
          <p:sp>
            <p:nvSpPr>
              <p:cNvPr id="147" name="object 147"/>
              <p:cNvSpPr/>
              <p:nvPr/>
            </p:nvSpPr>
            <p:spPr>
              <a:xfrm>
                <a:off x="16494012" y="7986991"/>
                <a:ext cx="136525" cy="15240"/>
              </a:xfrm>
              <a:custGeom>
                <a:avLst/>
                <a:gdLst/>
                <a:ahLst/>
                <a:cxnLst/>
                <a:rect l="l" t="t" r="r" b="b"/>
                <a:pathLst>
                  <a:path w="136525" h="15240">
                    <a:moveTo>
                      <a:pt x="15138" y="0"/>
                    </a:moveTo>
                    <a:lnTo>
                      <a:pt x="0" y="0"/>
                    </a:lnTo>
                    <a:lnTo>
                      <a:pt x="0" y="15151"/>
                    </a:lnTo>
                    <a:lnTo>
                      <a:pt x="15138" y="15151"/>
                    </a:lnTo>
                    <a:lnTo>
                      <a:pt x="15138" y="0"/>
                    </a:lnTo>
                    <a:close/>
                  </a:path>
                  <a:path w="136525" h="15240">
                    <a:moveTo>
                      <a:pt x="75717" y="0"/>
                    </a:moveTo>
                    <a:lnTo>
                      <a:pt x="30289" y="0"/>
                    </a:lnTo>
                    <a:lnTo>
                      <a:pt x="30289" y="15151"/>
                    </a:lnTo>
                    <a:lnTo>
                      <a:pt x="75717" y="15151"/>
                    </a:lnTo>
                    <a:lnTo>
                      <a:pt x="75717" y="0"/>
                    </a:lnTo>
                    <a:close/>
                  </a:path>
                  <a:path w="136525" h="15240">
                    <a:moveTo>
                      <a:pt x="105994" y="0"/>
                    </a:moveTo>
                    <a:lnTo>
                      <a:pt x="90855" y="0"/>
                    </a:lnTo>
                    <a:lnTo>
                      <a:pt x="90855" y="15151"/>
                    </a:lnTo>
                    <a:lnTo>
                      <a:pt x="105994" y="15151"/>
                    </a:lnTo>
                    <a:lnTo>
                      <a:pt x="105994" y="0"/>
                    </a:lnTo>
                    <a:close/>
                  </a:path>
                  <a:path w="136525" h="15240">
                    <a:moveTo>
                      <a:pt x="136283" y="0"/>
                    </a:moveTo>
                    <a:lnTo>
                      <a:pt x="121145" y="0"/>
                    </a:lnTo>
                    <a:lnTo>
                      <a:pt x="121145" y="15151"/>
                    </a:lnTo>
                    <a:lnTo>
                      <a:pt x="136283" y="15151"/>
                    </a:lnTo>
                    <a:lnTo>
                      <a:pt x="136283" y="0"/>
                    </a:lnTo>
                    <a:close/>
                  </a:path>
                </a:pathLst>
              </a:custGeom>
              <a:solidFill>
                <a:srgbClr val="000000"/>
              </a:solidFill>
            </p:spPr>
            <p:txBody>
              <a:bodyPr wrap="square" lIns="0" tIns="0" rIns="0" bIns="0" rtlCol="0"/>
              <a:lstStyle/>
              <a:p>
                <a:endParaRPr/>
              </a:p>
            </p:txBody>
          </p:sp>
          <p:sp>
            <p:nvSpPr>
              <p:cNvPr id="148" name="object 148"/>
              <p:cNvSpPr/>
              <p:nvPr/>
            </p:nvSpPr>
            <p:spPr>
              <a:xfrm>
                <a:off x="16645441" y="7994562"/>
                <a:ext cx="348615" cy="0"/>
              </a:xfrm>
              <a:custGeom>
                <a:avLst/>
                <a:gdLst/>
                <a:ahLst/>
                <a:cxnLst/>
                <a:rect l="l" t="t" r="r" b="b"/>
                <a:pathLst>
                  <a:path w="348615">
                    <a:moveTo>
                      <a:pt x="0" y="0"/>
                    </a:moveTo>
                    <a:lnTo>
                      <a:pt x="15142" y="0"/>
                    </a:lnTo>
                  </a:path>
                  <a:path w="348615">
                    <a:moveTo>
                      <a:pt x="75711" y="0"/>
                    </a:moveTo>
                    <a:lnTo>
                      <a:pt x="90853" y="0"/>
                    </a:lnTo>
                  </a:path>
                  <a:path w="348615">
                    <a:moveTo>
                      <a:pt x="121138" y="0"/>
                    </a:moveTo>
                    <a:lnTo>
                      <a:pt x="136280" y="0"/>
                    </a:lnTo>
                  </a:path>
                  <a:path w="348615">
                    <a:moveTo>
                      <a:pt x="166564" y="0"/>
                    </a:moveTo>
                    <a:lnTo>
                      <a:pt x="181707" y="0"/>
                    </a:lnTo>
                  </a:path>
                  <a:path w="348615">
                    <a:moveTo>
                      <a:pt x="196849" y="0"/>
                    </a:moveTo>
                    <a:lnTo>
                      <a:pt x="211991" y="0"/>
                    </a:lnTo>
                  </a:path>
                  <a:path w="348615">
                    <a:moveTo>
                      <a:pt x="227133" y="0"/>
                    </a:moveTo>
                    <a:lnTo>
                      <a:pt x="242276" y="0"/>
                    </a:lnTo>
                  </a:path>
                  <a:path w="348615">
                    <a:moveTo>
                      <a:pt x="272560" y="0"/>
                    </a:moveTo>
                    <a:lnTo>
                      <a:pt x="317987" y="0"/>
                    </a:lnTo>
                  </a:path>
                  <a:path w="348615">
                    <a:moveTo>
                      <a:pt x="333129" y="0"/>
                    </a:moveTo>
                    <a:lnTo>
                      <a:pt x="348271" y="0"/>
                    </a:lnTo>
                  </a:path>
                </a:pathLst>
              </a:custGeom>
              <a:ln w="15142">
                <a:solidFill>
                  <a:srgbClr val="000000"/>
                </a:solidFill>
              </a:ln>
            </p:spPr>
            <p:txBody>
              <a:bodyPr wrap="square" lIns="0" tIns="0" rIns="0" bIns="0" rtlCol="0"/>
              <a:lstStyle/>
              <a:p>
                <a:endParaRPr/>
              </a:p>
            </p:txBody>
          </p:sp>
          <p:sp>
            <p:nvSpPr>
              <p:cNvPr id="149" name="object 149"/>
              <p:cNvSpPr/>
              <p:nvPr/>
            </p:nvSpPr>
            <p:spPr>
              <a:xfrm>
                <a:off x="16494012" y="8002142"/>
                <a:ext cx="106045" cy="15240"/>
              </a:xfrm>
              <a:custGeom>
                <a:avLst/>
                <a:gdLst/>
                <a:ahLst/>
                <a:cxnLst/>
                <a:rect l="l" t="t" r="r" b="b"/>
                <a:pathLst>
                  <a:path w="106044" h="15240">
                    <a:moveTo>
                      <a:pt x="15138" y="0"/>
                    </a:moveTo>
                    <a:lnTo>
                      <a:pt x="0" y="0"/>
                    </a:lnTo>
                    <a:lnTo>
                      <a:pt x="0" y="15138"/>
                    </a:lnTo>
                    <a:lnTo>
                      <a:pt x="15138" y="15138"/>
                    </a:lnTo>
                    <a:lnTo>
                      <a:pt x="15138" y="0"/>
                    </a:lnTo>
                    <a:close/>
                  </a:path>
                  <a:path w="106044" h="15240">
                    <a:moveTo>
                      <a:pt x="75717" y="0"/>
                    </a:moveTo>
                    <a:lnTo>
                      <a:pt x="30289" y="0"/>
                    </a:lnTo>
                    <a:lnTo>
                      <a:pt x="30289" y="15138"/>
                    </a:lnTo>
                    <a:lnTo>
                      <a:pt x="75717" y="15138"/>
                    </a:lnTo>
                    <a:lnTo>
                      <a:pt x="75717" y="0"/>
                    </a:lnTo>
                    <a:close/>
                  </a:path>
                  <a:path w="106044" h="15240">
                    <a:moveTo>
                      <a:pt x="105994" y="0"/>
                    </a:moveTo>
                    <a:lnTo>
                      <a:pt x="90855" y="0"/>
                    </a:lnTo>
                    <a:lnTo>
                      <a:pt x="90855" y="15138"/>
                    </a:lnTo>
                    <a:lnTo>
                      <a:pt x="105994" y="15138"/>
                    </a:lnTo>
                    <a:lnTo>
                      <a:pt x="105994" y="0"/>
                    </a:lnTo>
                    <a:close/>
                  </a:path>
                </a:pathLst>
              </a:custGeom>
              <a:solidFill>
                <a:srgbClr val="000000"/>
              </a:solidFill>
            </p:spPr>
            <p:txBody>
              <a:bodyPr wrap="square" lIns="0" tIns="0" rIns="0" bIns="0" rtlCol="0"/>
              <a:lstStyle/>
              <a:p>
                <a:endParaRPr/>
              </a:p>
            </p:txBody>
          </p:sp>
          <p:sp>
            <p:nvSpPr>
              <p:cNvPr id="150" name="object 150"/>
              <p:cNvSpPr/>
              <p:nvPr/>
            </p:nvSpPr>
            <p:spPr>
              <a:xfrm>
                <a:off x="16615157" y="8009704"/>
                <a:ext cx="348615" cy="0"/>
              </a:xfrm>
              <a:custGeom>
                <a:avLst/>
                <a:gdLst/>
                <a:ahLst/>
                <a:cxnLst/>
                <a:rect l="l" t="t" r="r" b="b"/>
                <a:pathLst>
                  <a:path w="348615">
                    <a:moveTo>
                      <a:pt x="0" y="0"/>
                    </a:moveTo>
                    <a:lnTo>
                      <a:pt x="75711" y="0"/>
                    </a:lnTo>
                  </a:path>
                  <a:path w="348615">
                    <a:moveTo>
                      <a:pt x="90853" y="0"/>
                    </a:moveTo>
                    <a:lnTo>
                      <a:pt x="151422" y="0"/>
                    </a:lnTo>
                  </a:path>
                  <a:path w="348615">
                    <a:moveTo>
                      <a:pt x="181707" y="0"/>
                    </a:moveTo>
                    <a:lnTo>
                      <a:pt x="302845" y="0"/>
                    </a:lnTo>
                  </a:path>
                  <a:path w="348615">
                    <a:moveTo>
                      <a:pt x="333129" y="0"/>
                    </a:moveTo>
                    <a:lnTo>
                      <a:pt x="348271" y="0"/>
                    </a:lnTo>
                  </a:path>
                </a:pathLst>
              </a:custGeom>
              <a:ln w="15142">
                <a:solidFill>
                  <a:srgbClr val="000000"/>
                </a:solidFill>
              </a:ln>
            </p:spPr>
            <p:txBody>
              <a:bodyPr wrap="square" lIns="0" tIns="0" rIns="0" bIns="0" rtlCol="0"/>
              <a:lstStyle/>
              <a:p>
                <a:endParaRPr/>
              </a:p>
            </p:txBody>
          </p:sp>
          <p:sp>
            <p:nvSpPr>
              <p:cNvPr id="151" name="object 151"/>
              <p:cNvSpPr/>
              <p:nvPr/>
            </p:nvSpPr>
            <p:spPr>
              <a:xfrm>
                <a:off x="16494012" y="8017280"/>
                <a:ext cx="106045" cy="15240"/>
              </a:xfrm>
              <a:custGeom>
                <a:avLst/>
                <a:gdLst/>
                <a:ahLst/>
                <a:cxnLst/>
                <a:rect l="l" t="t" r="r" b="b"/>
                <a:pathLst>
                  <a:path w="106044" h="15240">
                    <a:moveTo>
                      <a:pt x="15138" y="0"/>
                    </a:moveTo>
                    <a:lnTo>
                      <a:pt x="0" y="0"/>
                    </a:lnTo>
                    <a:lnTo>
                      <a:pt x="0" y="15138"/>
                    </a:lnTo>
                    <a:lnTo>
                      <a:pt x="15138" y="15138"/>
                    </a:lnTo>
                    <a:lnTo>
                      <a:pt x="15138" y="0"/>
                    </a:lnTo>
                    <a:close/>
                  </a:path>
                  <a:path w="106044" h="15240">
                    <a:moveTo>
                      <a:pt x="105994" y="0"/>
                    </a:moveTo>
                    <a:lnTo>
                      <a:pt x="90855" y="0"/>
                    </a:lnTo>
                    <a:lnTo>
                      <a:pt x="90855" y="15138"/>
                    </a:lnTo>
                    <a:lnTo>
                      <a:pt x="105994" y="15138"/>
                    </a:lnTo>
                    <a:lnTo>
                      <a:pt x="105994" y="0"/>
                    </a:lnTo>
                    <a:close/>
                  </a:path>
                </a:pathLst>
              </a:custGeom>
              <a:solidFill>
                <a:srgbClr val="000000"/>
              </a:solidFill>
            </p:spPr>
            <p:txBody>
              <a:bodyPr wrap="square" lIns="0" tIns="0" rIns="0" bIns="0" rtlCol="0"/>
              <a:lstStyle/>
              <a:p>
                <a:endParaRPr/>
              </a:p>
            </p:txBody>
          </p:sp>
          <p:sp>
            <p:nvSpPr>
              <p:cNvPr id="152" name="object 152"/>
              <p:cNvSpPr/>
              <p:nvPr/>
            </p:nvSpPr>
            <p:spPr>
              <a:xfrm>
                <a:off x="16494019" y="8024846"/>
                <a:ext cx="485140" cy="15240"/>
              </a:xfrm>
              <a:custGeom>
                <a:avLst/>
                <a:gdLst/>
                <a:ahLst/>
                <a:cxnLst/>
                <a:rect l="l" t="t" r="r" b="b"/>
                <a:pathLst>
                  <a:path w="485140" h="15240">
                    <a:moveTo>
                      <a:pt x="151422" y="0"/>
                    </a:moveTo>
                    <a:lnTo>
                      <a:pt x="211991" y="0"/>
                    </a:lnTo>
                  </a:path>
                  <a:path w="485140" h="15240">
                    <a:moveTo>
                      <a:pt x="227133" y="0"/>
                    </a:moveTo>
                    <a:lnTo>
                      <a:pt x="242276" y="0"/>
                    </a:lnTo>
                  </a:path>
                  <a:path w="485140" h="15240">
                    <a:moveTo>
                      <a:pt x="317987" y="0"/>
                    </a:moveTo>
                    <a:lnTo>
                      <a:pt x="363414" y="0"/>
                    </a:lnTo>
                  </a:path>
                  <a:path w="485140" h="15240">
                    <a:moveTo>
                      <a:pt x="378556" y="0"/>
                    </a:moveTo>
                    <a:lnTo>
                      <a:pt x="393698" y="0"/>
                    </a:lnTo>
                  </a:path>
                  <a:path w="485140" h="15240">
                    <a:moveTo>
                      <a:pt x="423983" y="0"/>
                    </a:moveTo>
                    <a:lnTo>
                      <a:pt x="469409" y="0"/>
                    </a:lnTo>
                  </a:path>
                  <a:path w="485140" h="15240">
                    <a:moveTo>
                      <a:pt x="0" y="15142"/>
                    </a:moveTo>
                    <a:lnTo>
                      <a:pt x="105995" y="15142"/>
                    </a:lnTo>
                  </a:path>
                  <a:path w="485140" h="15240">
                    <a:moveTo>
                      <a:pt x="121138" y="15142"/>
                    </a:moveTo>
                    <a:lnTo>
                      <a:pt x="166564" y="15142"/>
                    </a:lnTo>
                  </a:path>
                  <a:path w="485140" h="15240">
                    <a:moveTo>
                      <a:pt x="196849" y="15142"/>
                    </a:moveTo>
                    <a:lnTo>
                      <a:pt x="242276" y="15142"/>
                    </a:lnTo>
                  </a:path>
                  <a:path w="485140" h="15240">
                    <a:moveTo>
                      <a:pt x="257418" y="15142"/>
                    </a:moveTo>
                    <a:lnTo>
                      <a:pt x="272560" y="15142"/>
                    </a:lnTo>
                  </a:path>
                  <a:path w="485140" h="15240">
                    <a:moveTo>
                      <a:pt x="333129" y="15142"/>
                    </a:moveTo>
                    <a:lnTo>
                      <a:pt x="348271" y="15142"/>
                    </a:lnTo>
                  </a:path>
                  <a:path w="485140" h="15240">
                    <a:moveTo>
                      <a:pt x="363414" y="15142"/>
                    </a:moveTo>
                    <a:lnTo>
                      <a:pt x="378556" y="15142"/>
                    </a:lnTo>
                  </a:path>
                  <a:path w="485140" h="15240">
                    <a:moveTo>
                      <a:pt x="393698" y="15142"/>
                    </a:moveTo>
                    <a:lnTo>
                      <a:pt x="423983" y="15142"/>
                    </a:lnTo>
                  </a:path>
                  <a:path w="485140" h="15240">
                    <a:moveTo>
                      <a:pt x="454267" y="15142"/>
                    </a:moveTo>
                    <a:lnTo>
                      <a:pt x="484552" y="15142"/>
                    </a:lnTo>
                  </a:path>
                </a:pathLst>
              </a:custGeom>
              <a:ln w="15142">
                <a:solidFill>
                  <a:srgbClr val="000000"/>
                </a:solidFill>
              </a:ln>
            </p:spPr>
            <p:txBody>
              <a:bodyPr wrap="square" lIns="0" tIns="0" rIns="0" bIns="0" rtlCol="0"/>
              <a:lstStyle/>
              <a:p>
                <a:pPr algn="l" rtl="0"/>
                <a:endParaRPr/>
              </a:p>
            </p:txBody>
          </p:sp>
        </p:grpSp>
        <p:sp>
          <p:nvSpPr>
            <p:cNvPr id="153" name="object 153"/>
            <p:cNvSpPr txBox="1"/>
            <p:nvPr/>
          </p:nvSpPr>
          <p:spPr>
            <a:xfrm>
              <a:off x="16295237" y="7092948"/>
              <a:ext cx="871855" cy="345440"/>
            </a:xfrm>
            <a:prstGeom prst="rect">
              <a:avLst/>
            </a:prstGeom>
          </p:spPr>
          <p:txBody>
            <a:bodyPr vert="horz" wrap="square" lIns="0" tIns="27940" rIns="0" bIns="0" rtlCol="0">
              <a:spAutoFit/>
            </a:bodyPr>
            <a:lstStyle/>
            <a:p>
              <a:pPr algn="ctr">
                <a:lnSpc>
                  <a:spcPct val="100000"/>
                </a:lnSpc>
                <a:spcBef>
                  <a:spcPts val="220"/>
                </a:spcBef>
              </a:pPr>
              <a:r>
                <a:rPr sz="950" spc="-25" dirty="0">
                  <a:latin typeface="Arial Black"/>
                  <a:cs typeface="Arial Black"/>
                </a:rPr>
                <a:t>CPR</a:t>
              </a:r>
              <a:endParaRPr sz="950">
                <a:latin typeface="Arial Black"/>
                <a:cs typeface="Arial Black"/>
              </a:endParaRPr>
            </a:p>
            <a:p>
              <a:pPr algn="ctr">
                <a:lnSpc>
                  <a:spcPct val="100000"/>
                </a:lnSpc>
                <a:spcBef>
                  <a:spcPts val="120"/>
                </a:spcBef>
              </a:pPr>
              <a:r>
                <a:rPr sz="950" spc="-75" dirty="0">
                  <a:latin typeface="Arial Black"/>
                  <a:cs typeface="Arial Black"/>
                </a:rPr>
                <a:t>How-</a:t>
              </a:r>
              <a:r>
                <a:rPr sz="950" spc="-80" dirty="0">
                  <a:latin typeface="Arial Black"/>
                  <a:cs typeface="Arial Black"/>
                </a:rPr>
                <a:t>To</a:t>
              </a:r>
              <a:r>
                <a:rPr sz="950" spc="-120" dirty="0">
                  <a:latin typeface="Arial Black"/>
                  <a:cs typeface="Arial Black"/>
                </a:rPr>
                <a:t> </a:t>
              </a:r>
              <a:r>
                <a:rPr sz="950" spc="-35" dirty="0">
                  <a:latin typeface="Arial Black"/>
                  <a:cs typeface="Arial Black"/>
                </a:rPr>
                <a:t>Video:</a:t>
              </a:r>
              <a:endParaRPr sz="950">
                <a:latin typeface="Arial Black"/>
                <a:cs typeface="Arial Black"/>
              </a:endParaRPr>
            </a:p>
          </p:txBody>
        </p:sp>
        <p:pic>
          <p:nvPicPr>
            <p:cNvPr id="154" name="object 154">
              <a:extLst>
                <a:ext uri="{C183D7F6-B498-43B3-948B-1728B52AA6E4}">
                  <adec:decorative xmlns:adec="http://schemas.microsoft.com/office/drawing/2017/decorative" val="1"/>
                </a:ext>
              </a:extLst>
            </p:cNvPr>
            <p:cNvPicPr/>
            <p:nvPr/>
          </p:nvPicPr>
          <p:blipFill>
            <a:blip r:embed="rId9" cstate="print"/>
            <a:stretch>
              <a:fillRect/>
            </a:stretch>
          </p:blipFill>
          <p:spPr>
            <a:xfrm>
              <a:off x="14229464" y="8711086"/>
              <a:ext cx="624908" cy="452520"/>
            </a:xfrm>
            <a:prstGeom prst="rect">
              <a:avLst/>
            </a:prstGeom>
          </p:spPr>
        </p:pic>
        <p:grpSp>
          <p:nvGrpSpPr>
            <p:cNvPr id="155" name="object 155" descr="QR code."/>
            <p:cNvGrpSpPr/>
            <p:nvPr/>
          </p:nvGrpSpPr>
          <p:grpSpPr>
            <a:xfrm>
              <a:off x="16463734" y="8641391"/>
              <a:ext cx="560705" cy="560705"/>
              <a:chOff x="16463734" y="8641391"/>
              <a:chExt cx="560705" cy="560705"/>
            </a:xfrm>
          </p:grpSpPr>
          <p:sp>
            <p:nvSpPr>
              <p:cNvPr id="156" name="object 156"/>
              <p:cNvSpPr/>
              <p:nvPr/>
            </p:nvSpPr>
            <p:spPr>
              <a:xfrm>
                <a:off x="16463734" y="8641391"/>
                <a:ext cx="560705" cy="560705"/>
              </a:xfrm>
              <a:custGeom>
                <a:avLst/>
                <a:gdLst/>
                <a:ahLst/>
                <a:cxnLst/>
                <a:rect l="l" t="t" r="r" b="b"/>
                <a:pathLst>
                  <a:path w="560705" h="560704">
                    <a:moveTo>
                      <a:pt x="560263" y="560263"/>
                    </a:moveTo>
                    <a:lnTo>
                      <a:pt x="0" y="560263"/>
                    </a:lnTo>
                    <a:lnTo>
                      <a:pt x="0" y="0"/>
                    </a:lnTo>
                    <a:lnTo>
                      <a:pt x="560263" y="0"/>
                    </a:lnTo>
                    <a:lnTo>
                      <a:pt x="560263" y="560263"/>
                    </a:lnTo>
                    <a:close/>
                  </a:path>
                </a:pathLst>
              </a:custGeom>
              <a:solidFill>
                <a:srgbClr val="FFFFFF"/>
              </a:solidFill>
            </p:spPr>
            <p:txBody>
              <a:bodyPr wrap="square" lIns="0" tIns="0" rIns="0" bIns="0" rtlCol="0"/>
              <a:lstStyle/>
              <a:p>
                <a:endParaRPr/>
              </a:p>
            </p:txBody>
          </p:sp>
          <p:sp>
            <p:nvSpPr>
              <p:cNvPr id="157" name="object 157"/>
              <p:cNvSpPr/>
              <p:nvPr/>
            </p:nvSpPr>
            <p:spPr>
              <a:xfrm>
                <a:off x="16494019" y="8679246"/>
                <a:ext cx="499745" cy="0"/>
              </a:xfrm>
              <a:custGeom>
                <a:avLst/>
                <a:gdLst/>
                <a:ahLst/>
                <a:cxnLst/>
                <a:rect l="l" t="t" r="r" b="b"/>
                <a:pathLst>
                  <a:path w="499744">
                    <a:moveTo>
                      <a:pt x="0" y="0"/>
                    </a:moveTo>
                    <a:lnTo>
                      <a:pt x="105995" y="0"/>
                    </a:lnTo>
                  </a:path>
                  <a:path w="499744">
                    <a:moveTo>
                      <a:pt x="121138" y="0"/>
                    </a:moveTo>
                    <a:lnTo>
                      <a:pt x="151422" y="0"/>
                    </a:lnTo>
                  </a:path>
                  <a:path w="499744">
                    <a:moveTo>
                      <a:pt x="166564" y="0"/>
                    </a:moveTo>
                    <a:lnTo>
                      <a:pt x="181707" y="0"/>
                    </a:lnTo>
                  </a:path>
                  <a:path w="499744">
                    <a:moveTo>
                      <a:pt x="196849" y="0"/>
                    </a:moveTo>
                    <a:lnTo>
                      <a:pt x="257418" y="0"/>
                    </a:lnTo>
                  </a:path>
                  <a:path w="499744">
                    <a:moveTo>
                      <a:pt x="348271" y="0"/>
                    </a:moveTo>
                    <a:lnTo>
                      <a:pt x="363414" y="0"/>
                    </a:lnTo>
                  </a:path>
                  <a:path w="499744">
                    <a:moveTo>
                      <a:pt x="393698" y="0"/>
                    </a:moveTo>
                    <a:lnTo>
                      <a:pt x="499694" y="0"/>
                    </a:lnTo>
                  </a:path>
                </a:pathLst>
              </a:custGeom>
              <a:ln w="15142">
                <a:solidFill>
                  <a:srgbClr val="000000"/>
                </a:solidFill>
              </a:ln>
            </p:spPr>
            <p:txBody>
              <a:bodyPr wrap="square" lIns="0" tIns="0" rIns="0" bIns="0" rtlCol="0"/>
              <a:lstStyle/>
              <a:p>
                <a:endParaRPr/>
              </a:p>
            </p:txBody>
          </p:sp>
          <p:sp>
            <p:nvSpPr>
              <p:cNvPr id="158" name="object 158"/>
              <p:cNvSpPr/>
              <p:nvPr/>
            </p:nvSpPr>
            <p:spPr>
              <a:xfrm>
                <a:off x="16494011" y="8686825"/>
                <a:ext cx="106045" cy="15240"/>
              </a:xfrm>
              <a:custGeom>
                <a:avLst/>
                <a:gdLst/>
                <a:ahLst/>
                <a:cxnLst/>
                <a:rect l="l" t="t" r="r" b="b"/>
                <a:pathLst>
                  <a:path w="106044" h="15240">
                    <a:moveTo>
                      <a:pt x="15138" y="0"/>
                    </a:moveTo>
                    <a:lnTo>
                      <a:pt x="0" y="0"/>
                    </a:lnTo>
                    <a:lnTo>
                      <a:pt x="0" y="15138"/>
                    </a:lnTo>
                    <a:lnTo>
                      <a:pt x="15138" y="15138"/>
                    </a:lnTo>
                    <a:lnTo>
                      <a:pt x="15138" y="0"/>
                    </a:lnTo>
                    <a:close/>
                  </a:path>
                  <a:path w="106044" h="15240">
                    <a:moveTo>
                      <a:pt x="105994" y="0"/>
                    </a:moveTo>
                    <a:lnTo>
                      <a:pt x="90855" y="0"/>
                    </a:lnTo>
                    <a:lnTo>
                      <a:pt x="90855" y="15138"/>
                    </a:lnTo>
                    <a:lnTo>
                      <a:pt x="105994" y="15138"/>
                    </a:lnTo>
                    <a:lnTo>
                      <a:pt x="105994" y="0"/>
                    </a:lnTo>
                    <a:close/>
                  </a:path>
                </a:pathLst>
              </a:custGeom>
              <a:solidFill>
                <a:srgbClr val="000000"/>
              </a:solidFill>
            </p:spPr>
            <p:txBody>
              <a:bodyPr wrap="square" lIns="0" tIns="0" rIns="0" bIns="0" rtlCol="0"/>
              <a:lstStyle/>
              <a:p>
                <a:endParaRPr/>
              </a:p>
            </p:txBody>
          </p:sp>
          <p:sp>
            <p:nvSpPr>
              <p:cNvPr id="159" name="object 159"/>
              <p:cNvSpPr/>
              <p:nvPr/>
            </p:nvSpPr>
            <p:spPr>
              <a:xfrm>
                <a:off x="16645441" y="8694389"/>
                <a:ext cx="227329" cy="0"/>
              </a:xfrm>
              <a:custGeom>
                <a:avLst/>
                <a:gdLst/>
                <a:ahLst/>
                <a:cxnLst/>
                <a:rect l="l" t="t" r="r" b="b"/>
                <a:pathLst>
                  <a:path w="227330">
                    <a:moveTo>
                      <a:pt x="0" y="0"/>
                    </a:moveTo>
                    <a:lnTo>
                      <a:pt x="15142" y="0"/>
                    </a:lnTo>
                  </a:path>
                  <a:path w="227330">
                    <a:moveTo>
                      <a:pt x="45426" y="0"/>
                    </a:moveTo>
                    <a:lnTo>
                      <a:pt x="75711" y="0"/>
                    </a:lnTo>
                  </a:path>
                  <a:path w="227330">
                    <a:moveTo>
                      <a:pt x="90853" y="0"/>
                    </a:moveTo>
                    <a:lnTo>
                      <a:pt x="105995" y="0"/>
                    </a:lnTo>
                  </a:path>
                  <a:path w="227330">
                    <a:moveTo>
                      <a:pt x="121138" y="0"/>
                    </a:moveTo>
                    <a:lnTo>
                      <a:pt x="151422" y="0"/>
                    </a:lnTo>
                  </a:path>
                  <a:path w="227330">
                    <a:moveTo>
                      <a:pt x="211991" y="0"/>
                    </a:moveTo>
                    <a:lnTo>
                      <a:pt x="227133" y="0"/>
                    </a:lnTo>
                  </a:path>
                </a:pathLst>
              </a:custGeom>
              <a:ln w="15142">
                <a:solidFill>
                  <a:srgbClr val="000000"/>
                </a:solidFill>
              </a:ln>
            </p:spPr>
            <p:txBody>
              <a:bodyPr wrap="square" lIns="0" tIns="0" rIns="0" bIns="0" rtlCol="0"/>
              <a:lstStyle/>
              <a:p>
                <a:endParaRPr/>
              </a:p>
            </p:txBody>
          </p:sp>
          <p:sp>
            <p:nvSpPr>
              <p:cNvPr id="160" name="object 160"/>
              <p:cNvSpPr/>
              <p:nvPr/>
            </p:nvSpPr>
            <p:spPr>
              <a:xfrm>
                <a:off x="16494011" y="8686825"/>
                <a:ext cx="499745" cy="30480"/>
              </a:xfrm>
              <a:custGeom>
                <a:avLst/>
                <a:gdLst/>
                <a:ahLst/>
                <a:cxnLst/>
                <a:rect l="l" t="t" r="r" b="b"/>
                <a:pathLst>
                  <a:path w="499744" h="30479">
                    <a:moveTo>
                      <a:pt x="15138" y="15138"/>
                    </a:moveTo>
                    <a:lnTo>
                      <a:pt x="0" y="15138"/>
                    </a:lnTo>
                    <a:lnTo>
                      <a:pt x="0" y="30289"/>
                    </a:lnTo>
                    <a:lnTo>
                      <a:pt x="15138" y="30289"/>
                    </a:lnTo>
                    <a:lnTo>
                      <a:pt x="15138" y="15138"/>
                    </a:lnTo>
                    <a:close/>
                  </a:path>
                  <a:path w="499744" h="30479">
                    <a:moveTo>
                      <a:pt x="75717" y="15138"/>
                    </a:moveTo>
                    <a:lnTo>
                      <a:pt x="30289" y="15138"/>
                    </a:lnTo>
                    <a:lnTo>
                      <a:pt x="30289" y="30289"/>
                    </a:lnTo>
                    <a:lnTo>
                      <a:pt x="75717" y="30289"/>
                    </a:lnTo>
                    <a:lnTo>
                      <a:pt x="75717" y="15138"/>
                    </a:lnTo>
                    <a:close/>
                  </a:path>
                  <a:path w="499744" h="30479">
                    <a:moveTo>
                      <a:pt x="105994" y="15138"/>
                    </a:moveTo>
                    <a:lnTo>
                      <a:pt x="90855" y="15138"/>
                    </a:lnTo>
                    <a:lnTo>
                      <a:pt x="90855" y="30289"/>
                    </a:lnTo>
                    <a:lnTo>
                      <a:pt x="105994" y="30289"/>
                    </a:lnTo>
                    <a:lnTo>
                      <a:pt x="105994" y="15138"/>
                    </a:lnTo>
                    <a:close/>
                  </a:path>
                  <a:path w="499744" h="30479">
                    <a:moveTo>
                      <a:pt x="408838" y="0"/>
                    </a:moveTo>
                    <a:lnTo>
                      <a:pt x="393700" y="0"/>
                    </a:lnTo>
                    <a:lnTo>
                      <a:pt x="393700" y="15138"/>
                    </a:lnTo>
                    <a:lnTo>
                      <a:pt x="408838" y="15138"/>
                    </a:lnTo>
                    <a:lnTo>
                      <a:pt x="408838" y="0"/>
                    </a:lnTo>
                    <a:close/>
                  </a:path>
                  <a:path w="499744" h="30479">
                    <a:moveTo>
                      <a:pt x="499694" y="0"/>
                    </a:moveTo>
                    <a:lnTo>
                      <a:pt x="484555" y="0"/>
                    </a:lnTo>
                    <a:lnTo>
                      <a:pt x="484555" y="15138"/>
                    </a:lnTo>
                    <a:lnTo>
                      <a:pt x="499694" y="15138"/>
                    </a:lnTo>
                    <a:lnTo>
                      <a:pt x="499694" y="0"/>
                    </a:lnTo>
                    <a:close/>
                  </a:path>
                </a:pathLst>
              </a:custGeom>
              <a:solidFill>
                <a:srgbClr val="000000"/>
              </a:solidFill>
            </p:spPr>
            <p:txBody>
              <a:bodyPr wrap="square" lIns="0" tIns="0" rIns="0" bIns="0" rtlCol="0"/>
              <a:lstStyle/>
              <a:p>
                <a:endParaRPr/>
              </a:p>
            </p:txBody>
          </p:sp>
          <p:sp>
            <p:nvSpPr>
              <p:cNvPr id="161" name="object 161"/>
              <p:cNvSpPr/>
              <p:nvPr/>
            </p:nvSpPr>
            <p:spPr>
              <a:xfrm>
                <a:off x="16630299" y="8709531"/>
                <a:ext cx="242570" cy="0"/>
              </a:xfrm>
              <a:custGeom>
                <a:avLst/>
                <a:gdLst/>
                <a:ahLst/>
                <a:cxnLst/>
                <a:rect l="l" t="t" r="r" b="b"/>
                <a:pathLst>
                  <a:path w="242569">
                    <a:moveTo>
                      <a:pt x="0" y="0"/>
                    </a:moveTo>
                    <a:lnTo>
                      <a:pt x="15142" y="0"/>
                    </a:lnTo>
                  </a:path>
                  <a:path w="242569">
                    <a:moveTo>
                      <a:pt x="30284" y="0"/>
                    </a:moveTo>
                    <a:lnTo>
                      <a:pt x="45426" y="0"/>
                    </a:lnTo>
                  </a:path>
                  <a:path w="242569">
                    <a:moveTo>
                      <a:pt x="75711" y="0"/>
                    </a:moveTo>
                    <a:lnTo>
                      <a:pt x="90853" y="0"/>
                    </a:lnTo>
                  </a:path>
                  <a:path w="242569">
                    <a:moveTo>
                      <a:pt x="105995" y="0"/>
                    </a:moveTo>
                    <a:lnTo>
                      <a:pt x="196849" y="0"/>
                    </a:lnTo>
                  </a:path>
                  <a:path w="242569">
                    <a:moveTo>
                      <a:pt x="211991" y="0"/>
                    </a:moveTo>
                    <a:lnTo>
                      <a:pt x="242276" y="0"/>
                    </a:lnTo>
                  </a:path>
                </a:pathLst>
              </a:custGeom>
              <a:ln w="15142">
                <a:solidFill>
                  <a:srgbClr val="000000"/>
                </a:solidFill>
              </a:ln>
            </p:spPr>
            <p:txBody>
              <a:bodyPr wrap="square" lIns="0" tIns="0" rIns="0" bIns="0" rtlCol="0"/>
              <a:lstStyle/>
              <a:p>
                <a:endParaRPr/>
              </a:p>
            </p:txBody>
          </p:sp>
          <p:sp>
            <p:nvSpPr>
              <p:cNvPr id="162" name="object 162"/>
              <p:cNvSpPr/>
              <p:nvPr/>
            </p:nvSpPr>
            <p:spPr>
              <a:xfrm>
                <a:off x="16494011" y="8701963"/>
                <a:ext cx="499745" cy="30480"/>
              </a:xfrm>
              <a:custGeom>
                <a:avLst/>
                <a:gdLst/>
                <a:ahLst/>
                <a:cxnLst/>
                <a:rect l="l" t="t" r="r" b="b"/>
                <a:pathLst>
                  <a:path w="499744" h="30479">
                    <a:moveTo>
                      <a:pt x="15138" y="15151"/>
                    </a:moveTo>
                    <a:lnTo>
                      <a:pt x="0" y="15151"/>
                    </a:lnTo>
                    <a:lnTo>
                      <a:pt x="0" y="30289"/>
                    </a:lnTo>
                    <a:lnTo>
                      <a:pt x="15138" y="30289"/>
                    </a:lnTo>
                    <a:lnTo>
                      <a:pt x="15138" y="15151"/>
                    </a:lnTo>
                    <a:close/>
                  </a:path>
                  <a:path w="499744" h="30479">
                    <a:moveTo>
                      <a:pt x="75717" y="15151"/>
                    </a:moveTo>
                    <a:lnTo>
                      <a:pt x="30289" y="15151"/>
                    </a:lnTo>
                    <a:lnTo>
                      <a:pt x="30289" y="30289"/>
                    </a:lnTo>
                    <a:lnTo>
                      <a:pt x="75717" y="30289"/>
                    </a:lnTo>
                    <a:lnTo>
                      <a:pt x="75717" y="15151"/>
                    </a:lnTo>
                    <a:close/>
                  </a:path>
                  <a:path w="499744" h="30479">
                    <a:moveTo>
                      <a:pt x="105994" y="15151"/>
                    </a:moveTo>
                    <a:lnTo>
                      <a:pt x="90855" y="15151"/>
                    </a:lnTo>
                    <a:lnTo>
                      <a:pt x="90855" y="30289"/>
                    </a:lnTo>
                    <a:lnTo>
                      <a:pt x="105994" y="30289"/>
                    </a:lnTo>
                    <a:lnTo>
                      <a:pt x="105994" y="15151"/>
                    </a:lnTo>
                    <a:close/>
                  </a:path>
                  <a:path w="499744" h="30479">
                    <a:moveTo>
                      <a:pt x="408838" y="0"/>
                    </a:moveTo>
                    <a:lnTo>
                      <a:pt x="393700" y="0"/>
                    </a:lnTo>
                    <a:lnTo>
                      <a:pt x="393700" y="15151"/>
                    </a:lnTo>
                    <a:lnTo>
                      <a:pt x="408838" y="15151"/>
                    </a:lnTo>
                    <a:lnTo>
                      <a:pt x="408838" y="0"/>
                    </a:lnTo>
                    <a:close/>
                  </a:path>
                  <a:path w="499744" h="30479">
                    <a:moveTo>
                      <a:pt x="469417" y="0"/>
                    </a:moveTo>
                    <a:lnTo>
                      <a:pt x="423989" y="0"/>
                    </a:lnTo>
                    <a:lnTo>
                      <a:pt x="423989" y="15151"/>
                    </a:lnTo>
                    <a:lnTo>
                      <a:pt x="469417" y="15151"/>
                    </a:lnTo>
                    <a:lnTo>
                      <a:pt x="469417" y="0"/>
                    </a:lnTo>
                    <a:close/>
                  </a:path>
                  <a:path w="499744" h="30479">
                    <a:moveTo>
                      <a:pt x="499694" y="0"/>
                    </a:moveTo>
                    <a:lnTo>
                      <a:pt x="484555" y="0"/>
                    </a:lnTo>
                    <a:lnTo>
                      <a:pt x="484555" y="15151"/>
                    </a:lnTo>
                    <a:lnTo>
                      <a:pt x="499694" y="15151"/>
                    </a:lnTo>
                    <a:lnTo>
                      <a:pt x="499694" y="0"/>
                    </a:lnTo>
                    <a:close/>
                  </a:path>
                </a:pathLst>
              </a:custGeom>
              <a:solidFill>
                <a:srgbClr val="000000"/>
              </a:solidFill>
            </p:spPr>
            <p:txBody>
              <a:bodyPr wrap="square" lIns="0" tIns="0" rIns="0" bIns="0" rtlCol="0"/>
              <a:lstStyle/>
              <a:p>
                <a:endParaRPr/>
              </a:p>
            </p:txBody>
          </p:sp>
          <p:sp>
            <p:nvSpPr>
              <p:cNvPr id="163" name="object 163"/>
              <p:cNvSpPr/>
              <p:nvPr/>
            </p:nvSpPr>
            <p:spPr>
              <a:xfrm>
                <a:off x="16615157" y="8724673"/>
                <a:ext cx="151765" cy="0"/>
              </a:xfrm>
              <a:custGeom>
                <a:avLst/>
                <a:gdLst/>
                <a:ahLst/>
                <a:cxnLst/>
                <a:rect l="l" t="t" r="r" b="b"/>
                <a:pathLst>
                  <a:path w="151765">
                    <a:moveTo>
                      <a:pt x="0" y="0"/>
                    </a:moveTo>
                    <a:lnTo>
                      <a:pt x="75711" y="0"/>
                    </a:lnTo>
                  </a:path>
                  <a:path w="151765">
                    <a:moveTo>
                      <a:pt x="105995" y="0"/>
                    </a:moveTo>
                    <a:lnTo>
                      <a:pt x="151422" y="0"/>
                    </a:lnTo>
                  </a:path>
                </a:pathLst>
              </a:custGeom>
              <a:ln w="15142">
                <a:solidFill>
                  <a:srgbClr val="000000"/>
                </a:solidFill>
              </a:ln>
            </p:spPr>
            <p:txBody>
              <a:bodyPr wrap="square" lIns="0" tIns="0" rIns="0" bIns="0" rtlCol="0"/>
              <a:lstStyle/>
              <a:p>
                <a:endParaRPr/>
              </a:p>
            </p:txBody>
          </p:sp>
          <p:sp>
            <p:nvSpPr>
              <p:cNvPr id="164" name="object 164"/>
              <p:cNvSpPr/>
              <p:nvPr/>
            </p:nvSpPr>
            <p:spPr>
              <a:xfrm>
                <a:off x="16781721" y="8717102"/>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65" name="object 165"/>
              <p:cNvSpPr/>
              <p:nvPr/>
            </p:nvSpPr>
            <p:spPr>
              <a:xfrm>
                <a:off x="16812006" y="8724673"/>
                <a:ext cx="45720" cy="0"/>
              </a:xfrm>
              <a:custGeom>
                <a:avLst/>
                <a:gdLst/>
                <a:ahLst/>
                <a:cxnLst/>
                <a:rect l="l" t="t" r="r" b="b"/>
                <a:pathLst>
                  <a:path w="45719">
                    <a:moveTo>
                      <a:pt x="0" y="0"/>
                    </a:moveTo>
                    <a:lnTo>
                      <a:pt x="45426" y="0"/>
                    </a:lnTo>
                  </a:path>
                </a:pathLst>
              </a:custGeom>
              <a:ln w="15142">
                <a:solidFill>
                  <a:srgbClr val="000000"/>
                </a:solidFill>
              </a:ln>
            </p:spPr>
            <p:txBody>
              <a:bodyPr wrap="square" lIns="0" tIns="0" rIns="0" bIns="0" rtlCol="0"/>
              <a:lstStyle/>
              <a:p>
                <a:endParaRPr/>
              </a:p>
            </p:txBody>
          </p:sp>
          <p:sp>
            <p:nvSpPr>
              <p:cNvPr id="166" name="object 166"/>
              <p:cNvSpPr/>
              <p:nvPr/>
            </p:nvSpPr>
            <p:spPr>
              <a:xfrm>
                <a:off x="16494011" y="8717114"/>
                <a:ext cx="499745" cy="30480"/>
              </a:xfrm>
              <a:custGeom>
                <a:avLst/>
                <a:gdLst/>
                <a:ahLst/>
                <a:cxnLst/>
                <a:rect l="l" t="t" r="r" b="b"/>
                <a:pathLst>
                  <a:path w="499744" h="30479">
                    <a:moveTo>
                      <a:pt x="15138" y="15138"/>
                    </a:moveTo>
                    <a:lnTo>
                      <a:pt x="0" y="15138"/>
                    </a:lnTo>
                    <a:lnTo>
                      <a:pt x="0" y="30276"/>
                    </a:lnTo>
                    <a:lnTo>
                      <a:pt x="15138" y="30276"/>
                    </a:lnTo>
                    <a:lnTo>
                      <a:pt x="15138" y="15138"/>
                    </a:lnTo>
                    <a:close/>
                  </a:path>
                  <a:path w="499744" h="30479">
                    <a:moveTo>
                      <a:pt x="75717" y="15138"/>
                    </a:moveTo>
                    <a:lnTo>
                      <a:pt x="30289" y="15138"/>
                    </a:lnTo>
                    <a:lnTo>
                      <a:pt x="30289" y="30276"/>
                    </a:lnTo>
                    <a:lnTo>
                      <a:pt x="75717" y="30276"/>
                    </a:lnTo>
                    <a:lnTo>
                      <a:pt x="75717" y="15138"/>
                    </a:lnTo>
                    <a:close/>
                  </a:path>
                  <a:path w="499744" h="30479">
                    <a:moveTo>
                      <a:pt x="105994" y="15138"/>
                    </a:moveTo>
                    <a:lnTo>
                      <a:pt x="90855" y="15138"/>
                    </a:lnTo>
                    <a:lnTo>
                      <a:pt x="90855" y="30276"/>
                    </a:lnTo>
                    <a:lnTo>
                      <a:pt x="105994" y="30276"/>
                    </a:lnTo>
                    <a:lnTo>
                      <a:pt x="105994" y="15138"/>
                    </a:lnTo>
                    <a:close/>
                  </a:path>
                  <a:path w="499744" h="30479">
                    <a:moveTo>
                      <a:pt x="136283" y="15138"/>
                    </a:moveTo>
                    <a:lnTo>
                      <a:pt x="121145" y="15138"/>
                    </a:lnTo>
                    <a:lnTo>
                      <a:pt x="121145" y="30276"/>
                    </a:lnTo>
                    <a:lnTo>
                      <a:pt x="136283" y="30276"/>
                    </a:lnTo>
                    <a:lnTo>
                      <a:pt x="136283" y="15138"/>
                    </a:lnTo>
                    <a:close/>
                  </a:path>
                  <a:path w="499744" h="30479">
                    <a:moveTo>
                      <a:pt x="196850" y="15138"/>
                    </a:moveTo>
                    <a:lnTo>
                      <a:pt x="181711" y="15138"/>
                    </a:lnTo>
                    <a:lnTo>
                      <a:pt x="181711" y="30276"/>
                    </a:lnTo>
                    <a:lnTo>
                      <a:pt x="196850" y="30276"/>
                    </a:lnTo>
                    <a:lnTo>
                      <a:pt x="196850" y="15138"/>
                    </a:lnTo>
                    <a:close/>
                  </a:path>
                  <a:path w="499744" h="30479">
                    <a:moveTo>
                      <a:pt x="408838" y="0"/>
                    </a:moveTo>
                    <a:lnTo>
                      <a:pt x="393700" y="0"/>
                    </a:lnTo>
                    <a:lnTo>
                      <a:pt x="393700" y="15138"/>
                    </a:lnTo>
                    <a:lnTo>
                      <a:pt x="408838" y="15138"/>
                    </a:lnTo>
                    <a:lnTo>
                      <a:pt x="408838" y="0"/>
                    </a:lnTo>
                    <a:close/>
                  </a:path>
                  <a:path w="499744" h="30479">
                    <a:moveTo>
                      <a:pt x="469417" y="0"/>
                    </a:moveTo>
                    <a:lnTo>
                      <a:pt x="423989" y="0"/>
                    </a:lnTo>
                    <a:lnTo>
                      <a:pt x="423989" y="15138"/>
                    </a:lnTo>
                    <a:lnTo>
                      <a:pt x="469417" y="15138"/>
                    </a:lnTo>
                    <a:lnTo>
                      <a:pt x="469417" y="0"/>
                    </a:lnTo>
                    <a:close/>
                  </a:path>
                  <a:path w="499744" h="30479">
                    <a:moveTo>
                      <a:pt x="499694" y="0"/>
                    </a:moveTo>
                    <a:lnTo>
                      <a:pt x="484555" y="0"/>
                    </a:lnTo>
                    <a:lnTo>
                      <a:pt x="484555" y="15138"/>
                    </a:lnTo>
                    <a:lnTo>
                      <a:pt x="499694" y="15138"/>
                    </a:lnTo>
                    <a:lnTo>
                      <a:pt x="499694" y="0"/>
                    </a:lnTo>
                    <a:close/>
                  </a:path>
                </a:pathLst>
              </a:custGeom>
              <a:solidFill>
                <a:srgbClr val="000000"/>
              </a:solidFill>
            </p:spPr>
            <p:txBody>
              <a:bodyPr wrap="square" lIns="0" tIns="0" rIns="0" bIns="0" rtlCol="0"/>
              <a:lstStyle/>
              <a:p>
                <a:endParaRPr/>
              </a:p>
            </p:txBody>
          </p:sp>
          <p:sp>
            <p:nvSpPr>
              <p:cNvPr id="167" name="object 167"/>
              <p:cNvSpPr/>
              <p:nvPr/>
            </p:nvSpPr>
            <p:spPr>
              <a:xfrm>
                <a:off x="16736295" y="8739815"/>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168" name="object 168"/>
              <p:cNvSpPr/>
              <p:nvPr/>
            </p:nvSpPr>
            <p:spPr>
              <a:xfrm>
                <a:off x="16781721" y="8732244"/>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69" name="object 169"/>
              <p:cNvSpPr/>
              <p:nvPr/>
            </p:nvSpPr>
            <p:spPr>
              <a:xfrm>
                <a:off x="16827148" y="8739815"/>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170" name="object 170"/>
              <p:cNvSpPr/>
              <p:nvPr/>
            </p:nvSpPr>
            <p:spPr>
              <a:xfrm>
                <a:off x="16494011" y="8732253"/>
                <a:ext cx="499745" cy="30480"/>
              </a:xfrm>
              <a:custGeom>
                <a:avLst/>
                <a:gdLst/>
                <a:ahLst/>
                <a:cxnLst/>
                <a:rect l="l" t="t" r="r" b="b"/>
                <a:pathLst>
                  <a:path w="499744" h="30479">
                    <a:moveTo>
                      <a:pt x="15138" y="15138"/>
                    </a:moveTo>
                    <a:lnTo>
                      <a:pt x="0" y="15138"/>
                    </a:lnTo>
                    <a:lnTo>
                      <a:pt x="0" y="30276"/>
                    </a:lnTo>
                    <a:lnTo>
                      <a:pt x="15138" y="30276"/>
                    </a:lnTo>
                    <a:lnTo>
                      <a:pt x="15138" y="15138"/>
                    </a:lnTo>
                    <a:close/>
                  </a:path>
                  <a:path w="499744" h="30479">
                    <a:moveTo>
                      <a:pt x="105994" y="15138"/>
                    </a:moveTo>
                    <a:lnTo>
                      <a:pt x="90855" y="15138"/>
                    </a:lnTo>
                    <a:lnTo>
                      <a:pt x="90855" y="30276"/>
                    </a:lnTo>
                    <a:lnTo>
                      <a:pt x="105994" y="30276"/>
                    </a:lnTo>
                    <a:lnTo>
                      <a:pt x="105994" y="15138"/>
                    </a:lnTo>
                    <a:close/>
                  </a:path>
                  <a:path w="499744" h="30479">
                    <a:moveTo>
                      <a:pt x="136283" y="15138"/>
                    </a:moveTo>
                    <a:lnTo>
                      <a:pt x="121145" y="15138"/>
                    </a:lnTo>
                    <a:lnTo>
                      <a:pt x="121145" y="30276"/>
                    </a:lnTo>
                    <a:lnTo>
                      <a:pt x="136283" y="30276"/>
                    </a:lnTo>
                    <a:lnTo>
                      <a:pt x="136283" y="15138"/>
                    </a:lnTo>
                    <a:close/>
                  </a:path>
                  <a:path w="499744" h="30479">
                    <a:moveTo>
                      <a:pt x="166560" y="15138"/>
                    </a:moveTo>
                    <a:lnTo>
                      <a:pt x="151422" y="15138"/>
                    </a:lnTo>
                    <a:lnTo>
                      <a:pt x="151422" y="30276"/>
                    </a:lnTo>
                    <a:lnTo>
                      <a:pt x="166560" y="30276"/>
                    </a:lnTo>
                    <a:lnTo>
                      <a:pt x="166560" y="15138"/>
                    </a:lnTo>
                    <a:close/>
                  </a:path>
                  <a:path w="499744" h="30479">
                    <a:moveTo>
                      <a:pt x="196850" y="15138"/>
                    </a:moveTo>
                    <a:lnTo>
                      <a:pt x="181711" y="15138"/>
                    </a:lnTo>
                    <a:lnTo>
                      <a:pt x="181711" y="30276"/>
                    </a:lnTo>
                    <a:lnTo>
                      <a:pt x="196850" y="30276"/>
                    </a:lnTo>
                    <a:lnTo>
                      <a:pt x="196850" y="15138"/>
                    </a:lnTo>
                    <a:close/>
                  </a:path>
                  <a:path w="499744" h="30479">
                    <a:moveTo>
                      <a:pt x="408838" y="0"/>
                    </a:moveTo>
                    <a:lnTo>
                      <a:pt x="393700" y="0"/>
                    </a:lnTo>
                    <a:lnTo>
                      <a:pt x="393700" y="15138"/>
                    </a:lnTo>
                    <a:lnTo>
                      <a:pt x="408838" y="15138"/>
                    </a:lnTo>
                    <a:lnTo>
                      <a:pt x="408838" y="0"/>
                    </a:lnTo>
                    <a:close/>
                  </a:path>
                  <a:path w="499744" h="30479">
                    <a:moveTo>
                      <a:pt x="469417" y="0"/>
                    </a:moveTo>
                    <a:lnTo>
                      <a:pt x="423989" y="0"/>
                    </a:lnTo>
                    <a:lnTo>
                      <a:pt x="423989" y="15138"/>
                    </a:lnTo>
                    <a:lnTo>
                      <a:pt x="469417" y="15138"/>
                    </a:lnTo>
                    <a:lnTo>
                      <a:pt x="469417" y="0"/>
                    </a:lnTo>
                    <a:close/>
                  </a:path>
                  <a:path w="499744" h="30479">
                    <a:moveTo>
                      <a:pt x="499694" y="0"/>
                    </a:moveTo>
                    <a:lnTo>
                      <a:pt x="484555" y="0"/>
                    </a:lnTo>
                    <a:lnTo>
                      <a:pt x="484555" y="15138"/>
                    </a:lnTo>
                    <a:lnTo>
                      <a:pt x="499694" y="15138"/>
                    </a:lnTo>
                    <a:lnTo>
                      <a:pt x="499694" y="0"/>
                    </a:lnTo>
                    <a:close/>
                  </a:path>
                </a:pathLst>
              </a:custGeom>
              <a:solidFill>
                <a:srgbClr val="000000"/>
              </a:solidFill>
            </p:spPr>
            <p:txBody>
              <a:bodyPr wrap="square" lIns="0" tIns="0" rIns="0" bIns="0" rtlCol="0"/>
              <a:lstStyle/>
              <a:p>
                <a:endParaRPr/>
              </a:p>
            </p:txBody>
          </p:sp>
          <p:sp>
            <p:nvSpPr>
              <p:cNvPr id="171" name="object 171"/>
              <p:cNvSpPr/>
              <p:nvPr/>
            </p:nvSpPr>
            <p:spPr>
              <a:xfrm>
                <a:off x="16721152" y="8754958"/>
                <a:ext cx="60960" cy="0"/>
              </a:xfrm>
              <a:custGeom>
                <a:avLst/>
                <a:gdLst/>
                <a:ahLst/>
                <a:cxnLst/>
                <a:rect l="l" t="t" r="r" b="b"/>
                <a:pathLst>
                  <a:path w="60959">
                    <a:moveTo>
                      <a:pt x="0" y="0"/>
                    </a:moveTo>
                    <a:lnTo>
                      <a:pt x="15142" y="0"/>
                    </a:lnTo>
                  </a:path>
                  <a:path w="60959">
                    <a:moveTo>
                      <a:pt x="30284" y="0"/>
                    </a:moveTo>
                    <a:lnTo>
                      <a:pt x="60569" y="0"/>
                    </a:lnTo>
                  </a:path>
                </a:pathLst>
              </a:custGeom>
              <a:ln w="15142">
                <a:solidFill>
                  <a:srgbClr val="000000"/>
                </a:solidFill>
              </a:ln>
            </p:spPr>
            <p:txBody>
              <a:bodyPr wrap="square" lIns="0" tIns="0" rIns="0" bIns="0" rtlCol="0"/>
              <a:lstStyle/>
              <a:p>
                <a:endParaRPr/>
              </a:p>
            </p:txBody>
          </p:sp>
          <p:sp>
            <p:nvSpPr>
              <p:cNvPr id="172" name="object 172"/>
              <p:cNvSpPr/>
              <p:nvPr/>
            </p:nvSpPr>
            <p:spPr>
              <a:xfrm>
                <a:off x="16796864" y="8747386"/>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73" name="object 173"/>
              <p:cNvSpPr/>
              <p:nvPr/>
            </p:nvSpPr>
            <p:spPr>
              <a:xfrm>
                <a:off x="16842290" y="8754958"/>
                <a:ext cx="30480" cy="0"/>
              </a:xfrm>
              <a:custGeom>
                <a:avLst/>
                <a:gdLst/>
                <a:ahLst/>
                <a:cxnLst/>
                <a:rect l="l" t="t" r="r" b="b"/>
                <a:pathLst>
                  <a:path w="30480">
                    <a:moveTo>
                      <a:pt x="0" y="0"/>
                    </a:moveTo>
                    <a:lnTo>
                      <a:pt x="30284" y="0"/>
                    </a:lnTo>
                  </a:path>
                </a:pathLst>
              </a:custGeom>
              <a:ln w="15142">
                <a:solidFill>
                  <a:srgbClr val="000000"/>
                </a:solidFill>
              </a:ln>
            </p:spPr>
            <p:txBody>
              <a:bodyPr wrap="square" lIns="0" tIns="0" rIns="0" bIns="0" rtlCol="0"/>
              <a:lstStyle/>
              <a:p>
                <a:endParaRPr/>
              </a:p>
            </p:txBody>
          </p:sp>
          <p:sp>
            <p:nvSpPr>
              <p:cNvPr id="174" name="object 174"/>
              <p:cNvSpPr/>
              <p:nvPr/>
            </p:nvSpPr>
            <p:spPr>
              <a:xfrm>
                <a:off x="16887711" y="8747391"/>
                <a:ext cx="106045" cy="15240"/>
              </a:xfrm>
              <a:custGeom>
                <a:avLst/>
                <a:gdLst/>
                <a:ahLst/>
                <a:cxnLst/>
                <a:rect l="l" t="t" r="r" b="b"/>
                <a:pathLst>
                  <a:path w="106044" h="15240">
                    <a:moveTo>
                      <a:pt x="15138" y="0"/>
                    </a:moveTo>
                    <a:lnTo>
                      <a:pt x="0" y="0"/>
                    </a:lnTo>
                    <a:lnTo>
                      <a:pt x="0" y="15138"/>
                    </a:lnTo>
                    <a:lnTo>
                      <a:pt x="15138" y="15138"/>
                    </a:lnTo>
                    <a:lnTo>
                      <a:pt x="15138" y="0"/>
                    </a:lnTo>
                    <a:close/>
                  </a:path>
                  <a:path w="106044" h="15240">
                    <a:moveTo>
                      <a:pt x="105994" y="0"/>
                    </a:moveTo>
                    <a:lnTo>
                      <a:pt x="90855" y="0"/>
                    </a:lnTo>
                    <a:lnTo>
                      <a:pt x="90855" y="15138"/>
                    </a:lnTo>
                    <a:lnTo>
                      <a:pt x="105994" y="15138"/>
                    </a:lnTo>
                    <a:lnTo>
                      <a:pt x="105994" y="0"/>
                    </a:lnTo>
                    <a:close/>
                  </a:path>
                </a:pathLst>
              </a:custGeom>
              <a:solidFill>
                <a:srgbClr val="000000"/>
              </a:solidFill>
            </p:spPr>
            <p:txBody>
              <a:bodyPr wrap="square" lIns="0" tIns="0" rIns="0" bIns="0" rtlCol="0"/>
              <a:lstStyle/>
              <a:p>
                <a:endParaRPr/>
              </a:p>
            </p:txBody>
          </p:sp>
          <p:sp>
            <p:nvSpPr>
              <p:cNvPr id="175" name="object 175"/>
              <p:cNvSpPr/>
              <p:nvPr/>
            </p:nvSpPr>
            <p:spPr>
              <a:xfrm>
                <a:off x="16494019" y="8770100"/>
                <a:ext cx="106045" cy="0"/>
              </a:xfrm>
              <a:custGeom>
                <a:avLst/>
                <a:gdLst/>
                <a:ahLst/>
                <a:cxnLst/>
                <a:rect l="l" t="t" r="r" b="b"/>
                <a:pathLst>
                  <a:path w="106044">
                    <a:moveTo>
                      <a:pt x="0" y="0"/>
                    </a:moveTo>
                    <a:lnTo>
                      <a:pt x="105995" y="0"/>
                    </a:lnTo>
                  </a:path>
                </a:pathLst>
              </a:custGeom>
              <a:ln w="15142">
                <a:solidFill>
                  <a:srgbClr val="000000"/>
                </a:solidFill>
              </a:ln>
            </p:spPr>
            <p:txBody>
              <a:bodyPr wrap="square" lIns="0" tIns="0" rIns="0" bIns="0" rtlCol="0"/>
              <a:lstStyle/>
              <a:p>
                <a:endParaRPr/>
              </a:p>
            </p:txBody>
          </p:sp>
          <p:sp>
            <p:nvSpPr>
              <p:cNvPr id="176" name="object 176"/>
              <p:cNvSpPr/>
              <p:nvPr/>
            </p:nvSpPr>
            <p:spPr>
              <a:xfrm>
                <a:off x="16615157" y="8762530"/>
                <a:ext cx="106045" cy="15240"/>
              </a:xfrm>
              <a:custGeom>
                <a:avLst/>
                <a:gdLst/>
                <a:ahLst/>
                <a:cxnLst/>
                <a:rect l="l" t="t" r="r" b="b"/>
                <a:pathLst>
                  <a:path w="106044" h="15240">
                    <a:moveTo>
                      <a:pt x="15138" y="0"/>
                    </a:moveTo>
                    <a:lnTo>
                      <a:pt x="0" y="0"/>
                    </a:lnTo>
                    <a:lnTo>
                      <a:pt x="0" y="15151"/>
                    </a:lnTo>
                    <a:lnTo>
                      <a:pt x="15138" y="15151"/>
                    </a:lnTo>
                    <a:lnTo>
                      <a:pt x="15138" y="0"/>
                    </a:lnTo>
                    <a:close/>
                  </a:path>
                  <a:path w="106044" h="15240">
                    <a:moveTo>
                      <a:pt x="45415" y="0"/>
                    </a:moveTo>
                    <a:lnTo>
                      <a:pt x="30276" y="0"/>
                    </a:lnTo>
                    <a:lnTo>
                      <a:pt x="30276" y="15151"/>
                    </a:lnTo>
                    <a:lnTo>
                      <a:pt x="45415" y="15151"/>
                    </a:lnTo>
                    <a:lnTo>
                      <a:pt x="45415" y="0"/>
                    </a:lnTo>
                    <a:close/>
                  </a:path>
                  <a:path w="106044" h="15240">
                    <a:moveTo>
                      <a:pt x="75704" y="0"/>
                    </a:moveTo>
                    <a:lnTo>
                      <a:pt x="60566" y="0"/>
                    </a:lnTo>
                    <a:lnTo>
                      <a:pt x="60566" y="15151"/>
                    </a:lnTo>
                    <a:lnTo>
                      <a:pt x="75704" y="15151"/>
                    </a:lnTo>
                    <a:lnTo>
                      <a:pt x="75704" y="0"/>
                    </a:lnTo>
                    <a:close/>
                  </a:path>
                  <a:path w="106044" h="15240">
                    <a:moveTo>
                      <a:pt x="105994" y="0"/>
                    </a:moveTo>
                    <a:lnTo>
                      <a:pt x="90843" y="0"/>
                    </a:lnTo>
                    <a:lnTo>
                      <a:pt x="90843" y="15151"/>
                    </a:lnTo>
                    <a:lnTo>
                      <a:pt x="105994" y="15151"/>
                    </a:lnTo>
                    <a:lnTo>
                      <a:pt x="105994" y="0"/>
                    </a:lnTo>
                    <a:close/>
                  </a:path>
                </a:pathLst>
              </a:custGeom>
              <a:solidFill>
                <a:srgbClr val="000000"/>
              </a:solidFill>
            </p:spPr>
            <p:txBody>
              <a:bodyPr wrap="square" lIns="0" tIns="0" rIns="0" bIns="0" rtlCol="0"/>
              <a:lstStyle/>
              <a:p>
                <a:endParaRPr/>
              </a:p>
            </p:txBody>
          </p:sp>
          <p:sp>
            <p:nvSpPr>
              <p:cNvPr id="177" name="object 177"/>
              <p:cNvSpPr/>
              <p:nvPr/>
            </p:nvSpPr>
            <p:spPr>
              <a:xfrm>
                <a:off x="16736295" y="8770100"/>
                <a:ext cx="45720" cy="0"/>
              </a:xfrm>
              <a:custGeom>
                <a:avLst/>
                <a:gdLst/>
                <a:ahLst/>
                <a:cxnLst/>
                <a:rect l="l" t="t" r="r" b="b"/>
                <a:pathLst>
                  <a:path w="45719">
                    <a:moveTo>
                      <a:pt x="0" y="0"/>
                    </a:moveTo>
                    <a:lnTo>
                      <a:pt x="15142" y="0"/>
                    </a:lnTo>
                  </a:path>
                  <a:path w="45719">
                    <a:moveTo>
                      <a:pt x="30284" y="0"/>
                    </a:moveTo>
                    <a:lnTo>
                      <a:pt x="45426" y="0"/>
                    </a:lnTo>
                  </a:path>
                </a:pathLst>
              </a:custGeom>
              <a:ln w="15142">
                <a:solidFill>
                  <a:srgbClr val="000000"/>
                </a:solidFill>
              </a:ln>
            </p:spPr>
            <p:txBody>
              <a:bodyPr wrap="square" lIns="0" tIns="0" rIns="0" bIns="0" rtlCol="0"/>
              <a:lstStyle/>
              <a:p>
                <a:endParaRPr/>
              </a:p>
            </p:txBody>
          </p:sp>
          <p:sp>
            <p:nvSpPr>
              <p:cNvPr id="178" name="object 178"/>
              <p:cNvSpPr/>
              <p:nvPr/>
            </p:nvSpPr>
            <p:spPr>
              <a:xfrm>
                <a:off x="16796864" y="8762529"/>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79" name="object 179"/>
              <p:cNvSpPr/>
              <p:nvPr/>
            </p:nvSpPr>
            <p:spPr>
              <a:xfrm>
                <a:off x="16827148" y="8770100"/>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180" name="object 180"/>
              <p:cNvSpPr/>
              <p:nvPr/>
            </p:nvSpPr>
            <p:spPr>
              <a:xfrm>
                <a:off x="16857433" y="8762529"/>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81" name="object 181"/>
              <p:cNvSpPr/>
              <p:nvPr/>
            </p:nvSpPr>
            <p:spPr>
              <a:xfrm>
                <a:off x="16615157" y="8770100"/>
                <a:ext cx="379095" cy="15240"/>
              </a:xfrm>
              <a:custGeom>
                <a:avLst/>
                <a:gdLst/>
                <a:ahLst/>
                <a:cxnLst/>
                <a:rect l="l" t="t" r="r" b="b"/>
                <a:pathLst>
                  <a:path w="379094" h="15240">
                    <a:moveTo>
                      <a:pt x="272560" y="0"/>
                    </a:moveTo>
                    <a:lnTo>
                      <a:pt x="378556" y="0"/>
                    </a:lnTo>
                  </a:path>
                  <a:path w="379094" h="15240">
                    <a:moveTo>
                      <a:pt x="0" y="15142"/>
                    </a:moveTo>
                    <a:lnTo>
                      <a:pt x="45426" y="15142"/>
                    </a:lnTo>
                  </a:path>
                </a:pathLst>
              </a:custGeom>
              <a:ln w="15142">
                <a:solidFill>
                  <a:srgbClr val="000000"/>
                </a:solidFill>
              </a:ln>
            </p:spPr>
            <p:txBody>
              <a:bodyPr wrap="square" lIns="0" tIns="0" rIns="0" bIns="0" rtlCol="0"/>
              <a:lstStyle/>
              <a:p>
                <a:endParaRPr/>
              </a:p>
            </p:txBody>
          </p:sp>
          <p:sp>
            <p:nvSpPr>
              <p:cNvPr id="182" name="object 182"/>
              <p:cNvSpPr/>
              <p:nvPr/>
            </p:nvSpPr>
            <p:spPr>
              <a:xfrm>
                <a:off x="16675723" y="8777681"/>
                <a:ext cx="91440" cy="15240"/>
              </a:xfrm>
              <a:custGeom>
                <a:avLst/>
                <a:gdLst/>
                <a:ahLst/>
                <a:cxnLst/>
                <a:rect l="l" t="t" r="r" b="b"/>
                <a:pathLst>
                  <a:path w="91440" h="15240">
                    <a:moveTo>
                      <a:pt x="15138" y="0"/>
                    </a:moveTo>
                    <a:lnTo>
                      <a:pt x="0" y="0"/>
                    </a:lnTo>
                    <a:lnTo>
                      <a:pt x="0" y="15138"/>
                    </a:lnTo>
                    <a:lnTo>
                      <a:pt x="15138" y="15138"/>
                    </a:lnTo>
                    <a:lnTo>
                      <a:pt x="15138" y="0"/>
                    </a:lnTo>
                    <a:close/>
                  </a:path>
                  <a:path w="91440" h="15240">
                    <a:moveTo>
                      <a:pt x="45427" y="0"/>
                    </a:moveTo>
                    <a:lnTo>
                      <a:pt x="30276" y="0"/>
                    </a:lnTo>
                    <a:lnTo>
                      <a:pt x="30276" y="15138"/>
                    </a:lnTo>
                    <a:lnTo>
                      <a:pt x="45427" y="15138"/>
                    </a:lnTo>
                    <a:lnTo>
                      <a:pt x="45427" y="0"/>
                    </a:lnTo>
                    <a:close/>
                  </a:path>
                  <a:path w="91440" h="15240">
                    <a:moveTo>
                      <a:pt x="90855" y="0"/>
                    </a:moveTo>
                    <a:lnTo>
                      <a:pt x="75704" y="0"/>
                    </a:lnTo>
                    <a:lnTo>
                      <a:pt x="75704" y="15138"/>
                    </a:lnTo>
                    <a:lnTo>
                      <a:pt x="90855" y="15138"/>
                    </a:lnTo>
                    <a:lnTo>
                      <a:pt x="90855" y="0"/>
                    </a:lnTo>
                    <a:close/>
                  </a:path>
                </a:pathLst>
              </a:custGeom>
              <a:solidFill>
                <a:srgbClr val="000000"/>
              </a:solidFill>
            </p:spPr>
            <p:txBody>
              <a:bodyPr wrap="square" lIns="0" tIns="0" rIns="0" bIns="0" rtlCol="0"/>
              <a:lstStyle/>
              <a:p>
                <a:endParaRPr/>
              </a:p>
            </p:txBody>
          </p:sp>
          <p:sp>
            <p:nvSpPr>
              <p:cNvPr id="183" name="object 183"/>
              <p:cNvSpPr/>
              <p:nvPr/>
            </p:nvSpPr>
            <p:spPr>
              <a:xfrm>
                <a:off x="16781721" y="8785242"/>
                <a:ext cx="45720" cy="0"/>
              </a:xfrm>
              <a:custGeom>
                <a:avLst/>
                <a:gdLst/>
                <a:ahLst/>
                <a:cxnLst/>
                <a:rect l="l" t="t" r="r" b="b"/>
                <a:pathLst>
                  <a:path w="45719">
                    <a:moveTo>
                      <a:pt x="0" y="0"/>
                    </a:moveTo>
                    <a:lnTo>
                      <a:pt x="45426" y="0"/>
                    </a:lnTo>
                  </a:path>
                </a:pathLst>
              </a:custGeom>
              <a:ln w="15142">
                <a:solidFill>
                  <a:srgbClr val="000000"/>
                </a:solidFill>
              </a:ln>
            </p:spPr>
            <p:txBody>
              <a:bodyPr wrap="square" lIns="0" tIns="0" rIns="0" bIns="0" rtlCol="0"/>
              <a:lstStyle/>
              <a:p>
                <a:endParaRPr/>
              </a:p>
            </p:txBody>
          </p:sp>
          <p:sp>
            <p:nvSpPr>
              <p:cNvPr id="184" name="object 184"/>
              <p:cNvSpPr/>
              <p:nvPr/>
            </p:nvSpPr>
            <p:spPr>
              <a:xfrm>
                <a:off x="16857433" y="8777671"/>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85" name="object 185"/>
              <p:cNvSpPr/>
              <p:nvPr/>
            </p:nvSpPr>
            <p:spPr>
              <a:xfrm>
                <a:off x="16494019" y="8800384"/>
                <a:ext cx="167005" cy="0"/>
              </a:xfrm>
              <a:custGeom>
                <a:avLst/>
                <a:gdLst/>
                <a:ahLst/>
                <a:cxnLst/>
                <a:rect l="l" t="t" r="r" b="b"/>
                <a:pathLst>
                  <a:path w="167005">
                    <a:moveTo>
                      <a:pt x="0" y="0"/>
                    </a:moveTo>
                    <a:lnTo>
                      <a:pt x="15142" y="0"/>
                    </a:lnTo>
                  </a:path>
                  <a:path w="167005">
                    <a:moveTo>
                      <a:pt x="60569" y="0"/>
                    </a:moveTo>
                    <a:lnTo>
                      <a:pt x="75711" y="0"/>
                    </a:lnTo>
                  </a:path>
                  <a:path w="167005">
                    <a:moveTo>
                      <a:pt x="90853" y="0"/>
                    </a:moveTo>
                    <a:lnTo>
                      <a:pt x="136280" y="0"/>
                    </a:lnTo>
                  </a:path>
                  <a:path w="167005">
                    <a:moveTo>
                      <a:pt x="151422" y="0"/>
                    </a:moveTo>
                    <a:lnTo>
                      <a:pt x="166564" y="0"/>
                    </a:lnTo>
                  </a:path>
                </a:pathLst>
              </a:custGeom>
              <a:ln w="15142">
                <a:solidFill>
                  <a:srgbClr val="000000"/>
                </a:solidFill>
              </a:ln>
            </p:spPr>
            <p:txBody>
              <a:bodyPr wrap="square" lIns="0" tIns="0" rIns="0" bIns="0" rtlCol="0"/>
              <a:lstStyle/>
              <a:p>
                <a:endParaRPr/>
              </a:p>
            </p:txBody>
          </p:sp>
          <p:sp>
            <p:nvSpPr>
              <p:cNvPr id="186" name="object 186"/>
              <p:cNvSpPr/>
              <p:nvPr/>
            </p:nvSpPr>
            <p:spPr>
              <a:xfrm>
                <a:off x="16675726" y="8792813"/>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87" name="object 187"/>
              <p:cNvSpPr/>
              <p:nvPr/>
            </p:nvSpPr>
            <p:spPr>
              <a:xfrm>
                <a:off x="16721152" y="8800384"/>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188" name="object 188"/>
              <p:cNvSpPr/>
              <p:nvPr/>
            </p:nvSpPr>
            <p:spPr>
              <a:xfrm>
                <a:off x="16751437" y="8792813"/>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89" name="object 189"/>
              <p:cNvSpPr/>
              <p:nvPr/>
            </p:nvSpPr>
            <p:spPr>
              <a:xfrm>
                <a:off x="16524303" y="8800384"/>
                <a:ext cx="469900" cy="15240"/>
              </a:xfrm>
              <a:custGeom>
                <a:avLst/>
                <a:gdLst/>
                <a:ahLst/>
                <a:cxnLst/>
                <a:rect l="l" t="t" r="r" b="b"/>
                <a:pathLst>
                  <a:path w="469900" h="15240">
                    <a:moveTo>
                      <a:pt x="272560" y="0"/>
                    </a:moveTo>
                    <a:lnTo>
                      <a:pt x="333129" y="0"/>
                    </a:lnTo>
                  </a:path>
                  <a:path w="469900" h="15240">
                    <a:moveTo>
                      <a:pt x="348271" y="0"/>
                    </a:moveTo>
                    <a:lnTo>
                      <a:pt x="423983" y="0"/>
                    </a:lnTo>
                  </a:path>
                  <a:path w="469900" h="15240">
                    <a:moveTo>
                      <a:pt x="454267" y="0"/>
                    </a:moveTo>
                    <a:lnTo>
                      <a:pt x="469409" y="0"/>
                    </a:lnTo>
                  </a:path>
                  <a:path w="469900" h="15240">
                    <a:moveTo>
                      <a:pt x="0" y="15142"/>
                    </a:moveTo>
                    <a:lnTo>
                      <a:pt x="60569" y="15142"/>
                    </a:lnTo>
                  </a:path>
                </a:pathLst>
              </a:custGeom>
              <a:ln w="15142">
                <a:solidFill>
                  <a:srgbClr val="000000"/>
                </a:solidFill>
              </a:ln>
            </p:spPr>
            <p:txBody>
              <a:bodyPr wrap="square" lIns="0" tIns="0" rIns="0" bIns="0" rtlCol="0"/>
              <a:lstStyle/>
              <a:p>
                <a:endParaRPr/>
              </a:p>
            </p:txBody>
          </p:sp>
          <p:sp>
            <p:nvSpPr>
              <p:cNvPr id="190" name="object 190"/>
              <p:cNvSpPr/>
              <p:nvPr/>
            </p:nvSpPr>
            <p:spPr>
              <a:xfrm>
                <a:off x="16615157" y="8807955"/>
                <a:ext cx="30480" cy="15240"/>
              </a:xfrm>
              <a:custGeom>
                <a:avLst/>
                <a:gdLst/>
                <a:ahLst/>
                <a:cxnLst/>
                <a:rect l="l" t="t" r="r" b="b"/>
                <a:pathLst>
                  <a:path w="30480" h="15240">
                    <a:moveTo>
                      <a:pt x="0" y="0"/>
                    </a:moveTo>
                    <a:lnTo>
                      <a:pt x="30284" y="0"/>
                    </a:lnTo>
                    <a:lnTo>
                      <a:pt x="30284" y="15142"/>
                    </a:lnTo>
                    <a:lnTo>
                      <a:pt x="0" y="15142"/>
                    </a:lnTo>
                    <a:lnTo>
                      <a:pt x="0" y="0"/>
                    </a:lnTo>
                    <a:close/>
                  </a:path>
                </a:pathLst>
              </a:custGeom>
              <a:solidFill>
                <a:srgbClr val="000000"/>
              </a:solidFill>
            </p:spPr>
            <p:txBody>
              <a:bodyPr wrap="square" lIns="0" tIns="0" rIns="0" bIns="0" rtlCol="0"/>
              <a:lstStyle/>
              <a:p>
                <a:endParaRPr/>
              </a:p>
            </p:txBody>
          </p:sp>
          <p:sp>
            <p:nvSpPr>
              <p:cNvPr id="191" name="object 191"/>
              <p:cNvSpPr/>
              <p:nvPr/>
            </p:nvSpPr>
            <p:spPr>
              <a:xfrm>
                <a:off x="16494019" y="8815527"/>
                <a:ext cx="485140" cy="15240"/>
              </a:xfrm>
              <a:custGeom>
                <a:avLst/>
                <a:gdLst/>
                <a:ahLst/>
                <a:cxnLst/>
                <a:rect l="l" t="t" r="r" b="b"/>
                <a:pathLst>
                  <a:path w="485140" h="15240">
                    <a:moveTo>
                      <a:pt x="166564" y="0"/>
                    </a:moveTo>
                    <a:lnTo>
                      <a:pt x="196849" y="0"/>
                    </a:lnTo>
                  </a:path>
                  <a:path w="485140" h="15240">
                    <a:moveTo>
                      <a:pt x="227133" y="0"/>
                    </a:moveTo>
                    <a:lnTo>
                      <a:pt x="287702" y="0"/>
                    </a:lnTo>
                  </a:path>
                  <a:path w="485140" h="15240">
                    <a:moveTo>
                      <a:pt x="317987" y="0"/>
                    </a:moveTo>
                    <a:lnTo>
                      <a:pt x="363414" y="0"/>
                    </a:lnTo>
                  </a:path>
                  <a:path w="485140" h="15240">
                    <a:moveTo>
                      <a:pt x="378556" y="0"/>
                    </a:moveTo>
                    <a:lnTo>
                      <a:pt x="393698" y="0"/>
                    </a:lnTo>
                  </a:path>
                  <a:path w="485140" h="15240">
                    <a:moveTo>
                      <a:pt x="439125" y="0"/>
                    </a:moveTo>
                    <a:lnTo>
                      <a:pt x="484552" y="0"/>
                    </a:lnTo>
                  </a:path>
                  <a:path w="485140" h="15240">
                    <a:moveTo>
                      <a:pt x="0" y="15142"/>
                    </a:moveTo>
                    <a:lnTo>
                      <a:pt x="15142" y="15142"/>
                    </a:lnTo>
                  </a:path>
                  <a:path w="485140" h="15240">
                    <a:moveTo>
                      <a:pt x="45426" y="15142"/>
                    </a:moveTo>
                    <a:lnTo>
                      <a:pt x="60569" y="15142"/>
                    </a:lnTo>
                  </a:path>
                  <a:path w="485140" h="15240">
                    <a:moveTo>
                      <a:pt x="90853" y="15142"/>
                    </a:moveTo>
                    <a:lnTo>
                      <a:pt x="105995" y="15142"/>
                    </a:lnTo>
                  </a:path>
                </a:pathLst>
              </a:custGeom>
              <a:ln w="15142">
                <a:solidFill>
                  <a:srgbClr val="000000"/>
                </a:solidFill>
              </a:ln>
            </p:spPr>
            <p:txBody>
              <a:bodyPr wrap="square" lIns="0" tIns="0" rIns="0" bIns="0" rtlCol="0"/>
              <a:lstStyle/>
              <a:p>
                <a:endParaRPr/>
              </a:p>
            </p:txBody>
          </p:sp>
          <p:sp>
            <p:nvSpPr>
              <p:cNvPr id="192" name="object 192"/>
              <p:cNvSpPr/>
              <p:nvPr/>
            </p:nvSpPr>
            <p:spPr>
              <a:xfrm>
                <a:off x="16615157" y="8823098"/>
                <a:ext cx="30480" cy="15240"/>
              </a:xfrm>
              <a:custGeom>
                <a:avLst/>
                <a:gdLst/>
                <a:ahLst/>
                <a:cxnLst/>
                <a:rect l="l" t="t" r="r" b="b"/>
                <a:pathLst>
                  <a:path w="30480" h="15240">
                    <a:moveTo>
                      <a:pt x="0" y="0"/>
                    </a:moveTo>
                    <a:lnTo>
                      <a:pt x="30284" y="0"/>
                    </a:lnTo>
                    <a:lnTo>
                      <a:pt x="30284" y="15142"/>
                    </a:lnTo>
                    <a:lnTo>
                      <a:pt x="0" y="15142"/>
                    </a:lnTo>
                    <a:lnTo>
                      <a:pt x="0" y="0"/>
                    </a:lnTo>
                    <a:close/>
                  </a:path>
                </a:pathLst>
              </a:custGeom>
              <a:solidFill>
                <a:srgbClr val="000000"/>
              </a:solidFill>
            </p:spPr>
            <p:txBody>
              <a:bodyPr wrap="square" lIns="0" tIns="0" rIns="0" bIns="0" rtlCol="0"/>
              <a:lstStyle/>
              <a:p>
                <a:endParaRPr/>
              </a:p>
            </p:txBody>
          </p:sp>
          <p:sp>
            <p:nvSpPr>
              <p:cNvPr id="193" name="object 193"/>
              <p:cNvSpPr/>
              <p:nvPr/>
            </p:nvSpPr>
            <p:spPr>
              <a:xfrm>
                <a:off x="16494019" y="8830669"/>
                <a:ext cx="485140" cy="15240"/>
              </a:xfrm>
              <a:custGeom>
                <a:avLst/>
                <a:gdLst/>
                <a:ahLst/>
                <a:cxnLst/>
                <a:rect l="l" t="t" r="r" b="b"/>
                <a:pathLst>
                  <a:path w="485140" h="15240">
                    <a:moveTo>
                      <a:pt x="181707" y="0"/>
                    </a:moveTo>
                    <a:lnTo>
                      <a:pt x="242276" y="0"/>
                    </a:lnTo>
                  </a:path>
                  <a:path w="485140" h="15240">
                    <a:moveTo>
                      <a:pt x="272560" y="0"/>
                    </a:moveTo>
                    <a:lnTo>
                      <a:pt x="287702" y="0"/>
                    </a:lnTo>
                  </a:path>
                  <a:path w="485140" h="15240">
                    <a:moveTo>
                      <a:pt x="302845" y="0"/>
                    </a:moveTo>
                    <a:lnTo>
                      <a:pt x="317987" y="0"/>
                    </a:lnTo>
                  </a:path>
                  <a:path w="485140" h="15240">
                    <a:moveTo>
                      <a:pt x="348271" y="0"/>
                    </a:moveTo>
                    <a:lnTo>
                      <a:pt x="378556" y="0"/>
                    </a:lnTo>
                  </a:path>
                  <a:path w="485140" h="15240">
                    <a:moveTo>
                      <a:pt x="439125" y="0"/>
                    </a:moveTo>
                    <a:lnTo>
                      <a:pt x="454267" y="0"/>
                    </a:lnTo>
                  </a:path>
                  <a:path w="485140" h="15240">
                    <a:moveTo>
                      <a:pt x="469409" y="0"/>
                    </a:moveTo>
                    <a:lnTo>
                      <a:pt x="484552" y="0"/>
                    </a:lnTo>
                  </a:path>
                  <a:path w="485140" h="15240">
                    <a:moveTo>
                      <a:pt x="0" y="15142"/>
                    </a:moveTo>
                    <a:lnTo>
                      <a:pt x="60569" y="15142"/>
                    </a:lnTo>
                  </a:path>
                  <a:path w="485140" h="15240">
                    <a:moveTo>
                      <a:pt x="75711" y="15142"/>
                    </a:moveTo>
                    <a:lnTo>
                      <a:pt x="90853" y="15142"/>
                    </a:lnTo>
                  </a:path>
                  <a:path w="485140" h="15240">
                    <a:moveTo>
                      <a:pt x="121138" y="15142"/>
                    </a:moveTo>
                    <a:lnTo>
                      <a:pt x="136280" y="15142"/>
                    </a:lnTo>
                  </a:path>
                  <a:path w="485140" h="15240">
                    <a:moveTo>
                      <a:pt x="181707" y="15142"/>
                    </a:moveTo>
                    <a:lnTo>
                      <a:pt x="211991" y="15142"/>
                    </a:lnTo>
                  </a:path>
                  <a:path w="485140" h="15240">
                    <a:moveTo>
                      <a:pt x="287702" y="15142"/>
                    </a:moveTo>
                    <a:lnTo>
                      <a:pt x="317987" y="15142"/>
                    </a:lnTo>
                  </a:path>
                  <a:path w="485140" h="15240">
                    <a:moveTo>
                      <a:pt x="333129" y="15142"/>
                    </a:moveTo>
                    <a:lnTo>
                      <a:pt x="348271" y="15142"/>
                    </a:lnTo>
                  </a:path>
                  <a:path w="485140" h="15240">
                    <a:moveTo>
                      <a:pt x="363414" y="15142"/>
                    </a:moveTo>
                    <a:lnTo>
                      <a:pt x="393698" y="15142"/>
                    </a:lnTo>
                  </a:path>
                </a:pathLst>
              </a:custGeom>
              <a:ln w="15142">
                <a:solidFill>
                  <a:srgbClr val="000000"/>
                </a:solidFill>
              </a:ln>
            </p:spPr>
            <p:txBody>
              <a:bodyPr wrap="square" lIns="0" tIns="0" rIns="0" bIns="0" rtlCol="0"/>
              <a:lstStyle/>
              <a:p>
                <a:endParaRPr/>
              </a:p>
            </p:txBody>
          </p:sp>
          <p:sp>
            <p:nvSpPr>
              <p:cNvPr id="194" name="object 194"/>
              <p:cNvSpPr/>
              <p:nvPr/>
            </p:nvSpPr>
            <p:spPr>
              <a:xfrm>
                <a:off x="16963428" y="8838240"/>
                <a:ext cx="30480" cy="15240"/>
              </a:xfrm>
              <a:custGeom>
                <a:avLst/>
                <a:gdLst/>
                <a:ahLst/>
                <a:cxnLst/>
                <a:rect l="l" t="t" r="r" b="b"/>
                <a:pathLst>
                  <a:path w="30480" h="15240">
                    <a:moveTo>
                      <a:pt x="0" y="0"/>
                    </a:moveTo>
                    <a:lnTo>
                      <a:pt x="30284" y="0"/>
                    </a:lnTo>
                    <a:lnTo>
                      <a:pt x="30284" y="15142"/>
                    </a:lnTo>
                    <a:lnTo>
                      <a:pt x="0" y="15142"/>
                    </a:lnTo>
                    <a:lnTo>
                      <a:pt x="0" y="0"/>
                    </a:lnTo>
                    <a:close/>
                  </a:path>
                </a:pathLst>
              </a:custGeom>
              <a:solidFill>
                <a:srgbClr val="000000"/>
              </a:solidFill>
            </p:spPr>
            <p:txBody>
              <a:bodyPr wrap="square" lIns="0" tIns="0" rIns="0" bIns="0" rtlCol="0"/>
              <a:lstStyle/>
              <a:p>
                <a:endParaRPr/>
              </a:p>
            </p:txBody>
          </p:sp>
          <p:sp>
            <p:nvSpPr>
              <p:cNvPr id="195" name="object 195"/>
              <p:cNvSpPr/>
              <p:nvPr/>
            </p:nvSpPr>
            <p:spPr>
              <a:xfrm>
                <a:off x="16494019" y="8860953"/>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196" name="object 196"/>
              <p:cNvSpPr/>
              <p:nvPr/>
            </p:nvSpPr>
            <p:spPr>
              <a:xfrm>
                <a:off x="16554588" y="8853382"/>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197" name="object 197"/>
              <p:cNvSpPr/>
              <p:nvPr/>
            </p:nvSpPr>
            <p:spPr>
              <a:xfrm>
                <a:off x="16584872" y="8860953"/>
                <a:ext cx="363855" cy="0"/>
              </a:xfrm>
              <a:custGeom>
                <a:avLst/>
                <a:gdLst/>
                <a:ahLst/>
                <a:cxnLst/>
                <a:rect l="l" t="t" r="r" b="b"/>
                <a:pathLst>
                  <a:path w="363855">
                    <a:moveTo>
                      <a:pt x="0" y="0"/>
                    </a:moveTo>
                    <a:lnTo>
                      <a:pt x="15142" y="0"/>
                    </a:lnTo>
                  </a:path>
                  <a:path w="363855">
                    <a:moveTo>
                      <a:pt x="45426" y="0"/>
                    </a:moveTo>
                    <a:lnTo>
                      <a:pt x="121138" y="0"/>
                    </a:lnTo>
                  </a:path>
                  <a:path w="363855">
                    <a:moveTo>
                      <a:pt x="136280" y="0"/>
                    </a:moveTo>
                    <a:lnTo>
                      <a:pt x="166564" y="0"/>
                    </a:lnTo>
                  </a:path>
                  <a:path w="363855">
                    <a:moveTo>
                      <a:pt x="196849" y="0"/>
                    </a:moveTo>
                    <a:lnTo>
                      <a:pt x="211991" y="0"/>
                    </a:lnTo>
                  </a:path>
                  <a:path w="363855">
                    <a:moveTo>
                      <a:pt x="242276" y="0"/>
                    </a:moveTo>
                    <a:lnTo>
                      <a:pt x="287702" y="0"/>
                    </a:lnTo>
                  </a:path>
                  <a:path w="363855">
                    <a:moveTo>
                      <a:pt x="302845" y="0"/>
                    </a:moveTo>
                    <a:lnTo>
                      <a:pt x="317987" y="0"/>
                    </a:lnTo>
                  </a:path>
                  <a:path w="363855">
                    <a:moveTo>
                      <a:pt x="333129" y="0"/>
                    </a:moveTo>
                    <a:lnTo>
                      <a:pt x="363414" y="0"/>
                    </a:lnTo>
                  </a:path>
                </a:pathLst>
              </a:custGeom>
              <a:ln w="15142">
                <a:solidFill>
                  <a:srgbClr val="000000"/>
                </a:solidFill>
              </a:ln>
            </p:spPr>
            <p:txBody>
              <a:bodyPr wrap="square" lIns="0" tIns="0" rIns="0" bIns="0" rtlCol="0"/>
              <a:lstStyle/>
              <a:p>
                <a:endParaRPr/>
              </a:p>
            </p:txBody>
          </p:sp>
          <p:sp>
            <p:nvSpPr>
              <p:cNvPr id="198" name="object 198"/>
              <p:cNvSpPr/>
              <p:nvPr/>
            </p:nvSpPr>
            <p:spPr>
              <a:xfrm>
                <a:off x="16963428" y="8853382"/>
                <a:ext cx="30480" cy="15240"/>
              </a:xfrm>
              <a:custGeom>
                <a:avLst/>
                <a:gdLst/>
                <a:ahLst/>
                <a:cxnLst/>
                <a:rect l="l" t="t" r="r" b="b"/>
                <a:pathLst>
                  <a:path w="30480" h="15240">
                    <a:moveTo>
                      <a:pt x="0" y="0"/>
                    </a:moveTo>
                    <a:lnTo>
                      <a:pt x="30284" y="0"/>
                    </a:lnTo>
                    <a:lnTo>
                      <a:pt x="30284" y="15142"/>
                    </a:lnTo>
                    <a:lnTo>
                      <a:pt x="0" y="15142"/>
                    </a:lnTo>
                    <a:lnTo>
                      <a:pt x="0" y="0"/>
                    </a:lnTo>
                    <a:close/>
                  </a:path>
                </a:pathLst>
              </a:custGeom>
              <a:solidFill>
                <a:srgbClr val="000000"/>
              </a:solidFill>
            </p:spPr>
            <p:txBody>
              <a:bodyPr wrap="square" lIns="0" tIns="0" rIns="0" bIns="0" rtlCol="0"/>
              <a:lstStyle/>
              <a:p>
                <a:endParaRPr/>
              </a:p>
            </p:txBody>
          </p:sp>
          <p:sp>
            <p:nvSpPr>
              <p:cNvPr id="199" name="object 199"/>
              <p:cNvSpPr/>
              <p:nvPr/>
            </p:nvSpPr>
            <p:spPr>
              <a:xfrm>
                <a:off x="16494019" y="8876096"/>
                <a:ext cx="45720" cy="0"/>
              </a:xfrm>
              <a:custGeom>
                <a:avLst/>
                <a:gdLst/>
                <a:ahLst/>
                <a:cxnLst/>
                <a:rect l="l" t="t" r="r" b="b"/>
                <a:pathLst>
                  <a:path w="45719">
                    <a:moveTo>
                      <a:pt x="0" y="0"/>
                    </a:moveTo>
                    <a:lnTo>
                      <a:pt x="45426" y="0"/>
                    </a:lnTo>
                  </a:path>
                </a:pathLst>
              </a:custGeom>
              <a:ln w="15142">
                <a:solidFill>
                  <a:srgbClr val="000000"/>
                </a:solidFill>
              </a:ln>
            </p:spPr>
            <p:txBody>
              <a:bodyPr wrap="square" lIns="0" tIns="0" rIns="0" bIns="0" rtlCol="0"/>
              <a:lstStyle/>
              <a:p>
                <a:endParaRPr/>
              </a:p>
            </p:txBody>
          </p:sp>
          <p:sp>
            <p:nvSpPr>
              <p:cNvPr id="200" name="object 200"/>
              <p:cNvSpPr/>
              <p:nvPr/>
            </p:nvSpPr>
            <p:spPr>
              <a:xfrm>
                <a:off x="16554588" y="8868524"/>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01" name="object 201"/>
              <p:cNvSpPr/>
              <p:nvPr/>
            </p:nvSpPr>
            <p:spPr>
              <a:xfrm>
                <a:off x="16494019" y="8876096"/>
                <a:ext cx="485140" cy="45720"/>
              </a:xfrm>
              <a:custGeom>
                <a:avLst/>
                <a:gdLst/>
                <a:ahLst/>
                <a:cxnLst/>
                <a:rect l="l" t="t" r="r" b="b"/>
                <a:pathLst>
                  <a:path w="485140" h="45720">
                    <a:moveTo>
                      <a:pt x="121138" y="0"/>
                    </a:moveTo>
                    <a:lnTo>
                      <a:pt x="151422" y="0"/>
                    </a:lnTo>
                  </a:path>
                  <a:path w="485140" h="45720">
                    <a:moveTo>
                      <a:pt x="181707" y="0"/>
                    </a:moveTo>
                    <a:lnTo>
                      <a:pt x="196849" y="0"/>
                    </a:lnTo>
                  </a:path>
                  <a:path w="485140" h="45720">
                    <a:moveTo>
                      <a:pt x="211991" y="0"/>
                    </a:moveTo>
                    <a:lnTo>
                      <a:pt x="227133" y="0"/>
                    </a:lnTo>
                  </a:path>
                  <a:path w="485140" h="45720">
                    <a:moveTo>
                      <a:pt x="257418" y="0"/>
                    </a:moveTo>
                    <a:lnTo>
                      <a:pt x="317987" y="0"/>
                    </a:lnTo>
                  </a:path>
                  <a:path w="485140" h="45720">
                    <a:moveTo>
                      <a:pt x="363414" y="0"/>
                    </a:moveTo>
                    <a:lnTo>
                      <a:pt x="393698" y="0"/>
                    </a:lnTo>
                  </a:path>
                  <a:path w="485140" h="45720">
                    <a:moveTo>
                      <a:pt x="408840" y="0"/>
                    </a:moveTo>
                    <a:lnTo>
                      <a:pt x="423983" y="0"/>
                    </a:lnTo>
                  </a:path>
                  <a:path w="485140" h="45720">
                    <a:moveTo>
                      <a:pt x="439125" y="0"/>
                    </a:moveTo>
                    <a:lnTo>
                      <a:pt x="469409" y="0"/>
                    </a:lnTo>
                  </a:path>
                  <a:path w="485140" h="45720">
                    <a:moveTo>
                      <a:pt x="15142" y="15142"/>
                    </a:moveTo>
                    <a:lnTo>
                      <a:pt x="30284" y="15142"/>
                    </a:lnTo>
                  </a:path>
                  <a:path w="485140" h="45720">
                    <a:moveTo>
                      <a:pt x="45426" y="15142"/>
                    </a:moveTo>
                    <a:lnTo>
                      <a:pt x="60569" y="15142"/>
                    </a:lnTo>
                  </a:path>
                  <a:path w="485140" h="45720">
                    <a:moveTo>
                      <a:pt x="90853" y="15142"/>
                    </a:moveTo>
                    <a:lnTo>
                      <a:pt x="121138" y="15142"/>
                    </a:lnTo>
                  </a:path>
                  <a:path w="485140" h="45720">
                    <a:moveTo>
                      <a:pt x="136280" y="15142"/>
                    </a:moveTo>
                    <a:lnTo>
                      <a:pt x="151422" y="15142"/>
                    </a:lnTo>
                  </a:path>
                  <a:path w="485140" h="45720">
                    <a:moveTo>
                      <a:pt x="166564" y="15142"/>
                    </a:moveTo>
                    <a:lnTo>
                      <a:pt x="196849" y="15142"/>
                    </a:lnTo>
                  </a:path>
                  <a:path w="485140" h="45720">
                    <a:moveTo>
                      <a:pt x="227133" y="15142"/>
                    </a:moveTo>
                    <a:lnTo>
                      <a:pt x="242276" y="15142"/>
                    </a:lnTo>
                  </a:path>
                  <a:path w="485140" h="45720">
                    <a:moveTo>
                      <a:pt x="302845" y="15142"/>
                    </a:moveTo>
                    <a:lnTo>
                      <a:pt x="317987" y="15142"/>
                    </a:lnTo>
                  </a:path>
                  <a:path w="485140" h="45720">
                    <a:moveTo>
                      <a:pt x="333129" y="15142"/>
                    </a:moveTo>
                    <a:lnTo>
                      <a:pt x="439125" y="15142"/>
                    </a:lnTo>
                  </a:path>
                  <a:path w="485140" h="45720">
                    <a:moveTo>
                      <a:pt x="469409" y="15142"/>
                    </a:moveTo>
                    <a:lnTo>
                      <a:pt x="484552" y="15142"/>
                    </a:lnTo>
                  </a:path>
                  <a:path w="485140" h="45720">
                    <a:moveTo>
                      <a:pt x="30284" y="30284"/>
                    </a:moveTo>
                    <a:lnTo>
                      <a:pt x="45426" y="30284"/>
                    </a:lnTo>
                  </a:path>
                  <a:path w="485140" h="45720">
                    <a:moveTo>
                      <a:pt x="166564" y="30284"/>
                    </a:moveTo>
                    <a:lnTo>
                      <a:pt x="287702" y="30284"/>
                    </a:lnTo>
                  </a:path>
                  <a:path w="485140" h="45720">
                    <a:moveTo>
                      <a:pt x="317987" y="30284"/>
                    </a:moveTo>
                    <a:lnTo>
                      <a:pt x="348271" y="30284"/>
                    </a:lnTo>
                  </a:path>
                  <a:path w="485140" h="45720">
                    <a:moveTo>
                      <a:pt x="363414" y="30284"/>
                    </a:moveTo>
                    <a:lnTo>
                      <a:pt x="408840" y="30284"/>
                    </a:lnTo>
                  </a:path>
                  <a:path w="485140" h="45720">
                    <a:moveTo>
                      <a:pt x="423983" y="30284"/>
                    </a:moveTo>
                    <a:lnTo>
                      <a:pt x="454267" y="30284"/>
                    </a:lnTo>
                  </a:path>
                  <a:path w="485140" h="45720">
                    <a:moveTo>
                      <a:pt x="0" y="45426"/>
                    </a:moveTo>
                    <a:lnTo>
                      <a:pt x="15142" y="45426"/>
                    </a:lnTo>
                  </a:path>
                  <a:path w="485140" h="45720">
                    <a:moveTo>
                      <a:pt x="60569" y="45426"/>
                    </a:moveTo>
                    <a:lnTo>
                      <a:pt x="75711" y="45426"/>
                    </a:lnTo>
                  </a:path>
                  <a:path w="485140" h="45720">
                    <a:moveTo>
                      <a:pt x="90853" y="45426"/>
                    </a:moveTo>
                    <a:lnTo>
                      <a:pt x="136280" y="45426"/>
                    </a:lnTo>
                  </a:path>
                  <a:path w="485140" h="45720">
                    <a:moveTo>
                      <a:pt x="151422" y="45426"/>
                    </a:moveTo>
                    <a:lnTo>
                      <a:pt x="181707" y="45426"/>
                    </a:lnTo>
                  </a:path>
                  <a:path w="485140" h="45720">
                    <a:moveTo>
                      <a:pt x="211991" y="45426"/>
                    </a:moveTo>
                    <a:lnTo>
                      <a:pt x="227133" y="45426"/>
                    </a:lnTo>
                  </a:path>
                  <a:path w="485140" h="45720">
                    <a:moveTo>
                      <a:pt x="257418" y="45426"/>
                    </a:moveTo>
                    <a:lnTo>
                      <a:pt x="302845" y="45426"/>
                    </a:lnTo>
                  </a:path>
                  <a:path w="485140" h="45720">
                    <a:moveTo>
                      <a:pt x="317987" y="45426"/>
                    </a:moveTo>
                    <a:lnTo>
                      <a:pt x="378556" y="45426"/>
                    </a:lnTo>
                  </a:path>
                  <a:path w="485140" h="45720">
                    <a:moveTo>
                      <a:pt x="393698" y="45426"/>
                    </a:moveTo>
                    <a:lnTo>
                      <a:pt x="408840" y="45426"/>
                    </a:lnTo>
                  </a:path>
                  <a:path w="485140" h="45720">
                    <a:moveTo>
                      <a:pt x="423983" y="45426"/>
                    </a:moveTo>
                    <a:lnTo>
                      <a:pt x="439125" y="45426"/>
                    </a:lnTo>
                  </a:path>
                  <a:path w="485140" h="45720">
                    <a:moveTo>
                      <a:pt x="469409" y="45426"/>
                    </a:moveTo>
                    <a:lnTo>
                      <a:pt x="484552" y="45426"/>
                    </a:lnTo>
                  </a:path>
                </a:pathLst>
              </a:custGeom>
              <a:ln w="15142">
                <a:solidFill>
                  <a:srgbClr val="000000"/>
                </a:solidFill>
              </a:ln>
            </p:spPr>
            <p:txBody>
              <a:bodyPr wrap="square" lIns="0" tIns="0" rIns="0" bIns="0" rtlCol="0"/>
              <a:lstStyle/>
              <a:p>
                <a:endParaRPr/>
              </a:p>
            </p:txBody>
          </p:sp>
          <p:sp>
            <p:nvSpPr>
              <p:cNvPr id="202" name="object 202"/>
              <p:cNvSpPr/>
              <p:nvPr/>
            </p:nvSpPr>
            <p:spPr>
              <a:xfrm>
                <a:off x="16494011" y="8929103"/>
                <a:ext cx="60960" cy="15240"/>
              </a:xfrm>
              <a:custGeom>
                <a:avLst/>
                <a:gdLst/>
                <a:ahLst/>
                <a:cxnLst/>
                <a:rect l="l" t="t" r="r" b="b"/>
                <a:pathLst>
                  <a:path w="60959" h="15240">
                    <a:moveTo>
                      <a:pt x="30289" y="0"/>
                    </a:moveTo>
                    <a:lnTo>
                      <a:pt x="0" y="0"/>
                    </a:lnTo>
                    <a:lnTo>
                      <a:pt x="0" y="15138"/>
                    </a:lnTo>
                    <a:lnTo>
                      <a:pt x="30289" y="15138"/>
                    </a:lnTo>
                    <a:lnTo>
                      <a:pt x="30289" y="0"/>
                    </a:lnTo>
                    <a:close/>
                  </a:path>
                  <a:path w="60959" h="15240">
                    <a:moveTo>
                      <a:pt x="60566" y="0"/>
                    </a:moveTo>
                    <a:lnTo>
                      <a:pt x="45427" y="0"/>
                    </a:lnTo>
                    <a:lnTo>
                      <a:pt x="45427" y="15138"/>
                    </a:lnTo>
                    <a:lnTo>
                      <a:pt x="60566" y="15138"/>
                    </a:lnTo>
                    <a:lnTo>
                      <a:pt x="60566" y="0"/>
                    </a:lnTo>
                    <a:close/>
                  </a:path>
                </a:pathLst>
              </a:custGeom>
              <a:solidFill>
                <a:srgbClr val="000000"/>
              </a:solidFill>
            </p:spPr>
            <p:txBody>
              <a:bodyPr wrap="square" lIns="0" tIns="0" rIns="0" bIns="0" rtlCol="0"/>
              <a:lstStyle/>
              <a:p>
                <a:endParaRPr/>
              </a:p>
            </p:txBody>
          </p:sp>
          <p:sp>
            <p:nvSpPr>
              <p:cNvPr id="203" name="object 203"/>
              <p:cNvSpPr/>
              <p:nvPr/>
            </p:nvSpPr>
            <p:spPr>
              <a:xfrm>
                <a:off x="16569730" y="8936665"/>
                <a:ext cx="393700" cy="0"/>
              </a:xfrm>
              <a:custGeom>
                <a:avLst/>
                <a:gdLst/>
                <a:ahLst/>
                <a:cxnLst/>
                <a:rect l="l" t="t" r="r" b="b"/>
                <a:pathLst>
                  <a:path w="393700">
                    <a:moveTo>
                      <a:pt x="0" y="0"/>
                    </a:moveTo>
                    <a:lnTo>
                      <a:pt x="15142" y="0"/>
                    </a:lnTo>
                  </a:path>
                  <a:path w="393700">
                    <a:moveTo>
                      <a:pt x="30284" y="0"/>
                    </a:moveTo>
                    <a:lnTo>
                      <a:pt x="90853" y="0"/>
                    </a:lnTo>
                  </a:path>
                  <a:path w="393700">
                    <a:moveTo>
                      <a:pt x="151422" y="0"/>
                    </a:moveTo>
                    <a:lnTo>
                      <a:pt x="166564" y="0"/>
                    </a:lnTo>
                  </a:path>
                  <a:path w="393700">
                    <a:moveTo>
                      <a:pt x="196849" y="0"/>
                    </a:moveTo>
                    <a:lnTo>
                      <a:pt x="211991" y="0"/>
                    </a:lnTo>
                  </a:path>
                  <a:path w="393700">
                    <a:moveTo>
                      <a:pt x="272560" y="0"/>
                    </a:moveTo>
                    <a:lnTo>
                      <a:pt x="287702" y="0"/>
                    </a:lnTo>
                  </a:path>
                  <a:path w="393700">
                    <a:moveTo>
                      <a:pt x="363414" y="0"/>
                    </a:moveTo>
                    <a:lnTo>
                      <a:pt x="393698" y="0"/>
                    </a:lnTo>
                  </a:path>
                </a:pathLst>
              </a:custGeom>
              <a:ln w="15142">
                <a:solidFill>
                  <a:srgbClr val="000000"/>
                </a:solidFill>
              </a:ln>
            </p:spPr>
            <p:txBody>
              <a:bodyPr wrap="square" lIns="0" tIns="0" rIns="0" bIns="0" rtlCol="0"/>
              <a:lstStyle/>
              <a:p>
                <a:endParaRPr/>
              </a:p>
            </p:txBody>
          </p:sp>
          <p:sp>
            <p:nvSpPr>
              <p:cNvPr id="204" name="object 204"/>
              <p:cNvSpPr/>
              <p:nvPr/>
            </p:nvSpPr>
            <p:spPr>
              <a:xfrm>
                <a:off x="16494011" y="8944241"/>
                <a:ext cx="60960" cy="15240"/>
              </a:xfrm>
              <a:custGeom>
                <a:avLst/>
                <a:gdLst/>
                <a:ahLst/>
                <a:cxnLst/>
                <a:rect l="l" t="t" r="r" b="b"/>
                <a:pathLst>
                  <a:path w="60959" h="15240">
                    <a:moveTo>
                      <a:pt x="30289" y="0"/>
                    </a:moveTo>
                    <a:lnTo>
                      <a:pt x="0" y="0"/>
                    </a:lnTo>
                    <a:lnTo>
                      <a:pt x="0" y="15138"/>
                    </a:lnTo>
                    <a:lnTo>
                      <a:pt x="30289" y="15138"/>
                    </a:lnTo>
                    <a:lnTo>
                      <a:pt x="30289" y="0"/>
                    </a:lnTo>
                    <a:close/>
                  </a:path>
                  <a:path w="60959" h="15240">
                    <a:moveTo>
                      <a:pt x="60566" y="0"/>
                    </a:moveTo>
                    <a:lnTo>
                      <a:pt x="45427" y="0"/>
                    </a:lnTo>
                    <a:lnTo>
                      <a:pt x="45427" y="15138"/>
                    </a:lnTo>
                    <a:lnTo>
                      <a:pt x="60566" y="15138"/>
                    </a:lnTo>
                    <a:lnTo>
                      <a:pt x="60566" y="0"/>
                    </a:lnTo>
                    <a:close/>
                  </a:path>
                </a:pathLst>
              </a:custGeom>
              <a:solidFill>
                <a:srgbClr val="000000"/>
              </a:solidFill>
            </p:spPr>
            <p:txBody>
              <a:bodyPr wrap="square" lIns="0" tIns="0" rIns="0" bIns="0" rtlCol="0"/>
              <a:lstStyle/>
              <a:p>
                <a:endParaRPr/>
              </a:p>
            </p:txBody>
          </p:sp>
          <p:sp>
            <p:nvSpPr>
              <p:cNvPr id="205" name="object 205"/>
              <p:cNvSpPr/>
              <p:nvPr/>
            </p:nvSpPr>
            <p:spPr>
              <a:xfrm>
                <a:off x="16569730" y="8951807"/>
                <a:ext cx="45720" cy="0"/>
              </a:xfrm>
              <a:custGeom>
                <a:avLst/>
                <a:gdLst/>
                <a:ahLst/>
                <a:cxnLst/>
                <a:rect l="l" t="t" r="r" b="b"/>
                <a:pathLst>
                  <a:path w="45719">
                    <a:moveTo>
                      <a:pt x="0" y="0"/>
                    </a:moveTo>
                    <a:lnTo>
                      <a:pt x="45426" y="0"/>
                    </a:lnTo>
                  </a:path>
                </a:pathLst>
              </a:custGeom>
              <a:ln w="15142">
                <a:solidFill>
                  <a:srgbClr val="000000"/>
                </a:solidFill>
              </a:ln>
            </p:spPr>
            <p:txBody>
              <a:bodyPr wrap="square" lIns="0" tIns="0" rIns="0" bIns="0" rtlCol="0"/>
              <a:lstStyle/>
              <a:p>
                <a:endParaRPr/>
              </a:p>
            </p:txBody>
          </p:sp>
          <p:sp>
            <p:nvSpPr>
              <p:cNvPr id="206" name="object 206"/>
              <p:cNvSpPr/>
              <p:nvPr/>
            </p:nvSpPr>
            <p:spPr>
              <a:xfrm>
                <a:off x="16675726" y="8944236"/>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07" name="object 207"/>
              <p:cNvSpPr/>
              <p:nvPr/>
            </p:nvSpPr>
            <p:spPr>
              <a:xfrm>
                <a:off x="16524303" y="8951807"/>
                <a:ext cx="454659" cy="15240"/>
              </a:xfrm>
              <a:custGeom>
                <a:avLst/>
                <a:gdLst/>
                <a:ahLst/>
                <a:cxnLst/>
                <a:rect l="l" t="t" r="r" b="b"/>
                <a:pathLst>
                  <a:path w="454659" h="15240">
                    <a:moveTo>
                      <a:pt x="181707" y="0"/>
                    </a:moveTo>
                    <a:lnTo>
                      <a:pt x="211991" y="0"/>
                    </a:lnTo>
                  </a:path>
                  <a:path w="454659" h="15240">
                    <a:moveTo>
                      <a:pt x="227133" y="0"/>
                    </a:moveTo>
                    <a:lnTo>
                      <a:pt x="242276" y="0"/>
                    </a:lnTo>
                  </a:path>
                  <a:path w="454659" h="15240">
                    <a:moveTo>
                      <a:pt x="287702" y="0"/>
                    </a:moveTo>
                    <a:lnTo>
                      <a:pt x="333129" y="0"/>
                    </a:lnTo>
                  </a:path>
                  <a:path w="454659" h="15240">
                    <a:moveTo>
                      <a:pt x="348271" y="0"/>
                    </a:moveTo>
                    <a:lnTo>
                      <a:pt x="393698" y="0"/>
                    </a:lnTo>
                  </a:path>
                  <a:path w="454659" h="15240">
                    <a:moveTo>
                      <a:pt x="408840" y="0"/>
                    </a:moveTo>
                    <a:lnTo>
                      <a:pt x="423983" y="0"/>
                    </a:lnTo>
                  </a:path>
                  <a:path w="454659" h="15240">
                    <a:moveTo>
                      <a:pt x="439125" y="0"/>
                    </a:moveTo>
                    <a:lnTo>
                      <a:pt x="454267" y="0"/>
                    </a:lnTo>
                  </a:path>
                  <a:path w="454659" h="15240">
                    <a:moveTo>
                      <a:pt x="0" y="15142"/>
                    </a:moveTo>
                    <a:lnTo>
                      <a:pt x="15142" y="15142"/>
                    </a:lnTo>
                  </a:path>
                  <a:path w="454659" h="15240">
                    <a:moveTo>
                      <a:pt x="45426" y="15142"/>
                    </a:moveTo>
                    <a:lnTo>
                      <a:pt x="60569" y="15142"/>
                    </a:lnTo>
                  </a:path>
                </a:pathLst>
              </a:custGeom>
              <a:ln w="15142">
                <a:solidFill>
                  <a:srgbClr val="000000"/>
                </a:solidFill>
              </a:ln>
            </p:spPr>
            <p:txBody>
              <a:bodyPr wrap="square" lIns="0" tIns="0" rIns="0" bIns="0" rtlCol="0"/>
              <a:lstStyle/>
              <a:p>
                <a:endParaRPr/>
              </a:p>
            </p:txBody>
          </p:sp>
          <p:sp>
            <p:nvSpPr>
              <p:cNvPr id="208" name="object 208"/>
              <p:cNvSpPr/>
              <p:nvPr/>
            </p:nvSpPr>
            <p:spPr>
              <a:xfrm>
                <a:off x="16675726" y="8959378"/>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09" name="object 209"/>
              <p:cNvSpPr/>
              <p:nvPr/>
            </p:nvSpPr>
            <p:spPr>
              <a:xfrm>
                <a:off x="16494019" y="8966949"/>
                <a:ext cx="499745" cy="15240"/>
              </a:xfrm>
              <a:custGeom>
                <a:avLst/>
                <a:gdLst/>
                <a:ahLst/>
                <a:cxnLst/>
                <a:rect l="l" t="t" r="r" b="b"/>
                <a:pathLst>
                  <a:path w="499744" h="15240">
                    <a:moveTo>
                      <a:pt x="257418" y="0"/>
                    </a:moveTo>
                    <a:lnTo>
                      <a:pt x="287702" y="0"/>
                    </a:lnTo>
                  </a:path>
                  <a:path w="499744" h="15240">
                    <a:moveTo>
                      <a:pt x="302845" y="0"/>
                    </a:moveTo>
                    <a:lnTo>
                      <a:pt x="333129" y="0"/>
                    </a:lnTo>
                  </a:path>
                  <a:path w="499744" h="15240">
                    <a:moveTo>
                      <a:pt x="408840" y="0"/>
                    </a:moveTo>
                    <a:lnTo>
                      <a:pt x="423983" y="0"/>
                    </a:lnTo>
                  </a:path>
                  <a:path w="499744" h="15240">
                    <a:moveTo>
                      <a:pt x="484552" y="0"/>
                    </a:moveTo>
                    <a:lnTo>
                      <a:pt x="499694" y="0"/>
                    </a:lnTo>
                  </a:path>
                  <a:path w="499744" h="15240">
                    <a:moveTo>
                      <a:pt x="0" y="15142"/>
                    </a:moveTo>
                    <a:lnTo>
                      <a:pt x="30284" y="15142"/>
                    </a:lnTo>
                  </a:path>
                  <a:path w="499744" h="15240">
                    <a:moveTo>
                      <a:pt x="45426" y="15142"/>
                    </a:moveTo>
                    <a:lnTo>
                      <a:pt x="60569" y="15142"/>
                    </a:lnTo>
                  </a:path>
                  <a:path w="499744" h="15240">
                    <a:moveTo>
                      <a:pt x="90853" y="15142"/>
                    </a:moveTo>
                    <a:lnTo>
                      <a:pt x="105995" y="15142"/>
                    </a:lnTo>
                  </a:path>
                  <a:path w="499744" h="15240">
                    <a:moveTo>
                      <a:pt x="136280" y="15142"/>
                    </a:moveTo>
                    <a:lnTo>
                      <a:pt x="181707" y="15142"/>
                    </a:lnTo>
                  </a:path>
                </a:pathLst>
              </a:custGeom>
              <a:ln w="15142">
                <a:solidFill>
                  <a:srgbClr val="000000"/>
                </a:solidFill>
              </a:ln>
            </p:spPr>
            <p:txBody>
              <a:bodyPr wrap="square" lIns="0" tIns="0" rIns="0" bIns="0" rtlCol="0"/>
              <a:lstStyle/>
              <a:p>
                <a:endParaRPr/>
              </a:p>
            </p:txBody>
          </p:sp>
          <p:sp>
            <p:nvSpPr>
              <p:cNvPr id="210" name="object 210"/>
              <p:cNvSpPr/>
              <p:nvPr/>
            </p:nvSpPr>
            <p:spPr>
              <a:xfrm>
                <a:off x="16690868" y="8974520"/>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11" name="object 211"/>
              <p:cNvSpPr/>
              <p:nvPr/>
            </p:nvSpPr>
            <p:spPr>
              <a:xfrm>
                <a:off x="16494019" y="8982091"/>
                <a:ext cx="499745" cy="15240"/>
              </a:xfrm>
              <a:custGeom>
                <a:avLst/>
                <a:gdLst/>
                <a:ahLst/>
                <a:cxnLst/>
                <a:rect l="l" t="t" r="r" b="b"/>
                <a:pathLst>
                  <a:path w="499744" h="15240">
                    <a:moveTo>
                      <a:pt x="272560" y="0"/>
                    </a:moveTo>
                    <a:lnTo>
                      <a:pt x="317987" y="0"/>
                    </a:lnTo>
                  </a:path>
                  <a:path w="499744" h="15240">
                    <a:moveTo>
                      <a:pt x="363414" y="0"/>
                    </a:moveTo>
                    <a:lnTo>
                      <a:pt x="378556" y="0"/>
                    </a:lnTo>
                  </a:path>
                  <a:path w="499744" h="15240">
                    <a:moveTo>
                      <a:pt x="393698" y="0"/>
                    </a:moveTo>
                    <a:lnTo>
                      <a:pt x="454267" y="0"/>
                    </a:lnTo>
                  </a:path>
                  <a:path w="499744" h="15240">
                    <a:moveTo>
                      <a:pt x="469409" y="0"/>
                    </a:moveTo>
                    <a:lnTo>
                      <a:pt x="499694" y="0"/>
                    </a:lnTo>
                  </a:path>
                  <a:path w="499744" h="15240">
                    <a:moveTo>
                      <a:pt x="0" y="15142"/>
                    </a:moveTo>
                    <a:lnTo>
                      <a:pt x="15142" y="15142"/>
                    </a:lnTo>
                  </a:path>
                  <a:path w="499744" h="15240">
                    <a:moveTo>
                      <a:pt x="30284" y="15142"/>
                    </a:moveTo>
                    <a:lnTo>
                      <a:pt x="60569" y="15142"/>
                    </a:lnTo>
                  </a:path>
                  <a:path w="499744" h="15240">
                    <a:moveTo>
                      <a:pt x="105995" y="15142"/>
                    </a:moveTo>
                    <a:lnTo>
                      <a:pt x="136280" y="15142"/>
                    </a:lnTo>
                  </a:path>
                </a:pathLst>
              </a:custGeom>
              <a:ln w="15142">
                <a:solidFill>
                  <a:srgbClr val="000000"/>
                </a:solidFill>
              </a:ln>
            </p:spPr>
            <p:txBody>
              <a:bodyPr wrap="square" lIns="0" tIns="0" rIns="0" bIns="0" rtlCol="0"/>
              <a:lstStyle/>
              <a:p>
                <a:endParaRPr/>
              </a:p>
            </p:txBody>
          </p:sp>
          <p:sp>
            <p:nvSpPr>
              <p:cNvPr id="212" name="object 212"/>
              <p:cNvSpPr/>
              <p:nvPr/>
            </p:nvSpPr>
            <p:spPr>
              <a:xfrm>
                <a:off x="16690868" y="8989662"/>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13" name="object 213"/>
              <p:cNvSpPr/>
              <p:nvPr/>
            </p:nvSpPr>
            <p:spPr>
              <a:xfrm>
                <a:off x="16736295" y="8997234"/>
                <a:ext cx="212090" cy="0"/>
              </a:xfrm>
              <a:custGeom>
                <a:avLst/>
                <a:gdLst/>
                <a:ahLst/>
                <a:cxnLst/>
                <a:rect l="l" t="t" r="r" b="b"/>
                <a:pathLst>
                  <a:path w="212090">
                    <a:moveTo>
                      <a:pt x="0" y="0"/>
                    </a:moveTo>
                    <a:lnTo>
                      <a:pt x="30284" y="0"/>
                    </a:lnTo>
                  </a:path>
                  <a:path w="212090">
                    <a:moveTo>
                      <a:pt x="45426" y="0"/>
                    </a:moveTo>
                    <a:lnTo>
                      <a:pt x="60569" y="0"/>
                    </a:lnTo>
                  </a:path>
                  <a:path w="212090">
                    <a:moveTo>
                      <a:pt x="90853" y="0"/>
                    </a:moveTo>
                    <a:lnTo>
                      <a:pt x="151422" y="0"/>
                    </a:lnTo>
                  </a:path>
                  <a:path w="212090">
                    <a:moveTo>
                      <a:pt x="166564" y="0"/>
                    </a:moveTo>
                    <a:lnTo>
                      <a:pt x="181707" y="0"/>
                    </a:lnTo>
                  </a:path>
                  <a:path w="212090">
                    <a:moveTo>
                      <a:pt x="196849" y="0"/>
                    </a:moveTo>
                    <a:lnTo>
                      <a:pt x="211991" y="0"/>
                    </a:lnTo>
                  </a:path>
                </a:pathLst>
              </a:custGeom>
              <a:ln w="15142">
                <a:solidFill>
                  <a:srgbClr val="000000"/>
                </a:solidFill>
              </a:ln>
            </p:spPr>
            <p:txBody>
              <a:bodyPr wrap="square" lIns="0" tIns="0" rIns="0" bIns="0" rtlCol="0"/>
              <a:lstStyle/>
              <a:p>
                <a:endParaRPr/>
              </a:p>
            </p:txBody>
          </p:sp>
          <p:sp>
            <p:nvSpPr>
              <p:cNvPr id="214" name="object 214"/>
              <p:cNvSpPr/>
              <p:nvPr/>
            </p:nvSpPr>
            <p:spPr>
              <a:xfrm>
                <a:off x="16963428" y="8989662"/>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15" name="object 215"/>
              <p:cNvSpPr/>
              <p:nvPr/>
            </p:nvSpPr>
            <p:spPr>
              <a:xfrm>
                <a:off x="16524303" y="9012376"/>
                <a:ext cx="76200" cy="0"/>
              </a:xfrm>
              <a:custGeom>
                <a:avLst/>
                <a:gdLst/>
                <a:ahLst/>
                <a:cxnLst/>
                <a:rect l="l" t="t" r="r" b="b"/>
                <a:pathLst>
                  <a:path w="76200">
                    <a:moveTo>
                      <a:pt x="0" y="0"/>
                    </a:moveTo>
                    <a:lnTo>
                      <a:pt x="15142" y="0"/>
                    </a:lnTo>
                  </a:path>
                  <a:path w="76200">
                    <a:moveTo>
                      <a:pt x="30284" y="0"/>
                    </a:moveTo>
                    <a:lnTo>
                      <a:pt x="75711" y="0"/>
                    </a:lnTo>
                  </a:path>
                </a:pathLst>
              </a:custGeom>
              <a:ln w="15142">
                <a:solidFill>
                  <a:srgbClr val="000000"/>
                </a:solidFill>
              </a:ln>
            </p:spPr>
            <p:txBody>
              <a:bodyPr wrap="square" lIns="0" tIns="0" rIns="0" bIns="0" rtlCol="0"/>
              <a:lstStyle/>
              <a:p>
                <a:endParaRPr/>
              </a:p>
            </p:txBody>
          </p:sp>
          <p:sp>
            <p:nvSpPr>
              <p:cNvPr id="216" name="object 216"/>
              <p:cNvSpPr/>
              <p:nvPr/>
            </p:nvSpPr>
            <p:spPr>
              <a:xfrm>
                <a:off x="16690868" y="9004805"/>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17" name="object 217"/>
              <p:cNvSpPr/>
              <p:nvPr/>
            </p:nvSpPr>
            <p:spPr>
              <a:xfrm>
                <a:off x="16736295" y="9012376"/>
                <a:ext cx="196850" cy="0"/>
              </a:xfrm>
              <a:custGeom>
                <a:avLst/>
                <a:gdLst/>
                <a:ahLst/>
                <a:cxnLst/>
                <a:rect l="l" t="t" r="r" b="b"/>
                <a:pathLst>
                  <a:path w="196850">
                    <a:moveTo>
                      <a:pt x="0" y="0"/>
                    </a:moveTo>
                    <a:lnTo>
                      <a:pt x="15142" y="0"/>
                    </a:lnTo>
                  </a:path>
                  <a:path w="196850">
                    <a:moveTo>
                      <a:pt x="30284" y="0"/>
                    </a:moveTo>
                    <a:lnTo>
                      <a:pt x="60569" y="0"/>
                    </a:lnTo>
                  </a:path>
                  <a:path w="196850">
                    <a:moveTo>
                      <a:pt x="90853" y="0"/>
                    </a:moveTo>
                    <a:lnTo>
                      <a:pt x="136280" y="0"/>
                    </a:lnTo>
                  </a:path>
                  <a:path w="196850">
                    <a:moveTo>
                      <a:pt x="181707" y="0"/>
                    </a:moveTo>
                    <a:lnTo>
                      <a:pt x="196849" y="0"/>
                    </a:lnTo>
                  </a:path>
                </a:pathLst>
              </a:custGeom>
              <a:ln w="15142">
                <a:solidFill>
                  <a:srgbClr val="000000"/>
                </a:solidFill>
              </a:ln>
            </p:spPr>
            <p:txBody>
              <a:bodyPr wrap="square" lIns="0" tIns="0" rIns="0" bIns="0" rtlCol="0"/>
              <a:lstStyle/>
              <a:p>
                <a:endParaRPr/>
              </a:p>
            </p:txBody>
          </p:sp>
          <p:sp>
            <p:nvSpPr>
              <p:cNvPr id="218" name="object 218"/>
              <p:cNvSpPr/>
              <p:nvPr/>
            </p:nvSpPr>
            <p:spPr>
              <a:xfrm>
                <a:off x="16963428" y="9004805"/>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19" name="object 219"/>
              <p:cNvSpPr/>
              <p:nvPr/>
            </p:nvSpPr>
            <p:spPr>
              <a:xfrm>
                <a:off x="16554588" y="9027518"/>
                <a:ext cx="91440" cy="0"/>
              </a:xfrm>
              <a:custGeom>
                <a:avLst/>
                <a:gdLst/>
                <a:ahLst/>
                <a:cxnLst/>
                <a:rect l="l" t="t" r="r" b="b"/>
                <a:pathLst>
                  <a:path w="91440">
                    <a:moveTo>
                      <a:pt x="0" y="0"/>
                    </a:moveTo>
                    <a:lnTo>
                      <a:pt x="30284" y="0"/>
                    </a:lnTo>
                  </a:path>
                  <a:path w="91440">
                    <a:moveTo>
                      <a:pt x="60569" y="0"/>
                    </a:moveTo>
                    <a:lnTo>
                      <a:pt x="90853" y="0"/>
                    </a:lnTo>
                  </a:path>
                </a:pathLst>
              </a:custGeom>
              <a:ln w="15142">
                <a:solidFill>
                  <a:srgbClr val="000000"/>
                </a:solidFill>
              </a:ln>
            </p:spPr>
            <p:txBody>
              <a:bodyPr wrap="square" lIns="0" tIns="0" rIns="0" bIns="0" rtlCol="0"/>
              <a:lstStyle/>
              <a:p>
                <a:endParaRPr/>
              </a:p>
            </p:txBody>
          </p:sp>
          <p:sp>
            <p:nvSpPr>
              <p:cNvPr id="220" name="object 220"/>
              <p:cNvSpPr/>
              <p:nvPr/>
            </p:nvSpPr>
            <p:spPr>
              <a:xfrm>
                <a:off x="16660572" y="9019959"/>
                <a:ext cx="106045" cy="15240"/>
              </a:xfrm>
              <a:custGeom>
                <a:avLst/>
                <a:gdLst/>
                <a:ahLst/>
                <a:cxnLst/>
                <a:rect l="l" t="t" r="r" b="b"/>
                <a:pathLst>
                  <a:path w="106044" h="15240">
                    <a:moveTo>
                      <a:pt x="15151" y="0"/>
                    </a:moveTo>
                    <a:lnTo>
                      <a:pt x="0" y="0"/>
                    </a:lnTo>
                    <a:lnTo>
                      <a:pt x="0" y="15138"/>
                    </a:lnTo>
                    <a:lnTo>
                      <a:pt x="15151" y="15138"/>
                    </a:lnTo>
                    <a:lnTo>
                      <a:pt x="15151" y="0"/>
                    </a:lnTo>
                    <a:close/>
                  </a:path>
                  <a:path w="106044" h="15240">
                    <a:moveTo>
                      <a:pt x="106006" y="0"/>
                    </a:moveTo>
                    <a:lnTo>
                      <a:pt x="90855" y="0"/>
                    </a:lnTo>
                    <a:lnTo>
                      <a:pt x="90855" y="15138"/>
                    </a:lnTo>
                    <a:lnTo>
                      <a:pt x="106006" y="15138"/>
                    </a:lnTo>
                    <a:lnTo>
                      <a:pt x="106006" y="0"/>
                    </a:lnTo>
                    <a:close/>
                  </a:path>
                </a:pathLst>
              </a:custGeom>
              <a:solidFill>
                <a:srgbClr val="000000"/>
              </a:solidFill>
            </p:spPr>
            <p:txBody>
              <a:bodyPr wrap="square" lIns="0" tIns="0" rIns="0" bIns="0" rtlCol="0"/>
              <a:lstStyle/>
              <a:p>
                <a:endParaRPr/>
              </a:p>
            </p:txBody>
          </p:sp>
          <p:sp>
            <p:nvSpPr>
              <p:cNvPr id="221" name="object 221"/>
              <p:cNvSpPr/>
              <p:nvPr/>
            </p:nvSpPr>
            <p:spPr>
              <a:xfrm>
                <a:off x="16781721" y="9027518"/>
                <a:ext cx="45720" cy="0"/>
              </a:xfrm>
              <a:custGeom>
                <a:avLst/>
                <a:gdLst/>
                <a:ahLst/>
                <a:cxnLst/>
                <a:rect l="l" t="t" r="r" b="b"/>
                <a:pathLst>
                  <a:path w="45719">
                    <a:moveTo>
                      <a:pt x="0" y="0"/>
                    </a:moveTo>
                    <a:lnTo>
                      <a:pt x="45426" y="0"/>
                    </a:lnTo>
                  </a:path>
                </a:pathLst>
              </a:custGeom>
              <a:ln w="15142">
                <a:solidFill>
                  <a:srgbClr val="000000"/>
                </a:solidFill>
              </a:ln>
            </p:spPr>
            <p:txBody>
              <a:bodyPr wrap="square" lIns="0" tIns="0" rIns="0" bIns="0" rtlCol="0"/>
              <a:lstStyle/>
              <a:p>
                <a:endParaRPr/>
              </a:p>
            </p:txBody>
          </p:sp>
          <p:sp>
            <p:nvSpPr>
              <p:cNvPr id="222" name="object 222"/>
              <p:cNvSpPr/>
              <p:nvPr/>
            </p:nvSpPr>
            <p:spPr>
              <a:xfrm>
                <a:off x="16857433" y="9019947"/>
                <a:ext cx="76200" cy="15240"/>
              </a:xfrm>
              <a:custGeom>
                <a:avLst/>
                <a:gdLst/>
                <a:ahLst/>
                <a:cxnLst/>
                <a:rect l="l" t="t" r="r" b="b"/>
                <a:pathLst>
                  <a:path w="76200" h="15240">
                    <a:moveTo>
                      <a:pt x="0" y="0"/>
                    </a:moveTo>
                    <a:lnTo>
                      <a:pt x="75711" y="0"/>
                    </a:lnTo>
                    <a:lnTo>
                      <a:pt x="75711" y="15142"/>
                    </a:lnTo>
                    <a:lnTo>
                      <a:pt x="0" y="15142"/>
                    </a:lnTo>
                    <a:lnTo>
                      <a:pt x="0" y="0"/>
                    </a:lnTo>
                    <a:close/>
                  </a:path>
                </a:pathLst>
              </a:custGeom>
              <a:solidFill>
                <a:srgbClr val="000000"/>
              </a:solidFill>
            </p:spPr>
            <p:txBody>
              <a:bodyPr wrap="square" lIns="0" tIns="0" rIns="0" bIns="0" rtlCol="0"/>
              <a:lstStyle/>
              <a:p>
                <a:endParaRPr/>
              </a:p>
            </p:txBody>
          </p:sp>
          <p:sp>
            <p:nvSpPr>
              <p:cNvPr id="223" name="object 223"/>
              <p:cNvSpPr/>
              <p:nvPr/>
            </p:nvSpPr>
            <p:spPr>
              <a:xfrm>
                <a:off x="16494019" y="9027518"/>
                <a:ext cx="499745" cy="15240"/>
              </a:xfrm>
              <a:custGeom>
                <a:avLst/>
                <a:gdLst/>
                <a:ahLst/>
                <a:cxnLst/>
                <a:rect l="l" t="t" r="r" b="b"/>
                <a:pathLst>
                  <a:path w="499744" h="15240">
                    <a:moveTo>
                      <a:pt x="469409" y="0"/>
                    </a:moveTo>
                    <a:lnTo>
                      <a:pt x="499694" y="0"/>
                    </a:lnTo>
                  </a:path>
                  <a:path w="499744" h="15240">
                    <a:moveTo>
                      <a:pt x="0" y="15142"/>
                    </a:moveTo>
                    <a:lnTo>
                      <a:pt x="45426" y="15142"/>
                    </a:lnTo>
                  </a:path>
                  <a:path w="499744" h="15240">
                    <a:moveTo>
                      <a:pt x="90853" y="15142"/>
                    </a:moveTo>
                    <a:lnTo>
                      <a:pt x="151422" y="15142"/>
                    </a:lnTo>
                  </a:path>
                </a:pathLst>
              </a:custGeom>
              <a:ln w="15142">
                <a:solidFill>
                  <a:srgbClr val="000000"/>
                </a:solidFill>
              </a:ln>
            </p:spPr>
            <p:txBody>
              <a:bodyPr wrap="square" lIns="0" tIns="0" rIns="0" bIns="0" rtlCol="0"/>
              <a:lstStyle/>
              <a:p>
                <a:endParaRPr/>
              </a:p>
            </p:txBody>
          </p:sp>
          <p:sp>
            <p:nvSpPr>
              <p:cNvPr id="224" name="object 224"/>
              <p:cNvSpPr/>
              <p:nvPr/>
            </p:nvSpPr>
            <p:spPr>
              <a:xfrm>
                <a:off x="16660583" y="9035089"/>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25" name="object 225"/>
              <p:cNvSpPr/>
              <p:nvPr/>
            </p:nvSpPr>
            <p:spPr>
              <a:xfrm>
                <a:off x="16706010" y="9042660"/>
                <a:ext cx="30480" cy="0"/>
              </a:xfrm>
              <a:custGeom>
                <a:avLst/>
                <a:gdLst/>
                <a:ahLst/>
                <a:cxnLst/>
                <a:rect l="l" t="t" r="r" b="b"/>
                <a:pathLst>
                  <a:path w="30480">
                    <a:moveTo>
                      <a:pt x="0" y="0"/>
                    </a:moveTo>
                    <a:lnTo>
                      <a:pt x="30284" y="0"/>
                    </a:lnTo>
                  </a:path>
                </a:pathLst>
              </a:custGeom>
              <a:ln w="15142">
                <a:solidFill>
                  <a:srgbClr val="000000"/>
                </a:solidFill>
              </a:ln>
            </p:spPr>
            <p:txBody>
              <a:bodyPr wrap="square" lIns="0" tIns="0" rIns="0" bIns="0" rtlCol="0"/>
              <a:lstStyle/>
              <a:p>
                <a:endParaRPr/>
              </a:p>
            </p:txBody>
          </p:sp>
          <p:sp>
            <p:nvSpPr>
              <p:cNvPr id="226" name="object 226"/>
              <p:cNvSpPr/>
              <p:nvPr/>
            </p:nvSpPr>
            <p:spPr>
              <a:xfrm>
                <a:off x="16751437" y="9035089"/>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27" name="object 227"/>
              <p:cNvSpPr/>
              <p:nvPr/>
            </p:nvSpPr>
            <p:spPr>
              <a:xfrm>
                <a:off x="16812006" y="9042660"/>
                <a:ext cx="30480" cy="0"/>
              </a:xfrm>
              <a:custGeom>
                <a:avLst/>
                <a:gdLst/>
                <a:ahLst/>
                <a:cxnLst/>
                <a:rect l="l" t="t" r="r" b="b"/>
                <a:pathLst>
                  <a:path w="30480">
                    <a:moveTo>
                      <a:pt x="0" y="0"/>
                    </a:moveTo>
                    <a:lnTo>
                      <a:pt x="30284" y="0"/>
                    </a:lnTo>
                  </a:path>
                </a:pathLst>
              </a:custGeom>
              <a:ln w="15142">
                <a:solidFill>
                  <a:srgbClr val="000000"/>
                </a:solidFill>
              </a:ln>
            </p:spPr>
            <p:txBody>
              <a:bodyPr wrap="square" lIns="0" tIns="0" rIns="0" bIns="0" rtlCol="0"/>
              <a:lstStyle/>
              <a:p>
                <a:endParaRPr/>
              </a:p>
            </p:txBody>
          </p:sp>
          <p:sp>
            <p:nvSpPr>
              <p:cNvPr id="228" name="object 228"/>
              <p:cNvSpPr/>
              <p:nvPr/>
            </p:nvSpPr>
            <p:spPr>
              <a:xfrm>
                <a:off x="16857433" y="9035089"/>
                <a:ext cx="76200" cy="15240"/>
              </a:xfrm>
              <a:custGeom>
                <a:avLst/>
                <a:gdLst/>
                <a:ahLst/>
                <a:cxnLst/>
                <a:rect l="l" t="t" r="r" b="b"/>
                <a:pathLst>
                  <a:path w="76200" h="15240">
                    <a:moveTo>
                      <a:pt x="0" y="0"/>
                    </a:moveTo>
                    <a:lnTo>
                      <a:pt x="75711" y="0"/>
                    </a:lnTo>
                    <a:lnTo>
                      <a:pt x="75711" y="15142"/>
                    </a:lnTo>
                    <a:lnTo>
                      <a:pt x="0" y="15142"/>
                    </a:lnTo>
                    <a:lnTo>
                      <a:pt x="0" y="0"/>
                    </a:lnTo>
                    <a:close/>
                  </a:path>
                </a:pathLst>
              </a:custGeom>
              <a:solidFill>
                <a:srgbClr val="000000"/>
              </a:solidFill>
            </p:spPr>
            <p:txBody>
              <a:bodyPr wrap="square" lIns="0" tIns="0" rIns="0" bIns="0" rtlCol="0"/>
              <a:lstStyle/>
              <a:p>
                <a:endParaRPr/>
              </a:p>
            </p:txBody>
          </p:sp>
          <p:sp>
            <p:nvSpPr>
              <p:cNvPr id="229" name="object 229"/>
              <p:cNvSpPr/>
              <p:nvPr/>
            </p:nvSpPr>
            <p:spPr>
              <a:xfrm>
                <a:off x="16494019" y="9042660"/>
                <a:ext cx="485140" cy="30480"/>
              </a:xfrm>
              <a:custGeom>
                <a:avLst/>
                <a:gdLst/>
                <a:ahLst/>
                <a:cxnLst/>
                <a:rect l="l" t="t" r="r" b="b"/>
                <a:pathLst>
                  <a:path w="485140" h="30479">
                    <a:moveTo>
                      <a:pt x="469409" y="0"/>
                    </a:moveTo>
                    <a:lnTo>
                      <a:pt x="484552" y="0"/>
                    </a:lnTo>
                  </a:path>
                  <a:path w="485140" h="30479">
                    <a:moveTo>
                      <a:pt x="121138" y="15142"/>
                    </a:moveTo>
                    <a:lnTo>
                      <a:pt x="151422" y="15142"/>
                    </a:lnTo>
                  </a:path>
                  <a:path w="485140" h="30479">
                    <a:moveTo>
                      <a:pt x="181707" y="15142"/>
                    </a:moveTo>
                    <a:lnTo>
                      <a:pt x="196849" y="15142"/>
                    </a:lnTo>
                  </a:path>
                  <a:path w="485140" h="30479">
                    <a:moveTo>
                      <a:pt x="211991" y="15142"/>
                    </a:moveTo>
                    <a:lnTo>
                      <a:pt x="287702" y="15142"/>
                    </a:lnTo>
                  </a:path>
                  <a:path w="485140" h="30479">
                    <a:moveTo>
                      <a:pt x="317987" y="15142"/>
                    </a:moveTo>
                    <a:lnTo>
                      <a:pt x="333129" y="15142"/>
                    </a:lnTo>
                  </a:path>
                  <a:path w="485140" h="30479">
                    <a:moveTo>
                      <a:pt x="348271" y="15142"/>
                    </a:moveTo>
                    <a:lnTo>
                      <a:pt x="378556" y="15142"/>
                    </a:lnTo>
                  </a:path>
                  <a:path w="485140" h="30479">
                    <a:moveTo>
                      <a:pt x="423983" y="15142"/>
                    </a:moveTo>
                    <a:lnTo>
                      <a:pt x="439125" y="15142"/>
                    </a:lnTo>
                  </a:path>
                  <a:path w="485140" h="30479">
                    <a:moveTo>
                      <a:pt x="454267" y="15142"/>
                    </a:moveTo>
                    <a:lnTo>
                      <a:pt x="469409" y="15142"/>
                    </a:lnTo>
                  </a:path>
                  <a:path w="485140" h="30479">
                    <a:moveTo>
                      <a:pt x="0" y="30284"/>
                    </a:moveTo>
                    <a:lnTo>
                      <a:pt x="105995" y="30284"/>
                    </a:lnTo>
                  </a:path>
                  <a:path w="485140" h="30479">
                    <a:moveTo>
                      <a:pt x="121138" y="30284"/>
                    </a:moveTo>
                    <a:lnTo>
                      <a:pt x="136280" y="30284"/>
                    </a:lnTo>
                  </a:path>
                  <a:path w="485140" h="30479">
                    <a:moveTo>
                      <a:pt x="181707" y="30284"/>
                    </a:moveTo>
                    <a:lnTo>
                      <a:pt x="257418" y="30284"/>
                    </a:lnTo>
                  </a:path>
                  <a:path w="485140" h="30479">
                    <a:moveTo>
                      <a:pt x="272560" y="30284"/>
                    </a:moveTo>
                    <a:lnTo>
                      <a:pt x="287702" y="30284"/>
                    </a:lnTo>
                  </a:path>
                </a:pathLst>
              </a:custGeom>
              <a:ln w="15142">
                <a:solidFill>
                  <a:srgbClr val="000000"/>
                </a:solidFill>
              </a:ln>
            </p:spPr>
            <p:txBody>
              <a:bodyPr wrap="square" lIns="0" tIns="0" rIns="0" bIns="0" rtlCol="0"/>
              <a:lstStyle/>
              <a:p>
                <a:endParaRPr/>
              </a:p>
            </p:txBody>
          </p:sp>
          <p:sp>
            <p:nvSpPr>
              <p:cNvPr id="230" name="object 230"/>
              <p:cNvSpPr/>
              <p:nvPr/>
            </p:nvSpPr>
            <p:spPr>
              <a:xfrm>
                <a:off x="16796856" y="9065374"/>
                <a:ext cx="76200" cy="15240"/>
              </a:xfrm>
              <a:custGeom>
                <a:avLst/>
                <a:gdLst/>
                <a:ahLst/>
                <a:cxnLst/>
                <a:rect l="l" t="t" r="r" b="b"/>
                <a:pathLst>
                  <a:path w="76200" h="15240">
                    <a:moveTo>
                      <a:pt x="15138" y="0"/>
                    </a:moveTo>
                    <a:lnTo>
                      <a:pt x="0" y="0"/>
                    </a:lnTo>
                    <a:lnTo>
                      <a:pt x="0" y="15151"/>
                    </a:lnTo>
                    <a:lnTo>
                      <a:pt x="15138" y="15151"/>
                    </a:lnTo>
                    <a:lnTo>
                      <a:pt x="15138" y="0"/>
                    </a:lnTo>
                    <a:close/>
                  </a:path>
                  <a:path w="76200" h="15240">
                    <a:moveTo>
                      <a:pt x="75717" y="0"/>
                    </a:moveTo>
                    <a:lnTo>
                      <a:pt x="60566" y="0"/>
                    </a:lnTo>
                    <a:lnTo>
                      <a:pt x="60566" y="15151"/>
                    </a:lnTo>
                    <a:lnTo>
                      <a:pt x="75717" y="15151"/>
                    </a:lnTo>
                    <a:lnTo>
                      <a:pt x="75717" y="0"/>
                    </a:lnTo>
                    <a:close/>
                  </a:path>
                </a:pathLst>
              </a:custGeom>
              <a:solidFill>
                <a:srgbClr val="000000"/>
              </a:solidFill>
            </p:spPr>
            <p:txBody>
              <a:bodyPr wrap="square" lIns="0" tIns="0" rIns="0" bIns="0" rtlCol="0"/>
              <a:lstStyle/>
              <a:p>
                <a:endParaRPr/>
              </a:p>
            </p:txBody>
          </p:sp>
          <p:sp>
            <p:nvSpPr>
              <p:cNvPr id="231" name="object 231"/>
              <p:cNvSpPr/>
              <p:nvPr/>
            </p:nvSpPr>
            <p:spPr>
              <a:xfrm>
                <a:off x="16887717" y="9072945"/>
                <a:ext cx="60960" cy="0"/>
              </a:xfrm>
              <a:custGeom>
                <a:avLst/>
                <a:gdLst/>
                <a:ahLst/>
                <a:cxnLst/>
                <a:rect l="l" t="t" r="r" b="b"/>
                <a:pathLst>
                  <a:path w="60959">
                    <a:moveTo>
                      <a:pt x="0" y="0"/>
                    </a:moveTo>
                    <a:lnTo>
                      <a:pt x="15142" y="0"/>
                    </a:lnTo>
                  </a:path>
                  <a:path w="60959">
                    <a:moveTo>
                      <a:pt x="30284" y="0"/>
                    </a:moveTo>
                    <a:lnTo>
                      <a:pt x="60569" y="0"/>
                    </a:lnTo>
                  </a:path>
                </a:pathLst>
              </a:custGeom>
              <a:ln w="15142">
                <a:solidFill>
                  <a:srgbClr val="000000"/>
                </a:solidFill>
              </a:ln>
            </p:spPr>
            <p:txBody>
              <a:bodyPr wrap="square" lIns="0" tIns="0" rIns="0" bIns="0" rtlCol="0"/>
              <a:lstStyle/>
              <a:p>
                <a:endParaRPr/>
              </a:p>
            </p:txBody>
          </p:sp>
          <p:sp>
            <p:nvSpPr>
              <p:cNvPr id="232" name="object 232"/>
              <p:cNvSpPr/>
              <p:nvPr/>
            </p:nvSpPr>
            <p:spPr>
              <a:xfrm>
                <a:off x="16494011" y="9065374"/>
                <a:ext cx="485140" cy="30480"/>
              </a:xfrm>
              <a:custGeom>
                <a:avLst/>
                <a:gdLst/>
                <a:ahLst/>
                <a:cxnLst/>
                <a:rect l="l" t="t" r="r" b="b"/>
                <a:pathLst>
                  <a:path w="485140" h="30479">
                    <a:moveTo>
                      <a:pt x="15138" y="15151"/>
                    </a:moveTo>
                    <a:lnTo>
                      <a:pt x="0" y="15151"/>
                    </a:lnTo>
                    <a:lnTo>
                      <a:pt x="0" y="30289"/>
                    </a:lnTo>
                    <a:lnTo>
                      <a:pt x="15138" y="30289"/>
                    </a:lnTo>
                    <a:lnTo>
                      <a:pt x="15138" y="15151"/>
                    </a:lnTo>
                    <a:close/>
                  </a:path>
                  <a:path w="485140" h="30479">
                    <a:moveTo>
                      <a:pt x="105994" y="15151"/>
                    </a:moveTo>
                    <a:lnTo>
                      <a:pt x="90855" y="15151"/>
                    </a:lnTo>
                    <a:lnTo>
                      <a:pt x="90855" y="30289"/>
                    </a:lnTo>
                    <a:lnTo>
                      <a:pt x="105994" y="30289"/>
                    </a:lnTo>
                    <a:lnTo>
                      <a:pt x="105994" y="15151"/>
                    </a:lnTo>
                    <a:close/>
                  </a:path>
                  <a:path w="485140" h="30479">
                    <a:moveTo>
                      <a:pt x="484555" y="0"/>
                    </a:moveTo>
                    <a:lnTo>
                      <a:pt x="469417" y="0"/>
                    </a:lnTo>
                    <a:lnTo>
                      <a:pt x="469417" y="15151"/>
                    </a:lnTo>
                    <a:lnTo>
                      <a:pt x="484555" y="15151"/>
                    </a:lnTo>
                    <a:lnTo>
                      <a:pt x="484555" y="0"/>
                    </a:lnTo>
                    <a:close/>
                  </a:path>
                </a:pathLst>
              </a:custGeom>
              <a:solidFill>
                <a:srgbClr val="000000"/>
              </a:solidFill>
            </p:spPr>
            <p:txBody>
              <a:bodyPr wrap="square" lIns="0" tIns="0" rIns="0" bIns="0" rtlCol="0"/>
              <a:lstStyle/>
              <a:p>
                <a:endParaRPr/>
              </a:p>
            </p:txBody>
          </p:sp>
          <p:sp>
            <p:nvSpPr>
              <p:cNvPr id="233" name="object 233"/>
              <p:cNvSpPr/>
              <p:nvPr/>
            </p:nvSpPr>
            <p:spPr>
              <a:xfrm>
                <a:off x="16675726" y="9088087"/>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234" name="object 234"/>
              <p:cNvSpPr/>
              <p:nvPr/>
            </p:nvSpPr>
            <p:spPr>
              <a:xfrm>
                <a:off x="16736289" y="9080525"/>
                <a:ext cx="136525" cy="15240"/>
              </a:xfrm>
              <a:custGeom>
                <a:avLst/>
                <a:gdLst/>
                <a:ahLst/>
                <a:cxnLst/>
                <a:rect l="l" t="t" r="r" b="b"/>
                <a:pathLst>
                  <a:path w="136525" h="15240">
                    <a:moveTo>
                      <a:pt x="15138" y="0"/>
                    </a:moveTo>
                    <a:lnTo>
                      <a:pt x="0" y="0"/>
                    </a:lnTo>
                    <a:lnTo>
                      <a:pt x="0" y="15138"/>
                    </a:lnTo>
                    <a:lnTo>
                      <a:pt x="15138" y="15138"/>
                    </a:lnTo>
                    <a:lnTo>
                      <a:pt x="15138" y="0"/>
                    </a:lnTo>
                    <a:close/>
                  </a:path>
                  <a:path w="136525" h="15240">
                    <a:moveTo>
                      <a:pt x="75704" y="0"/>
                    </a:moveTo>
                    <a:lnTo>
                      <a:pt x="60566" y="0"/>
                    </a:lnTo>
                    <a:lnTo>
                      <a:pt x="60566" y="15138"/>
                    </a:lnTo>
                    <a:lnTo>
                      <a:pt x="75704" y="15138"/>
                    </a:lnTo>
                    <a:lnTo>
                      <a:pt x="75704" y="0"/>
                    </a:lnTo>
                    <a:close/>
                  </a:path>
                  <a:path w="136525" h="15240">
                    <a:moveTo>
                      <a:pt x="105994" y="0"/>
                    </a:moveTo>
                    <a:lnTo>
                      <a:pt x="90855" y="0"/>
                    </a:lnTo>
                    <a:lnTo>
                      <a:pt x="90855" y="15138"/>
                    </a:lnTo>
                    <a:lnTo>
                      <a:pt x="105994" y="15138"/>
                    </a:lnTo>
                    <a:lnTo>
                      <a:pt x="105994" y="0"/>
                    </a:lnTo>
                    <a:close/>
                  </a:path>
                  <a:path w="136525" h="15240">
                    <a:moveTo>
                      <a:pt x="136283" y="0"/>
                    </a:moveTo>
                    <a:lnTo>
                      <a:pt x="121132" y="0"/>
                    </a:lnTo>
                    <a:lnTo>
                      <a:pt x="121132" y="15138"/>
                    </a:lnTo>
                    <a:lnTo>
                      <a:pt x="136283" y="15138"/>
                    </a:lnTo>
                    <a:lnTo>
                      <a:pt x="136283" y="0"/>
                    </a:lnTo>
                    <a:close/>
                  </a:path>
                </a:pathLst>
              </a:custGeom>
              <a:solidFill>
                <a:srgbClr val="000000"/>
              </a:solidFill>
            </p:spPr>
            <p:txBody>
              <a:bodyPr wrap="square" lIns="0" tIns="0" rIns="0" bIns="0" rtlCol="0"/>
              <a:lstStyle/>
              <a:p>
                <a:endParaRPr/>
              </a:p>
            </p:txBody>
          </p:sp>
          <p:sp>
            <p:nvSpPr>
              <p:cNvPr id="235" name="object 235"/>
              <p:cNvSpPr/>
              <p:nvPr/>
            </p:nvSpPr>
            <p:spPr>
              <a:xfrm>
                <a:off x="16918002" y="9088087"/>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236" name="object 236"/>
              <p:cNvSpPr/>
              <p:nvPr/>
            </p:nvSpPr>
            <p:spPr>
              <a:xfrm>
                <a:off x="16494011" y="9080525"/>
                <a:ext cx="485140" cy="30480"/>
              </a:xfrm>
              <a:custGeom>
                <a:avLst/>
                <a:gdLst/>
                <a:ahLst/>
                <a:cxnLst/>
                <a:rect l="l" t="t" r="r" b="b"/>
                <a:pathLst>
                  <a:path w="485140" h="30479">
                    <a:moveTo>
                      <a:pt x="15138" y="15138"/>
                    </a:moveTo>
                    <a:lnTo>
                      <a:pt x="0" y="15138"/>
                    </a:lnTo>
                    <a:lnTo>
                      <a:pt x="0" y="30276"/>
                    </a:lnTo>
                    <a:lnTo>
                      <a:pt x="15138" y="30276"/>
                    </a:lnTo>
                    <a:lnTo>
                      <a:pt x="15138" y="15138"/>
                    </a:lnTo>
                    <a:close/>
                  </a:path>
                  <a:path w="485140" h="30479">
                    <a:moveTo>
                      <a:pt x="75717" y="15138"/>
                    </a:moveTo>
                    <a:lnTo>
                      <a:pt x="30289" y="15138"/>
                    </a:lnTo>
                    <a:lnTo>
                      <a:pt x="30289" y="30276"/>
                    </a:lnTo>
                    <a:lnTo>
                      <a:pt x="75717" y="30276"/>
                    </a:lnTo>
                    <a:lnTo>
                      <a:pt x="75717" y="15138"/>
                    </a:lnTo>
                    <a:close/>
                  </a:path>
                  <a:path w="485140" h="30479">
                    <a:moveTo>
                      <a:pt x="105994" y="15138"/>
                    </a:moveTo>
                    <a:lnTo>
                      <a:pt x="90855" y="15138"/>
                    </a:lnTo>
                    <a:lnTo>
                      <a:pt x="90855" y="30276"/>
                    </a:lnTo>
                    <a:lnTo>
                      <a:pt x="105994" y="30276"/>
                    </a:lnTo>
                    <a:lnTo>
                      <a:pt x="105994" y="15138"/>
                    </a:lnTo>
                    <a:close/>
                  </a:path>
                  <a:path w="485140" h="30479">
                    <a:moveTo>
                      <a:pt x="484555" y="0"/>
                    </a:moveTo>
                    <a:lnTo>
                      <a:pt x="469417" y="0"/>
                    </a:lnTo>
                    <a:lnTo>
                      <a:pt x="469417" y="15138"/>
                    </a:lnTo>
                    <a:lnTo>
                      <a:pt x="484555" y="15138"/>
                    </a:lnTo>
                    <a:lnTo>
                      <a:pt x="484555" y="0"/>
                    </a:lnTo>
                    <a:close/>
                  </a:path>
                </a:pathLst>
              </a:custGeom>
              <a:solidFill>
                <a:srgbClr val="000000"/>
              </a:solidFill>
            </p:spPr>
            <p:txBody>
              <a:bodyPr wrap="square" lIns="0" tIns="0" rIns="0" bIns="0" rtlCol="0"/>
              <a:lstStyle/>
              <a:p>
                <a:endParaRPr/>
              </a:p>
            </p:txBody>
          </p:sp>
          <p:sp>
            <p:nvSpPr>
              <p:cNvPr id="237" name="object 237"/>
              <p:cNvSpPr/>
              <p:nvPr/>
            </p:nvSpPr>
            <p:spPr>
              <a:xfrm>
                <a:off x="16615157" y="9103229"/>
                <a:ext cx="106045" cy="0"/>
              </a:xfrm>
              <a:custGeom>
                <a:avLst/>
                <a:gdLst/>
                <a:ahLst/>
                <a:cxnLst/>
                <a:rect l="l" t="t" r="r" b="b"/>
                <a:pathLst>
                  <a:path w="106044">
                    <a:moveTo>
                      <a:pt x="0" y="0"/>
                    </a:moveTo>
                    <a:lnTo>
                      <a:pt x="15142" y="0"/>
                    </a:lnTo>
                  </a:path>
                  <a:path w="106044">
                    <a:moveTo>
                      <a:pt x="75711" y="0"/>
                    </a:moveTo>
                    <a:lnTo>
                      <a:pt x="105995" y="0"/>
                    </a:lnTo>
                  </a:path>
                </a:pathLst>
              </a:custGeom>
              <a:ln w="15142">
                <a:solidFill>
                  <a:srgbClr val="000000"/>
                </a:solidFill>
              </a:ln>
            </p:spPr>
            <p:txBody>
              <a:bodyPr wrap="square" lIns="0" tIns="0" rIns="0" bIns="0" rtlCol="0"/>
              <a:lstStyle/>
              <a:p>
                <a:endParaRPr/>
              </a:p>
            </p:txBody>
          </p:sp>
          <p:sp>
            <p:nvSpPr>
              <p:cNvPr id="238" name="object 238"/>
              <p:cNvSpPr/>
              <p:nvPr/>
            </p:nvSpPr>
            <p:spPr>
              <a:xfrm>
                <a:off x="16736295" y="9095658"/>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39" name="object 239"/>
              <p:cNvSpPr/>
              <p:nvPr/>
            </p:nvSpPr>
            <p:spPr>
              <a:xfrm>
                <a:off x="16781721" y="9103229"/>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240" name="object 240"/>
              <p:cNvSpPr/>
              <p:nvPr/>
            </p:nvSpPr>
            <p:spPr>
              <a:xfrm>
                <a:off x="16827148" y="9095658"/>
                <a:ext cx="15240" cy="15240"/>
              </a:xfrm>
              <a:custGeom>
                <a:avLst/>
                <a:gdLst/>
                <a:ahLst/>
                <a:cxnLst/>
                <a:rect l="l" t="t" r="r" b="b"/>
                <a:pathLst>
                  <a:path w="15240" h="15240">
                    <a:moveTo>
                      <a:pt x="0" y="0"/>
                    </a:moveTo>
                    <a:lnTo>
                      <a:pt x="15142" y="0"/>
                    </a:lnTo>
                    <a:lnTo>
                      <a:pt x="15142" y="15142"/>
                    </a:lnTo>
                    <a:lnTo>
                      <a:pt x="0" y="15142"/>
                    </a:lnTo>
                    <a:lnTo>
                      <a:pt x="0" y="0"/>
                    </a:lnTo>
                    <a:close/>
                  </a:path>
                </a:pathLst>
              </a:custGeom>
              <a:solidFill>
                <a:srgbClr val="000000"/>
              </a:solidFill>
            </p:spPr>
            <p:txBody>
              <a:bodyPr wrap="square" lIns="0" tIns="0" rIns="0" bIns="0" rtlCol="0"/>
              <a:lstStyle/>
              <a:p>
                <a:endParaRPr/>
              </a:p>
            </p:txBody>
          </p:sp>
          <p:sp>
            <p:nvSpPr>
              <p:cNvPr id="241" name="object 241"/>
              <p:cNvSpPr/>
              <p:nvPr/>
            </p:nvSpPr>
            <p:spPr>
              <a:xfrm>
                <a:off x="16857433" y="9103229"/>
                <a:ext cx="136525" cy="0"/>
              </a:xfrm>
              <a:custGeom>
                <a:avLst/>
                <a:gdLst/>
                <a:ahLst/>
                <a:cxnLst/>
                <a:rect l="l" t="t" r="r" b="b"/>
                <a:pathLst>
                  <a:path w="136525">
                    <a:moveTo>
                      <a:pt x="0" y="0"/>
                    </a:moveTo>
                    <a:lnTo>
                      <a:pt x="90853" y="0"/>
                    </a:lnTo>
                  </a:path>
                  <a:path w="136525">
                    <a:moveTo>
                      <a:pt x="121138" y="0"/>
                    </a:moveTo>
                    <a:lnTo>
                      <a:pt x="136280" y="0"/>
                    </a:lnTo>
                  </a:path>
                </a:pathLst>
              </a:custGeom>
              <a:ln w="15142">
                <a:solidFill>
                  <a:srgbClr val="000000"/>
                </a:solidFill>
              </a:ln>
            </p:spPr>
            <p:txBody>
              <a:bodyPr wrap="square" lIns="0" tIns="0" rIns="0" bIns="0" rtlCol="0"/>
              <a:lstStyle/>
              <a:p>
                <a:endParaRPr/>
              </a:p>
            </p:txBody>
          </p:sp>
          <p:sp>
            <p:nvSpPr>
              <p:cNvPr id="242" name="object 242"/>
              <p:cNvSpPr/>
              <p:nvPr/>
            </p:nvSpPr>
            <p:spPr>
              <a:xfrm>
                <a:off x="16494011" y="9110802"/>
                <a:ext cx="106045" cy="15240"/>
              </a:xfrm>
              <a:custGeom>
                <a:avLst/>
                <a:gdLst/>
                <a:ahLst/>
                <a:cxnLst/>
                <a:rect l="l" t="t" r="r" b="b"/>
                <a:pathLst>
                  <a:path w="106044" h="15240">
                    <a:moveTo>
                      <a:pt x="15138" y="0"/>
                    </a:moveTo>
                    <a:lnTo>
                      <a:pt x="0" y="0"/>
                    </a:lnTo>
                    <a:lnTo>
                      <a:pt x="0" y="15151"/>
                    </a:lnTo>
                    <a:lnTo>
                      <a:pt x="15138" y="15151"/>
                    </a:lnTo>
                    <a:lnTo>
                      <a:pt x="15138" y="0"/>
                    </a:lnTo>
                    <a:close/>
                  </a:path>
                  <a:path w="106044" h="15240">
                    <a:moveTo>
                      <a:pt x="75717" y="0"/>
                    </a:moveTo>
                    <a:lnTo>
                      <a:pt x="30289" y="0"/>
                    </a:lnTo>
                    <a:lnTo>
                      <a:pt x="30289" y="15151"/>
                    </a:lnTo>
                    <a:lnTo>
                      <a:pt x="75717" y="15151"/>
                    </a:lnTo>
                    <a:lnTo>
                      <a:pt x="75717" y="0"/>
                    </a:lnTo>
                    <a:close/>
                  </a:path>
                  <a:path w="106044" h="15240">
                    <a:moveTo>
                      <a:pt x="105994" y="0"/>
                    </a:moveTo>
                    <a:lnTo>
                      <a:pt x="90855" y="0"/>
                    </a:lnTo>
                    <a:lnTo>
                      <a:pt x="90855" y="15151"/>
                    </a:lnTo>
                    <a:lnTo>
                      <a:pt x="105994" y="15151"/>
                    </a:lnTo>
                    <a:lnTo>
                      <a:pt x="105994" y="0"/>
                    </a:lnTo>
                    <a:close/>
                  </a:path>
                </a:pathLst>
              </a:custGeom>
              <a:solidFill>
                <a:srgbClr val="000000"/>
              </a:solidFill>
            </p:spPr>
            <p:txBody>
              <a:bodyPr wrap="square" lIns="0" tIns="0" rIns="0" bIns="0" rtlCol="0"/>
              <a:lstStyle/>
              <a:p>
                <a:endParaRPr/>
              </a:p>
            </p:txBody>
          </p:sp>
          <p:sp>
            <p:nvSpPr>
              <p:cNvPr id="243" name="object 243"/>
              <p:cNvSpPr/>
              <p:nvPr/>
            </p:nvSpPr>
            <p:spPr>
              <a:xfrm>
                <a:off x="16675726" y="9118372"/>
                <a:ext cx="196850" cy="0"/>
              </a:xfrm>
              <a:custGeom>
                <a:avLst/>
                <a:gdLst/>
                <a:ahLst/>
                <a:cxnLst/>
                <a:rect l="l" t="t" r="r" b="b"/>
                <a:pathLst>
                  <a:path w="196850">
                    <a:moveTo>
                      <a:pt x="0" y="0"/>
                    </a:moveTo>
                    <a:lnTo>
                      <a:pt x="45426" y="0"/>
                    </a:lnTo>
                  </a:path>
                  <a:path w="196850">
                    <a:moveTo>
                      <a:pt x="75711" y="0"/>
                    </a:moveTo>
                    <a:lnTo>
                      <a:pt x="151422" y="0"/>
                    </a:lnTo>
                  </a:path>
                  <a:path w="196850">
                    <a:moveTo>
                      <a:pt x="166564" y="0"/>
                    </a:moveTo>
                    <a:lnTo>
                      <a:pt x="196849" y="0"/>
                    </a:lnTo>
                  </a:path>
                </a:pathLst>
              </a:custGeom>
              <a:ln w="15142">
                <a:solidFill>
                  <a:srgbClr val="000000"/>
                </a:solidFill>
              </a:ln>
            </p:spPr>
            <p:txBody>
              <a:bodyPr wrap="square" lIns="0" tIns="0" rIns="0" bIns="0" rtlCol="0"/>
              <a:lstStyle/>
              <a:p>
                <a:endParaRPr/>
              </a:p>
            </p:txBody>
          </p:sp>
          <p:sp>
            <p:nvSpPr>
              <p:cNvPr id="244" name="object 244"/>
              <p:cNvSpPr/>
              <p:nvPr/>
            </p:nvSpPr>
            <p:spPr>
              <a:xfrm>
                <a:off x="16887717" y="9110800"/>
                <a:ext cx="45720" cy="15240"/>
              </a:xfrm>
              <a:custGeom>
                <a:avLst/>
                <a:gdLst/>
                <a:ahLst/>
                <a:cxnLst/>
                <a:rect l="l" t="t" r="r" b="b"/>
                <a:pathLst>
                  <a:path w="45719" h="15240">
                    <a:moveTo>
                      <a:pt x="0" y="0"/>
                    </a:moveTo>
                    <a:lnTo>
                      <a:pt x="45426" y="0"/>
                    </a:lnTo>
                    <a:lnTo>
                      <a:pt x="45426" y="15142"/>
                    </a:lnTo>
                    <a:lnTo>
                      <a:pt x="0" y="15142"/>
                    </a:lnTo>
                    <a:lnTo>
                      <a:pt x="0" y="0"/>
                    </a:lnTo>
                    <a:close/>
                  </a:path>
                </a:pathLst>
              </a:custGeom>
              <a:solidFill>
                <a:srgbClr val="000000"/>
              </a:solidFill>
            </p:spPr>
            <p:txBody>
              <a:bodyPr wrap="square" lIns="0" tIns="0" rIns="0" bIns="0" rtlCol="0"/>
              <a:lstStyle/>
              <a:p>
                <a:endParaRPr/>
              </a:p>
            </p:txBody>
          </p:sp>
          <p:sp>
            <p:nvSpPr>
              <p:cNvPr id="245" name="object 245"/>
              <p:cNvSpPr/>
              <p:nvPr/>
            </p:nvSpPr>
            <p:spPr>
              <a:xfrm>
                <a:off x="16948286" y="9118372"/>
                <a:ext cx="30480" cy="0"/>
              </a:xfrm>
              <a:custGeom>
                <a:avLst/>
                <a:gdLst/>
                <a:ahLst/>
                <a:cxnLst/>
                <a:rect l="l" t="t" r="r" b="b"/>
                <a:pathLst>
                  <a:path w="30480">
                    <a:moveTo>
                      <a:pt x="0" y="0"/>
                    </a:moveTo>
                    <a:lnTo>
                      <a:pt x="30284" y="0"/>
                    </a:lnTo>
                  </a:path>
                </a:pathLst>
              </a:custGeom>
              <a:ln w="15142">
                <a:solidFill>
                  <a:srgbClr val="000000"/>
                </a:solidFill>
              </a:ln>
            </p:spPr>
            <p:txBody>
              <a:bodyPr wrap="square" lIns="0" tIns="0" rIns="0" bIns="0" rtlCol="0"/>
              <a:lstStyle/>
              <a:p>
                <a:endParaRPr/>
              </a:p>
            </p:txBody>
          </p:sp>
          <p:sp>
            <p:nvSpPr>
              <p:cNvPr id="246" name="object 246"/>
              <p:cNvSpPr/>
              <p:nvPr/>
            </p:nvSpPr>
            <p:spPr>
              <a:xfrm>
                <a:off x="16494011" y="9125953"/>
                <a:ext cx="106045" cy="15240"/>
              </a:xfrm>
              <a:custGeom>
                <a:avLst/>
                <a:gdLst/>
                <a:ahLst/>
                <a:cxnLst/>
                <a:rect l="l" t="t" r="r" b="b"/>
                <a:pathLst>
                  <a:path w="106044" h="15240">
                    <a:moveTo>
                      <a:pt x="15138" y="0"/>
                    </a:moveTo>
                    <a:lnTo>
                      <a:pt x="0" y="0"/>
                    </a:lnTo>
                    <a:lnTo>
                      <a:pt x="0" y="15138"/>
                    </a:lnTo>
                    <a:lnTo>
                      <a:pt x="15138" y="15138"/>
                    </a:lnTo>
                    <a:lnTo>
                      <a:pt x="15138" y="0"/>
                    </a:lnTo>
                    <a:close/>
                  </a:path>
                  <a:path w="106044" h="15240">
                    <a:moveTo>
                      <a:pt x="75717" y="0"/>
                    </a:moveTo>
                    <a:lnTo>
                      <a:pt x="30289" y="0"/>
                    </a:lnTo>
                    <a:lnTo>
                      <a:pt x="30289" y="15138"/>
                    </a:lnTo>
                    <a:lnTo>
                      <a:pt x="75717" y="15138"/>
                    </a:lnTo>
                    <a:lnTo>
                      <a:pt x="75717" y="0"/>
                    </a:lnTo>
                    <a:close/>
                  </a:path>
                  <a:path w="106044" h="15240">
                    <a:moveTo>
                      <a:pt x="105994" y="0"/>
                    </a:moveTo>
                    <a:lnTo>
                      <a:pt x="90855" y="0"/>
                    </a:lnTo>
                    <a:lnTo>
                      <a:pt x="90855" y="15138"/>
                    </a:lnTo>
                    <a:lnTo>
                      <a:pt x="105994" y="15138"/>
                    </a:lnTo>
                    <a:lnTo>
                      <a:pt x="105994" y="0"/>
                    </a:lnTo>
                    <a:close/>
                  </a:path>
                </a:pathLst>
              </a:custGeom>
              <a:solidFill>
                <a:srgbClr val="000000"/>
              </a:solidFill>
            </p:spPr>
            <p:txBody>
              <a:bodyPr wrap="square" lIns="0" tIns="0" rIns="0" bIns="0" rtlCol="0"/>
              <a:lstStyle/>
              <a:p>
                <a:endParaRPr/>
              </a:p>
            </p:txBody>
          </p:sp>
          <p:sp>
            <p:nvSpPr>
              <p:cNvPr id="247" name="object 247"/>
              <p:cNvSpPr/>
              <p:nvPr/>
            </p:nvSpPr>
            <p:spPr>
              <a:xfrm>
                <a:off x="16630299" y="9133514"/>
                <a:ext cx="182245" cy="0"/>
              </a:xfrm>
              <a:custGeom>
                <a:avLst/>
                <a:gdLst/>
                <a:ahLst/>
                <a:cxnLst/>
                <a:rect l="l" t="t" r="r" b="b"/>
                <a:pathLst>
                  <a:path w="182244">
                    <a:moveTo>
                      <a:pt x="0" y="0"/>
                    </a:moveTo>
                    <a:lnTo>
                      <a:pt x="30284" y="0"/>
                    </a:lnTo>
                  </a:path>
                  <a:path w="182244">
                    <a:moveTo>
                      <a:pt x="90853" y="0"/>
                    </a:moveTo>
                    <a:lnTo>
                      <a:pt x="105995" y="0"/>
                    </a:lnTo>
                  </a:path>
                  <a:path w="182244">
                    <a:moveTo>
                      <a:pt x="136280" y="0"/>
                    </a:moveTo>
                    <a:lnTo>
                      <a:pt x="151422" y="0"/>
                    </a:lnTo>
                  </a:path>
                  <a:path w="182244">
                    <a:moveTo>
                      <a:pt x="166564" y="0"/>
                    </a:moveTo>
                    <a:lnTo>
                      <a:pt x="181707" y="0"/>
                    </a:lnTo>
                  </a:path>
                </a:pathLst>
              </a:custGeom>
              <a:ln w="15142">
                <a:solidFill>
                  <a:srgbClr val="000000"/>
                </a:solidFill>
              </a:ln>
            </p:spPr>
            <p:txBody>
              <a:bodyPr wrap="square" lIns="0" tIns="0" rIns="0" bIns="0" rtlCol="0"/>
              <a:lstStyle/>
              <a:p>
                <a:endParaRPr/>
              </a:p>
            </p:txBody>
          </p:sp>
          <p:sp>
            <p:nvSpPr>
              <p:cNvPr id="248" name="object 248"/>
              <p:cNvSpPr/>
              <p:nvPr/>
            </p:nvSpPr>
            <p:spPr>
              <a:xfrm>
                <a:off x="16887717" y="9125943"/>
                <a:ext cx="45720" cy="15240"/>
              </a:xfrm>
              <a:custGeom>
                <a:avLst/>
                <a:gdLst/>
                <a:ahLst/>
                <a:cxnLst/>
                <a:rect l="l" t="t" r="r" b="b"/>
                <a:pathLst>
                  <a:path w="45719" h="15240">
                    <a:moveTo>
                      <a:pt x="0" y="0"/>
                    </a:moveTo>
                    <a:lnTo>
                      <a:pt x="45426" y="0"/>
                    </a:lnTo>
                    <a:lnTo>
                      <a:pt x="45426" y="15142"/>
                    </a:lnTo>
                    <a:lnTo>
                      <a:pt x="0" y="15142"/>
                    </a:lnTo>
                    <a:lnTo>
                      <a:pt x="0" y="0"/>
                    </a:lnTo>
                    <a:close/>
                  </a:path>
                </a:pathLst>
              </a:custGeom>
              <a:solidFill>
                <a:srgbClr val="000000"/>
              </a:solidFill>
            </p:spPr>
            <p:txBody>
              <a:bodyPr wrap="square" lIns="0" tIns="0" rIns="0" bIns="0" rtlCol="0"/>
              <a:lstStyle/>
              <a:p>
                <a:endParaRPr/>
              </a:p>
            </p:txBody>
          </p:sp>
          <p:sp>
            <p:nvSpPr>
              <p:cNvPr id="249" name="object 249"/>
              <p:cNvSpPr/>
              <p:nvPr/>
            </p:nvSpPr>
            <p:spPr>
              <a:xfrm>
                <a:off x="16948286" y="9133514"/>
                <a:ext cx="15240" cy="0"/>
              </a:xfrm>
              <a:custGeom>
                <a:avLst/>
                <a:gdLst/>
                <a:ahLst/>
                <a:cxnLst/>
                <a:rect l="l" t="t" r="r" b="b"/>
                <a:pathLst>
                  <a:path w="15240">
                    <a:moveTo>
                      <a:pt x="0" y="0"/>
                    </a:moveTo>
                    <a:lnTo>
                      <a:pt x="15142" y="0"/>
                    </a:lnTo>
                  </a:path>
                </a:pathLst>
              </a:custGeom>
              <a:ln w="15142">
                <a:solidFill>
                  <a:srgbClr val="000000"/>
                </a:solidFill>
              </a:ln>
            </p:spPr>
            <p:txBody>
              <a:bodyPr wrap="square" lIns="0" tIns="0" rIns="0" bIns="0" rtlCol="0"/>
              <a:lstStyle/>
              <a:p>
                <a:endParaRPr/>
              </a:p>
            </p:txBody>
          </p:sp>
          <p:sp>
            <p:nvSpPr>
              <p:cNvPr id="250" name="object 250"/>
              <p:cNvSpPr/>
              <p:nvPr/>
            </p:nvSpPr>
            <p:spPr>
              <a:xfrm>
                <a:off x="16494011" y="9141091"/>
                <a:ext cx="106045" cy="15240"/>
              </a:xfrm>
              <a:custGeom>
                <a:avLst/>
                <a:gdLst/>
                <a:ahLst/>
                <a:cxnLst/>
                <a:rect l="l" t="t" r="r" b="b"/>
                <a:pathLst>
                  <a:path w="106044" h="15240">
                    <a:moveTo>
                      <a:pt x="15138" y="0"/>
                    </a:moveTo>
                    <a:lnTo>
                      <a:pt x="0" y="0"/>
                    </a:lnTo>
                    <a:lnTo>
                      <a:pt x="0" y="15138"/>
                    </a:lnTo>
                    <a:lnTo>
                      <a:pt x="15138" y="15138"/>
                    </a:lnTo>
                    <a:lnTo>
                      <a:pt x="15138" y="0"/>
                    </a:lnTo>
                    <a:close/>
                  </a:path>
                  <a:path w="106044" h="15240">
                    <a:moveTo>
                      <a:pt x="105994" y="0"/>
                    </a:moveTo>
                    <a:lnTo>
                      <a:pt x="90855" y="0"/>
                    </a:lnTo>
                    <a:lnTo>
                      <a:pt x="90855" y="15138"/>
                    </a:lnTo>
                    <a:lnTo>
                      <a:pt x="105994" y="15138"/>
                    </a:lnTo>
                    <a:lnTo>
                      <a:pt x="105994" y="0"/>
                    </a:lnTo>
                    <a:close/>
                  </a:path>
                </a:pathLst>
              </a:custGeom>
              <a:solidFill>
                <a:srgbClr val="000000"/>
              </a:solidFill>
            </p:spPr>
            <p:txBody>
              <a:bodyPr wrap="square" lIns="0" tIns="0" rIns="0" bIns="0" rtlCol="0"/>
              <a:lstStyle/>
              <a:p>
                <a:endParaRPr/>
              </a:p>
            </p:txBody>
          </p:sp>
          <p:sp>
            <p:nvSpPr>
              <p:cNvPr id="251" name="object 251"/>
              <p:cNvSpPr/>
              <p:nvPr/>
            </p:nvSpPr>
            <p:spPr>
              <a:xfrm>
                <a:off x="16494019" y="9148656"/>
                <a:ext cx="499745" cy="15240"/>
              </a:xfrm>
              <a:custGeom>
                <a:avLst/>
                <a:gdLst/>
                <a:ahLst/>
                <a:cxnLst/>
                <a:rect l="l" t="t" r="r" b="b"/>
                <a:pathLst>
                  <a:path w="499744" h="15240">
                    <a:moveTo>
                      <a:pt x="181707" y="0"/>
                    </a:moveTo>
                    <a:lnTo>
                      <a:pt x="196849" y="0"/>
                    </a:lnTo>
                  </a:path>
                  <a:path w="499744" h="15240">
                    <a:moveTo>
                      <a:pt x="227133" y="0"/>
                    </a:moveTo>
                    <a:lnTo>
                      <a:pt x="287702" y="0"/>
                    </a:lnTo>
                  </a:path>
                  <a:path w="499744" h="15240">
                    <a:moveTo>
                      <a:pt x="317987" y="0"/>
                    </a:moveTo>
                    <a:lnTo>
                      <a:pt x="408840" y="0"/>
                    </a:lnTo>
                  </a:path>
                  <a:path w="499744" h="15240">
                    <a:moveTo>
                      <a:pt x="0" y="15142"/>
                    </a:moveTo>
                    <a:lnTo>
                      <a:pt x="105995" y="15142"/>
                    </a:lnTo>
                  </a:path>
                  <a:path w="499744" h="15240">
                    <a:moveTo>
                      <a:pt x="121138" y="15142"/>
                    </a:moveTo>
                    <a:lnTo>
                      <a:pt x="136280" y="15142"/>
                    </a:lnTo>
                  </a:path>
                  <a:path w="499744" h="15240">
                    <a:moveTo>
                      <a:pt x="166564" y="15142"/>
                    </a:moveTo>
                    <a:lnTo>
                      <a:pt x="181707" y="15142"/>
                    </a:lnTo>
                  </a:path>
                  <a:path w="499744" h="15240">
                    <a:moveTo>
                      <a:pt x="196849" y="15142"/>
                    </a:moveTo>
                    <a:lnTo>
                      <a:pt x="211991" y="15142"/>
                    </a:lnTo>
                  </a:path>
                  <a:path w="499744" h="15240">
                    <a:moveTo>
                      <a:pt x="242276" y="15142"/>
                    </a:moveTo>
                    <a:lnTo>
                      <a:pt x="272560" y="15142"/>
                    </a:lnTo>
                  </a:path>
                  <a:path w="499744" h="15240">
                    <a:moveTo>
                      <a:pt x="287702" y="15142"/>
                    </a:moveTo>
                    <a:lnTo>
                      <a:pt x="378556" y="15142"/>
                    </a:lnTo>
                  </a:path>
                  <a:path w="499744" h="15240">
                    <a:moveTo>
                      <a:pt x="484552" y="15142"/>
                    </a:moveTo>
                    <a:lnTo>
                      <a:pt x="499694" y="15142"/>
                    </a:lnTo>
                  </a:path>
                </a:pathLst>
              </a:custGeom>
              <a:ln w="15142">
                <a:solidFill>
                  <a:srgbClr val="000000"/>
                </a:solidFill>
              </a:ln>
            </p:spPr>
            <p:txBody>
              <a:bodyPr wrap="square" lIns="0" tIns="0" rIns="0" bIns="0" rtlCol="0"/>
              <a:lstStyle/>
              <a:p>
                <a:endParaRPr/>
              </a:p>
            </p:txBody>
          </p:sp>
        </p:grpSp>
        <p:sp>
          <p:nvSpPr>
            <p:cNvPr id="252" name="object 252"/>
            <p:cNvSpPr txBox="1"/>
            <p:nvPr/>
          </p:nvSpPr>
          <p:spPr>
            <a:xfrm>
              <a:off x="16328683" y="6106471"/>
              <a:ext cx="804545" cy="320675"/>
            </a:xfrm>
            <a:prstGeom prst="rect">
              <a:avLst/>
            </a:prstGeom>
          </p:spPr>
          <p:txBody>
            <a:bodyPr vert="horz" wrap="square" lIns="0" tIns="12065" rIns="0" bIns="0" rtlCol="0">
              <a:spAutoFit/>
            </a:bodyPr>
            <a:lstStyle/>
            <a:p>
              <a:pPr marL="12700" marR="5080" indent="132080">
                <a:lnSpc>
                  <a:spcPct val="113700"/>
                </a:lnSpc>
                <a:spcBef>
                  <a:spcPts val="95"/>
                </a:spcBef>
              </a:pPr>
              <a:r>
                <a:rPr sz="850" spc="-10" dirty="0">
                  <a:latin typeface="Arial Black"/>
                  <a:cs typeface="Arial Black"/>
                </a:rPr>
                <a:t>Naloxone </a:t>
              </a:r>
              <a:r>
                <a:rPr sz="850" spc="-50" dirty="0">
                  <a:latin typeface="Arial Black"/>
                  <a:cs typeface="Arial Black"/>
                </a:rPr>
                <a:t>How-</a:t>
              </a:r>
              <a:r>
                <a:rPr sz="850" spc="-60" dirty="0">
                  <a:latin typeface="Arial Black"/>
                  <a:cs typeface="Arial Black"/>
                </a:rPr>
                <a:t>To</a:t>
              </a:r>
              <a:r>
                <a:rPr sz="850" spc="-85" dirty="0">
                  <a:latin typeface="Arial Black"/>
                  <a:cs typeface="Arial Black"/>
                </a:rPr>
                <a:t> </a:t>
              </a:r>
              <a:r>
                <a:rPr sz="850" spc="-50" dirty="0">
                  <a:latin typeface="Arial Black"/>
                  <a:cs typeface="Arial Black"/>
                </a:rPr>
                <a:t>Video:</a:t>
              </a:r>
              <a:endParaRPr sz="850">
                <a:latin typeface="Arial Black"/>
                <a:cs typeface="Arial Black"/>
              </a:endParaRPr>
            </a:p>
          </p:txBody>
        </p:sp>
        <p:sp>
          <p:nvSpPr>
            <p:cNvPr id="253" name="object 253"/>
            <p:cNvSpPr txBox="1"/>
            <p:nvPr/>
          </p:nvSpPr>
          <p:spPr>
            <a:xfrm>
              <a:off x="10620057" y="6038546"/>
              <a:ext cx="213360" cy="276860"/>
            </a:xfrm>
            <a:prstGeom prst="rect">
              <a:avLst/>
            </a:prstGeom>
          </p:spPr>
          <p:txBody>
            <a:bodyPr vert="horz" wrap="square" lIns="0" tIns="12065" rIns="0" bIns="0" rtlCol="0">
              <a:spAutoFit/>
            </a:bodyPr>
            <a:lstStyle/>
            <a:p>
              <a:pPr marL="12700">
                <a:lnSpc>
                  <a:spcPct val="100000"/>
                </a:lnSpc>
                <a:spcBef>
                  <a:spcPts val="95"/>
                </a:spcBef>
              </a:pPr>
              <a:r>
                <a:rPr sz="1650" spc="-60" dirty="0">
                  <a:solidFill>
                    <a:srgbClr val="FFFFFF"/>
                  </a:solidFill>
                  <a:latin typeface="Arial Black"/>
                  <a:cs typeface="Arial Black"/>
                </a:rPr>
                <a:t>1.</a:t>
              </a:r>
              <a:endParaRPr sz="1650">
                <a:latin typeface="Arial Black"/>
                <a:cs typeface="Arial Black"/>
              </a:endParaRPr>
            </a:p>
          </p:txBody>
        </p:sp>
        <p:sp>
          <p:nvSpPr>
            <p:cNvPr id="254" name="object 254"/>
            <p:cNvSpPr txBox="1"/>
            <p:nvPr/>
          </p:nvSpPr>
          <p:spPr>
            <a:xfrm>
              <a:off x="10367142" y="5616032"/>
              <a:ext cx="7154545" cy="348615"/>
            </a:xfrm>
            <a:prstGeom prst="rect">
              <a:avLst/>
            </a:prstGeom>
          </p:spPr>
          <p:txBody>
            <a:bodyPr vert="horz" wrap="square" lIns="0" tIns="15240" rIns="0" bIns="0" rtlCol="0">
              <a:spAutoFit/>
            </a:bodyPr>
            <a:lstStyle/>
            <a:p>
              <a:pPr marL="12700">
                <a:lnSpc>
                  <a:spcPct val="100000"/>
                </a:lnSpc>
                <a:spcBef>
                  <a:spcPts val="120"/>
                </a:spcBef>
              </a:pPr>
              <a:r>
                <a:rPr sz="2100" spc="355" dirty="0">
                  <a:latin typeface="Arial"/>
                  <a:cs typeface="Arial"/>
                </a:rPr>
                <a:t>Pocket</a:t>
              </a:r>
              <a:r>
                <a:rPr sz="2100" dirty="0">
                  <a:latin typeface="Arial"/>
                  <a:cs typeface="Arial"/>
                </a:rPr>
                <a:t> </a:t>
              </a:r>
              <a:r>
                <a:rPr sz="2100" spc="204" dirty="0">
                  <a:latin typeface="Arial"/>
                  <a:cs typeface="Arial"/>
                </a:rPr>
                <a:t>Guide:</a:t>
              </a:r>
              <a:r>
                <a:rPr sz="2100" spc="5" dirty="0">
                  <a:latin typeface="Arial"/>
                  <a:cs typeface="Arial"/>
                </a:rPr>
                <a:t> </a:t>
              </a:r>
              <a:r>
                <a:rPr sz="2100" spc="350" dirty="0">
                  <a:latin typeface="Arial"/>
                  <a:cs typeface="Arial"/>
                </a:rPr>
                <a:t>How</a:t>
              </a:r>
              <a:r>
                <a:rPr sz="2100" spc="5" dirty="0">
                  <a:latin typeface="Arial"/>
                  <a:cs typeface="Arial"/>
                </a:rPr>
                <a:t> </a:t>
              </a:r>
              <a:r>
                <a:rPr sz="2100" spc="560" dirty="0">
                  <a:latin typeface="Arial"/>
                  <a:cs typeface="Arial"/>
                </a:rPr>
                <a:t>to</a:t>
              </a:r>
              <a:r>
                <a:rPr sz="2100" spc="5" dirty="0">
                  <a:latin typeface="Arial"/>
                  <a:cs typeface="Arial"/>
                </a:rPr>
                <a:t> </a:t>
              </a:r>
              <a:r>
                <a:rPr sz="2100" spc="260" dirty="0">
                  <a:latin typeface="Arial"/>
                  <a:cs typeface="Arial"/>
                </a:rPr>
                <a:t>Respond</a:t>
              </a:r>
              <a:r>
                <a:rPr sz="2100" spc="5" dirty="0">
                  <a:latin typeface="Arial"/>
                  <a:cs typeface="Arial"/>
                </a:rPr>
                <a:t> </a:t>
              </a:r>
              <a:r>
                <a:rPr sz="2100" spc="560" dirty="0">
                  <a:latin typeface="Arial"/>
                  <a:cs typeface="Arial"/>
                </a:rPr>
                <a:t>to</a:t>
              </a:r>
              <a:r>
                <a:rPr sz="2100" spc="5" dirty="0">
                  <a:latin typeface="Arial"/>
                  <a:cs typeface="Arial"/>
                </a:rPr>
                <a:t> </a:t>
              </a:r>
              <a:r>
                <a:rPr sz="2100" spc="400" dirty="0">
                  <a:latin typeface="Arial"/>
                  <a:cs typeface="Arial"/>
                </a:rPr>
                <a:t>an</a:t>
              </a:r>
              <a:r>
                <a:rPr sz="2100" dirty="0">
                  <a:latin typeface="Arial"/>
                  <a:cs typeface="Arial"/>
                </a:rPr>
                <a:t> </a:t>
              </a:r>
              <a:r>
                <a:rPr sz="2100" spc="300" dirty="0">
                  <a:latin typeface="Arial"/>
                  <a:cs typeface="Arial"/>
                </a:rPr>
                <a:t>Overdose</a:t>
              </a:r>
              <a:endParaRPr sz="2100">
                <a:latin typeface="Arial"/>
                <a:cs typeface="Arial"/>
              </a:endParaRPr>
            </a:p>
          </p:txBody>
        </p:sp>
        <p:sp>
          <p:nvSpPr>
            <p:cNvPr id="255" name="object 255"/>
            <p:cNvSpPr txBox="1"/>
            <p:nvPr/>
          </p:nvSpPr>
          <p:spPr>
            <a:xfrm>
              <a:off x="10620057" y="8797365"/>
              <a:ext cx="213360" cy="276860"/>
            </a:xfrm>
            <a:prstGeom prst="rect">
              <a:avLst/>
            </a:prstGeom>
          </p:spPr>
          <p:txBody>
            <a:bodyPr vert="horz" wrap="square" lIns="0" tIns="12065" rIns="0" bIns="0" rtlCol="0">
              <a:spAutoFit/>
            </a:bodyPr>
            <a:lstStyle/>
            <a:p>
              <a:pPr marL="12700">
                <a:lnSpc>
                  <a:spcPct val="100000"/>
                </a:lnSpc>
                <a:spcBef>
                  <a:spcPts val="95"/>
                </a:spcBef>
              </a:pPr>
              <a:r>
                <a:rPr sz="1650" spc="-60" dirty="0">
                  <a:solidFill>
                    <a:srgbClr val="FFFFFF"/>
                  </a:solidFill>
                  <a:latin typeface="Arial Black"/>
                  <a:cs typeface="Arial Black"/>
                </a:rPr>
                <a:t>5.</a:t>
              </a:r>
              <a:endParaRPr sz="1650">
                <a:latin typeface="Arial Black"/>
                <a:cs typeface="Arial Black"/>
              </a:endParaRPr>
            </a:p>
          </p:txBody>
        </p:sp>
        <p:sp>
          <p:nvSpPr>
            <p:cNvPr id="256" name="object 256"/>
            <p:cNvSpPr txBox="1"/>
            <p:nvPr/>
          </p:nvSpPr>
          <p:spPr>
            <a:xfrm>
              <a:off x="10620057" y="5921190"/>
              <a:ext cx="5512435" cy="3532504"/>
            </a:xfrm>
            <a:prstGeom prst="rect">
              <a:avLst/>
            </a:prstGeom>
          </p:spPr>
          <p:txBody>
            <a:bodyPr vert="horz" wrap="square" lIns="0" tIns="67310" rIns="0" bIns="0" rtlCol="0">
              <a:spAutoFit/>
            </a:bodyPr>
            <a:lstStyle/>
            <a:p>
              <a:pPr marL="449580">
                <a:lnSpc>
                  <a:spcPct val="100000"/>
                </a:lnSpc>
                <a:spcBef>
                  <a:spcPts val="530"/>
                </a:spcBef>
              </a:pPr>
              <a:r>
                <a:rPr sz="1600" spc="-85" dirty="0">
                  <a:solidFill>
                    <a:srgbClr val="017D42"/>
                  </a:solidFill>
                  <a:latin typeface="Arial Black"/>
                  <a:cs typeface="Arial Black"/>
                </a:rPr>
                <a:t>Try</a:t>
              </a:r>
              <a:r>
                <a:rPr sz="1600" spc="-215" dirty="0">
                  <a:solidFill>
                    <a:srgbClr val="017D42"/>
                  </a:solidFill>
                  <a:latin typeface="Arial Black"/>
                  <a:cs typeface="Arial Black"/>
                </a:rPr>
                <a:t> </a:t>
              </a:r>
              <a:r>
                <a:rPr sz="1600" spc="-95" dirty="0">
                  <a:solidFill>
                    <a:srgbClr val="017D42"/>
                  </a:solidFill>
                  <a:latin typeface="Arial Black"/>
                  <a:cs typeface="Arial Black"/>
                </a:rPr>
                <a:t>to</a:t>
              </a:r>
              <a:r>
                <a:rPr sz="1600" spc="-215" dirty="0">
                  <a:solidFill>
                    <a:srgbClr val="017D42"/>
                  </a:solidFill>
                  <a:latin typeface="Arial Black"/>
                  <a:cs typeface="Arial Black"/>
                </a:rPr>
                <a:t> </a:t>
              </a:r>
              <a:r>
                <a:rPr sz="1600" spc="-130" dirty="0">
                  <a:solidFill>
                    <a:srgbClr val="017D42"/>
                  </a:solidFill>
                  <a:latin typeface="Arial Black"/>
                  <a:cs typeface="Arial Black"/>
                </a:rPr>
                <a:t>wake</a:t>
              </a:r>
              <a:r>
                <a:rPr sz="1600" spc="-215" dirty="0">
                  <a:solidFill>
                    <a:srgbClr val="017D42"/>
                  </a:solidFill>
                  <a:latin typeface="Arial Black"/>
                  <a:cs typeface="Arial Black"/>
                </a:rPr>
                <a:t> </a:t>
              </a:r>
              <a:r>
                <a:rPr sz="1600" spc="-90" dirty="0">
                  <a:solidFill>
                    <a:srgbClr val="017D42"/>
                  </a:solidFill>
                  <a:latin typeface="Arial Black"/>
                  <a:cs typeface="Arial Black"/>
                </a:rPr>
                <a:t>them</a:t>
              </a:r>
              <a:r>
                <a:rPr sz="1600" spc="-215" dirty="0">
                  <a:solidFill>
                    <a:srgbClr val="017D42"/>
                  </a:solidFill>
                  <a:latin typeface="Arial Black"/>
                  <a:cs typeface="Arial Black"/>
                </a:rPr>
                <a:t> </a:t>
              </a:r>
              <a:r>
                <a:rPr sz="1600" spc="-25" dirty="0">
                  <a:solidFill>
                    <a:srgbClr val="017D42"/>
                  </a:solidFill>
                  <a:latin typeface="Arial Black"/>
                  <a:cs typeface="Arial Black"/>
                </a:rPr>
                <a:t>up</a:t>
              </a:r>
              <a:endParaRPr sz="1600" dirty="0">
                <a:latin typeface="Arial Black"/>
                <a:cs typeface="Arial Black"/>
              </a:endParaRPr>
            </a:p>
            <a:p>
              <a:pPr marL="718185" marR="97790">
                <a:lnSpc>
                  <a:spcPct val="113799"/>
                </a:lnSpc>
                <a:spcBef>
                  <a:spcPts val="135"/>
                </a:spcBef>
              </a:pPr>
              <a:r>
                <a:rPr sz="1150" dirty="0">
                  <a:latin typeface="Arial"/>
                  <a:cs typeface="Arial"/>
                </a:rPr>
                <a:t>Shout</a:t>
              </a:r>
              <a:r>
                <a:rPr sz="1150" spc="35" dirty="0">
                  <a:latin typeface="Arial"/>
                  <a:cs typeface="Arial"/>
                </a:rPr>
                <a:t> </a:t>
              </a:r>
              <a:r>
                <a:rPr sz="1150" dirty="0">
                  <a:latin typeface="Arial"/>
                  <a:cs typeface="Arial"/>
                </a:rPr>
                <a:t>or</a:t>
              </a:r>
              <a:r>
                <a:rPr sz="1150" spc="35" dirty="0">
                  <a:latin typeface="Arial"/>
                  <a:cs typeface="Arial"/>
                </a:rPr>
                <a:t> </a:t>
              </a:r>
              <a:r>
                <a:rPr sz="1150" dirty="0">
                  <a:latin typeface="Arial"/>
                  <a:cs typeface="Arial"/>
                </a:rPr>
                <a:t>call</a:t>
              </a:r>
              <a:r>
                <a:rPr sz="1150" spc="40" dirty="0">
                  <a:latin typeface="Arial"/>
                  <a:cs typeface="Arial"/>
                </a:rPr>
                <a:t> </a:t>
              </a:r>
              <a:r>
                <a:rPr sz="1150" dirty="0">
                  <a:latin typeface="Arial"/>
                  <a:cs typeface="Arial"/>
                </a:rPr>
                <a:t>their</a:t>
              </a:r>
              <a:r>
                <a:rPr sz="1150" spc="35" dirty="0">
                  <a:latin typeface="Arial"/>
                  <a:cs typeface="Arial"/>
                </a:rPr>
                <a:t> </a:t>
              </a:r>
              <a:r>
                <a:rPr sz="1150" dirty="0">
                  <a:latin typeface="Arial"/>
                  <a:cs typeface="Arial"/>
                </a:rPr>
                <a:t>name</a:t>
              </a:r>
              <a:r>
                <a:rPr sz="1150" spc="40" dirty="0">
                  <a:latin typeface="Arial"/>
                  <a:cs typeface="Arial"/>
                </a:rPr>
                <a:t> </a:t>
              </a:r>
              <a:r>
                <a:rPr sz="1150" dirty="0">
                  <a:latin typeface="Arial"/>
                  <a:cs typeface="Arial"/>
                </a:rPr>
                <a:t>and</a:t>
              </a:r>
              <a:r>
                <a:rPr sz="1150" spc="35" dirty="0">
                  <a:latin typeface="Arial"/>
                  <a:cs typeface="Arial"/>
                </a:rPr>
                <a:t> </a:t>
              </a:r>
              <a:r>
                <a:rPr sz="1150" dirty="0">
                  <a:latin typeface="Arial"/>
                  <a:cs typeface="Arial"/>
                </a:rPr>
                <a:t>rub</a:t>
              </a:r>
              <a:r>
                <a:rPr sz="1150" spc="40" dirty="0">
                  <a:latin typeface="Arial"/>
                  <a:cs typeface="Arial"/>
                </a:rPr>
                <a:t> </a:t>
              </a:r>
              <a:r>
                <a:rPr sz="1150" dirty="0">
                  <a:latin typeface="Arial"/>
                  <a:cs typeface="Arial"/>
                </a:rPr>
                <a:t>the</a:t>
              </a:r>
              <a:r>
                <a:rPr sz="1150" spc="35" dirty="0">
                  <a:latin typeface="Arial"/>
                  <a:cs typeface="Arial"/>
                </a:rPr>
                <a:t> </a:t>
              </a:r>
              <a:r>
                <a:rPr sz="1150" dirty="0">
                  <a:latin typeface="Arial"/>
                  <a:cs typeface="Arial"/>
                </a:rPr>
                <a:t>middle</a:t>
              </a:r>
              <a:r>
                <a:rPr sz="1150" spc="35" dirty="0">
                  <a:latin typeface="Arial"/>
                  <a:cs typeface="Arial"/>
                </a:rPr>
                <a:t> </a:t>
              </a:r>
              <a:r>
                <a:rPr sz="1150" dirty="0">
                  <a:latin typeface="Arial"/>
                  <a:cs typeface="Arial"/>
                </a:rPr>
                <a:t>of</a:t>
              </a:r>
              <a:r>
                <a:rPr sz="1150" spc="40" dirty="0">
                  <a:latin typeface="Arial"/>
                  <a:cs typeface="Arial"/>
                </a:rPr>
                <a:t> </a:t>
              </a:r>
              <a:r>
                <a:rPr sz="1150" dirty="0">
                  <a:latin typeface="Arial"/>
                  <a:cs typeface="Arial"/>
                </a:rPr>
                <a:t>their</a:t>
              </a:r>
              <a:r>
                <a:rPr sz="1150" spc="35" dirty="0">
                  <a:latin typeface="Arial"/>
                  <a:cs typeface="Arial"/>
                </a:rPr>
                <a:t> </a:t>
              </a:r>
              <a:r>
                <a:rPr sz="1150" dirty="0">
                  <a:latin typeface="Arial"/>
                  <a:cs typeface="Arial"/>
                </a:rPr>
                <a:t>chest</a:t>
              </a:r>
              <a:r>
                <a:rPr sz="1150" spc="40" dirty="0">
                  <a:latin typeface="Arial"/>
                  <a:cs typeface="Arial"/>
                </a:rPr>
                <a:t> </a:t>
              </a:r>
              <a:r>
                <a:rPr sz="1150" spc="55" dirty="0">
                  <a:latin typeface="Arial"/>
                  <a:cs typeface="Arial"/>
                </a:rPr>
                <a:t>with</a:t>
              </a:r>
              <a:r>
                <a:rPr sz="1150" spc="35" dirty="0">
                  <a:latin typeface="Arial"/>
                  <a:cs typeface="Arial"/>
                </a:rPr>
                <a:t> </a:t>
              </a:r>
              <a:r>
                <a:rPr sz="1150" spc="-20" dirty="0">
                  <a:latin typeface="Arial"/>
                  <a:cs typeface="Arial"/>
                </a:rPr>
                <a:t>a</a:t>
              </a:r>
              <a:r>
                <a:rPr sz="1150" spc="40" dirty="0">
                  <a:latin typeface="Arial"/>
                  <a:cs typeface="Arial"/>
                </a:rPr>
                <a:t> </a:t>
              </a:r>
              <a:r>
                <a:rPr sz="1150" spc="-10" dirty="0">
                  <a:latin typeface="Arial"/>
                  <a:cs typeface="Arial"/>
                </a:rPr>
                <a:t>closed fist.</a:t>
              </a:r>
              <a:endParaRPr sz="1150" dirty="0">
                <a:latin typeface="Arial"/>
                <a:cs typeface="Arial"/>
              </a:endParaRPr>
            </a:p>
            <a:p>
              <a:pPr marL="449580">
                <a:lnSpc>
                  <a:spcPct val="100000"/>
                </a:lnSpc>
                <a:spcBef>
                  <a:spcPts val="305"/>
                </a:spcBef>
              </a:pPr>
              <a:r>
                <a:rPr sz="1600" spc="-75" dirty="0">
                  <a:solidFill>
                    <a:srgbClr val="017D42"/>
                  </a:solidFill>
                  <a:latin typeface="Arial Black"/>
                  <a:cs typeface="Arial Black"/>
                </a:rPr>
                <a:t>Call</a:t>
              </a:r>
              <a:r>
                <a:rPr sz="1600" spc="-195" dirty="0">
                  <a:solidFill>
                    <a:srgbClr val="017D42"/>
                  </a:solidFill>
                  <a:latin typeface="Arial Black"/>
                  <a:cs typeface="Arial Black"/>
                </a:rPr>
                <a:t> </a:t>
              </a:r>
              <a:r>
                <a:rPr sz="1600" spc="-25" dirty="0">
                  <a:solidFill>
                    <a:srgbClr val="017D42"/>
                  </a:solidFill>
                  <a:latin typeface="Arial Black"/>
                  <a:cs typeface="Arial Black"/>
                </a:rPr>
                <a:t>9-1-</a:t>
              </a:r>
              <a:r>
                <a:rPr sz="1600" spc="-50" dirty="0">
                  <a:solidFill>
                    <a:srgbClr val="017D42"/>
                  </a:solidFill>
                  <a:latin typeface="Arial Black"/>
                  <a:cs typeface="Arial Black"/>
                </a:rPr>
                <a:t>1</a:t>
              </a:r>
              <a:endParaRPr sz="1600" dirty="0">
                <a:latin typeface="Arial Black"/>
                <a:cs typeface="Arial Black"/>
              </a:endParaRPr>
            </a:p>
            <a:p>
              <a:pPr marL="718185" marR="182245">
                <a:lnSpc>
                  <a:spcPct val="113799"/>
                </a:lnSpc>
                <a:spcBef>
                  <a:spcPts val="60"/>
                </a:spcBef>
              </a:pPr>
              <a:r>
                <a:rPr sz="1150" dirty="0">
                  <a:latin typeface="Arial"/>
                  <a:cs typeface="Arial"/>
                </a:rPr>
                <a:t>Most</a:t>
              </a:r>
              <a:r>
                <a:rPr sz="1150" spc="25" dirty="0">
                  <a:latin typeface="Arial"/>
                  <a:cs typeface="Arial"/>
                </a:rPr>
                <a:t> </a:t>
              </a:r>
              <a:r>
                <a:rPr sz="1150" spc="-10" dirty="0">
                  <a:latin typeface="Arial"/>
                  <a:cs typeface="Arial"/>
                </a:rPr>
                <a:t>states,</a:t>
              </a:r>
              <a:r>
                <a:rPr sz="1150" spc="30" dirty="0">
                  <a:latin typeface="Arial"/>
                  <a:cs typeface="Arial"/>
                </a:rPr>
                <a:t> </a:t>
              </a:r>
              <a:r>
                <a:rPr sz="1150" dirty="0">
                  <a:latin typeface="Arial"/>
                  <a:cs typeface="Arial"/>
                </a:rPr>
                <a:t>47</a:t>
              </a:r>
              <a:r>
                <a:rPr sz="1150" spc="30" dirty="0">
                  <a:latin typeface="Arial"/>
                  <a:cs typeface="Arial"/>
                </a:rPr>
                <a:t> </a:t>
              </a:r>
              <a:r>
                <a:rPr sz="1150" dirty="0">
                  <a:latin typeface="Arial"/>
                  <a:cs typeface="Arial"/>
                </a:rPr>
                <a:t>total,</a:t>
              </a:r>
              <a:r>
                <a:rPr sz="1150" spc="25" dirty="0">
                  <a:latin typeface="Arial"/>
                  <a:cs typeface="Arial"/>
                </a:rPr>
                <a:t> </a:t>
              </a:r>
              <a:r>
                <a:rPr sz="1150" dirty="0">
                  <a:latin typeface="Arial"/>
                  <a:cs typeface="Arial"/>
                </a:rPr>
                <a:t>have</a:t>
              </a:r>
              <a:r>
                <a:rPr sz="1150" spc="30" dirty="0">
                  <a:latin typeface="Arial"/>
                  <a:cs typeface="Arial"/>
                </a:rPr>
                <a:t> </a:t>
              </a:r>
              <a:r>
                <a:rPr sz="1150" dirty="0">
                  <a:latin typeface="Arial"/>
                  <a:cs typeface="Arial"/>
                </a:rPr>
                <a:t>The</a:t>
              </a:r>
              <a:r>
                <a:rPr sz="1150" spc="30" dirty="0">
                  <a:latin typeface="Arial"/>
                  <a:cs typeface="Arial"/>
                </a:rPr>
                <a:t> </a:t>
              </a:r>
              <a:r>
                <a:rPr sz="1150" dirty="0">
                  <a:latin typeface="Arial"/>
                  <a:cs typeface="Arial"/>
                </a:rPr>
                <a:t>Good</a:t>
              </a:r>
              <a:r>
                <a:rPr sz="1150" spc="30" dirty="0">
                  <a:latin typeface="Arial"/>
                  <a:cs typeface="Arial"/>
                </a:rPr>
                <a:t> </a:t>
              </a:r>
              <a:r>
                <a:rPr sz="1150" dirty="0">
                  <a:latin typeface="Arial"/>
                  <a:cs typeface="Arial"/>
                </a:rPr>
                <a:t>Samaritan</a:t>
              </a:r>
              <a:r>
                <a:rPr sz="1150" spc="25" dirty="0">
                  <a:latin typeface="Arial"/>
                  <a:cs typeface="Arial"/>
                </a:rPr>
                <a:t> </a:t>
              </a:r>
              <a:r>
                <a:rPr sz="1150" dirty="0">
                  <a:latin typeface="Arial"/>
                  <a:cs typeface="Arial"/>
                </a:rPr>
                <a:t>Law</a:t>
              </a:r>
              <a:r>
                <a:rPr sz="1150" spc="30" dirty="0">
                  <a:latin typeface="Arial"/>
                  <a:cs typeface="Arial"/>
                </a:rPr>
                <a:t> </a:t>
              </a:r>
              <a:r>
                <a:rPr sz="1150" dirty="0">
                  <a:latin typeface="Arial"/>
                  <a:cs typeface="Arial"/>
                </a:rPr>
                <a:t>that</a:t>
              </a:r>
              <a:r>
                <a:rPr sz="1150" spc="30" dirty="0">
                  <a:latin typeface="Arial"/>
                  <a:cs typeface="Arial"/>
                </a:rPr>
                <a:t> </a:t>
              </a:r>
              <a:r>
                <a:rPr sz="1150" dirty="0">
                  <a:latin typeface="Arial"/>
                  <a:cs typeface="Arial"/>
                </a:rPr>
                <a:t>protects</a:t>
              </a:r>
              <a:r>
                <a:rPr sz="1150" spc="30" dirty="0">
                  <a:latin typeface="Arial"/>
                  <a:cs typeface="Arial"/>
                </a:rPr>
                <a:t> </a:t>
              </a:r>
              <a:r>
                <a:rPr sz="1150" spc="-25" dirty="0">
                  <a:latin typeface="Arial"/>
                  <a:cs typeface="Arial"/>
                </a:rPr>
                <a:t>you </a:t>
              </a:r>
              <a:r>
                <a:rPr sz="1150" dirty="0">
                  <a:latin typeface="Arial"/>
                  <a:cs typeface="Arial"/>
                </a:rPr>
                <a:t>from</a:t>
              </a:r>
              <a:r>
                <a:rPr sz="1150" spc="-15" dirty="0">
                  <a:latin typeface="Arial"/>
                  <a:cs typeface="Arial"/>
                </a:rPr>
                <a:t> </a:t>
              </a:r>
              <a:r>
                <a:rPr sz="1150" dirty="0">
                  <a:latin typeface="Arial"/>
                  <a:cs typeface="Arial"/>
                </a:rPr>
                <a:t>arrest</a:t>
              </a:r>
              <a:r>
                <a:rPr sz="1150" spc="-15" dirty="0">
                  <a:latin typeface="Arial"/>
                  <a:cs typeface="Arial"/>
                </a:rPr>
                <a:t> </a:t>
              </a:r>
              <a:r>
                <a:rPr sz="1150" dirty="0">
                  <a:latin typeface="Arial"/>
                  <a:cs typeface="Arial"/>
                </a:rPr>
                <a:t>for</a:t>
              </a:r>
              <a:r>
                <a:rPr sz="1150" spc="-15" dirty="0">
                  <a:latin typeface="Arial"/>
                  <a:cs typeface="Arial"/>
                </a:rPr>
                <a:t> </a:t>
              </a:r>
              <a:r>
                <a:rPr sz="1150" dirty="0">
                  <a:latin typeface="Arial"/>
                  <a:cs typeface="Arial"/>
                </a:rPr>
                <a:t>possession</a:t>
              </a:r>
              <a:r>
                <a:rPr sz="1150" spc="-15" dirty="0">
                  <a:latin typeface="Arial"/>
                  <a:cs typeface="Arial"/>
                </a:rPr>
                <a:t> </a:t>
              </a:r>
              <a:r>
                <a:rPr sz="1150" dirty="0">
                  <a:latin typeface="Arial"/>
                  <a:cs typeface="Arial"/>
                </a:rPr>
                <a:t>of</a:t>
              </a:r>
              <a:r>
                <a:rPr sz="1150" spc="-15" dirty="0">
                  <a:latin typeface="Arial"/>
                  <a:cs typeface="Arial"/>
                </a:rPr>
                <a:t> </a:t>
              </a:r>
              <a:r>
                <a:rPr sz="1150" dirty="0">
                  <a:latin typeface="Arial"/>
                  <a:cs typeface="Arial"/>
                </a:rPr>
                <a:t>drugs.</a:t>
              </a:r>
              <a:r>
                <a:rPr sz="1150" spc="-15" dirty="0">
                  <a:latin typeface="Arial"/>
                  <a:cs typeface="Arial"/>
                </a:rPr>
                <a:t> </a:t>
              </a:r>
              <a:r>
                <a:rPr sz="1150" dirty="0">
                  <a:latin typeface="Arial"/>
                  <a:cs typeface="Arial"/>
                </a:rPr>
                <a:t>The</a:t>
              </a:r>
              <a:r>
                <a:rPr sz="1150" spc="-15" dirty="0">
                  <a:latin typeface="Arial"/>
                  <a:cs typeface="Arial"/>
                </a:rPr>
                <a:t> </a:t>
              </a:r>
              <a:r>
                <a:rPr sz="1150" dirty="0">
                  <a:latin typeface="Arial"/>
                  <a:cs typeface="Arial"/>
                </a:rPr>
                <a:t>states</a:t>
              </a:r>
              <a:r>
                <a:rPr sz="1150" spc="-15" dirty="0">
                  <a:latin typeface="Arial"/>
                  <a:cs typeface="Arial"/>
                </a:rPr>
                <a:t> </a:t>
              </a:r>
              <a:r>
                <a:rPr sz="1150" dirty="0">
                  <a:latin typeface="Arial"/>
                  <a:cs typeface="Arial"/>
                </a:rPr>
                <a:t>that</a:t>
              </a:r>
              <a:r>
                <a:rPr sz="1150" spc="-15" dirty="0">
                  <a:latin typeface="Arial"/>
                  <a:cs typeface="Arial"/>
                </a:rPr>
                <a:t> </a:t>
              </a:r>
              <a:r>
                <a:rPr sz="1150" spc="65" dirty="0">
                  <a:latin typeface="Arial"/>
                  <a:cs typeface="Arial"/>
                </a:rPr>
                <a:t>do</a:t>
              </a:r>
              <a:r>
                <a:rPr sz="1150" spc="-15" dirty="0">
                  <a:latin typeface="Arial"/>
                  <a:cs typeface="Arial"/>
                </a:rPr>
                <a:t> </a:t>
              </a:r>
              <a:r>
                <a:rPr sz="1150" spc="50" dirty="0">
                  <a:latin typeface="Arial"/>
                  <a:cs typeface="Arial"/>
                </a:rPr>
                <a:t>not</a:t>
              </a:r>
              <a:r>
                <a:rPr sz="1150" spc="-15" dirty="0">
                  <a:latin typeface="Arial"/>
                  <a:cs typeface="Arial"/>
                </a:rPr>
                <a:t> </a:t>
              </a:r>
              <a:r>
                <a:rPr sz="1150" dirty="0">
                  <a:latin typeface="Arial"/>
                  <a:cs typeface="Arial"/>
                </a:rPr>
                <a:t>are</a:t>
              </a:r>
              <a:r>
                <a:rPr sz="1150" spc="-15" dirty="0">
                  <a:latin typeface="Arial"/>
                  <a:cs typeface="Arial"/>
                </a:rPr>
                <a:t> </a:t>
              </a:r>
              <a:r>
                <a:rPr sz="1150" spc="-10" dirty="0">
                  <a:latin typeface="Arial"/>
                  <a:cs typeface="Arial"/>
                </a:rPr>
                <a:t>Texas, </a:t>
              </a:r>
              <a:r>
                <a:rPr sz="1150" dirty="0">
                  <a:latin typeface="Arial"/>
                  <a:cs typeface="Arial"/>
                </a:rPr>
                <a:t>Wyoming,</a:t>
              </a:r>
              <a:r>
                <a:rPr sz="1150" spc="120" dirty="0">
                  <a:latin typeface="Arial"/>
                  <a:cs typeface="Arial"/>
                </a:rPr>
                <a:t> </a:t>
              </a:r>
              <a:r>
                <a:rPr sz="1150" dirty="0">
                  <a:latin typeface="Arial"/>
                  <a:cs typeface="Arial"/>
                </a:rPr>
                <a:t>and</a:t>
              </a:r>
              <a:r>
                <a:rPr sz="1150" spc="120" dirty="0">
                  <a:latin typeface="Arial"/>
                  <a:cs typeface="Arial"/>
                </a:rPr>
                <a:t> </a:t>
              </a:r>
              <a:r>
                <a:rPr sz="1150" spc="-10" dirty="0">
                  <a:latin typeface="Arial"/>
                  <a:cs typeface="Arial"/>
                </a:rPr>
                <a:t>Kansas.</a:t>
              </a:r>
              <a:endParaRPr sz="1150" dirty="0">
                <a:latin typeface="Arial"/>
                <a:cs typeface="Arial"/>
              </a:endParaRPr>
            </a:p>
            <a:p>
              <a:pPr marL="449580">
                <a:lnSpc>
                  <a:spcPct val="100000"/>
                </a:lnSpc>
                <a:spcBef>
                  <a:spcPts val="340"/>
                </a:spcBef>
              </a:pPr>
              <a:r>
                <a:rPr sz="1600" spc="-100" dirty="0">
                  <a:solidFill>
                    <a:srgbClr val="037D42"/>
                  </a:solidFill>
                  <a:latin typeface="Arial Black"/>
                  <a:cs typeface="Arial Black"/>
                </a:rPr>
                <a:t>Give</a:t>
              </a:r>
              <a:r>
                <a:rPr sz="1600" spc="-210" dirty="0">
                  <a:solidFill>
                    <a:srgbClr val="037D42"/>
                  </a:solidFill>
                  <a:latin typeface="Arial Black"/>
                  <a:cs typeface="Arial Black"/>
                </a:rPr>
                <a:t> </a:t>
              </a:r>
              <a:r>
                <a:rPr sz="1600" spc="-10" dirty="0">
                  <a:solidFill>
                    <a:srgbClr val="037D42"/>
                  </a:solidFill>
                  <a:latin typeface="Arial Black"/>
                  <a:cs typeface="Arial Black"/>
                </a:rPr>
                <a:t>Naloxone</a:t>
              </a:r>
              <a:endParaRPr sz="1600" dirty="0">
                <a:latin typeface="Arial Black"/>
                <a:cs typeface="Arial Black"/>
              </a:endParaRPr>
            </a:p>
            <a:p>
              <a:pPr marL="718185">
                <a:lnSpc>
                  <a:spcPct val="100000"/>
                </a:lnSpc>
                <a:spcBef>
                  <a:spcPts val="290"/>
                </a:spcBef>
              </a:pPr>
              <a:r>
                <a:rPr sz="1150" spc="10" dirty="0">
                  <a:latin typeface="Arial"/>
                  <a:cs typeface="Arial"/>
                </a:rPr>
                <a:t>Follow</a:t>
              </a:r>
              <a:r>
                <a:rPr sz="1150" spc="40" dirty="0">
                  <a:latin typeface="Arial"/>
                  <a:cs typeface="Arial"/>
                </a:rPr>
                <a:t> </a:t>
              </a:r>
              <a:r>
                <a:rPr sz="1150" spc="10" dirty="0">
                  <a:latin typeface="Arial"/>
                  <a:cs typeface="Arial"/>
                </a:rPr>
                <a:t>the</a:t>
              </a:r>
              <a:r>
                <a:rPr sz="1150" spc="40" dirty="0">
                  <a:latin typeface="Arial"/>
                  <a:cs typeface="Arial"/>
                </a:rPr>
                <a:t> </a:t>
              </a:r>
              <a:r>
                <a:rPr sz="1150" spc="10" dirty="0">
                  <a:latin typeface="Arial"/>
                  <a:cs typeface="Arial"/>
                </a:rPr>
                <a:t>directions</a:t>
              </a:r>
              <a:r>
                <a:rPr sz="1150" spc="45" dirty="0">
                  <a:latin typeface="Arial"/>
                  <a:cs typeface="Arial"/>
                </a:rPr>
                <a:t> </a:t>
              </a:r>
              <a:r>
                <a:rPr sz="1150" spc="10" dirty="0">
                  <a:latin typeface="Arial"/>
                  <a:cs typeface="Arial"/>
                </a:rPr>
                <a:t>for</a:t>
              </a:r>
              <a:r>
                <a:rPr sz="1150" spc="40" dirty="0">
                  <a:latin typeface="Arial"/>
                  <a:cs typeface="Arial"/>
                </a:rPr>
                <a:t> </a:t>
              </a:r>
              <a:r>
                <a:rPr sz="1150" dirty="0">
                  <a:latin typeface="Arial"/>
                  <a:cs typeface="Arial"/>
                </a:rPr>
                <a:t>nasal</a:t>
              </a:r>
              <a:r>
                <a:rPr sz="1150" spc="45" dirty="0">
                  <a:latin typeface="Arial"/>
                  <a:cs typeface="Arial"/>
                </a:rPr>
                <a:t> </a:t>
              </a:r>
              <a:r>
                <a:rPr sz="1150" spc="10" dirty="0">
                  <a:latin typeface="Arial"/>
                  <a:cs typeface="Arial"/>
                </a:rPr>
                <a:t>or</a:t>
              </a:r>
              <a:r>
                <a:rPr sz="1150" spc="40" dirty="0">
                  <a:latin typeface="Arial"/>
                  <a:cs typeface="Arial"/>
                </a:rPr>
                <a:t> </a:t>
              </a:r>
              <a:r>
                <a:rPr sz="1150" spc="10" dirty="0">
                  <a:latin typeface="Arial"/>
                  <a:cs typeface="Arial"/>
                </a:rPr>
                <a:t>intramuscular</a:t>
              </a:r>
              <a:r>
                <a:rPr sz="1150" spc="45" dirty="0">
                  <a:latin typeface="Arial"/>
                  <a:cs typeface="Arial"/>
                </a:rPr>
                <a:t> </a:t>
              </a:r>
              <a:r>
                <a:rPr sz="1150" spc="10" dirty="0">
                  <a:latin typeface="Arial"/>
                  <a:cs typeface="Arial"/>
                </a:rPr>
                <a:t>naloxone</a:t>
              </a:r>
              <a:r>
                <a:rPr sz="1150" spc="40" dirty="0">
                  <a:latin typeface="Arial"/>
                  <a:cs typeface="Arial"/>
                </a:rPr>
                <a:t> </a:t>
              </a:r>
              <a:r>
                <a:rPr sz="1150" spc="-10" dirty="0">
                  <a:latin typeface="Arial"/>
                  <a:cs typeface="Arial"/>
                </a:rPr>
                <a:t>kits.</a:t>
              </a:r>
              <a:endParaRPr sz="1150" dirty="0">
                <a:latin typeface="Arial"/>
                <a:cs typeface="Arial"/>
              </a:endParaRPr>
            </a:p>
            <a:p>
              <a:pPr marL="12700">
                <a:lnSpc>
                  <a:spcPct val="100000"/>
                </a:lnSpc>
                <a:spcBef>
                  <a:spcPts val="409"/>
                </a:spcBef>
                <a:tabLst>
                  <a:tab pos="449580" algn="l"/>
                </a:tabLst>
              </a:pPr>
              <a:r>
                <a:rPr sz="1650" spc="-25" dirty="0">
                  <a:solidFill>
                    <a:srgbClr val="FFFFFF"/>
                  </a:solidFill>
                  <a:latin typeface="Arial Black"/>
                  <a:cs typeface="Arial Black"/>
                </a:rPr>
                <a:t>4.</a:t>
              </a:r>
              <a:r>
                <a:rPr sz="1650" dirty="0">
                  <a:solidFill>
                    <a:srgbClr val="FFFFFF"/>
                  </a:solidFill>
                  <a:latin typeface="Arial Black"/>
                  <a:cs typeface="Arial Black"/>
                </a:rPr>
                <a:t>	</a:t>
              </a:r>
              <a:r>
                <a:rPr sz="1600" spc="-75" dirty="0">
                  <a:solidFill>
                    <a:srgbClr val="037D42"/>
                  </a:solidFill>
                  <a:latin typeface="Arial Black"/>
                  <a:cs typeface="Arial Black"/>
                </a:rPr>
                <a:t>If</a:t>
              </a:r>
              <a:r>
                <a:rPr sz="1600" spc="-210" dirty="0">
                  <a:solidFill>
                    <a:srgbClr val="037D42"/>
                  </a:solidFill>
                  <a:latin typeface="Arial Black"/>
                  <a:cs typeface="Arial Black"/>
                </a:rPr>
                <a:t> </a:t>
              </a:r>
              <a:r>
                <a:rPr sz="1600" spc="-60" dirty="0">
                  <a:solidFill>
                    <a:srgbClr val="037D42"/>
                  </a:solidFill>
                  <a:latin typeface="Arial Black"/>
                  <a:cs typeface="Arial Black"/>
                </a:rPr>
                <a:t>needed,</a:t>
              </a:r>
              <a:r>
                <a:rPr sz="1600" spc="-204" dirty="0">
                  <a:solidFill>
                    <a:srgbClr val="037D42"/>
                  </a:solidFill>
                  <a:latin typeface="Arial Black"/>
                  <a:cs typeface="Arial Black"/>
                </a:rPr>
                <a:t> </a:t>
              </a:r>
              <a:r>
                <a:rPr sz="1600" spc="-75" dirty="0">
                  <a:solidFill>
                    <a:srgbClr val="037D42"/>
                  </a:solidFill>
                  <a:latin typeface="Arial Black"/>
                  <a:cs typeface="Arial Black"/>
                </a:rPr>
                <a:t>Give</a:t>
              </a:r>
              <a:r>
                <a:rPr sz="1600" spc="-210" dirty="0">
                  <a:solidFill>
                    <a:srgbClr val="037D42"/>
                  </a:solidFill>
                  <a:latin typeface="Arial Black"/>
                  <a:cs typeface="Arial Black"/>
                </a:rPr>
                <a:t> </a:t>
              </a:r>
              <a:r>
                <a:rPr sz="1600" spc="-50" dirty="0">
                  <a:solidFill>
                    <a:srgbClr val="037D42"/>
                  </a:solidFill>
                  <a:latin typeface="Arial Black"/>
                  <a:cs typeface="Arial Black"/>
                </a:rPr>
                <a:t>Support</a:t>
              </a:r>
              <a:r>
                <a:rPr sz="1600" spc="-204" dirty="0">
                  <a:solidFill>
                    <a:srgbClr val="037D42"/>
                  </a:solidFill>
                  <a:latin typeface="Arial Black"/>
                  <a:cs typeface="Arial Black"/>
                </a:rPr>
                <a:t> </a:t>
              </a:r>
              <a:r>
                <a:rPr sz="1600" spc="-10" dirty="0">
                  <a:solidFill>
                    <a:srgbClr val="037D42"/>
                  </a:solidFill>
                  <a:latin typeface="Arial Black"/>
                  <a:cs typeface="Arial Black"/>
                </a:rPr>
                <a:t>Ventilation</a:t>
              </a:r>
              <a:endParaRPr sz="1600" dirty="0">
                <a:latin typeface="Arial Black"/>
                <a:cs typeface="Arial Black"/>
              </a:endParaRPr>
            </a:p>
            <a:p>
              <a:pPr marL="718185" marR="5080">
                <a:lnSpc>
                  <a:spcPct val="113799"/>
                </a:lnSpc>
                <a:spcBef>
                  <a:spcPts val="114"/>
                </a:spcBef>
              </a:pPr>
              <a:r>
                <a:rPr sz="1150" dirty="0">
                  <a:latin typeface="Arial"/>
                  <a:cs typeface="Arial"/>
                </a:rPr>
                <a:t>Start</a:t>
              </a:r>
              <a:r>
                <a:rPr sz="1150" spc="-10" dirty="0">
                  <a:latin typeface="Arial"/>
                  <a:cs typeface="Arial"/>
                </a:rPr>
                <a:t> </a:t>
              </a:r>
              <a:r>
                <a:rPr sz="1150" spc="-60" dirty="0">
                  <a:latin typeface="Arial"/>
                  <a:cs typeface="Arial"/>
                </a:rPr>
                <a:t>CPR</a:t>
              </a:r>
              <a:r>
                <a:rPr sz="1150" spc="-5" dirty="0">
                  <a:latin typeface="Arial"/>
                  <a:cs typeface="Arial"/>
                </a:rPr>
                <a:t> </a:t>
              </a:r>
              <a:r>
                <a:rPr sz="1150" dirty="0">
                  <a:latin typeface="Arial"/>
                  <a:cs typeface="Arial"/>
                </a:rPr>
                <a:t>if</a:t>
              </a:r>
              <a:r>
                <a:rPr sz="1150" spc="-10" dirty="0">
                  <a:latin typeface="Arial"/>
                  <a:cs typeface="Arial"/>
                </a:rPr>
                <a:t> </a:t>
              </a:r>
              <a:r>
                <a:rPr sz="1150" dirty="0">
                  <a:latin typeface="Arial"/>
                  <a:cs typeface="Arial"/>
                </a:rPr>
                <a:t>the</a:t>
              </a:r>
              <a:r>
                <a:rPr sz="1150" spc="-5" dirty="0">
                  <a:latin typeface="Arial"/>
                  <a:cs typeface="Arial"/>
                </a:rPr>
                <a:t> </a:t>
              </a:r>
              <a:r>
                <a:rPr sz="1150" dirty="0">
                  <a:latin typeface="Arial"/>
                  <a:cs typeface="Arial"/>
                </a:rPr>
                <a:t>person</a:t>
              </a:r>
              <a:r>
                <a:rPr sz="1150" spc="-10" dirty="0">
                  <a:latin typeface="Arial"/>
                  <a:cs typeface="Arial"/>
                </a:rPr>
                <a:t> </a:t>
              </a:r>
              <a:r>
                <a:rPr sz="1150" dirty="0">
                  <a:latin typeface="Arial"/>
                  <a:cs typeface="Arial"/>
                </a:rPr>
                <a:t>is</a:t>
              </a:r>
              <a:r>
                <a:rPr sz="1150" spc="-5" dirty="0">
                  <a:latin typeface="Arial"/>
                  <a:cs typeface="Arial"/>
                </a:rPr>
                <a:t> </a:t>
              </a:r>
              <a:r>
                <a:rPr sz="1150" spc="50" dirty="0">
                  <a:latin typeface="Arial"/>
                  <a:cs typeface="Arial"/>
                </a:rPr>
                <a:t>not</a:t>
              </a:r>
              <a:r>
                <a:rPr sz="1150" spc="-10" dirty="0">
                  <a:latin typeface="Arial"/>
                  <a:cs typeface="Arial"/>
                </a:rPr>
                <a:t> </a:t>
              </a:r>
              <a:r>
                <a:rPr sz="1150" dirty="0">
                  <a:latin typeface="Arial"/>
                  <a:cs typeface="Arial"/>
                </a:rPr>
                <a:t>breathing</a:t>
              </a:r>
              <a:r>
                <a:rPr sz="1150" spc="-5" dirty="0">
                  <a:latin typeface="Arial"/>
                  <a:cs typeface="Arial"/>
                </a:rPr>
                <a:t> </a:t>
              </a:r>
              <a:r>
                <a:rPr sz="1150" dirty="0">
                  <a:latin typeface="Arial"/>
                  <a:cs typeface="Arial"/>
                </a:rPr>
                <a:t>AND</a:t>
              </a:r>
              <a:r>
                <a:rPr sz="1150" spc="-10" dirty="0">
                  <a:latin typeface="Arial"/>
                  <a:cs typeface="Arial"/>
                </a:rPr>
                <a:t> </a:t>
              </a:r>
              <a:r>
                <a:rPr sz="1150" dirty="0">
                  <a:latin typeface="Arial"/>
                  <a:cs typeface="Arial"/>
                </a:rPr>
                <a:t>has</a:t>
              </a:r>
              <a:r>
                <a:rPr sz="1150" spc="-5" dirty="0">
                  <a:latin typeface="Arial"/>
                  <a:cs typeface="Arial"/>
                </a:rPr>
                <a:t> </a:t>
              </a:r>
              <a:r>
                <a:rPr sz="1150" spc="50" dirty="0">
                  <a:latin typeface="Arial"/>
                  <a:cs typeface="Arial"/>
                </a:rPr>
                <a:t>no</a:t>
              </a:r>
              <a:r>
                <a:rPr sz="1150" spc="-10" dirty="0">
                  <a:latin typeface="Arial"/>
                  <a:cs typeface="Arial"/>
                </a:rPr>
                <a:t> </a:t>
              </a:r>
              <a:r>
                <a:rPr sz="1150" dirty="0">
                  <a:latin typeface="Arial"/>
                  <a:cs typeface="Arial"/>
                </a:rPr>
                <a:t>pulse.</a:t>
              </a:r>
              <a:r>
                <a:rPr sz="1150" spc="-5" dirty="0">
                  <a:latin typeface="Arial"/>
                  <a:cs typeface="Arial"/>
                </a:rPr>
                <a:t> </a:t>
              </a:r>
              <a:r>
                <a:rPr sz="1150" dirty="0">
                  <a:latin typeface="Arial"/>
                  <a:cs typeface="Arial"/>
                </a:rPr>
                <a:t>Push</a:t>
              </a:r>
              <a:r>
                <a:rPr sz="1150" spc="-10" dirty="0">
                  <a:latin typeface="Arial"/>
                  <a:cs typeface="Arial"/>
                </a:rPr>
                <a:t> </a:t>
              </a:r>
              <a:r>
                <a:rPr sz="1150" dirty="0">
                  <a:latin typeface="Arial"/>
                  <a:cs typeface="Arial"/>
                </a:rPr>
                <a:t>hard</a:t>
              </a:r>
              <a:r>
                <a:rPr sz="1150" spc="-5" dirty="0">
                  <a:latin typeface="Arial"/>
                  <a:cs typeface="Arial"/>
                </a:rPr>
                <a:t> </a:t>
              </a:r>
              <a:r>
                <a:rPr sz="1150" spc="-50" dirty="0">
                  <a:latin typeface="Arial"/>
                  <a:cs typeface="Arial"/>
                </a:rPr>
                <a:t>&amp; </a:t>
              </a:r>
              <a:r>
                <a:rPr sz="1150" dirty="0">
                  <a:latin typeface="Arial"/>
                  <a:cs typeface="Arial"/>
                </a:rPr>
                <a:t>fast</a:t>
              </a:r>
              <a:r>
                <a:rPr sz="1150" spc="15" dirty="0">
                  <a:latin typeface="Arial"/>
                  <a:cs typeface="Arial"/>
                </a:rPr>
                <a:t> </a:t>
              </a:r>
              <a:r>
                <a:rPr sz="1150" dirty="0">
                  <a:latin typeface="Arial"/>
                  <a:cs typeface="Arial"/>
                </a:rPr>
                <a:t>in</a:t>
              </a:r>
              <a:r>
                <a:rPr sz="1150" spc="20" dirty="0">
                  <a:latin typeface="Arial"/>
                  <a:cs typeface="Arial"/>
                </a:rPr>
                <a:t> </a:t>
              </a:r>
              <a:r>
                <a:rPr sz="1150" dirty="0">
                  <a:latin typeface="Arial"/>
                  <a:cs typeface="Arial"/>
                </a:rPr>
                <a:t>the</a:t>
              </a:r>
              <a:r>
                <a:rPr sz="1150" spc="15" dirty="0">
                  <a:latin typeface="Arial"/>
                  <a:cs typeface="Arial"/>
                </a:rPr>
                <a:t> </a:t>
              </a:r>
              <a:r>
                <a:rPr sz="1150" dirty="0">
                  <a:latin typeface="Arial"/>
                  <a:cs typeface="Arial"/>
                </a:rPr>
                <a:t>center</a:t>
              </a:r>
              <a:r>
                <a:rPr sz="1150" spc="20" dirty="0">
                  <a:latin typeface="Arial"/>
                  <a:cs typeface="Arial"/>
                </a:rPr>
                <a:t> </a:t>
              </a:r>
              <a:r>
                <a:rPr sz="1150" dirty="0">
                  <a:latin typeface="Arial"/>
                  <a:cs typeface="Arial"/>
                </a:rPr>
                <a:t>of</a:t>
              </a:r>
              <a:r>
                <a:rPr sz="1150" spc="15" dirty="0">
                  <a:latin typeface="Arial"/>
                  <a:cs typeface="Arial"/>
                </a:rPr>
                <a:t> </a:t>
              </a:r>
              <a:r>
                <a:rPr sz="1150" dirty="0">
                  <a:latin typeface="Arial"/>
                  <a:cs typeface="Arial"/>
                </a:rPr>
                <a:t>the</a:t>
              </a:r>
              <a:r>
                <a:rPr sz="1150" spc="20" dirty="0">
                  <a:latin typeface="Arial"/>
                  <a:cs typeface="Arial"/>
                </a:rPr>
                <a:t> </a:t>
              </a:r>
              <a:r>
                <a:rPr sz="1150" dirty="0">
                  <a:latin typeface="Arial"/>
                  <a:cs typeface="Arial"/>
                </a:rPr>
                <a:t>chest</a:t>
              </a:r>
              <a:r>
                <a:rPr sz="1150" spc="15" dirty="0">
                  <a:latin typeface="Arial"/>
                  <a:cs typeface="Arial"/>
                </a:rPr>
                <a:t> </a:t>
              </a:r>
              <a:r>
                <a:rPr sz="1150" dirty="0">
                  <a:latin typeface="Arial"/>
                  <a:cs typeface="Arial"/>
                </a:rPr>
                <a:t>to</a:t>
              </a:r>
              <a:r>
                <a:rPr sz="1150" spc="20" dirty="0">
                  <a:latin typeface="Arial"/>
                  <a:cs typeface="Arial"/>
                </a:rPr>
                <a:t> </a:t>
              </a:r>
              <a:r>
                <a:rPr sz="1150" dirty="0">
                  <a:latin typeface="Arial"/>
                  <a:cs typeface="Arial"/>
                </a:rPr>
                <a:t>the</a:t>
              </a:r>
              <a:r>
                <a:rPr sz="1150" spc="20" dirty="0">
                  <a:latin typeface="Arial"/>
                  <a:cs typeface="Arial"/>
                </a:rPr>
                <a:t> </a:t>
              </a:r>
              <a:r>
                <a:rPr sz="1150" dirty="0">
                  <a:latin typeface="Arial"/>
                  <a:cs typeface="Arial"/>
                </a:rPr>
                <a:t>beat</a:t>
              </a:r>
              <a:r>
                <a:rPr sz="1150" spc="15" dirty="0">
                  <a:latin typeface="Arial"/>
                  <a:cs typeface="Arial"/>
                </a:rPr>
                <a:t> </a:t>
              </a:r>
              <a:r>
                <a:rPr sz="1150" dirty="0">
                  <a:latin typeface="Arial"/>
                  <a:cs typeface="Arial"/>
                </a:rPr>
                <a:t>of</a:t>
              </a:r>
              <a:r>
                <a:rPr sz="1150" spc="20" dirty="0">
                  <a:latin typeface="Arial"/>
                  <a:cs typeface="Arial"/>
                </a:rPr>
                <a:t> </a:t>
              </a:r>
              <a:r>
                <a:rPr sz="1150" dirty="0">
                  <a:latin typeface="Arial"/>
                  <a:cs typeface="Arial"/>
                </a:rPr>
                <a:t>the</a:t>
              </a:r>
              <a:r>
                <a:rPr sz="1150" spc="15" dirty="0">
                  <a:latin typeface="Arial"/>
                  <a:cs typeface="Arial"/>
                </a:rPr>
                <a:t> </a:t>
              </a:r>
              <a:r>
                <a:rPr sz="1150" dirty="0">
                  <a:latin typeface="Arial"/>
                  <a:cs typeface="Arial"/>
                </a:rPr>
                <a:t>classic</a:t>
              </a:r>
              <a:r>
                <a:rPr sz="1150" spc="20" dirty="0">
                  <a:latin typeface="Arial"/>
                  <a:cs typeface="Arial"/>
                </a:rPr>
                <a:t> </a:t>
              </a:r>
              <a:r>
                <a:rPr sz="1150" dirty="0">
                  <a:latin typeface="Arial"/>
                  <a:cs typeface="Arial"/>
                </a:rPr>
                <a:t>song,</a:t>
              </a:r>
              <a:r>
                <a:rPr sz="1150" spc="25" dirty="0">
                  <a:latin typeface="Arial"/>
                  <a:cs typeface="Arial"/>
                </a:rPr>
                <a:t> </a:t>
              </a:r>
              <a:r>
                <a:rPr sz="1150" i="1" spc="-10" dirty="0">
                  <a:latin typeface="Arial"/>
                  <a:cs typeface="Arial"/>
                </a:rPr>
                <a:t>Stayin Alive</a:t>
              </a:r>
              <a:r>
                <a:rPr sz="1150" spc="-10" dirty="0">
                  <a:latin typeface="Arial"/>
                  <a:cs typeface="Arial"/>
                </a:rPr>
                <a:t>.</a:t>
              </a:r>
              <a:endParaRPr sz="1150" dirty="0">
                <a:latin typeface="Arial"/>
                <a:cs typeface="Arial"/>
              </a:endParaRPr>
            </a:p>
            <a:p>
              <a:pPr marL="449580">
                <a:lnSpc>
                  <a:spcPct val="100000"/>
                </a:lnSpc>
                <a:spcBef>
                  <a:spcPts val="385"/>
                </a:spcBef>
              </a:pPr>
              <a:r>
                <a:rPr sz="1600" spc="-105" dirty="0">
                  <a:solidFill>
                    <a:srgbClr val="037D42"/>
                  </a:solidFill>
                  <a:latin typeface="Arial Black"/>
                  <a:cs typeface="Arial Black"/>
                </a:rPr>
                <a:t>Put</a:t>
              </a:r>
              <a:r>
                <a:rPr sz="1600" spc="-210" dirty="0">
                  <a:solidFill>
                    <a:srgbClr val="037D42"/>
                  </a:solidFill>
                  <a:latin typeface="Arial Black"/>
                  <a:cs typeface="Arial Black"/>
                </a:rPr>
                <a:t> </a:t>
              </a:r>
              <a:r>
                <a:rPr sz="1600" spc="-95" dirty="0">
                  <a:solidFill>
                    <a:srgbClr val="037D42"/>
                  </a:solidFill>
                  <a:latin typeface="Arial Black"/>
                  <a:cs typeface="Arial Black"/>
                </a:rPr>
                <a:t>them</a:t>
              </a:r>
              <a:r>
                <a:rPr sz="1600" spc="-210" dirty="0">
                  <a:solidFill>
                    <a:srgbClr val="037D42"/>
                  </a:solidFill>
                  <a:latin typeface="Arial Black"/>
                  <a:cs typeface="Arial Black"/>
                </a:rPr>
                <a:t> </a:t>
              </a:r>
              <a:r>
                <a:rPr sz="1600" spc="-75" dirty="0">
                  <a:solidFill>
                    <a:srgbClr val="037D42"/>
                  </a:solidFill>
                  <a:latin typeface="Arial Black"/>
                  <a:cs typeface="Arial Black"/>
                </a:rPr>
                <a:t>in</a:t>
              </a:r>
              <a:r>
                <a:rPr sz="1600" spc="-204" dirty="0">
                  <a:solidFill>
                    <a:srgbClr val="037D42"/>
                  </a:solidFill>
                  <a:latin typeface="Arial Black"/>
                  <a:cs typeface="Arial Black"/>
                </a:rPr>
                <a:t> </a:t>
              </a:r>
              <a:r>
                <a:rPr sz="1600" spc="-145" dirty="0">
                  <a:solidFill>
                    <a:srgbClr val="037D42"/>
                  </a:solidFill>
                  <a:latin typeface="Arial Black"/>
                  <a:cs typeface="Arial Black"/>
                </a:rPr>
                <a:t>a</a:t>
              </a:r>
              <a:r>
                <a:rPr sz="1600" spc="-210" dirty="0">
                  <a:solidFill>
                    <a:srgbClr val="037D42"/>
                  </a:solidFill>
                  <a:latin typeface="Arial Black"/>
                  <a:cs typeface="Arial Black"/>
                </a:rPr>
                <a:t> </a:t>
              </a:r>
              <a:r>
                <a:rPr sz="1600" spc="-100" dirty="0">
                  <a:solidFill>
                    <a:srgbClr val="037D42"/>
                  </a:solidFill>
                  <a:latin typeface="Arial Black"/>
                  <a:cs typeface="Arial Black"/>
                </a:rPr>
                <a:t>Recovery</a:t>
              </a:r>
              <a:r>
                <a:rPr sz="1600" spc="-210" dirty="0">
                  <a:solidFill>
                    <a:srgbClr val="037D42"/>
                  </a:solidFill>
                  <a:latin typeface="Arial Black"/>
                  <a:cs typeface="Arial Black"/>
                </a:rPr>
                <a:t> </a:t>
              </a:r>
              <a:r>
                <a:rPr sz="1600" spc="-10" dirty="0">
                  <a:solidFill>
                    <a:srgbClr val="037D42"/>
                  </a:solidFill>
                  <a:latin typeface="Arial Black"/>
                  <a:cs typeface="Arial Black"/>
                </a:rPr>
                <a:t>Position</a:t>
              </a:r>
              <a:endParaRPr sz="1600" dirty="0">
                <a:latin typeface="Arial Black"/>
                <a:cs typeface="Arial Black"/>
              </a:endParaRPr>
            </a:p>
            <a:p>
              <a:pPr marL="718185" marR="113030">
                <a:lnSpc>
                  <a:spcPts val="1570"/>
                </a:lnSpc>
                <a:spcBef>
                  <a:spcPts val="50"/>
                </a:spcBef>
              </a:pPr>
              <a:r>
                <a:rPr sz="1150" dirty="0">
                  <a:latin typeface="Arial"/>
                  <a:cs typeface="Arial"/>
                </a:rPr>
                <a:t>If</a:t>
              </a:r>
              <a:r>
                <a:rPr sz="1150" spc="15" dirty="0">
                  <a:latin typeface="Arial"/>
                  <a:cs typeface="Arial"/>
                </a:rPr>
                <a:t> </a:t>
              </a:r>
              <a:r>
                <a:rPr sz="1150" dirty="0">
                  <a:latin typeface="Arial"/>
                  <a:cs typeface="Arial"/>
                </a:rPr>
                <a:t>you</a:t>
              </a:r>
              <a:r>
                <a:rPr sz="1150" spc="15" dirty="0">
                  <a:latin typeface="Arial"/>
                  <a:cs typeface="Arial"/>
                </a:rPr>
                <a:t> </a:t>
              </a:r>
              <a:r>
                <a:rPr sz="1150" dirty="0">
                  <a:latin typeface="Arial"/>
                  <a:cs typeface="Arial"/>
                </a:rPr>
                <a:t>can't</a:t>
              </a:r>
              <a:r>
                <a:rPr sz="1150" spc="15" dirty="0">
                  <a:latin typeface="Arial"/>
                  <a:cs typeface="Arial"/>
                </a:rPr>
                <a:t> </a:t>
              </a:r>
              <a:r>
                <a:rPr sz="1150" dirty="0">
                  <a:latin typeface="Arial"/>
                  <a:cs typeface="Arial"/>
                </a:rPr>
                <a:t>stay</a:t>
              </a:r>
              <a:r>
                <a:rPr sz="1150" spc="15" dirty="0">
                  <a:latin typeface="Arial"/>
                  <a:cs typeface="Arial"/>
                </a:rPr>
                <a:t> </a:t>
              </a:r>
              <a:r>
                <a:rPr sz="1150" dirty="0">
                  <a:latin typeface="Arial"/>
                  <a:cs typeface="Arial"/>
                </a:rPr>
                <a:t>to</a:t>
              </a:r>
              <a:r>
                <a:rPr sz="1150" spc="15" dirty="0">
                  <a:latin typeface="Arial"/>
                  <a:cs typeface="Arial"/>
                </a:rPr>
                <a:t> </a:t>
              </a:r>
              <a:r>
                <a:rPr sz="1150" dirty="0">
                  <a:latin typeface="Arial"/>
                  <a:cs typeface="Arial"/>
                </a:rPr>
                <a:t>wait</a:t>
              </a:r>
              <a:r>
                <a:rPr sz="1150" spc="15" dirty="0">
                  <a:latin typeface="Arial"/>
                  <a:cs typeface="Arial"/>
                </a:rPr>
                <a:t> </a:t>
              </a:r>
              <a:r>
                <a:rPr sz="1150" dirty="0">
                  <a:latin typeface="Arial"/>
                  <a:cs typeface="Arial"/>
                </a:rPr>
                <a:t>for</a:t>
              </a:r>
              <a:r>
                <a:rPr sz="1150" spc="15" dirty="0">
                  <a:latin typeface="Arial"/>
                  <a:cs typeface="Arial"/>
                </a:rPr>
                <a:t> </a:t>
              </a:r>
              <a:r>
                <a:rPr sz="1150" dirty="0">
                  <a:latin typeface="Arial"/>
                  <a:cs typeface="Arial"/>
                </a:rPr>
                <a:t>help,</a:t>
              </a:r>
              <a:r>
                <a:rPr sz="1150" spc="15" dirty="0">
                  <a:latin typeface="Arial"/>
                  <a:cs typeface="Arial"/>
                </a:rPr>
                <a:t> </a:t>
              </a:r>
              <a:r>
                <a:rPr sz="1150" spc="55" dirty="0">
                  <a:latin typeface="Arial"/>
                  <a:cs typeface="Arial"/>
                </a:rPr>
                <a:t>put</a:t>
              </a:r>
              <a:r>
                <a:rPr sz="1150" spc="15" dirty="0">
                  <a:latin typeface="Arial"/>
                  <a:cs typeface="Arial"/>
                </a:rPr>
                <a:t> </a:t>
              </a:r>
              <a:r>
                <a:rPr sz="1150" dirty="0">
                  <a:latin typeface="Arial"/>
                  <a:cs typeface="Arial"/>
                </a:rPr>
                <a:t>the</a:t>
              </a:r>
              <a:r>
                <a:rPr sz="1150" spc="15" dirty="0">
                  <a:latin typeface="Arial"/>
                  <a:cs typeface="Arial"/>
                </a:rPr>
                <a:t> </a:t>
              </a:r>
              <a:r>
                <a:rPr sz="1150" dirty="0">
                  <a:latin typeface="Arial"/>
                  <a:cs typeface="Arial"/>
                </a:rPr>
                <a:t>person</a:t>
              </a:r>
              <a:r>
                <a:rPr sz="1150" spc="15" dirty="0">
                  <a:latin typeface="Arial"/>
                  <a:cs typeface="Arial"/>
                </a:rPr>
                <a:t> </a:t>
              </a:r>
              <a:r>
                <a:rPr sz="1150" spc="50" dirty="0">
                  <a:latin typeface="Arial"/>
                  <a:cs typeface="Arial"/>
                </a:rPr>
                <a:t>on</a:t>
              </a:r>
              <a:r>
                <a:rPr sz="1150" spc="15" dirty="0">
                  <a:latin typeface="Arial"/>
                  <a:cs typeface="Arial"/>
                </a:rPr>
                <a:t> </a:t>
              </a:r>
              <a:r>
                <a:rPr sz="1150" dirty="0">
                  <a:latin typeface="Arial"/>
                  <a:cs typeface="Arial"/>
                </a:rPr>
                <a:t>their</a:t>
              </a:r>
              <a:r>
                <a:rPr sz="1150" spc="15" dirty="0">
                  <a:latin typeface="Arial"/>
                  <a:cs typeface="Arial"/>
                </a:rPr>
                <a:t> </a:t>
              </a:r>
              <a:r>
                <a:rPr sz="1150" dirty="0">
                  <a:latin typeface="Arial"/>
                  <a:cs typeface="Arial"/>
                </a:rPr>
                <a:t>side</a:t>
              </a:r>
              <a:r>
                <a:rPr sz="1150" spc="15" dirty="0">
                  <a:latin typeface="Arial"/>
                  <a:cs typeface="Arial"/>
                </a:rPr>
                <a:t> </a:t>
              </a:r>
              <a:r>
                <a:rPr sz="1150" spc="-10" dirty="0">
                  <a:latin typeface="Arial"/>
                  <a:cs typeface="Arial"/>
                </a:rPr>
                <a:t>supported </a:t>
              </a:r>
              <a:r>
                <a:rPr sz="1150" spc="50" dirty="0">
                  <a:latin typeface="Arial"/>
                  <a:cs typeface="Arial"/>
                </a:rPr>
                <a:t>by</a:t>
              </a:r>
              <a:r>
                <a:rPr sz="1150" spc="-5" dirty="0">
                  <a:latin typeface="Arial"/>
                  <a:cs typeface="Arial"/>
                </a:rPr>
                <a:t> </a:t>
              </a:r>
              <a:r>
                <a:rPr sz="1150" spc="-20" dirty="0">
                  <a:latin typeface="Arial"/>
                  <a:cs typeface="Arial"/>
                </a:rPr>
                <a:t>a</a:t>
              </a:r>
              <a:r>
                <a:rPr sz="1150" spc="-5" dirty="0">
                  <a:latin typeface="Arial"/>
                  <a:cs typeface="Arial"/>
                </a:rPr>
                <a:t> </a:t>
              </a:r>
              <a:r>
                <a:rPr sz="1150" dirty="0">
                  <a:latin typeface="Arial"/>
                  <a:cs typeface="Arial"/>
                </a:rPr>
                <a:t>bent</a:t>
              </a:r>
              <a:r>
                <a:rPr sz="1150" spc="-5" dirty="0">
                  <a:latin typeface="Arial"/>
                  <a:cs typeface="Arial"/>
                </a:rPr>
                <a:t> </a:t>
              </a:r>
              <a:r>
                <a:rPr sz="1150" spc="-10" dirty="0">
                  <a:latin typeface="Arial"/>
                  <a:cs typeface="Arial"/>
                </a:rPr>
                <a:t>knee.</a:t>
              </a:r>
              <a:endParaRPr sz="1150" dirty="0">
                <a:latin typeface="Arial"/>
                <a:cs typeface="Arial"/>
              </a:endParaRPr>
            </a:p>
          </p:txBody>
        </p:sp>
        <p:sp>
          <p:nvSpPr>
            <p:cNvPr id="257" name="object 257"/>
            <p:cNvSpPr txBox="1"/>
            <p:nvPr/>
          </p:nvSpPr>
          <p:spPr>
            <a:xfrm>
              <a:off x="10620057" y="7531157"/>
              <a:ext cx="213360" cy="276860"/>
            </a:xfrm>
            <a:prstGeom prst="rect">
              <a:avLst/>
            </a:prstGeom>
          </p:spPr>
          <p:txBody>
            <a:bodyPr vert="horz" wrap="square" lIns="0" tIns="12065" rIns="0" bIns="0" rtlCol="0">
              <a:spAutoFit/>
            </a:bodyPr>
            <a:lstStyle/>
            <a:p>
              <a:pPr marL="12700">
                <a:lnSpc>
                  <a:spcPct val="100000"/>
                </a:lnSpc>
                <a:spcBef>
                  <a:spcPts val="95"/>
                </a:spcBef>
              </a:pPr>
              <a:r>
                <a:rPr sz="1650" spc="-60" dirty="0">
                  <a:solidFill>
                    <a:srgbClr val="FFFFFF"/>
                  </a:solidFill>
                  <a:latin typeface="Arial Black"/>
                  <a:cs typeface="Arial Black"/>
                </a:rPr>
                <a:t>3.</a:t>
              </a:r>
              <a:endParaRPr sz="1650">
                <a:latin typeface="Arial Black"/>
                <a:cs typeface="Arial Black"/>
              </a:endParaRPr>
            </a:p>
          </p:txBody>
        </p:sp>
        <p:sp>
          <p:nvSpPr>
            <p:cNvPr id="258" name="object 258"/>
            <p:cNvSpPr txBox="1"/>
            <p:nvPr/>
          </p:nvSpPr>
          <p:spPr>
            <a:xfrm>
              <a:off x="16441480" y="8115694"/>
              <a:ext cx="613410" cy="467995"/>
            </a:xfrm>
            <a:prstGeom prst="rect">
              <a:avLst/>
            </a:prstGeom>
          </p:spPr>
          <p:txBody>
            <a:bodyPr vert="horz" wrap="square" lIns="0" tIns="12065" rIns="0" bIns="0" rtlCol="0">
              <a:spAutoFit/>
            </a:bodyPr>
            <a:lstStyle/>
            <a:p>
              <a:pPr marL="12700" marR="5080" indent="-635" algn="ctr">
                <a:lnSpc>
                  <a:spcPct val="113700"/>
                </a:lnSpc>
                <a:spcBef>
                  <a:spcPts val="95"/>
                </a:spcBef>
              </a:pPr>
              <a:r>
                <a:rPr sz="850" spc="-10" dirty="0">
                  <a:latin typeface="Arial Black"/>
                  <a:cs typeface="Arial Black"/>
                </a:rPr>
                <a:t>Overdose </a:t>
              </a:r>
              <a:r>
                <a:rPr sz="850" spc="-45" dirty="0">
                  <a:latin typeface="Arial Black"/>
                  <a:cs typeface="Arial Black"/>
                </a:rPr>
                <a:t>Prevention </a:t>
              </a:r>
              <a:r>
                <a:rPr sz="850" spc="-10" dirty="0">
                  <a:latin typeface="Arial Black"/>
                  <a:cs typeface="Arial Black"/>
                </a:rPr>
                <a:t>Training:</a:t>
              </a:r>
              <a:endParaRPr sz="850">
                <a:latin typeface="Arial Black"/>
                <a:cs typeface="Arial Black"/>
              </a:endParaRPr>
            </a:p>
          </p:txBody>
        </p:sp>
        <p:sp>
          <p:nvSpPr>
            <p:cNvPr id="259" name="object 259"/>
            <p:cNvSpPr txBox="1"/>
            <p:nvPr/>
          </p:nvSpPr>
          <p:spPr>
            <a:xfrm>
              <a:off x="10620057" y="6685670"/>
              <a:ext cx="213360" cy="276860"/>
            </a:xfrm>
            <a:prstGeom prst="rect">
              <a:avLst/>
            </a:prstGeom>
          </p:spPr>
          <p:txBody>
            <a:bodyPr vert="horz" wrap="square" lIns="0" tIns="12065" rIns="0" bIns="0" rtlCol="0">
              <a:spAutoFit/>
            </a:bodyPr>
            <a:lstStyle/>
            <a:p>
              <a:pPr marL="12700">
                <a:lnSpc>
                  <a:spcPct val="100000"/>
                </a:lnSpc>
                <a:spcBef>
                  <a:spcPts val="95"/>
                </a:spcBef>
              </a:pPr>
              <a:r>
                <a:rPr sz="1650" spc="-60" dirty="0">
                  <a:solidFill>
                    <a:srgbClr val="FFFFFF"/>
                  </a:solidFill>
                  <a:latin typeface="Arial Black"/>
                  <a:cs typeface="Arial Black"/>
                </a:rPr>
                <a:t>2.</a:t>
              </a:r>
              <a:endParaRPr sz="1650" dirty="0">
                <a:latin typeface="Arial Black"/>
                <a:cs typeface="Arial Black"/>
              </a:endParaRPr>
            </a:p>
          </p:txBody>
        </p:sp>
        <p:pic>
          <p:nvPicPr>
            <p:cNvPr id="260" name="object 260" descr="Image of person holding a container of Narcan."/>
            <p:cNvPicPr/>
            <p:nvPr/>
          </p:nvPicPr>
          <p:blipFill>
            <a:blip r:embed="rId10" cstate="print"/>
            <a:stretch>
              <a:fillRect/>
            </a:stretch>
          </p:blipFill>
          <p:spPr>
            <a:xfrm>
              <a:off x="11544196" y="1633015"/>
              <a:ext cx="4800599" cy="3190874"/>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1016000" y="1155133"/>
            <a:ext cx="14681200" cy="705321"/>
          </a:xfrm>
          <a:prstGeom prst="rect">
            <a:avLst/>
          </a:prstGeom>
        </p:spPr>
        <p:txBody>
          <a:bodyPr vert="horz" wrap="square" lIns="0" tIns="12700" rIns="0" bIns="0" rtlCol="0">
            <a:spAutoFit/>
          </a:bodyPr>
          <a:lstStyle/>
          <a:p>
            <a:pPr marL="12700">
              <a:lnSpc>
                <a:spcPct val="100000"/>
              </a:lnSpc>
              <a:spcBef>
                <a:spcPts val="100"/>
              </a:spcBef>
            </a:pPr>
            <a:r>
              <a:rPr sz="4500" dirty="0">
                <a:solidFill>
                  <a:srgbClr val="037D42"/>
                </a:solidFill>
              </a:rPr>
              <a:t>ACTION 5: LOCATING NALOXONE NATIONALLY</a:t>
            </a:r>
            <a:endParaRPr sz="4500" dirty="0"/>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pPr algn="l" rtl="0"/>
            <a:endParaRPr/>
          </a:p>
        </p:txBody>
      </p:sp>
      <p:sp>
        <p:nvSpPr>
          <p:cNvPr id="10" name="object 10"/>
          <p:cNvSpPr txBox="1"/>
          <p:nvPr/>
        </p:nvSpPr>
        <p:spPr>
          <a:xfrm>
            <a:off x="8305800" y="312548"/>
            <a:ext cx="9613875" cy="516167"/>
          </a:xfrm>
          <a:prstGeom prst="rect">
            <a:avLst/>
          </a:prstGeom>
        </p:spPr>
        <p:txBody>
          <a:bodyPr vert="horz" wrap="square" lIns="0" tIns="15875" rIns="0" bIns="0" rtlCol="0">
            <a:spAutoFit/>
          </a:bodyPr>
          <a:lstStyle/>
          <a:p>
            <a:pPr marL="12700">
              <a:lnSpc>
                <a:spcPct val="100000"/>
              </a:lnSpc>
              <a:spcBef>
                <a:spcPts val="125"/>
              </a:spcBef>
            </a:pPr>
            <a:r>
              <a:rPr sz="3250" b="1" dirty="0">
                <a:solidFill>
                  <a:srgbClr val="661F31"/>
                </a:solidFill>
                <a:latin typeface="Arial"/>
                <a:cs typeface="Arial"/>
              </a:rPr>
              <a:t>OPIOID TOOLKIT ACTION STEP OVERVIEW</a:t>
            </a:r>
            <a:endParaRPr sz="3250" dirty="0">
              <a:latin typeface="Arial"/>
              <a:cs typeface="Arial"/>
            </a:endParaRPr>
          </a:p>
        </p:txBody>
      </p:sp>
      <p:pic>
        <p:nvPicPr>
          <p:cNvPr id="6" name="object 6">
            <a:extLst>
              <a:ext uri="{C183D7F6-B498-43B3-948B-1728B52AA6E4}">
                <adec:decorative xmlns:adec="http://schemas.microsoft.com/office/drawing/2017/decorative" val="1"/>
              </a:ext>
            </a:extLst>
          </p:cNvPr>
          <p:cNvPicPr/>
          <p:nvPr/>
        </p:nvPicPr>
        <p:blipFill>
          <a:blip r:embed="rId3" cstate="print"/>
          <a:stretch>
            <a:fillRect/>
          </a:stretch>
        </p:blipFill>
        <p:spPr>
          <a:xfrm>
            <a:off x="1640269" y="2551671"/>
            <a:ext cx="145664" cy="145664"/>
          </a:xfrm>
          <a:prstGeom prst="rect">
            <a:avLst/>
          </a:prstGeom>
        </p:spPr>
      </p:pic>
      <p:sp>
        <p:nvSpPr>
          <p:cNvPr id="9" name="object 9"/>
          <p:cNvSpPr txBox="1"/>
          <p:nvPr/>
        </p:nvSpPr>
        <p:spPr>
          <a:xfrm>
            <a:off x="1997333" y="2090773"/>
            <a:ext cx="7334884" cy="1527175"/>
          </a:xfrm>
          <a:prstGeom prst="rect">
            <a:avLst/>
          </a:prstGeom>
        </p:spPr>
        <p:txBody>
          <a:bodyPr vert="horz" wrap="square" lIns="0" tIns="12065" rIns="0" bIns="0" rtlCol="0">
            <a:spAutoFit/>
          </a:bodyPr>
          <a:lstStyle/>
          <a:p>
            <a:pPr marL="774065" marR="5080" indent="-762000">
              <a:lnSpc>
                <a:spcPct val="140700"/>
              </a:lnSpc>
              <a:spcBef>
                <a:spcPts val="95"/>
              </a:spcBef>
            </a:pPr>
            <a:r>
              <a:rPr sz="3500" spc="215" dirty="0">
                <a:latin typeface="Times New Roman"/>
                <a:cs typeface="Times New Roman"/>
              </a:rPr>
              <a:t>National</a:t>
            </a:r>
            <a:r>
              <a:rPr sz="3500" spc="60" dirty="0">
                <a:latin typeface="Times New Roman"/>
                <a:cs typeface="Times New Roman"/>
              </a:rPr>
              <a:t> </a:t>
            </a:r>
            <a:r>
              <a:rPr sz="3500" spc="315" dirty="0">
                <a:latin typeface="Times New Roman"/>
                <a:cs typeface="Times New Roman"/>
              </a:rPr>
              <a:t>Harm</a:t>
            </a:r>
            <a:r>
              <a:rPr sz="3500" spc="65" dirty="0">
                <a:latin typeface="Times New Roman"/>
                <a:cs typeface="Times New Roman"/>
              </a:rPr>
              <a:t> </a:t>
            </a:r>
            <a:r>
              <a:rPr sz="3500" spc="254" dirty="0">
                <a:latin typeface="Times New Roman"/>
                <a:cs typeface="Times New Roman"/>
              </a:rPr>
              <a:t>Reduction</a:t>
            </a:r>
            <a:r>
              <a:rPr sz="3500" spc="65" dirty="0">
                <a:latin typeface="Times New Roman"/>
                <a:cs typeface="Times New Roman"/>
              </a:rPr>
              <a:t> </a:t>
            </a:r>
            <a:r>
              <a:rPr sz="3500" spc="180" dirty="0">
                <a:latin typeface="Times New Roman"/>
                <a:cs typeface="Times New Roman"/>
              </a:rPr>
              <a:t>Coalition </a:t>
            </a:r>
            <a:r>
              <a:rPr sz="3500" u="heavy" spc="225" dirty="0">
                <a:uFill>
                  <a:solidFill>
                    <a:srgbClr val="000000"/>
                  </a:solidFill>
                </a:uFill>
                <a:latin typeface="Times New Roman"/>
                <a:cs typeface="Times New Roman"/>
                <a:hlinkClick r:id="rId4"/>
              </a:rPr>
              <a:t>Naloxone</a:t>
            </a:r>
            <a:r>
              <a:rPr sz="3500" u="heavy" spc="65" dirty="0">
                <a:uFill>
                  <a:solidFill>
                    <a:srgbClr val="000000"/>
                  </a:solidFill>
                </a:uFill>
                <a:latin typeface="Times New Roman"/>
                <a:cs typeface="Times New Roman"/>
                <a:hlinkClick r:id="rId4"/>
              </a:rPr>
              <a:t> </a:t>
            </a:r>
            <a:r>
              <a:rPr sz="3500" u="heavy" spc="240" dirty="0">
                <a:uFill>
                  <a:solidFill>
                    <a:srgbClr val="000000"/>
                  </a:solidFill>
                </a:uFill>
                <a:latin typeface="Times New Roman"/>
                <a:cs typeface="Times New Roman"/>
                <a:hlinkClick r:id="rId4"/>
              </a:rPr>
              <a:t>Finder</a:t>
            </a:r>
            <a:r>
              <a:rPr sz="3500" u="heavy" spc="70" dirty="0">
                <a:uFill>
                  <a:solidFill>
                    <a:srgbClr val="000000"/>
                  </a:solidFill>
                </a:uFill>
                <a:latin typeface="Times New Roman"/>
                <a:cs typeface="Times New Roman"/>
                <a:hlinkClick r:id="rId4"/>
              </a:rPr>
              <a:t> </a:t>
            </a:r>
            <a:r>
              <a:rPr sz="3500" u="heavy" spc="220" dirty="0">
                <a:uFill>
                  <a:solidFill>
                    <a:srgbClr val="000000"/>
                  </a:solidFill>
                </a:uFill>
                <a:latin typeface="Times New Roman"/>
                <a:cs typeface="Times New Roman"/>
                <a:hlinkClick r:id="rId4"/>
              </a:rPr>
              <a:t>Ma</a:t>
            </a:r>
            <a:r>
              <a:rPr sz="3500" spc="220" dirty="0">
                <a:latin typeface="Times New Roman"/>
                <a:cs typeface="Times New Roman"/>
                <a:hlinkClick r:id="rId4"/>
              </a:rPr>
              <a:t>p</a:t>
            </a:r>
            <a:endParaRPr sz="3500" dirty="0">
              <a:latin typeface="Times New Roman"/>
              <a:cs typeface="Times New Roman"/>
            </a:endParaRPr>
          </a:p>
        </p:txBody>
      </p:sp>
      <p:pic>
        <p:nvPicPr>
          <p:cNvPr id="7" name="object 7">
            <a:extLst>
              <a:ext uri="{C183D7F6-B498-43B3-948B-1728B52AA6E4}">
                <adec:decorative xmlns:adec="http://schemas.microsoft.com/office/drawing/2017/decorative" val="1"/>
              </a:ext>
            </a:extLst>
          </p:cNvPr>
          <p:cNvPicPr/>
          <p:nvPr/>
        </p:nvPicPr>
        <p:blipFill>
          <a:blip r:embed="rId5" cstate="print"/>
          <a:stretch>
            <a:fillRect/>
          </a:stretch>
        </p:blipFill>
        <p:spPr>
          <a:xfrm>
            <a:off x="2396604" y="3296802"/>
            <a:ext cx="156869" cy="156869"/>
          </a:xfrm>
          <a:prstGeom prst="rect">
            <a:avLst/>
          </a:prstGeom>
        </p:spPr>
      </p:pic>
      <p:sp>
        <p:nvSpPr>
          <p:cNvPr id="8" name="object 8">
            <a:hlinkClick r:id="rId4"/>
            <a:extLst>
              <a:ext uri="{C183D7F6-B498-43B3-948B-1728B52AA6E4}">
                <adec:decorative xmlns:adec="http://schemas.microsoft.com/office/drawing/2017/decorative" val="1"/>
              </a:ext>
            </a:extLst>
          </p:cNvPr>
          <p:cNvSpPr/>
          <p:nvPr/>
        </p:nvSpPr>
        <p:spPr>
          <a:xfrm>
            <a:off x="7096159" y="3537708"/>
            <a:ext cx="142240" cy="45085"/>
          </a:xfrm>
          <a:custGeom>
            <a:avLst/>
            <a:gdLst/>
            <a:ahLst/>
            <a:cxnLst/>
            <a:rect l="l" t="t" r="r" b="b"/>
            <a:pathLst>
              <a:path w="142240" h="45085">
                <a:moveTo>
                  <a:pt x="142217" y="44819"/>
                </a:moveTo>
                <a:lnTo>
                  <a:pt x="0" y="44819"/>
                </a:lnTo>
                <a:lnTo>
                  <a:pt x="0" y="0"/>
                </a:lnTo>
                <a:lnTo>
                  <a:pt x="142217" y="0"/>
                </a:lnTo>
                <a:lnTo>
                  <a:pt x="142217" y="44819"/>
                </a:lnTo>
                <a:close/>
              </a:path>
            </a:pathLst>
          </a:custGeom>
          <a:solidFill>
            <a:srgbClr val="000000"/>
          </a:solidFill>
        </p:spPr>
        <p:txBody>
          <a:bodyPr wrap="square" lIns="0" tIns="0" rIns="0" bIns="0" rtlCol="0"/>
          <a:lstStyle/>
          <a:p>
            <a:pPr algn="l" rtl="0"/>
            <a:endParaRPr/>
          </a:p>
        </p:txBody>
      </p:sp>
      <p:grpSp>
        <p:nvGrpSpPr>
          <p:cNvPr id="3" name="object 3">
            <a:extLst>
              <a:ext uri="{C183D7F6-B498-43B3-948B-1728B52AA6E4}">
                <adec:decorative xmlns:adec="http://schemas.microsoft.com/office/drawing/2017/decorative" val="1"/>
              </a:ext>
            </a:extLst>
          </p:cNvPr>
          <p:cNvGrpSpPr/>
          <p:nvPr/>
        </p:nvGrpSpPr>
        <p:grpSpPr>
          <a:xfrm>
            <a:off x="1028700" y="2977461"/>
            <a:ext cx="16638905" cy="6661150"/>
            <a:chOff x="1028700" y="2977461"/>
            <a:chExt cx="16638905" cy="6661150"/>
          </a:xfrm>
        </p:grpSpPr>
        <p:pic>
          <p:nvPicPr>
            <p:cNvPr id="4" name="object 4"/>
            <p:cNvPicPr/>
            <p:nvPr/>
          </p:nvPicPr>
          <p:blipFill>
            <a:blip r:embed="rId6" cstate="print"/>
            <a:stretch>
              <a:fillRect/>
            </a:stretch>
          </p:blipFill>
          <p:spPr>
            <a:xfrm>
              <a:off x="10732896" y="2977461"/>
              <a:ext cx="6934199" cy="1752599"/>
            </a:xfrm>
            <a:prstGeom prst="rect">
              <a:avLst/>
            </a:prstGeom>
          </p:spPr>
        </p:pic>
        <p:pic>
          <p:nvPicPr>
            <p:cNvPr id="5" name="object 5"/>
            <p:cNvPicPr/>
            <p:nvPr/>
          </p:nvPicPr>
          <p:blipFill>
            <a:blip r:embed="rId7" cstate="print"/>
            <a:stretch>
              <a:fillRect/>
            </a:stretch>
          </p:blipFill>
          <p:spPr>
            <a:xfrm>
              <a:off x="1028700" y="4123210"/>
              <a:ext cx="9953624" cy="5514974"/>
            </a:xfrm>
            <a:prstGeom prst="rect">
              <a:avLst/>
            </a:prstGeom>
          </p:spPr>
        </p:pic>
      </p:grpSp>
      <p:pic>
        <p:nvPicPr>
          <p:cNvPr id="12" name="object 12">
            <a:extLst>
              <a:ext uri="{C183D7F6-B498-43B3-948B-1728B52AA6E4}">
                <adec:decorative xmlns:adec="http://schemas.microsoft.com/office/drawing/2017/decorative" val="1"/>
              </a:ext>
            </a:extLst>
          </p:cNvPr>
          <p:cNvPicPr/>
          <p:nvPr/>
        </p:nvPicPr>
        <p:blipFill>
          <a:blip r:embed="rId8" cstate="print"/>
          <a:stretch>
            <a:fillRect/>
          </a:stretch>
        </p:blipFill>
        <p:spPr>
          <a:xfrm>
            <a:off x="11414841" y="5479084"/>
            <a:ext cx="160734" cy="160734"/>
          </a:xfrm>
          <a:prstGeom prst="rect">
            <a:avLst/>
          </a:prstGeom>
        </p:spPr>
      </p:pic>
      <p:pic>
        <p:nvPicPr>
          <p:cNvPr id="13" name="object 13">
            <a:extLst>
              <a:ext uri="{C183D7F6-B498-43B3-948B-1728B52AA6E4}">
                <adec:decorative xmlns:adec="http://schemas.microsoft.com/office/drawing/2017/decorative" val="1"/>
              </a:ext>
            </a:extLst>
          </p:cNvPr>
          <p:cNvPicPr/>
          <p:nvPr/>
        </p:nvPicPr>
        <p:blipFill>
          <a:blip r:embed="rId8" cstate="print"/>
          <a:stretch>
            <a:fillRect/>
          </a:stretch>
        </p:blipFill>
        <p:spPr>
          <a:xfrm>
            <a:off x="11414841" y="7135886"/>
            <a:ext cx="160734" cy="160734"/>
          </a:xfrm>
          <a:prstGeom prst="rect">
            <a:avLst/>
          </a:prstGeom>
        </p:spPr>
      </p:pic>
      <p:sp>
        <p:nvSpPr>
          <p:cNvPr id="14" name="object 14"/>
          <p:cNvSpPr txBox="1"/>
          <p:nvPr/>
        </p:nvSpPr>
        <p:spPr>
          <a:xfrm>
            <a:off x="11810159" y="4971817"/>
            <a:ext cx="5270500" cy="2510790"/>
          </a:xfrm>
          <a:prstGeom prst="rect">
            <a:avLst/>
          </a:prstGeom>
        </p:spPr>
        <p:txBody>
          <a:bodyPr vert="horz" wrap="square" lIns="0" tIns="12700" rIns="0" bIns="0" rtlCol="0">
            <a:spAutoFit/>
          </a:bodyPr>
          <a:lstStyle/>
          <a:p>
            <a:pPr marL="12700" marR="5080">
              <a:lnSpc>
                <a:spcPct val="139400"/>
              </a:lnSpc>
              <a:spcBef>
                <a:spcPts val="100"/>
              </a:spcBef>
            </a:pPr>
            <a:r>
              <a:rPr sz="3900" spc="235" dirty="0">
                <a:latin typeface="Times New Roman"/>
                <a:cs typeface="Times New Roman"/>
                <a:hlinkClick r:id="rId4"/>
              </a:rPr>
              <a:t>Online</a:t>
            </a:r>
            <a:r>
              <a:rPr sz="3900" spc="50" dirty="0">
                <a:latin typeface="Times New Roman"/>
                <a:cs typeface="Times New Roman"/>
                <a:hlinkClick r:id="rId4"/>
              </a:rPr>
              <a:t> </a:t>
            </a:r>
            <a:r>
              <a:rPr sz="3900" spc="280" dirty="0">
                <a:latin typeface="Times New Roman"/>
                <a:cs typeface="Times New Roman"/>
                <a:hlinkClick r:id="rId4"/>
              </a:rPr>
              <a:t>Request</a:t>
            </a:r>
            <a:r>
              <a:rPr sz="3900" spc="55" dirty="0">
                <a:latin typeface="Times New Roman"/>
                <a:cs typeface="Times New Roman"/>
                <a:hlinkClick r:id="rId4"/>
              </a:rPr>
              <a:t> </a:t>
            </a:r>
            <a:r>
              <a:rPr sz="3900" spc="335" dirty="0">
                <a:latin typeface="Times New Roman"/>
                <a:cs typeface="Times New Roman"/>
                <a:hlinkClick r:id="rId4"/>
              </a:rPr>
              <a:t>to</a:t>
            </a:r>
            <a:r>
              <a:rPr sz="3900" spc="335" dirty="0">
                <a:latin typeface="Times New Roman"/>
                <a:cs typeface="Times New Roman"/>
              </a:rPr>
              <a:t> </a:t>
            </a:r>
            <a:r>
              <a:rPr sz="3900" spc="265" dirty="0">
                <a:latin typeface="Times New Roman"/>
                <a:cs typeface="Times New Roman"/>
                <a:hlinkClick r:id="rId4"/>
              </a:rPr>
              <a:t>receive</a:t>
            </a:r>
            <a:r>
              <a:rPr sz="3900" spc="50" dirty="0">
                <a:latin typeface="Times New Roman"/>
                <a:cs typeface="Times New Roman"/>
                <a:hlinkClick r:id="rId4"/>
              </a:rPr>
              <a:t> </a:t>
            </a:r>
            <a:r>
              <a:rPr sz="3900" spc="300" dirty="0">
                <a:latin typeface="Times New Roman"/>
                <a:cs typeface="Times New Roman"/>
                <a:hlinkClick r:id="rId4"/>
              </a:rPr>
              <a:t>Narcan</a:t>
            </a:r>
            <a:r>
              <a:rPr sz="3900" spc="55" dirty="0">
                <a:latin typeface="Times New Roman"/>
                <a:cs typeface="Times New Roman"/>
                <a:hlinkClick r:id="rId4"/>
              </a:rPr>
              <a:t> </a:t>
            </a:r>
            <a:r>
              <a:rPr sz="3900" spc="195" dirty="0">
                <a:latin typeface="Times New Roman"/>
                <a:cs typeface="Times New Roman"/>
                <a:hlinkClick r:id="rId4"/>
              </a:rPr>
              <a:t>by</a:t>
            </a:r>
            <a:r>
              <a:rPr sz="3900" spc="55" dirty="0">
                <a:latin typeface="Times New Roman"/>
                <a:cs typeface="Times New Roman"/>
                <a:hlinkClick r:id="rId4"/>
              </a:rPr>
              <a:t> </a:t>
            </a:r>
            <a:r>
              <a:rPr sz="3900" spc="145" dirty="0">
                <a:latin typeface="Times New Roman"/>
                <a:cs typeface="Times New Roman"/>
                <a:hlinkClick r:id="rId4"/>
              </a:rPr>
              <a:t>mail</a:t>
            </a:r>
            <a:r>
              <a:rPr sz="3900" spc="145" dirty="0">
                <a:latin typeface="Times New Roman"/>
                <a:cs typeface="Times New Roman"/>
              </a:rPr>
              <a:t> </a:t>
            </a:r>
            <a:r>
              <a:rPr sz="3900" spc="80" dirty="0">
                <a:latin typeface="Times New Roman"/>
                <a:cs typeface="Times New Roman"/>
                <a:hlinkClick r:id="rId4"/>
              </a:rPr>
              <a:t>Visit</a:t>
            </a:r>
            <a:r>
              <a:rPr sz="3900" spc="60" dirty="0">
                <a:latin typeface="Times New Roman"/>
                <a:cs typeface="Times New Roman"/>
              </a:rPr>
              <a:t> </a:t>
            </a:r>
            <a:r>
              <a:rPr sz="3900" u="heavy" spc="229" dirty="0">
                <a:uFill>
                  <a:solidFill>
                    <a:srgbClr val="000000"/>
                  </a:solidFill>
                </a:uFill>
                <a:latin typeface="Times New Roman"/>
                <a:cs typeface="Times New Roman"/>
                <a:hlinkClick r:id="rId4"/>
              </a:rPr>
              <a:t>NextDistro.or</a:t>
            </a:r>
            <a:r>
              <a:rPr sz="3900" spc="229" dirty="0">
                <a:latin typeface="Times New Roman"/>
                <a:cs typeface="Times New Roman"/>
                <a:hlinkClick r:id="rId4"/>
              </a:rPr>
              <a:t>g</a:t>
            </a:r>
            <a:endParaRPr sz="3900">
              <a:latin typeface="Times New Roman"/>
              <a:cs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990600" y="479745"/>
            <a:ext cx="6019800" cy="1091965"/>
          </a:xfrm>
          <a:prstGeom prst="rect">
            <a:avLst/>
          </a:prstGeom>
        </p:spPr>
        <p:txBody>
          <a:bodyPr vert="horz" wrap="square" lIns="0" tIns="14604" rIns="0" bIns="0" rtlCol="0">
            <a:spAutoFit/>
          </a:bodyPr>
          <a:lstStyle/>
          <a:p>
            <a:pPr marL="12700">
              <a:lnSpc>
                <a:spcPct val="100000"/>
              </a:lnSpc>
              <a:spcBef>
                <a:spcPts val="114"/>
              </a:spcBef>
            </a:pPr>
            <a:r>
              <a:rPr sz="7000" dirty="0">
                <a:solidFill>
                  <a:srgbClr val="037D42"/>
                </a:solidFill>
              </a:rPr>
              <a:t>CONCLUSION</a:t>
            </a:r>
            <a:endParaRPr sz="7000" dirty="0"/>
          </a:p>
        </p:txBody>
      </p:sp>
      <p:sp>
        <p:nvSpPr>
          <p:cNvPr id="5" name="object 5" descr="Bar graph icon with an arrow indicating a downward trend."/>
          <p:cNvSpPr/>
          <p:nvPr/>
        </p:nvSpPr>
        <p:spPr>
          <a:xfrm>
            <a:off x="1435860" y="2229863"/>
            <a:ext cx="1324610" cy="1324610"/>
          </a:xfrm>
          <a:custGeom>
            <a:avLst/>
            <a:gdLst/>
            <a:ahLst/>
            <a:cxnLst/>
            <a:rect l="l" t="t" r="r" b="b"/>
            <a:pathLst>
              <a:path w="1324610" h="1324610">
                <a:moveTo>
                  <a:pt x="376859" y="475395"/>
                </a:moveTo>
                <a:lnTo>
                  <a:pt x="0" y="98535"/>
                </a:lnTo>
                <a:lnTo>
                  <a:pt x="98535" y="0"/>
                </a:lnTo>
                <a:lnTo>
                  <a:pt x="376859" y="278323"/>
                </a:lnTo>
                <a:lnTo>
                  <a:pt x="585907" y="278323"/>
                </a:lnTo>
                <a:lnTo>
                  <a:pt x="678455" y="370870"/>
                </a:lnTo>
                <a:lnTo>
                  <a:pt x="481383" y="370870"/>
                </a:lnTo>
                <a:lnTo>
                  <a:pt x="376859" y="475395"/>
                </a:lnTo>
                <a:close/>
              </a:path>
              <a:path w="1324610" h="1324610">
                <a:moveTo>
                  <a:pt x="585907" y="278323"/>
                </a:moveTo>
                <a:lnTo>
                  <a:pt x="376859" y="278323"/>
                </a:lnTo>
                <a:lnTo>
                  <a:pt x="481383" y="173798"/>
                </a:lnTo>
                <a:lnTo>
                  <a:pt x="585907" y="278323"/>
                </a:lnTo>
                <a:close/>
              </a:path>
              <a:path w="1324610" h="1324610">
                <a:moveTo>
                  <a:pt x="956778" y="433204"/>
                </a:moveTo>
                <a:lnTo>
                  <a:pt x="740789" y="433204"/>
                </a:lnTo>
                <a:lnTo>
                  <a:pt x="852254" y="328680"/>
                </a:lnTo>
                <a:lnTo>
                  <a:pt x="956778" y="433204"/>
                </a:lnTo>
                <a:close/>
              </a:path>
              <a:path w="1324610" h="1324610">
                <a:moveTo>
                  <a:pt x="737658" y="627146"/>
                </a:moveTo>
                <a:lnTo>
                  <a:pt x="481383" y="370870"/>
                </a:lnTo>
                <a:lnTo>
                  <a:pt x="678455" y="370870"/>
                </a:lnTo>
                <a:lnTo>
                  <a:pt x="740789" y="433204"/>
                </a:lnTo>
                <a:lnTo>
                  <a:pt x="956778" y="433204"/>
                </a:lnTo>
                <a:lnTo>
                  <a:pt x="1046196" y="522621"/>
                </a:lnTo>
                <a:lnTo>
                  <a:pt x="849124" y="522621"/>
                </a:lnTo>
                <a:lnTo>
                  <a:pt x="737658" y="627146"/>
                </a:lnTo>
                <a:close/>
              </a:path>
              <a:path w="1324610" h="1324610">
                <a:moveTo>
                  <a:pt x="139910" y="1324519"/>
                </a:moveTo>
                <a:lnTo>
                  <a:pt x="544" y="1324519"/>
                </a:lnTo>
                <a:lnTo>
                  <a:pt x="544" y="418641"/>
                </a:lnTo>
                <a:lnTo>
                  <a:pt x="139910" y="418641"/>
                </a:lnTo>
                <a:lnTo>
                  <a:pt x="139910" y="1324519"/>
                </a:lnTo>
                <a:close/>
              </a:path>
              <a:path w="1324610" h="1324610">
                <a:moveTo>
                  <a:pt x="1324519" y="899480"/>
                </a:moveTo>
                <a:lnTo>
                  <a:pt x="955145" y="850621"/>
                </a:lnTo>
                <a:lnTo>
                  <a:pt x="1064977" y="738475"/>
                </a:lnTo>
                <a:lnTo>
                  <a:pt x="849124" y="522621"/>
                </a:lnTo>
                <a:lnTo>
                  <a:pt x="1046196" y="522621"/>
                </a:lnTo>
                <a:lnTo>
                  <a:pt x="1162425" y="638850"/>
                </a:lnTo>
                <a:lnTo>
                  <a:pt x="1285146" y="638850"/>
                </a:lnTo>
                <a:lnTo>
                  <a:pt x="1324519" y="899480"/>
                </a:lnTo>
                <a:close/>
              </a:path>
              <a:path w="1324610" h="1324610">
                <a:moveTo>
                  <a:pt x="1285146" y="638850"/>
                </a:moveTo>
                <a:lnTo>
                  <a:pt x="1162425" y="638850"/>
                </a:lnTo>
                <a:lnTo>
                  <a:pt x="1268718" y="530107"/>
                </a:lnTo>
                <a:lnTo>
                  <a:pt x="1285146" y="638850"/>
                </a:lnTo>
                <a:close/>
              </a:path>
              <a:path w="1324610" h="1324610">
                <a:moveTo>
                  <a:pt x="418641" y="1324519"/>
                </a:moveTo>
                <a:lnTo>
                  <a:pt x="279275" y="1324519"/>
                </a:lnTo>
                <a:lnTo>
                  <a:pt x="279275" y="627690"/>
                </a:lnTo>
                <a:lnTo>
                  <a:pt x="418641" y="627690"/>
                </a:lnTo>
                <a:lnTo>
                  <a:pt x="418641" y="1324519"/>
                </a:lnTo>
                <a:close/>
              </a:path>
              <a:path w="1324610" h="1324610">
                <a:moveTo>
                  <a:pt x="697373" y="1324519"/>
                </a:moveTo>
                <a:lnTo>
                  <a:pt x="558007" y="1324519"/>
                </a:lnTo>
                <a:lnTo>
                  <a:pt x="558007" y="767056"/>
                </a:lnTo>
                <a:lnTo>
                  <a:pt x="697373" y="767056"/>
                </a:lnTo>
                <a:lnTo>
                  <a:pt x="697373" y="1324519"/>
                </a:lnTo>
                <a:close/>
              </a:path>
              <a:path w="1324610" h="1324610">
                <a:moveTo>
                  <a:pt x="976104" y="1324519"/>
                </a:moveTo>
                <a:lnTo>
                  <a:pt x="836739" y="1324519"/>
                </a:lnTo>
                <a:lnTo>
                  <a:pt x="836739" y="976104"/>
                </a:lnTo>
                <a:lnTo>
                  <a:pt x="976104" y="976104"/>
                </a:lnTo>
                <a:lnTo>
                  <a:pt x="976104" y="1324519"/>
                </a:lnTo>
                <a:close/>
              </a:path>
              <a:path w="1324610" h="1324610">
                <a:moveTo>
                  <a:pt x="1254836" y="1324519"/>
                </a:moveTo>
                <a:lnTo>
                  <a:pt x="1115470" y="1324519"/>
                </a:lnTo>
                <a:lnTo>
                  <a:pt x="1115470" y="1115470"/>
                </a:lnTo>
                <a:lnTo>
                  <a:pt x="1254836" y="1115470"/>
                </a:lnTo>
                <a:lnTo>
                  <a:pt x="1254836" y="1324519"/>
                </a:lnTo>
                <a:close/>
              </a:path>
            </a:pathLst>
          </a:custGeom>
          <a:solidFill>
            <a:srgbClr val="000000"/>
          </a:solidFill>
        </p:spPr>
        <p:txBody>
          <a:bodyPr wrap="square" lIns="0" tIns="0" rIns="0" bIns="0" rtlCol="0"/>
          <a:lstStyle/>
          <a:p>
            <a:pPr algn="l" rtl="0"/>
            <a:endParaRPr/>
          </a:p>
        </p:txBody>
      </p:sp>
      <p:sp>
        <p:nvSpPr>
          <p:cNvPr id="8" name="object 8"/>
          <p:cNvSpPr txBox="1"/>
          <p:nvPr/>
        </p:nvSpPr>
        <p:spPr>
          <a:xfrm>
            <a:off x="3176040" y="1901793"/>
            <a:ext cx="4715510" cy="1682750"/>
          </a:xfrm>
          <a:prstGeom prst="rect">
            <a:avLst/>
          </a:prstGeom>
        </p:spPr>
        <p:txBody>
          <a:bodyPr vert="horz" wrap="square" lIns="0" tIns="11430" rIns="0" bIns="0" rtlCol="0">
            <a:spAutoFit/>
          </a:bodyPr>
          <a:lstStyle/>
          <a:p>
            <a:pPr marL="12700" marR="5080">
              <a:lnSpc>
                <a:spcPct val="141200"/>
              </a:lnSpc>
              <a:spcBef>
                <a:spcPts val="90"/>
              </a:spcBef>
            </a:pPr>
            <a:r>
              <a:rPr sz="3850" b="1" spc="275" dirty="0">
                <a:latin typeface="Times New Roman"/>
                <a:cs typeface="Times New Roman"/>
              </a:rPr>
              <a:t>Decrease</a:t>
            </a:r>
            <a:r>
              <a:rPr sz="3850" b="1" spc="70" dirty="0">
                <a:latin typeface="Times New Roman"/>
                <a:cs typeface="Times New Roman"/>
              </a:rPr>
              <a:t> </a:t>
            </a:r>
            <a:r>
              <a:rPr sz="3850" b="1" spc="229" dirty="0">
                <a:latin typeface="Times New Roman"/>
                <a:cs typeface="Times New Roman"/>
              </a:rPr>
              <a:t>in </a:t>
            </a:r>
            <a:r>
              <a:rPr sz="3850" b="1" spc="225" dirty="0">
                <a:latin typeface="Times New Roman"/>
                <a:cs typeface="Times New Roman"/>
              </a:rPr>
              <a:t>Prescribing</a:t>
            </a:r>
            <a:r>
              <a:rPr sz="3850" b="1" spc="75" dirty="0">
                <a:latin typeface="Times New Roman"/>
                <a:cs typeface="Times New Roman"/>
              </a:rPr>
              <a:t> </a:t>
            </a:r>
            <a:r>
              <a:rPr sz="3850" b="1" spc="185" dirty="0">
                <a:latin typeface="Times New Roman"/>
                <a:cs typeface="Times New Roman"/>
              </a:rPr>
              <a:t>Opioids</a:t>
            </a:r>
            <a:endParaRPr sz="3850">
              <a:latin typeface="Times New Roman"/>
              <a:cs typeface="Times New Roman"/>
            </a:endParaRPr>
          </a:p>
        </p:txBody>
      </p:sp>
      <p:pic>
        <p:nvPicPr>
          <p:cNvPr id="7" name="object 7" descr="Color coded map of the U.S. Opioid Dispensing Rates per 100 people, from 2006 - 2019."/>
          <p:cNvPicPr/>
          <p:nvPr/>
        </p:nvPicPr>
        <p:blipFill>
          <a:blip r:embed="rId3" cstate="print"/>
          <a:stretch>
            <a:fillRect/>
          </a:stretch>
        </p:blipFill>
        <p:spPr>
          <a:xfrm>
            <a:off x="1436404" y="3849368"/>
            <a:ext cx="7334249" cy="5410199"/>
          </a:xfrm>
          <a:prstGeom prst="rect">
            <a:avLst/>
          </a:prstGeom>
        </p:spPr>
      </p:pic>
      <p:sp>
        <p:nvSpPr>
          <p:cNvPr id="4" name="object 4" descr="Bar graph icon with an arrow going up indicating an upward trend."/>
          <p:cNvSpPr/>
          <p:nvPr/>
        </p:nvSpPr>
        <p:spPr>
          <a:xfrm>
            <a:off x="10279113" y="2291943"/>
            <a:ext cx="1151890" cy="1200785"/>
          </a:xfrm>
          <a:custGeom>
            <a:avLst/>
            <a:gdLst/>
            <a:ahLst/>
            <a:cxnLst/>
            <a:rect l="l" t="t" r="r" b="b"/>
            <a:pathLst>
              <a:path w="1151890" h="1200785">
                <a:moveTo>
                  <a:pt x="1077277" y="499732"/>
                </a:moveTo>
                <a:lnTo>
                  <a:pt x="793242" y="499732"/>
                </a:lnTo>
                <a:lnTo>
                  <a:pt x="793242" y="1200289"/>
                </a:lnTo>
                <a:lnTo>
                  <a:pt x="1077277" y="1200289"/>
                </a:lnTo>
                <a:lnTo>
                  <a:pt x="1077277" y="499732"/>
                </a:lnTo>
                <a:close/>
              </a:path>
              <a:path w="1151890" h="1200785">
                <a:moveTo>
                  <a:pt x="1151369" y="0"/>
                </a:moveTo>
                <a:lnTo>
                  <a:pt x="935266" y="28613"/>
                </a:lnTo>
                <a:lnTo>
                  <a:pt x="994956" y="90055"/>
                </a:lnTo>
                <a:lnTo>
                  <a:pt x="932345" y="146723"/>
                </a:lnTo>
                <a:lnTo>
                  <a:pt x="870927" y="199555"/>
                </a:lnTo>
                <a:lnTo>
                  <a:pt x="810831" y="248678"/>
                </a:lnTo>
                <a:lnTo>
                  <a:pt x="752119" y="294246"/>
                </a:lnTo>
                <a:lnTo>
                  <a:pt x="694931" y="336359"/>
                </a:lnTo>
                <a:lnTo>
                  <a:pt x="639343" y="375170"/>
                </a:lnTo>
                <a:lnTo>
                  <a:pt x="585470" y="410819"/>
                </a:lnTo>
                <a:lnTo>
                  <a:pt x="533412" y="443407"/>
                </a:lnTo>
                <a:lnTo>
                  <a:pt x="483273" y="473087"/>
                </a:lnTo>
                <a:lnTo>
                  <a:pt x="435152" y="499999"/>
                </a:lnTo>
                <a:lnTo>
                  <a:pt x="389153" y="524243"/>
                </a:lnTo>
                <a:lnTo>
                  <a:pt x="345376" y="545985"/>
                </a:lnTo>
                <a:lnTo>
                  <a:pt x="303936" y="565340"/>
                </a:lnTo>
                <a:lnTo>
                  <a:pt x="264909" y="582434"/>
                </a:lnTo>
                <a:lnTo>
                  <a:pt x="228422" y="597408"/>
                </a:lnTo>
                <a:lnTo>
                  <a:pt x="163461" y="621499"/>
                </a:lnTo>
                <a:lnTo>
                  <a:pt x="109842" y="638695"/>
                </a:lnTo>
                <a:lnTo>
                  <a:pt x="68402" y="650024"/>
                </a:lnTo>
                <a:lnTo>
                  <a:pt x="52501" y="653821"/>
                </a:lnTo>
                <a:lnTo>
                  <a:pt x="34569" y="660412"/>
                </a:lnTo>
                <a:lnTo>
                  <a:pt x="19253" y="671271"/>
                </a:lnTo>
                <a:lnTo>
                  <a:pt x="7518" y="685761"/>
                </a:lnTo>
                <a:lnTo>
                  <a:pt x="393" y="703237"/>
                </a:lnTo>
                <a:lnTo>
                  <a:pt x="0" y="726236"/>
                </a:lnTo>
                <a:lnTo>
                  <a:pt x="8585" y="742619"/>
                </a:lnTo>
                <a:lnTo>
                  <a:pt x="21615" y="753389"/>
                </a:lnTo>
                <a:lnTo>
                  <a:pt x="34594" y="759587"/>
                </a:lnTo>
                <a:lnTo>
                  <a:pt x="40373" y="761669"/>
                </a:lnTo>
                <a:lnTo>
                  <a:pt x="46215" y="761860"/>
                </a:lnTo>
                <a:lnTo>
                  <a:pt x="52108" y="760158"/>
                </a:lnTo>
                <a:lnTo>
                  <a:pt x="468287" y="592061"/>
                </a:lnTo>
                <a:lnTo>
                  <a:pt x="786320" y="390982"/>
                </a:lnTo>
                <a:lnTo>
                  <a:pt x="989444" y="222351"/>
                </a:lnTo>
                <a:lnTo>
                  <a:pt x="1060881" y="151599"/>
                </a:lnTo>
                <a:lnTo>
                  <a:pt x="1122616" y="200761"/>
                </a:lnTo>
                <a:lnTo>
                  <a:pt x="1151369" y="0"/>
                </a:lnTo>
                <a:close/>
              </a:path>
            </a:pathLst>
          </a:custGeom>
          <a:solidFill>
            <a:srgbClr val="000000"/>
          </a:solidFill>
        </p:spPr>
        <p:txBody>
          <a:bodyPr wrap="square" lIns="0" tIns="0" rIns="0" bIns="0" rtlCol="0"/>
          <a:lstStyle/>
          <a:p>
            <a:pPr algn="l" rtl="0"/>
            <a:endParaRPr/>
          </a:p>
        </p:txBody>
      </p:sp>
      <p:sp>
        <p:nvSpPr>
          <p:cNvPr id="2" name="object 2">
            <a:extLst>
              <a:ext uri="{C183D7F6-B498-43B3-948B-1728B52AA6E4}">
                <adec:decorative xmlns:adec="http://schemas.microsoft.com/office/drawing/2017/decorative" val="1"/>
              </a:ext>
            </a:extLst>
          </p:cNvPr>
          <p:cNvSpPr/>
          <p:nvPr/>
        </p:nvSpPr>
        <p:spPr>
          <a:xfrm>
            <a:off x="10323256" y="3154235"/>
            <a:ext cx="284480" cy="338455"/>
          </a:xfrm>
          <a:custGeom>
            <a:avLst/>
            <a:gdLst/>
            <a:ahLst/>
            <a:cxnLst/>
            <a:rect l="l" t="t" r="r" b="b"/>
            <a:pathLst>
              <a:path w="284479" h="338454">
                <a:moveTo>
                  <a:pt x="283999" y="337987"/>
                </a:moveTo>
                <a:lnTo>
                  <a:pt x="0" y="337987"/>
                </a:lnTo>
                <a:lnTo>
                  <a:pt x="0" y="0"/>
                </a:lnTo>
                <a:lnTo>
                  <a:pt x="283999" y="0"/>
                </a:lnTo>
                <a:lnTo>
                  <a:pt x="283999" y="337987"/>
                </a:lnTo>
                <a:close/>
              </a:path>
            </a:pathLst>
          </a:custGeom>
          <a:solidFill>
            <a:srgbClr val="000000"/>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10697812" y="3008808"/>
            <a:ext cx="280035" cy="483870"/>
          </a:xfrm>
          <a:custGeom>
            <a:avLst/>
            <a:gdLst/>
            <a:ahLst/>
            <a:cxnLst/>
            <a:rect l="l" t="t" r="r" b="b"/>
            <a:pathLst>
              <a:path w="280034" h="483870">
                <a:moveTo>
                  <a:pt x="279896" y="483415"/>
                </a:moveTo>
                <a:lnTo>
                  <a:pt x="0" y="483415"/>
                </a:lnTo>
                <a:lnTo>
                  <a:pt x="0" y="0"/>
                </a:lnTo>
                <a:lnTo>
                  <a:pt x="279896" y="0"/>
                </a:lnTo>
                <a:lnTo>
                  <a:pt x="279896" y="483415"/>
                </a:lnTo>
                <a:close/>
              </a:path>
            </a:pathLst>
          </a:custGeom>
          <a:solidFill>
            <a:srgbClr val="000000"/>
          </a:solidFill>
        </p:spPr>
        <p:txBody>
          <a:bodyPr wrap="square" lIns="0" tIns="0" rIns="0" bIns="0" rtlCol="0"/>
          <a:lstStyle/>
          <a:p>
            <a:endParaRPr/>
          </a:p>
        </p:txBody>
      </p:sp>
      <p:sp>
        <p:nvSpPr>
          <p:cNvPr id="10" name="object 10"/>
          <p:cNvSpPr txBox="1"/>
          <p:nvPr/>
        </p:nvSpPr>
        <p:spPr>
          <a:xfrm>
            <a:off x="11725043" y="1915325"/>
            <a:ext cx="4368800" cy="1682750"/>
          </a:xfrm>
          <a:prstGeom prst="rect">
            <a:avLst/>
          </a:prstGeom>
        </p:spPr>
        <p:txBody>
          <a:bodyPr vert="horz" wrap="square" lIns="0" tIns="12700" rIns="0" bIns="0" rtlCol="0">
            <a:spAutoFit/>
          </a:bodyPr>
          <a:lstStyle/>
          <a:p>
            <a:pPr marL="12700" marR="5080">
              <a:lnSpc>
                <a:spcPct val="139400"/>
              </a:lnSpc>
              <a:spcBef>
                <a:spcPts val="100"/>
              </a:spcBef>
            </a:pPr>
            <a:r>
              <a:rPr sz="3900" b="1" spc="229" dirty="0">
                <a:latin typeface="Times New Roman"/>
                <a:cs typeface="Times New Roman"/>
              </a:rPr>
              <a:t>Increase</a:t>
            </a:r>
            <a:r>
              <a:rPr sz="3900" b="1" spc="50" dirty="0">
                <a:latin typeface="Times New Roman"/>
                <a:cs typeface="Times New Roman"/>
              </a:rPr>
              <a:t> </a:t>
            </a:r>
            <a:r>
              <a:rPr sz="3900" b="1" spc="229" dirty="0">
                <a:latin typeface="Times New Roman"/>
                <a:cs typeface="Times New Roman"/>
              </a:rPr>
              <a:t>in</a:t>
            </a:r>
            <a:r>
              <a:rPr sz="3900" b="1" spc="50" dirty="0">
                <a:latin typeface="Times New Roman"/>
                <a:cs typeface="Times New Roman"/>
              </a:rPr>
              <a:t> </a:t>
            </a:r>
            <a:r>
              <a:rPr sz="3900" b="1" spc="130" dirty="0">
                <a:latin typeface="Times New Roman"/>
                <a:cs typeface="Times New Roman"/>
              </a:rPr>
              <a:t>Opioid </a:t>
            </a:r>
            <a:r>
              <a:rPr sz="3900" b="1" spc="165" dirty="0">
                <a:latin typeface="Times New Roman"/>
                <a:cs typeface="Times New Roman"/>
              </a:rPr>
              <a:t>Related</a:t>
            </a:r>
            <a:r>
              <a:rPr sz="3900" b="1" spc="70" dirty="0">
                <a:latin typeface="Times New Roman"/>
                <a:cs typeface="Times New Roman"/>
              </a:rPr>
              <a:t> </a:t>
            </a:r>
            <a:r>
              <a:rPr sz="3900" b="1" spc="235" dirty="0">
                <a:latin typeface="Times New Roman"/>
                <a:cs typeface="Times New Roman"/>
              </a:rPr>
              <a:t>Deaths</a:t>
            </a:r>
            <a:endParaRPr sz="3900" dirty="0">
              <a:latin typeface="Times New Roman"/>
              <a:cs typeface="Times New Roman"/>
            </a:endParaRPr>
          </a:p>
        </p:txBody>
      </p:sp>
      <p:pic>
        <p:nvPicPr>
          <p:cNvPr id="6" name="object 6" descr="Graph of the National Drug-Involved Overdose Deaths, Number Among All Ages, 1999 - 2020."/>
          <p:cNvPicPr/>
          <p:nvPr/>
        </p:nvPicPr>
        <p:blipFill>
          <a:blip r:embed="rId4" cstate="print"/>
          <a:stretch>
            <a:fillRect/>
          </a:stretch>
        </p:blipFill>
        <p:spPr>
          <a:xfrm>
            <a:off x="9486269" y="3753556"/>
            <a:ext cx="7772399" cy="550544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F7F7"/>
          </a:solidFill>
        </p:spPr>
        <p:txBody>
          <a:bodyPr wrap="square" lIns="0" tIns="0" rIns="0" bIns="0" rtlCol="0"/>
          <a:lstStyle/>
          <a:p>
            <a:pPr algn="l" rtl="0"/>
            <a:endParaRPr/>
          </a:p>
        </p:txBody>
      </p:sp>
      <p:sp>
        <p:nvSpPr>
          <p:cNvPr id="7" name="object 7"/>
          <p:cNvSpPr txBox="1">
            <a:spLocks noGrp="1"/>
          </p:cNvSpPr>
          <p:nvPr>
            <p:ph type="title" idx="4294967295"/>
          </p:nvPr>
        </p:nvSpPr>
        <p:spPr>
          <a:xfrm>
            <a:off x="362607" y="2673972"/>
            <a:ext cx="8151495" cy="3176905"/>
          </a:xfrm>
          <a:prstGeom prst="rect">
            <a:avLst/>
          </a:prstGeom>
          <a:noFill/>
          <a:ln>
            <a:noFill/>
            <a:prstDash/>
          </a:ln>
          <a:effectLst/>
        </p:spPr>
        <p:txBody>
          <a:bodyPr rot="0" spcFirstLastPara="0" vertOverflow="overflow" horzOverflow="overflow" vert="horz" wrap="square" lIns="0" tIns="1524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4870"/>
              </a:spcBef>
              <a:spcAft>
                <a:spcPts val="0"/>
              </a:spcAft>
              <a:buClrTx/>
              <a:buSzTx/>
              <a:buFontTx/>
              <a:buNone/>
              <a:tabLst/>
              <a:defRPr/>
            </a:pPr>
            <a:r>
              <a:rPr kumimoji="0" lang="en-US" sz="3600" b="0" i="0" u="none" strike="noStrike" kern="0" cap="none" spc="-10" normalizeH="0" baseline="0" noProof="0" dirty="0">
                <a:ln>
                  <a:noFill/>
                </a:ln>
                <a:solidFill>
                  <a:srgbClr val="017D42"/>
                </a:solidFill>
                <a:effectLst/>
                <a:uLnTx/>
                <a:uFillTx/>
                <a:latin typeface="Arial"/>
                <a:cs typeface="Arial"/>
              </a:rPr>
              <a:t>Questions?</a:t>
            </a:r>
            <a:endParaRPr kumimoji="0" lang="en-US" sz="3600" b="0" i="0" u="none" strike="noStrike" kern="0" cap="none" spc="0" normalizeH="0" baseline="0" noProof="0" dirty="0">
              <a:ln>
                <a:noFill/>
              </a:ln>
              <a:solidFill>
                <a:sysClr val="windowText" lastClr="000000"/>
              </a:solidFill>
              <a:effectLst/>
              <a:uLnTx/>
              <a:uFillTx/>
              <a:latin typeface="Arial"/>
              <a:cs typeface="Arial"/>
            </a:endParaRPr>
          </a:p>
        </p:txBody>
      </p:sp>
      <p:sp>
        <p:nvSpPr>
          <p:cNvPr id="9" name="object 9"/>
          <p:cNvSpPr txBox="1"/>
          <p:nvPr/>
        </p:nvSpPr>
        <p:spPr>
          <a:xfrm>
            <a:off x="362607" y="7151088"/>
            <a:ext cx="6121400" cy="1939925"/>
          </a:xfrm>
          <a:prstGeom prst="rect">
            <a:avLst/>
          </a:prstGeom>
        </p:spPr>
        <p:txBody>
          <a:bodyPr vert="horz" wrap="square" lIns="0" tIns="12700" rIns="0" bIns="0" rtlCol="0">
            <a:spAutoFit/>
          </a:bodyPr>
          <a:lstStyle/>
          <a:p>
            <a:pPr marL="12700" marR="5080">
              <a:lnSpc>
                <a:spcPct val="116300"/>
              </a:lnSpc>
              <a:spcBef>
                <a:spcPts val="100"/>
              </a:spcBef>
            </a:pPr>
            <a:r>
              <a:rPr sz="3600" b="1" spc="-10" dirty="0">
                <a:solidFill>
                  <a:srgbClr val="661F31"/>
                </a:solidFill>
                <a:latin typeface="Arial"/>
                <a:cs typeface="Arial"/>
                <a:hlinkClick r:id="rId3"/>
              </a:rPr>
              <a:t>CLUCIUS@FSU.EDU</a:t>
            </a:r>
            <a:r>
              <a:rPr sz="3600" b="1" spc="-10" dirty="0">
                <a:solidFill>
                  <a:srgbClr val="661F31"/>
                </a:solidFill>
                <a:latin typeface="Arial"/>
                <a:cs typeface="Arial"/>
              </a:rPr>
              <a:t> </a:t>
            </a:r>
            <a:r>
              <a:rPr sz="3600" b="1" spc="-10" dirty="0">
                <a:solidFill>
                  <a:srgbClr val="661F31"/>
                </a:solidFill>
                <a:latin typeface="Arial"/>
                <a:cs typeface="Arial"/>
                <a:hlinkClick r:id="rId4"/>
              </a:rPr>
              <a:t>MZIMMERMAN@FSU.EDU</a:t>
            </a:r>
            <a:r>
              <a:rPr sz="3600" b="1" spc="-10" dirty="0">
                <a:solidFill>
                  <a:srgbClr val="661F31"/>
                </a:solidFill>
                <a:latin typeface="Arial"/>
                <a:cs typeface="Arial"/>
              </a:rPr>
              <a:t> SEROTARCNETWORK.ORG</a:t>
            </a:r>
            <a:endParaRPr sz="3600" dirty="0">
              <a:latin typeface="Arial"/>
              <a:cs typeface="Arial"/>
            </a:endParaRPr>
          </a:p>
        </p:txBody>
      </p:sp>
      <p:grpSp>
        <p:nvGrpSpPr>
          <p:cNvPr id="3" name="object 3">
            <a:extLst>
              <a:ext uri="{C183D7F6-B498-43B3-948B-1728B52AA6E4}">
                <adec:decorative xmlns:adec="http://schemas.microsoft.com/office/drawing/2017/decorative" val="1"/>
              </a:ext>
            </a:extLst>
          </p:cNvPr>
          <p:cNvGrpSpPr/>
          <p:nvPr/>
        </p:nvGrpSpPr>
        <p:grpSpPr>
          <a:xfrm>
            <a:off x="10038779" y="718887"/>
            <a:ext cx="7654290" cy="8845550"/>
            <a:chOff x="10038779" y="718887"/>
            <a:chExt cx="7654290" cy="8845550"/>
          </a:xfrm>
        </p:grpSpPr>
        <p:sp>
          <p:nvSpPr>
            <p:cNvPr id="4" name="object 4"/>
            <p:cNvSpPr/>
            <p:nvPr/>
          </p:nvSpPr>
          <p:spPr>
            <a:xfrm>
              <a:off x="10038779" y="718887"/>
              <a:ext cx="7654290" cy="8845550"/>
            </a:xfrm>
            <a:custGeom>
              <a:avLst/>
              <a:gdLst/>
              <a:ahLst/>
              <a:cxnLst/>
              <a:rect l="l" t="t" r="r" b="b"/>
              <a:pathLst>
                <a:path w="7654290" h="8845550">
                  <a:moveTo>
                    <a:pt x="7654219" y="8845537"/>
                  </a:moveTo>
                  <a:lnTo>
                    <a:pt x="0" y="8845537"/>
                  </a:lnTo>
                  <a:lnTo>
                    <a:pt x="0" y="0"/>
                  </a:lnTo>
                  <a:lnTo>
                    <a:pt x="7654219" y="0"/>
                  </a:lnTo>
                  <a:lnTo>
                    <a:pt x="7654219" y="8845537"/>
                  </a:lnTo>
                  <a:close/>
                </a:path>
              </a:pathLst>
            </a:custGeom>
            <a:solidFill>
              <a:srgbClr val="D56E20"/>
            </a:solidFill>
          </p:spPr>
          <p:txBody>
            <a:bodyPr wrap="square" lIns="0" tIns="0" rIns="0" bIns="0" rtlCol="0"/>
            <a:lstStyle/>
            <a:p>
              <a:endParaRPr/>
            </a:p>
          </p:txBody>
        </p:sp>
        <p:sp>
          <p:nvSpPr>
            <p:cNvPr id="5" name="object 5"/>
            <p:cNvSpPr/>
            <p:nvPr/>
          </p:nvSpPr>
          <p:spPr>
            <a:xfrm>
              <a:off x="11857132" y="4245795"/>
              <a:ext cx="4017645" cy="3931285"/>
            </a:xfrm>
            <a:custGeom>
              <a:avLst/>
              <a:gdLst/>
              <a:ahLst/>
              <a:cxnLst/>
              <a:rect l="l" t="t" r="r" b="b"/>
              <a:pathLst>
                <a:path w="4017644" h="3931284">
                  <a:moveTo>
                    <a:pt x="3531745" y="3931167"/>
                  </a:moveTo>
                  <a:lnTo>
                    <a:pt x="485767" y="3931167"/>
                  </a:lnTo>
                  <a:lnTo>
                    <a:pt x="438991" y="3928944"/>
                  </a:lnTo>
                  <a:lnTo>
                    <a:pt x="393466" y="3922408"/>
                  </a:lnTo>
                  <a:lnTo>
                    <a:pt x="349403" y="3911765"/>
                  </a:lnTo>
                  <a:lnTo>
                    <a:pt x="307004" y="3897216"/>
                  </a:lnTo>
                  <a:lnTo>
                    <a:pt x="266475" y="3878967"/>
                  </a:lnTo>
                  <a:lnTo>
                    <a:pt x="228019" y="3857220"/>
                  </a:lnTo>
                  <a:lnTo>
                    <a:pt x="191838" y="3832180"/>
                  </a:lnTo>
                  <a:lnTo>
                    <a:pt x="158137" y="3804048"/>
                  </a:lnTo>
                  <a:lnTo>
                    <a:pt x="127119" y="3773031"/>
                  </a:lnTo>
                  <a:lnTo>
                    <a:pt x="98988" y="3739330"/>
                  </a:lnTo>
                  <a:lnTo>
                    <a:pt x="73947" y="3703149"/>
                  </a:lnTo>
                  <a:lnTo>
                    <a:pt x="52200" y="3664692"/>
                  </a:lnTo>
                  <a:lnTo>
                    <a:pt x="33951" y="3624163"/>
                  </a:lnTo>
                  <a:lnTo>
                    <a:pt x="19402" y="3581765"/>
                  </a:lnTo>
                  <a:lnTo>
                    <a:pt x="8759" y="3537701"/>
                  </a:lnTo>
                  <a:lnTo>
                    <a:pt x="2223" y="3492176"/>
                  </a:lnTo>
                  <a:lnTo>
                    <a:pt x="0" y="3445393"/>
                  </a:lnTo>
                  <a:lnTo>
                    <a:pt x="0" y="485774"/>
                  </a:lnTo>
                  <a:lnTo>
                    <a:pt x="2223" y="438991"/>
                  </a:lnTo>
                  <a:lnTo>
                    <a:pt x="8759" y="393466"/>
                  </a:lnTo>
                  <a:lnTo>
                    <a:pt x="19402" y="349402"/>
                  </a:lnTo>
                  <a:lnTo>
                    <a:pt x="33951" y="307004"/>
                  </a:lnTo>
                  <a:lnTo>
                    <a:pt x="52200" y="266475"/>
                  </a:lnTo>
                  <a:lnTo>
                    <a:pt x="73947" y="228018"/>
                  </a:lnTo>
                  <a:lnTo>
                    <a:pt x="98988" y="191838"/>
                  </a:lnTo>
                  <a:lnTo>
                    <a:pt x="127119" y="158137"/>
                  </a:lnTo>
                  <a:lnTo>
                    <a:pt x="158137" y="127119"/>
                  </a:lnTo>
                  <a:lnTo>
                    <a:pt x="191838" y="98988"/>
                  </a:lnTo>
                  <a:lnTo>
                    <a:pt x="228019" y="73947"/>
                  </a:lnTo>
                  <a:lnTo>
                    <a:pt x="266475" y="52200"/>
                  </a:lnTo>
                  <a:lnTo>
                    <a:pt x="307004" y="33951"/>
                  </a:lnTo>
                  <a:lnTo>
                    <a:pt x="349403" y="19402"/>
                  </a:lnTo>
                  <a:lnTo>
                    <a:pt x="393466" y="8759"/>
                  </a:lnTo>
                  <a:lnTo>
                    <a:pt x="438991" y="2223"/>
                  </a:lnTo>
                  <a:lnTo>
                    <a:pt x="485774" y="0"/>
                  </a:lnTo>
                  <a:lnTo>
                    <a:pt x="3531738" y="0"/>
                  </a:lnTo>
                  <a:lnTo>
                    <a:pt x="3578521" y="2223"/>
                  </a:lnTo>
                  <a:lnTo>
                    <a:pt x="3624046" y="8759"/>
                  </a:lnTo>
                  <a:lnTo>
                    <a:pt x="3668110" y="19402"/>
                  </a:lnTo>
                  <a:lnTo>
                    <a:pt x="3710508" y="33951"/>
                  </a:lnTo>
                  <a:lnTo>
                    <a:pt x="3751037" y="52200"/>
                  </a:lnTo>
                  <a:lnTo>
                    <a:pt x="3789494" y="73947"/>
                  </a:lnTo>
                  <a:lnTo>
                    <a:pt x="3825674" y="98988"/>
                  </a:lnTo>
                  <a:lnTo>
                    <a:pt x="3859375" y="127119"/>
                  </a:lnTo>
                  <a:lnTo>
                    <a:pt x="3890393" y="158137"/>
                  </a:lnTo>
                  <a:lnTo>
                    <a:pt x="3918524" y="191838"/>
                  </a:lnTo>
                  <a:lnTo>
                    <a:pt x="3943565" y="228018"/>
                  </a:lnTo>
                  <a:lnTo>
                    <a:pt x="3965312" y="266475"/>
                  </a:lnTo>
                  <a:lnTo>
                    <a:pt x="3983561" y="307004"/>
                  </a:lnTo>
                  <a:lnTo>
                    <a:pt x="3998110" y="349402"/>
                  </a:lnTo>
                  <a:lnTo>
                    <a:pt x="4008753" y="393466"/>
                  </a:lnTo>
                  <a:lnTo>
                    <a:pt x="4015289" y="438991"/>
                  </a:lnTo>
                  <a:lnTo>
                    <a:pt x="4017512" y="485774"/>
                  </a:lnTo>
                  <a:lnTo>
                    <a:pt x="4017512" y="3445393"/>
                  </a:lnTo>
                  <a:lnTo>
                    <a:pt x="4015289" y="3492176"/>
                  </a:lnTo>
                  <a:lnTo>
                    <a:pt x="4008753" y="3537701"/>
                  </a:lnTo>
                  <a:lnTo>
                    <a:pt x="3998110" y="3581765"/>
                  </a:lnTo>
                  <a:lnTo>
                    <a:pt x="3983561" y="3624163"/>
                  </a:lnTo>
                  <a:lnTo>
                    <a:pt x="3965312" y="3664692"/>
                  </a:lnTo>
                  <a:lnTo>
                    <a:pt x="3943565" y="3703149"/>
                  </a:lnTo>
                  <a:lnTo>
                    <a:pt x="3918524" y="3739330"/>
                  </a:lnTo>
                  <a:lnTo>
                    <a:pt x="3890393" y="3773031"/>
                  </a:lnTo>
                  <a:lnTo>
                    <a:pt x="3859375" y="3804048"/>
                  </a:lnTo>
                  <a:lnTo>
                    <a:pt x="3825674" y="3832180"/>
                  </a:lnTo>
                  <a:lnTo>
                    <a:pt x="3789494" y="3857220"/>
                  </a:lnTo>
                  <a:lnTo>
                    <a:pt x="3751037" y="3878967"/>
                  </a:lnTo>
                  <a:lnTo>
                    <a:pt x="3710508" y="3897216"/>
                  </a:lnTo>
                  <a:lnTo>
                    <a:pt x="3668110" y="3911765"/>
                  </a:lnTo>
                  <a:lnTo>
                    <a:pt x="3624046" y="3922408"/>
                  </a:lnTo>
                  <a:lnTo>
                    <a:pt x="3578521" y="3928944"/>
                  </a:lnTo>
                  <a:lnTo>
                    <a:pt x="3531745" y="3931167"/>
                  </a:lnTo>
                  <a:close/>
                </a:path>
              </a:pathLst>
            </a:custGeom>
            <a:solidFill>
              <a:srgbClr val="661F31"/>
            </a:solidFill>
          </p:spPr>
          <p:txBody>
            <a:bodyPr wrap="square" lIns="0" tIns="0" rIns="0" bIns="0" rtlCol="0"/>
            <a:lstStyle/>
            <a:p>
              <a:pPr algn="l" rtl="0"/>
              <a:endParaRPr/>
            </a:p>
          </p:txBody>
        </p:sp>
      </p:grpSp>
      <p:sp>
        <p:nvSpPr>
          <p:cNvPr id="6" name="object 6"/>
          <p:cNvSpPr txBox="1">
            <a:spLocks/>
          </p:cNvSpPr>
          <p:nvPr/>
        </p:nvSpPr>
        <p:spPr>
          <a:xfrm>
            <a:off x="10587697" y="1046191"/>
            <a:ext cx="6556375" cy="2832100"/>
          </a:xfrm>
          <a:prstGeom prst="rect">
            <a:avLst/>
          </a:prstGeom>
          <a:noFill/>
          <a:ln>
            <a:noFill/>
            <a:prstDash/>
          </a:ln>
          <a:effectLst/>
        </p:spPr>
        <p:txBody>
          <a:bodyPr rot="0" spcFirstLastPara="0" vertOverflow="overflow" horzOverflow="overflow" vert="horz" wrap="square" lIns="0" tIns="114935" rIns="0" bIns="0" numCol="1" spcCol="0" rtlCol="0" fromWordArt="0" anchor="t" anchorCtr="0" forceAA="0" compatLnSpc="1">
            <a:prstTxWarp prst="textNoShape">
              <a:avLst/>
            </a:prstTxWarp>
            <a:spAutoFit/>
          </a:bodyPr>
          <a:lstStyle/>
          <a:p>
            <a:pPr marL="12700" marR="5080" lvl="0" indent="-635" algn="ctr" defTabSz="914400" eaLnBrk="1" fontAlgn="auto" latinLnBrk="0" hangingPunct="1">
              <a:lnSpc>
                <a:spcPts val="7130"/>
              </a:lnSpc>
              <a:spcBef>
                <a:spcPts val="905"/>
              </a:spcBef>
              <a:spcAft>
                <a:spcPts val="0"/>
              </a:spcAft>
              <a:buClrTx/>
              <a:buSzTx/>
              <a:buFontTx/>
              <a:buNone/>
              <a:tabLst/>
              <a:defRPr/>
            </a:pPr>
            <a:r>
              <a:rPr kumimoji="0" lang="en-US" sz="6500" b="1" i="0" u="none" strike="noStrike" kern="0" cap="none" spc="-1125" normalizeH="0" baseline="0" noProof="0" dirty="0">
                <a:ln>
                  <a:noFill/>
                </a:ln>
                <a:solidFill>
                  <a:srgbClr val="FFFFFF"/>
                </a:solidFill>
                <a:effectLst/>
                <a:uLnTx/>
                <a:uFillTx/>
                <a:latin typeface="Arial"/>
                <a:ea typeface="+mj-ea"/>
                <a:cs typeface="Arial"/>
              </a:rPr>
              <a:t>PLEASE</a:t>
            </a:r>
            <a:r>
              <a:rPr kumimoji="0" lang="en-US" sz="6500" b="1" i="0" u="none" strike="noStrike" kern="0" cap="none" spc="-120" normalizeH="0" baseline="0" noProof="0" dirty="0">
                <a:ln>
                  <a:noFill/>
                </a:ln>
                <a:solidFill>
                  <a:srgbClr val="FFFFFF"/>
                </a:solidFill>
                <a:effectLst/>
                <a:uLnTx/>
                <a:uFillTx/>
                <a:latin typeface="Arial"/>
                <a:ea typeface="+mj-ea"/>
                <a:cs typeface="Arial"/>
              </a:rPr>
              <a:t> </a:t>
            </a:r>
            <a:r>
              <a:rPr kumimoji="0" lang="en-US" sz="6500" b="1" i="0" u="none" strike="noStrike" kern="0" cap="none" spc="-1175" normalizeH="0" baseline="0" noProof="0" dirty="0">
                <a:ln>
                  <a:noFill/>
                </a:ln>
                <a:solidFill>
                  <a:srgbClr val="FFFFFF"/>
                </a:solidFill>
                <a:effectLst/>
                <a:uLnTx/>
                <a:uFillTx/>
                <a:latin typeface="Arial"/>
                <a:ea typeface="+mj-ea"/>
                <a:cs typeface="Arial"/>
              </a:rPr>
              <a:t>TAKE</a:t>
            </a:r>
            <a:r>
              <a:rPr kumimoji="0" lang="en-US" sz="6500" b="1" i="0" u="none" strike="noStrike" kern="0" cap="none" spc="-120" normalizeH="0" baseline="0" noProof="0" dirty="0">
                <a:ln>
                  <a:noFill/>
                </a:ln>
                <a:solidFill>
                  <a:srgbClr val="FFFFFF"/>
                </a:solidFill>
                <a:effectLst/>
                <a:uLnTx/>
                <a:uFillTx/>
                <a:latin typeface="Arial"/>
                <a:ea typeface="+mj-ea"/>
                <a:cs typeface="Arial"/>
              </a:rPr>
              <a:t> </a:t>
            </a:r>
            <a:r>
              <a:rPr kumimoji="0" lang="en-US" sz="6500" b="1" i="0" u="none" strike="noStrike" kern="0" cap="none" spc="-1015" normalizeH="0" baseline="0" noProof="0" dirty="0">
                <a:ln>
                  <a:noFill/>
                </a:ln>
                <a:solidFill>
                  <a:srgbClr val="FFFFFF"/>
                </a:solidFill>
                <a:effectLst/>
                <a:uLnTx/>
                <a:uFillTx/>
                <a:latin typeface="Arial"/>
                <a:ea typeface="+mj-ea"/>
                <a:cs typeface="Arial"/>
              </a:rPr>
              <a:t>OUR </a:t>
            </a:r>
            <a:r>
              <a:rPr kumimoji="0" lang="en-US" sz="6500" b="1" i="0" u="none" strike="noStrike" kern="0" cap="none" spc="-1080" normalizeH="0" baseline="0" noProof="0" dirty="0">
                <a:ln>
                  <a:noFill/>
                </a:ln>
                <a:solidFill>
                  <a:srgbClr val="FFFFFF"/>
                </a:solidFill>
                <a:effectLst/>
                <a:uLnTx/>
                <a:uFillTx/>
                <a:latin typeface="Arial"/>
                <a:ea typeface="+mj-ea"/>
                <a:cs typeface="Arial"/>
              </a:rPr>
              <a:t>ANONYMOUS </a:t>
            </a:r>
            <a:r>
              <a:rPr kumimoji="0" lang="en-US" sz="6500" b="1" i="0" u="none" strike="noStrike" kern="0" cap="none" spc="-1130" normalizeH="0" baseline="0" noProof="0" dirty="0">
                <a:ln>
                  <a:noFill/>
                </a:ln>
                <a:solidFill>
                  <a:srgbClr val="FFFFFF"/>
                </a:solidFill>
                <a:effectLst/>
                <a:uLnTx/>
                <a:uFillTx/>
                <a:latin typeface="Arial"/>
                <a:ea typeface="+mj-ea"/>
                <a:cs typeface="Arial"/>
              </a:rPr>
              <a:t>FEEDBACK</a:t>
            </a:r>
            <a:r>
              <a:rPr kumimoji="0" lang="en-US" sz="6500" b="1" i="0" u="none" strike="noStrike" kern="0" cap="none" spc="-130" normalizeH="0" baseline="0" noProof="0" dirty="0">
                <a:ln>
                  <a:noFill/>
                </a:ln>
                <a:solidFill>
                  <a:srgbClr val="FFFFFF"/>
                </a:solidFill>
                <a:effectLst/>
                <a:uLnTx/>
                <a:uFillTx/>
                <a:latin typeface="Arial"/>
                <a:ea typeface="+mj-ea"/>
                <a:cs typeface="Arial"/>
              </a:rPr>
              <a:t> </a:t>
            </a:r>
            <a:r>
              <a:rPr kumimoji="0" lang="en-US" sz="6500" b="1" i="0" u="none" strike="noStrike" kern="0" cap="none" spc="-969" normalizeH="0" baseline="0" noProof="0" dirty="0">
                <a:ln>
                  <a:noFill/>
                </a:ln>
                <a:solidFill>
                  <a:srgbClr val="FFFFFF"/>
                </a:solidFill>
                <a:effectLst/>
                <a:uLnTx/>
                <a:uFillTx/>
                <a:latin typeface="Arial"/>
                <a:ea typeface="+mj-ea"/>
                <a:cs typeface="Arial"/>
              </a:rPr>
              <a:t>SURVEY!</a:t>
            </a:r>
            <a:endParaRPr kumimoji="0" lang="en-US" sz="6500" b="1" i="0" u="none" strike="noStrike" kern="0" cap="none" spc="0" normalizeH="0" baseline="0" noProof="0" dirty="0">
              <a:ln>
                <a:noFill/>
              </a:ln>
              <a:solidFill>
                <a:srgbClr val="661F31"/>
              </a:solidFill>
              <a:effectLst/>
              <a:uLnTx/>
              <a:uFillTx/>
              <a:latin typeface="Arial"/>
              <a:ea typeface="+mj-ea"/>
              <a:cs typeface="Arial"/>
            </a:endParaRPr>
          </a:p>
        </p:txBody>
      </p:sp>
      <p:grpSp>
        <p:nvGrpSpPr>
          <p:cNvPr id="10" name="object 10" descr="QR code"/>
          <p:cNvGrpSpPr/>
          <p:nvPr/>
        </p:nvGrpSpPr>
        <p:grpSpPr>
          <a:xfrm>
            <a:off x="12252213" y="4597702"/>
            <a:ext cx="3227705" cy="3227705"/>
            <a:chOff x="12252213" y="4597702"/>
            <a:chExt cx="3227705" cy="3227705"/>
          </a:xfrm>
        </p:grpSpPr>
        <p:sp>
          <p:nvSpPr>
            <p:cNvPr id="11" name="object 11"/>
            <p:cNvSpPr/>
            <p:nvPr/>
          </p:nvSpPr>
          <p:spPr>
            <a:xfrm>
              <a:off x="12252213" y="4597702"/>
              <a:ext cx="3227705" cy="3227705"/>
            </a:xfrm>
            <a:custGeom>
              <a:avLst/>
              <a:gdLst/>
              <a:ahLst/>
              <a:cxnLst/>
              <a:rect l="l" t="t" r="r" b="b"/>
              <a:pathLst>
                <a:path w="3227705" h="3227704">
                  <a:moveTo>
                    <a:pt x="3227352" y="3227352"/>
                  </a:moveTo>
                  <a:lnTo>
                    <a:pt x="0" y="3227352"/>
                  </a:lnTo>
                  <a:lnTo>
                    <a:pt x="0" y="0"/>
                  </a:lnTo>
                  <a:lnTo>
                    <a:pt x="3227352" y="0"/>
                  </a:lnTo>
                  <a:lnTo>
                    <a:pt x="3227352" y="3227352"/>
                  </a:lnTo>
                  <a:close/>
                </a:path>
              </a:pathLst>
            </a:custGeom>
            <a:solidFill>
              <a:srgbClr val="FFFFFF"/>
            </a:solidFill>
          </p:spPr>
          <p:txBody>
            <a:bodyPr wrap="square" lIns="0" tIns="0" rIns="0" bIns="0" rtlCol="0"/>
            <a:lstStyle/>
            <a:p>
              <a:endParaRPr/>
            </a:p>
          </p:txBody>
        </p:sp>
        <p:sp>
          <p:nvSpPr>
            <p:cNvPr id="12" name="object 12"/>
            <p:cNvSpPr/>
            <p:nvPr/>
          </p:nvSpPr>
          <p:spPr>
            <a:xfrm>
              <a:off x="12426664" y="4815766"/>
              <a:ext cx="610870" cy="0"/>
            </a:xfrm>
            <a:custGeom>
              <a:avLst/>
              <a:gdLst/>
              <a:ahLst/>
              <a:cxnLst/>
              <a:rect l="l" t="t" r="r" b="b"/>
              <a:pathLst>
                <a:path w="610869">
                  <a:moveTo>
                    <a:pt x="0" y="0"/>
                  </a:moveTo>
                  <a:lnTo>
                    <a:pt x="610580" y="0"/>
                  </a:lnTo>
                </a:path>
              </a:pathLst>
            </a:custGeom>
            <a:ln w="87225">
              <a:solidFill>
                <a:srgbClr val="000000"/>
              </a:solidFill>
            </a:ln>
          </p:spPr>
          <p:txBody>
            <a:bodyPr wrap="square" lIns="0" tIns="0" rIns="0" bIns="0" rtlCol="0"/>
            <a:lstStyle/>
            <a:p>
              <a:endParaRPr/>
            </a:p>
          </p:txBody>
        </p:sp>
        <p:sp>
          <p:nvSpPr>
            <p:cNvPr id="13" name="object 13"/>
            <p:cNvSpPr/>
            <p:nvPr/>
          </p:nvSpPr>
          <p:spPr>
            <a:xfrm>
              <a:off x="13124460" y="4772164"/>
              <a:ext cx="1047115" cy="87630"/>
            </a:xfrm>
            <a:custGeom>
              <a:avLst/>
              <a:gdLst/>
              <a:ahLst/>
              <a:cxnLst/>
              <a:rect l="l" t="t" r="r" b="b"/>
              <a:pathLst>
                <a:path w="1047115" h="87629">
                  <a:moveTo>
                    <a:pt x="87236" y="0"/>
                  </a:moveTo>
                  <a:lnTo>
                    <a:pt x="0" y="0"/>
                  </a:lnTo>
                  <a:lnTo>
                    <a:pt x="0" y="87223"/>
                  </a:lnTo>
                  <a:lnTo>
                    <a:pt x="87236" y="87223"/>
                  </a:lnTo>
                  <a:lnTo>
                    <a:pt x="87236" y="0"/>
                  </a:lnTo>
                  <a:close/>
                </a:path>
                <a:path w="1047115" h="87629">
                  <a:moveTo>
                    <a:pt x="261683" y="0"/>
                  </a:moveTo>
                  <a:lnTo>
                    <a:pt x="174459" y="0"/>
                  </a:lnTo>
                  <a:lnTo>
                    <a:pt x="174459" y="87223"/>
                  </a:lnTo>
                  <a:lnTo>
                    <a:pt x="261683" y="87223"/>
                  </a:lnTo>
                  <a:lnTo>
                    <a:pt x="261683" y="0"/>
                  </a:lnTo>
                  <a:close/>
                </a:path>
                <a:path w="1047115" h="87629">
                  <a:moveTo>
                    <a:pt x="436130" y="0"/>
                  </a:moveTo>
                  <a:lnTo>
                    <a:pt x="348907" y="0"/>
                  </a:lnTo>
                  <a:lnTo>
                    <a:pt x="348907" y="87223"/>
                  </a:lnTo>
                  <a:lnTo>
                    <a:pt x="436130" y="87223"/>
                  </a:lnTo>
                  <a:lnTo>
                    <a:pt x="436130" y="0"/>
                  </a:lnTo>
                  <a:close/>
                </a:path>
                <a:path w="1047115" h="87629">
                  <a:moveTo>
                    <a:pt x="1046708" y="0"/>
                  </a:moveTo>
                  <a:lnTo>
                    <a:pt x="872261" y="0"/>
                  </a:lnTo>
                  <a:lnTo>
                    <a:pt x="872261" y="87223"/>
                  </a:lnTo>
                  <a:lnTo>
                    <a:pt x="1046708" y="87223"/>
                  </a:lnTo>
                  <a:lnTo>
                    <a:pt x="1046708" y="0"/>
                  </a:lnTo>
                  <a:close/>
                </a:path>
              </a:pathLst>
            </a:custGeom>
            <a:solidFill>
              <a:srgbClr val="000000"/>
            </a:solidFill>
          </p:spPr>
          <p:txBody>
            <a:bodyPr wrap="square" lIns="0" tIns="0" rIns="0" bIns="0" rtlCol="0"/>
            <a:lstStyle/>
            <a:p>
              <a:endParaRPr/>
            </a:p>
          </p:txBody>
        </p:sp>
        <p:sp>
          <p:nvSpPr>
            <p:cNvPr id="14" name="object 14"/>
            <p:cNvSpPr/>
            <p:nvPr/>
          </p:nvSpPr>
          <p:spPr>
            <a:xfrm>
              <a:off x="14258405" y="4815766"/>
              <a:ext cx="1047115" cy="0"/>
            </a:xfrm>
            <a:custGeom>
              <a:avLst/>
              <a:gdLst/>
              <a:ahLst/>
              <a:cxnLst/>
              <a:rect l="l" t="t" r="r" b="b"/>
              <a:pathLst>
                <a:path w="1047115">
                  <a:moveTo>
                    <a:pt x="0" y="0"/>
                  </a:moveTo>
                  <a:lnTo>
                    <a:pt x="261677" y="0"/>
                  </a:lnTo>
                </a:path>
                <a:path w="1047115">
                  <a:moveTo>
                    <a:pt x="436128" y="0"/>
                  </a:moveTo>
                  <a:lnTo>
                    <a:pt x="1046709" y="0"/>
                  </a:lnTo>
                </a:path>
              </a:pathLst>
            </a:custGeom>
            <a:ln w="87225">
              <a:solidFill>
                <a:srgbClr val="000000"/>
              </a:solidFill>
            </a:ln>
          </p:spPr>
          <p:txBody>
            <a:bodyPr wrap="square" lIns="0" tIns="0" rIns="0" bIns="0" rtlCol="0"/>
            <a:lstStyle/>
            <a:p>
              <a:endParaRPr/>
            </a:p>
          </p:txBody>
        </p:sp>
        <p:sp>
          <p:nvSpPr>
            <p:cNvPr id="15" name="object 15"/>
            <p:cNvSpPr/>
            <p:nvPr/>
          </p:nvSpPr>
          <p:spPr>
            <a:xfrm>
              <a:off x="12426658" y="4859387"/>
              <a:ext cx="2878455" cy="174625"/>
            </a:xfrm>
            <a:custGeom>
              <a:avLst/>
              <a:gdLst/>
              <a:ahLst/>
              <a:cxnLst/>
              <a:rect l="l" t="t" r="r" b="b"/>
              <a:pathLst>
                <a:path w="2878455" h="174625">
                  <a:moveTo>
                    <a:pt x="87223" y="0"/>
                  </a:moveTo>
                  <a:lnTo>
                    <a:pt x="0" y="0"/>
                  </a:lnTo>
                  <a:lnTo>
                    <a:pt x="0" y="87223"/>
                  </a:lnTo>
                  <a:lnTo>
                    <a:pt x="0" y="174447"/>
                  </a:lnTo>
                  <a:lnTo>
                    <a:pt x="87223" y="174447"/>
                  </a:lnTo>
                  <a:lnTo>
                    <a:pt x="87223" y="87223"/>
                  </a:lnTo>
                  <a:lnTo>
                    <a:pt x="87223" y="0"/>
                  </a:lnTo>
                  <a:close/>
                </a:path>
                <a:path w="2878455" h="174625">
                  <a:moveTo>
                    <a:pt x="436130" y="87223"/>
                  </a:moveTo>
                  <a:lnTo>
                    <a:pt x="174447" y="87223"/>
                  </a:lnTo>
                  <a:lnTo>
                    <a:pt x="174447" y="174447"/>
                  </a:lnTo>
                  <a:lnTo>
                    <a:pt x="436130" y="174447"/>
                  </a:lnTo>
                  <a:lnTo>
                    <a:pt x="436130" y="87223"/>
                  </a:lnTo>
                  <a:close/>
                </a:path>
                <a:path w="2878455" h="174625">
                  <a:moveTo>
                    <a:pt x="610577" y="0"/>
                  </a:moveTo>
                  <a:lnTo>
                    <a:pt x="523354" y="0"/>
                  </a:lnTo>
                  <a:lnTo>
                    <a:pt x="523354" y="87223"/>
                  </a:lnTo>
                  <a:lnTo>
                    <a:pt x="523354" y="174447"/>
                  </a:lnTo>
                  <a:lnTo>
                    <a:pt x="610577" y="174447"/>
                  </a:lnTo>
                  <a:lnTo>
                    <a:pt x="610577" y="87223"/>
                  </a:lnTo>
                  <a:lnTo>
                    <a:pt x="610577" y="0"/>
                  </a:lnTo>
                  <a:close/>
                </a:path>
                <a:path w="2878455" h="174625">
                  <a:moveTo>
                    <a:pt x="785037" y="0"/>
                  </a:moveTo>
                  <a:lnTo>
                    <a:pt x="697801" y="0"/>
                  </a:lnTo>
                  <a:lnTo>
                    <a:pt x="697801" y="87223"/>
                  </a:lnTo>
                  <a:lnTo>
                    <a:pt x="785037" y="87223"/>
                  </a:lnTo>
                  <a:lnTo>
                    <a:pt x="785037" y="0"/>
                  </a:lnTo>
                  <a:close/>
                </a:path>
                <a:path w="2878455" h="174625">
                  <a:moveTo>
                    <a:pt x="1133932" y="0"/>
                  </a:moveTo>
                  <a:lnTo>
                    <a:pt x="1046708" y="0"/>
                  </a:lnTo>
                  <a:lnTo>
                    <a:pt x="1046708" y="87223"/>
                  </a:lnTo>
                  <a:lnTo>
                    <a:pt x="1133932" y="87223"/>
                  </a:lnTo>
                  <a:lnTo>
                    <a:pt x="1133932" y="0"/>
                  </a:lnTo>
                  <a:close/>
                </a:path>
                <a:path w="2878455" h="174625">
                  <a:moveTo>
                    <a:pt x="1308392" y="0"/>
                  </a:moveTo>
                  <a:lnTo>
                    <a:pt x="1221155" y="0"/>
                  </a:lnTo>
                  <a:lnTo>
                    <a:pt x="1221155" y="87223"/>
                  </a:lnTo>
                  <a:lnTo>
                    <a:pt x="1308392" y="87223"/>
                  </a:lnTo>
                  <a:lnTo>
                    <a:pt x="1308392" y="0"/>
                  </a:lnTo>
                  <a:close/>
                </a:path>
                <a:path w="2878455" h="174625">
                  <a:moveTo>
                    <a:pt x="1570062" y="0"/>
                  </a:moveTo>
                  <a:lnTo>
                    <a:pt x="1395615" y="0"/>
                  </a:lnTo>
                  <a:lnTo>
                    <a:pt x="1395615" y="87223"/>
                  </a:lnTo>
                  <a:lnTo>
                    <a:pt x="1570062" y="87223"/>
                  </a:lnTo>
                  <a:lnTo>
                    <a:pt x="1570062" y="0"/>
                  </a:lnTo>
                  <a:close/>
                </a:path>
                <a:path w="2878455" h="174625">
                  <a:moveTo>
                    <a:pt x="1918970" y="0"/>
                  </a:moveTo>
                  <a:lnTo>
                    <a:pt x="1831746" y="0"/>
                  </a:lnTo>
                  <a:lnTo>
                    <a:pt x="1831746" y="87223"/>
                  </a:lnTo>
                  <a:lnTo>
                    <a:pt x="1918970" y="87223"/>
                  </a:lnTo>
                  <a:lnTo>
                    <a:pt x="1918970" y="0"/>
                  </a:lnTo>
                  <a:close/>
                </a:path>
                <a:path w="2878455" h="174625">
                  <a:moveTo>
                    <a:pt x="2180640" y="0"/>
                  </a:moveTo>
                  <a:lnTo>
                    <a:pt x="2006193" y="0"/>
                  </a:lnTo>
                  <a:lnTo>
                    <a:pt x="2006193" y="87223"/>
                  </a:lnTo>
                  <a:lnTo>
                    <a:pt x="2180640" y="87223"/>
                  </a:lnTo>
                  <a:lnTo>
                    <a:pt x="2180640" y="0"/>
                  </a:lnTo>
                  <a:close/>
                </a:path>
                <a:path w="2878455" h="174625">
                  <a:moveTo>
                    <a:pt x="2355100" y="0"/>
                  </a:moveTo>
                  <a:lnTo>
                    <a:pt x="2267864" y="0"/>
                  </a:lnTo>
                  <a:lnTo>
                    <a:pt x="2267864" y="87223"/>
                  </a:lnTo>
                  <a:lnTo>
                    <a:pt x="2355100" y="87223"/>
                  </a:lnTo>
                  <a:lnTo>
                    <a:pt x="2355100" y="0"/>
                  </a:lnTo>
                  <a:close/>
                </a:path>
                <a:path w="2878455" h="174625">
                  <a:moveTo>
                    <a:pt x="2878455" y="0"/>
                  </a:moveTo>
                  <a:lnTo>
                    <a:pt x="2791218" y="0"/>
                  </a:lnTo>
                  <a:lnTo>
                    <a:pt x="2791218" y="87223"/>
                  </a:lnTo>
                  <a:lnTo>
                    <a:pt x="2878455" y="87223"/>
                  </a:lnTo>
                  <a:lnTo>
                    <a:pt x="2878455" y="0"/>
                  </a:lnTo>
                  <a:close/>
                </a:path>
              </a:pathLst>
            </a:custGeom>
            <a:solidFill>
              <a:srgbClr val="000000"/>
            </a:solidFill>
          </p:spPr>
          <p:txBody>
            <a:bodyPr wrap="square" lIns="0" tIns="0" rIns="0" bIns="0" rtlCol="0"/>
            <a:lstStyle/>
            <a:p>
              <a:endParaRPr/>
            </a:p>
          </p:txBody>
        </p:sp>
        <p:sp>
          <p:nvSpPr>
            <p:cNvPr id="16" name="object 16"/>
            <p:cNvSpPr/>
            <p:nvPr/>
          </p:nvSpPr>
          <p:spPr>
            <a:xfrm>
              <a:off x="13298922" y="4990218"/>
              <a:ext cx="436245" cy="0"/>
            </a:xfrm>
            <a:custGeom>
              <a:avLst/>
              <a:gdLst/>
              <a:ahLst/>
              <a:cxnLst/>
              <a:rect l="l" t="t" r="r" b="b"/>
              <a:pathLst>
                <a:path w="436244">
                  <a:moveTo>
                    <a:pt x="0" y="0"/>
                  </a:moveTo>
                  <a:lnTo>
                    <a:pt x="436128" y="0"/>
                  </a:lnTo>
                </a:path>
              </a:pathLst>
            </a:custGeom>
            <a:ln w="87225">
              <a:solidFill>
                <a:srgbClr val="000000"/>
              </a:solidFill>
            </a:ln>
          </p:spPr>
          <p:txBody>
            <a:bodyPr wrap="square" lIns="0" tIns="0" rIns="0" bIns="0" rtlCol="0"/>
            <a:lstStyle/>
            <a:p>
              <a:endParaRPr/>
            </a:p>
          </p:txBody>
        </p:sp>
        <p:sp>
          <p:nvSpPr>
            <p:cNvPr id="17" name="object 17"/>
            <p:cNvSpPr/>
            <p:nvPr/>
          </p:nvSpPr>
          <p:spPr>
            <a:xfrm>
              <a:off x="12426658" y="4946611"/>
              <a:ext cx="2878455" cy="174625"/>
            </a:xfrm>
            <a:custGeom>
              <a:avLst/>
              <a:gdLst/>
              <a:ahLst/>
              <a:cxnLst/>
              <a:rect l="l" t="t" r="r" b="b"/>
              <a:pathLst>
                <a:path w="2878455" h="174625">
                  <a:moveTo>
                    <a:pt x="87223" y="87223"/>
                  </a:moveTo>
                  <a:lnTo>
                    <a:pt x="0" y="87223"/>
                  </a:lnTo>
                  <a:lnTo>
                    <a:pt x="0" y="174447"/>
                  </a:lnTo>
                  <a:lnTo>
                    <a:pt x="87223" y="174447"/>
                  </a:lnTo>
                  <a:lnTo>
                    <a:pt x="87223" y="87223"/>
                  </a:lnTo>
                  <a:close/>
                </a:path>
                <a:path w="2878455" h="174625">
                  <a:moveTo>
                    <a:pt x="436130" y="87223"/>
                  </a:moveTo>
                  <a:lnTo>
                    <a:pt x="174447" y="87223"/>
                  </a:lnTo>
                  <a:lnTo>
                    <a:pt x="174447" y="174447"/>
                  </a:lnTo>
                  <a:lnTo>
                    <a:pt x="436130" y="174447"/>
                  </a:lnTo>
                  <a:lnTo>
                    <a:pt x="436130" y="87223"/>
                  </a:lnTo>
                  <a:close/>
                </a:path>
                <a:path w="2878455" h="174625">
                  <a:moveTo>
                    <a:pt x="610577" y="87223"/>
                  </a:moveTo>
                  <a:lnTo>
                    <a:pt x="523354" y="87223"/>
                  </a:lnTo>
                  <a:lnTo>
                    <a:pt x="523354" y="174447"/>
                  </a:lnTo>
                  <a:lnTo>
                    <a:pt x="610577" y="174447"/>
                  </a:lnTo>
                  <a:lnTo>
                    <a:pt x="610577" y="87223"/>
                  </a:lnTo>
                  <a:close/>
                </a:path>
                <a:path w="2878455" h="174625">
                  <a:moveTo>
                    <a:pt x="2006193" y="0"/>
                  </a:moveTo>
                  <a:lnTo>
                    <a:pt x="1918970" y="0"/>
                  </a:lnTo>
                  <a:lnTo>
                    <a:pt x="1918970" y="87223"/>
                  </a:lnTo>
                  <a:lnTo>
                    <a:pt x="2006193" y="87223"/>
                  </a:lnTo>
                  <a:lnTo>
                    <a:pt x="2006193" y="0"/>
                  </a:lnTo>
                  <a:close/>
                </a:path>
                <a:path w="2878455" h="174625">
                  <a:moveTo>
                    <a:pt x="2355100" y="0"/>
                  </a:moveTo>
                  <a:lnTo>
                    <a:pt x="2267864" y="0"/>
                  </a:lnTo>
                  <a:lnTo>
                    <a:pt x="2267864" y="87223"/>
                  </a:lnTo>
                  <a:lnTo>
                    <a:pt x="2355100" y="87223"/>
                  </a:lnTo>
                  <a:lnTo>
                    <a:pt x="2355100" y="0"/>
                  </a:lnTo>
                  <a:close/>
                </a:path>
                <a:path w="2878455" h="174625">
                  <a:moveTo>
                    <a:pt x="2703995" y="0"/>
                  </a:moveTo>
                  <a:lnTo>
                    <a:pt x="2442324" y="0"/>
                  </a:lnTo>
                  <a:lnTo>
                    <a:pt x="2442324" y="87223"/>
                  </a:lnTo>
                  <a:lnTo>
                    <a:pt x="2703995" y="87223"/>
                  </a:lnTo>
                  <a:lnTo>
                    <a:pt x="2703995" y="0"/>
                  </a:lnTo>
                  <a:close/>
                </a:path>
                <a:path w="2878455" h="174625">
                  <a:moveTo>
                    <a:pt x="2878455" y="0"/>
                  </a:moveTo>
                  <a:lnTo>
                    <a:pt x="2791218" y="0"/>
                  </a:lnTo>
                  <a:lnTo>
                    <a:pt x="2791218" y="87223"/>
                  </a:lnTo>
                  <a:lnTo>
                    <a:pt x="2878455" y="87223"/>
                  </a:lnTo>
                  <a:lnTo>
                    <a:pt x="2878455" y="0"/>
                  </a:lnTo>
                  <a:close/>
                </a:path>
              </a:pathLst>
            </a:custGeom>
            <a:solidFill>
              <a:srgbClr val="000000"/>
            </a:solidFill>
          </p:spPr>
          <p:txBody>
            <a:bodyPr wrap="square" lIns="0" tIns="0" rIns="0" bIns="0" rtlCol="0"/>
            <a:lstStyle/>
            <a:p>
              <a:endParaRPr/>
            </a:p>
          </p:txBody>
        </p:sp>
        <p:sp>
          <p:nvSpPr>
            <p:cNvPr id="18" name="object 18"/>
            <p:cNvSpPr/>
            <p:nvPr/>
          </p:nvSpPr>
          <p:spPr>
            <a:xfrm>
              <a:off x="13124470" y="5077443"/>
              <a:ext cx="349250" cy="0"/>
            </a:xfrm>
            <a:custGeom>
              <a:avLst/>
              <a:gdLst/>
              <a:ahLst/>
              <a:cxnLst/>
              <a:rect l="l" t="t" r="r" b="b"/>
              <a:pathLst>
                <a:path w="349250">
                  <a:moveTo>
                    <a:pt x="0" y="0"/>
                  </a:moveTo>
                  <a:lnTo>
                    <a:pt x="348903" y="0"/>
                  </a:lnTo>
                </a:path>
              </a:pathLst>
            </a:custGeom>
            <a:ln w="87225">
              <a:solidFill>
                <a:srgbClr val="000000"/>
              </a:solidFill>
            </a:ln>
          </p:spPr>
          <p:txBody>
            <a:bodyPr wrap="square" lIns="0" tIns="0" rIns="0" bIns="0" rtlCol="0"/>
            <a:lstStyle/>
            <a:p>
              <a:endParaRPr/>
            </a:p>
          </p:txBody>
        </p:sp>
        <p:sp>
          <p:nvSpPr>
            <p:cNvPr id="19" name="object 19"/>
            <p:cNvSpPr/>
            <p:nvPr/>
          </p:nvSpPr>
          <p:spPr>
            <a:xfrm>
              <a:off x="12426658" y="5033834"/>
              <a:ext cx="2878455" cy="262255"/>
            </a:xfrm>
            <a:custGeom>
              <a:avLst/>
              <a:gdLst/>
              <a:ahLst/>
              <a:cxnLst/>
              <a:rect l="l" t="t" r="r" b="b"/>
              <a:pathLst>
                <a:path w="2878455" h="262254">
                  <a:moveTo>
                    <a:pt x="87223" y="87223"/>
                  </a:moveTo>
                  <a:lnTo>
                    <a:pt x="0" y="87223"/>
                  </a:lnTo>
                  <a:lnTo>
                    <a:pt x="0" y="174459"/>
                  </a:lnTo>
                  <a:lnTo>
                    <a:pt x="0" y="261683"/>
                  </a:lnTo>
                  <a:lnTo>
                    <a:pt x="87223" y="261683"/>
                  </a:lnTo>
                  <a:lnTo>
                    <a:pt x="87223" y="174459"/>
                  </a:lnTo>
                  <a:lnTo>
                    <a:pt x="87223" y="87223"/>
                  </a:lnTo>
                  <a:close/>
                </a:path>
                <a:path w="2878455" h="262254">
                  <a:moveTo>
                    <a:pt x="436130" y="87223"/>
                  </a:moveTo>
                  <a:lnTo>
                    <a:pt x="174447" y="87223"/>
                  </a:lnTo>
                  <a:lnTo>
                    <a:pt x="174447" y="174459"/>
                  </a:lnTo>
                  <a:lnTo>
                    <a:pt x="436130" y="174459"/>
                  </a:lnTo>
                  <a:lnTo>
                    <a:pt x="436130" y="87223"/>
                  </a:lnTo>
                  <a:close/>
                </a:path>
                <a:path w="2878455" h="262254">
                  <a:moveTo>
                    <a:pt x="610577" y="87223"/>
                  </a:moveTo>
                  <a:lnTo>
                    <a:pt x="523354" y="87223"/>
                  </a:lnTo>
                  <a:lnTo>
                    <a:pt x="523354" y="174459"/>
                  </a:lnTo>
                  <a:lnTo>
                    <a:pt x="523354" y="261683"/>
                  </a:lnTo>
                  <a:lnTo>
                    <a:pt x="610577" y="261683"/>
                  </a:lnTo>
                  <a:lnTo>
                    <a:pt x="610577" y="174459"/>
                  </a:lnTo>
                  <a:lnTo>
                    <a:pt x="610577" y="87223"/>
                  </a:lnTo>
                  <a:close/>
                </a:path>
                <a:path w="2878455" h="262254">
                  <a:moveTo>
                    <a:pt x="959485" y="174459"/>
                  </a:moveTo>
                  <a:lnTo>
                    <a:pt x="872261" y="174459"/>
                  </a:lnTo>
                  <a:lnTo>
                    <a:pt x="872261" y="87223"/>
                  </a:lnTo>
                  <a:lnTo>
                    <a:pt x="785037" y="87223"/>
                  </a:lnTo>
                  <a:lnTo>
                    <a:pt x="785037" y="174459"/>
                  </a:lnTo>
                  <a:lnTo>
                    <a:pt x="785037" y="261683"/>
                  </a:lnTo>
                  <a:lnTo>
                    <a:pt x="959485" y="261683"/>
                  </a:lnTo>
                  <a:lnTo>
                    <a:pt x="959485" y="174459"/>
                  </a:lnTo>
                  <a:close/>
                </a:path>
                <a:path w="2878455" h="262254">
                  <a:moveTo>
                    <a:pt x="1046708" y="87223"/>
                  </a:moveTo>
                  <a:lnTo>
                    <a:pt x="959485" y="87223"/>
                  </a:lnTo>
                  <a:lnTo>
                    <a:pt x="959485" y="174459"/>
                  </a:lnTo>
                  <a:lnTo>
                    <a:pt x="1046708" y="174459"/>
                  </a:lnTo>
                  <a:lnTo>
                    <a:pt x="1046708" y="87223"/>
                  </a:lnTo>
                  <a:close/>
                </a:path>
                <a:path w="2878455" h="262254">
                  <a:moveTo>
                    <a:pt x="1133932" y="174459"/>
                  </a:moveTo>
                  <a:lnTo>
                    <a:pt x="1046708" y="174459"/>
                  </a:lnTo>
                  <a:lnTo>
                    <a:pt x="1046708" y="261683"/>
                  </a:lnTo>
                  <a:lnTo>
                    <a:pt x="1133932" y="261683"/>
                  </a:lnTo>
                  <a:lnTo>
                    <a:pt x="1133932" y="174459"/>
                  </a:lnTo>
                  <a:close/>
                </a:path>
                <a:path w="2878455" h="262254">
                  <a:moveTo>
                    <a:pt x="1221155" y="87223"/>
                  </a:moveTo>
                  <a:lnTo>
                    <a:pt x="1133932" y="87223"/>
                  </a:lnTo>
                  <a:lnTo>
                    <a:pt x="1133932" y="174459"/>
                  </a:lnTo>
                  <a:lnTo>
                    <a:pt x="1221155" y="174459"/>
                  </a:lnTo>
                  <a:lnTo>
                    <a:pt x="1221155" y="87223"/>
                  </a:lnTo>
                  <a:close/>
                </a:path>
                <a:path w="2878455" h="262254">
                  <a:moveTo>
                    <a:pt x="1395615" y="0"/>
                  </a:moveTo>
                  <a:lnTo>
                    <a:pt x="1308392" y="0"/>
                  </a:lnTo>
                  <a:lnTo>
                    <a:pt x="1308392" y="87223"/>
                  </a:lnTo>
                  <a:lnTo>
                    <a:pt x="1395615" y="87223"/>
                  </a:lnTo>
                  <a:lnTo>
                    <a:pt x="1395615" y="0"/>
                  </a:lnTo>
                  <a:close/>
                </a:path>
                <a:path w="2878455" h="262254">
                  <a:moveTo>
                    <a:pt x="1482839" y="87223"/>
                  </a:moveTo>
                  <a:lnTo>
                    <a:pt x="1395615" y="87223"/>
                  </a:lnTo>
                  <a:lnTo>
                    <a:pt x="1395615" y="174459"/>
                  </a:lnTo>
                  <a:lnTo>
                    <a:pt x="1482839" y="174459"/>
                  </a:lnTo>
                  <a:lnTo>
                    <a:pt x="1482839" y="87223"/>
                  </a:lnTo>
                  <a:close/>
                </a:path>
                <a:path w="2878455" h="262254">
                  <a:moveTo>
                    <a:pt x="1657286" y="0"/>
                  </a:moveTo>
                  <a:lnTo>
                    <a:pt x="1570062" y="0"/>
                  </a:lnTo>
                  <a:lnTo>
                    <a:pt x="1570062" y="87223"/>
                  </a:lnTo>
                  <a:lnTo>
                    <a:pt x="1657286" y="87223"/>
                  </a:lnTo>
                  <a:lnTo>
                    <a:pt x="1657286" y="0"/>
                  </a:lnTo>
                  <a:close/>
                </a:path>
                <a:path w="2878455" h="262254">
                  <a:moveTo>
                    <a:pt x="1831746" y="87223"/>
                  </a:moveTo>
                  <a:lnTo>
                    <a:pt x="1744510" y="87223"/>
                  </a:lnTo>
                  <a:lnTo>
                    <a:pt x="1744510" y="174459"/>
                  </a:lnTo>
                  <a:lnTo>
                    <a:pt x="1831746" y="174459"/>
                  </a:lnTo>
                  <a:lnTo>
                    <a:pt x="1831746" y="87223"/>
                  </a:lnTo>
                  <a:close/>
                </a:path>
                <a:path w="2878455" h="262254">
                  <a:moveTo>
                    <a:pt x="2180640" y="0"/>
                  </a:moveTo>
                  <a:lnTo>
                    <a:pt x="2093417" y="0"/>
                  </a:lnTo>
                  <a:lnTo>
                    <a:pt x="2093417" y="87223"/>
                  </a:lnTo>
                  <a:lnTo>
                    <a:pt x="2093417" y="174459"/>
                  </a:lnTo>
                  <a:lnTo>
                    <a:pt x="2180640" y="174459"/>
                  </a:lnTo>
                  <a:lnTo>
                    <a:pt x="2180640" y="87223"/>
                  </a:lnTo>
                  <a:lnTo>
                    <a:pt x="2180640" y="0"/>
                  </a:lnTo>
                  <a:close/>
                </a:path>
                <a:path w="2878455" h="262254">
                  <a:moveTo>
                    <a:pt x="2355100" y="0"/>
                  </a:moveTo>
                  <a:lnTo>
                    <a:pt x="2267864" y="0"/>
                  </a:lnTo>
                  <a:lnTo>
                    <a:pt x="2267864" y="87223"/>
                  </a:lnTo>
                  <a:lnTo>
                    <a:pt x="2267864" y="174459"/>
                  </a:lnTo>
                  <a:lnTo>
                    <a:pt x="2355100" y="174459"/>
                  </a:lnTo>
                  <a:lnTo>
                    <a:pt x="2355100" y="87223"/>
                  </a:lnTo>
                  <a:lnTo>
                    <a:pt x="2355100" y="0"/>
                  </a:lnTo>
                  <a:close/>
                </a:path>
                <a:path w="2878455" h="262254">
                  <a:moveTo>
                    <a:pt x="2703995" y="0"/>
                  </a:moveTo>
                  <a:lnTo>
                    <a:pt x="2442324" y="0"/>
                  </a:lnTo>
                  <a:lnTo>
                    <a:pt x="2442324" y="87223"/>
                  </a:lnTo>
                  <a:lnTo>
                    <a:pt x="2442324" y="174459"/>
                  </a:lnTo>
                  <a:lnTo>
                    <a:pt x="2703995" y="174459"/>
                  </a:lnTo>
                  <a:lnTo>
                    <a:pt x="2703995" y="87223"/>
                  </a:lnTo>
                  <a:lnTo>
                    <a:pt x="2703995" y="0"/>
                  </a:lnTo>
                  <a:close/>
                </a:path>
                <a:path w="2878455" h="262254">
                  <a:moveTo>
                    <a:pt x="2878455" y="0"/>
                  </a:moveTo>
                  <a:lnTo>
                    <a:pt x="2791218" y="0"/>
                  </a:lnTo>
                  <a:lnTo>
                    <a:pt x="2791218" y="87223"/>
                  </a:lnTo>
                  <a:lnTo>
                    <a:pt x="2791218" y="174459"/>
                  </a:lnTo>
                  <a:lnTo>
                    <a:pt x="2878455" y="174459"/>
                  </a:lnTo>
                  <a:lnTo>
                    <a:pt x="2878455" y="87223"/>
                  </a:lnTo>
                  <a:lnTo>
                    <a:pt x="2878455" y="0"/>
                  </a:lnTo>
                  <a:close/>
                </a:path>
              </a:pathLst>
            </a:custGeom>
            <a:solidFill>
              <a:srgbClr val="000000"/>
            </a:solidFill>
          </p:spPr>
          <p:txBody>
            <a:bodyPr wrap="square" lIns="0" tIns="0" rIns="0" bIns="0" rtlCol="0"/>
            <a:lstStyle/>
            <a:p>
              <a:endParaRPr/>
            </a:p>
          </p:txBody>
        </p:sp>
        <p:sp>
          <p:nvSpPr>
            <p:cNvPr id="20" name="object 20"/>
            <p:cNvSpPr/>
            <p:nvPr/>
          </p:nvSpPr>
          <p:spPr>
            <a:xfrm>
              <a:off x="13647825" y="5251895"/>
              <a:ext cx="436245" cy="0"/>
            </a:xfrm>
            <a:custGeom>
              <a:avLst/>
              <a:gdLst/>
              <a:ahLst/>
              <a:cxnLst/>
              <a:rect l="l" t="t" r="r" b="b"/>
              <a:pathLst>
                <a:path w="436244">
                  <a:moveTo>
                    <a:pt x="0" y="0"/>
                  </a:moveTo>
                  <a:lnTo>
                    <a:pt x="436128" y="0"/>
                  </a:lnTo>
                </a:path>
              </a:pathLst>
            </a:custGeom>
            <a:ln w="87225">
              <a:solidFill>
                <a:srgbClr val="000000"/>
              </a:solidFill>
            </a:ln>
          </p:spPr>
          <p:txBody>
            <a:bodyPr wrap="square" lIns="0" tIns="0" rIns="0" bIns="0" rtlCol="0"/>
            <a:lstStyle/>
            <a:p>
              <a:endParaRPr/>
            </a:p>
          </p:txBody>
        </p:sp>
        <p:sp>
          <p:nvSpPr>
            <p:cNvPr id="21" name="object 21"/>
            <p:cNvSpPr/>
            <p:nvPr/>
          </p:nvSpPr>
          <p:spPr>
            <a:xfrm>
              <a:off x="14520076" y="5208294"/>
              <a:ext cx="785495" cy="87630"/>
            </a:xfrm>
            <a:custGeom>
              <a:avLst/>
              <a:gdLst/>
              <a:ahLst/>
              <a:cxnLst/>
              <a:rect l="l" t="t" r="r" b="b"/>
              <a:pathLst>
                <a:path w="785494" h="87629">
                  <a:moveTo>
                    <a:pt x="87223" y="0"/>
                  </a:moveTo>
                  <a:lnTo>
                    <a:pt x="0" y="0"/>
                  </a:lnTo>
                  <a:lnTo>
                    <a:pt x="0" y="87223"/>
                  </a:lnTo>
                  <a:lnTo>
                    <a:pt x="87223" y="87223"/>
                  </a:lnTo>
                  <a:lnTo>
                    <a:pt x="87223" y="0"/>
                  </a:lnTo>
                  <a:close/>
                </a:path>
                <a:path w="785494" h="87629">
                  <a:moveTo>
                    <a:pt x="261683" y="0"/>
                  </a:moveTo>
                  <a:lnTo>
                    <a:pt x="174447" y="0"/>
                  </a:lnTo>
                  <a:lnTo>
                    <a:pt x="174447" y="87223"/>
                  </a:lnTo>
                  <a:lnTo>
                    <a:pt x="261683" y="87223"/>
                  </a:lnTo>
                  <a:lnTo>
                    <a:pt x="261683" y="0"/>
                  </a:lnTo>
                  <a:close/>
                </a:path>
                <a:path w="785494" h="87629">
                  <a:moveTo>
                    <a:pt x="785037" y="0"/>
                  </a:moveTo>
                  <a:lnTo>
                    <a:pt x="697801" y="0"/>
                  </a:lnTo>
                  <a:lnTo>
                    <a:pt x="697801" y="87223"/>
                  </a:lnTo>
                  <a:lnTo>
                    <a:pt x="785037" y="87223"/>
                  </a:lnTo>
                  <a:lnTo>
                    <a:pt x="785037" y="0"/>
                  </a:lnTo>
                  <a:close/>
                </a:path>
              </a:pathLst>
            </a:custGeom>
            <a:solidFill>
              <a:srgbClr val="000000"/>
            </a:solidFill>
          </p:spPr>
          <p:txBody>
            <a:bodyPr wrap="square" lIns="0" tIns="0" rIns="0" bIns="0" rtlCol="0"/>
            <a:lstStyle/>
            <a:p>
              <a:endParaRPr/>
            </a:p>
          </p:txBody>
        </p:sp>
        <p:sp>
          <p:nvSpPr>
            <p:cNvPr id="22" name="object 22"/>
            <p:cNvSpPr/>
            <p:nvPr/>
          </p:nvSpPr>
          <p:spPr>
            <a:xfrm>
              <a:off x="12426664" y="5339121"/>
              <a:ext cx="610870" cy="0"/>
            </a:xfrm>
            <a:custGeom>
              <a:avLst/>
              <a:gdLst/>
              <a:ahLst/>
              <a:cxnLst/>
              <a:rect l="l" t="t" r="r" b="b"/>
              <a:pathLst>
                <a:path w="610869">
                  <a:moveTo>
                    <a:pt x="0" y="0"/>
                  </a:moveTo>
                  <a:lnTo>
                    <a:pt x="610580" y="0"/>
                  </a:lnTo>
                </a:path>
              </a:pathLst>
            </a:custGeom>
            <a:ln w="87225">
              <a:solidFill>
                <a:srgbClr val="000000"/>
              </a:solidFill>
            </a:ln>
          </p:spPr>
          <p:txBody>
            <a:bodyPr wrap="square" lIns="0" tIns="0" rIns="0" bIns="0" rtlCol="0"/>
            <a:lstStyle/>
            <a:p>
              <a:endParaRPr/>
            </a:p>
          </p:txBody>
        </p:sp>
        <p:sp>
          <p:nvSpPr>
            <p:cNvPr id="23" name="object 23"/>
            <p:cNvSpPr/>
            <p:nvPr/>
          </p:nvSpPr>
          <p:spPr>
            <a:xfrm>
              <a:off x="13124460" y="5295518"/>
              <a:ext cx="1483360" cy="87630"/>
            </a:xfrm>
            <a:custGeom>
              <a:avLst/>
              <a:gdLst/>
              <a:ahLst/>
              <a:cxnLst/>
              <a:rect l="l" t="t" r="r" b="b"/>
              <a:pathLst>
                <a:path w="1483359" h="87629">
                  <a:moveTo>
                    <a:pt x="87236" y="0"/>
                  </a:moveTo>
                  <a:lnTo>
                    <a:pt x="0" y="0"/>
                  </a:lnTo>
                  <a:lnTo>
                    <a:pt x="0" y="87223"/>
                  </a:lnTo>
                  <a:lnTo>
                    <a:pt x="87236" y="87223"/>
                  </a:lnTo>
                  <a:lnTo>
                    <a:pt x="87236" y="0"/>
                  </a:lnTo>
                  <a:close/>
                </a:path>
                <a:path w="1483359" h="87629">
                  <a:moveTo>
                    <a:pt x="261683" y="0"/>
                  </a:moveTo>
                  <a:lnTo>
                    <a:pt x="174459" y="0"/>
                  </a:lnTo>
                  <a:lnTo>
                    <a:pt x="174459" y="87223"/>
                  </a:lnTo>
                  <a:lnTo>
                    <a:pt x="261683" y="87223"/>
                  </a:lnTo>
                  <a:lnTo>
                    <a:pt x="261683" y="0"/>
                  </a:lnTo>
                  <a:close/>
                </a:path>
                <a:path w="1483359" h="87629">
                  <a:moveTo>
                    <a:pt x="436130" y="0"/>
                  </a:moveTo>
                  <a:lnTo>
                    <a:pt x="348907" y="0"/>
                  </a:lnTo>
                  <a:lnTo>
                    <a:pt x="348907" y="87223"/>
                  </a:lnTo>
                  <a:lnTo>
                    <a:pt x="436130" y="87223"/>
                  </a:lnTo>
                  <a:lnTo>
                    <a:pt x="436130" y="0"/>
                  </a:lnTo>
                  <a:close/>
                </a:path>
                <a:path w="1483359" h="87629">
                  <a:moveTo>
                    <a:pt x="610590" y="0"/>
                  </a:moveTo>
                  <a:lnTo>
                    <a:pt x="523354" y="0"/>
                  </a:lnTo>
                  <a:lnTo>
                    <a:pt x="523354" y="87223"/>
                  </a:lnTo>
                  <a:lnTo>
                    <a:pt x="610590" y="87223"/>
                  </a:lnTo>
                  <a:lnTo>
                    <a:pt x="610590" y="0"/>
                  </a:lnTo>
                  <a:close/>
                </a:path>
                <a:path w="1483359" h="87629">
                  <a:moveTo>
                    <a:pt x="785037" y="0"/>
                  </a:moveTo>
                  <a:lnTo>
                    <a:pt x="697814" y="0"/>
                  </a:lnTo>
                  <a:lnTo>
                    <a:pt x="697814" y="87223"/>
                  </a:lnTo>
                  <a:lnTo>
                    <a:pt x="785037" y="87223"/>
                  </a:lnTo>
                  <a:lnTo>
                    <a:pt x="785037" y="0"/>
                  </a:lnTo>
                  <a:close/>
                </a:path>
                <a:path w="1483359" h="87629">
                  <a:moveTo>
                    <a:pt x="959485" y="0"/>
                  </a:moveTo>
                  <a:lnTo>
                    <a:pt x="872261" y="0"/>
                  </a:lnTo>
                  <a:lnTo>
                    <a:pt x="872261" y="87223"/>
                  </a:lnTo>
                  <a:lnTo>
                    <a:pt x="959485" y="87223"/>
                  </a:lnTo>
                  <a:lnTo>
                    <a:pt x="959485" y="0"/>
                  </a:lnTo>
                  <a:close/>
                </a:path>
                <a:path w="1483359" h="87629">
                  <a:moveTo>
                    <a:pt x="1133944" y="0"/>
                  </a:moveTo>
                  <a:lnTo>
                    <a:pt x="1046708" y="0"/>
                  </a:lnTo>
                  <a:lnTo>
                    <a:pt x="1046708" y="87223"/>
                  </a:lnTo>
                  <a:lnTo>
                    <a:pt x="1133944" y="87223"/>
                  </a:lnTo>
                  <a:lnTo>
                    <a:pt x="1133944" y="0"/>
                  </a:lnTo>
                  <a:close/>
                </a:path>
                <a:path w="1483359" h="87629">
                  <a:moveTo>
                    <a:pt x="1308392" y="0"/>
                  </a:moveTo>
                  <a:lnTo>
                    <a:pt x="1221168" y="0"/>
                  </a:lnTo>
                  <a:lnTo>
                    <a:pt x="1221168" y="87223"/>
                  </a:lnTo>
                  <a:lnTo>
                    <a:pt x="1308392" y="87223"/>
                  </a:lnTo>
                  <a:lnTo>
                    <a:pt x="1308392" y="0"/>
                  </a:lnTo>
                  <a:close/>
                </a:path>
                <a:path w="1483359" h="87629">
                  <a:moveTo>
                    <a:pt x="1482839" y="0"/>
                  </a:moveTo>
                  <a:lnTo>
                    <a:pt x="1395615" y="0"/>
                  </a:lnTo>
                  <a:lnTo>
                    <a:pt x="1395615" y="87223"/>
                  </a:lnTo>
                  <a:lnTo>
                    <a:pt x="1482839" y="87223"/>
                  </a:lnTo>
                  <a:lnTo>
                    <a:pt x="1482839" y="0"/>
                  </a:lnTo>
                  <a:close/>
                </a:path>
              </a:pathLst>
            </a:custGeom>
            <a:solidFill>
              <a:srgbClr val="000000"/>
            </a:solidFill>
          </p:spPr>
          <p:txBody>
            <a:bodyPr wrap="square" lIns="0" tIns="0" rIns="0" bIns="0" rtlCol="0"/>
            <a:lstStyle/>
            <a:p>
              <a:endParaRPr/>
            </a:p>
          </p:txBody>
        </p:sp>
        <p:sp>
          <p:nvSpPr>
            <p:cNvPr id="24" name="object 24"/>
            <p:cNvSpPr/>
            <p:nvPr/>
          </p:nvSpPr>
          <p:spPr>
            <a:xfrm>
              <a:off x="14694534" y="5339121"/>
              <a:ext cx="610870" cy="0"/>
            </a:xfrm>
            <a:custGeom>
              <a:avLst/>
              <a:gdLst/>
              <a:ahLst/>
              <a:cxnLst/>
              <a:rect l="l" t="t" r="r" b="b"/>
              <a:pathLst>
                <a:path w="610869">
                  <a:moveTo>
                    <a:pt x="0" y="0"/>
                  </a:moveTo>
                  <a:lnTo>
                    <a:pt x="610580" y="0"/>
                  </a:lnTo>
                </a:path>
              </a:pathLst>
            </a:custGeom>
            <a:ln w="87225">
              <a:solidFill>
                <a:srgbClr val="000000"/>
              </a:solidFill>
            </a:ln>
          </p:spPr>
          <p:txBody>
            <a:bodyPr wrap="square" lIns="0" tIns="0" rIns="0" bIns="0" rtlCol="0"/>
            <a:lstStyle/>
            <a:p>
              <a:endParaRPr/>
            </a:p>
          </p:txBody>
        </p:sp>
        <p:sp>
          <p:nvSpPr>
            <p:cNvPr id="25" name="object 25"/>
            <p:cNvSpPr/>
            <p:nvPr/>
          </p:nvSpPr>
          <p:spPr>
            <a:xfrm>
              <a:off x="13124460" y="5382741"/>
              <a:ext cx="436245" cy="87630"/>
            </a:xfrm>
            <a:custGeom>
              <a:avLst/>
              <a:gdLst/>
              <a:ahLst/>
              <a:cxnLst/>
              <a:rect l="l" t="t" r="r" b="b"/>
              <a:pathLst>
                <a:path w="436244" h="87629">
                  <a:moveTo>
                    <a:pt x="87236" y="0"/>
                  </a:moveTo>
                  <a:lnTo>
                    <a:pt x="0" y="0"/>
                  </a:lnTo>
                  <a:lnTo>
                    <a:pt x="0" y="87223"/>
                  </a:lnTo>
                  <a:lnTo>
                    <a:pt x="87236" y="87223"/>
                  </a:lnTo>
                  <a:lnTo>
                    <a:pt x="87236" y="0"/>
                  </a:lnTo>
                  <a:close/>
                </a:path>
                <a:path w="436244" h="87629">
                  <a:moveTo>
                    <a:pt x="261683" y="0"/>
                  </a:moveTo>
                  <a:lnTo>
                    <a:pt x="174459" y="0"/>
                  </a:lnTo>
                  <a:lnTo>
                    <a:pt x="174459" y="87223"/>
                  </a:lnTo>
                  <a:lnTo>
                    <a:pt x="261683" y="87223"/>
                  </a:lnTo>
                  <a:lnTo>
                    <a:pt x="261683" y="0"/>
                  </a:lnTo>
                  <a:close/>
                </a:path>
                <a:path w="436244" h="87629">
                  <a:moveTo>
                    <a:pt x="436130" y="0"/>
                  </a:moveTo>
                  <a:lnTo>
                    <a:pt x="348907" y="0"/>
                  </a:lnTo>
                  <a:lnTo>
                    <a:pt x="348907" y="87223"/>
                  </a:lnTo>
                  <a:lnTo>
                    <a:pt x="436130" y="87223"/>
                  </a:lnTo>
                  <a:lnTo>
                    <a:pt x="436130" y="0"/>
                  </a:lnTo>
                  <a:close/>
                </a:path>
              </a:pathLst>
            </a:custGeom>
            <a:solidFill>
              <a:srgbClr val="000000"/>
            </a:solidFill>
          </p:spPr>
          <p:txBody>
            <a:bodyPr wrap="square" lIns="0" tIns="0" rIns="0" bIns="0" rtlCol="0"/>
            <a:lstStyle/>
            <a:p>
              <a:endParaRPr/>
            </a:p>
          </p:txBody>
        </p:sp>
        <p:sp>
          <p:nvSpPr>
            <p:cNvPr id="26" name="object 26"/>
            <p:cNvSpPr/>
            <p:nvPr/>
          </p:nvSpPr>
          <p:spPr>
            <a:xfrm>
              <a:off x="13735051" y="5426346"/>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27" name="object 27"/>
            <p:cNvSpPr/>
            <p:nvPr/>
          </p:nvSpPr>
          <p:spPr>
            <a:xfrm>
              <a:off x="12426658" y="5382741"/>
              <a:ext cx="2181225" cy="174625"/>
            </a:xfrm>
            <a:custGeom>
              <a:avLst/>
              <a:gdLst/>
              <a:ahLst/>
              <a:cxnLst/>
              <a:rect l="l" t="t" r="r" b="b"/>
              <a:pathLst>
                <a:path w="2181225" h="174625">
                  <a:moveTo>
                    <a:pt x="87223" y="87223"/>
                  </a:moveTo>
                  <a:lnTo>
                    <a:pt x="0" y="87223"/>
                  </a:lnTo>
                  <a:lnTo>
                    <a:pt x="0" y="174447"/>
                  </a:lnTo>
                  <a:lnTo>
                    <a:pt x="87223" y="174447"/>
                  </a:lnTo>
                  <a:lnTo>
                    <a:pt x="87223" y="87223"/>
                  </a:lnTo>
                  <a:close/>
                </a:path>
                <a:path w="2181225" h="174625">
                  <a:moveTo>
                    <a:pt x="348907" y="87223"/>
                  </a:moveTo>
                  <a:lnTo>
                    <a:pt x="174447" y="87223"/>
                  </a:lnTo>
                  <a:lnTo>
                    <a:pt x="174447" y="174447"/>
                  </a:lnTo>
                  <a:lnTo>
                    <a:pt x="348907" y="174447"/>
                  </a:lnTo>
                  <a:lnTo>
                    <a:pt x="348907" y="87223"/>
                  </a:lnTo>
                  <a:close/>
                </a:path>
                <a:path w="2181225" h="174625">
                  <a:moveTo>
                    <a:pt x="2006193" y="0"/>
                  </a:moveTo>
                  <a:lnTo>
                    <a:pt x="1918970" y="0"/>
                  </a:lnTo>
                  <a:lnTo>
                    <a:pt x="1918970" y="87223"/>
                  </a:lnTo>
                  <a:lnTo>
                    <a:pt x="2006193" y="87223"/>
                  </a:lnTo>
                  <a:lnTo>
                    <a:pt x="2006193" y="0"/>
                  </a:lnTo>
                  <a:close/>
                </a:path>
                <a:path w="2181225" h="174625">
                  <a:moveTo>
                    <a:pt x="2180640" y="0"/>
                  </a:moveTo>
                  <a:lnTo>
                    <a:pt x="2093417" y="0"/>
                  </a:lnTo>
                  <a:lnTo>
                    <a:pt x="2093417" y="87223"/>
                  </a:lnTo>
                  <a:lnTo>
                    <a:pt x="2180640" y="87223"/>
                  </a:lnTo>
                  <a:lnTo>
                    <a:pt x="2180640" y="0"/>
                  </a:lnTo>
                  <a:close/>
                </a:path>
              </a:pathLst>
            </a:custGeom>
            <a:solidFill>
              <a:srgbClr val="000000"/>
            </a:solidFill>
          </p:spPr>
          <p:txBody>
            <a:bodyPr wrap="square" lIns="0" tIns="0" rIns="0" bIns="0" rtlCol="0"/>
            <a:lstStyle/>
            <a:p>
              <a:endParaRPr/>
            </a:p>
          </p:txBody>
        </p:sp>
        <p:sp>
          <p:nvSpPr>
            <p:cNvPr id="28" name="object 28"/>
            <p:cNvSpPr/>
            <p:nvPr/>
          </p:nvSpPr>
          <p:spPr>
            <a:xfrm>
              <a:off x="12862793" y="5513572"/>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29" name="object 29"/>
            <p:cNvSpPr/>
            <p:nvPr/>
          </p:nvSpPr>
          <p:spPr>
            <a:xfrm>
              <a:off x="13211696" y="5469965"/>
              <a:ext cx="349250" cy="87630"/>
            </a:xfrm>
            <a:custGeom>
              <a:avLst/>
              <a:gdLst/>
              <a:ahLst/>
              <a:cxnLst/>
              <a:rect l="l" t="t" r="r" b="b"/>
              <a:pathLst>
                <a:path w="349250" h="87629">
                  <a:moveTo>
                    <a:pt x="174447" y="0"/>
                  </a:moveTo>
                  <a:lnTo>
                    <a:pt x="0" y="0"/>
                  </a:lnTo>
                  <a:lnTo>
                    <a:pt x="0" y="87223"/>
                  </a:lnTo>
                  <a:lnTo>
                    <a:pt x="174447" y="87223"/>
                  </a:lnTo>
                  <a:lnTo>
                    <a:pt x="174447" y="0"/>
                  </a:lnTo>
                  <a:close/>
                </a:path>
                <a:path w="349250" h="87629">
                  <a:moveTo>
                    <a:pt x="348894" y="0"/>
                  </a:moveTo>
                  <a:lnTo>
                    <a:pt x="261670" y="0"/>
                  </a:lnTo>
                  <a:lnTo>
                    <a:pt x="261670" y="87223"/>
                  </a:lnTo>
                  <a:lnTo>
                    <a:pt x="348894" y="87223"/>
                  </a:lnTo>
                  <a:lnTo>
                    <a:pt x="348894" y="0"/>
                  </a:lnTo>
                  <a:close/>
                </a:path>
              </a:pathLst>
            </a:custGeom>
            <a:solidFill>
              <a:srgbClr val="000000"/>
            </a:solidFill>
          </p:spPr>
          <p:txBody>
            <a:bodyPr wrap="square" lIns="0" tIns="0" rIns="0" bIns="0" rtlCol="0"/>
            <a:lstStyle/>
            <a:p>
              <a:endParaRPr/>
            </a:p>
          </p:txBody>
        </p:sp>
        <p:sp>
          <p:nvSpPr>
            <p:cNvPr id="30" name="object 30"/>
            <p:cNvSpPr/>
            <p:nvPr/>
          </p:nvSpPr>
          <p:spPr>
            <a:xfrm>
              <a:off x="13647825" y="5513572"/>
              <a:ext cx="436245" cy="0"/>
            </a:xfrm>
            <a:custGeom>
              <a:avLst/>
              <a:gdLst/>
              <a:ahLst/>
              <a:cxnLst/>
              <a:rect l="l" t="t" r="r" b="b"/>
              <a:pathLst>
                <a:path w="436244">
                  <a:moveTo>
                    <a:pt x="0" y="0"/>
                  </a:moveTo>
                  <a:lnTo>
                    <a:pt x="436128" y="0"/>
                  </a:lnTo>
                </a:path>
              </a:pathLst>
            </a:custGeom>
            <a:ln w="87225">
              <a:solidFill>
                <a:srgbClr val="000000"/>
              </a:solidFill>
            </a:ln>
          </p:spPr>
          <p:txBody>
            <a:bodyPr wrap="square" lIns="0" tIns="0" rIns="0" bIns="0" rtlCol="0"/>
            <a:lstStyle/>
            <a:p>
              <a:endParaRPr/>
            </a:p>
          </p:txBody>
        </p:sp>
        <p:sp>
          <p:nvSpPr>
            <p:cNvPr id="31" name="object 31"/>
            <p:cNvSpPr/>
            <p:nvPr/>
          </p:nvSpPr>
          <p:spPr>
            <a:xfrm>
              <a:off x="12775565" y="5469965"/>
              <a:ext cx="2529840" cy="174625"/>
            </a:xfrm>
            <a:custGeom>
              <a:avLst/>
              <a:gdLst/>
              <a:ahLst/>
              <a:cxnLst/>
              <a:rect l="l" t="t" r="r" b="b"/>
              <a:pathLst>
                <a:path w="2529840" h="174625">
                  <a:moveTo>
                    <a:pt x="87223" y="87223"/>
                  </a:moveTo>
                  <a:lnTo>
                    <a:pt x="0" y="87223"/>
                  </a:lnTo>
                  <a:lnTo>
                    <a:pt x="0" y="174447"/>
                  </a:lnTo>
                  <a:lnTo>
                    <a:pt x="87223" y="174447"/>
                  </a:lnTo>
                  <a:lnTo>
                    <a:pt x="87223" y="87223"/>
                  </a:lnTo>
                  <a:close/>
                </a:path>
                <a:path w="2529840" h="174625">
                  <a:moveTo>
                    <a:pt x="523354" y="87223"/>
                  </a:moveTo>
                  <a:lnTo>
                    <a:pt x="436130" y="87223"/>
                  </a:lnTo>
                  <a:lnTo>
                    <a:pt x="436130" y="174447"/>
                  </a:lnTo>
                  <a:lnTo>
                    <a:pt x="523354" y="174447"/>
                  </a:lnTo>
                  <a:lnTo>
                    <a:pt x="523354" y="87223"/>
                  </a:lnTo>
                  <a:close/>
                </a:path>
                <a:path w="2529840" h="174625">
                  <a:moveTo>
                    <a:pt x="697801" y="87223"/>
                  </a:moveTo>
                  <a:lnTo>
                    <a:pt x="610577" y="87223"/>
                  </a:lnTo>
                  <a:lnTo>
                    <a:pt x="610577" y="174447"/>
                  </a:lnTo>
                  <a:lnTo>
                    <a:pt x="697801" y="174447"/>
                  </a:lnTo>
                  <a:lnTo>
                    <a:pt x="697801" y="87223"/>
                  </a:lnTo>
                  <a:close/>
                </a:path>
                <a:path w="2529840" h="174625">
                  <a:moveTo>
                    <a:pt x="872248" y="87223"/>
                  </a:moveTo>
                  <a:lnTo>
                    <a:pt x="785025" y="87223"/>
                  </a:lnTo>
                  <a:lnTo>
                    <a:pt x="785025" y="174447"/>
                  </a:lnTo>
                  <a:lnTo>
                    <a:pt x="872248" y="174447"/>
                  </a:lnTo>
                  <a:lnTo>
                    <a:pt x="872248" y="87223"/>
                  </a:lnTo>
                  <a:close/>
                </a:path>
                <a:path w="2529840" h="174625">
                  <a:moveTo>
                    <a:pt x="1570062" y="0"/>
                  </a:moveTo>
                  <a:lnTo>
                    <a:pt x="1395603" y="0"/>
                  </a:lnTo>
                  <a:lnTo>
                    <a:pt x="1395603" y="87223"/>
                  </a:lnTo>
                  <a:lnTo>
                    <a:pt x="1570062" y="87223"/>
                  </a:lnTo>
                  <a:lnTo>
                    <a:pt x="1570062" y="0"/>
                  </a:lnTo>
                  <a:close/>
                </a:path>
                <a:path w="2529840" h="174625">
                  <a:moveTo>
                    <a:pt x="1831733" y="0"/>
                  </a:moveTo>
                  <a:lnTo>
                    <a:pt x="1744510" y="0"/>
                  </a:lnTo>
                  <a:lnTo>
                    <a:pt x="1744510" y="87223"/>
                  </a:lnTo>
                  <a:lnTo>
                    <a:pt x="1831733" y="87223"/>
                  </a:lnTo>
                  <a:lnTo>
                    <a:pt x="1831733" y="0"/>
                  </a:lnTo>
                  <a:close/>
                </a:path>
                <a:path w="2529840" h="174625">
                  <a:moveTo>
                    <a:pt x="2006193" y="0"/>
                  </a:moveTo>
                  <a:lnTo>
                    <a:pt x="1918957" y="0"/>
                  </a:lnTo>
                  <a:lnTo>
                    <a:pt x="1918957" y="87223"/>
                  </a:lnTo>
                  <a:lnTo>
                    <a:pt x="2006193" y="87223"/>
                  </a:lnTo>
                  <a:lnTo>
                    <a:pt x="2006193" y="0"/>
                  </a:lnTo>
                  <a:close/>
                </a:path>
                <a:path w="2529840" h="174625">
                  <a:moveTo>
                    <a:pt x="2267864" y="0"/>
                  </a:moveTo>
                  <a:lnTo>
                    <a:pt x="2180640" y="0"/>
                  </a:lnTo>
                  <a:lnTo>
                    <a:pt x="2180640" y="87223"/>
                  </a:lnTo>
                  <a:lnTo>
                    <a:pt x="2267864" y="87223"/>
                  </a:lnTo>
                  <a:lnTo>
                    <a:pt x="2267864" y="0"/>
                  </a:lnTo>
                  <a:close/>
                </a:path>
                <a:path w="2529840" h="174625">
                  <a:moveTo>
                    <a:pt x="2529548" y="0"/>
                  </a:moveTo>
                  <a:lnTo>
                    <a:pt x="2355088" y="0"/>
                  </a:lnTo>
                  <a:lnTo>
                    <a:pt x="2355088" y="87223"/>
                  </a:lnTo>
                  <a:lnTo>
                    <a:pt x="2529548" y="87223"/>
                  </a:lnTo>
                  <a:lnTo>
                    <a:pt x="2529548" y="0"/>
                  </a:lnTo>
                  <a:close/>
                </a:path>
              </a:pathLst>
            </a:custGeom>
            <a:solidFill>
              <a:srgbClr val="000000"/>
            </a:solidFill>
          </p:spPr>
          <p:txBody>
            <a:bodyPr wrap="square" lIns="0" tIns="0" rIns="0" bIns="0" rtlCol="0"/>
            <a:lstStyle/>
            <a:p>
              <a:endParaRPr/>
            </a:p>
          </p:txBody>
        </p:sp>
        <p:sp>
          <p:nvSpPr>
            <p:cNvPr id="32" name="object 32"/>
            <p:cNvSpPr/>
            <p:nvPr/>
          </p:nvSpPr>
          <p:spPr>
            <a:xfrm>
              <a:off x="13822276" y="5600798"/>
              <a:ext cx="523875" cy="0"/>
            </a:xfrm>
            <a:custGeom>
              <a:avLst/>
              <a:gdLst/>
              <a:ahLst/>
              <a:cxnLst/>
              <a:rect l="l" t="t" r="r" b="b"/>
              <a:pathLst>
                <a:path w="523875">
                  <a:moveTo>
                    <a:pt x="0" y="0"/>
                  </a:moveTo>
                  <a:lnTo>
                    <a:pt x="523354" y="0"/>
                  </a:lnTo>
                </a:path>
              </a:pathLst>
            </a:custGeom>
            <a:ln w="87225">
              <a:solidFill>
                <a:srgbClr val="000000"/>
              </a:solidFill>
            </a:ln>
          </p:spPr>
          <p:txBody>
            <a:bodyPr wrap="square" lIns="0" tIns="0" rIns="0" bIns="0" rtlCol="0"/>
            <a:lstStyle/>
            <a:p>
              <a:endParaRPr/>
            </a:p>
          </p:txBody>
        </p:sp>
        <p:sp>
          <p:nvSpPr>
            <p:cNvPr id="33" name="object 33"/>
            <p:cNvSpPr/>
            <p:nvPr/>
          </p:nvSpPr>
          <p:spPr>
            <a:xfrm>
              <a:off x="14432852" y="5557189"/>
              <a:ext cx="872490" cy="87630"/>
            </a:xfrm>
            <a:custGeom>
              <a:avLst/>
              <a:gdLst/>
              <a:ahLst/>
              <a:cxnLst/>
              <a:rect l="l" t="t" r="r" b="b"/>
              <a:pathLst>
                <a:path w="872490" h="87629">
                  <a:moveTo>
                    <a:pt x="87223" y="0"/>
                  </a:moveTo>
                  <a:lnTo>
                    <a:pt x="0" y="0"/>
                  </a:lnTo>
                  <a:lnTo>
                    <a:pt x="0" y="87223"/>
                  </a:lnTo>
                  <a:lnTo>
                    <a:pt x="87223" y="87223"/>
                  </a:lnTo>
                  <a:lnTo>
                    <a:pt x="87223" y="0"/>
                  </a:lnTo>
                  <a:close/>
                </a:path>
                <a:path w="872490" h="87629">
                  <a:moveTo>
                    <a:pt x="436130" y="0"/>
                  </a:moveTo>
                  <a:lnTo>
                    <a:pt x="261670" y="0"/>
                  </a:lnTo>
                  <a:lnTo>
                    <a:pt x="261670" y="87223"/>
                  </a:lnTo>
                  <a:lnTo>
                    <a:pt x="436130" y="87223"/>
                  </a:lnTo>
                  <a:lnTo>
                    <a:pt x="436130" y="0"/>
                  </a:lnTo>
                  <a:close/>
                </a:path>
                <a:path w="872490" h="87629">
                  <a:moveTo>
                    <a:pt x="697801" y="0"/>
                  </a:moveTo>
                  <a:lnTo>
                    <a:pt x="523354" y="0"/>
                  </a:lnTo>
                  <a:lnTo>
                    <a:pt x="523354" y="87223"/>
                  </a:lnTo>
                  <a:lnTo>
                    <a:pt x="697801" y="87223"/>
                  </a:lnTo>
                  <a:lnTo>
                    <a:pt x="697801" y="0"/>
                  </a:lnTo>
                  <a:close/>
                </a:path>
                <a:path w="872490" h="87629">
                  <a:moveTo>
                    <a:pt x="872261" y="0"/>
                  </a:moveTo>
                  <a:lnTo>
                    <a:pt x="785025" y="0"/>
                  </a:lnTo>
                  <a:lnTo>
                    <a:pt x="785025" y="87223"/>
                  </a:lnTo>
                  <a:lnTo>
                    <a:pt x="872261" y="87223"/>
                  </a:lnTo>
                  <a:lnTo>
                    <a:pt x="872261" y="0"/>
                  </a:lnTo>
                  <a:close/>
                </a:path>
              </a:pathLst>
            </a:custGeom>
            <a:solidFill>
              <a:srgbClr val="000000"/>
            </a:solidFill>
          </p:spPr>
          <p:txBody>
            <a:bodyPr wrap="square" lIns="0" tIns="0" rIns="0" bIns="0" rtlCol="0"/>
            <a:lstStyle/>
            <a:p>
              <a:endParaRPr/>
            </a:p>
          </p:txBody>
        </p:sp>
        <p:sp>
          <p:nvSpPr>
            <p:cNvPr id="34" name="object 34"/>
            <p:cNvSpPr/>
            <p:nvPr/>
          </p:nvSpPr>
          <p:spPr>
            <a:xfrm>
              <a:off x="12513890" y="5688024"/>
              <a:ext cx="262255" cy="0"/>
            </a:xfrm>
            <a:custGeom>
              <a:avLst/>
              <a:gdLst/>
              <a:ahLst/>
              <a:cxnLst/>
              <a:rect l="l" t="t" r="r" b="b"/>
              <a:pathLst>
                <a:path w="262254">
                  <a:moveTo>
                    <a:pt x="0" y="0"/>
                  </a:moveTo>
                  <a:lnTo>
                    <a:pt x="261677" y="0"/>
                  </a:lnTo>
                </a:path>
              </a:pathLst>
            </a:custGeom>
            <a:ln w="87225">
              <a:solidFill>
                <a:srgbClr val="000000"/>
              </a:solidFill>
            </a:ln>
          </p:spPr>
          <p:txBody>
            <a:bodyPr wrap="square" lIns="0" tIns="0" rIns="0" bIns="0" rtlCol="0"/>
            <a:lstStyle/>
            <a:p>
              <a:endParaRPr/>
            </a:p>
          </p:txBody>
        </p:sp>
        <p:sp>
          <p:nvSpPr>
            <p:cNvPr id="35" name="object 35"/>
            <p:cNvSpPr/>
            <p:nvPr/>
          </p:nvSpPr>
          <p:spPr>
            <a:xfrm>
              <a:off x="12950013" y="5644412"/>
              <a:ext cx="1570355" cy="87630"/>
            </a:xfrm>
            <a:custGeom>
              <a:avLst/>
              <a:gdLst/>
              <a:ahLst/>
              <a:cxnLst/>
              <a:rect l="l" t="t" r="r" b="b"/>
              <a:pathLst>
                <a:path w="1570355" h="87629">
                  <a:moveTo>
                    <a:pt x="87223" y="0"/>
                  </a:moveTo>
                  <a:lnTo>
                    <a:pt x="0" y="0"/>
                  </a:lnTo>
                  <a:lnTo>
                    <a:pt x="0" y="87236"/>
                  </a:lnTo>
                  <a:lnTo>
                    <a:pt x="87223" y="87236"/>
                  </a:lnTo>
                  <a:lnTo>
                    <a:pt x="87223" y="0"/>
                  </a:lnTo>
                  <a:close/>
                </a:path>
                <a:path w="1570355" h="87629">
                  <a:moveTo>
                    <a:pt x="523354" y="0"/>
                  </a:moveTo>
                  <a:lnTo>
                    <a:pt x="348907" y="0"/>
                  </a:lnTo>
                  <a:lnTo>
                    <a:pt x="348907" y="87236"/>
                  </a:lnTo>
                  <a:lnTo>
                    <a:pt x="523354" y="87236"/>
                  </a:lnTo>
                  <a:lnTo>
                    <a:pt x="523354" y="0"/>
                  </a:lnTo>
                  <a:close/>
                </a:path>
                <a:path w="1570355" h="87629">
                  <a:moveTo>
                    <a:pt x="697801" y="0"/>
                  </a:moveTo>
                  <a:lnTo>
                    <a:pt x="610577" y="0"/>
                  </a:lnTo>
                  <a:lnTo>
                    <a:pt x="610577" y="87236"/>
                  </a:lnTo>
                  <a:lnTo>
                    <a:pt x="697801" y="87236"/>
                  </a:lnTo>
                  <a:lnTo>
                    <a:pt x="697801" y="0"/>
                  </a:lnTo>
                  <a:close/>
                </a:path>
                <a:path w="1570355" h="87629">
                  <a:moveTo>
                    <a:pt x="1133932" y="0"/>
                  </a:moveTo>
                  <a:lnTo>
                    <a:pt x="1046708" y="0"/>
                  </a:lnTo>
                  <a:lnTo>
                    <a:pt x="1046708" y="87236"/>
                  </a:lnTo>
                  <a:lnTo>
                    <a:pt x="1133932" y="87236"/>
                  </a:lnTo>
                  <a:lnTo>
                    <a:pt x="1133932" y="0"/>
                  </a:lnTo>
                  <a:close/>
                </a:path>
                <a:path w="1570355" h="87629">
                  <a:moveTo>
                    <a:pt x="1570062" y="0"/>
                  </a:moveTo>
                  <a:lnTo>
                    <a:pt x="1482839" y="0"/>
                  </a:lnTo>
                  <a:lnTo>
                    <a:pt x="1482839" y="87236"/>
                  </a:lnTo>
                  <a:lnTo>
                    <a:pt x="1570062" y="87236"/>
                  </a:lnTo>
                  <a:lnTo>
                    <a:pt x="1570062" y="0"/>
                  </a:lnTo>
                  <a:close/>
                </a:path>
              </a:pathLst>
            </a:custGeom>
            <a:solidFill>
              <a:srgbClr val="000000"/>
            </a:solidFill>
          </p:spPr>
          <p:txBody>
            <a:bodyPr wrap="square" lIns="0" tIns="0" rIns="0" bIns="0" rtlCol="0"/>
            <a:lstStyle/>
            <a:p>
              <a:endParaRPr/>
            </a:p>
          </p:txBody>
        </p:sp>
        <p:sp>
          <p:nvSpPr>
            <p:cNvPr id="36" name="object 36"/>
            <p:cNvSpPr/>
            <p:nvPr/>
          </p:nvSpPr>
          <p:spPr>
            <a:xfrm>
              <a:off x="14694534" y="5688024"/>
              <a:ext cx="349250" cy="0"/>
            </a:xfrm>
            <a:custGeom>
              <a:avLst/>
              <a:gdLst/>
              <a:ahLst/>
              <a:cxnLst/>
              <a:rect l="l" t="t" r="r" b="b"/>
              <a:pathLst>
                <a:path w="349250">
                  <a:moveTo>
                    <a:pt x="0" y="0"/>
                  </a:moveTo>
                  <a:lnTo>
                    <a:pt x="348903" y="0"/>
                  </a:lnTo>
                </a:path>
              </a:pathLst>
            </a:custGeom>
            <a:ln w="87225">
              <a:solidFill>
                <a:srgbClr val="000000"/>
              </a:solidFill>
            </a:ln>
          </p:spPr>
          <p:txBody>
            <a:bodyPr wrap="square" lIns="0" tIns="0" rIns="0" bIns="0" rtlCol="0"/>
            <a:lstStyle/>
            <a:p>
              <a:endParaRPr/>
            </a:p>
          </p:txBody>
        </p:sp>
        <p:sp>
          <p:nvSpPr>
            <p:cNvPr id="37" name="object 37"/>
            <p:cNvSpPr/>
            <p:nvPr/>
          </p:nvSpPr>
          <p:spPr>
            <a:xfrm>
              <a:off x="12513882" y="5644412"/>
              <a:ext cx="2791460" cy="174625"/>
            </a:xfrm>
            <a:custGeom>
              <a:avLst/>
              <a:gdLst/>
              <a:ahLst/>
              <a:cxnLst/>
              <a:rect l="l" t="t" r="r" b="b"/>
              <a:pathLst>
                <a:path w="2791459" h="174625">
                  <a:moveTo>
                    <a:pt x="87223" y="87236"/>
                  </a:moveTo>
                  <a:lnTo>
                    <a:pt x="0" y="87236"/>
                  </a:lnTo>
                  <a:lnTo>
                    <a:pt x="0" y="174459"/>
                  </a:lnTo>
                  <a:lnTo>
                    <a:pt x="87223" y="174459"/>
                  </a:lnTo>
                  <a:lnTo>
                    <a:pt x="87223" y="87236"/>
                  </a:lnTo>
                  <a:close/>
                </a:path>
                <a:path w="2791459" h="174625">
                  <a:moveTo>
                    <a:pt x="348907" y="87236"/>
                  </a:moveTo>
                  <a:lnTo>
                    <a:pt x="174459" y="87236"/>
                  </a:lnTo>
                  <a:lnTo>
                    <a:pt x="174459" y="174459"/>
                  </a:lnTo>
                  <a:lnTo>
                    <a:pt x="348907" y="174459"/>
                  </a:lnTo>
                  <a:lnTo>
                    <a:pt x="348907" y="87236"/>
                  </a:lnTo>
                  <a:close/>
                </a:path>
                <a:path w="2791459" h="174625">
                  <a:moveTo>
                    <a:pt x="1046708" y="87236"/>
                  </a:moveTo>
                  <a:lnTo>
                    <a:pt x="872261" y="87236"/>
                  </a:lnTo>
                  <a:lnTo>
                    <a:pt x="872261" y="174459"/>
                  </a:lnTo>
                  <a:lnTo>
                    <a:pt x="1046708" y="174459"/>
                  </a:lnTo>
                  <a:lnTo>
                    <a:pt x="1046708" y="87236"/>
                  </a:lnTo>
                  <a:close/>
                </a:path>
                <a:path w="2791459" h="174625">
                  <a:moveTo>
                    <a:pt x="1308392" y="87236"/>
                  </a:moveTo>
                  <a:lnTo>
                    <a:pt x="1221168" y="87236"/>
                  </a:lnTo>
                  <a:lnTo>
                    <a:pt x="1221168" y="174459"/>
                  </a:lnTo>
                  <a:lnTo>
                    <a:pt x="1308392" y="174459"/>
                  </a:lnTo>
                  <a:lnTo>
                    <a:pt x="1308392" y="87236"/>
                  </a:lnTo>
                  <a:close/>
                </a:path>
                <a:path w="2791459" h="174625">
                  <a:moveTo>
                    <a:pt x="1482839" y="87236"/>
                  </a:moveTo>
                  <a:lnTo>
                    <a:pt x="1395615" y="87236"/>
                  </a:lnTo>
                  <a:lnTo>
                    <a:pt x="1395615" y="174459"/>
                  </a:lnTo>
                  <a:lnTo>
                    <a:pt x="1482839" y="174459"/>
                  </a:lnTo>
                  <a:lnTo>
                    <a:pt x="1482839" y="87236"/>
                  </a:lnTo>
                  <a:close/>
                </a:path>
                <a:path w="2791459" h="174625">
                  <a:moveTo>
                    <a:pt x="2791231" y="0"/>
                  </a:moveTo>
                  <a:lnTo>
                    <a:pt x="2616771" y="0"/>
                  </a:lnTo>
                  <a:lnTo>
                    <a:pt x="2616771" y="87236"/>
                  </a:lnTo>
                  <a:lnTo>
                    <a:pt x="2791231" y="87236"/>
                  </a:lnTo>
                  <a:lnTo>
                    <a:pt x="2791231" y="0"/>
                  </a:lnTo>
                  <a:close/>
                </a:path>
              </a:pathLst>
            </a:custGeom>
            <a:solidFill>
              <a:srgbClr val="000000"/>
            </a:solidFill>
          </p:spPr>
          <p:txBody>
            <a:bodyPr wrap="square" lIns="0" tIns="0" rIns="0" bIns="0" rtlCol="0"/>
            <a:lstStyle/>
            <a:p>
              <a:endParaRPr/>
            </a:p>
          </p:txBody>
        </p:sp>
        <p:sp>
          <p:nvSpPr>
            <p:cNvPr id="38" name="object 38"/>
            <p:cNvSpPr/>
            <p:nvPr/>
          </p:nvSpPr>
          <p:spPr>
            <a:xfrm>
              <a:off x="14345631" y="5775249"/>
              <a:ext cx="523875" cy="0"/>
            </a:xfrm>
            <a:custGeom>
              <a:avLst/>
              <a:gdLst/>
              <a:ahLst/>
              <a:cxnLst/>
              <a:rect l="l" t="t" r="r" b="b"/>
              <a:pathLst>
                <a:path w="523875">
                  <a:moveTo>
                    <a:pt x="0" y="0"/>
                  </a:moveTo>
                  <a:lnTo>
                    <a:pt x="523354" y="0"/>
                  </a:lnTo>
                </a:path>
              </a:pathLst>
            </a:custGeom>
            <a:ln w="87225">
              <a:solidFill>
                <a:srgbClr val="000000"/>
              </a:solidFill>
            </a:ln>
          </p:spPr>
          <p:txBody>
            <a:bodyPr wrap="square" lIns="0" tIns="0" rIns="0" bIns="0" rtlCol="0"/>
            <a:lstStyle/>
            <a:p>
              <a:endParaRPr/>
            </a:p>
          </p:txBody>
        </p:sp>
        <p:sp>
          <p:nvSpPr>
            <p:cNvPr id="39" name="object 39"/>
            <p:cNvSpPr/>
            <p:nvPr/>
          </p:nvSpPr>
          <p:spPr>
            <a:xfrm>
              <a:off x="12513882" y="5731649"/>
              <a:ext cx="2791460" cy="174625"/>
            </a:xfrm>
            <a:custGeom>
              <a:avLst/>
              <a:gdLst/>
              <a:ahLst/>
              <a:cxnLst/>
              <a:rect l="l" t="t" r="r" b="b"/>
              <a:pathLst>
                <a:path w="2791459" h="174625">
                  <a:moveTo>
                    <a:pt x="174459" y="87223"/>
                  </a:moveTo>
                  <a:lnTo>
                    <a:pt x="0" y="87223"/>
                  </a:lnTo>
                  <a:lnTo>
                    <a:pt x="0" y="174447"/>
                  </a:lnTo>
                  <a:lnTo>
                    <a:pt x="174459" y="174447"/>
                  </a:lnTo>
                  <a:lnTo>
                    <a:pt x="174459" y="87223"/>
                  </a:lnTo>
                  <a:close/>
                </a:path>
                <a:path w="2791459" h="174625">
                  <a:moveTo>
                    <a:pt x="2529548" y="0"/>
                  </a:moveTo>
                  <a:lnTo>
                    <a:pt x="2442324" y="0"/>
                  </a:lnTo>
                  <a:lnTo>
                    <a:pt x="2442324" y="87223"/>
                  </a:lnTo>
                  <a:lnTo>
                    <a:pt x="2529548" y="87223"/>
                  </a:lnTo>
                  <a:lnTo>
                    <a:pt x="2529548" y="0"/>
                  </a:lnTo>
                  <a:close/>
                </a:path>
                <a:path w="2791459" h="174625">
                  <a:moveTo>
                    <a:pt x="2791231" y="0"/>
                  </a:moveTo>
                  <a:lnTo>
                    <a:pt x="2616771" y="0"/>
                  </a:lnTo>
                  <a:lnTo>
                    <a:pt x="2616771" y="87223"/>
                  </a:lnTo>
                  <a:lnTo>
                    <a:pt x="2791231" y="87223"/>
                  </a:lnTo>
                  <a:lnTo>
                    <a:pt x="2791231" y="0"/>
                  </a:lnTo>
                  <a:close/>
                </a:path>
              </a:pathLst>
            </a:custGeom>
            <a:solidFill>
              <a:srgbClr val="000000"/>
            </a:solidFill>
          </p:spPr>
          <p:txBody>
            <a:bodyPr wrap="square" lIns="0" tIns="0" rIns="0" bIns="0" rtlCol="0"/>
            <a:lstStyle/>
            <a:p>
              <a:endParaRPr/>
            </a:p>
          </p:txBody>
        </p:sp>
        <p:sp>
          <p:nvSpPr>
            <p:cNvPr id="40" name="object 40"/>
            <p:cNvSpPr/>
            <p:nvPr/>
          </p:nvSpPr>
          <p:spPr>
            <a:xfrm>
              <a:off x="12862793" y="5862475"/>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41" name="object 41"/>
            <p:cNvSpPr/>
            <p:nvPr/>
          </p:nvSpPr>
          <p:spPr>
            <a:xfrm>
              <a:off x="13211696" y="5818872"/>
              <a:ext cx="349250" cy="87630"/>
            </a:xfrm>
            <a:custGeom>
              <a:avLst/>
              <a:gdLst/>
              <a:ahLst/>
              <a:cxnLst/>
              <a:rect l="l" t="t" r="r" b="b"/>
              <a:pathLst>
                <a:path w="349250" h="87629">
                  <a:moveTo>
                    <a:pt x="87223" y="0"/>
                  </a:moveTo>
                  <a:lnTo>
                    <a:pt x="0" y="0"/>
                  </a:lnTo>
                  <a:lnTo>
                    <a:pt x="0" y="87223"/>
                  </a:lnTo>
                  <a:lnTo>
                    <a:pt x="87223" y="87223"/>
                  </a:lnTo>
                  <a:lnTo>
                    <a:pt x="87223" y="0"/>
                  </a:lnTo>
                  <a:close/>
                </a:path>
                <a:path w="349250" h="87629">
                  <a:moveTo>
                    <a:pt x="348894" y="0"/>
                  </a:moveTo>
                  <a:lnTo>
                    <a:pt x="261670" y="0"/>
                  </a:lnTo>
                  <a:lnTo>
                    <a:pt x="261670" y="87223"/>
                  </a:lnTo>
                  <a:lnTo>
                    <a:pt x="348894" y="87223"/>
                  </a:lnTo>
                  <a:lnTo>
                    <a:pt x="348894" y="0"/>
                  </a:lnTo>
                  <a:close/>
                </a:path>
              </a:pathLst>
            </a:custGeom>
            <a:solidFill>
              <a:srgbClr val="000000"/>
            </a:solidFill>
          </p:spPr>
          <p:txBody>
            <a:bodyPr wrap="square" lIns="0" tIns="0" rIns="0" bIns="0" rtlCol="0"/>
            <a:lstStyle/>
            <a:p>
              <a:endParaRPr/>
            </a:p>
          </p:txBody>
        </p:sp>
        <p:sp>
          <p:nvSpPr>
            <p:cNvPr id="42" name="object 42"/>
            <p:cNvSpPr/>
            <p:nvPr/>
          </p:nvSpPr>
          <p:spPr>
            <a:xfrm>
              <a:off x="13647825" y="5862475"/>
              <a:ext cx="872490" cy="0"/>
            </a:xfrm>
            <a:custGeom>
              <a:avLst/>
              <a:gdLst/>
              <a:ahLst/>
              <a:cxnLst/>
              <a:rect l="l" t="t" r="r" b="b"/>
              <a:pathLst>
                <a:path w="872490">
                  <a:moveTo>
                    <a:pt x="0" y="0"/>
                  </a:moveTo>
                  <a:lnTo>
                    <a:pt x="261677" y="0"/>
                  </a:lnTo>
                </a:path>
                <a:path w="872490">
                  <a:moveTo>
                    <a:pt x="523354" y="0"/>
                  </a:moveTo>
                  <a:lnTo>
                    <a:pt x="872257" y="0"/>
                  </a:lnTo>
                </a:path>
              </a:pathLst>
            </a:custGeom>
            <a:ln w="87225">
              <a:solidFill>
                <a:srgbClr val="000000"/>
              </a:solidFill>
            </a:ln>
          </p:spPr>
          <p:txBody>
            <a:bodyPr wrap="square" lIns="0" tIns="0" rIns="0" bIns="0" rtlCol="0"/>
            <a:lstStyle/>
            <a:p>
              <a:endParaRPr/>
            </a:p>
          </p:txBody>
        </p:sp>
        <p:sp>
          <p:nvSpPr>
            <p:cNvPr id="43" name="object 43"/>
            <p:cNvSpPr/>
            <p:nvPr/>
          </p:nvSpPr>
          <p:spPr>
            <a:xfrm>
              <a:off x="14607308" y="5818862"/>
              <a:ext cx="87630" cy="87630"/>
            </a:xfrm>
            <a:custGeom>
              <a:avLst/>
              <a:gdLst/>
              <a:ahLst/>
              <a:cxnLst/>
              <a:rect l="l" t="t" r="r" b="b"/>
              <a:pathLst>
                <a:path w="87630" h="87629">
                  <a:moveTo>
                    <a:pt x="0" y="0"/>
                  </a:moveTo>
                  <a:lnTo>
                    <a:pt x="87225" y="0"/>
                  </a:lnTo>
                  <a:lnTo>
                    <a:pt x="87225" y="87225"/>
                  </a:lnTo>
                  <a:lnTo>
                    <a:pt x="0" y="87225"/>
                  </a:lnTo>
                  <a:lnTo>
                    <a:pt x="0" y="0"/>
                  </a:lnTo>
                  <a:close/>
                </a:path>
              </a:pathLst>
            </a:custGeom>
            <a:solidFill>
              <a:srgbClr val="000000"/>
            </a:solidFill>
          </p:spPr>
          <p:txBody>
            <a:bodyPr wrap="square" lIns="0" tIns="0" rIns="0" bIns="0" rtlCol="0"/>
            <a:lstStyle/>
            <a:p>
              <a:endParaRPr/>
            </a:p>
          </p:txBody>
        </p:sp>
        <p:sp>
          <p:nvSpPr>
            <p:cNvPr id="44" name="object 44"/>
            <p:cNvSpPr/>
            <p:nvPr/>
          </p:nvSpPr>
          <p:spPr>
            <a:xfrm>
              <a:off x="14781760" y="5862475"/>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45" name="object 45"/>
            <p:cNvSpPr/>
            <p:nvPr/>
          </p:nvSpPr>
          <p:spPr>
            <a:xfrm>
              <a:off x="12426658" y="5906096"/>
              <a:ext cx="959485" cy="87630"/>
            </a:xfrm>
            <a:custGeom>
              <a:avLst/>
              <a:gdLst/>
              <a:ahLst/>
              <a:cxnLst/>
              <a:rect l="l" t="t" r="r" b="b"/>
              <a:pathLst>
                <a:path w="959484" h="87629">
                  <a:moveTo>
                    <a:pt x="174447" y="0"/>
                  </a:moveTo>
                  <a:lnTo>
                    <a:pt x="0" y="0"/>
                  </a:lnTo>
                  <a:lnTo>
                    <a:pt x="0" y="87223"/>
                  </a:lnTo>
                  <a:lnTo>
                    <a:pt x="174447" y="87223"/>
                  </a:lnTo>
                  <a:lnTo>
                    <a:pt x="174447" y="0"/>
                  </a:lnTo>
                  <a:close/>
                </a:path>
                <a:path w="959484" h="87629">
                  <a:moveTo>
                    <a:pt x="523354" y="0"/>
                  </a:moveTo>
                  <a:lnTo>
                    <a:pt x="436130" y="0"/>
                  </a:lnTo>
                  <a:lnTo>
                    <a:pt x="436130" y="87223"/>
                  </a:lnTo>
                  <a:lnTo>
                    <a:pt x="523354" y="87223"/>
                  </a:lnTo>
                  <a:lnTo>
                    <a:pt x="523354" y="0"/>
                  </a:lnTo>
                  <a:close/>
                </a:path>
                <a:path w="959484" h="87629">
                  <a:moveTo>
                    <a:pt x="697801" y="0"/>
                  </a:moveTo>
                  <a:lnTo>
                    <a:pt x="610577" y="0"/>
                  </a:lnTo>
                  <a:lnTo>
                    <a:pt x="610577" y="87223"/>
                  </a:lnTo>
                  <a:lnTo>
                    <a:pt x="697801" y="87223"/>
                  </a:lnTo>
                  <a:lnTo>
                    <a:pt x="697801" y="0"/>
                  </a:lnTo>
                  <a:close/>
                </a:path>
                <a:path w="959484" h="87629">
                  <a:moveTo>
                    <a:pt x="959485" y="0"/>
                  </a:moveTo>
                  <a:lnTo>
                    <a:pt x="785037" y="0"/>
                  </a:lnTo>
                  <a:lnTo>
                    <a:pt x="785037" y="87223"/>
                  </a:lnTo>
                  <a:lnTo>
                    <a:pt x="959485" y="87223"/>
                  </a:lnTo>
                  <a:lnTo>
                    <a:pt x="959485" y="0"/>
                  </a:lnTo>
                  <a:close/>
                </a:path>
              </a:pathLst>
            </a:custGeom>
            <a:solidFill>
              <a:srgbClr val="000000"/>
            </a:solidFill>
          </p:spPr>
          <p:txBody>
            <a:bodyPr wrap="square" lIns="0" tIns="0" rIns="0" bIns="0" rtlCol="0"/>
            <a:lstStyle/>
            <a:p>
              <a:endParaRPr/>
            </a:p>
          </p:txBody>
        </p:sp>
        <p:sp>
          <p:nvSpPr>
            <p:cNvPr id="46" name="object 46"/>
            <p:cNvSpPr/>
            <p:nvPr/>
          </p:nvSpPr>
          <p:spPr>
            <a:xfrm>
              <a:off x="13473373" y="5949701"/>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47" name="object 47"/>
            <p:cNvSpPr/>
            <p:nvPr/>
          </p:nvSpPr>
          <p:spPr>
            <a:xfrm>
              <a:off x="13909502" y="5906088"/>
              <a:ext cx="87630" cy="87630"/>
            </a:xfrm>
            <a:custGeom>
              <a:avLst/>
              <a:gdLst/>
              <a:ahLst/>
              <a:cxnLst/>
              <a:rect l="l" t="t" r="r" b="b"/>
              <a:pathLst>
                <a:path w="87630" h="87629">
                  <a:moveTo>
                    <a:pt x="0" y="0"/>
                  </a:moveTo>
                  <a:lnTo>
                    <a:pt x="87225" y="0"/>
                  </a:lnTo>
                  <a:lnTo>
                    <a:pt x="87225" y="87225"/>
                  </a:lnTo>
                  <a:lnTo>
                    <a:pt x="0" y="87225"/>
                  </a:lnTo>
                  <a:lnTo>
                    <a:pt x="0" y="0"/>
                  </a:lnTo>
                  <a:close/>
                </a:path>
              </a:pathLst>
            </a:custGeom>
            <a:solidFill>
              <a:srgbClr val="000000"/>
            </a:solidFill>
          </p:spPr>
          <p:txBody>
            <a:bodyPr wrap="square" lIns="0" tIns="0" rIns="0" bIns="0" rtlCol="0"/>
            <a:lstStyle/>
            <a:p>
              <a:endParaRPr/>
            </a:p>
          </p:txBody>
        </p:sp>
        <p:sp>
          <p:nvSpPr>
            <p:cNvPr id="48" name="object 48"/>
            <p:cNvSpPr/>
            <p:nvPr/>
          </p:nvSpPr>
          <p:spPr>
            <a:xfrm>
              <a:off x="14432857" y="5949701"/>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49" name="object 49"/>
            <p:cNvSpPr/>
            <p:nvPr/>
          </p:nvSpPr>
          <p:spPr>
            <a:xfrm>
              <a:off x="12426658" y="5906096"/>
              <a:ext cx="2791460" cy="262255"/>
            </a:xfrm>
            <a:custGeom>
              <a:avLst/>
              <a:gdLst/>
              <a:ahLst/>
              <a:cxnLst/>
              <a:rect l="l" t="t" r="r" b="b"/>
              <a:pathLst>
                <a:path w="2791459" h="262254">
                  <a:moveTo>
                    <a:pt x="87223" y="87223"/>
                  </a:moveTo>
                  <a:lnTo>
                    <a:pt x="0" y="87223"/>
                  </a:lnTo>
                  <a:lnTo>
                    <a:pt x="0" y="174447"/>
                  </a:lnTo>
                  <a:lnTo>
                    <a:pt x="87223" y="174447"/>
                  </a:lnTo>
                  <a:lnTo>
                    <a:pt x="87223" y="87223"/>
                  </a:lnTo>
                  <a:close/>
                </a:path>
                <a:path w="2791459" h="262254">
                  <a:moveTo>
                    <a:pt x="261683" y="87223"/>
                  </a:moveTo>
                  <a:lnTo>
                    <a:pt x="174447" y="87223"/>
                  </a:lnTo>
                  <a:lnTo>
                    <a:pt x="174447" y="174447"/>
                  </a:lnTo>
                  <a:lnTo>
                    <a:pt x="261683" y="174447"/>
                  </a:lnTo>
                  <a:lnTo>
                    <a:pt x="261683" y="87223"/>
                  </a:lnTo>
                  <a:close/>
                </a:path>
                <a:path w="2791459" h="262254">
                  <a:moveTo>
                    <a:pt x="348907" y="174447"/>
                  </a:moveTo>
                  <a:lnTo>
                    <a:pt x="261683" y="174447"/>
                  </a:lnTo>
                  <a:lnTo>
                    <a:pt x="261683" y="261670"/>
                  </a:lnTo>
                  <a:lnTo>
                    <a:pt x="348907" y="261670"/>
                  </a:lnTo>
                  <a:lnTo>
                    <a:pt x="348907" y="174447"/>
                  </a:lnTo>
                  <a:close/>
                </a:path>
                <a:path w="2791459" h="262254">
                  <a:moveTo>
                    <a:pt x="610577" y="87223"/>
                  </a:moveTo>
                  <a:lnTo>
                    <a:pt x="523354" y="87223"/>
                  </a:lnTo>
                  <a:lnTo>
                    <a:pt x="523354" y="174447"/>
                  </a:lnTo>
                  <a:lnTo>
                    <a:pt x="610577" y="174447"/>
                  </a:lnTo>
                  <a:lnTo>
                    <a:pt x="610577" y="87223"/>
                  </a:lnTo>
                  <a:close/>
                </a:path>
                <a:path w="2791459" h="262254">
                  <a:moveTo>
                    <a:pt x="872261" y="87223"/>
                  </a:moveTo>
                  <a:lnTo>
                    <a:pt x="785037" y="87223"/>
                  </a:lnTo>
                  <a:lnTo>
                    <a:pt x="785037" y="174447"/>
                  </a:lnTo>
                  <a:lnTo>
                    <a:pt x="872261" y="174447"/>
                  </a:lnTo>
                  <a:lnTo>
                    <a:pt x="872261" y="87223"/>
                  </a:lnTo>
                  <a:close/>
                </a:path>
                <a:path w="2791459" h="262254">
                  <a:moveTo>
                    <a:pt x="1133932" y="87223"/>
                  </a:moveTo>
                  <a:lnTo>
                    <a:pt x="1046708" y="87223"/>
                  </a:lnTo>
                  <a:lnTo>
                    <a:pt x="1046708" y="174447"/>
                  </a:lnTo>
                  <a:lnTo>
                    <a:pt x="1133932" y="174447"/>
                  </a:lnTo>
                  <a:lnTo>
                    <a:pt x="1133932" y="87223"/>
                  </a:lnTo>
                  <a:close/>
                </a:path>
                <a:path w="2791459" h="262254">
                  <a:moveTo>
                    <a:pt x="1570062" y="87223"/>
                  </a:moveTo>
                  <a:lnTo>
                    <a:pt x="1482839" y="87223"/>
                  </a:lnTo>
                  <a:lnTo>
                    <a:pt x="1482839" y="174447"/>
                  </a:lnTo>
                  <a:lnTo>
                    <a:pt x="1570062" y="174447"/>
                  </a:lnTo>
                  <a:lnTo>
                    <a:pt x="1570062" y="87223"/>
                  </a:lnTo>
                  <a:close/>
                </a:path>
                <a:path w="2791459" h="262254">
                  <a:moveTo>
                    <a:pt x="1831746" y="87223"/>
                  </a:moveTo>
                  <a:lnTo>
                    <a:pt x="1657286" y="87223"/>
                  </a:lnTo>
                  <a:lnTo>
                    <a:pt x="1657286" y="174447"/>
                  </a:lnTo>
                  <a:lnTo>
                    <a:pt x="1831746" y="174447"/>
                  </a:lnTo>
                  <a:lnTo>
                    <a:pt x="1831746" y="87223"/>
                  </a:lnTo>
                  <a:close/>
                </a:path>
                <a:path w="2791459" h="262254">
                  <a:moveTo>
                    <a:pt x="2006193" y="87223"/>
                  </a:moveTo>
                  <a:lnTo>
                    <a:pt x="1918970" y="87223"/>
                  </a:lnTo>
                  <a:lnTo>
                    <a:pt x="1918970" y="174447"/>
                  </a:lnTo>
                  <a:lnTo>
                    <a:pt x="2006193" y="174447"/>
                  </a:lnTo>
                  <a:lnTo>
                    <a:pt x="2006193" y="87223"/>
                  </a:lnTo>
                  <a:close/>
                </a:path>
                <a:path w="2791459" h="262254">
                  <a:moveTo>
                    <a:pt x="2180640" y="87223"/>
                  </a:moveTo>
                  <a:lnTo>
                    <a:pt x="2093417" y="87223"/>
                  </a:lnTo>
                  <a:lnTo>
                    <a:pt x="2093417" y="174447"/>
                  </a:lnTo>
                  <a:lnTo>
                    <a:pt x="2180640" y="174447"/>
                  </a:lnTo>
                  <a:lnTo>
                    <a:pt x="2180640" y="87223"/>
                  </a:lnTo>
                  <a:close/>
                </a:path>
                <a:path w="2791459" h="262254">
                  <a:moveTo>
                    <a:pt x="2442324" y="0"/>
                  </a:moveTo>
                  <a:lnTo>
                    <a:pt x="2355100" y="0"/>
                  </a:lnTo>
                  <a:lnTo>
                    <a:pt x="2355100" y="87223"/>
                  </a:lnTo>
                  <a:lnTo>
                    <a:pt x="2267864" y="87223"/>
                  </a:lnTo>
                  <a:lnTo>
                    <a:pt x="2267864" y="174447"/>
                  </a:lnTo>
                  <a:lnTo>
                    <a:pt x="2442324" y="174447"/>
                  </a:lnTo>
                  <a:lnTo>
                    <a:pt x="2442324" y="87223"/>
                  </a:lnTo>
                  <a:lnTo>
                    <a:pt x="2442324" y="0"/>
                  </a:lnTo>
                  <a:close/>
                </a:path>
                <a:path w="2791459" h="262254">
                  <a:moveTo>
                    <a:pt x="2616771" y="87223"/>
                  </a:moveTo>
                  <a:lnTo>
                    <a:pt x="2529548" y="87223"/>
                  </a:lnTo>
                  <a:lnTo>
                    <a:pt x="2529548" y="174447"/>
                  </a:lnTo>
                  <a:lnTo>
                    <a:pt x="2616771" y="174447"/>
                  </a:lnTo>
                  <a:lnTo>
                    <a:pt x="2616771" y="87223"/>
                  </a:lnTo>
                  <a:close/>
                </a:path>
                <a:path w="2791459" h="262254">
                  <a:moveTo>
                    <a:pt x="2791218" y="0"/>
                  </a:moveTo>
                  <a:lnTo>
                    <a:pt x="2616771" y="0"/>
                  </a:lnTo>
                  <a:lnTo>
                    <a:pt x="2616771" y="87223"/>
                  </a:lnTo>
                  <a:lnTo>
                    <a:pt x="2791218" y="87223"/>
                  </a:lnTo>
                  <a:lnTo>
                    <a:pt x="2791218" y="0"/>
                  </a:lnTo>
                  <a:close/>
                </a:path>
              </a:pathLst>
            </a:custGeom>
            <a:solidFill>
              <a:srgbClr val="000000"/>
            </a:solidFill>
          </p:spPr>
          <p:txBody>
            <a:bodyPr wrap="square" lIns="0" tIns="0" rIns="0" bIns="0" rtlCol="0"/>
            <a:lstStyle/>
            <a:p>
              <a:endParaRPr/>
            </a:p>
          </p:txBody>
        </p:sp>
        <p:sp>
          <p:nvSpPr>
            <p:cNvPr id="50" name="object 50"/>
            <p:cNvSpPr/>
            <p:nvPr/>
          </p:nvSpPr>
          <p:spPr>
            <a:xfrm>
              <a:off x="13037245" y="6124152"/>
              <a:ext cx="785495" cy="0"/>
            </a:xfrm>
            <a:custGeom>
              <a:avLst/>
              <a:gdLst/>
              <a:ahLst/>
              <a:cxnLst/>
              <a:rect l="l" t="t" r="r" b="b"/>
              <a:pathLst>
                <a:path w="785494">
                  <a:moveTo>
                    <a:pt x="0" y="0"/>
                  </a:moveTo>
                  <a:lnTo>
                    <a:pt x="261677" y="0"/>
                  </a:lnTo>
                </a:path>
                <a:path w="785494">
                  <a:moveTo>
                    <a:pt x="523354" y="0"/>
                  </a:moveTo>
                  <a:lnTo>
                    <a:pt x="785031" y="0"/>
                  </a:lnTo>
                </a:path>
              </a:pathLst>
            </a:custGeom>
            <a:ln w="87225">
              <a:solidFill>
                <a:srgbClr val="000000"/>
              </a:solidFill>
            </a:ln>
          </p:spPr>
          <p:txBody>
            <a:bodyPr wrap="square" lIns="0" tIns="0" rIns="0" bIns="0" rtlCol="0"/>
            <a:lstStyle/>
            <a:p>
              <a:endParaRPr/>
            </a:p>
          </p:txBody>
        </p:sp>
        <p:sp>
          <p:nvSpPr>
            <p:cNvPr id="51" name="object 51"/>
            <p:cNvSpPr/>
            <p:nvPr/>
          </p:nvSpPr>
          <p:spPr>
            <a:xfrm>
              <a:off x="14258405" y="6080540"/>
              <a:ext cx="174625" cy="87630"/>
            </a:xfrm>
            <a:custGeom>
              <a:avLst/>
              <a:gdLst/>
              <a:ahLst/>
              <a:cxnLst/>
              <a:rect l="l" t="t" r="r" b="b"/>
              <a:pathLst>
                <a:path w="174625" h="87629">
                  <a:moveTo>
                    <a:pt x="0" y="0"/>
                  </a:moveTo>
                  <a:lnTo>
                    <a:pt x="174451" y="0"/>
                  </a:lnTo>
                  <a:lnTo>
                    <a:pt x="174451" y="87225"/>
                  </a:lnTo>
                  <a:lnTo>
                    <a:pt x="0" y="87225"/>
                  </a:lnTo>
                  <a:lnTo>
                    <a:pt x="0" y="0"/>
                  </a:lnTo>
                  <a:close/>
                </a:path>
              </a:pathLst>
            </a:custGeom>
            <a:solidFill>
              <a:srgbClr val="000000"/>
            </a:solidFill>
          </p:spPr>
          <p:txBody>
            <a:bodyPr wrap="square" lIns="0" tIns="0" rIns="0" bIns="0" rtlCol="0"/>
            <a:lstStyle/>
            <a:p>
              <a:endParaRPr/>
            </a:p>
          </p:txBody>
        </p:sp>
        <p:sp>
          <p:nvSpPr>
            <p:cNvPr id="52" name="object 52"/>
            <p:cNvSpPr/>
            <p:nvPr/>
          </p:nvSpPr>
          <p:spPr>
            <a:xfrm>
              <a:off x="14520082" y="6124152"/>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53" name="object 53"/>
            <p:cNvSpPr/>
            <p:nvPr/>
          </p:nvSpPr>
          <p:spPr>
            <a:xfrm>
              <a:off x="12426658" y="6080543"/>
              <a:ext cx="2704465" cy="174625"/>
            </a:xfrm>
            <a:custGeom>
              <a:avLst/>
              <a:gdLst/>
              <a:ahLst/>
              <a:cxnLst/>
              <a:rect l="l" t="t" r="r" b="b"/>
              <a:pathLst>
                <a:path w="2704465" h="174625">
                  <a:moveTo>
                    <a:pt x="87223" y="87223"/>
                  </a:moveTo>
                  <a:lnTo>
                    <a:pt x="0" y="87223"/>
                  </a:lnTo>
                  <a:lnTo>
                    <a:pt x="0" y="174459"/>
                  </a:lnTo>
                  <a:lnTo>
                    <a:pt x="87223" y="174459"/>
                  </a:lnTo>
                  <a:lnTo>
                    <a:pt x="87223" y="87223"/>
                  </a:lnTo>
                  <a:close/>
                </a:path>
                <a:path w="2704465" h="174625">
                  <a:moveTo>
                    <a:pt x="348907" y="87223"/>
                  </a:moveTo>
                  <a:lnTo>
                    <a:pt x="174447" y="87223"/>
                  </a:lnTo>
                  <a:lnTo>
                    <a:pt x="174447" y="174459"/>
                  </a:lnTo>
                  <a:lnTo>
                    <a:pt x="348907" y="174459"/>
                  </a:lnTo>
                  <a:lnTo>
                    <a:pt x="348907" y="87223"/>
                  </a:lnTo>
                  <a:close/>
                </a:path>
                <a:path w="2704465" h="174625">
                  <a:moveTo>
                    <a:pt x="2529548" y="0"/>
                  </a:moveTo>
                  <a:lnTo>
                    <a:pt x="2442324" y="0"/>
                  </a:lnTo>
                  <a:lnTo>
                    <a:pt x="2442324" y="87223"/>
                  </a:lnTo>
                  <a:lnTo>
                    <a:pt x="2529548" y="87223"/>
                  </a:lnTo>
                  <a:lnTo>
                    <a:pt x="2529548" y="0"/>
                  </a:lnTo>
                  <a:close/>
                </a:path>
                <a:path w="2704465" h="174625">
                  <a:moveTo>
                    <a:pt x="2703995" y="0"/>
                  </a:moveTo>
                  <a:lnTo>
                    <a:pt x="2616771" y="0"/>
                  </a:lnTo>
                  <a:lnTo>
                    <a:pt x="2616771" y="87223"/>
                  </a:lnTo>
                  <a:lnTo>
                    <a:pt x="2703995" y="87223"/>
                  </a:lnTo>
                  <a:lnTo>
                    <a:pt x="2703995" y="0"/>
                  </a:lnTo>
                  <a:close/>
                </a:path>
              </a:pathLst>
            </a:custGeom>
            <a:solidFill>
              <a:srgbClr val="000000"/>
            </a:solidFill>
          </p:spPr>
          <p:txBody>
            <a:bodyPr wrap="square" lIns="0" tIns="0" rIns="0" bIns="0" rtlCol="0"/>
            <a:lstStyle/>
            <a:p>
              <a:endParaRPr/>
            </a:p>
          </p:txBody>
        </p:sp>
        <p:sp>
          <p:nvSpPr>
            <p:cNvPr id="54" name="object 54"/>
            <p:cNvSpPr/>
            <p:nvPr/>
          </p:nvSpPr>
          <p:spPr>
            <a:xfrm>
              <a:off x="12862793" y="6211378"/>
              <a:ext cx="174625" cy="0"/>
            </a:xfrm>
            <a:custGeom>
              <a:avLst/>
              <a:gdLst/>
              <a:ahLst/>
              <a:cxnLst/>
              <a:rect l="l" t="t" r="r" b="b"/>
              <a:pathLst>
                <a:path w="174625">
                  <a:moveTo>
                    <a:pt x="0" y="0"/>
                  </a:moveTo>
                  <a:lnTo>
                    <a:pt x="174451" y="0"/>
                  </a:lnTo>
                </a:path>
              </a:pathLst>
            </a:custGeom>
            <a:ln w="87225">
              <a:solidFill>
                <a:srgbClr val="000000"/>
              </a:solidFill>
            </a:ln>
          </p:spPr>
          <p:txBody>
            <a:bodyPr wrap="square" lIns="0" tIns="0" rIns="0" bIns="0" rtlCol="0"/>
            <a:lstStyle/>
            <a:p>
              <a:endParaRPr/>
            </a:p>
          </p:txBody>
        </p:sp>
        <p:sp>
          <p:nvSpPr>
            <p:cNvPr id="55" name="object 55"/>
            <p:cNvSpPr/>
            <p:nvPr/>
          </p:nvSpPr>
          <p:spPr>
            <a:xfrm>
              <a:off x="13124460" y="6167767"/>
              <a:ext cx="523875" cy="87630"/>
            </a:xfrm>
            <a:custGeom>
              <a:avLst/>
              <a:gdLst/>
              <a:ahLst/>
              <a:cxnLst/>
              <a:rect l="l" t="t" r="r" b="b"/>
              <a:pathLst>
                <a:path w="523875" h="87629">
                  <a:moveTo>
                    <a:pt x="87236" y="0"/>
                  </a:moveTo>
                  <a:lnTo>
                    <a:pt x="0" y="0"/>
                  </a:lnTo>
                  <a:lnTo>
                    <a:pt x="0" y="87236"/>
                  </a:lnTo>
                  <a:lnTo>
                    <a:pt x="87236" y="87236"/>
                  </a:lnTo>
                  <a:lnTo>
                    <a:pt x="87236" y="0"/>
                  </a:lnTo>
                  <a:close/>
                </a:path>
                <a:path w="523875" h="87629">
                  <a:moveTo>
                    <a:pt x="261683" y="0"/>
                  </a:moveTo>
                  <a:lnTo>
                    <a:pt x="174459" y="0"/>
                  </a:lnTo>
                  <a:lnTo>
                    <a:pt x="174459" y="87236"/>
                  </a:lnTo>
                  <a:lnTo>
                    <a:pt x="261683" y="87236"/>
                  </a:lnTo>
                  <a:lnTo>
                    <a:pt x="261683" y="0"/>
                  </a:lnTo>
                  <a:close/>
                </a:path>
                <a:path w="523875" h="87629">
                  <a:moveTo>
                    <a:pt x="523354" y="0"/>
                  </a:moveTo>
                  <a:lnTo>
                    <a:pt x="348907" y="0"/>
                  </a:lnTo>
                  <a:lnTo>
                    <a:pt x="348907" y="87236"/>
                  </a:lnTo>
                  <a:lnTo>
                    <a:pt x="523354" y="87236"/>
                  </a:lnTo>
                  <a:lnTo>
                    <a:pt x="523354" y="0"/>
                  </a:lnTo>
                  <a:close/>
                </a:path>
              </a:pathLst>
            </a:custGeom>
            <a:solidFill>
              <a:srgbClr val="000000"/>
            </a:solidFill>
          </p:spPr>
          <p:txBody>
            <a:bodyPr wrap="square" lIns="0" tIns="0" rIns="0" bIns="0" rtlCol="0"/>
            <a:lstStyle/>
            <a:p>
              <a:endParaRPr/>
            </a:p>
          </p:txBody>
        </p:sp>
        <p:sp>
          <p:nvSpPr>
            <p:cNvPr id="56" name="object 56"/>
            <p:cNvSpPr/>
            <p:nvPr/>
          </p:nvSpPr>
          <p:spPr>
            <a:xfrm>
              <a:off x="13996728" y="6211378"/>
              <a:ext cx="436245" cy="0"/>
            </a:xfrm>
            <a:custGeom>
              <a:avLst/>
              <a:gdLst/>
              <a:ahLst/>
              <a:cxnLst/>
              <a:rect l="l" t="t" r="r" b="b"/>
              <a:pathLst>
                <a:path w="436244">
                  <a:moveTo>
                    <a:pt x="0" y="0"/>
                  </a:moveTo>
                  <a:lnTo>
                    <a:pt x="436128" y="0"/>
                  </a:lnTo>
                </a:path>
              </a:pathLst>
            </a:custGeom>
            <a:ln w="87225">
              <a:solidFill>
                <a:srgbClr val="000000"/>
              </a:solidFill>
            </a:ln>
          </p:spPr>
          <p:txBody>
            <a:bodyPr wrap="square" lIns="0" tIns="0" rIns="0" bIns="0" rtlCol="0"/>
            <a:lstStyle/>
            <a:p>
              <a:endParaRPr/>
            </a:p>
          </p:txBody>
        </p:sp>
        <p:sp>
          <p:nvSpPr>
            <p:cNvPr id="57" name="object 57"/>
            <p:cNvSpPr/>
            <p:nvPr/>
          </p:nvSpPr>
          <p:spPr>
            <a:xfrm>
              <a:off x="14607308" y="6167765"/>
              <a:ext cx="174625" cy="87630"/>
            </a:xfrm>
            <a:custGeom>
              <a:avLst/>
              <a:gdLst/>
              <a:ahLst/>
              <a:cxnLst/>
              <a:rect l="l" t="t" r="r" b="b"/>
              <a:pathLst>
                <a:path w="174625" h="87629">
                  <a:moveTo>
                    <a:pt x="0" y="0"/>
                  </a:moveTo>
                  <a:lnTo>
                    <a:pt x="174451" y="0"/>
                  </a:lnTo>
                  <a:lnTo>
                    <a:pt x="174451" y="87225"/>
                  </a:lnTo>
                  <a:lnTo>
                    <a:pt x="0" y="87225"/>
                  </a:lnTo>
                  <a:lnTo>
                    <a:pt x="0" y="0"/>
                  </a:lnTo>
                  <a:close/>
                </a:path>
              </a:pathLst>
            </a:custGeom>
            <a:solidFill>
              <a:srgbClr val="000000"/>
            </a:solidFill>
          </p:spPr>
          <p:txBody>
            <a:bodyPr wrap="square" lIns="0" tIns="0" rIns="0" bIns="0" rtlCol="0"/>
            <a:lstStyle/>
            <a:p>
              <a:endParaRPr/>
            </a:p>
          </p:txBody>
        </p:sp>
        <p:sp>
          <p:nvSpPr>
            <p:cNvPr id="58" name="object 58"/>
            <p:cNvSpPr/>
            <p:nvPr/>
          </p:nvSpPr>
          <p:spPr>
            <a:xfrm>
              <a:off x="14868985" y="6211378"/>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59" name="object 59"/>
            <p:cNvSpPr/>
            <p:nvPr/>
          </p:nvSpPr>
          <p:spPr>
            <a:xfrm>
              <a:off x="12513882" y="6255003"/>
              <a:ext cx="2791460" cy="174625"/>
            </a:xfrm>
            <a:custGeom>
              <a:avLst/>
              <a:gdLst/>
              <a:ahLst/>
              <a:cxnLst/>
              <a:rect l="l" t="t" r="r" b="b"/>
              <a:pathLst>
                <a:path w="2791459" h="174625">
                  <a:moveTo>
                    <a:pt x="174459" y="0"/>
                  </a:moveTo>
                  <a:lnTo>
                    <a:pt x="0" y="0"/>
                  </a:lnTo>
                  <a:lnTo>
                    <a:pt x="0" y="87223"/>
                  </a:lnTo>
                  <a:lnTo>
                    <a:pt x="174459" y="87223"/>
                  </a:lnTo>
                  <a:lnTo>
                    <a:pt x="174459" y="0"/>
                  </a:lnTo>
                  <a:close/>
                </a:path>
                <a:path w="2791459" h="174625">
                  <a:moveTo>
                    <a:pt x="261683" y="87223"/>
                  </a:moveTo>
                  <a:lnTo>
                    <a:pt x="174459" y="87223"/>
                  </a:lnTo>
                  <a:lnTo>
                    <a:pt x="174459" y="174447"/>
                  </a:lnTo>
                  <a:lnTo>
                    <a:pt x="261683" y="174447"/>
                  </a:lnTo>
                  <a:lnTo>
                    <a:pt x="261683" y="87223"/>
                  </a:lnTo>
                  <a:close/>
                </a:path>
                <a:path w="2791459" h="174625">
                  <a:moveTo>
                    <a:pt x="610577" y="0"/>
                  </a:moveTo>
                  <a:lnTo>
                    <a:pt x="523354" y="0"/>
                  </a:lnTo>
                  <a:lnTo>
                    <a:pt x="523354" y="87223"/>
                  </a:lnTo>
                  <a:lnTo>
                    <a:pt x="610577" y="87223"/>
                  </a:lnTo>
                  <a:lnTo>
                    <a:pt x="610577" y="0"/>
                  </a:lnTo>
                  <a:close/>
                </a:path>
                <a:path w="2791459" h="174625">
                  <a:moveTo>
                    <a:pt x="959485" y="0"/>
                  </a:moveTo>
                  <a:lnTo>
                    <a:pt x="785037" y="0"/>
                  </a:lnTo>
                  <a:lnTo>
                    <a:pt x="785037" y="87223"/>
                  </a:lnTo>
                  <a:lnTo>
                    <a:pt x="959485" y="87223"/>
                  </a:lnTo>
                  <a:lnTo>
                    <a:pt x="959485" y="0"/>
                  </a:lnTo>
                  <a:close/>
                </a:path>
                <a:path w="2791459" h="174625">
                  <a:moveTo>
                    <a:pt x="1308392" y="0"/>
                  </a:moveTo>
                  <a:lnTo>
                    <a:pt x="1221168" y="0"/>
                  </a:lnTo>
                  <a:lnTo>
                    <a:pt x="1221168" y="87223"/>
                  </a:lnTo>
                  <a:lnTo>
                    <a:pt x="1308392" y="87223"/>
                  </a:lnTo>
                  <a:lnTo>
                    <a:pt x="1308392" y="0"/>
                  </a:lnTo>
                  <a:close/>
                </a:path>
                <a:path w="2791459" h="174625">
                  <a:moveTo>
                    <a:pt x="1744522" y="0"/>
                  </a:moveTo>
                  <a:lnTo>
                    <a:pt x="1657286" y="0"/>
                  </a:lnTo>
                  <a:lnTo>
                    <a:pt x="1657286" y="87223"/>
                  </a:lnTo>
                  <a:lnTo>
                    <a:pt x="1744522" y="87223"/>
                  </a:lnTo>
                  <a:lnTo>
                    <a:pt x="1744522" y="0"/>
                  </a:lnTo>
                  <a:close/>
                </a:path>
                <a:path w="2791459" h="174625">
                  <a:moveTo>
                    <a:pt x="2006193" y="0"/>
                  </a:moveTo>
                  <a:lnTo>
                    <a:pt x="1831746" y="0"/>
                  </a:lnTo>
                  <a:lnTo>
                    <a:pt x="1831746" y="87223"/>
                  </a:lnTo>
                  <a:lnTo>
                    <a:pt x="2006193" y="87223"/>
                  </a:lnTo>
                  <a:lnTo>
                    <a:pt x="2006193" y="0"/>
                  </a:lnTo>
                  <a:close/>
                </a:path>
                <a:path w="2791459" h="174625">
                  <a:moveTo>
                    <a:pt x="2267877" y="0"/>
                  </a:moveTo>
                  <a:lnTo>
                    <a:pt x="2093417" y="0"/>
                  </a:lnTo>
                  <a:lnTo>
                    <a:pt x="2093417" y="87223"/>
                  </a:lnTo>
                  <a:lnTo>
                    <a:pt x="2267877" y="87223"/>
                  </a:lnTo>
                  <a:lnTo>
                    <a:pt x="2267877" y="0"/>
                  </a:lnTo>
                  <a:close/>
                </a:path>
                <a:path w="2791459" h="174625">
                  <a:moveTo>
                    <a:pt x="2529548" y="0"/>
                  </a:moveTo>
                  <a:lnTo>
                    <a:pt x="2355100" y="0"/>
                  </a:lnTo>
                  <a:lnTo>
                    <a:pt x="2355100" y="87223"/>
                  </a:lnTo>
                  <a:lnTo>
                    <a:pt x="2529548" y="87223"/>
                  </a:lnTo>
                  <a:lnTo>
                    <a:pt x="2529548" y="0"/>
                  </a:lnTo>
                  <a:close/>
                </a:path>
                <a:path w="2791459" h="174625">
                  <a:moveTo>
                    <a:pt x="2791231" y="0"/>
                  </a:moveTo>
                  <a:lnTo>
                    <a:pt x="2703995" y="0"/>
                  </a:lnTo>
                  <a:lnTo>
                    <a:pt x="2703995" y="87223"/>
                  </a:lnTo>
                  <a:lnTo>
                    <a:pt x="2791231" y="87223"/>
                  </a:lnTo>
                  <a:lnTo>
                    <a:pt x="2791231" y="0"/>
                  </a:lnTo>
                  <a:close/>
                </a:path>
              </a:pathLst>
            </a:custGeom>
            <a:solidFill>
              <a:srgbClr val="000000"/>
            </a:solidFill>
          </p:spPr>
          <p:txBody>
            <a:bodyPr wrap="square" lIns="0" tIns="0" rIns="0" bIns="0" rtlCol="0"/>
            <a:lstStyle/>
            <a:p>
              <a:endParaRPr/>
            </a:p>
          </p:txBody>
        </p:sp>
        <p:sp>
          <p:nvSpPr>
            <p:cNvPr id="60" name="object 60"/>
            <p:cNvSpPr/>
            <p:nvPr/>
          </p:nvSpPr>
          <p:spPr>
            <a:xfrm>
              <a:off x="12862793" y="6385830"/>
              <a:ext cx="174625" cy="0"/>
            </a:xfrm>
            <a:custGeom>
              <a:avLst/>
              <a:gdLst/>
              <a:ahLst/>
              <a:cxnLst/>
              <a:rect l="l" t="t" r="r" b="b"/>
              <a:pathLst>
                <a:path w="174625">
                  <a:moveTo>
                    <a:pt x="0" y="0"/>
                  </a:moveTo>
                  <a:lnTo>
                    <a:pt x="174451" y="0"/>
                  </a:lnTo>
                </a:path>
              </a:pathLst>
            </a:custGeom>
            <a:ln w="87225">
              <a:solidFill>
                <a:srgbClr val="000000"/>
              </a:solidFill>
            </a:ln>
          </p:spPr>
          <p:txBody>
            <a:bodyPr wrap="square" lIns="0" tIns="0" rIns="0" bIns="0" rtlCol="0"/>
            <a:lstStyle/>
            <a:p>
              <a:endParaRPr/>
            </a:p>
          </p:txBody>
        </p:sp>
        <p:sp>
          <p:nvSpPr>
            <p:cNvPr id="61" name="object 61"/>
            <p:cNvSpPr/>
            <p:nvPr/>
          </p:nvSpPr>
          <p:spPr>
            <a:xfrm>
              <a:off x="13124460" y="6342227"/>
              <a:ext cx="959485" cy="87630"/>
            </a:xfrm>
            <a:custGeom>
              <a:avLst/>
              <a:gdLst/>
              <a:ahLst/>
              <a:cxnLst/>
              <a:rect l="l" t="t" r="r" b="b"/>
              <a:pathLst>
                <a:path w="959484" h="87629">
                  <a:moveTo>
                    <a:pt x="174459" y="0"/>
                  </a:moveTo>
                  <a:lnTo>
                    <a:pt x="0" y="0"/>
                  </a:lnTo>
                  <a:lnTo>
                    <a:pt x="0" y="87223"/>
                  </a:lnTo>
                  <a:lnTo>
                    <a:pt x="174459" y="87223"/>
                  </a:lnTo>
                  <a:lnTo>
                    <a:pt x="174459" y="0"/>
                  </a:lnTo>
                  <a:close/>
                </a:path>
                <a:path w="959484" h="87629">
                  <a:moveTo>
                    <a:pt x="348907" y="0"/>
                  </a:moveTo>
                  <a:lnTo>
                    <a:pt x="261683" y="0"/>
                  </a:lnTo>
                  <a:lnTo>
                    <a:pt x="261683" y="87223"/>
                  </a:lnTo>
                  <a:lnTo>
                    <a:pt x="348907" y="87223"/>
                  </a:lnTo>
                  <a:lnTo>
                    <a:pt x="348907" y="0"/>
                  </a:lnTo>
                  <a:close/>
                </a:path>
                <a:path w="959484" h="87629">
                  <a:moveTo>
                    <a:pt x="697814" y="0"/>
                  </a:moveTo>
                  <a:lnTo>
                    <a:pt x="523354" y="0"/>
                  </a:lnTo>
                  <a:lnTo>
                    <a:pt x="523354" y="87223"/>
                  </a:lnTo>
                  <a:lnTo>
                    <a:pt x="697814" y="87223"/>
                  </a:lnTo>
                  <a:lnTo>
                    <a:pt x="697814" y="0"/>
                  </a:lnTo>
                  <a:close/>
                </a:path>
                <a:path w="959484" h="87629">
                  <a:moveTo>
                    <a:pt x="959485" y="0"/>
                  </a:moveTo>
                  <a:lnTo>
                    <a:pt x="872261" y="0"/>
                  </a:lnTo>
                  <a:lnTo>
                    <a:pt x="872261" y="87223"/>
                  </a:lnTo>
                  <a:lnTo>
                    <a:pt x="959485" y="87223"/>
                  </a:lnTo>
                  <a:lnTo>
                    <a:pt x="959485" y="0"/>
                  </a:lnTo>
                  <a:close/>
                </a:path>
              </a:pathLst>
            </a:custGeom>
            <a:solidFill>
              <a:srgbClr val="000000"/>
            </a:solidFill>
          </p:spPr>
          <p:txBody>
            <a:bodyPr wrap="square" lIns="0" tIns="0" rIns="0" bIns="0" rtlCol="0"/>
            <a:lstStyle/>
            <a:p>
              <a:endParaRPr/>
            </a:p>
          </p:txBody>
        </p:sp>
        <p:sp>
          <p:nvSpPr>
            <p:cNvPr id="62" name="object 62"/>
            <p:cNvSpPr/>
            <p:nvPr/>
          </p:nvSpPr>
          <p:spPr>
            <a:xfrm>
              <a:off x="14171179" y="6385830"/>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63" name="object 63"/>
            <p:cNvSpPr/>
            <p:nvPr/>
          </p:nvSpPr>
          <p:spPr>
            <a:xfrm>
              <a:off x="12426658" y="6342227"/>
              <a:ext cx="2791460" cy="174625"/>
            </a:xfrm>
            <a:custGeom>
              <a:avLst/>
              <a:gdLst/>
              <a:ahLst/>
              <a:cxnLst/>
              <a:rect l="l" t="t" r="r" b="b"/>
              <a:pathLst>
                <a:path w="2791459" h="174625">
                  <a:moveTo>
                    <a:pt x="87223" y="87223"/>
                  </a:moveTo>
                  <a:lnTo>
                    <a:pt x="0" y="87223"/>
                  </a:lnTo>
                  <a:lnTo>
                    <a:pt x="0" y="174447"/>
                  </a:lnTo>
                  <a:lnTo>
                    <a:pt x="87223" y="174447"/>
                  </a:lnTo>
                  <a:lnTo>
                    <a:pt x="87223" y="87223"/>
                  </a:lnTo>
                  <a:close/>
                </a:path>
                <a:path w="2791459" h="174625">
                  <a:moveTo>
                    <a:pt x="261683" y="87223"/>
                  </a:moveTo>
                  <a:lnTo>
                    <a:pt x="174447" y="87223"/>
                  </a:lnTo>
                  <a:lnTo>
                    <a:pt x="174447" y="174447"/>
                  </a:lnTo>
                  <a:lnTo>
                    <a:pt x="261683" y="174447"/>
                  </a:lnTo>
                  <a:lnTo>
                    <a:pt x="261683" y="87223"/>
                  </a:lnTo>
                  <a:close/>
                </a:path>
                <a:path w="2791459" h="174625">
                  <a:moveTo>
                    <a:pt x="436130" y="87223"/>
                  </a:moveTo>
                  <a:lnTo>
                    <a:pt x="348907" y="87223"/>
                  </a:lnTo>
                  <a:lnTo>
                    <a:pt x="348907" y="174447"/>
                  </a:lnTo>
                  <a:lnTo>
                    <a:pt x="436130" y="174447"/>
                  </a:lnTo>
                  <a:lnTo>
                    <a:pt x="436130" y="87223"/>
                  </a:lnTo>
                  <a:close/>
                </a:path>
                <a:path w="2791459" h="174625">
                  <a:moveTo>
                    <a:pt x="785037" y="87223"/>
                  </a:moveTo>
                  <a:lnTo>
                    <a:pt x="697801" y="87223"/>
                  </a:lnTo>
                  <a:lnTo>
                    <a:pt x="697801" y="174447"/>
                  </a:lnTo>
                  <a:lnTo>
                    <a:pt x="785037" y="174447"/>
                  </a:lnTo>
                  <a:lnTo>
                    <a:pt x="785037" y="87223"/>
                  </a:lnTo>
                  <a:close/>
                </a:path>
                <a:path w="2791459" h="174625">
                  <a:moveTo>
                    <a:pt x="1046708" y="87223"/>
                  </a:moveTo>
                  <a:lnTo>
                    <a:pt x="872261" y="87223"/>
                  </a:lnTo>
                  <a:lnTo>
                    <a:pt x="872261" y="174447"/>
                  </a:lnTo>
                  <a:lnTo>
                    <a:pt x="1046708" y="174447"/>
                  </a:lnTo>
                  <a:lnTo>
                    <a:pt x="1046708" y="87223"/>
                  </a:lnTo>
                  <a:close/>
                </a:path>
                <a:path w="2791459" h="174625">
                  <a:moveTo>
                    <a:pt x="1221155" y="87223"/>
                  </a:moveTo>
                  <a:lnTo>
                    <a:pt x="1133932" y="87223"/>
                  </a:lnTo>
                  <a:lnTo>
                    <a:pt x="1133932" y="174447"/>
                  </a:lnTo>
                  <a:lnTo>
                    <a:pt x="1221155" y="174447"/>
                  </a:lnTo>
                  <a:lnTo>
                    <a:pt x="1221155" y="87223"/>
                  </a:lnTo>
                  <a:close/>
                </a:path>
                <a:path w="2791459" h="174625">
                  <a:moveTo>
                    <a:pt x="1395615" y="87223"/>
                  </a:moveTo>
                  <a:lnTo>
                    <a:pt x="1308392" y="87223"/>
                  </a:lnTo>
                  <a:lnTo>
                    <a:pt x="1308392" y="174447"/>
                  </a:lnTo>
                  <a:lnTo>
                    <a:pt x="1395615" y="174447"/>
                  </a:lnTo>
                  <a:lnTo>
                    <a:pt x="1395615" y="87223"/>
                  </a:lnTo>
                  <a:close/>
                </a:path>
                <a:path w="2791459" h="174625">
                  <a:moveTo>
                    <a:pt x="1657286" y="87223"/>
                  </a:moveTo>
                  <a:lnTo>
                    <a:pt x="1482839" y="87223"/>
                  </a:lnTo>
                  <a:lnTo>
                    <a:pt x="1482839" y="174447"/>
                  </a:lnTo>
                  <a:lnTo>
                    <a:pt x="1657286" y="174447"/>
                  </a:lnTo>
                  <a:lnTo>
                    <a:pt x="1657286" y="87223"/>
                  </a:lnTo>
                  <a:close/>
                </a:path>
                <a:path w="2791459" h="174625">
                  <a:moveTo>
                    <a:pt x="2529548" y="0"/>
                  </a:moveTo>
                  <a:lnTo>
                    <a:pt x="2355100" y="0"/>
                  </a:lnTo>
                  <a:lnTo>
                    <a:pt x="2355100" y="87223"/>
                  </a:lnTo>
                  <a:lnTo>
                    <a:pt x="2529548" y="87223"/>
                  </a:lnTo>
                  <a:lnTo>
                    <a:pt x="2529548" y="0"/>
                  </a:lnTo>
                  <a:close/>
                </a:path>
                <a:path w="2791459" h="174625">
                  <a:moveTo>
                    <a:pt x="2791218" y="0"/>
                  </a:moveTo>
                  <a:lnTo>
                    <a:pt x="2616771" y="0"/>
                  </a:lnTo>
                  <a:lnTo>
                    <a:pt x="2616771" y="87223"/>
                  </a:lnTo>
                  <a:lnTo>
                    <a:pt x="2791218" y="87223"/>
                  </a:lnTo>
                  <a:lnTo>
                    <a:pt x="2791218" y="0"/>
                  </a:lnTo>
                  <a:close/>
                </a:path>
              </a:pathLst>
            </a:custGeom>
            <a:solidFill>
              <a:srgbClr val="000000"/>
            </a:solidFill>
          </p:spPr>
          <p:txBody>
            <a:bodyPr wrap="square" lIns="0" tIns="0" rIns="0" bIns="0" rtlCol="0"/>
            <a:lstStyle/>
            <a:p>
              <a:endParaRPr/>
            </a:p>
          </p:txBody>
        </p:sp>
        <p:sp>
          <p:nvSpPr>
            <p:cNvPr id="64" name="object 64"/>
            <p:cNvSpPr/>
            <p:nvPr/>
          </p:nvSpPr>
          <p:spPr>
            <a:xfrm>
              <a:off x="14171179" y="6473055"/>
              <a:ext cx="436245" cy="0"/>
            </a:xfrm>
            <a:custGeom>
              <a:avLst/>
              <a:gdLst/>
              <a:ahLst/>
              <a:cxnLst/>
              <a:rect l="l" t="t" r="r" b="b"/>
              <a:pathLst>
                <a:path w="436244">
                  <a:moveTo>
                    <a:pt x="0" y="0"/>
                  </a:moveTo>
                  <a:lnTo>
                    <a:pt x="436128" y="0"/>
                  </a:lnTo>
                </a:path>
              </a:pathLst>
            </a:custGeom>
            <a:ln w="87225">
              <a:solidFill>
                <a:srgbClr val="000000"/>
              </a:solidFill>
            </a:ln>
          </p:spPr>
          <p:txBody>
            <a:bodyPr wrap="square" lIns="0" tIns="0" rIns="0" bIns="0" rtlCol="0"/>
            <a:lstStyle/>
            <a:p>
              <a:endParaRPr/>
            </a:p>
          </p:txBody>
        </p:sp>
        <p:sp>
          <p:nvSpPr>
            <p:cNvPr id="65" name="object 65"/>
            <p:cNvSpPr/>
            <p:nvPr/>
          </p:nvSpPr>
          <p:spPr>
            <a:xfrm>
              <a:off x="12426658" y="6429450"/>
              <a:ext cx="2791460" cy="174625"/>
            </a:xfrm>
            <a:custGeom>
              <a:avLst/>
              <a:gdLst/>
              <a:ahLst/>
              <a:cxnLst/>
              <a:rect l="l" t="t" r="r" b="b"/>
              <a:pathLst>
                <a:path w="2791459" h="174625">
                  <a:moveTo>
                    <a:pt x="87223" y="87223"/>
                  </a:moveTo>
                  <a:lnTo>
                    <a:pt x="0" y="87223"/>
                  </a:lnTo>
                  <a:lnTo>
                    <a:pt x="0" y="174447"/>
                  </a:lnTo>
                  <a:lnTo>
                    <a:pt x="87223" y="174447"/>
                  </a:lnTo>
                  <a:lnTo>
                    <a:pt x="87223" y="87223"/>
                  </a:lnTo>
                  <a:close/>
                </a:path>
                <a:path w="2791459" h="174625">
                  <a:moveTo>
                    <a:pt x="2529548" y="0"/>
                  </a:moveTo>
                  <a:lnTo>
                    <a:pt x="2442324" y="0"/>
                  </a:lnTo>
                  <a:lnTo>
                    <a:pt x="2442324" y="87223"/>
                  </a:lnTo>
                  <a:lnTo>
                    <a:pt x="2529548" y="87223"/>
                  </a:lnTo>
                  <a:lnTo>
                    <a:pt x="2529548" y="0"/>
                  </a:lnTo>
                  <a:close/>
                </a:path>
                <a:path w="2791459" h="174625">
                  <a:moveTo>
                    <a:pt x="2791218" y="0"/>
                  </a:moveTo>
                  <a:lnTo>
                    <a:pt x="2703995" y="0"/>
                  </a:lnTo>
                  <a:lnTo>
                    <a:pt x="2703995" y="87223"/>
                  </a:lnTo>
                  <a:lnTo>
                    <a:pt x="2791218" y="87223"/>
                  </a:lnTo>
                  <a:lnTo>
                    <a:pt x="2791218" y="0"/>
                  </a:lnTo>
                  <a:close/>
                </a:path>
              </a:pathLst>
            </a:custGeom>
            <a:solidFill>
              <a:srgbClr val="000000"/>
            </a:solidFill>
          </p:spPr>
          <p:txBody>
            <a:bodyPr wrap="square" lIns="0" tIns="0" rIns="0" bIns="0" rtlCol="0"/>
            <a:lstStyle/>
            <a:p>
              <a:endParaRPr/>
            </a:p>
          </p:txBody>
        </p:sp>
        <p:sp>
          <p:nvSpPr>
            <p:cNvPr id="66" name="object 66"/>
            <p:cNvSpPr/>
            <p:nvPr/>
          </p:nvSpPr>
          <p:spPr>
            <a:xfrm>
              <a:off x="12862793" y="6560281"/>
              <a:ext cx="174625" cy="0"/>
            </a:xfrm>
            <a:custGeom>
              <a:avLst/>
              <a:gdLst/>
              <a:ahLst/>
              <a:cxnLst/>
              <a:rect l="l" t="t" r="r" b="b"/>
              <a:pathLst>
                <a:path w="174625">
                  <a:moveTo>
                    <a:pt x="0" y="0"/>
                  </a:moveTo>
                  <a:lnTo>
                    <a:pt x="174451" y="0"/>
                  </a:lnTo>
                </a:path>
              </a:pathLst>
            </a:custGeom>
            <a:ln w="87225">
              <a:solidFill>
                <a:srgbClr val="000000"/>
              </a:solidFill>
            </a:ln>
          </p:spPr>
          <p:txBody>
            <a:bodyPr wrap="square" lIns="0" tIns="0" rIns="0" bIns="0" rtlCol="0"/>
            <a:lstStyle/>
            <a:p>
              <a:endParaRPr/>
            </a:p>
          </p:txBody>
        </p:sp>
        <p:sp>
          <p:nvSpPr>
            <p:cNvPr id="67" name="object 67"/>
            <p:cNvSpPr/>
            <p:nvPr/>
          </p:nvSpPr>
          <p:spPr>
            <a:xfrm>
              <a:off x="13211696" y="6516668"/>
              <a:ext cx="87630" cy="87630"/>
            </a:xfrm>
            <a:custGeom>
              <a:avLst/>
              <a:gdLst/>
              <a:ahLst/>
              <a:cxnLst/>
              <a:rect l="l" t="t" r="r" b="b"/>
              <a:pathLst>
                <a:path w="87630" h="87629">
                  <a:moveTo>
                    <a:pt x="0" y="0"/>
                  </a:moveTo>
                  <a:lnTo>
                    <a:pt x="87225" y="0"/>
                  </a:lnTo>
                  <a:lnTo>
                    <a:pt x="87225" y="87225"/>
                  </a:lnTo>
                  <a:lnTo>
                    <a:pt x="0" y="87225"/>
                  </a:lnTo>
                  <a:lnTo>
                    <a:pt x="0" y="0"/>
                  </a:lnTo>
                  <a:close/>
                </a:path>
              </a:pathLst>
            </a:custGeom>
            <a:solidFill>
              <a:srgbClr val="000000"/>
            </a:solidFill>
          </p:spPr>
          <p:txBody>
            <a:bodyPr wrap="square" lIns="0" tIns="0" rIns="0" bIns="0" rtlCol="0"/>
            <a:lstStyle/>
            <a:p>
              <a:endParaRPr/>
            </a:p>
          </p:txBody>
        </p:sp>
        <p:sp>
          <p:nvSpPr>
            <p:cNvPr id="68" name="object 68"/>
            <p:cNvSpPr/>
            <p:nvPr/>
          </p:nvSpPr>
          <p:spPr>
            <a:xfrm>
              <a:off x="13386148" y="6560281"/>
              <a:ext cx="523875" cy="0"/>
            </a:xfrm>
            <a:custGeom>
              <a:avLst/>
              <a:gdLst/>
              <a:ahLst/>
              <a:cxnLst/>
              <a:rect l="l" t="t" r="r" b="b"/>
              <a:pathLst>
                <a:path w="523875">
                  <a:moveTo>
                    <a:pt x="0" y="0"/>
                  </a:moveTo>
                  <a:lnTo>
                    <a:pt x="523354" y="0"/>
                  </a:lnTo>
                </a:path>
              </a:pathLst>
            </a:custGeom>
            <a:ln w="87225">
              <a:solidFill>
                <a:srgbClr val="000000"/>
              </a:solidFill>
            </a:ln>
          </p:spPr>
          <p:txBody>
            <a:bodyPr wrap="square" lIns="0" tIns="0" rIns="0" bIns="0" rtlCol="0"/>
            <a:lstStyle/>
            <a:p>
              <a:endParaRPr/>
            </a:p>
          </p:txBody>
        </p:sp>
        <p:sp>
          <p:nvSpPr>
            <p:cNvPr id="69" name="object 69"/>
            <p:cNvSpPr/>
            <p:nvPr/>
          </p:nvSpPr>
          <p:spPr>
            <a:xfrm>
              <a:off x="14345629" y="6516674"/>
              <a:ext cx="262255" cy="87630"/>
            </a:xfrm>
            <a:custGeom>
              <a:avLst/>
              <a:gdLst/>
              <a:ahLst/>
              <a:cxnLst/>
              <a:rect l="l" t="t" r="r" b="b"/>
              <a:pathLst>
                <a:path w="262255" h="87629">
                  <a:moveTo>
                    <a:pt x="87223" y="0"/>
                  </a:moveTo>
                  <a:lnTo>
                    <a:pt x="0" y="0"/>
                  </a:lnTo>
                  <a:lnTo>
                    <a:pt x="0" y="87223"/>
                  </a:lnTo>
                  <a:lnTo>
                    <a:pt x="87223" y="87223"/>
                  </a:lnTo>
                  <a:lnTo>
                    <a:pt x="87223" y="0"/>
                  </a:lnTo>
                  <a:close/>
                </a:path>
                <a:path w="262255" h="87629">
                  <a:moveTo>
                    <a:pt x="261670" y="0"/>
                  </a:moveTo>
                  <a:lnTo>
                    <a:pt x="174447" y="0"/>
                  </a:lnTo>
                  <a:lnTo>
                    <a:pt x="174447" y="87223"/>
                  </a:lnTo>
                  <a:lnTo>
                    <a:pt x="261670" y="87223"/>
                  </a:lnTo>
                  <a:lnTo>
                    <a:pt x="261670" y="0"/>
                  </a:lnTo>
                  <a:close/>
                </a:path>
              </a:pathLst>
            </a:custGeom>
            <a:solidFill>
              <a:srgbClr val="000000"/>
            </a:solidFill>
          </p:spPr>
          <p:txBody>
            <a:bodyPr wrap="square" lIns="0" tIns="0" rIns="0" bIns="0" rtlCol="0"/>
            <a:lstStyle/>
            <a:p>
              <a:endParaRPr/>
            </a:p>
          </p:txBody>
        </p:sp>
        <p:sp>
          <p:nvSpPr>
            <p:cNvPr id="70" name="object 70"/>
            <p:cNvSpPr/>
            <p:nvPr/>
          </p:nvSpPr>
          <p:spPr>
            <a:xfrm>
              <a:off x="14781760" y="6560281"/>
              <a:ext cx="349250" cy="0"/>
            </a:xfrm>
            <a:custGeom>
              <a:avLst/>
              <a:gdLst/>
              <a:ahLst/>
              <a:cxnLst/>
              <a:rect l="l" t="t" r="r" b="b"/>
              <a:pathLst>
                <a:path w="349250">
                  <a:moveTo>
                    <a:pt x="0" y="0"/>
                  </a:moveTo>
                  <a:lnTo>
                    <a:pt x="348903" y="0"/>
                  </a:lnTo>
                </a:path>
              </a:pathLst>
            </a:custGeom>
            <a:ln w="87225">
              <a:solidFill>
                <a:srgbClr val="000000"/>
              </a:solidFill>
            </a:ln>
          </p:spPr>
          <p:txBody>
            <a:bodyPr wrap="square" lIns="0" tIns="0" rIns="0" bIns="0" rtlCol="0"/>
            <a:lstStyle/>
            <a:p>
              <a:endParaRPr/>
            </a:p>
          </p:txBody>
        </p:sp>
        <p:sp>
          <p:nvSpPr>
            <p:cNvPr id="71" name="object 71"/>
            <p:cNvSpPr/>
            <p:nvPr/>
          </p:nvSpPr>
          <p:spPr>
            <a:xfrm>
              <a:off x="12426658" y="6516674"/>
              <a:ext cx="2878455" cy="174625"/>
            </a:xfrm>
            <a:custGeom>
              <a:avLst/>
              <a:gdLst/>
              <a:ahLst/>
              <a:cxnLst/>
              <a:rect l="l" t="t" r="r" b="b"/>
              <a:pathLst>
                <a:path w="2878455" h="174625">
                  <a:moveTo>
                    <a:pt x="87223" y="87223"/>
                  </a:moveTo>
                  <a:lnTo>
                    <a:pt x="0" y="87223"/>
                  </a:lnTo>
                  <a:lnTo>
                    <a:pt x="0" y="174447"/>
                  </a:lnTo>
                  <a:lnTo>
                    <a:pt x="87223" y="174447"/>
                  </a:lnTo>
                  <a:lnTo>
                    <a:pt x="87223" y="87223"/>
                  </a:lnTo>
                  <a:close/>
                </a:path>
                <a:path w="2878455" h="174625">
                  <a:moveTo>
                    <a:pt x="261683" y="87223"/>
                  </a:moveTo>
                  <a:lnTo>
                    <a:pt x="174447" y="87223"/>
                  </a:lnTo>
                  <a:lnTo>
                    <a:pt x="174447" y="174447"/>
                  </a:lnTo>
                  <a:lnTo>
                    <a:pt x="261683" y="174447"/>
                  </a:lnTo>
                  <a:lnTo>
                    <a:pt x="261683" y="87223"/>
                  </a:lnTo>
                  <a:close/>
                </a:path>
                <a:path w="2878455" h="174625">
                  <a:moveTo>
                    <a:pt x="436130" y="87223"/>
                  </a:moveTo>
                  <a:lnTo>
                    <a:pt x="348907" y="87223"/>
                  </a:lnTo>
                  <a:lnTo>
                    <a:pt x="348907" y="174447"/>
                  </a:lnTo>
                  <a:lnTo>
                    <a:pt x="436130" y="174447"/>
                  </a:lnTo>
                  <a:lnTo>
                    <a:pt x="436130" y="87223"/>
                  </a:lnTo>
                  <a:close/>
                </a:path>
                <a:path w="2878455" h="174625">
                  <a:moveTo>
                    <a:pt x="697801" y="87223"/>
                  </a:moveTo>
                  <a:lnTo>
                    <a:pt x="610577" y="87223"/>
                  </a:lnTo>
                  <a:lnTo>
                    <a:pt x="610577" y="174447"/>
                  </a:lnTo>
                  <a:lnTo>
                    <a:pt x="697801" y="174447"/>
                  </a:lnTo>
                  <a:lnTo>
                    <a:pt x="697801" y="87223"/>
                  </a:lnTo>
                  <a:close/>
                </a:path>
                <a:path w="2878455" h="174625">
                  <a:moveTo>
                    <a:pt x="959485" y="87223"/>
                  </a:moveTo>
                  <a:lnTo>
                    <a:pt x="872261" y="87223"/>
                  </a:lnTo>
                  <a:lnTo>
                    <a:pt x="872261" y="174447"/>
                  </a:lnTo>
                  <a:lnTo>
                    <a:pt x="959485" y="174447"/>
                  </a:lnTo>
                  <a:lnTo>
                    <a:pt x="959485" y="87223"/>
                  </a:lnTo>
                  <a:close/>
                </a:path>
                <a:path w="2878455" h="174625">
                  <a:moveTo>
                    <a:pt x="1221155" y="87223"/>
                  </a:moveTo>
                  <a:lnTo>
                    <a:pt x="1046708" y="87223"/>
                  </a:lnTo>
                  <a:lnTo>
                    <a:pt x="1046708" y="174447"/>
                  </a:lnTo>
                  <a:lnTo>
                    <a:pt x="1221155" y="174447"/>
                  </a:lnTo>
                  <a:lnTo>
                    <a:pt x="1221155" y="87223"/>
                  </a:lnTo>
                  <a:close/>
                </a:path>
                <a:path w="2878455" h="174625">
                  <a:moveTo>
                    <a:pt x="2878455" y="0"/>
                  </a:moveTo>
                  <a:lnTo>
                    <a:pt x="2791218" y="0"/>
                  </a:lnTo>
                  <a:lnTo>
                    <a:pt x="2791218" y="87223"/>
                  </a:lnTo>
                  <a:lnTo>
                    <a:pt x="2878455" y="87223"/>
                  </a:lnTo>
                  <a:lnTo>
                    <a:pt x="2878455" y="0"/>
                  </a:lnTo>
                  <a:close/>
                </a:path>
              </a:pathLst>
            </a:custGeom>
            <a:solidFill>
              <a:srgbClr val="000000"/>
            </a:solidFill>
          </p:spPr>
          <p:txBody>
            <a:bodyPr wrap="square" lIns="0" tIns="0" rIns="0" bIns="0" rtlCol="0"/>
            <a:lstStyle/>
            <a:p>
              <a:endParaRPr/>
            </a:p>
          </p:txBody>
        </p:sp>
        <p:sp>
          <p:nvSpPr>
            <p:cNvPr id="72" name="object 72"/>
            <p:cNvSpPr/>
            <p:nvPr/>
          </p:nvSpPr>
          <p:spPr>
            <a:xfrm>
              <a:off x="13735051" y="6647507"/>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73" name="object 73"/>
            <p:cNvSpPr/>
            <p:nvPr/>
          </p:nvSpPr>
          <p:spPr>
            <a:xfrm>
              <a:off x="12688342" y="6603897"/>
              <a:ext cx="2616835" cy="174625"/>
            </a:xfrm>
            <a:custGeom>
              <a:avLst/>
              <a:gdLst/>
              <a:ahLst/>
              <a:cxnLst/>
              <a:rect l="l" t="t" r="r" b="b"/>
              <a:pathLst>
                <a:path w="2616834" h="174625">
                  <a:moveTo>
                    <a:pt x="174447" y="87223"/>
                  </a:moveTo>
                  <a:lnTo>
                    <a:pt x="0" y="87223"/>
                  </a:lnTo>
                  <a:lnTo>
                    <a:pt x="0" y="174459"/>
                  </a:lnTo>
                  <a:lnTo>
                    <a:pt x="174447" y="174459"/>
                  </a:lnTo>
                  <a:lnTo>
                    <a:pt x="174447" y="87223"/>
                  </a:lnTo>
                  <a:close/>
                </a:path>
                <a:path w="2616834" h="174625">
                  <a:moveTo>
                    <a:pt x="348894" y="87223"/>
                  </a:moveTo>
                  <a:lnTo>
                    <a:pt x="261670" y="87223"/>
                  </a:lnTo>
                  <a:lnTo>
                    <a:pt x="261670" y="174459"/>
                  </a:lnTo>
                  <a:lnTo>
                    <a:pt x="348894" y="174459"/>
                  </a:lnTo>
                  <a:lnTo>
                    <a:pt x="348894" y="87223"/>
                  </a:lnTo>
                  <a:close/>
                </a:path>
                <a:path w="2616834" h="174625">
                  <a:moveTo>
                    <a:pt x="697801" y="87223"/>
                  </a:moveTo>
                  <a:lnTo>
                    <a:pt x="610577" y="87223"/>
                  </a:lnTo>
                  <a:lnTo>
                    <a:pt x="610577" y="174459"/>
                  </a:lnTo>
                  <a:lnTo>
                    <a:pt x="697801" y="174459"/>
                  </a:lnTo>
                  <a:lnTo>
                    <a:pt x="697801" y="87223"/>
                  </a:lnTo>
                  <a:close/>
                </a:path>
                <a:path w="2616834" h="174625">
                  <a:moveTo>
                    <a:pt x="1570062" y="0"/>
                  </a:moveTo>
                  <a:lnTo>
                    <a:pt x="1395603" y="0"/>
                  </a:lnTo>
                  <a:lnTo>
                    <a:pt x="1395603" y="87223"/>
                  </a:lnTo>
                  <a:lnTo>
                    <a:pt x="1570062" y="87223"/>
                  </a:lnTo>
                  <a:lnTo>
                    <a:pt x="1570062" y="0"/>
                  </a:lnTo>
                  <a:close/>
                </a:path>
                <a:path w="2616834" h="174625">
                  <a:moveTo>
                    <a:pt x="1744510" y="0"/>
                  </a:moveTo>
                  <a:lnTo>
                    <a:pt x="1657286" y="0"/>
                  </a:lnTo>
                  <a:lnTo>
                    <a:pt x="1657286" y="87223"/>
                  </a:lnTo>
                  <a:lnTo>
                    <a:pt x="1744510" y="87223"/>
                  </a:lnTo>
                  <a:lnTo>
                    <a:pt x="1744510" y="0"/>
                  </a:lnTo>
                  <a:close/>
                </a:path>
                <a:path w="2616834" h="174625">
                  <a:moveTo>
                    <a:pt x="2006180" y="0"/>
                  </a:moveTo>
                  <a:lnTo>
                    <a:pt x="1918957" y="0"/>
                  </a:lnTo>
                  <a:lnTo>
                    <a:pt x="1918957" y="87223"/>
                  </a:lnTo>
                  <a:lnTo>
                    <a:pt x="2006180" y="87223"/>
                  </a:lnTo>
                  <a:lnTo>
                    <a:pt x="2006180" y="0"/>
                  </a:lnTo>
                  <a:close/>
                </a:path>
                <a:path w="2616834" h="174625">
                  <a:moveTo>
                    <a:pt x="2355088" y="0"/>
                  </a:moveTo>
                  <a:lnTo>
                    <a:pt x="2267864" y="0"/>
                  </a:lnTo>
                  <a:lnTo>
                    <a:pt x="2267864" y="87223"/>
                  </a:lnTo>
                  <a:lnTo>
                    <a:pt x="2355088" y="87223"/>
                  </a:lnTo>
                  <a:lnTo>
                    <a:pt x="2355088" y="0"/>
                  </a:lnTo>
                  <a:close/>
                </a:path>
                <a:path w="2616834" h="174625">
                  <a:moveTo>
                    <a:pt x="2616771" y="0"/>
                  </a:moveTo>
                  <a:lnTo>
                    <a:pt x="2529535" y="0"/>
                  </a:lnTo>
                  <a:lnTo>
                    <a:pt x="2529535" y="87223"/>
                  </a:lnTo>
                  <a:lnTo>
                    <a:pt x="2616771" y="87223"/>
                  </a:lnTo>
                  <a:lnTo>
                    <a:pt x="2616771" y="0"/>
                  </a:lnTo>
                  <a:close/>
                </a:path>
              </a:pathLst>
            </a:custGeom>
            <a:solidFill>
              <a:srgbClr val="000000"/>
            </a:solidFill>
          </p:spPr>
          <p:txBody>
            <a:bodyPr wrap="square" lIns="0" tIns="0" rIns="0" bIns="0" rtlCol="0"/>
            <a:lstStyle/>
            <a:p>
              <a:endParaRPr/>
            </a:p>
          </p:txBody>
        </p:sp>
        <p:sp>
          <p:nvSpPr>
            <p:cNvPr id="74" name="object 74"/>
            <p:cNvSpPr/>
            <p:nvPr/>
          </p:nvSpPr>
          <p:spPr>
            <a:xfrm>
              <a:off x="13473373" y="6734733"/>
              <a:ext cx="785495" cy="0"/>
            </a:xfrm>
            <a:custGeom>
              <a:avLst/>
              <a:gdLst/>
              <a:ahLst/>
              <a:cxnLst/>
              <a:rect l="l" t="t" r="r" b="b"/>
              <a:pathLst>
                <a:path w="785494">
                  <a:moveTo>
                    <a:pt x="0" y="0"/>
                  </a:moveTo>
                  <a:lnTo>
                    <a:pt x="348903" y="0"/>
                  </a:lnTo>
                </a:path>
                <a:path w="785494">
                  <a:moveTo>
                    <a:pt x="523354" y="0"/>
                  </a:moveTo>
                  <a:lnTo>
                    <a:pt x="785031" y="0"/>
                  </a:lnTo>
                </a:path>
              </a:pathLst>
            </a:custGeom>
            <a:ln w="87225">
              <a:solidFill>
                <a:srgbClr val="000000"/>
              </a:solidFill>
            </a:ln>
          </p:spPr>
          <p:txBody>
            <a:bodyPr wrap="square" lIns="0" tIns="0" rIns="0" bIns="0" rtlCol="0"/>
            <a:lstStyle/>
            <a:p>
              <a:endParaRPr/>
            </a:p>
          </p:txBody>
        </p:sp>
        <p:sp>
          <p:nvSpPr>
            <p:cNvPr id="75" name="object 75"/>
            <p:cNvSpPr/>
            <p:nvPr/>
          </p:nvSpPr>
          <p:spPr>
            <a:xfrm>
              <a:off x="14345629" y="6691121"/>
              <a:ext cx="610870" cy="87630"/>
            </a:xfrm>
            <a:custGeom>
              <a:avLst/>
              <a:gdLst/>
              <a:ahLst/>
              <a:cxnLst/>
              <a:rect l="l" t="t" r="r" b="b"/>
              <a:pathLst>
                <a:path w="610869" h="87629">
                  <a:moveTo>
                    <a:pt x="174447" y="0"/>
                  </a:moveTo>
                  <a:lnTo>
                    <a:pt x="0" y="0"/>
                  </a:lnTo>
                  <a:lnTo>
                    <a:pt x="0" y="87236"/>
                  </a:lnTo>
                  <a:lnTo>
                    <a:pt x="174447" y="87236"/>
                  </a:lnTo>
                  <a:lnTo>
                    <a:pt x="174447" y="0"/>
                  </a:lnTo>
                  <a:close/>
                </a:path>
                <a:path w="610869" h="87629">
                  <a:moveTo>
                    <a:pt x="436130" y="0"/>
                  </a:moveTo>
                  <a:lnTo>
                    <a:pt x="261670" y="0"/>
                  </a:lnTo>
                  <a:lnTo>
                    <a:pt x="261670" y="87236"/>
                  </a:lnTo>
                  <a:lnTo>
                    <a:pt x="436130" y="87236"/>
                  </a:lnTo>
                  <a:lnTo>
                    <a:pt x="436130" y="0"/>
                  </a:lnTo>
                  <a:close/>
                </a:path>
                <a:path w="610869" h="87629">
                  <a:moveTo>
                    <a:pt x="610577" y="0"/>
                  </a:moveTo>
                  <a:lnTo>
                    <a:pt x="523354" y="0"/>
                  </a:lnTo>
                  <a:lnTo>
                    <a:pt x="523354" y="87236"/>
                  </a:lnTo>
                  <a:lnTo>
                    <a:pt x="610577" y="87236"/>
                  </a:lnTo>
                  <a:lnTo>
                    <a:pt x="610577" y="0"/>
                  </a:lnTo>
                  <a:close/>
                </a:path>
              </a:pathLst>
            </a:custGeom>
            <a:solidFill>
              <a:srgbClr val="000000"/>
            </a:solidFill>
          </p:spPr>
          <p:txBody>
            <a:bodyPr wrap="square" lIns="0" tIns="0" rIns="0" bIns="0" rtlCol="0"/>
            <a:lstStyle/>
            <a:p>
              <a:endParaRPr/>
            </a:p>
          </p:txBody>
        </p:sp>
        <p:sp>
          <p:nvSpPr>
            <p:cNvPr id="76" name="object 76"/>
            <p:cNvSpPr/>
            <p:nvPr/>
          </p:nvSpPr>
          <p:spPr>
            <a:xfrm>
              <a:off x="12513890" y="6734733"/>
              <a:ext cx="2791460" cy="87630"/>
            </a:xfrm>
            <a:custGeom>
              <a:avLst/>
              <a:gdLst/>
              <a:ahLst/>
              <a:cxnLst/>
              <a:rect l="l" t="t" r="r" b="b"/>
              <a:pathLst>
                <a:path w="2791459" h="87629">
                  <a:moveTo>
                    <a:pt x="2529546" y="0"/>
                  </a:moveTo>
                  <a:lnTo>
                    <a:pt x="2791224" y="0"/>
                  </a:lnTo>
                </a:path>
                <a:path w="2791459" h="87629">
                  <a:moveTo>
                    <a:pt x="0" y="87225"/>
                  </a:moveTo>
                  <a:lnTo>
                    <a:pt x="348903" y="87225"/>
                  </a:lnTo>
                </a:path>
              </a:pathLst>
            </a:custGeom>
            <a:ln w="87225">
              <a:solidFill>
                <a:srgbClr val="000000"/>
              </a:solidFill>
            </a:ln>
          </p:spPr>
          <p:txBody>
            <a:bodyPr wrap="square" lIns="0" tIns="0" rIns="0" bIns="0" rtlCol="0"/>
            <a:lstStyle/>
            <a:p>
              <a:endParaRPr/>
            </a:p>
          </p:txBody>
        </p:sp>
        <p:sp>
          <p:nvSpPr>
            <p:cNvPr id="77" name="object 77"/>
            <p:cNvSpPr/>
            <p:nvPr/>
          </p:nvSpPr>
          <p:spPr>
            <a:xfrm>
              <a:off x="13037236" y="6778357"/>
              <a:ext cx="1047115" cy="87630"/>
            </a:xfrm>
            <a:custGeom>
              <a:avLst/>
              <a:gdLst/>
              <a:ahLst/>
              <a:cxnLst/>
              <a:rect l="l" t="t" r="r" b="b"/>
              <a:pathLst>
                <a:path w="1047115" h="87629">
                  <a:moveTo>
                    <a:pt x="87223" y="0"/>
                  </a:moveTo>
                  <a:lnTo>
                    <a:pt x="0" y="0"/>
                  </a:lnTo>
                  <a:lnTo>
                    <a:pt x="0" y="87223"/>
                  </a:lnTo>
                  <a:lnTo>
                    <a:pt x="87223" y="87223"/>
                  </a:lnTo>
                  <a:lnTo>
                    <a:pt x="87223" y="0"/>
                  </a:lnTo>
                  <a:close/>
                </a:path>
                <a:path w="1047115" h="87629">
                  <a:moveTo>
                    <a:pt x="348907" y="0"/>
                  </a:moveTo>
                  <a:lnTo>
                    <a:pt x="261683" y="0"/>
                  </a:lnTo>
                  <a:lnTo>
                    <a:pt x="261683" y="87223"/>
                  </a:lnTo>
                  <a:lnTo>
                    <a:pt x="348907" y="87223"/>
                  </a:lnTo>
                  <a:lnTo>
                    <a:pt x="348907" y="0"/>
                  </a:lnTo>
                  <a:close/>
                </a:path>
                <a:path w="1047115" h="87629">
                  <a:moveTo>
                    <a:pt x="523354" y="0"/>
                  </a:moveTo>
                  <a:lnTo>
                    <a:pt x="436130" y="0"/>
                  </a:lnTo>
                  <a:lnTo>
                    <a:pt x="436130" y="87223"/>
                  </a:lnTo>
                  <a:lnTo>
                    <a:pt x="523354" y="87223"/>
                  </a:lnTo>
                  <a:lnTo>
                    <a:pt x="523354" y="0"/>
                  </a:lnTo>
                  <a:close/>
                </a:path>
                <a:path w="1047115" h="87629">
                  <a:moveTo>
                    <a:pt x="785037" y="0"/>
                  </a:moveTo>
                  <a:lnTo>
                    <a:pt x="610577" y="0"/>
                  </a:lnTo>
                  <a:lnTo>
                    <a:pt x="610577" y="87223"/>
                  </a:lnTo>
                  <a:lnTo>
                    <a:pt x="785037" y="87223"/>
                  </a:lnTo>
                  <a:lnTo>
                    <a:pt x="785037" y="0"/>
                  </a:lnTo>
                  <a:close/>
                </a:path>
                <a:path w="1047115" h="87629">
                  <a:moveTo>
                    <a:pt x="1046708" y="0"/>
                  </a:moveTo>
                  <a:lnTo>
                    <a:pt x="959485" y="0"/>
                  </a:lnTo>
                  <a:lnTo>
                    <a:pt x="959485" y="87223"/>
                  </a:lnTo>
                  <a:lnTo>
                    <a:pt x="1046708" y="87223"/>
                  </a:lnTo>
                  <a:lnTo>
                    <a:pt x="1046708" y="0"/>
                  </a:lnTo>
                  <a:close/>
                </a:path>
              </a:pathLst>
            </a:custGeom>
            <a:solidFill>
              <a:srgbClr val="000000"/>
            </a:solidFill>
          </p:spPr>
          <p:txBody>
            <a:bodyPr wrap="square" lIns="0" tIns="0" rIns="0" bIns="0" rtlCol="0"/>
            <a:lstStyle/>
            <a:p>
              <a:endParaRPr/>
            </a:p>
          </p:txBody>
        </p:sp>
        <p:sp>
          <p:nvSpPr>
            <p:cNvPr id="78" name="object 78"/>
            <p:cNvSpPr/>
            <p:nvPr/>
          </p:nvSpPr>
          <p:spPr>
            <a:xfrm>
              <a:off x="14345631" y="6821958"/>
              <a:ext cx="697865" cy="0"/>
            </a:xfrm>
            <a:custGeom>
              <a:avLst/>
              <a:gdLst/>
              <a:ahLst/>
              <a:cxnLst/>
              <a:rect l="l" t="t" r="r" b="b"/>
              <a:pathLst>
                <a:path w="697865">
                  <a:moveTo>
                    <a:pt x="0" y="0"/>
                  </a:moveTo>
                  <a:lnTo>
                    <a:pt x="697806" y="0"/>
                  </a:lnTo>
                </a:path>
              </a:pathLst>
            </a:custGeom>
            <a:ln w="87225">
              <a:solidFill>
                <a:srgbClr val="000000"/>
              </a:solidFill>
            </a:ln>
          </p:spPr>
          <p:txBody>
            <a:bodyPr wrap="square" lIns="0" tIns="0" rIns="0" bIns="0" rtlCol="0"/>
            <a:lstStyle/>
            <a:p>
              <a:endParaRPr/>
            </a:p>
          </p:txBody>
        </p:sp>
        <p:sp>
          <p:nvSpPr>
            <p:cNvPr id="79" name="object 79"/>
            <p:cNvSpPr/>
            <p:nvPr/>
          </p:nvSpPr>
          <p:spPr>
            <a:xfrm>
              <a:off x="12426658" y="6865581"/>
              <a:ext cx="436245" cy="87630"/>
            </a:xfrm>
            <a:custGeom>
              <a:avLst/>
              <a:gdLst/>
              <a:ahLst/>
              <a:cxnLst/>
              <a:rect l="l" t="t" r="r" b="b"/>
              <a:pathLst>
                <a:path w="436245" h="87629">
                  <a:moveTo>
                    <a:pt x="87223" y="0"/>
                  </a:moveTo>
                  <a:lnTo>
                    <a:pt x="0" y="0"/>
                  </a:lnTo>
                  <a:lnTo>
                    <a:pt x="0" y="87223"/>
                  </a:lnTo>
                  <a:lnTo>
                    <a:pt x="87223" y="87223"/>
                  </a:lnTo>
                  <a:lnTo>
                    <a:pt x="87223" y="0"/>
                  </a:lnTo>
                  <a:close/>
                </a:path>
                <a:path w="436245" h="87629">
                  <a:moveTo>
                    <a:pt x="436130" y="0"/>
                  </a:moveTo>
                  <a:lnTo>
                    <a:pt x="348907" y="0"/>
                  </a:lnTo>
                  <a:lnTo>
                    <a:pt x="348907" y="87223"/>
                  </a:lnTo>
                  <a:lnTo>
                    <a:pt x="436130" y="87223"/>
                  </a:lnTo>
                  <a:lnTo>
                    <a:pt x="436130" y="0"/>
                  </a:lnTo>
                  <a:close/>
                </a:path>
              </a:pathLst>
            </a:custGeom>
            <a:solidFill>
              <a:srgbClr val="000000"/>
            </a:solidFill>
          </p:spPr>
          <p:txBody>
            <a:bodyPr wrap="square" lIns="0" tIns="0" rIns="0" bIns="0" rtlCol="0"/>
            <a:lstStyle/>
            <a:p>
              <a:endParaRPr/>
            </a:p>
          </p:txBody>
        </p:sp>
        <p:sp>
          <p:nvSpPr>
            <p:cNvPr id="80" name="object 80"/>
            <p:cNvSpPr/>
            <p:nvPr/>
          </p:nvSpPr>
          <p:spPr>
            <a:xfrm>
              <a:off x="12950019" y="6909184"/>
              <a:ext cx="785495" cy="0"/>
            </a:xfrm>
            <a:custGeom>
              <a:avLst/>
              <a:gdLst/>
              <a:ahLst/>
              <a:cxnLst/>
              <a:rect l="l" t="t" r="r" b="b"/>
              <a:pathLst>
                <a:path w="785494">
                  <a:moveTo>
                    <a:pt x="0" y="0"/>
                  </a:moveTo>
                  <a:lnTo>
                    <a:pt x="348903" y="0"/>
                  </a:lnTo>
                </a:path>
                <a:path w="785494">
                  <a:moveTo>
                    <a:pt x="523354" y="0"/>
                  </a:moveTo>
                  <a:lnTo>
                    <a:pt x="785031" y="0"/>
                  </a:lnTo>
                </a:path>
              </a:pathLst>
            </a:custGeom>
            <a:ln w="87225">
              <a:solidFill>
                <a:srgbClr val="000000"/>
              </a:solidFill>
            </a:ln>
          </p:spPr>
          <p:txBody>
            <a:bodyPr wrap="square" lIns="0" tIns="0" rIns="0" bIns="0" rtlCol="0"/>
            <a:lstStyle/>
            <a:p>
              <a:endParaRPr/>
            </a:p>
          </p:txBody>
        </p:sp>
        <p:sp>
          <p:nvSpPr>
            <p:cNvPr id="81" name="object 81"/>
            <p:cNvSpPr/>
            <p:nvPr/>
          </p:nvSpPr>
          <p:spPr>
            <a:xfrm>
              <a:off x="13909502" y="6865571"/>
              <a:ext cx="87630" cy="87630"/>
            </a:xfrm>
            <a:custGeom>
              <a:avLst/>
              <a:gdLst/>
              <a:ahLst/>
              <a:cxnLst/>
              <a:rect l="l" t="t" r="r" b="b"/>
              <a:pathLst>
                <a:path w="87630" h="87629">
                  <a:moveTo>
                    <a:pt x="0" y="0"/>
                  </a:moveTo>
                  <a:lnTo>
                    <a:pt x="87225" y="0"/>
                  </a:lnTo>
                  <a:lnTo>
                    <a:pt x="87225" y="87225"/>
                  </a:lnTo>
                  <a:lnTo>
                    <a:pt x="0" y="87225"/>
                  </a:lnTo>
                  <a:lnTo>
                    <a:pt x="0" y="0"/>
                  </a:lnTo>
                  <a:close/>
                </a:path>
              </a:pathLst>
            </a:custGeom>
            <a:solidFill>
              <a:srgbClr val="000000"/>
            </a:solidFill>
          </p:spPr>
          <p:txBody>
            <a:bodyPr wrap="square" lIns="0" tIns="0" rIns="0" bIns="0" rtlCol="0"/>
            <a:lstStyle/>
            <a:p>
              <a:endParaRPr/>
            </a:p>
          </p:txBody>
        </p:sp>
        <p:sp>
          <p:nvSpPr>
            <p:cNvPr id="82" name="object 82"/>
            <p:cNvSpPr/>
            <p:nvPr/>
          </p:nvSpPr>
          <p:spPr>
            <a:xfrm>
              <a:off x="14345631" y="6909184"/>
              <a:ext cx="959485" cy="0"/>
            </a:xfrm>
            <a:custGeom>
              <a:avLst/>
              <a:gdLst/>
              <a:ahLst/>
              <a:cxnLst/>
              <a:rect l="l" t="t" r="r" b="b"/>
              <a:pathLst>
                <a:path w="959484">
                  <a:moveTo>
                    <a:pt x="0" y="0"/>
                  </a:moveTo>
                  <a:lnTo>
                    <a:pt x="959483" y="0"/>
                  </a:lnTo>
                </a:path>
              </a:pathLst>
            </a:custGeom>
            <a:ln w="87225">
              <a:solidFill>
                <a:srgbClr val="000000"/>
              </a:solidFill>
            </a:ln>
          </p:spPr>
          <p:txBody>
            <a:bodyPr wrap="square" lIns="0" tIns="0" rIns="0" bIns="0" rtlCol="0"/>
            <a:lstStyle/>
            <a:p>
              <a:endParaRPr/>
            </a:p>
          </p:txBody>
        </p:sp>
        <p:sp>
          <p:nvSpPr>
            <p:cNvPr id="83" name="object 83"/>
            <p:cNvSpPr/>
            <p:nvPr/>
          </p:nvSpPr>
          <p:spPr>
            <a:xfrm>
              <a:off x="13124470" y="6952797"/>
              <a:ext cx="174625" cy="87630"/>
            </a:xfrm>
            <a:custGeom>
              <a:avLst/>
              <a:gdLst/>
              <a:ahLst/>
              <a:cxnLst/>
              <a:rect l="l" t="t" r="r" b="b"/>
              <a:pathLst>
                <a:path w="174625" h="87629">
                  <a:moveTo>
                    <a:pt x="0" y="0"/>
                  </a:moveTo>
                  <a:lnTo>
                    <a:pt x="174451" y="0"/>
                  </a:lnTo>
                  <a:lnTo>
                    <a:pt x="174451" y="87225"/>
                  </a:lnTo>
                  <a:lnTo>
                    <a:pt x="0" y="87225"/>
                  </a:lnTo>
                  <a:lnTo>
                    <a:pt x="0" y="0"/>
                  </a:lnTo>
                  <a:close/>
                </a:path>
              </a:pathLst>
            </a:custGeom>
            <a:solidFill>
              <a:srgbClr val="000000"/>
            </a:solidFill>
          </p:spPr>
          <p:txBody>
            <a:bodyPr wrap="square" lIns="0" tIns="0" rIns="0" bIns="0" rtlCol="0"/>
            <a:lstStyle/>
            <a:p>
              <a:endParaRPr/>
            </a:p>
          </p:txBody>
        </p:sp>
        <p:sp>
          <p:nvSpPr>
            <p:cNvPr id="84" name="object 84"/>
            <p:cNvSpPr/>
            <p:nvPr/>
          </p:nvSpPr>
          <p:spPr>
            <a:xfrm>
              <a:off x="13560599" y="6996410"/>
              <a:ext cx="349250" cy="0"/>
            </a:xfrm>
            <a:custGeom>
              <a:avLst/>
              <a:gdLst/>
              <a:ahLst/>
              <a:cxnLst/>
              <a:rect l="l" t="t" r="r" b="b"/>
              <a:pathLst>
                <a:path w="349250">
                  <a:moveTo>
                    <a:pt x="0" y="0"/>
                  </a:moveTo>
                  <a:lnTo>
                    <a:pt x="348903" y="0"/>
                  </a:lnTo>
                </a:path>
              </a:pathLst>
            </a:custGeom>
            <a:ln w="87225">
              <a:solidFill>
                <a:srgbClr val="000000"/>
              </a:solidFill>
            </a:ln>
          </p:spPr>
          <p:txBody>
            <a:bodyPr wrap="square" lIns="0" tIns="0" rIns="0" bIns="0" rtlCol="0"/>
            <a:lstStyle/>
            <a:p>
              <a:endParaRPr/>
            </a:p>
          </p:txBody>
        </p:sp>
        <p:sp>
          <p:nvSpPr>
            <p:cNvPr id="85" name="object 85"/>
            <p:cNvSpPr/>
            <p:nvPr/>
          </p:nvSpPr>
          <p:spPr>
            <a:xfrm>
              <a:off x="14083945" y="6952804"/>
              <a:ext cx="959485" cy="87630"/>
            </a:xfrm>
            <a:custGeom>
              <a:avLst/>
              <a:gdLst/>
              <a:ahLst/>
              <a:cxnLst/>
              <a:rect l="l" t="t" r="r" b="b"/>
              <a:pathLst>
                <a:path w="959484" h="87629">
                  <a:moveTo>
                    <a:pt x="87223" y="0"/>
                  </a:moveTo>
                  <a:lnTo>
                    <a:pt x="0" y="0"/>
                  </a:lnTo>
                  <a:lnTo>
                    <a:pt x="0" y="87223"/>
                  </a:lnTo>
                  <a:lnTo>
                    <a:pt x="87223" y="87223"/>
                  </a:lnTo>
                  <a:lnTo>
                    <a:pt x="87223" y="0"/>
                  </a:lnTo>
                  <a:close/>
                </a:path>
                <a:path w="959484" h="87629">
                  <a:moveTo>
                    <a:pt x="348907" y="0"/>
                  </a:moveTo>
                  <a:lnTo>
                    <a:pt x="261683" y="0"/>
                  </a:lnTo>
                  <a:lnTo>
                    <a:pt x="261683" y="87223"/>
                  </a:lnTo>
                  <a:lnTo>
                    <a:pt x="348907" y="87223"/>
                  </a:lnTo>
                  <a:lnTo>
                    <a:pt x="348907" y="0"/>
                  </a:lnTo>
                  <a:close/>
                </a:path>
                <a:path w="959484" h="87629">
                  <a:moveTo>
                    <a:pt x="523354" y="0"/>
                  </a:moveTo>
                  <a:lnTo>
                    <a:pt x="436130" y="0"/>
                  </a:lnTo>
                  <a:lnTo>
                    <a:pt x="436130" y="87223"/>
                  </a:lnTo>
                  <a:lnTo>
                    <a:pt x="523354" y="87223"/>
                  </a:lnTo>
                  <a:lnTo>
                    <a:pt x="523354" y="0"/>
                  </a:lnTo>
                  <a:close/>
                </a:path>
                <a:path w="959484" h="87629">
                  <a:moveTo>
                    <a:pt x="959485" y="0"/>
                  </a:moveTo>
                  <a:lnTo>
                    <a:pt x="785037" y="0"/>
                  </a:lnTo>
                  <a:lnTo>
                    <a:pt x="785037" y="87223"/>
                  </a:lnTo>
                  <a:lnTo>
                    <a:pt x="959485" y="87223"/>
                  </a:lnTo>
                  <a:lnTo>
                    <a:pt x="959485" y="0"/>
                  </a:lnTo>
                  <a:close/>
                </a:path>
              </a:pathLst>
            </a:custGeom>
            <a:solidFill>
              <a:srgbClr val="000000"/>
            </a:solidFill>
          </p:spPr>
          <p:txBody>
            <a:bodyPr wrap="square" lIns="0" tIns="0" rIns="0" bIns="0" rtlCol="0"/>
            <a:lstStyle/>
            <a:p>
              <a:endParaRPr/>
            </a:p>
          </p:txBody>
        </p:sp>
        <p:sp>
          <p:nvSpPr>
            <p:cNvPr id="86" name="object 86"/>
            <p:cNvSpPr/>
            <p:nvPr/>
          </p:nvSpPr>
          <p:spPr>
            <a:xfrm>
              <a:off x="12426664" y="7083636"/>
              <a:ext cx="610870" cy="0"/>
            </a:xfrm>
            <a:custGeom>
              <a:avLst/>
              <a:gdLst/>
              <a:ahLst/>
              <a:cxnLst/>
              <a:rect l="l" t="t" r="r" b="b"/>
              <a:pathLst>
                <a:path w="610869">
                  <a:moveTo>
                    <a:pt x="0" y="0"/>
                  </a:moveTo>
                  <a:lnTo>
                    <a:pt x="610580" y="0"/>
                  </a:lnTo>
                </a:path>
              </a:pathLst>
            </a:custGeom>
            <a:ln w="87225">
              <a:solidFill>
                <a:srgbClr val="000000"/>
              </a:solidFill>
            </a:ln>
          </p:spPr>
          <p:txBody>
            <a:bodyPr wrap="square" lIns="0" tIns="0" rIns="0" bIns="0" rtlCol="0"/>
            <a:lstStyle/>
            <a:p>
              <a:endParaRPr/>
            </a:p>
          </p:txBody>
        </p:sp>
        <p:sp>
          <p:nvSpPr>
            <p:cNvPr id="87" name="object 87"/>
            <p:cNvSpPr/>
            <p:nvPr/>
          </p:nvSpPr>
          <p:spPr>
            <a:xfrm>
              <a:off x="13124460" y="7040028"/>
              <a:ext cx="523875" cy="87630"/>
            </a:xfrm>
            <a:custGeom>
              <a:avLst/>
              <a:gdLst/>
              <a:ahLst/>
              <a:cxnLst/>
              <a:rect l="l" t="t" r="r" b="b"/>
              <a:pathLst>
                <a:path w="523875" h="87629">
                  <a:moveTo>
                    <a:pt x="87236" y="0"/>
                  </a:moveTo>
                  <a:lnTo>
                    <a:pt x="0" y="0"/>
                  </a:lnTo>
                  <a:lnTo>
                    <a:pt x="0" y="87223"/>
                  </a:lnTo>
                  <a:lnTo>
                    <a:pt x="87236" y="87223"/>
                  </a:lnTo>
                  <a:lnTo>
                    <a:pt x="87236" y="0"/>
                  </a:lnTo>
                  <a:close/>
                </a:path>
                <a:path w="523875" h="87629">
                  <a:moveTo>
                    <a:pt x="348907" y="0"/>
                  </a:moveTo>
                  <a:lnTo>
                    <a:pt x="174459" y="0"/>
                  </a:lnTo>
                  <a:lnTo>
                    <a:pt x="174459" y="87223"/>
                  </a:lnTo>
                  <a:lnTo>
                    <a:pt x="348907" y="87223"/>
                  </a:lnTo>
                  <a:lnTo>
                    <a:pt x="348907" y="0"/>
                  </a:lnTo>
                  <a:close/>
                </a:path>
                <a:path w="523875" h="87629">
                  <a:moveTo>
                    <a:pt x="523354" y="0"/>
                  </a:moveTo>
                  <a:lnTo>
                    <a:pt x="436130" y="0"/>
                  </a:lnTo>
                  <a:lnTo>
                    <a:pt x="436130" y="87223"/>
                  </a:lnTo>
                  <a:lnTo>
                    <a:pt x="523354" y="87223"/>
                  </a:lnTo>
                  <a:lnTo>
                    <a:pt x="523354" y="0"/>
                  </a:lnTo>
                  <a:close/>
                </a:path>
              </a:pathLst>
            </a:custGeom>
            <a:solidFill>
              <a:srgbClr val="000000"/>
            </a:solidFill>
          </p:spPr>
          <p:txBody>
            <a:bodyPr wrap="square" lIns="0" tIns="0" rIns="0" bIns="0" rtlCol="0"/>
            <a:lstStyle/>
            <a:p>
              <a:endParaRPr/>
            </a:p>
          </p:txBody>
        </p:sp>
        <p:sp>
          <p:nvSpPr>
            <p:cNvPr id="88" name="object 88"/>
            <p:cNvSpPr/>
            <p:nvPr/>
          </p:nvSpPr>
          <p:spPr>
            <a:xfrm>
              <a:off x="13909502" y="7083636"/>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89" name="object 89"/>
            <p:cNvSpPr/>
            <p:nvPr/>
          </p:nvSpPr>
          <p:spPr>
            <a:xfrm>
              <a:off x="12426658" y="7040028"/>
              <a:ext cx="2529840" cy="174625"/>
            </a:xfrm>
            <a:custGeom>
              <a:avLst/>
              <a:gdLst/>
              <a:ahLst/>
              <a:cxnLst/>
              <a:rect l="l" t="t" r="r" b="b"/>
              <a:pathLst>
                <a:path w="2529840" h="174625">
                  <a:moveTo>
                    <a:pt x="87223" y="87223"/>
                  </a:moveTo>
                  <a:lnTo>
                    <a:pt x="0" y="87223"/>
                  </a:lnTo>
                  <a:lnTo>
                    <a:pt x="0" y="174447"/>
                  </a:lnTo>
                  <a:lnTo>
                    <a:pt x="87223" y="174447"/>
                  </a:lnTo>
                  <a:lnTo>
                    <a:pt x="87223" y="87223"/>
                  </a:lnTo>
                  <a:close/>
                </a:path>
                <a:path w="2529840" h="174625">
                  <a:moveTo>
                    <a:pt x="610577" y="87223"/>
                  </a:moveTo>
                  <a:lnTo>
                    <a:pt x="523354" y="87223"/>
                  </a:lnTo>
                  <a:lnTo>
                    <a:pt x="523354" y="174447"/>
                  </a:lnTo>
                  <a:lnTo>
                    <a:pt x="610577" y="174447"/>
                  </a:lnTo>
                  <a:lnTo>
                    <a:pt x="610577" y="87223"/>
                  </a:lnTo>
                  <a:close/>
                </a:path>
                <a:path w="2529840" h="174625">
                  <a:moveTo>
                    <a:pt x="872261" y="87223"/>
                  </a:moveTo>
                  <a:lnTo>
                    <a:pt x="697801" y="87223"/>
                  </a:lnTo>
                  <a:lnTo>
                    <a:pt x="697801" y="174447"/>
                  </a:lnTo>
                  <a:lnTo>
                    <a:pt x="872261" y="174447"/>
                  </a:lnTo>
                  <a:lnTo>
                    <a:pt x="872261" y="87223"/>
                  </a:lnTo>
                  <a:close/>
                </a:path>
                <a:path w="2529840" h="174625">
                  <a:moveTo>
                    <a:pt x="1133932" y="87223"/>
                  </a:moveTo>
                  <a:lnTo>
                    <a:pt x="1046708" y="87223"/>
                  </a:lnTo>
                  <a:lnTo>
                    <a:pt x="1046708" y="174447"/>
                  </a:lnTo>
                  <a:lnTo>
                    <a:pt x="1133932" y="174447"/>
                  </a:lnTo>
                  <a:lnTo>
                    <a:pt x="1133932" y="87223"/>
                  </a:lnTo>
                  <a:close/>
                </a:path>
                <a:path w="2529840" h="174625">
                  <a:moveTo>
                    <a:pt x="1918970" y="0"/>
                  </a:moveTo>
                  <a:lnTo>
                    <a:pt x="1831746" y="0"/>
                  </a:lnTo>
                  <a:lnTo>
                    <a:pt x="1831746" y="87223"/>
                  </a:lnTo>
                  <a:lnTo>
                    <a:pt x="1918970" y="87223"/>
                  </a:lnTo>
                  <a:lnTo>
                    <a:pt x="1918970" y="0"/>
                  </a:lnTo>
                  <a:close/>
                </a:path>
                <a:path w="2529840" h="174625">
                  <a:moveTo>
                    <a:pt x="2180640" y="0"/>
                  </a:moveTo>
                  <a:lnTo>
                    <a:pt x="2006193" y="0"/>
                  </a:lnTo>
                  <a:lnTo>
                    <a:pt x="2006193" y="87223"/>
                  </a:lnTo>
                  <a:lnTo>
                    <a:pt x="2180640" y="87223"/>
                  </a:lnTo>
                  <a:lnTo>
                    <a:pt x="2180640" y="0"/>
                  </a:lnTo>
                  <a:close/>
                </a:path>
                <a:path w="2529840" h="174625">
                  <a:moveTo>
                    <a:pt x="2355100" y="0"/>
                  </a:moveTo>
                  <a:lnTo>
                    <a:pt x="2267864" y="0"/>
                  </a:lnTo>
                  <a:lnTo>
                    <a:pt x="2267864" y="87223"/>
                  </a:lnTo>
                  <a:lnTo>
                    <a:pt x="2355100" y="87223"/>
                  </a:lnTo>
                  <a:lnTo>
                    <a:pt x="2355100" y="0"/>
                  </a:lnTo>
                  <a:close/>
                </a:path>
                <a:path w="2529840" h="174625">
                  <a:moveTo>
                    <a:pt x="2529548" y="0"/>
                  </a:moveTo>
                  <a:lnTo>
                    <a:pt x="2442324" y="0"/>
                  </a:lnTo>
                  <a:lnTo>
                    <a:pt x="2442324" y="87223"/>
                  </a:lnTo>
                  <a:lnTo>
                    <a:pt x="2529548" y="87223"/>
                  </a:lnTo>
                  <a:lnTo>
                    <a:pt x="2529548" y="0"/>
                  </a:lnTo>
                  <a:close/>
                </a:path>
              </a:pathLst>
            </a:custGeom>
            <a:solidFill>
              <a:srgbClr val="000000"/>
            </a:solidFill>
          </p:spPr>
          <p:txBody>
            <a:bodyPr wrap="square" lIns="0" tIns="0" rIns="0" bIns="0" rtlCol="0"/>
            <a:lstStyle/>
            <a:p>
              <a:endParaRPr/>
            </a:p>
          </p:txBody>
        </p:sp>
        <p:sp>
          <p:nvSpPr>
            <p:cNvPr id="90" name="object 90"/>
            <p:cNvSpPr/>
            <p:nvPr/>
          </p:nvSpPr>
          <p:spPr>
            <a:xfrm>
              <a:off x="13822276" y="7170861"/>
              <a:ext cx="349250" cy="0"/>
            </a:xfrm>
            <a:custGeom>
              <a:avLst/>
              <a:gdLst/>
              <a:ahLst/>
              <a:cxnLst/>
              <a:rect l="l" t="t" r="r" b="b"/>
              <a:pathLst>
                <a:path w="349250">
                  <a:moveTo>
                    <a:pt x="0" y="0"/>
                  </a:moveTo>
                  <a:lnTo>
                    <a:pt x="348903" y="0"/>
                  </a:lnTo>
                </a:path>
              </a:pathLst>
            </a:custGeom>
            <a:ln w="87225">
              <a:solidFill>
                <a:srgbClr val="000000"/>
              </a:solidFill>
            </a:ln>
          </p:spPr>
          <p:txBody>
            <a:bodyPr wrap="square" lIns="0" tIns="0" rIns="0" bIns="0" rtlCol="0"/>
            <a:lstStyle/>
            <a:p>
              <a:endParaRPr/>
            </a:p>
          </p:txBody>
        </p:sp>
        <p:sp>
          <p:nvSpPr>
            <p:cNvPr id="91" name="object 91"/>
            <p:cNvSpPr/>
            <p:nvPr/>
          </p:nvSpPr>
          <p:spPr>
            <a:xfrm>
              <a:off x="14258405" y="7127252"/>
              <a:ext cx="349250" cy="87630"/>
            </a:xfrm>
            <a:custGeom>
              <a:avLst/>
              <a:gdLst/>
              <a:ahLst/>
              <a:cxnLst/>
              <a:rect l="l" t="t" r="r" b="b"/>
              <a:pathLst>
                <a:path w="349250" h="87629">
                  <a:moveTo>
                    <a:pt x="87223" y="0"/>
                  </a:moveTo>
                  <a:lnTo>
                    <a:pt x="0" y="0"/>
                  </a:lnTo>
                  <a:lnTo>
                    <a:pt x="0" y="87223"/>
                  </a:lnTo>
                  <a:lnTo>
                    <a:pt x="87223" y="87223"/>
                  </a:lnTo>
                  <a:lnTo>
                    <a:pt x="87223" y="0"/>
                  </a:lnTo>
                  <a:close/>
                </a:path>
                <a:path w="349250" h="87629">
                  <a:moveTo>
                    <a:pt x="348894" y="0"/>
                  </a:moveTo>
                  <a:lnTo>
                    <a:pt x="174447" y="0"/>
                  </a:lnTo>
                  <a:lnTo>
                    <a:pt x="174447" y="87223"/>
                  </a:lnTo>
                  <a:lnTo>
                    <a:pt x="348894" y="87223"/>
                  </a:lnTo>
                  <a:lnTo>
                    <a:pt x="348894" y="0"/>
                  </a:lnTo>
                  <a:close/>
                </a:path>
              </a:pathLst>
            </a:custGeom>
            <a:solidFill>
              <a:srgbClr val="000000"/>
            </a:solidFill>
          </p:spPr>
          <p:txBody>
            <a:bodyPr wrap="square" lIns="0" tIns="0" rIns="0" bIns="0" rtlCol="0"/>
            <a:lstStyle/>
            <a:p>
              <a:endParaRPr/>
            </a:p>
          </p:txBody>
        </p:sp>
        <p:sp>
          <p:nvSpPr>
            <p:cNvPr id="92" name="object 92"/>
            <p:cNvSpPr/>
            <p:nvPr/>
          </p:nvSpPr>
          <p:spPr>
            <a:xfrm>
              <a:off x="14868985" y="7170861"/>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93" name="object 93"/>
            <p:cNvSpPr/>
            <p:nvPr/>
          </p:nvSpPr>
          <p:spPr>
            <a:xfrm>
              <a:off x="12426658" y="7127252"/>
              <a:ext cx="2878455" cy="174625"/>
            </a:xfrm>
            <a:custGeom>
              <a:avLst/>
              <a:gdLst/>
              <a:ahLst/>
              <a:cxnLst/>
              <a:rect l="l" t="t" r="r" b="b"/>
              <a:pathLst>
                <a:path w="2878455" h="174625">
                  <a:moveTo>
                    <a:pt x="87223" y="87223"/>
                  </a:moveTo>
                  <a:lnTo>
                    <a:pt x="0" y="87223"/>
                  </a:lnTo>
                  <a:lnTo>
                    <a:pt x="0" y="174459"/>
                  </a:lnTo>
                  <a:lnTo>
                    <a:pt x="87223" y="174459"/>
                  </a:lnTo>
                  <a:lnTo>
                    <a:pt x="87223" y="87223"/>
                  </a:lnTo>
                  <a:close/>
                </a:path>
                <a:path w="2878455" h="174625">
                  <a:moveTo>
                    <a:pt x="436130" y="87223"/>
                  </a:moveTo>
                  <a:lnTo>
                    <a:pt x="174447" y="87223"/>
                  </a:lnTo>
                  <a:lnTo>
                    <a:pt x="174447" y="174459"/>
                  </a:lnTo>
                  <a:lnTo>
                    <a:pt x="436130" y="174459"/>
                  </a:lnTo>
                  <a:lnTo>
                    <a:pt x="436130" y="87223"/>
                  </a:lnTo>
                  <a:close/>
                </a:path>
                <a:path w="2878455" h="174625">
                  <a:moveTo>
                    <a:pt x="610577" y="87223"/>
                  </a:moveTo>
                  <a:lnTo>
                    <a:pt x="523354" y="87223"/>
                  </a:lnTo>
                  <a:lnTo>
                    <a:pt x="523354" y="174459"/>
                  </a:lnTo>
                  <a:lnTo>
                    <a:pt x="610577" y="174459"/>
                  </a:lnTo>
                  <a:lnTo>
                    <a:pt x="610577" y="87223"/>
                  </a:lnTo>
                  <a:close/>
                </a:path>
                <a:path w="2878455" h="174625">
                  <a:moveTo>
                    <a:pt x="1133932" y="87223"/>
                  </a:moveTo>
                  <a:lnTo>
                    <a:pt x="1046708" y="87223"/>
                  </a:lnTo>
                  <a:lnTo>
                    <a:pt x="1046708" y="174459"/>
                  </a:lnTo>
                  <a:lnTo>
                    <a:pt x="1133932" y="174459"/>
                  </a:lnTo>
                  <a:lnTo>
                    <a:pt x="1133932" y="87223"/>
                  </a:lnTo>
                  <a:close/>
                </a:path>
                <a:path w="2878455" h="174625">
                  <a:moveTo>
                    <a:pt x="2878455" y="0"/>
                  </a:moveTo>
                  <a:lnTo>
                    <a:pt x="2791218" y="0"/>
                  </a:lnTo>
                  <a:lnTo>
                    <a:pt x="2791218" y="87223"/>
                  </a:lnTo>
                  <a:lnTo>
                    <a:pt x="2878455" y="87223"/>
                  </a:lnTo>
                  <a:lnTo>
                    <a:pt x="2878455" y="0"/>
                  </a:lnTo>
                  <a:close/>
                </a:path>
              </a:pathLst>
            </a:custGeom>
            <a:solidFill>
              <a:srgbClr val="000000"/>
            </a:solidFill>
          </p:spPr>
          <p:txBody>
            <a:bodyPr wrap="square" lIns="0" tIns="0" rIns="0" bIns="0" rtlCol="0"/>
            <a:lstStyle/>
            <a:p>
              <a:endParaRPr/>
            </a:p>
          </p:txBody>
        </p:sp>
        <p:sp>
          <p:nvSpPr>
            <p:cNvPr id="94" name="object 94"/>
            <p:cNvSpPr/>
            <p:nvPr/>
          </p:nvSpPr>
          <p:spPr>
            <a:xfrm>
              <a:off x="13735051" y="7258087"/>
              <a:ext cx="349250" cy="0"/>
            </a:xfrm>
            <a:custGeom>
              <a:avLst/>
              <a:gdLst/>
              <a:ahLst/>
              <a:cxnLst/>
              <a:rect l="l" t="t" r="r" b="b"/>
              <a:pathLst>
                <a:path w="349250">
                  <a:moveTo>
                    <a:pt x="0" y="0"/>
                  </a:moveTo>
                  <a:lnTo>
                    <a:pt x="348903" y="0"/>
                  </a:lnTo>
                </a:path>
              </a:pathLst>
            </a:custGeom>
            <a:ln w="87225">
              <a:solidFill>
                <a:srgbClr val="000000"/>
              </a:solidFill>
            </a:ln>
          </p:spPr>
          <p:txBody>
            <a:bodyPr wrap="square" lIns="0" tIns="0" rIns="0" bIns="0" rtlCol="0"/>
            <a:lstStyle/>
            <a:p>
              <a:endParaRPr/>
            </a:p>
          </p:txBody>
        </p:sp>
        <p:sp>
          <p:nvSpPr>
            <p:cNvPr id="95" name="object 95"/>
            <p:cNvSpPr/>
            <p:nvPr/>
          </p:nvSpPr>
          <p:spPr>
            <a:xfrm>
              <a:off x="14171179" y="7214474"/>
              <a:ext cx="174625" cy="87630"/>
            </a:xfrm>
            <a:custGeom>
              <a:avLst/>
              <a:gdLst/>
              <a:ahLst/>
              <a:cxnLst/>
              <a:rect l="l" t="t" r="r" b="b"/>
              <a:pathLst>
                <a:path w="174625" h="87629">
                  <a:moveTo>
                    <a:pt x="0" y="0"/>
                  </a:moveTo>
                  <a:lnTo>
                    <a:pt x="174451" y="0"/>
                  </a:lnTo>
                  <a:lnTo>
                    <a:pt x="174451" y="87225"/>
                  </a:lnTo>
                  <a:lnTo>
                    <a:pt x="0" y="87225"/>
                  </a:lnTo>
                  <a:lnTo>
                    <a:pt x="0" y="0"/>
                  </a:lnTo>
                  <a:close/>
                </a:path>
              </a:pathLst>
            </a:custGeom>
            <a:solidFill>
              <a:srgbClr val="000000"/>
            </a:solidFill>
          </p:spPr>
          <p:txBody>
            <a:bodyPr wrap="square" lIns="0" tIns="0" rIns="0" bIns="0" rtlCol="0"/>
            <a:lstStyle/>
            <a:p>
              <a:endParaRPr/>
            </a:p>
          </p:txBody>
        </p:sp>
        <p:sp>
          <p:nvSpPr>
            <p:cNvPr id="96" name="object 96"/>
            <p:cNvSpPr/>
            <p:nvPr/>
          </p:nvSpPr>
          <p:spPr>
            <a:xfrm>
              <a:off x="14432857" y="7258087"/>
              <a:ext cx="872490" cy="0"/>
            </a:xfrm>
            <a:custGeom>
              <a:avLst/>
              <a:gdLst/>
              <a:ahLst/>
              <a:cxnLst/>
              <a:rect l="l" t="t" r="r" b="b"/>
              <a:pathLst>
                <a:path w="872490">
                  <a:moveTo>
                    <a:pt x="0" y="0"/>
                  </a:moveTo>
                  <a:lnTo>
                    <a:pt x="523354" y="0"/>
                  </a:lnTo>
                </a:path>
                <a:path w="872490">
                  <a:moveTo>
                    <a:pt x="610580" y="0"/>
                  </a:moveTo>
                  <a:lnTo>
                    <a:pt x="872257" y="0"/>
                  </a:lnTo>
                </a:path>
              </a:pathLst>
            </a:custGeom>
            <a:ln w="87225">
              <a:solidFill>
                <a:srgbClr val="000000"/>
              </a:solidFill>
            </a:ln>
          </p:spPr>
          <p:txBody>
            <a:bodyPr wrap="square" lIns="0" tIns="0" rIns="0" bIns="0" rtlCol="0"/>
            <a:lstStyle/>
            <a:p>
              <a:endParaRPr/>
            </a:p>
          </p:txBody>
        </p:sp>
        <p:sp>
          <p:nvSpPr>
            <p:cNvPr id="97" name="object 97"/>
            <p:cNvSpPr/>
            <p:nvPr/>
          </p:nvSpPr>
          <p:spPr>
            <a:xfrm>
              <a:off x="12426658" y="7301712"/>
              <a:ext cx="1570355" cy="87630"/>
            </a:xfrm>
            <a:custGeom>
              <a:avLst/>
              <a:gdLst/>
              <a:ahLst/>
              <a:cxnLst/>
              <a:rect l="l" t="t" r="r" b="b"/>
              <a:pathLst>
                <a:path w="1570355" h="87629">
                  <a:moveTo>
                    <a:pt x="87223" y="0"/>
                  </a:moveTo>
                  <a:lnTo>
                    <a:pt x="0" y="0"/>
                  </a:lnTo>
                  <a:lnTo>
                    <a:pt x="0" y="87223"/>
                  </a:lnTo>
                  <a:lnTo>
                    <a:pt x="87223" y="87223"/>
                  </a:lnTo>
                  <a:lnTo>
                    <a:pt x="87223" y="0"/>
                  </a:lnTo>
                  <a:close/>
                </a:path>
                <a:path w="1570355" h="87629">
                  <a:moveTo>
                    <a:pt x="436130" y="0"/>
                  </a:moveTo>
                  <a:lnTo>
                    <a:pt x="174447" y="0"/>
                  </a:lnTo>
                  <a:lnTo>
                    <a:pt x="174447" y="87223"/>
                  </a:lnTo>
                  <a:lnTo>
                    <a:pt x="436130" y="87223"/>
                  </a:lnTo>
                  <a:lnTo>
                    <a:pt x="436130" y="0"/>
                  </a:lnTo>
                  <a:close/>
                </a:path>
                <a:path w="1570355" h="87629">
                  <a:moveTo>
                    <a:pt x="610577" y="0"/>
                  </a:moveTo>
                  <a:lnTo>
                    <a:pt x="523354" y="0"/>
                  </a:lnTo>
                  <a:lnTo>
                    <a:pt x="523354" y="87223"/>
                  </a:lnTo>
                  <a:lnTo>
                    <a:pt x="610577" y="87223"/>
                  </a:lnTo>
                  <a:lnTo>
                    <a:pt x="610577" y="0"/>
                  </a:lnTo>
                  <a:close/>
                </a:path>
                <a:path w="1570355" h="87629">
                  <a:moveTo>
                    <a:pt x="872261" y="0"/>
                  </a:moveTo>
                  <a:lnTo>
                    <a:pt x="697801" y="0"/>
                  </a:lnTo>
                  <a:lnTo>
                    <a:pt x="697801" y="87223"/>
                  </a:lnTo>
                  <a:lnTo>
                    <a:pt x="872261" y="87223"/>
                  </a:lnTo>
                  <a:lnTo>
                    <a:pt x="872261" y="0"/>
                  </a:lnTo>
                  <a:close/>
                </a:path>
                <a:path w="1570355" h="87629">
                  <a:moveTo>
                    <a:pt x="1221155" y="0"/>
                  </a:moveTo>
                  <a:lnTo>
                    <a:pt x="1133932" y="0"/>
                  </a:lnTo>
                  <a:lnTo>
                    <a:pt x="1133932" y="87223"/>
                  </a:lnTo>
                  <a:lnTo>
                    <a:pt x="1221155" y="87223"/>
                  </a:lnTo>
                  <a:lnTo>
                    <a:pt x="1221155" y="0"/>
                  </a:lnTo>
                  <a:close/>
                </a:path>
                <a:path w="1570355" h="87629">
                  <a:moveTo>
                    <a:pt x="1570062" y="0"/>
                  </a:moveTo>
                  <a:lnTo>
                    <a:pt x="1395615" y="0"/>
                  </a:lnTo>
                  <a:lnTo>
                    <a:pt x="1395615" y="87223"/>
                  </a:lnTo>
                  <a:lnTo>
                    <a:pt x="1570062" y="87223"/>
                  </a:lnTo>
                  <a:lnTo>
                    <a:pt x="1570062" y="0"/>
                  </a:lnTo>
                  <a:close/>
                </a:path>
              </a:pathLst>
            </a:custGeom>
            <a:solidFill>
              <a:srgbClr val="000000"/>
            </a:solidFill>
          </p:spPr>
          <p:txBody>
            <a:bodyPr wrap="square" lIns="0" tIns="0" rIns="0" bIns="0" rtlCol="0"/>
            <a:lstStyle/>
            <a:p>
              <a:endParaRPr/>
            </a:p>
          </p:txBody>
        </p:sp>
        <p:sp>
          <p:nvSpPr>
            <p:cNvPr id="98" name="object 98"/>
            <p:cNvSpPr/>
            <p:nvPr/>
          </p:nvSpPr>
          <p:spPr>
            <a:xfrm>
              <a:off x="14345631" y="7345313"/>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99" name="object 99"/>
            <p:cNvSpPr/>
            <p:nvPr/>
          </p:nvSpPr>
          <p:spPr>
            <a:xfrm>
              <a:off x="12426658" y="7301712"/>
              <a:ext cx="2878455" cy="174625"/>
            </a:xfrm>
            <a:custGeom>
              <a:avLst/>
              <a:gdLst/>
              <a:ahLst/>
              <a:cxnLst/>
              <a:rect l="l" t="t" r="r" b="b"/>
              <a:pathLst>
                <a:path w="2878455" h="174625">
                  <a:moveTo>
                    <a:pt x="87223" y="87223"/>
                  </a:moveTo>
                  <a:lnTo>
                    <a:pt x="0" y="87223"/>
                  </a:lnTo>
                  <a:lnTo>
                    <a:pt x="0" y="174447"/>
                  </a:lnTo>
                  <a:lnTo>
                    <a:pt x="87223" y="174447"/>
                  </a:lnTo>
                  <a:lnTo>
                    <a:pt x="87223" y="87223"/>
                  </a:lnTo>
                  <a:close/>
                </a:path>
                <a:path w="2878455" h="174625">
                  <a:moveTo>
                    <a:pt x="436130" y="87223"/>
                  </a:moveTo>
                  <a:lnTo>
                    <a:pt x="174447" y="87223"/>
                  </a:lnTo>
                  <a:lnTo>
                    <a:pt x="174447" y="174447"/>
                  </a:lnTo>
                  <a:lnTo>
                    <a:pt x="436130" y="174447"/>
                  </a:lnTo>
                  <a:lnTo>
                    <a:pt x="436130" y="87223"/>
                  </a:lnTo>
                  <a:close/>
                </a:path>
                <a:path w="2878455" h="174625">
                  <a:moveTo>
                    <a:pt x="610577" y="87223"/>
                  </a:moveTo>
                  <a:lnTo>
                    <a:pt x="523354" y="87223"/>
                  </a:lnTo>
                  <a:lnTo>
                    <a:pt x="523354" y="174447"/>
                  </a:lnTo>
                  <a:lnTo>
                    <a:pt x="610577" y="174447"/>
                  </a:lnTo>
                  <a:lnTo>
                    <a:pt x="610577" y="87223"/>
                  </a:lnTo>
                  <a:close/>
                </a:path>
                <a:path w="2878455" h="174625">
                  <a:moveTo>
                    <a:pt x="785037" y="87223"/>
                  </a:moveTo>
                  <a:lnTo>
                    <a:pt x="697801" y="87223"/>
                  </a:lnTo>
                  <a:lnTo>
                    <a:pt x="697801" y="174447"/>
                  </a:lnTo>
                  <a:lnTo>
                    <a:pt x="785037" y="174447"/>
                  </a:lnTo>
                  <a:lnTo>
                    <a:pt x="785037" y="87223"/>
                  </a:lnTo>
                  <a:close/>
                </a:path>
                <a:path w="2878455" h="174625">
                  <a:moveTo>
                    <a:pt x="1046708" y="87223"/>
                  </a:moveTo>
                  <a:lnTo>
                    <a:pt x="872261" y="87223"/>
                  </a:lnTo>
                  <a:lnTo>
                    <a:pt x="872261" y="174447"/>
                  </a:lnTo>
                  <a:lnTo>
                    <a:pt x="1046708" y="174447"/>
                  </a:lnTo>
                  <a:lnTo>
                    <a:pt x="1046708" y="87223"/>
                  </a:lnTo>
                  <a:close/>
                </a:path>
                <a:path w="2878455" h="174625">
                  <a:moveTo>
                    <a:pt x="2442324" y="0"/>
                  </a:moveTo>
                  <a:lnTo>
                    <a:pt x="2355100" y="0"/>
                  </a:lnTo>
                  <a:lnTo>
                    <a:pt x="2355100" y="87223"/>
                  </a:lnTo>
                  <a:lnTo>
                    <a:pt x="2442324" y="87223"/>
                  </a:lnTo>
                  <a:lnTo>
                    <a:pt x="2442324" y="0"/>
                  </a:lnTo>
                  <a:close/>
                </a:path>
                <a:path w="2878455" h="174625">
                  <a:moveTo>
                    <a:pt x="2878455" y="0"/>
                  </a:moveTo>
                  <a:lnTo>
                    <a:pt x="2703995" y="0"/>
                  </a:lnTo>
                  <a:lnTo>
                    <a:pt x="2703995" y="87223"/>
                  </a:lnTo>
                  <a:lnTo>
                    <a:pt x="2878455" y="87223"/>
                  </a:lnTo>
                  <a:lnTo>
                    <a:pt x="2878455" y="0"/>
                  </a:lnTo>
                  <a:close/>
                </a:path>
              </a:pathLst>
            </a:custGeom>
            <a:solidFill>
              <a:srgbClr val="000000"/>
            </a:solidFill>
          </p:spPr>
          <p:txBody>
            <a:bodyPr wrap="square" lIns="0" tIns="0" rIns="0" bIns="0" rtlCol="0"/>
            <a:lstStyle/>
            <a:p>
              <a:endParaRPr/>
            </a:p>
          </p:txBody>
        </p:sp>
        <p:sp>
          <p:nvSpPr>
            <p:cNvPr id="100" name="object 100"/>
            <p:cNvSpPr/>
            <p:nvPr/>
          </p:nvSpPr>
          <p:spPr>
            <a:xfrm>
              <a:off x="13647825" y="7432539"/>
              <a:ext cx="262255" cy="0"/>
            </a:xfrm>
            <a:custGeom>
              <a:avLst/>
              <a:gdLst/>
              <a:ahLst/>
              <a:cxnLst/>
              <a:rect l="l" t="t" r="r" b="b"/>
              <a:pathLst>
                <a:path w="262255">
                  <a:moveTo>
                    <a:pt x="0" y="0"/>
                  </a:moveTo>
                  <a:lnTo>
                    <a:pt x="261677" y="0"/>
                  </a:lnTo>
                </a:path>
              </a:pathLst>
            </a:custGeom>
            <a:ln w="87225">
              <a:solidFill>
                <a:srgbClr val="000000"/>
              </a:solidFill>
            </a:ln>
          </p:spPr>
          <p:txBody>
            <a:bodyPr wrap="square" lIns="0" tIns="0" rIns="0" bIns="0" rtlCol="0"/>
            <a:lstStyle/>
            <a:p>
              <a:endParaRPr/>
            </a:p>
          </p:txBody>
        </p:sp>
        <p:sp>
          <p:nvSpPr>
            <p:cNvPr id="101" name="object 101"/>
            <p:cNvSpPr/>
            <p:nvPr/>
          </p:nvSpPr>
          <p:spPr>
            <a:xfrm>
              <a:off x="14258405" y="7388926"/>
              <a:ext cx="174625" cy="87630"/>
            </a:xfrm>
            <a:custGeom>
              <a:avLst/>
              <a:gdLst/>
              <a:ahLst/>
              <a:cxnLst/>
              <a:rect l="l" t="t" r="r" b="b"/>
              <a:pathLst>
                <a:path w="174625" h="87629">
                  <a:moveTo>
                    <a:pt x="0" y="0"/>
                  </a:moveTo>
                  <a:lnTo>
                    <a:pt x="174451" y="0"/>
                  </a:lnTo>
                  <a:lnTo>
                    <a:pt x="174451" y="87225"/>
                  </a:lnTo>
                  <a:lnTo>
                    <a:pt x="0" y="87225"/>
                  </a:lnTo>
                  <a:lnTo>
                    <a:pt x="0" y="0"/>
                  </a:lnTo>
                  <a:close/>
                </a:path>
              </a:pathLst>
            </a:custGeom>
            <a:solidFill>
              <a:srgbClr val="000000"/>
            </a:solidFill>
          </p:spPr>
          <p:txBody>
            <a:bodyPr wrap="square" lIns="0" tIns="0" rIns="0" bIns="0" rtlCol="0"/>
            <a:lstStyle/>
            <a:p>
              <a:endParaRPr/>
            </a:p>
          </p:txBody>
        </p:sp>
        <p:sp>
          <p:nvSpPr>
            <p:cNvPr id="102" name="object 102"/>
            <p:cNvSpPr/>
            <p:nvPr/>
          </p:nvSpPr>
          <p:spPr>
            <a:xfrm>
              <a:off x="14520082" y="7432539"/>
              <a:ext cx="349250" cy="0"/>
            </a:xfrm>
            <a:custGeom>
              <a:avLst/>
              <a:gdLst/>
              <a:ahLst/>
              <a:cxnLst/>
              <a:rect l="l" t="t" r="r" b="b"/>
              <a:pathLst>
                <a:path w="349250">
                  <a:moveTo>
                    <a:pt x="0" y="0"/>
                  </a:moveTo>
                  <a:lnTo>
                    <a:pt x="348903" y="0"/>
                  </a:lnTo>
                </a:path>
              </a:pathLst>
            </a:custGeom>
            <a:ln w="87225">
              <a:solidFill>
                <a:srgbClr val="000000"/>
              </a:solidFill>
            </a:ln>
          </p:spPr>
          <p:txBody>
            <a:bodyPr wrap="square" lIns="0" tIns="0" rIns="0" bIns="0" rtlCol="0"/>
            <a:lstStyle/>
            <a:p>
              <a:endParaRPr/>
            </a:p>
          </p:txBody>
        </p:sp>
        <p:sp>
          <p:nvSpPr>
            <p:cNvPr id="103" name="object 103"/>
            <p:cNvSpPr/>
            <p:nvPr/>
          </p:nvSpPr>
          <p:spPr>
            <a:xfrm>
              <a:off x="12426658" y="7388935"/>
              <a:ext cx="2878455" cy="174625"/>
            </a:xfrm>
            <a:custGeom>
              <a:avLst/>
              <a:gdLst/>
              <a:ahLst/>
              <a:cxnLst/>
              <a:rect l="l" t="t" r="r" b="b"/>
              <a:pathLst>
                <a:path w="2878455" h="174625">
                  <a:moveTo>
                    <a:pt x="87223" y="87223"/>
                  </a:moveTo>
                  <a:lnTo>
                    <a:pt x="0" y="87223"/>
                  </a:lnTo>
                  <a:lnTo>
                    <a:pt x="0" y="174447"/>
                  </a:lnTo>
                  <a:lnTo>
                    <a:pt x="87223" y="174447"/>
                  </a:lnTo>
                  <a:lnTo>
                    <a:pt x="87223" y="87223"/>
                  </a:lnTo>
                  <a:close/>
                </a:path>
                <a:path w="2878455" h="174625">
                  <a:moveTo>
                    <a:pt x="610577" y="87223"/>
                  </a:moveTo>
                  <a:lnTo>
                    <a:pt x="523354" y="87223"/>
                  </a:lnTo>
                  <a:lnTo>
                    <a:pt x="523354" y="174447"/>
                  </a:lnTo>
                  <a:lnTo>
                    <a:pt x="610577" y="174447"/>
                  </a:lnTo>
                  <a:lnTo>
                    <a:pt x="610577" y="87223"/>
                  </a:lnTo>
                  <a:close/>
                </a:path>
                <a:path w="2878455" h="174625">
                  <a:moveTo>
                    <a:pt x="959485" y="87223"/>
                  </a:moveTo>
                  <a:lnTo>
                    <a:pt x="872261" y="87223"/>
                  </a:lnTo>
                  <a:lnTo>
                    <a:pt x="872261" y="174447"/>
                  </a:lnTo>
                  <a:lnTo>
                    <a:pt x="959485" y="174447"/>
                  </a:lnTo>
                  <a:lnTo>
                    <a:pt x="959485" y="87223"/>
                  </a:lnTo>
                  <a:close/>
                </a:path>
                <a:path w="2878455" h="174625">
                  <a:moveTo>
                    <a:pt x="1657286" y="87223"/>
                  </a:moveTo>
                  <a:lnTo>
                    <a:pt x="1482839" y="87223"/>
                  </a:lnTo>
                  <a:lnTo>
                    <a:pt x="1482839" y="174447"/>
                  </a:lnTo>
                  <a:lnTo>
                    <a:pt x="1657286" y="174447"/>
                  </a:lnTo>
                  <a:lnTo>
                    <a:pt x="1657286" y="87223"/>
                  </a:lnTo>
                  <a:close/>
                </a:path>
                <a:path w="2878455" h="174625">
                  <a:moveTo>
                    <a:pt x="1831746" y="87223"/>
                  </a:moveTo>
                  <a:lnTo>
                    <a:pt x="1744510" y="87223"/>
                  </a:lnTo>
                  <a:lnTo>
                    <a:pt x="1744510" y="174447"/>
                  </a:lnTo>
                  <a:lnTo>
                    <a:pt x="1831746" y="174447"/>
                  </a:lnTo>
                  <a:lnTo>
                    <a:pt x="1831746" y="87223"/>
                  </a:lnTo>
                  <a:close/>
                </a:path>
                <a:path w="2878455" h="174625">
                  <a:moveTo>
                    <a:pt x="2093417" y="87223"/>
                  </a:moveTo>
                  <a:lnTo>
                    <a:pt x="2006193" y="87223"/>
                  </a:lnTo>
                  <a:lnTo>
                    <a:pt x="2006193" y="174447"/>
                  </a:lnTo>
                  <a:lnTo>
                    <a:pt x="2093417" y="174447"/>
                  </a:lnTo>
                  <a:lnTo>
                    <a:pt x="2093417" y="87223"/>
                  </a:lnTo>
                  <a:close/>
                </a:path>
                <a:path w="2878455" h="174625">
                  <a:moveTo>
                    <a:pt x="2529548" y="87223"/>
                  </a:moveTo>
                  <a:lnTo>
                    <a:pt x="2355100" y="87223"/>
                  </a:lnTo>
                  <a:lnTo>
                    <a:pt x="2355100" y="174447"/>
                  </a:lnTo>
                  <a:lnTo>
                    <a:pt x="2529548" y="174447"/>
                  </a:lnTo>
                  <a:lnTo>
                    <a:pt x="2529548" y="87223"/>
                  </a:lnTo>
                  <a:close/>
                </a:path>
                <a:path w="2878455" h="174625">
                  <a:moveTo>
                    <a:pt x="2616771" y="0"/>
                  </a:moveTo>
                  <a:lnTo>
                    <a:pt x="2529548" y="0"/>
                  </a:lnTo>
                  <a:lnTo>
                    <a:pt x="2529548" y="87223"/>
                  </a:lnTo>
                  <a:lnTo>
                    <a:pt x="2616771" y="87223"/>
                  </a:lnTo>
                  <a:lnTo>
                    <a:pt x="2616771" y="0"/>
                  </a:lnTo>
                  <a:close/>
                </a:path>
                <a:path w="2878455" h="174625">
                  <a:moveTo>
                    <a:pt x="2878455" y="87223"/>
                  </a:moveTo>
                  <a:lnTo>
                    <a:pt x="2791218" y="87223"/>
                  </a:lnTo>
                  <a:lnTo>
                    <a:pt x="2791218" y="174447"/>
                  </a:lnTo>
                  <a:lnTo>
                    <a:pt x="2878455" y="174447"/>
                  </a:lnTo>
                  <a:lnTo>
                    <a:pt x="2878455" y="87223"/>
                  </a:lnTo>
                  <a:close/>
                </a:path>
              </a:pathLst>
            </a:custGeom>
            <a:solidFill>
              <a:srgbClr val="000000"/>
            </a:solidFill>
          </p:spPr>
          <p:txBody>
            <a:bodyPr wrap="square" lIns="0" tIns="0" rIns="0" bIns="0" rtlCol="0"/>
            <a:lstStyle/>
            <a:p>
              <a:endParaRPr/>
            </a:p>
          </p:txBody>
        </p:sp>
        <p:sp>
          <p:nvSpPr>
            <p:cNvPr id="104" name="object 104"/>
            <p:cNvSpPr/>
            <p:nvPr/>
          </p:nvSpPr>
          <p:spPr>
            <a:xfrm>
              <a:off x="12426664" y="7606990"/>
              <a:ext cx="610870" cy="0"/>
            </a:xfrm>
            <a:custGeom>
              <a:avLst/>
              <a:gdLst/>
              <a:ahLst/>
              <a:cxnLst/>
              <a:rect l="l" t="t" r="r" b="b"/>
              <a:pathLst>
                <a:path w="610869">
                  <a:moveTo>
                    <a:pt x="0" y="0"/>
                  </a:moveTo>
                  <a:lnTo>
                    <a:pt x="610580" y="0"/>
                  </a:lnTo>
                </a:path>
              </a:pathLst>
            </a:custGeom>
            <a:ln w="87225">
              <a:solidFill>
                <a:srgbClr val="000000"/>
              </a:solidFill>
            </a:ln>
          </p:spPr>
          <p:txBody>
            <a:bodyPr wrap="square" lIns="0" tIns="0" rIns="0" bIns="0" rtlCol="0"/>
            <a:lstStyle/>
            <a:p>
              <a:endParaRPr/>
            </a:p>
          </p:txBody>
        </p:sp>
        <p:sp>
          <p:nvSpPr>
            <p:cNvPr id="105" name="object 105"/>
            <p:cNvSpPr/>
            <p:nvPr/>
          </p:nvSpPr>
          <p:spPr>
            <a:xfrm>
              <a:off x="13124460" y="7563382"/>
              <a:ext cx="1918970" cy="87630"/>
            </a:xfrm>
            <a:custGeom>
              <a:avLst/>
              <a:gdLst/>
              <a:ahLst/>
              <a:cxnLst/>
              <a:rect l="l" t="t" r="r" b="b"/>
              <a:pathLst>
                <a:path w="1918969" h="87629">
                  <a:moveTo>
                    <a:pt x="174459" y="0"/>
                  </a:moveTo>
                  <a:lnTo>
                    <a:pt x="0" y="0"/>
                  </a:lnTo>
                  <a:lnTo>
                    <a:pt x="0" y="87223"/>
                  </a:lnTo>
                  <a:lnTo>
                    <a:pt x="174459" y="87223"/>
                  </a:lnTo>
                  <a:lnTo>
                    <a:pt x="174459" y="0"/>
                  </a:lnTo>
                  <a:close/>
                </a:path>
                <a:path w="1918969" h="87629">
                  <a:moveTo>
                    <a:pt x="523354" y="0"/>
                  </a:moveTo>
                  <a:lnTo>
                    <a:pt x="436130" y="0"/>
                  </a:lnTo>
                  <a:lnTo>
                    <a:pt x="436130" y="87223"/>
                  </a:lnTo>
                  <a:lnTo>
                    <a:pt x="523354" y="87223"/>
                  </a:lnTo>
                  <a:lnTo>
                    <a:pt x="523354" y="0"/>
                  </a:lnTo>
                  <a:close/>
                </a:path>
                <a:path w="1918969" h="87629">
                  <a:moveTo>
                    <a:pt x="872261" y="0"/>
                  </a:moveTo>
                  <a:lnTo>
                    <a:pt x="697814" y="0"/>
                  </a:lnTo>
                  <a:lnTo>
                    <a:pt x="697814" y="87223"/>
                  </a:lnTo>
                  <a:lnTo>
                    <a:pt x="872261" y="87223"/>
                  </a:lnTo>
                  <a:lnTo>
                    <a:pt x="872261" y="0"/>
                  </a:lnTo>
                  <a:close/>
                </a:path>
                <a:path w="1918969" h="87629">
                  <a:moveTo>
                    <a:pt x="1221168" y="0"/>
                  </a:moveTo>
                  <a:lnTo>
                    <a:pt x="1046708" y="0"/>
                  </a:lnTo>
                  <a:lnTo>
                    <a:pt x="1046708" y="87223"/>
                  </a:lnTo>
                  <a:lnTo>
                    <a:pt x="1221168" y="87223"/>
                  </a:lnTo>
                  <a:lnTo>
                    <a:pt x="1221168" y="0"/>
                  </a:lnTo>
                  <a:close/>
                </a:path>
                <a:path w="1918969" h="87629">
                  <a:moveTo>
                    <a:pt x="1395615" y="0"/>
                  </a:moveTo>
                  <a:lnTo>
                    <a:pt x="1308392" y="0"/>
                  </a:lnTo>
                  <a:lnTo>
                    <a:pt x="1308392" y="87223"/>
                  </a:lnTo>
                  <a:lnTo>
                    <a:pt x="1395615" y="87223"/>
                  </a:lnTo>
                  <a:lnTo>
                    <a:pt x="1395615" y="0"/>
                  </a:lnTo>
                  <a:close/>
                </a:path>
                <a:path w="1918969" h="87629">
                  <a:moveTo>
                    <a:pt x="1918970" y="0"/>
                  </a:moveTo>
                  <a:lnTo>
                    <a:pt x="1744522" y="0"/>
                  </a:lnTo>
                  <a:lnTo>
                    <a:pt x="1744522" y="87223"/>
                  </a:lnTo>
                  <a:lnTo>
                    <a:pt x="1918970" y="87223"/>
                  </a:lnTo>
                  <a:lnTo>
                    <a:pt x="1918970" y="0"/>
                  </a:lnTo>
                  <a:close/>
                </a:path>
              </a:pathLst>
            </a:custGeom>
            <a:solidFill>
              <a:srgbClr val="000000"/>
            </a:solidFill>
          </p:spPr>
          <p:txBody>
            <a:bodyPr wrap="square" lIns="0" tIns="0" rIns="0" bIns="0" rtlCol="0"/>
            <a:lstStyle/>
            <a:p>
              <a:endParaRPr/>
            </a:p>
          </p:txBody>
        </p:sp>
      </p:grpSp>
      <p:sp>
        <p:nvSpPr>
          <p:cNvPr id="8" name="object 8"/>
          <p:cNvSpPr txBox="1"/>
          <p:nvPr/>
        </p:nvSpPr>
        <p:spPr>
          <a:xfrm>
            <a:off x="11990680" y="8452229"/>
            <a:ext cx="3610610" cy="635000"/>
          </a:xfrm>
          <a:prstGeom prst="rect">
            <a:avLst/>
          </a:prstGeom>
        </p:spPr>
        <p:txBody>
          <a:bodyPr vert="horz" wrap="square" lIns="0" tIns="12700" rIns="0" bIns="0" rtlCol="0">
            <a:spAutoFit/>
          </a:bodyPr>
          <a:lstStyle/>
          <a:p>
            <a:pPr marL="12700">
              <a:lnSpc>
                <a:spcPct val="100000"/>
              </a:lnSpc>
              <a:spcBef>
                <a:spcPts val="100"/>
              </a:spcBef>
            </a:pPr>
            <a:r>
              <a:rPr sz="4000" b="1" u="sng" spc="-10" dirty="0">
                <a:solidFill>
                  <a:srgbClr val="131313"/>
                </a:solidFill>
                <a:uFill>
                  <a:solidFill>
                    <a:srgbClr val="131313"/>
                  </a:solidFill>
                </a:uFill>
                <a:latin typeface="Arial"/>
                <a:cs typeface="Arial"/>
              </a:rPr>
              <a:t>bit.ly/3T5eYGR</a:t>
            </a:r>
            <a:endParaRPr sz="4000" dirty="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3022CC-04C4-CA2B-1339-DE796A8A0D2C}"/>
              </a:ext>
            </a:extLst>
          </p:cNvPr>
          <p:cNvSpPr>
            <a:spLocks noGrp="1"/>
          </p:cNvSpPr>
          <p:nvPr>
            <p:ph type="title" idx="4294967295"/>
          </p:nvPr>
        </p:nvSpPr>
        <p:spPr>
          <a:xfrm>
            <a:off x="3962400" y="-800100"/>
            <a:ext cx="6867525" cy="500137"/>
          </a:xfrm>
        </p:spPr>
        <p:txBody>
          <a:bodyPr wrap="square" lIns="0" tIns="0" rIns="0" bIns="0" anchor="b">
            <a:spAutoFit/>
          </a:bodyPr>
          <a:lstStyle/>
          <a:p>
            <a:pPr rtl="0"/>
            <a:r>
              <a:rPr lang="en-US" dirty="0"/>
              <a:t>The Opioid Epidemic Video</a:t>
            </a:r>
          </a:p>
        </p:txBody>
      </p:sp>
      <p:sp>
        <p:nvSpPr>
          <p:cNvPr id="2" name="object 2"/>
          <p:cNvSpPr txBox="1"/>
          <p:nvPr/>
        </p:nvSpPr>
        <p:spPr>
          <a:xfrm>
            <a:off x="6088731" y="9664699"/>
            <a:ext cx="6110605" cy="299720"/>
          </a:xfrm>
          <a:prstGeom prst="rect">
            <a:avLst/>
          </a:prstGeom>
        </p:spPr>
        <p:txBody>
          <a:bodyPr vert="horz" wrap="square" lIns="0" tIns="12700" rIns="0" bIns="0" rtlCol="0">
            <a:spAutoFit/>
          </a:bodyPr>
          <a:lstStyle/>
          <a:p>
            <a:pPr marL="12700">
              <a:lnSpc>
                <a:spcPct val="100000"/>
              </a:lnSpc>
              <a:spcBef>
                <a:spcPts val="100"/>
              </a:spcBef>
            </a:pPr>
            <a:r>
              <a:rPr sz="1800" spc="-75" dirty="0">
                <a:latin typeface="Arial Black"/>
                <a:cs typeface="Arial Black"/>
              </a:rPr>
              <a:t>https://youtu.be/V0CdS128-</a:t>
            </a:r>
            <a:r>
              <a:rPr sz="1800" spc="-95" dirty="0">
                <a:latin typeface="Arial Black"/>
                <a:cs typeface="Arial Black"/>
              </a:rPr>
              <a:t>q4?si=tJLAfc5Jwor9Z3DF</a:t>
            </a:r>
            <a:endParaRPr sz="1800">
              <a:latin typeface="Arial Black"/>
              <a:cs typeface="Arial Black"/>
            </a:endParaRPr>
          </a:p>
        </p:txBody>
      </p:sp>
      <p:pic>
        <p:nvPicPr>
          <p:cNvPr id="3" name="object 3" descr="Screen shot of a YouTube video, &quot;The Opioid Epidemic.&quot;"/>
          <p:cNvPicPr/>
          <p:nvPr/>
        </p:nvPicPr>
        <p:blipFill>
          <a:blip r:embed="rId3" cstate="print"/>
          <a:stretch>
            <a:fillRect/>
          </a:stretch>
        </p:blipFill>
        <p:spPr>
          <a:xfrm>
            <a:off x="958657" y="276138"/>
            <a:ext cx="16370683" cy="9194867"/>
          </a:xfrm>
          <a:prstGeom prst="rect">
            <a:avLst/>
          </a:prstGeom>
        </p:spPr>
      </p:pic>
    </p:spTree>
    <p:extLst>
      <p:ext uri="{BB962C8B-B14F-4D97-AF65-F5344CB8AC3E}">
        <p14:creationId xmlns:p14="http://schemas.microsoft.com/office/powerpoint/2010/main" val="4285221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8A85CA-DCDB-5647-E73E-1F3A37B5CA41}"/>
              </a:ext>
            </a:extLst>
          </p:cNvPr>
          <p:cNvSpPr>
            <a:spLocks noGrp="1"/>
          </p:cNvSpPr>
          <p:nvPr>
            <p:ph type="title" idx="4294967295"/>
          </p:nvPr>
        </p:nvSpPr>
        <p:spPr>
          <a:xfrm>
            <a:off x="6858000" y="-851293"/>
            <a:ext cx="6867525" cy="500137"/>
          </a:xfrm>
        </p:spPr>
        <p:txBody>
          <a:bodyPr wrap="square" lIns="0" tIns="0" rIns="0" bIns="0" anchor="b">
            <a:spAutoFit/>
          </a:bodyPr>
          <a:lstStyle/>
          <a:p>
            <a:pPr rtl="0"/>
            <a:r>
              <a:rPr lang="en-US" dirty="0"/>
              <a:t>Tessa’s Rx Awareness Story Video</a:t>
            </a:r>
          </a:p>
        </p:txBody>
      </p:sp>
      <p:sp>
        <p:nvSpPr>
          <p:cNvPr id="2" name="object 2"/>
          <p:cNvSpPr txBox="1"/>
          <p:nvPr/>
        </p:nvSpPr>
        <p:spPr>
          <a:xfrm>
            <a:off x="5419520" y="9706409"/>
            <a:ext cx="7322820" cy="351155"/>
          </a:xfrm>
          <a:prstGeom prst="rect">
            <a:avLst/>
          </a:prstGeom>
        </p:spPr>
        <p:txBody>
          <a:bodyPr vert="horz" wrap="square" lIns="0" tIns="17145" rIns="0" bIns="0" rtlCol="0">
            <a:spAutoFit/>
          </a:bodyPr>
          <a:lstStyle/>
          <a:p>
            <a:pPr marL="12700">
              <a:lnSpc>
                <a:spcPct val="100000"/>
              </a:lnSpc>
              <a:spcBef>
                <a:spcPts val="135"/>
              </a:spcBef>
            </a:pPr>
            <a:r>
              <a:rPr sz="2100" spc="150" dirty="0">
                <a:latin typeface="Times New Roman"/>
                <a:cs typeface="Times New Roman"/>
              </a:rPr>
              <a:t>https://youtu.be/oNyTT_S5t4w?si=D3kEnTs6HOYMiASj</a:t>
            </a:r>
            <a:endParaRPr sz="2100">
              <a:latin typeface="Times New Roman"/>
              <a:cs typeface="Times New Roman"/>
            </a:endParaRPr>
          </a:p>
        </p:txBody>
      </p:sp>
      <p:pic>
        <p:nvPicPr>
          <p:cNvPr id="3" name="object 3" descr="Screen shot of a YouTube Video, &quot;Tessa's Rx Awareness Story.&quot;"/>
          <p:cNvPicPr/>
          <p:nvPr/>
        </p:nvPicPr>
        <p:blipFill>
          <a:blip r:embed="rId3" cstate="print"/>
          <a:stretch>
            <a:fillRect/>
          </a:stretch>
        </p:blipFill>
        <p:spPr>
          <a:xfrm>
            <a:off x="1169751" y="657983"/>
            <a:ext cx="15948495" cy="8957739"/>
          </a:xfrm>
          <a:prstGeom prst="rect">
            <a:avLst/>
          </a:prstGeom>
        </p:spPr>
      </p:pic>
    </p:spTree>
    <p:extLst>
      <p:ext uri="{BB962C8B-B14F-4D97-AF65-F5344CB8AC3E}">
        <p14:creationId xmlns:p14="http://schemas.microsoft.com/office/powerpoint/2010/main" val="4272971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B204C8-F40F-F8D8-4C92-C25B230951B5}"/>
              </a:ext>
            </a:extLst>
          </p:cNvPr>
          <p:cNvSpPr>
            <a:spLocks noGrp="1"/>
          </p:cNvSpPr>
          <p:nvPr>
            <p:ph type="title" idx="4294967295"/>
          </p:nvPr>
        </p:nvSpPr>
        <p:spPr>
          <a:xfrm>
            <a:off x="4114800" y="-1003693"/>
            <a:ext cx="6867525" cy="500137"/>
          </a:xfrm>
        </p:spPr>
        <p:txBody>
          <a:bodyPr wrap="square" lIns="0" tIns="0" rIns="0" bIns="0" anchor="b">
            <a:spAutoFit/>
          </a:bodyPr>
          <a:lstStyle/>
          <a:p>
            <a:pPr rtl="0"/>
            <a:r>
              <a:rPr lang="en-US" dirty="0"/>
              <a:t>Tele’s Rx Awareness Story Video</a:t>
            </a:r>
          </a:p>
        </p:txBody>
      </p:sp>
      <p:sp>
        <p:nvSpPr>
          <p:cNvPr id="2" name="object 2"/>
          <p:cNvSpPr txBox="1"/>
          <p:nvPr/>
        </p:nvSpPr>
        <p:spPr>
          <a:xfrm>
            <a:off x="6288960" y="9760181"/>
            <a:ext cx="5666105" cy="279400"/>
          </a:xfrm>
          <a:prstGeom prst="rect">
            <a:avLst/>
          </a:prstGeom>
        </p:spPr>
        <p:txBody>
          <a:bodyPr vert="horz" wrap="square" lIns="0" tIns="14604" rIns="0" bIns="0" rtlCol="0">
            <a:spAutoFit/>
          </a:bodyPr>
          <a:lstStyle/>
          <a:p>
            <a:pPr marL="12700">
              <a:lnSpc>
                <a:spcPct val="100000"/>
              </a:lnSpc>
              <a:spcBef>
                <a:spcPts val="114"/>
              </a:spcBef>
            </a:pPr>
            <a:r>
              <a:rPr sz="1650" spc="200" dirty="0">
                <a:latin typeface="Times New Roman"/>
                <a:cs typeface="Times New Roman"/>
              </a:rPr>
              <a:t>https://youtu.be/MF-</a:t>
            </a:r>
            <a:r>
              <a:rPr sz="1650" spc="65" dirty="0">
                <a:latin typeface="Times New Roman"/>
                <a:cs typeface="Times New Roman"/>
              </a:rPr>
              <a:t>3jeD05sk?si=R2S9_FFQuhtQFMaL</a:t>
            </a:r>
            <a:endParaRPr sz="1650">
              <a:latin typeface="Times New Roman"/>
              <a:cs typeface="Times New Roman"/>
            </a:endParaRPr>
          </a:p>
        </p:txBody>
      </p:sp>
      <p:pic>
        <p:nvPicPr>
          <p:cNvPr id="3" name="object 3" descr="YouTube video of &quot;Tele's Rx Awareness Story.&quot;"/>
          <p:cNvPicPr/>
          <p:nvPr/>
        </p:nvPicPr>
        <p:blipFill>
          <a:blip r:embed="rId3" cstate="print"/>
          <a:stretch>
            <a:fillRect/>
          </a:stretch>
        </p:blipFill>
        <p:spPr>
          <a:xfrm>
            <a:off x="1412680" y="547479"/>
            <a:ext cx="15485903" cy="8697915"/>
          </a:xfrm>
          <a:prstGeom prst="rect">
            <a:avLst/>
          </a:prstGeom>
        </p:spPr>
      </p:pic>
    </p:spTree>
    <p:extLst>
      <p:ext uri="{BB962C8B-B14F-4D97-AF65-F5344CB8AC3E}">
        <p14:creationId xmlns:p14="http://schemas.microsoft.com/office/powerpoint/2010/main" val="2704796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08F5F0D-5E03-CEDC-CEFE-FD236ABBBB57}"/>
              </a:ext>
            </a:extLst>
          </p:cNvPr>
          <p:cNvSpPr txBox="1">
            <a:spLocks noGrp="1"/>
          </p:cNvSpPr>
          <p:nvPr>
            <p:ph type="title" idx="4294967295"/>
          </p:nvPr>
        </p:nvSpPr>
        <p:spPr>
          <a:xfrm>
            <a:off x="3211033" y="-744279"/>
            <a:ext cx="1556836"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References 1</a:t>
            </a: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sp>
        <p:nvSpPr>
          <p:cNvPr id="3" name="object 3"/>
          <p:cNvSpPr txBox="1">
            <a:spLocks/>
          </p:cNvSpPr>
          <p:nvPr/>
        </p:nvSpPr>
        <p:spPr>
          <a:xfrm>
            <a:off x="1016000" y="510571"/>
            <a:ext cx="6556375" cy="1091965"/>
          </a:xfrm>
          <a:prstGeom prst="rect">
            <a:avLst/>
          </a:prstGeom>
          <a:noFill/>
          <a:ln>
            <a:noFill/>
            <a:prstDash/>
          </a:ln>
          <a:effectLst/>
        </p:spPr>
        <p:txBody>
          <a:bodyPr rot="0" spcFirstLastPara="0" vertOverflow="overflow" horzOverflow="overflow" vert="horz" wrap="square" lIns="0" tIns="14604"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14"/>
              </a:spcBef>
              <a:spcAft>
                <a:spcPts val="0"/>
              </a:spcAft>
              <a:buClrTx/>
              <a:buSzTx/>
              <a:buFontTx/>
              <a:buNone/>
              <a:tabLst/>
              <a:defRPr/>
            </a:pPr>
            <a:r>
              <a:rPr kumimoji="0" lang="en-US" sz="7000" b="1" i="0" u="none" strike="noStrike" kern="0" cap="none" normalizeH="0" baseline="0" noProof="0" dirty="0">
                <a:ln>
                  <a:noFill/>
                </a:ln>
                <a:solidFill>
                  <a:srgbClr val="037D42"/>
                </a:solidFill>
                <a:effectLst/>
                <a:uLnTx/>
                <a:uFillTx/>
                <a:latin typeface="Arial"/>
                <a:ea typeface="+mj-ea"/>
                <a:cs typeface="Arial"/>
              </a:rPr>
              <a:t>REFERENCES</a:t>
            </a:r>
            <a:endParaRPr kumimoji="0" lang="en-US" sz="7000" b="1" i="0" u="none" strike="noStrike" kern="0" cap="none" normalizeH="0" baseline="0" noProof="0" dirty="0">
              <a:ln>
                <a:noFill/>
              </a:ln>
              <a:solidFill>
                <a:srgbClr val="661F31"/>
              </a:solidFill>
              <a:effectLst/>
              <a:uLnTx/>
              <a:uFillTx/>
              <a:latin typeface="Arial"/>
              <a:ea typeface="+mj-ea"/>
              <a:cs typeface="Arial"/>
            </a:endParaRPr>
          </a:p>
        </p:txBody>
      </p:sp>
      <p:sp>
        <p:nvSpPr>
          <p:cNvPr id="4" name="object 4">
            <a:extLst>
              <a:ext uri="{C183D7F6-B498-43B3-948B-1728B52AA6E4}">
                <adec:decorative xmlns:adec="http://schemas.microsoft.com/office/drawing/2017/decorative" val="1"/>
              </a:ext>
            </a:extLst>
          </p:cNvPr>
          <p:cNvSpPr/>
          <p:nvPr/>
        </p:nvSpPr>
        <p:spPr>
          <a:xfrm>
            <a:off x="2778373" y="1932813"/>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5" name="object 5">
            <a:extLst>
              <a:ext uri="{C183D7F6-B498-43B3-948B-1728B52AA6E4}">
                <adec:decorative xmlns:adec="http://schemas.microsoft.com/office/drawing/2017/decorative" val="1"/>
              </a:ext>
            </a:extLst>
          </p:cNvPr>
          <p:cNvSpPr/>
          <p:nvPr/>
        </p:nvSpPr>
        <p:spPr>
          <a:xfrm>
            <a:off x="2778373" y="2447162"/>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6" name="object 6">
            <a:extLst>
              <a:ext uri="{C183D7F6-B498-43B3-948B-1728B52AA6E4}">
                <adec:decorative xmlns:adec="http://schemas.microsoft.com/office/drawing/2017/decorative" val="1"/>
              </a:ext>
            </a:extLst>
          </p:cNvPr>
          <p:cNvSpPr/>
          <p:nvPr/>
        </p:nvSpPr>
        <p:spPr>
          <a:xfrm>
            <a:off x="2778373" y="2704337"/>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2778373" y="3218687"/>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2778373" y="3733037"/>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9" name="object 9">
            <a:extLst>
              <a:ext uri="{C183D7F6-B498-43B3-948B-1728B52AA6E4}">
                <adec:decorative xmlns:adec="http://schemas.microsoft.com/office/drawing/2017/decorative" val="1"/>
              </a:ext>
            </a:extLst>
          </p:cNvPr>
          <p:cNvSpPr/>
          <p:nvPr/>
        </p:nvSpPr>
        <p:spPr>
          <a:xfrm>
            <a:off x="2778373" y="4247387"/>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0" name="object 10">
            <a:extLst>
              <a:ext uri="{C183D7F6-B498-43B3-948B-1728B52AA6E4}">
                <adec:decorative xmlns:adec="http://schemas.microsoft.com/office/drawing/2017/decorative" val="1"/>
              </a:ext>
            </a:extLst>
          </p:cNvPr>
          <p:cNvSpPr/>
          <p:nvPr/>
        </p:nvSpPr>
        <p:spPr>
          <a:xfrm>
            <a:off x="2778373" y="4761737"/>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1" name="object 11">
            <a:extLst>
              <a:ext uri="{C183D7F6-B498-43B3-948B-1728B52AA6E4}">
                <adec:decorative xmlns:adec="http://schemas.microsoft.com/office/drawing/2017/decorative" val="1"/>
              </a:ext>
            </a:extLst>
          </p:cNvPr>
          <p:cNvSpPr/>
          <p:nvPr/>
        </p:nvSpPr>
        <p:spPr>
          <a:xfrm>
            <a:off x="2778373" y="5276087"/>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2" name="object 12">
            <a:extLst>
              <a:ext uri="{C183D7F6-B498-43B3-948B-1728B52AA6E4}">
                <adec:decorative xmlns:adec="http://schemas.microsoft.com/office/drawing/2017/decorative" val="1"/>
              </a:ext>
            </a:extLst>
          </p:cNvPr>
          <p:cNvSpPr/>
          <p:nvPr/>
        </p:nvSpPr>
        <p:spPr>
          <a:xfrm>
            <a:off x="2778373" y="5790437"/>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13" name="object 13">
            <a:extLst>
              <a:ext uri="{C183D7F6-B498-43B3-948B-1728B52AA6E4}">
                <adec:decorative xmlns:adec="http://schemas.microsoft.com/office/drawing/2017/decorative" val="1"/>
              </a:ext>
            </a:extLst>
          </p:cNvPr>
          <p:cNvSpPr/>
          <p:nvPr/>
        </p:nvSpPr>
        <p:spPr>
          <a:xfrm>
            <a:off x="2778373" y="6304787"/>
            <a:ext cx="47625" cy="47625"/>
          </a:xfrm>
          <a:custGeom>
            <a:avLst/>
            <a:gdLst/>
            <a:ahLst/>
            <a:cxnLst/>
            <a:rect l="l" t="t" r="r" b="b"/>
            <a:pathLst>
              <a:path w="47625" h="47625">
                <a:moveTo>
                  <a:pt x="26970" y="47624"/>
                </a:moveTo>
                <a:lnTo>
                  <a:pt x="20654" y="47624"/>
                </a:lnTo>
                <a:lnTo>
                  <a:pt x="17617" y="47019"/>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4" name="object 14">
            <a:extLst>
              <a:ext uri="{C183D7F6-B498-43B3-948B-1728B52AA6E4}">
                <adec:decorative xmlns:adec="http://schemas.microsoft.com/office/drawing/2017/decorative" val="1"/>
              </a:ext>
            </a:extLst>
          </p:cNvPr>
          <p:cNvSpPr/>
          <p:nvPr/>
        </p:nvSpPr>
        <p:spPr>
          <a:xfrm>
            <a:off x="2778373" y="6561962"/>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15" name="object 15">
            <a:extLst>
              <a:ext uri="{C183D7F6-B498-43B3-948B-1728B52AA6E4}">
                <adec:decorative xmlns:adec="http://schemas.microsoft.com/office/drawing/2017/decorative" val="1"/>
              </a:ext>
            </a:extLst>
          </p:cNvPr>
          <p:cNvSpPr/>
          <p:nvPr/>
        </p:nvSpPr>
        <p:spPr>
          <a:xfrm>
            <a:off x="2992666" y="6904862"/>
            <a:ext cx="5314315" cy="9525"/>
          </a:xfrm>
          <a:custGeom>
            <a:avLst/>
            <a:gdLst/>
            <a:ahLst/>
            <a:cxnLst/>
            <a:rect l="l" t="t" r="r" b="b"/>
            <a:pathLst>
              <a:path w="5314315" h="9525">
                <a:moveTo>
                  <a:pt x="5313769" y="0"/>
                </a:moveTo>
                <a:lnTo>
                  <a:pt x="4161294" y="0"/>
                </a:lnTo>
                <a:lnTo>
                  <a:pt x="3744188" y="0"/>
                </a:lnTo>
                <a:lnTo>
                  <a:pt x="3185007" y="0"/>
                </a:lnTo>
                <a:lnTo>
                  <a:pt x="0" y="0"/>
                </a:lnTo>
                <a:lnTo>
                  <a:pt x="0" y="9525"/>
                </a:lnTo>
                <a:lnTo>
                  <a:pt x="3185007" y="9525"/>
                </a:lnTo>
                <a:lnTo>
                  <a:pt x="3744188" y="9525"/>
                </a:lnTo>
                <a:lnTo>
                  <a:pt x="4161294" y="9525"/>
                </a:lnTo>
                <a:lnTo>
                  <a:pt x="5313769" y="9525"/>
                </a:lnTo>
                <a:lnTo>
                  <a:pt x="5313769" y="0"/>
                </a:lnTo>
                <a:close/>
              </a:path>
            </a:pathLst>
          </a:custGeom>
          <a:solidFill>
            <a:srgbClr val="000000"/>
          </a:solidFill>
        </p:spPr>
        <p:txBody>
          <a:bodyPr wrap="square" lIns="0" tIns="0" rIns="0" bIns="0" rtlCol="0"/>
          <a:lstStyle/>
          <a:p>
            <a:endParaRPr/>
          </a:p>
        </p:txBody>
      </p:sp>
      <p:sp>
        <p:nvSpPr>
          <p:cNvPr id="16" name="object 16">
            <a:extLst>
              <a:ext uri="{C183D7F6-B498-43B3-948B-1728B52AA6E4}">
                <adec:decorative xmlns:adec="http://schemas.microsoft.com/office/drawing/2017/decorative" val="1"/>
              </a:ext>
            </a:extLst>
          </p:cNvPr>
          <p:cNvSpPr/>
          <p:nvPr/>
        </p:nvSpPr>
        <p:spPr>
          <a:xfrm>
            <a:off x="2778373" y="7076312"/>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17" name="object 17">
            <a:extLst>
              <a:ext uri="{C183D7F6-B498-43B3-948B-1728B52AA6E4}">
                <adec:decorative xmlns:adec="http://schemas.microsoft.com/office/drawing/2017/decorative" val="1"/>
              </a:ext>
            </a:extLst>
          </p:cNvPr>
          <p:cNvSpPr/>
          <p:nvPr/>
        </p:nvSpPr>
        <p:spPr>
          <a:xfrm>
            <a:off x="2778373" y="7333487"/>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18" name="object 18">
            <a:extLst>
              <a:ext uri="{C183D7F6-B498-43B3-948B-1728B52AA6E4}">
                <adec:decorative xmlns:adec="http://schemas.microsoft.com/office/drawing/2017/decorative" val="1"/>
              </a:ext>
            </a:extLst>
          </p:cNvPr>
          <p:cNvSpPr/>
          <p:nvPr/>
        </p:nvSpPr>
        <p:spPr>
          <a:xfrm>
            <a:off x="2778373" y="7847837"/>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19" name="object 19">
            <a:extLst>
              <a:ext uri="{C183D7F6-B498-43B3-948B-1728B52AA6E4}">
                <adec:decorative xmlns:adec="http://schemas.microsoft.com/office/drawing/2017/decorative" val="1"/>
              </a:ext>
            </a:extLst>
          </p:cNvPr>
          <p:cNvSpPr/>
          <p:nvPr/>
        </p:nvSpPr>
        <p:spPr>
          <a:xfrm>
            <a:off x="2778373" y="8105012"/>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0" name="object 20">
            <a:extLst>
              <a:ext uri="{C183D7F6-B498-43B3-948B-1728B52AA6E4}">
                <adec:decorative xmlns:adec="http://schemas.microsoft.com/office/drawing/2017/decorative" val="1"/>
              </a:ext>
            </a:extLst>
          </p:cNvPr>
          <p:cNvSpPr/>
          <p:nvPr/>
        </p:nvSpPr>
        <p:spPr>
          <a:xfrm>
            <a:off x="2778373" y="8619362"/>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1" name="object 21"/>
          <p:cNvSpPr txBox="1"/>
          <p:nvPr/>
        </p:nvSpPr>
        <p:spPr>
          <a:xfrm>
            <a:off x="2929384" y="1769617"/>
            <a:ext cx="12670155" cy="7226300"/>
          </a:xfrm>
          <a:prstGeom prst="rect">
            <a:avLst/>
          </a:prstGeom>
        </p:spPr>
        <p:txBody>
          <a:bodyPr vert="horz" wrap="square" lIns="0" tIns="12700" rIns="0" bIns="0" rtlCol="0">
            <a:spAutoFit/>
          </a:bodyPr>
          <a:lstStyle/>
          <a:p>
            <a:pPr marL="12700" marR="404495" indent="40005">
              <a:lnSpc>
                <a:spcPct val="140600"/>
              </a:lnSpc>
              <a:spcBef>
                <a:spcPts val="100"/>
              </a:spcBef>
            </a:pPr>
            <a:r>
              <a:rPr sz="1200" b="1" spc="10" dirty="0">
                <a:latin typeface="Times New Roman"/>
                <a:cs typeface="Times New Roman"/>
              </a:rPr>
              <a:t>1Allen,</a:t>
            </a:r>
            <a:r>
              <a:rPr sz="1200" b="1" spc="70" dirty="0">
                <a:latin typeface="Times New Roman"/>
                <a:cs typeface="Times New Roman"/>
              </a:rPr>
              <a:t> </a:t>
            </a:r>
            <a:r>
              <a:rPr sz="1200" b="1" spc="75" dirty="0">
                <a:latin typeface="Times New Roman"/>
                <a:cs typeface="Times New Roman"/>
              </a:rPr>
              <a:t>Scott </a:t>
            </a:r>
            <a:r>
              <a:rPr sz="1200" b="1" spc="10" dirty="0">
                <a:latin typeface="Times New Roman"/>
                <a:cs typeface="Times New Roman"/>
              </a:rPr>
              <a:t>G.,</a:t>
            </a:r>
            <a:r>
              <a:rPr sz="1200" b="1" spc="70" dirty="0">
                <a:latin typeface="Times New Roman"/>
                <a:cs typeface="Times New Roman"/>
              </a:rPr>
              <a:t> </a:t>
            </a:r>
            <a:r>
              <a:rPr sz="1200" b="1" spc="10" dirty="0">
                <a:latin typeface="Times New Roman"/>
                <a:cs typeface="Times New Roman"/>
              </a:rPr>
              <a:t>Larra</a:t>
            </a:r>
            <a:r>
              <a:rPr sz="1200" b="1" spc="75" dirty="0">
                <a:latin typeface="Times New Roman"/>
                <a:cs typeface="Times New Roman"/>
              </a:rPr>
              <a:t> </a:t>
            </a:r>
            <a:r>
              <a:rPr sz="1200" b="1" spc="10" dirty="0">
                <a:latin typeface="Times New Roman"/>
                <a:cs typeface="Times New Roman"/>
              </a:rPr>
              <a:t>Clark,</a:t>
            </a:r>
            <a:r>
              <a:rPr sz="1200" b="1" spc="70" dirty="0">
                <a:latin typeface="Times New Roman"/>
                <a:cs typeface="Times New Roman"/>
              </a:rPr>
              <a:t> </a:t>
            </a:r>
            <a:r>
              <a:rPr sz="1200" b="1" spc="65" dirty="0">
                <a:latin typeface="Times New Roman"/>
                <a:cs typeface="Times New Roman"/>
              </a:rPr>
              <a:t>Michele</a:t>
            </a:r>
            <a:r>
              <a:rPr sz="1200" b="1" spc="75" dirty="0">
                <a:latin typeface="Times New Roman"/>
                <a:cs typeface="Times New Roman"/>
              </a:rPr>
              <a:t> </a:t>
            </a:r>
            <a:r>
              <a:rPr sz="1200" b="1" spc="45" dirty="0">
                <a:latin typeface="Times New Roman"/>
                <a:cs typeface="Times New Roman"/>
              </a:rPr>
              <a:t>Coleman,</a:t>
            </a:r>
            <a:r>
              <a:rPr sz="1200" b="1" spc="70" dirty="0">
                <a:latin typeface="Times New Roman"/>
                <a:cs typeface="Times New Roman"/>
              </a:rPr>
              <a:t> </a:t>
            </a:r>
            <a:r>
              <a:rPr sz="1200" b="1" spc="10" dirty="0">
                <a:latin typeface="Times New Roman"/>
                <a:cs typeface="Times New Roman"/>
              </a:rPr>
              <a:t>Lynn</a:t>
            </a:r>
            <a:r>
              <a:rPr sz="1200" b="1" spc="75" dirty="0">
                <a:latin typeface="Times New Roman"/>
                <a:cs typeface="Times New Roman"/>
              </a:rPr>
              <a:t> </a:t>
            </a:r>
            <a:r>
              <a:rPr sz="1200" b="1" spc="55" dirty="0">
                <a:latin typeface="Times New Roman"/>
                <a:cs typeface="Times New Roman"/>
              </a:rPr>
              <a:t>Silipigni</a:t>
            </a:r>
            <a:r>
              <a:rPr sz="1200" b="1" spc="70" dirty="0">
                <a:latin typeface="Times New Roman"/>
                <a:cs typeface="Times New Roman"/>
              </a:rPr>
              <a:t> </a:t>
            </a:r>
            <a:r>
              <a:rPr sz="1200" b="1" spc="45" dirty="0">
                <a:latin typeface="Times New Roman"/>
                <a:cs typeface="Times New Roman"/>
              </a:rPr>
              <a:t>Connaway,</a:t>
            </a:r>
            <a:r>
              <a:rPr sz="1200" b="1" spc="75" dirty="0">
                <a:latin typeface="Times New Roman"/>
                <a:cs typeface="Times New Roman"/>
              </a:rPr>
              <a:t> </a:t>
            </a:r>
            <a:r>
              <a:rPr sz="1200" b="1" spc="10" dirty="0">
                <a:latin typeface="Times New Roman"/>
                <a:cs typeface="Times New Roman"/>
              </a:rPr>
              <a:t>Chris</a:t>
            </a:r>
            <a:r>
              <a:rPr sz="1200" b="1" spc="70" dirty="0">
                <a:latin typeface="Times New Roman"/>
                <a:cs typeface="Times New Roman"/>
              </a:rPr>
              <a:t> </a:t>
            </a:r>
            <a:r>
              <a:rPr sz="1200" b="1" spc="10" dirty="0">
                <a:latin typeface="Times New Roman"/>
                <a:cs typeface="Times New Roman"/>
              </a:rPr>
              <a:t>Cyr,</a:t>
            </a:r>
            <a:r>
              <a:rPr sz="1200" b="1" spc="75" dirty="0">
                <a:latin typeface="Times New Roman"/>
                <a:cs typeface="Times New Roman"/>
              </a:rPr>
              <a:t> </a:t>
            </a:r>
            <a:r>
              <a:rPr sz="1200" b="1" spc="10" dirty="0">
                <a:latin typeface="Times New Roman"/>
                <a:cs typeface="Times New Roman"/>
              </a:rPr>
              <a:t>Kendra</a:t>
            </a:r>
            <a:r>
              <a:rPr sz="1200" b="1" spc="70" dirty="0">
                <a:latin typeface="Times New Roman"/>
                <a:cs typeface="Times New Roman"/>
              </a:rPr>
              <a:t> </a:t>
            </a:r>
            <a:r>
              <a:rPr sz="1200" b="1" spc="45" dirty="0">
                <a:latin typeface="Times New Roman"/>
                <a:cs typeface="Times New Roman"/>
              </a:rPr>
              <a:t>Morgan,</a:t>
            </a:r>
            <a:r>
              <a:rPr sz="1200" b="1" spc="75" dirty="0">
                <a:latin typeface="Times New Roman"/>
                <a:cs typeface="Times New Roman"/>
              </a:rPr>
              <a:t> </a:t>
            </a:r>
            <a:r>
              <a:rPr sz="1200" b="1" spc="55" dirty="0">
                <a:latin typeface="Times New Roman"/>
                <a:cs typeface="Times New Roman"/>
              </a:rPr>
              <a:t>and</a:t>
            </a:r>
            <a:r>
              <a:rPr sz="1200" b="1" spc="70" dirty="0">
                <a:latin typeface="Times New Roman"/>
                <a:cs typeface="Times New Roman"/>
              </a:rPr>
              <a:t> </a:t>
            </a:r>
            <a:r>
              <a:rPr sz="1200" b="1" spc="60" dirty="0">
                <a:latin typeface="Times New Roman"/>
                <a:cs typeface="Times New Roman"/>
              </a:rPr>
              <a:t>Mercy</a:t>
            </a:r>
            <a:r>
              <a:rPr sz="1200" b="1" spc="75" dirty="0">
                <a:latin typeface="Times New Roman"/>
                <a:cs typeface="Times New Roman"/>
              </a:rPr>
              <a:t> </a:t>
            </a:r>
            <a:r>
              <a:rPr sz="1200" b="1" spc="50" dirty="0">
                <a:latin typeface="Times New Roman"/>
                <a:cs typeface="Times New Roman"/>
              </a:rPr>
              <a:t>Procaccini.</a:t>
            </a:r>
            <a:r>
              <a:rPr sz="1200" b="1" spc="70" dirty="0">
                <a:latin typeface="Times New Roman"/>
                <a:cs typeface="Times New Roman"/>
              </a:rPr>
              <a:t> </a:t>
            </a:r>
            <a:r>
              <a:rPr sz="1200" b="1" spc="75" dirty="0">
                <a:latin typeface="Times New Roman"/>
                <a:cs typeface="Times New Roman"/>
              </a:rPr>
              <a:t>2020. </a:t>
            </a:r>
            <a:r>
              <a:rPr sz="1200" b="1" spc="10" dirty="0">
                <a:latin typeface="Times New Roman"/>
                <a:cs typeface="Times New Roman"/>
              </a:rPr>
              <a:t>Call</a:t>
            </a:r>
            <a:r>
              <a:rPr sz="1200" b="1" spc="70" dirty="0">
                <a:latin typeface="Times New Roman"/>
                <a:cs typeface="Times New Roman"/>
              </a:rPr>
              <a:t> </a:t>
            </a:r>
            <a:r>
              <a:rPr sz="1200" b="1" spc="85" dirty="0">
                <a:latin typeface="Times New Roman"/>
                <a:cs typeface="Times New Roman"/>
              </a:rPr>
              <a:t>to</a:t>
            </a:r>
            <a:r>
              <a:rPr sz="1200" b="1" spc="75" dirty="0">
                <a:latin typeface="Times New Roman"/>
                <a:cs typeface="Times New Roman"/>
              </a:rPr>
              <a:t> </a:t>
            </a:r>
            <a:r>
              <a:rPr sz="1200" b="1" spc="10" dirty="0">
                <a:latin typeface="Times New Roman"/>
                <a:cs typeface="Times New Roman"/>
              </a:rPr>
              <a:t>Action:</a:t>
            </a:r>
            <a:r>
              <a:rPr sz="1200" b="1" spc="70" dirty="0">
                <a:latin typeface="Times New Roman"/>
                <a:cs typeface="Times New Roman"/>
              </a:rPr>
              <a:t> </a:t>
            </a:r>
            <a:r>
              <a:rPr sz="1200" b="1" spc="10" dirty="0">
                <a:latin typeface="Times New Roman"/>
                <a:cs typeface="Times New Roman"/>
              </a:rPr>
              <a:t>Public</a:t>
            </a:r>
            <a:r>
              <a:rPr sz="1200" b="1" spc="75" dirty="0">
                <a:latin typeface="Times New Roman"/>
                <a:cs typeface="Times New Roman"/>
              </a:rPr>
              <a:t> </a:t>
            </a:r>
            <a:r>
              <a:rPr sz="1200" b="1" spc="10" dirty="0">
                <a:latin typeface="Times New Roman"/>
                <a:cs typeface="Times New Roman"/>
              </a:rPr>
              <a:t>Libraries</a:t>
            </a:r>
            <a:r>
              <a:rPr sz="1200" b="1" spc="75" dirty="0">
                <a:latin typeface="Times New Roman"/>
                <a:cs typeface="Times New Roman"/>
              </a:rPr>
              <a:t> </a:t>
            </a:r>
            <a:r>
              <a:rPr sz="1200" b="1" spc="55" dirty="0">
                <a:latin typeface="Times New Roman"/>
                <a:cs typeface="Times New Roman"/>
              </a:rPr>
              <a:t>and</a:t>
            </a:r>
            <a:r>
              <a:rPr sz="1200" b="1" spc="70" dirty="0">
                <a:latin typeface="Times New Roman"/>
                <a:cs typeface="Times New Roman"/>
              </a:rPr>
              <a:t> </a:t>
            </a:r>
            <a:r>
              <a:rPr sz="1200" b="1" spc="65" dirty="0">
                <a:latin typeface="Times New Roman"/>
                <a:cs typeface="Times New Roman"/>
              </a:rPr>
              <a:t>the </a:t>
            </a:r>
            <a:r>
              <a:rPr sz="1200" b="1" dirty="0">
                <a:latin typeface="Times New Roman"/>
                <a:cs typeface="Times New Roman"/>
              </a:rPr>
              <a:t>Opioid</a:t>
            </a:r>
            <a:r>
              <a:rPr sz="1200" b="1" spc="120" dirty="0">
                <a:latin typeface="Times New Roman"/>
                <a:cs typeface="Times New Roman"/>
              </a:rPr>
              <a:t> </a:t>
            </a:r>
            <a:r>
              <a:rPr sz="1200" b="1" dirty="0">
                <a:latin typeface="Times New Roman"/>
                <a:cs typeface="Times New Roman"/>
              </a:rPr>
              <a:t>Crisis.</a:t>
            </a:r>
            <a:r>
              <a:rPr sz="1200" b="1" spc="125" dirty="0">
                <a:latin typeface="Times New Roman"/>
                <a:cs typeface="Times New Roman"/>
              </a:rPr>
              <a:t> </a:t>
            </a:r>
            <a:r>
              <a:rPr sz="1200" b="1" spc="45" dirty="0">
                <a:latin typeface="Times New Roman"/>
                <a:cs typeface="Times New Roman"/>
              </a:rPr>
              <a:t>Dublin,</a:t>
            </a:r>
            <a:r>
              <a:rPr sz="1200" b="1" spc="125" dirty="0">
                <a:latin typeface="Times New Roman"/>
                <a:cs typeface="Times New Roman"/>
              </a:rPr>
              <a:t> </a:t>
            </a:r>
            <a:r>
              <a:rPr sz="1200" b="1" spc="-10" dirty="0">
                <a:latin typeface="Times New Roman"/>
                <a:cs typeface="Times New Roman"/>
              </a:rPr>
              <a:t>OH:</a:t>
            </a:r>
            <a:r>
              <a:rPr sz="1200" b="1" spc="120" dirty="0">
                <a:latin typeface="Times New Roman"/>
                <a:cs typeface="Times New Roman"/>
              </a:rPr>
              <a:t> </a:t>
            </a:r>
            <a:r>
              <a:rPr sz="1200" b="1" spc="-30" dirty="0">
                <a:latin typeface="Times New Roman"/>
                <a:cs typeface="Times New Roman"/>
              </a:rPr>
              <a:t>OCLC.</a:t>
            </a:r>
            <a:r>
              <a:rPr sz="1200" b="1" spc="125" dirty="0">
                <a:latin typeface="Times New Roman"/>
                <a:cs typeface="Times New Roman"/>
              </a:rPr>
              <a:t> </a:t>
            </a:r>
            <a:r>
              <a:rPr sz="1200" b="1" u="sng" spc="114" dirty="0">
                <a:uFill>
                  <a:solidFill>
                    <a:srgbClr val="000000"/>
                  </a:solidFill>
                </a:uFill>
                <a:latin typeface="Times New Roman"/>
                <a:cs typeface="Times New Roman"/>
                <a:hlinkClick r:id="rId3"/>
              </a:rPr>
              <a:t>https://doi.org/10.25333/w8sg-</a:t>
            </a:r>
            <a:r>
              <a:rPr sz="1200" b="1" u="sng" spc="65" dirty="0">
                <a:uFill>
                  <a:solidFill>
                    <a:srgbClr val="000000"/>
                  </a:solidFill>
                </a:uFill>
                <a:latin typeface="Times New Roman"/>
                <a:cs typeface="Times New Roman"/>
                <a:hlinkClick r:id="rId3"/>
              </a:rPr>
              <a:t>8440</a:t>
            </a:r>
            <a:endParaRPr sz="1200">
              <a:latin typeface="Times New Roman"/>
              <a:cs typeface="Times New Roman"/>
            </a:endParaRPr>
          </a:p>
          <a:p>
            <a:pPr marL="52705">
              <a:lnSpc>
                <a:spcPct val="100000"/>
              </a:lnSpc>
              <a:spcBef>
                <a:spcPts val="585"/>
              </a:spcBef>
            </a:pPr>
            <a:r>
              <a:rPr sz="1200" b="1" dirty="0">
                <a:latin typeface="Times New Roman"/>
                <a:cs typeface="Times New Roman"/>
              </a:rPr>
              <a:t>2Ahmad</a:t>
            </a:r>
            <a:r>
              <a:rPr sz="1200" b="1" spc="30" dirty="0">
                <a:latin typeface="Times New Roman"/>
                <a:cs typeface="Times New Roman"/>
              </a:rPr>
              <a:t> </a:t>
            </a:r>
            <a:r>
              <a:rPr sz="1200" b="1" dirty="0">
                <a:latin typeface="Times New Roman"/>
                <a:cs typeface="Times New Roman"/>
              </a:rPr>
              <a:t>FB,</a:t>
            </a:r>
            <a:r>
              <a:rPr sz="1200" b="1" spc="35" dirty="0">
                <a:latin typeface="Times New Roman"/>
                <a:cs typeface="Times New Roman"/>
              </a:rPr>
              <a:t> </a:t>
            </a:r>
            <a:r>
              <a:rPr sz="1200" b="1" spc="75" dirty="0">
                <a:latin typeface="Times New Roman"/>
                <a:cs typeface="Times New Roman"/>
              </a:rPr>
              <a:t>Rossen</a:t>
            </a:r>
            <a:r>
              <a:rPr sz="1200" b="1" spc="35" dirty="0">
                <a:latin typeface="Times New Roman"/>
                <a:cs typeface="Times New Roman"/>
              </a:rPr>
              <a:t> </a:t>
            </a:r>
            <a:r>
              <a:rPr sz="1200" b="1" dirty="0">
                <a:latin typeface="Times New Roman"/>
                <a:cs typeface="Times New Roman"/>
              </a:rPr>
              <a:t>LM,</a:t>
            </a:r>
            <a:r>
              <a:rPr sz="1200" b="1" spc="35" dirty="0">
                <a:latin typeface="Times New Roman"/>
                <a:cs typeface="Times New Roman"/>
              </a:rPr>
              <a:t> </a:t>
            </a:r>
            <a:r>
              <a:rPr sz="1200" b="1" spc="80" dirty="0">
                <a:latin typeface="Times New Roman"/>
                <a:cs typeface="Times New Roman"/>
              </a:rPr>
              <a:t>Sutton</a:t>
            </a:r>
            <a:r>
              <a:rPr sz="1200" b="1" spc="35" dirty="0">
                <a:latin typeface="Times New Roman"/>
                <a:cs typeface="Times New Roman"/>
              </a:rPr>
              <a:t> </a:t>
            </a:r>
            <a:r>
              <a:rPr sz="1200" b="1" dirty="0">
                <a:latin typeface="Times New Roman"/>
                <a:cs typeface="Times New Roman"/>
              </a:rPr>
              <a:t>P.</a:t>
            </a:r>
            <a:r>
              <a:rPr sz="1200" b="1" spc="35" dirty="0">
                <a:latin typeface="Times New Roman"/>
                <a:cs typeface="Times New Roman"/>
              </a:rPr>
              <a:t> </a:t>
            </a:r>
            <a:r>
              <a:rPr sz="1200" b="1" spc="55" dirty="0">
                <a:latin typeface="Times New Roman"/>
                <a:cs typeface="Times New Roman"/>
              </a:rPr>
              <a:t>Provisional</a:t>
            </a:r>
            <a:r>
              <a:rPr sz="1200" b="1" spc="35" dirty="0">
                <a:latin typeface="Times New Roman"/>
                <a:cs typeface="Times New Roman"/>
              </a:rPr>
              <a:t> </a:t>
            </a:r>
            <a:r>
              <a:rPr sz="1200" b="1" spc="55" dirty="0">
                <a:latin typeface="Times New Roman"/>
                <a:cs typeface="Times New Roman"/>
              </a:rPr>
              <a:t>drug</a:t>
            </a:r>
            <a:r>
              <a:rPr sz="1200" b="1" spc="30" dirty="0">
                <a:latin typeface="Times New Roman"/>
                <a:cs typeface="Times New Roman"/>
              </a:rPr>
              <a:t> </a:t>
            </a:r>
            <a:r>
              <a:rPr sz="1200" b="1" spc="75" dirty="0">
                <a:latin typeface="Times New Roman"/>
                <a:cs typeface="Times New Roman"/>
              </a:rPr>
              <a:t>overdose</a:t>
            </a:r>
            <a:r>
              <a:rPr sz="1200" b="1" spc="35" dirty="0">
                <a:latin typeface="Times New Roman"/>
                <a:cs typeface="Times New Roman"/>
              </a:rPr>
              <a:t> </a:t>
            </a:r>
            <a:r>
              <a:rPr sz="1200" b="1" spc="65" dirty="0">
                <a:latin typeface="Times New Roman"/>
                <a:cs typeface="Times New Roman"/>
              </a:rPr>
              <a:t>death</a:t>
            </a:r>
            <a:r>
              <a:rPr sz="1200" b="1" spc="35" dirty="0">
                <a:latin typeface="Times New Roman"/>
                <a:cs typeface="Times New Roman"/>
              </a:rPr>
              <a:t> </a:t>
            </a:r>
            <a:r>
              <a:rPr sz="1200" b="1" spc="70" dirty="0">
                <a:latin typeface="Times New Roman"/>
                <a:cs typeface="Times New Roman"/>
              </a:rPr>
              <a:t>counts.</a:t>
            </a:r>
            <a:r>
              <a:rPr sz="1200" b="1" spc="35" dirty="0">
                <a:latin typeface="Times New Roman"/>
                <a:cs typeface="Times New Roman"/>
              </a:rPr>
              <a:t> </a:t>
            </a:r>
            <a:r>
              <a:rPr sz="1200" b="1" spc="55" dirty="0">
                <a:latin typeface="Times New Roman"/>
                <a:cs typeface="Times New Roman"/>
              </a:rPr>
              <a:t>National</a:t>
            </a:r>
            <a:r>
              <a:rPr sz="1200" b="1" spc="35" dirty="0">
                <a:latin typeface="Times New Roman"/>
                <a:cs typeface="Times New Roman"/>
              </a:rPr>
              <a:t> </a:t>
            </a:r>
            <a:r>
              <a:rPr sz="1200" b="1" spc="65" dirty="0">
                <a:latin typeface="Times New Roman"/>
                <a:cs typeface="Times New Roman"/>
              </a:rPr>
              <a:t>Center</a:t>
            </a:r>
            <a:r>
              <a:rPr sz="1200" b="1" spc="35" dirty="0">
                <a:latin typeface="Times New Roman"/>
                <a:cs typeface="Times New Roman"/>
              </a:rPr>
              <a:t> </a:t>
            </a:r>
            <a:r>
              <a:rPr sz="1200" b="1" spc="50" dirty="0">
                <a:latin typeface="Times New Roman"/>
                <a:cs typeface="Times New Roman"/>
              </a:rPr>
              <a:t>for</a:t>
            </a:r>
            <a:r>
              <a:rPr sz="1200" b="1" spc="35" dirty="0">
                <a:latin typeface="Times New Roman"/>
                <a:cs typeface="Times New Roman"/>
              </a:rPr>
              <a:t> </a:t>
            </a:r>
            <a:r>
              <a:rPr sz="1200" b="1" spc="60" dirty="0">
                <a:latin typeface="Times New Roman"/>
                <a:cs typeface="Times New Roman"/>
              </a:rPr>
              <a:t>Health</a:t>
            </a:r>
            <a:r>
              <a:rPr sz="1200" b="1" spc="30" dirty="0">
                <a:latin typeface="Times New Roman"/>
                <a:cs typeface="Times New Roman"/>
              </a:rPr>
              <a:t> </a:t>
            </a:r>
            <a:r>
              <a:rPr sz="1200" b="1" spc="65" dirty="0">
                <a:latin typeface="Times New Roman"/>
                <a:cs typeface="Times New Roman"/>
              </a:rPr>
              <a:t>Statistics.</a:t>
            </a:r>
            <a:r>
              <a:rPr sz="1200" b="1" spc="35" dirty="0">
                <a:latin typeface="Times New Roman"/>
                <a:cs typeface="Times New Roman"/>
              </a:rPr>
              <a:t> </a:t>
            </a:r>
            <a:r>
              <a:rPr sz="1200" b="1" spc="-10" dirty="0">
                <a:latin typeface="Times New Roman"/>
                <a:cs typeface="Times New Roman"/>
              </a:rPr>
              <a:t>2021.</a:t>
            </a:r>
            <a:endParaRPr sz="1200">
              <a:latin typeface="Times New Roman"/>
              <a:cs typeface="Times New Roman"/>
            </a:endParaRPr>
          </a:p>
          <a:p>
            <a:pPr marL="12700" marR="268605" indent="40005">
              <a:lnSpc>
                <a:spcPct val="140600"/>
              </a:lnSpc>
            </a:pPr>
            <a:r>
              <a:rPr sz="1200" b="1" spc="70" dirty="0">
                <a:latin typeface="Times New Roman"/>
                <a:cs typeface="Times New Roman"/>
              </a:rPr>
              <a:t>3Centers</a:t>
            </a:r>
            <a:r>
              <a:rPr sz="1200" b="1" spc="45" dirty="0">
                <a:latin typeface="Times New Roman"/>
                <a:cs typeface="Times New Roman"/>
              </a:rPr>
              <a:t> </a:t>
            </a:r>
            <a:r>
              <a:rPr sz="1200" b="1" spc="50" dirty="0">
                <a:latin typeface="Times New Roman"/>
                <a:cs typeface="Times New Roman"/>
              </a:rPr>
              <a:t>for </a:t>
            </a:r>
            <a:r>
              <a:rPr sz="1200" b="1" spc="80" dirty="0">
                <a:latin typeface="Times New Roman"/>
                <a:cs typeface="Times New Roman"/>
              </a:rPr>
              <a:t>Disease</a:t>
            </a:r>
            <a:r>
              <a:rPr sz="1200" b="1" spc="50" dirty="0">
                <a:latin typeface="Times New Roman"/>
                <a:cs typeface="Times New Roman"/>
              </a:rPr>
              <a:t> Control </a:t>
            </a:r>
            <a:r>
              <a:rPr sz="1200" b="1" spc="55" dirty="0">
                <a:latin typeface="Times New Roman"/>
                <a:cs typeface="Times New Roman"/>
              </a:rPr>
              <a:t>and</a:t>
            </a:r>
            <a:r>
              <a:rPr sz="1200" b="1" spc="45" dirty="0">
                <a:latin typeface="Times New Roman"/>
                <a:cs typeface="Times New Roman"/>
              </a:rPr>
              <a:t> </a:t>
            </a:r>
            <a:r>
              <a:rPr sz="1200" b="1" spc="65" dirty="0">
                <a:latin typeface="Times New Roman"/>
                <a:cs typeface="Times New Roman"/>
              </a:rPr>
              <a:t>Prevention.</a:t>
            </a:r>
            <a:r>
              <a:rPr sz="1200" b="1" spc="50" dirty="0">
                <a:latin typeface="Times New Roman"/>
                <a:cs typeface="Times New Roman"/>
              </a:rPr>
              <a:t> </a:t>
            </a:r>
            <a:r>
              <a:rPr sz="1200" b="1" dirty="0">
                <a:latin typeface="Times New Roman"/>
                <a:cs typeface="Times New Roman"/>
              </a:rPr>
              <a:t>(2021,</a:t>
            </a:r>
            <a:r>
              <a:rPr sz="1200" b="1" spc="50" dirty="0">
                <a:latin typeface="Times New Roman"/>
                <a:cs typeface="Times New Roman"/>
              </a:rPr>
              <a:t> </a:t>
            </a:r>
            <a:r>
              <a:rPr sz="1200" b="1" dirty="0">
                <a:latin typeface="Times New Roman"/>
                <a:cs typeface="Times New Roman"/>
              </a:rPr>
              <a:t>March).</a:t>
            </a:r>
            <a:r>
              <a:rPr sz="1200" b="1" spc="50" dirty="0">
                <a:latin typeface="Times New Roman"/>
                <a:cs typeface="Times New Roman"/>
              </a:rPr>
              <a:t> Drug</a:t>
            </a:r>
            <a:r>
              <a:rPr sz="1200" b="1" spc="45" dirty="0">
                <a:latin typeface="Times New Roman"/>
                <a:cs typeface="Times New Roman"/>
              </a:rPr>
              <a:t> </a:t>
            </a:r>
            <a:r>
              <a:rPr sz="1200" b="1" spc="75" dirty="0">
                <a:latin typeface="Times New Roman"/>
                <a:cs typeface="Times New Roman"/>
              </a:rPr>
              <a:t>overdose</a:t>
            </a:r>
            <a:r>
              <a:rPr sz="1200" b="1" spc="50" dirty="0">
                <a:latin typeface="Times New Roman"/>
                <a:cs typeface="Times New Roman"/>
              </a:rPr>
              <a:t> </a:t>
            </a:r>
            <a:r>
              <a:rPr sz="1200" b="1" spc="60" dirty="0">
                <a:latin typeface="Times New Roman"/>
                <a:cs typeface="Times New Roman"/>
              </a:rPr>
              <a:t>deaths.</a:t>
            </a:r>
            <a:r>
              <a:rPr sz="1200" b="1" spc="50" dirty="0">
                <a:latin typeface="Times New Roman"/>
                <a:cs typeface="Times New Roman"/>
              </a:rPr>
              <a:t> </a:t>
            </a:r>
            <a:r>
              <a:rPr sz="1200" b="1" dirty="0">
                <a:latin typeface="Times New Roman"/>
                <a:cs typeface="Times New Roman"/>
              </a:rPr>
              <a:t>U.S.</a:t>
            </a:r>
            <a:r>
              <a:rPr sz="1200" b="1" spc="50" dirty="0">
                <a:latin typeface="Times New Roman"/>
                <a:cs typeface="Times New Roman"/>
              </a:rPr>
              <a:t> </a:t>
            </a:r>
            <a:r>
              <a:rPr sz="1200" b="1" spc="75" dirty="0">
                <a:latin typeface="Times New Roman"/>
                <a:cs typeface="Times New Roman"/>
              </a:rPr>
              <a:t>Department</a:t>
            </a:r>
            <a:r>
              <a:rPr sz="1200" b="1" spc="45" dirty="0">
                <a:latin typeface="Times New Roman"/>
                <a:cs typeface="Times New Roman"/>
              </a:rPr>
              <a:t> </a:t>
            </a:r>
            <a:r>
              <a:rPr sz="1200" b="1" spc="55" dirty="0">
                <a:latin typeface="Times New Roman"/>
                <a:cs typeface="Times New Roman"/>
              </a:rPr>
              <a:t>of</a:t>
            </a:r>
            <a:r>
              <a:rPr sz="1200" b="1" spc="50" dirty="0">
                <a:latin typeface="Times New Roman"/>
                <a:cs typeface="Times New Roman"/>
              </a:rPr>
              <a:t> </a:t>
            </a:r>
            <a:r>
              <a:rPr sz="1200" b="1" spc="60" dirty="0">
                <a:latin typeface="Times New Roman"/>
                <a:cs typeface="Times New Roman"/>
              </a:rPr>
              <a:t>Health</a:t>
            </a:r>
            <a:r>
              <a:rPr sz="1200" b="1" spc="50" dirty="0">
                <a:latin typeface="Times New Roman"/>
                <a:cs typeface="Times New Roman"/>
              </a:rPr>
              <a:t> </a:t>
            </a:r>
            <a:r>
              <a:rPr sz="1200" b="1" spc="55" dirty="0">
                <a:latin typeface="Times New Roman"/>
                <a:cs typeface="Times New Roman"/>
              </a:rPr>
              <a:t>and</a:t>
            </a:r>
            <a:r>
              <a:rPr sz="1200" b="1" spc="50" dirty="0">
                <a:latin typeface="Times New Roman"/>
                <a:cs typeface="Times New Roman"/>
              </a:rPr>
              <a:t> </a:t>
            </a:r>
            <a:r>
              <a:rPr sz="1200" b="1" spc="65" dirty="0">
                <a:latin typeface="Times New Roman"/>
                <a:cs typeface="Times New Roman"/>
              </a:rPr>
              <a:t>Human</a:t>
            </a:r>
            <a:r>
              <a:rPr sz="1200" b="1" spc="45" dirty="0">
                <a:latin typeface="Times New Roman"/>
                <a:cs typeface="Times New Roman"/>
              </a:rPr>
              <a:t> </a:t>
            </a:r>
            <a:r>
              <a:rPr sz="1200" b="1" spc="65" dirty="0">
                <a:latin typeface="Times New Roman"/>
                <a:cs typeface="Times New Roman"/>
              </a:rPr>
              <a:t>Services,</a:t>
            </a:r>
            <a:r>
              <a:rPr sz="1200" b="1" spc="50" dirty="0">
                <a:latin typeface="Times New Roman"/>
                <a:cs typeface="Times New Roman"/>
              </a:rPr>
              <a:t> </a:t>
            </a:r>
            <a:r>
              <a:rPr sz="1200" b="1" spc="55" dirty="0">
                <a:latin typeface="Times New Roman"/>
                <a:cs typeface="Times New Roman"/>
              </a:rPr>
              <a:t>National</a:t>
            </a:r>
            <a:r>
              <a:rPr sz="1200" b="1" spc="50" dirty="0">
                <a:latin typeface="Times New Roman"/>
                <a:cs typeface="Times New Roman"/>
              </a:rPr>
              <a:t> </a:t>
            </a:r>
            <a:r>
              <a:rPr sz="1200" b="1" spc="65" dirty="0">
                <a:latin typeface="Times New Roman"/>
                <a:cs typeface="Times New Roman"/>
              </a:rPr>
              <a:t>Center</a:t>
            </a:r>
            <a:r>
              <a:rPr sz="1200" b="1" spc="50" dirty="0">
                <a:latin typeface="Times New Roman"/>
                <a:cs typeface="Times New Roman"/>
              </a:rPr>
              <a:t> for</a:t>
            </a:r>
            <a:r>
              <a:rPr sz="1200" b="1" spc="45" dirty="0">
                <a:latin typeface="Times New Roman"/>
                <a:cs typeface="Times New Roman"/>
              </a:rPr>
              <a:t> </a:t>
            </a:r>
            <a:r>
              <a:rPr sz="1200" b="1" dirty="0">
                <a:latin typeface="Times New Roman"/>
                <a:cs typeface="Times New Roman"/>
              </a:rPr>
              <a:t>Injury</a:t>
            </a:r>
            <a:r>
              <a:rPr sz="1200" b="1" spc="50" dirty="0">
                <a:latin typeface="Times New Roman"/>
                <a:cs typeface="Times New Roman"/>
              </a:rPr>
              <a:t> </a:t>
            </a:r>
            <a:r>
              <a:rPr sz="1200" b="1" spc="60" dirty="0">
                <a:latin typeface="Times New Roman"/>
                <a:cs typeface="Times New Roman"/>
              </a:rPr>
              <a:t>Prevention </a:t>
            </a:r>
            <a:r>
              <a:rPr sz="1200" b="1" spc="55" dirty="0">
                <a:latin typeface="Times New Roman"/>
                <a:cs typeface="Times New Roman"/>
              </a:rPr>
              <a:t>and</a:t>
            </a:r>
            <a:r>
              <a:rPr sz="1200" b="1" spc="150" dirty="0">
                <a:latin typeface="Times New Roman"/>
                <a:cs typeface="Times New Roman"/>
              </a:rPr>
              <a:t> </a:t>
            </a:r>
            <a:r>
              <a:rPr sz="1200" b="1" spc="10" dirty="0">
                <a:latin typeface="Times New Roman"/>
                <a:cs typeface="Times New Roman"/>
              </a:rPr>
              <a:t>Control.</a:t>
            </a:r>
            <a:r>
              <a:rPr sz="1200" b="1" spc="155" dirty="0">
                <a:latin typeface="Times New Roman"/>
                <a:cs typeface="Times New Roman"/>
              </a:rPr>
              <a:t> </a:t>
            </a:r>
            <a:r>
              <a:rPr sz="1200" b="1" u="sng" spc="95" dirty="0">
                <a:uFill>
                  <a:solidFill>
                    <a:srgbClr val="000000"/>
                  </a:solidFill>
                </a:uFill>
                <a:latin typeface="Times New Roman"/>
                <a:cs typeface="Times New Roman"/>
                <a:hlinkClick r:id="rId4"/>
              </a:rPr>
              <a:t>https://www.cdc.gov/drugoverdose/deaths/index.html</a:t>
            </a:r>
            <a:endParaRPr sz="1200">
              <a:latin typeface="Times New Roman"/>
              <a:cs typeface="Times New Roman"/>
            </a:endParaRPr>
          </a:p>
          <a:p>
            <a:pPr marL="12700" marR="227329" indent="40005">
              <a:lnSpc>
                <a:spcPct val="140600"/>
              </a:lnSpc>
            </a:pPr>
            <a:r>
              <a:rPr sz="1200" b="1" dirty="0">
                <a:latin typeface="Times New Roman"/>
                <a:cs typeface="Times New Roman"/>
              </a:rPr>
              <a:t>4Florida</a:t>
            </a:r>
            <a:r>
              <a:rPr sz="1200" b="1" spc="60" dirty="0">
                <a:latin typeface="Times New Roman"/>
                <a:cs typeface="Times New Roman"/>
              </a:rPr>
              <a:t> </a:t>
            </a:r>
            <a:r>
              <a:rPr sz="1200" b="1" spc="75" dirty="0">
                <a:latin typeface="Times New Roman"/>
                <a:cs typeface="Times New Roman"/>
              </a:rPr>
              <a:t>Department</a:t>
            </a:r>
            <a:r>
              <a:rPr sz="1200" b="1" spc="65" dirty="0">
                <a:latin typeface="Times New Roman"/>
                <a:cs typeface="Times New Roman"/>
              </a:rPr>
              <a:t> </a:t>
            </a:r>
            <a:r>
              <a:rPr sz="1200" b="1" spc="55" dirty="0">
                <a:latin typeface="Times New Roman"/>
                <a:cs typeface="Times New Roman"/>
              </a:rPr>
              <a:t>of</a:t>
            </a:r>
            <a:r>
              <a:rPr sz="1200" b="1" spc="65" dirty="0">
                <a:latin typeface="Times New Roman"/>
                <a:cs typeface="Times New Roman"/>
              </a:rPr>
              <a:t> </a:t>
            </a:r>
            <a:r>
              <a:rPr sz="1200" b="1" spc="45" dirty="0">
                <a:latin typeface="Times New Roman"/>
                <a:cs typeface="Times New Roman"/>
              </a:rPr>
              <a:t>Health.</a:t>
            </a:r>
            <a:r>
              <a:rPr sz="1200" b="1" spc="65" dirty="0">
                <a:latin typeface="Times New Roman"/>
                <a:cs typeface="Times New Roman"/>
              </a:rPr>
              <a:t> </a:t>
            </a:r>
            <a:r>
              <a:rPr sz="1200" b="1" dirty="0">
                <a:latin typeface="Times New Roman"/>
                <a:cs typeface="Times New Roman"/>
              </a:rPr>
              <a:t>(2017,</a:t>
            </a:r>
            <a:r>
              <a:rPr sz="1200" b="1" spc="65" dirty="0">
                <a:latin typeface="Times New Roman"/>
                <a:cs typeface="Times New Roman"/>
              </a:rPr>
              <a:t> </a:t>
            </a:r>
            <a:r>
              <a:rPr sz="1200" b="1" spc="50" dirty="0">
                <a:latin typeface="Times New Roman"/>
                <a:cs typeface="Times New Roman"/>
              </a:rPr>
              <a:t>June</a:t>
            </a:r>
            <a:r>
              <a:rPr sz="1200" b="1" spc="60" dirty="0">
                <a:latin typeface="Times New Roman"/>
                <a:cs typeface="Times New Roman"/>
              </a:rPr>
              <a:t> </a:t>
            </a:r>
            <a:r>
              <a:rPr sz="1200" b="1" dirty="0">
                <a:latin typeface="Times New Roman"/>
                <a:cs typeface="Times New Roman"/>
              </a:rPr>
              <a:t>30).</a:t>
            </a:r>
            <a:r>
              <a:rPr sz="1200" b="1" spc="65" dirty="0">
                <a:latin typeface="Times New Roman"/>
                <a:cs typeface="Times New Roman"/>
              </a:rPr>
              <a:t> </a:t>
            </a:r>
            <a:r>
              <a:rPr sz="1200" b="1" spc="70" dirty="0">
                <a:latin typeface="Times New Roman"/>
                <a:cs typeface="Times New Roman"/>
              </a:rPr>
              <a:t>State</a:t>
            </a:r>
            <a:r>
              <a:rPr sz="1200" b="1" spc="65" dirty="0">
                <a:latin typeface="Times New Roman"/>
                <a:cs typeface="Times New Roman"/>
              </a:rPr>
              <a:t> </a:t>
            </a:r>
            <a:r>
              <a:rPr sz="1200" b="1" spc="55" dirty="0">
                <a:latin typeface="Times New Roman"/>
                <a:cs typeface="Times New Roman"/>
              </a:rPr>
              <a:t>of</a:t>
            </a:r>
            <a:r>
              <a:rPr sz="1200" b="1" spc="65" dirty="0">
                <a:latin typeface="Times New Roman"/>
                <a:cs typeface="Times New Roman"/>
              </a:rPr>
              <a:t> </a:t>
            </a:r>
            <a:r>
              <a:rPr sz="1200" b="1" dirty="0">
                <a:latin typeface="Times New Roman"/>
                <a:cs typeface="Times New Roman"/>
              </a:rPr>
              <a:t>Florida</a:t>
            </a:r>
            <a:r>
              <a:rPr sz="1200" b="1" spc="65" dirty="0">
                <a:latin typeface="Times New Roman"/>
                <a:cs typeface="Times New Roman"/>
              </a:rPr>
              <a:t> </a:t>
            </a:r>
            <a:r>
              <a:rPr sz="1200" b="1" spc="75" dirty="0">
                <a:latin typeface="Times New Roman"/>
                <a:cs typeface="Times New Roman"/>
              </a:rPr>
              <a:t>Department</a:t>
            </a:r>
            <a:r>
              <a:rPr sz="1200" b="1" spc="60" dirty="0">
                <a:latin typeface="Times New Roman"/>
                <a:cs typeface="Times New Roman"/>
              </a:rPr>
              <a:t> </a:t>
            </a:r>
            <a:r>
              <a:rPr sz="1200" b="1" spc="55" dirty="0">
                <a:latin typeface="Times New Roman"/>
                <a:cs typeface="Times New Roman"/>
              </a:rPr>
              <a:t>of</a:t>
            </a:r>
            <a:r>
              <a:rPr sz="1200" b="1" spc="65" dirty="0">
                <a:latin typeface="Times New Roman"/>
                <a:cs typeface="Times New Roman"/>
              </a:rPr>
              <a:t> </a:t>
            </a:r>
            <a:r>
              <a:rPr sz="1200" b="1" dirty="0">
                <a:latin typeface="Times New Roman"/>
                <a:cs typeface="Times New Roman"/>
              </a:rPr>
              <a:t>Health:</a:t>
            </a:r>
            <a:r>
              <a:rPr sz="1200" b="1" spc="65" dirty="0">
                <a:latin typeface="Times New Roman"/>
                <a:cs typeface="Times New Roman"/>
              </a:rPr>
              <a:t> </a:t>
            </a:r>
            <a:r>
              <a:rPr sz="1200" b="1" spc="60" dirty="0">
                <a:latin typeface="Times New Roman"/>
                <a:cs typeface="Times New Roman"/>
              </a:rPr>
              <a:t>Declaration</a:t>
            </a:r>
            <a:r>
              <a:rPr sz="1200" b="1" spc="65" dirty="0">
                <a:latin typeface="Times New Roman"/>
                <a:cs typeface="Times New Roman"/>
              </a:rPr>
              <a:t> </a:t>
            </a:r>
            <a:r>
              <a:rPr sz="1200" b="1" spc="55" dirty="0">
                <a:latin typeface="Times New Roman"/>
                <a:cs typeface="Times New Roman"/>
              </a:rPr>
              <a:t>of</a:t>
            </a:r>
            <a:r>
              <a:rPr sz="1200" b="1" spc="65" dirty="0">
                <a:latin typeface="Times New Roman"/>
                <a:cs typeface="Times New Roman"/>
              </a:rPr>
              <a:t> </a:t>
            </a:r>
            <a:r>
              <a:rPr sz="1200" b="1" spc="50" dirty="0">
                <a:latin typeface="Times New Roman"/>
                <a:cs typeface="Times New Roman"/>
              </a:rPr>
              <a:t>public</a:t>
            </a:r>
            <a:r>
              <a:rPr sz="1200" b="1" spc="65" dirty="0">
                <a:latin typeface="Times New Roman"/>
                <a:cs typeface="Times New Roman"/>
              </a:rPr>
              <a:t> health</a:t>
            </a:r>
            <a:r>
              <a:rPr sz="1200" b="1" spc="60" dirty="0">
                <a:latin typeface="Times New Roman"/>
                <a:cs typeface="Times New Roman"/>
              </a:rPr>
              <a:t> </a:t>
            </a:r>
            <a:r>
              <a:rPr sz="1200" b="1" spc="85" dirty="0">
                <a:latin typeface="Times New Roman"/>
                <a:cs typeface="Times New Roman"/>
              </a:rPr>
              <a:t>emergency</a:t>
            </a:r>
            <a:r>
              <a:rPr sz="1200" b="1" spc="65" dirty="0">
                <a:latin typeface="Times New Roman"/>
                <a:cs typeface="Times New Roman"/>
              </a:rPr>
              <a:t> </a:t>
            </a:r>
            <a:r>
              <a:rPr sz="1200" b="1" spc="55" dirty="0">
                <a:latin typeface="Times New Roman"/>
                <a:cs typeface="Times New Roman"/>
              </a:rPr>
              <a:t>and</a:t>
            </a:r>
            <a:r>
              <a:rPr sz="1200" b="1" spc="65" dirty="0">
                <a:latin typeface="Times New Roman"/>
                <a:cs typeface="Times New Roman"/>
              </a:rPr>
              <a:t> </a:t>
            </a:r>
            <a:r>
              <a:rPr sz="1200" b="1" spc="80" dirty="0">
                <a:latin typeface="Times New Roman"/>
                <a:cs typeface="Times New Roman"/>
              </a:rPr>
              <a:t>statewide</a:t>
            </a:r>
            <a:r>
              <a:rPr sz="1200" b="1" spc="65" dirty="0">
                <a:latin typeface="Times New Roman"/>
                <a:cs typeface="Times New Roman"/>
              </a:rPr>
              <a:t> ordering </a:t>
            </a:r>
            <a:r>
              <a:rPr sz="1200" b="1" spc="50" dirty="0">
                <a:latin typeface="Times New Roman"/>
                <a:cs typeface="Times New Roman"/>
              </a:rPr>
              <a:t>for</a:t>
            </a:r>
            <a:r>
              <a:rPr sz="1200" b="1" spc="60" dirty="0">
                <a:latin typeface="Times New Roman"/>
                <a:cs typeface="Times New Roman"/>
              </a:rPr>
              <a:t> </a:t>
            </a:r>
            <a:r>
              <a:rPr sz="1200" b="1" spc="55" dirty="0">
                <a:latin typeface="Times New Roman"/>
                <a:cs typeface="Times New Roman"/>
              </a:rPr>
              <a:t>Naloxone.</a:t>
            </a:r>
            <a:r>
              <a:rPr sz="1200" b="1" spc="65" dirty="0">
                <a:latin typeface="Times New Roman"/>
                <a:cs typeface="Times New Roman"/>
              </a:rPr>
              <a:t> [Press </a:t>
            </a:r>
            <a:r>
              <a:rPr sz="1200" b="1" spc="50" dirty="0">
                <a:latin typeface="Times New Roman"/>
                <a:cs typeface="Times New Roman"/>
              </a:rPr>
              <a:t>Release].</a:t>
            </a:r>
            <a:r>
              <a:rPr sz="1200" b="1" spc="204" dirty="0">
                <a:latin typeface="Times New Roman"/>
                <a:cs typeface="Times New Roman"/>
              </a:rPr>
              <a:t> </a:t>
            </a:r>
            <a:r>
              <a:rPr sz="1200" b="1" u="sng" spc="114" dirty="0">
                <a:uFill>
                  <a:solidFill>
                    <a:srgbClr val="000000"/>
                  </a:solidFill>
                </a:uFill>
                <a:latin typeface="Times New Roman"/>
                <a:cs typeface="Times New Roman"/>
                <a:hlinkClick r:id="rId5"/>
              </a:rPr>
              <a:t>https://www.floridahealth.gov/_documents/newsroom/press-</a:t>
            </a:r>
            <a:r>
              <a:rPr sz="1200" b="1" u="sng" spc="105" dirty="0">
                <a:uFill>
                  <a:solidFill>
                    <a:srgbClr val="000000"/>
                  </a:solidFill>
                </a:uFill>
                <a:latin typeface="Times New Roman"/>
                <a:cs typeface="Times New Roman"/>
                <a:hlinkClick r:id="rId5"/>
              </a:rPr>
              <a:t>releases/2017/08/081717-</a:t>
            </a:r>
            <a:r>
              <a:rPr sz="1200" b="1" u="sng" spc="100" dirty="0">
                <a:uFill>
                  <a:solidFill>
                    <a:srgbClr val="000000"/>
                  </a:solidFill>
                </a:uFill>
                <a:latin typeface="Times New Roman"/>
                <a:cs typeface="Times New Roman"/>
                <a:hlinkClick r:id="rId5"/>
              </a:rPr>
              <a:t>phe-</a:t>
            </a:r>
            <a:r>
              <a:rPr sz="1200" b="1" u="sng" spc="75" dirty="0">
                <a:uFill>
                  <a:solidFill>
                    <a:srgbClr val="000000"/>
                  </a:solidFill>
                </a:uFill>
                <a:latin typeface="Times New Roman"/>
                <a:cs typeface="Times New Roman"/>
                <a:hlinkClick r:id="rId5"/>
              </a:rPr>
              <a:t>opioid-</a:t>
            </a:r>
            <a:r>
              <a:rPr sz="1200" b="1" u="sng" spc="100" dirty="0">
                <a:uFill>
                  <a:solidFill>
                    <a:srgbClr val="000000"/>
                  </a:solidFill>
                </a:uFill>
                <a:latin typeface="Times New Roman"/>
                <a:cs typeface="Times New Roman"/>
                <a:hlinkClick r:id="rId5"/>
              </a:rPr>
              <a:t>re-</a:t>
            </a:r>
            <a:r>
              <a:rPr sz="1200" b="1" u="sng" spc="95" dirty="0">
                <a:uFill>
                  <a:solidFill>
                    <a:srgbClr val="000000"/>
                  </a:solidFill>
                </a:uFill>
                <a:latin typeface="Times New Roman"/>
                <a:cs typeface="Times New Roman"/>
                <a:hlinkClick r:id="rId5"/>
              </a:rPr>
              <a:t>dec-</a:t>
            </a:r>
            <a:r>
              <a:rPr sz="1200" b="1" u="sng" spc="125" dirty="0">
                <a:uFill>
                  <a:solidFill>
                    <a:srgbClr val="000000"/>
                  </a:solidFill>
                </a:uFill>
                <a:latin typeface="Times New Roman"/>
                <a:cs typeface="Times New Roman"/>
                <a:hlinkClick r:id="rId5"/>
              </a:rPr>
              <a:t>6-</a:t>
            </a:r>
            <a:r>
              <a:rPr sz="1200" b="1" u="sng" spc="130" dirty="0">
                <a:uFill>
                  <a:solidFill>
                    <a:srgbClr val="000000"/>
                  </a:solidFill>
                </a:uFill>
                <a:latin typeface="Times New Roman"/>
                <a:cs typeface="Times New Roman"/>
                <a:hlinkClick r:id="rId5"/>
              </a:rPr>
              <a:t>30-</a:t>
            </a:r>
            <a:r>
              <a:rPr sz="1200" b="1" u="sng" dirty="0">
                <a:uFill>
                  <a:solidFill>
                    <a:srgbClr val="000000"/>
                  </a:solidFill>
                </a:uFill>
                <a:latin typeface="Times New Roman"/>
                <a:cs typeface="Times New Roman"/>
                <a:hlinkClick r:id="rId5"/>
              </a:rPr>
              <a:t>17-</a:t>
            </a:r>
            <a:r>
              <a:rPr sz="1200" b="1" u="sng" spc="60" dirty="0">
                <a:uFill>
                  <a:solidFill>
                    <a:srgbClr val="000000"/>
                  </a:solidFill>
                </a:uFill>
                <a:latin typeface="Times New Roman"/>
                <a:cs typeface="Times New Roman"/>
                <a:hlinkClick r:id="rId5"/>
              </a:rPr>
              <a:t>004.pdf</a:t>
            </a:r>
            <a:endParaRPr sz="1200">
              <a:latin typeface="Times New Roman"/>
              <a:cs typeface="Times New Roman"/>
            </a:endParaRPr>
          </a:p>
          <a:p>
            <a:pPr marL="12700" marR="5584190" indent="40005">
              <a:lnSpc>
                <a:spcPct val="140600"/>
              </a:lnSpc>
            </a:pPr>
            <a:r>
              <a:rPr sz="1200" b="1" dirty="0">
                <a:latin typeface="Times New Roman"/>
                <a:cs typeface="Times New Roman"/>
              </a:rPr>
              <a:t>5U.S.</a:t>
            </a:r>
            <a:r>
              <a:rPr sz="1200" b="1" spc="80" dirty="0">
                <a:latin typeface="Times New Roman"/>
                <a:cs typeface="Times New Roman"/>
              </a:rPr>
              <a:t> </a:t>
            </a:r>
            <a:r>
              <a:rPr sz="1200" b="1" spc="75" dirty="0">
                <a:latin typeface="Times New Roman"/>
                <a:cs typeface="Times New Roman"/>
              </a:rPr>
              <a:t>Census</a:t>
            </a:r>
            <a:r>
              <a:rPr sz="1200" b="1" spc="80" dirty="0">
                <a:latin typeface="Times New Roman"/>
                <a:cs typeface="Times New Roman"/>
              </a:rPr>
              <a:t> </a:t>
            </a:r>
            <a:r>
              <a:rPr sz="1200" b="1" spc="50" dirty="0">
                <a:latin typeface="Times New Roman"/>
                <a:cs typeface="Times New Roman"/>
              </a:rPr>
              <a:t>Bureau</a:t>
            </a:r>
            <a:r>
              <a:rPr sz="1200" b="1" spc="80" dirty="0">
                <a:latin typeface="Times New Roman"/>
                <a:cs typeface="Times New Roman"/>
              </a:rPr>
              <a:t> </a:t>
            </a:r>
            <a:r>
              <a:rPr sz="1200" b="1" dirty="0">
                <a:latin typeface="Times New Roman"/>
                <a:cs typeface="Times New Roman"/>
              </a:rPr>
              <a:t>(n.d.)</a:t>
            </a:r>
            <a:r>
              <a:rPr sz="1200" b="1" spc="80" dirty="0">
                <a:latin typeface="Times New Roman"/>
                <a:cs typeface="Times New Roman"/>
              </a:rPr>
              <a:t> </a:t>
            </a:r>
            <a:r>
              <a:rPr sz="1200" b="1" dirty="0">
                <a:latin typeface="Times New Roman"/>
                <a:cs typeface="Times New Roman"/>
              </a:rPr>
              <a:t>Quick</a:t>
            </a:r>
            <a:r>
              <a:rPr sz="1200" b="1" spc="85" dirty="0">
                <a:latin typeface="Times New Roman"/>
                <a:cs typeface="Times New Roman"/>
              </a:rPr>
              <a:t> </a:t>
            </a:r>
            <a:r>
              <a:rPr sz="1200" b="1" dirty="0">
                <a:latin typeface="Times New Roman"/>
                <a:cs typeface="Times New Roman"/>
              </a:rPr>
              <a:t>Facts:</a:t>
            </a:r>
            <a:r>
              <a:rPr sz="1200" b="1" spc="80" dirty="0">
                <a:latin typeface="Times New Roman"/>
                <a:cs typeface="Times New Roman"/>
              </a:rPr>
              <a:t> </a:t>
            </a:r>
            <a:r>
              <a:rPr sz="1200" b="1" spc="45" dirty="0">
                <a:latin typeface="Times New Roman"/>
                <a:cs typeface="Times New Roman"/>
              </a:rPr>
              <a:t>Escambia</a:t>
            </a:r>
            <a:r>
              <a:rPr sz="1200" b="1" spc="80" dirty="0">
                <a:latin typeface="Times New Roman"/>
                <a:cs typeface="Times New Roman"/>
              </a:rPr>
              <a:t> </a:t>
            </a:r>
            <a:r>
              <a:rPr sz="1200" b="1" spc="50" dirty="0">
                <a:latin typeface="Times New Roman"/>
                <a:cs typeface="Times New Roman"/>
              </a:rPr>
              <a:t>County,</a:t>
            </a:r>
            <a:r>
              <a:rPr sz="1200" b="1" spc="80" dirty="0">
                <a:latin typeface="Times New Roman"/>
                <a:cs typeface="Times New Roman"/>
              </a:rPr>
              <a:t> </a:t>
            </a:r>
            <a:r>
              <a:rPr sz="1200" b="1" dirty="0">
                <a:latin typeface="Times New Roman"/>
                <a:cs typeface="Times New Roman"/>
              </a:rPr>
              <a:t>Florida.</a:t>
            </a:r>
            <a:r>
              <a:rPr sz="1200" b="1" spc="80" dirty="0">
                <a:latin typeface="Times New Roman"/>
                <a:cs typeface="Times New Roman"/>
              </a:rPr>
              <a:t> </a:t>
            </a:r>
            <a:r>
              <a:rPr sz="1200" b="1" dirty="0">
                <a:latin typeface="Times New Roman"/>
                <a:cs typeface="Times New Roman"/>
              </a:rPr>
              <a:t>U.S.</a:t>
            </a:r>
            <a:r>
              <a:rPr sz="1200" b="1" spc="85" dirty="0">
                <a:latin typeface="Times New Roman"/>
                <a:cs typeface="Times New Roman"/>
              </a:rPr>
              <a:t> </a:t>
            </a:r>
            <a:r>
              <a:rPr sz="1200" b="1" spc="75" dirty="0">
                <a:latin typeface="Times New Roman"/>
                <a:cs typeface="Times New Roman"/>
              </a:rPr>
              <a:t>Department</a:t>
            </a:r>
            <a:r>
              <a:rPr sz="1200" b="1" spc="80" dirty="0">
                <a:latin typeface="Times New Roman"/>
                <a:cs typeface="Times New Roman"/>
              </a:rPr>
              <a:t> </a:t>
            </a:r>
            <a:r>
              <a:rPr sz="1200" b="1" spc="55" dirty="0">
                <a:latin typeface="Times New Roman"/>
                <a:cs typeface="Times New Roman"/>
              </a:rPr>
              <a:t>of</a:t>
            </a:r>
            <a:r>
              <a:rPr sz="1200" b="1" spc="80" dirty="0">
                <a:latin typeface="Times New Roman"/>
                <a:cs typeface="Times New Roman"/>
              </a:rPr>
              <a:t> </a:t>
            </a:r>
            <a:r>
              <a:rPr sz="1200" b="1" spc="50" dirty="0">
                <a:latin typeface="Times New Roman"/>
                <a:cs typeface="Times New Roman"/>
              </a:rPr>
              <a:t>Commerce. </a:t>
            </a:r>
            <a:r>
              <a:rPr sz="1200" b="1" u="sng" spc="85" dirty="0">
                <a:uFill>
                  <a:solidFill>
                    <a:srgbClr val="000000"/>
                  </a:solidFill>
                </a:uFill>
                <a:latin typeface="Times New Roman"/>
                <a:cs typeface="Times New Roman"/>
                <a:hlinkClick r:id="rId6"/>
              </a:rPr>
              <a:t>https://www.census.gov/quickfacts/fact/table/escambiacountyflorida,US/PST045221</a:t>
            </a:r>
            <a:endParaRPr sz="1200">
              <a:latin typeface="Times New Roman"/>
              <a:cs typeface="Times New Roman"/>
            </a:endParaRPr>
          </a:p>
          <a:p>
            <a:pPr marL="12700" marR="4117340" indent="40005">
              <a:lnSpc>
                <a:spcPct val="140600"/>
              </a:lnSpc>
            </a:pPr>
            <a:r>
              <a:rPr sz="1200" b="1" spc="10" dirty="0">
                <a:latin typeface="Times New Roman"/>
                <a:cs typeface="Times New Roman"/>
              </a:rPr>
              <a:t>6U.S.</a:t>
            </a:r>
            <a:r>
              <a:rPr sz="1200" b="1" spc="55" dirty="0">
                <a:latin typeface="Times New Roman"/>
                <a:cs typeface="Times New Roman"/>
              </a:rPr>
              <a:t> </a:t>
            </a:r>
            <a:r>
              <a:rPr sz="1200" b="1" spc="75" dirty="0">
                <a:latin typeface="Times New Roman"/>
                <a:cs typeface="Times New Roman"/>
              </a:rPr>
              <a:t>Census</a:t>
            </a:r>
            <a:r>
              <a:rPr sz="1200" b="1" spc="60" dirty="0">
                <a:latin typeface="Times New Roman"/>
                <a:cs typeface="Times New Roman"/>
              </a:rPr>
              <a:t> </a:t>
            </a:r>
            <a:r>
              <a:rPr sz="1200" b="1" spc="50" dirty="0">
                <a:latin typeface="Times New Roman"/>
                <a:cs typeface="Times New Roman"/>
              </a:rPr>
              <a:t>Bureau</a:t>
            </a:r>
            <a:r>
              <a:rPr sz="1200" b="1" spc="55" dirty="0">
                <a:latin typeface="Times New Roman"/>
                <a:cs typeface="Times New Roman"/>
              </a:rPr>
              <a:t> </a:t>
            </a:r>
            <a:r>
              <a:rPr sz="1200" b="1" spc="10" dirty="0">
                <a:latin typeface="Times New Roman"/>
                <a:cs typeface="Times New Roman"/>
              </a:rPr>
              <a:t>(n.d.)</a:t>
            </a:r>
            <a:r>
              <a:rPr sz="1200" b="1" spc="60" dirty="0">
                <a:latin typeface="Times New Roman"/>
                <a:cs typeface="Times New Roman"/>
              </a:rPr>
              <a:t> </a:t>
            </a:r>
            <a:r>
              <a:rPr sz="1200" b="1" spc="10" dirty="0">
                <a:latin typeface="Times New Roman"/>
                <a:cs typeface="Times New Roman"/>
              </a:rPr>
              <a:t>QuickFacts:</a:t>
            </a:r>
            <a:r>
              <a:rPr sz="1200" b="1" spc="55" dirty="0">
                <a:latin typeface="Times New Roman"/>
                <a:cs typeface="Times New Roman"/>
              </a:rPr>
              <a:t> </a:t>
            </a:r>
            <a:r>
              <a:rPr sz="1200" b="1" spc="50" dirty="0">
                <a:latin typeface="Times New Roman"/>
                <a:cs typeface="Times New Roman"/>
              </a:rPr>
              <a:t>Leon</a:t>
            </a:r>
            <a:r>
              <a:rPr sz="1200" b="1" spc="60" dirty="0">
                <a:latin typeface="Times New Roman"/>
                <a:cs typeface="Times New Roman"/>
              </a:rPr>
              <a:t> </a:t>
            </a:r>
            <a:r>
              <a:rPr sz="1200" b="1" spc="50" dirty="0">
                <a:latin typeface="Times New Roman"/>
                <a:cs typeface="Times New Roman"/>
              </a:rPr>
              <a:t>County,</a:t>
            </a:r>
            <a:r>
              <a:rPr sz="1200" b="1" spc="55" dirty="0">
                <a:latin typeface="Times New Roman"/>
                <a:cs typeface="Times New Roman"/>
              </a:rPr>
              <a:t> </a:t>
            </a:r>
            <a:r>
              <a:rPr sz="1200" b="1" spc="10" dirty="0">
                <a:latin typeface="Times New Roman"/>
                <a:cs typeface="Times New Roman"/>
              </a:rPr>
              <a:t>Florida;</a:t>
            </a:r>
            <a:r>
              <a:rPr sz="1200" b="1" spc="60" dirty="0">
                <a:latin typeface="Times New Roman"/>
                <a:cs typeface="Times New Roman"/>
              </a:rPr>
              <a:t> </a:t>
            </a:r>
            <a:r>
              <a:rPr sz="1200" b="1" spc="55" dirty="0">
                <a:latin typeface="Times New Roman"/>
                <a:cs typeface="Times New Roman"/>
              </a:rPr>
              <a:t>Tallahassee</a:t>
            </a:r>
            <a:r>
              <a:rPr sz="1200" b="1" spc="60" dirty="0">
                <a:latin typeface="Times New Roman"/>
                <a:cs typeface="Times New Roman"/>
              </a:rPr>
              <a:t> </a:t>
            </a:r>
            <a:r>
              <a:rPr sz="1200" b="1" spc="55" dirty="0">
                <a:latin typeface="Times New Roman"/>
                <a:cs typeface="Times New Roman"/>
              </a:rPr>
              <a:t>city, </a:t>
            </a:r>
            <a:r>
              <a:rPr sz="1200" b="1" spc="10" dirty="0">
                <a:latin typeface="Times New Roman"/>
                <a:cs typeface="Times New Roman"/>
              </a:rPr>
              <a:t>Florida.</a:t>
            </a:r>
            <a:r>
              <a:rPr sz="1200" b="1" spc="60" dirty="0">
                <a:latin typeface="Times New Roman"/>
                <a:cs typeface="Times New Roman"/>
              </a:rPr>
              <a:t> </a:t>
            </a:r>
            <a:r>
              <a:rPr sz="1200" b="1" spc="10" dirty="0">
                <a:latin typeface="Times New Roman"/>
                <a:cs typeface="Times New Roman"/>
              </a:rPr>
              <a:t>U.S.</a:t>
            </a:r>
            <a:r>
              <a:rPr sz="1200" b="1" spc="55" dirty="0">
                <a:latin typeface="Times New Roman"/>
                <a:cs typeface="Times New Roman"/>
              </a:rPr>
              <a:t> </a:t>
            </a:r>
            <a:r>
              <a:rPr sz="1200" b="1" spc="75" dirty="0">
                <a:latin typeface="Times New Roman"/>
                <a:cs typeface="Times New Roman"/>
              </a:rPr>
              <a:t>Department</a:t>
            </a:r>
            <a:r>
              <a:rPr sz="1200" b="1" spc="60" dirty="0">
                <a:latin typeface="Times New Roman"/>
                <a:cs typeface="Times New Roman"/>
              </a:rPr>
              <a:t> </a:t>
            </a:r>
            <a:r>
              <a:rPr sz="1200" b="1" spc="55" dirty="0">
                <a:latin typeface="Times New Roman"/>
                <a:cs typeface="Times New Roman"/>
              </a:rPr>
              <a:t>of </a:t>
            </a:r>
            <a:r>
              <a:rPr sz="1200" b="1" spc="50" dirty="0">
                <a:latin typeface="Times New Roman"/>
                <a:cs typeface="Times New Roman"/>
              </a:rPr>
              <a:t>Commerce. </a:t>
            </a:r>
            <a:r>
              <a:rPr sz="1200" b="1" u="sng" spc="80" dirty="0">
                <a:uFill>
                  <a:solidFill>
                    <a:srgbClr val="000000"/>
                  </a:solidFill>
                </a:uFill>
                <a:latin typeface="Times New Roman"/>
                <a:cs typeface="Times New Roman"/>
                <a:hlinkClick r:id="rId7"/>
              </a:rPr>
              <a:t>https://www.census.gov/quickfacts/fact/table/leoncountyflorida,tallahasseecityflorida,US/PST045221</a:t>
            </a:r>
            <a:endParaRPr sz="1200">
              <a:latin typeface="Times New Roman"/>
              <a:cs typeface="Times New Roman"/>
            </a:endParaRPr>
          </a:p>
          <a:p>
            <a:pPr marL="12700" marR="6217285" indent="40005">
              <a:lnSpc>
                <a:spcPct val="140600"/>
              </a:lnSpc>
            </a:pPr>
            <a:r>
              <a:rPr sz="1200" b="1" spc="45" dirty="0">
                <a:latin typeface="Times New Roman"/>
                <a:cs typeface="Times New Roman"/>
              </a:rPr>
              <a:t>7County </a:t>
            </a:r>
            <a:r>
              <a:rPr sz="1200" b="1" spc="60" dirty="0">
                <a:latin typeface="Times New Roman"/>
                <a:cs typeface="Times New Roman"/>
              </a:rPr>
              <a:t>Health</a:t>
            </a:r>
            <a:r>
              <a:rPr sz="1200" b="1" spc="50" dirty="0">
                <a:latin typeface="Times New Roman"/>
                <a:cs typeface="Times New Roman"/>
              </a:rPr>
              <a:t> </a:t>
            </a:r>
            <a:r>
              <a:rPr sz="1200" b="1" spc="55" dirty="0">
                <a:latin typeface="Times New Roman"/>
                <a:cs typeface="Times New Roman"/>
              </a:rPr>
              <a:t>Rankings</a:t>
            </a:r>
            <a:r>
              <a:rPr sz="1200" b="1" spc="45" dirty="0">
                <a:latin typeface="Times New Roman"/>
                <a:cs typeface="Times New Roman"/>
              </a:rPr>
              <a:t> </a:t>
            </a:r>
            <a:r>
              <a:rPr sz="1200" b="1" spc="55" dirty="0">
                <a:latin typeface="Times New Roman"/>
                <a:cs typeface="Times New Roman"/>
              </a:rPr>
              <a:t>and</a:t>
            </a:r>
            <a:r>
              <a:rPr sz="1200" b="1" spc="50" dirty="0">
                <a:latin typeface="Times New Roman"/>
                <a:cs typeface="Times New Roman"/>
              </a:rPr>
              <a:t> </a:t>
            </a:r>
            <a:r>
              <a:rPr sz="1200" b="1" spc="10" dirty="0">
                <a:latin typeface="Times New Roman"/>
                <a:cs typeface="Times New Roman"/>
              </a:rPr>
              <a:t>Roadmaps.</a:t>
            </a:r>
            <a:r>
              <a:rPr sz="1200" b="1" spc="50" dirty="0">
                <a:latin typeface="Times New Roman"/>
                <a:cs typeface="Times New Roman"/>
              </a:rPr>
              <a:t> </a:t>
            </a:r>
            <a:r>
              <a:rPr sz="1200" b="1" spc="10" dirty="0">
                <a:latin typeface="Times New Roman"/>
                <a:cs typeface="Times New Roman"/>
              </a:rPr>
              <a:t>(2021)</a:t>
            </a:r>
            <a:r>
              <a:rPr sz="1200" b="1" spc="45" dirty="0">
                <a:latin typeface="Times New Roman"/>
                <a:cs typeface="Times New Roman"/>
              </a:rPr>
              <a:t> </a:t>
            </a:r>
            <a:r>
              <a:rPr sz="1200" b="1" spc="50" dirty="0">
                <a:latin typeface="Times New Roman"/>
                <a:cs typeface="Times New Roman"/>
              </a:rPr>
              <a:t>Drug </a:t>
            </a:r>
            <a:r>
              <a:rPr sz="1200" b="1" spc="75" dirty="0">
                <a:latin typeface="Times New Roman"/>
                <a:cs typeface="Times New Roman"/>
              </a:rPr>
              <a:t>overdose</a:t>
            </a:r>
            <a:r>
              <a:rPr sz="1200" b="1" spc="50" dirty="0">
                <a:latin typeface="Times New Roman"/>
                <a:cs typeface="Times New Roman"/>
              </a:rPr>
              <a:t> </a:t>
            </a:r>
            <a:r>
              <a:rPr sz="1200" b="1" spc="75" dirty="0">
                <a:latin typeface="Times New Roman"/>
                <a:cs typeface="Times New Roman"/>
              </a:rPr>
              <a:t>deaths</a:t>
            </a:r>
            <a:r>
              <a:rPr sz="1200" b="1" spc="45" dirty="0">
                <a:latin typeface="Times New Roman"/>
                <a:cs typeface="Times New Roman"/>
              </a:rPr>
              <a:t> </a:t>
            </a:r>
            <a:r>
              <a:rPr sz="1200" b="1" spc="75" dirty="0">
                <a:latin typeface="Times New Roman"/>
                <a:cs typeface="Times New Roman"/>
              </a:rPr>
              <a:t>in</a:t>
            </a:r>
            <a:r>
              <a:rPr sz="1200" b="1" spc="50" dirty="0">
                <a:latin typeface="Times New Roman"/>
                <a:cs typeface="Times New Roman"/>
              </a:rPr>
              <a:t> </a:t>
            </a:r>
            <a:r>
              <a:rPr sz="1200" b="1" spc="10" dirty="0">
                <a:latin typeface="Times New Roman"/>
                <a:cs typeface="Times New Roman"/>
              </a:rPr>
              <a:t>Florida:</a:t>
            </a:r>
            <a:r>
              <a:rPr sz="1200" b="1" spc="50" dirty="0">
                <a:latin typeface="Times New Roman"/>
                <a:cs typeface="Times New Roman"/>
              </a:rPr>
              <a:t> </a:t>
            </a:r>
            <a:r>
              <a:rPr sz="1200" b="1" spc="-10" dirty="0">
                <a:latin typeface="Times New Roman"/>
                <a:cs typeface="Times New Roman"/>
              </a:rPr>
              <a:t>Data. </a:t>
            </a:r>
            <a:r>
              <a:rPr sz="1200" b="1" u="sng" spc="95" dirty="0">
                <a:uFill>
                  <a:solidFill>
                    <a:srgbClr val="000000"/>
                  </a:solidFill>
                </a:uFill>
                <a:latin typeface="Times New Roman"/>
                <a:cs typeface="Times New Roman"/>
                <a:hlinkClick r:id="rId8"/>
              </a:rPr>
              <a:t>https://www.countyhealthrankings.org/app/florida/2021/measure/factors/138/data</a:t>
            </a:r>
            <a:endParaRPr sz="1200">
              <a:latin typeface="Times New Roman"/>
              <a:cs typeface="Times New Roman"/>
            </a:endParaRPr>
          </a:p>
          <a:p>
            <a:pPr marL="12700" marR="2153285" indent="40005">
              <a:lnSpc>
                <a:spcPct val="140600"/>
              </a:lnSpc>
            </a:pPr>
            <a:r>
              <a:rPr sz="1200" b="1" spc="10" dirty="0">
                <a:latin typeface="Times New Roman"/>
                <a:cs typeface="Times New Roman"/>
              </a:rPr>
              <a:t>8Florida</a:t>
            </a:r>
            <a:r>
              <a:rPr sz="1200" b="1" spc="100" dirty="0">
                <a:latin typeface="Times New Roman"/>
                <a:cs typeface="Times New Roman"/>
              </a:rPr>
              <a:t> </a:t>
            </a:r>
            <a:r>
              <a:rPr sz="1200" b="1" spc="75" dirty="0">
                <a:latin typeface="Times New Roman"/>
                <a:cs typeface="Times New Roman"/>
              </a:rPr>
              <a:t>Department</a:t>
            </a:r>
            <a:r>
              <a:rPr sz="1200" b="1" spc="105" dirty="0">
                <a:latin typeface="Times New Roman"/>
                <a:cs typeface="Times New Roman"/>
              </a:rPr>
              <a:t> </a:t>
            </a:r>
            <a:r>
              <a:rPr sz="1200" b="1" spc="55" dirty="0">
                <a:latin typeface="Times New Roman"/>
                <a:cs typeface="Times New Roman"/>
              </a:rPr>
              <a:t>of</a:t>
            </a:r>
            <a:r>
              <a:rPr sz="1200" b="1" spc="105" dirty="0">
                <a:latin typeface="Times New Roman"/>
                <a:cs typeface="Times New Roman"/>
              </a:rPr>
              <a:t> </a:t>
            </a:r>
            <a:r>
              <a:rPr sz="1200" b="1" spc="45" dirty="0">
                <a:latin typeface="Times New Roman"/>
                <a:cs typeface="Times New Roman"/>
              </a:rPr>
              <a:t>Health.</a:t>
            </a:r>
            <a:r>
              <a:rPr sz="1200" b="1" spc="100" dirty="0">
                <a:latin typeface="Times New Roman"/>
                <a:cs typeface="Times New Roman"/>
              </a:rPr>
              <a:t> </a:t>
            </a:r>
            <a:r>
              <a:rPr sz="1200" b="1" spc="10" dirty="0">
                <a:latin typeface="Times New Roman"/>
                <a:cs typeface="Times New Roman"/>
              </a:rPr>
              <a:t>(2020).</a:t>
            </a:r>
            <a:r>
              <a:rPr sz="1200" b="1" spc="105" dirty="0">
                <a:latin typeface="Times New Roman"/>
                <a:cs typeface="Times New Roman"/>
              </a:rPr>
              <a:t> </a:t>
            </a:r>
            <a:r>
              <a:rPr sz="1200" b="1" spc="70" dirty="0">
                <a:latin typeface="Times New Roman"/>
                <a:cs typeface="Times New Roman"/>
              </a:rPr>
              <a:t>Substance</a:t>
            </a:r>
            <a:r>
              <a:rPr sz="1200" b="1" spc="105" dirty="0">
                <a:latin typeface="Times New Roman"/>
                <a:cs typeface="Times New Roman"/>
              </a:rPr>
              <a:t> </a:t>
            </a:r>
            <a:r>
              <a:rPr sz="1200" b="1" spc="95" dirty="0">
                <a:latin typeface="Times New Roman"/>
                <a:cs typeface="Times New Roman"/>
              </a:rPr>
              <a:t>use</a:t>
            </a:r>
            <a:r>
              <a:rPr sz="1200" b="1" spc="105" dirty="0">
                <a:latin typeface="Times New Roman"/>
                <a:cs typeface="Times New Roman"/>
              </a:rPr>
              <a:t> </a:t>
            </a:r>
            <a:r>
              <a:rPr sz="1200" b="1" spc="10" dirty="0">
                <a:latin typeface="Times New Roman"/>
                <a:cs typeface="Times New Roman"/>
              </a:rPr>
              <a:t>dashboard:</a:t>
            </a:r>
            <a:r>
              <a:rPr sz="1200" b="1" spc="100" dirty="0">
                <a:latin typeface="Times New Roman"/>
                <a:cs typeface="Times New Roman"/>
              </a:rPr>
              <a:t> </a:t>
            </a:r>
            <a:r>
              <a:rPr sz="1200" b="1" spc="60" dirty="0">
                <a:latin typeface="Times New Roman"/>
                <a:cs typeface="Times New Roman"/>
              </a:rPr>
              <a:t>Overdoses.</a:t>
            </a:r>
            <a:r>
              <a:rPr sz="1200" b="1" spc="105" dirty="0">
                <a:latin typeface="Times New Roman"/>
                <a:cs typeface="Times New Roman"/>
              </a:rPr>
              <a:t> </a:t>
            </a:r>
            <a:r>
              <a:rPr sz="1200" b="1" u="sng" spc="75" dirty="0">
                <a:uFill>
                  <a:solidFill>
                    <a:srgbClr val="000000"/>
                  </a:solidFill>
                </a:uFill>
                <a:latin typeface="Times New Roman"/>
                <a:cs typeface="Times New Roman"/>
                <a:hlinkClick r:id="rId9"/>
              </a:rPr>
              <a:t>https://www.flhealthcharts.gov/ChartsDashboards/rdPage.aspx?</a:t>
            </a:r>
            <a:r>
              <a:rPr sz="1200" b="1" spc="75" dirty="0">
                <a:latin typeface="Times New Roman"/>
                <a:cs typeface="Times New Roman"/>
              </a:rPr>
              <a:t> </a:t>
            </a:r>
            <a:r>
              <a:rPr sz="1200" b="1" u="sng" spc="50" dirty="0">
                <a:uFill>
                  <a:solidFill>
                    <a:srgbClr val="000000"/>
                  </a:solidFill>
                </a:uFill>
                <a:latin typeface="Times New Roman"/>
                <a:cs typeface="Times New Roman"/>
                <a:hlinkClick r:id="rId9"/>
              </a:rPr>
              <a:t>rdReport=SubstanceUse.Overdose</a:t>
            </a:r>
            <a:endParaRPr sz="1200">
              <a:latin typeface="Times New Roman"/>
              <a:cs typeface="Times New Roman"/>
            </a:endParaRPr>
          </a:p>
          <a:p>
            <a:pPr marL="12700" marR="1616075" indent="40005">
              <a:lnSpc>
                <a:spcPct val="140600"/>
              </a:lnSpc>
            </a:pPr>
            <a:r>
              <a:rPr sz="1200" b="1" dirty="0">
                <a:latin typeface="Times New Roman"/>
                <a:cs typeface="Times New Roman"/>
              </a:rPr>
              <a:t>9Florida</a:t>
            </a:r>
            <a:r>
              <a:rPr sz="1200" b="1" spc="130" dirty="0">
                <a:latin typeface="Times New Roman"/>
                <a:cs typeface="Times New Roman"/>
              </a:rPr>
              <a:t> </a:t>
            </a:r>
            <a:r>
              <a:rPr sz="1200" b="1" spc="45" dirty="0">
                <a:latin typeface="Times New Roman"/>
                <a:cs typeface="Times New Roman"/>
              </a:rPr>
              <a:t>Health.</a:t>
            </a:r>
            <a:r>
              <a:rPr sz="1200" b="1" spc="135" dirty="0">
                <a:latin typeface="Times New Roman"/>
                <a:cs typeface="Times New Roman"/>
              </a:rPr>
              <a:t> </a:t>
            </a:r>
            <a:r>
              <a:rPr sz="1200" b="1" dirty="0">
                <a:latin typeface="Times New Roman"/>
                <a:cs typeface="Times New Roman"/>
              </a:rPr>
              <a:t>(2021)</a:t>
            </a:r>
            <a:r>
              <a:rPr sz="1200" b="1" spc="135" dirty="0">
                <a:latin typeface="Times New Roman"/>
                <a:cs typeface="Times New Roman"/>
              </a:rPr>
              <a:t> </a:t>
            </a:r>
            <a:r>
              <a:rPr sz="1200" b="1" dirty="0">
                <a:latin typeface="Times New Roman"/>
                <a:cs typeface="Times New Roman"/>
              </a:rPr>
              <a:t>Public</a:t>
            </a:r>
            <a:r>
              <a:rPr sz="1200" b="1" spc="135" dirty="0">
                <a:latin typeface="Times New Roman"/>
                <a:cs typeface="Times New Roman"/>
              </a:rPr>
              <a:t> </a:t>
            </a:r>
            <a:r>
              <a:rPr sz="1200" b="1" spc="65" dirty="0">
                <a:latin typeface="Times New Roman"/>
                <a:cs typeface="Times New Roman"/>
              </a:rPr>
              <a:t>health</a:t>
            </a:r>
            <a:r>
              <a:rPr sz="1200" b="1" spc="135" dirty="0">
                <a:latin typeface="Times New Roman"/>
                <a:cs typeface="Times New Roman"/>
              </a:rPr>
              <a:t> </a:t>
            </a:r>
            <a:r>
              <a:rPr sz="1200" b="1" spc="55" dirty="0">
                <a:latin typeface="Times New Roman"/>
                <a:cs typeface="Times New Roman"/>
              </a:rPr>
              <a:t>campaigns.</a:t>
            </a:r>
            <a:r>
              <a:rPr sz="1200" b="1" spc="135" dirty="0">
                <a:latin typeface="Times New Roman"/>
                <a:cs typeface="Times New Roman"/>
              </a:rPr>
              <a:t> </a:t>
            </a:r>
            <a:r>
              <a:rPr sz="1200" b="1" dirty="0">
                <a:latin typeface="Times New Roman"/>
                <a:cs typeface="Times New Roman"/>
              </a:rPr>
              <a:t>Florida</a:t>
            </a:r>
            <a:r>
              <a:rPr sz="1200" b="1" spc="135" dirty="0">
                <a:latin typeface="Times New Roman"/>
                <a:cs typeface="Times New Roman"/>
              </a:rPr>
              <a:t> </a:t>
            </a:r>
            <a:r>
              <a:rPr sz="1200" b="1" spc="75" dirty="0">
                <a:latin typeface="Times New Roman"/>
                <a:cs typeface="Times New Roman"/>
              </a:rPr>
              <a:t>Department</a:t>
            </a:r>
            <a:r>
              <a:rPr sz="1200" b="1" spc="135" dirty="0">
                <a:latin typeface="Times New Roman"/>
                <a:cs typeface="Times New Roman"/>
              </a:rPr>
              <a:t> </a:t>
            </a:r>
            <a:r>
              <a:rPr sz="1200" b="1" spc="55" dirty="0">
                <a:latin typeface="Times New Roman"/>
                <a:cs typeface="Times New Roman"/>
              </a:rPr>
              <a:t>of</a:t>
            </a:r>
            <a:r>
              <a:rPr sz="1200" b="1" spc="135" dirty="0">
                <a:latin typeface="Times New Roman"/>
                <a:cs typeface="Times New Roman"/>
              </a:rPr>
              <a:t> </a:t>
            </a:r>
            <a:r>
              <a:rPr sz="1200" b="1" spc="45" dirty="0">
                <a:latin typeface="Times New Roman"/>
                <a:cs typeface="Times New Roman"/>
              </a:rPr>
              <a:t>Health.</a:t>
            </a:r>
            <a:r>
              <a:rPr sz="1200" b="1" spc="135" dirty="0">
                <a:latin typeface="Times New Roman"/>
                <a:cs typeface="Times New Roman"/>
              </a:rPr>
              <a:t> </a:t>
            </a:r>
            <a:r>
              <a:rPr sz="1200" b="1" u="sng" spc="90" dirty="0">
                <a:uFill>
                  <a:solidFill>
                    <a:srgbClr val="000000"/>
                  </a:solidFill>
                </a:uFill>
                <a:latin typeface="Times New Roman"/>
                <a:cs typeface="Times New Roman"/>
                <a:hlinkClick r:id="rId10"/>
              </a:rPr>
              <a:t>https://www.floridahealth.gov/programs-</a:t>
            </a:r>
            <a:r>
              <a:rPr sz="1200" b="1" u="sng" spc="80" dirty="0">
                <a:uFill>
                  <a:solidFill>
                    <a:srgbClr val="000000"/>
                  </a:solidFill>
                </a:uFill>
                <a:latin typeface="Times New Roman"/>
                <a:cs typeface="Times New Roman"/>
                <a:hlinkClick r:id="rId10"/>
              </a:rPr>
              <a:t>and-</a:t>
            </a:r>
            <a:r>
              <a:rPr sz="1200" b="1" u="sng" spc="100" dirty="0">
                <a:uFill>
                  <a:solidFill>
                    <a:srgbClr val="000000"/>
                  </a:solidFill>
                </a:uFill>
                <a:latin typeface="Times New Roman"/>
                <a:cs typeface="Times New Roman"/>
                <a:hlinkClick r:id="rId10"/>
              </a:rPr>
              <a:t>services/public-</a:t>
            </a:r>
            <a:r>
              <a:rPr sz="1200" b="1" u="sng" spc="70" dirty="0">
                <a:uFill>
                  <a:solidFill>
                    <a:srgbClr val="000000"/>
                  </a:solidFill>
                </a:uFill>
                <a:latin typeface="Times New Roman"/>
                <a:cs typeface="Times New Roman"/>
                <a:hlinkClick r:id="rId10"/>
              </a:rPr>
              <a:t>health-</a:t>
            </a:r>
            <a:r>
              <a:rPr sz="1200" b="1" spc="70" dirty="0">
                <a:latin typeface="Times New Roman"/>
                <a:cs typeface="Times New Roman"/>
              </a:rPr>
              <a:t> </a:t>
            </a:r>
            <a:r>
              <a:rPr sz="1200" b="1" u="sng" spc="75" dirty="0">
                <a:uFill>
                  <a:solidFill>
                    <a:srgbClr val="000000"/>
                  </a:solidFill>
                </a:uFill>
                <a:latin typeface="Times New Roman"/>
                <a:cs typeface="Times New Roman"/>
                <a:hlinkClick r:id="rId10"/>
              </a:rPr>
              <a:t>campaigns/index.html</a:t>
            </a:r>
            <a:endParaRPr sz="1200">
              <a:latin typeface="Times New Roman"/>
              <a:cs typeface="Times New Roman"/>
            </a:endParaRPr>
          </a:p>
          <a:p>
            <a:pPr marL="12700" marR="1536700" indent="40005">
              <a:lnSpc>
                <a:spcPct val="140600"/>
              </a:lnSpc>
            </a:pPr>
            <a:r>
              <a:rPr sz="1200" b="1" dirty="0">
                <a:latin typeface="Times New Roman"/>
                <a:cs typeface="Times New Roman"/>
              </a:rPr>
              <a:t>10I</a:t>
            </a:r>
            <a:r>
              <a:rPr sz="1200" b="1" spc="50" dirty="0">
                <a:latin typeface="Times New Roman"/>
                <a:cs typeface="Times New Roman"/>
              </a:rPr>
              <a:t> </a:t>
            </a:r>
            <a:r>
              <a:rPr sz="1200" b="1" spc="55" dirty="0">
                <a:latin typeface="Times New Roman"/>
                <a:cs typeface="Times New Roman"/>
              </a:rPr>
              <a:t>Save </a:t>
            </a:r>
            <a:r>
              <a:rPr sz="1200" b="1" dirty="0">
                <a:latin typeface="Times New Roman"/>
                <a:cs typeface="Times New Roman"/>
              </a:rPr>
              <a:t>Florida.</a:t>
            </a:r>
            <a:r>
              <a:rPr sz="1200" b="1" spc="55" dirty="0">
                <a:latin typeface="Times New Roman"/>
                <a:cs typeface="Times New Roman"/>
              </a:rPr>
              <a:t> </a:t>
            </a:r>
            <a:r>
              <a:rPr sz="1200" b="1" dirty="0">
                <a:latin typeface="Times New Roman"/>
                <a:cs typeface="Times New Roman"/>
              </a:rPr>
              <a:t>(n.d.)</a:t>
            </a:r>
            <a:r>
              <a:rPr sz="1200" b="1" spc="55" dirty="0">
                <a:latin typeface="Times New Roman"/>
                <a:cs typeface="Times New Roman"/>
              </a:rPr>
              <a:t> </a:t>
            </a:r>
            <a:r>
              <a:rPr sz="1200" b="1" spc="65" dirty="0">
                <a:latin typeface="Times New Roman"/>
                <a:cs typeface="Times New Roman"/>
              </a:rPr>
              <a:t>Resources.</a:t>
            </a:r>
            <a:r>
              <a:rPr sz="1200" b="1" spc="55" dirty="0">
                <a:latin typeface="Times New Roman"/>
                <a:cs typeface="Times New Roman"/>
              </a:rPr>
              <a:t> </a:t>
            </a:r>
            <a:r>
              <a:rPr sz="1200" b="1" dirty="0">
                <a:latin typeface="Times New Roman"/>
                <a:cs typeface="Times New Roman"/>
              </a:rPr>
              <a:t>Florida</a:t>
            </a:r>
            <a:r>
              <a:rPr sz="1200" b="1" spc="50" dirty="0">
                <a:latin typeface="Times New Roman"/>
                <a:cs typeface="Times New Roman"/>
              </a:rPr>
              <a:t> </a:t>
            </a:r>
            <a:r>
              <a:rPr sz="1200" b="1" spc="75" dirty="0">
                <a:latin typeface="Times New Roman"/>
                <a:cs typeface="Times New Roman"/>
              </a:rPr>
              <a:t>Department</a:t>
            </a:r>
            <a:r>
              <a:rPr sz="1200" b="1" spc="55" dirty="0">
                <a:latin typeface="Times New Roman"/>
                <a:cs typeface="Times New Roman"/>
              </a:rPr>
              <a:t> of </a:t>
            </a:r>
            <a:r>
              <a:rPr sz="1200" b="1" spc="50" dirty="0">
                <a:latin typeface="Times New Roman"/>
                <a:cs typeface="Times New Roman"/>
              </a:rPr>
              <a:t>Children</a:t>
            </a:r>
            <a:r>
              <a:rPr sz="1200" b="1" spc="55" dirty="0">
                <a:latin typeface="Times New Roman"/>
                <a:cs typeface="Times New Roman"/>
              </a:rPr>
              <a:t> and </a:t>
            </a:r>
            <a:r>
              <a:rPr sz="1200" b="1" spc="45" dirty="0">
                <a:latin typeface="Times New Roman"/>
                <a:cs typeface="Times New Roman"/>
              </a:rPr>
              <a:t>Families.</a:t>
            </a:r>
            <a:r>
              <a:rPr sz="1200" b="1" spc="50" dirty="0">
                <a:latin typeface="Times New Roman"/>
                <a:cs typeface="Times New Roman"/>
              </a:rPr>
              <a:t> </a:t>
            </a:r>
            <a:r>
              <a:rPr sz="1200" b="1" spc="60" dirty="0">
                <a:latin typeface="Times New Roman"/>
                <a:cs typeface="Times New Roman"/>
              </a:rPr>
              <a:t>Retrieved</a:t>
            </a:r>
            <a:r>
              <a:rPr sz="1200" b="1" spc="55" dirty="0">
                <a:latin typeface="Times New Roman"/>
                <a:cs typeface="Times New Roman"/>
              </a:rPr>
              <a:t> </a:t>
            </a:r>
            <a:r>
              <a:rPr sz="1200" b="1" dirty="0">
                <a:latin typeface="Times New Roman"/>
                <a:cs typeface="Times New Roman"/>
              </a:rPr>
              <a:t>7</a:t>
            </a:r>
            <a:r>
              <a:rPr sz="1200" b="1" spc="55" dirty="0">
                <a:latin typeface="Times New Roman"/>
                <a:cs typeface="Times New Roman"/>
              </a:rPr>
              <a:t> </a:t>
            </a:r>
            <a:r>
              <a:rPr sz="1200" b="1" dirty="0">
                <a:latin typeface="Times New Roman"/>
                <a:cs typeface="Times New Roman"/>
              </a:rPr>
              <a:t>April</a:t>
            </a:r>
            <a:r>
              <a:rPr sz="1200" b="1" spc="55" dirty="0">
                <a:latin typeface="Times New Roman"/>
                <a:cs typeface="Times New Roman"/>
              </a:rPr>
              <a:t> </a:t>
            </a:r>
            <a:r>
              <a:rPr sz="1200" b="1" spc="50" dirty="0">
                <a:latin typeface="Times New Roman"/>
                <a:cs typeface="Times New Roman"/>
              </a:rPr>
              <a:t>2022,</a:t>
            </a:r>
            <a:r>
              <a:rPr sz="1200" b="1" spc="55" dirty="0">
                <a:latin typeface="Times New Roman"/>
                <a:cs typeface="Times New Roman"/>
              </a:rPr>
              <a:t> </a:t>
            </a:r>
            <a:r>
              <a:rPr sz="1200" b="1" spc="60" dirty="0">
                <a:latin typeface="Times New Roman"/>
                <a:cs typeface="Times New Roman"/>
              </a:rPr>
              <a:t>from</a:t>
            </a:r>
            <a:r>
              <a:rPr sz="1200" b="1" spc="50" dirty="0">
                <a:latin typeface="Times New Roman"/>
                <a:cs typeface="Times New Roman"/>
              </a:rPr>
              <a:t> </a:t>
            </a:r>
            <a:r>
              <a:rPr sz="1200" b="1" spc="90" dirty="0">
                <a:latin typeface="Times New Roman"/>
                <a:cs typeface="Times New Roman"/>
              </a:rPr>
              <a:t>https://</a:t>
            </a:r>
            <a:r>
              <a:rPr sz="1200" b="1" spc="90" dirty="0">
                <a:latin typeface="Times New Roman"/>
                <a:cs typeface="Times New Roman"/>
                <a:hlinkClick r:id="rId11"/>
              </a:rPr>
              <a:t>www.isavefl.com/resources.shtml</a:t>
            </a:r>
            <a:r>
              <a:rPr sz="1200" b="1" spc="90" dirty="0">
                <a:latin typeface="Times New Roman"/>
                <a:cs typeface="Times New Roman"/>
              </a:rPr>
              <a:t> </a:t>
            </a:r>
            <a:r>
              <a:rPr sz="1200" b="1" spc="20" dirty="0">
                <a:latin typeface="Times New Roman"/>
                <a:cs typeface="Times New Roman"/>
              </a:rPr>
              <a:t>11National</a:t>
            </a:r>
            <a:r>
              <a:rPr sz="1200" b="1" spc="50" dirty="0">
                <a:latin typeface="Times New Roman"/>
                <a:cs typeface="Times New Roman"/>
              </a:rPr>
              <a:t> </a:t>
            </a:r>
            <a:r>
              <a:rPr sz="1200" b="1" spc="20" dirty="0">
                <a:latin typeface="Times New Roman"/>
                <a:cs typeface="Times New Roman"/>
              </a:rPr>
              <a:t>Harm</a:t>
            </a:r>
            <a:r>
              <a:rPr sz="1200" b="1" spc="55" dirty="0">
                <a:latin typeface="Times New Roman"/>
                <a:cs typeface="Times New Roman"/>
              </a:rPr>
              <a:t> </a:t>
            </a:r>
            <a:r>
              <a:rPr sz="1200" b="1" spc="65" dirty="0">
                <a:latin typeface="Times New Roman"/>
                <a:cs typeface="Times New Roman"/>
              </a:rPr>
              <a:t>Reduction</a:t>
            </a:r>
            <a:r>
              <a:rPr sz="1200" b="1" spc="55" dirty="0">
                <a:latin typeface="Times New Roman"/>
                <a:cs typeface="Times New Roman"/>
              </a:rPr>
              <a:t> </a:t>
            </a:r>
            <a:r>
              <a:rPr sz="1200" b="1" spc="20" dirty="0">
                <a:latin typeface="Times New Roman"/>
                <a:cs typeface="Times New Roman"/>
              </a:rPr>
              <a:t>Coalition.</a:t>
            </a:r>
            <a:r>
              <a:rPr sz="1200" b="1" spc="55" dirty="0">
                <a:latin typeface="Times New Roman"/>
                <a:cs typeface="Times New Roman"/>
              </a:rPr>
              <a:t> </a:t>
            </a:r>
            <a:r>
              <a:rPr sz="1200" b="1" spc="10" dirty="0">
                <a:latin typeface="Times New Roman"/>
                <a:cs typeface="Times New Roman"/>
              </a:rPr>
              <a:t>(n.d.).</a:t>
            </a:r>
            <a:r>
              <a:rPr sz="1200" b="1" spc="50" dirty="0">
                <a:latin typeface="Times New Roman"/>
                <a:cs typeface="Times New Roman"/>
              </a:rPr>
              <a:t> </a:t>
            </a:r>
            <a:r>
              <a:rPr sz="1200" b="1" spc="65" dirty="0">
                <a:latin typeface="Times New Roman"/>
                <a:cs typeface="Times New Roman"/>
              </a:rPr>
              <a:t>Responding</a:t>
            </a:r>
            <a:r>
              <a:rPr sz="1200" b="1" spc="55" dirty="0">
                <a:latin typeface="Times New Roman"/>
                <a:cs typeface="Times New Roman"/>
              </a:rPr>
              <a:t> </a:t>
            </a:r>
            <a:r>
              <a:rPr sz="1200" b="1" spc="85" dirty="0">
                <a:latin typeface="Times New Roman"/>
                <a:cs typeface="Times New Roman"/>
              </a:rPr>
              <a:t>to</a:t>
            </a:r>
            <a:r>
              <a:rPr sz="1200" b="1" spc="55" dirty="0">
                <a:latin typeface="Times New Roman"/>
                <a:cs typeface="Times New Roman"/>
              </a:rPr>
              <a:t> </a:t>
            </a:r>
            <a:r>
              <a:rPr sz="1200" b="1" spc="20" dirty="0">
                <a:latin typeface="Times New Roman"/>
                <a:cs typeface="Times New Roman"/>
              </a:rPr>
              <a:t>Opioid</a:t>
            </a:r>
            <a:r>
              <a:rPr sz="1200" b="1" spc="55" dirty="0">
                <a:latin typeface="Times New Roman"/>
                <a:cs typeface="Times New Roman"/>
              </a:rPr>
              <a:t> Overdose. </a:t>
            </a:r>
            <a:r>
              <a:rPr sz="1200" b="1" spc="60" dirty="0">
                <a:latin typeface="Times New Roman"/>
                <a:cs typeface="Times New Roman"/>
              </a:rPr>
              <a:t>Retrieved</a:t>
            </a:r>
            <a:r>
              <a:rPr sz="1200" b="1" spc="50" dirty="0">
                <a:latin typeface="Times New Roman"/>
                <a:cs typeface="Times New Roman"/>
              </a:rPr>
              <a:t> </a:t>
            </a:r>
            <a:r>
              <a:rPr sz="1200" b="1" spc="90" dirty="0">
                <a:latin typeface="Times New Roman"/>
                <a:cs typeface="Times New Roman"/>
              </a:rPr>
              <a:t>6</a:t>
            </a:r>
            <a:r>
              <a:rPr sz="1200" b="1" spc="55" dirty="0">
                <a:latin typeface="Times New Roman"/>
                <a:cs typeface="Times New Roman"/>
              </a:rPr>
              <a:t> </a:t>
            </a:r>
            <a:r>
              <a:rPr sz="1200" b="1" spc="20" dirty="0">
                <a:latin typeface="Times New Roman"/>
                <a:cs typeface="Times New Roman"/>
              </a:rPr>
              <a:t>April</a:t>
            </a:r>
            <a:r>
              <a:rPr sz="1200" b="1" spc="55" dirty="0">
                <a:latin typeface="Times New Roman"/>
                <a:cs typeface="Times New Roman"/>
              </a:rPr>
              <a:t> </a:t>
            </a:r>
            <a:r>
              <a:rPr sz="1200" b="1" spc="50" dirty="0">
                <a:latin typeface="Times New Roman"/>
                <a:cs typeface="Times New Roman"/>
              </a:rPr>
              <a:t>2022,</a:t>
            </a:r>
            <a:r>
              <a:rPr sz="1200" b="1" spc="55" dirty="0">
                <a:latin typeface="Times New Roman"/>
                <a:cs typeface="Times New Roman"/>
              </a:rPr>
              <a:t> </a:t>
            </a:r>
            <a:r>
              <a:rPr sz="1200" b="1" spc="60" dirty="0">
                <a:latin typeface="Times New Roman"/>
                <a:cs typeface="Times New Roman"/>
              </a:rPr>
              <a:t>from</a:t>
            </a:r>
            <a:r>
              <a:rPr sz="1200" b="1" spc="50" dirty="0">
                <a:latin typeface="Times New Roman"/>
                <a:cs typeface="Times New Roman"/>
              </a:rPr>
              <a:t> </a:t>
            </a:r>
            <a:r>
              <a:rPr sz="1200" b="1" u="sng" spc="100" dirty="0">
                <a:uFill>
                  <a:solidFill>
                    <a:srgbClr val="000000"/>
                  </a:solidFill>
                </a:uFill>
                <a:latin typeface="Times New Roman"/>
                <a:cs typeface="Times New Roman"/>
                <a:hlinkClick r:id="rId12"/>
              </a:rPr>
              <a:t>https://harmreduction.org/issues/overdose-</a:t>
            </a:r>
            <a:r>
              <a:rPr sz="1200" b="1" spc="100" dirty="0">
                <a:latin typeface="Times New Roman"/>
                <a:cs typeface="Times New Roman"/>
              </a:rPr>
              <a:t> </a:t>
            </a:r>
            <a:r>
              <a:rPr sz="1200" b="1" spc="105" dirty="0">
                <a:latin typeface="Times New Roman"/>
                <a:cs typeface="Times New Roman"/>
                <a:hlinkClick r:id="rId12"/>
              </a:rPr>
              <a:t>prevention/overview/overdose-</a:t>
            </a:r>
            <a:r>
              <a:rPr sz="1200" b="1" spc="100" dirty="0">
                <a:latin typeface="Times New Roman"/>
                <a:cs typeface="Times New Roman"/>
                <a:hlinkClick r:id="rId12"/>
              </a:rPr>
              <a:t>basics/responding-</a:t>
            </a:r>
            <a:r>
              <a:rPr sz="1200" b="1" spc="110" dirty="0">
                <a:latin typeface="Times New Roman"/>
                <a:cs typeface="Times New Roman"/>
                <a:hlinkClick r:id="rId12"/>
              </a:rPr>
              <a:t>to-</a:t>
            </a:r>
            <a:r>
              <a:rPr sz="1200" b="1" spc="75" dirty="0">
                <a:latin typeface="Times New Roman"/>
                <a:cs typeface="Times New Roman"/>
                <a:hlinkClick r:id="rId12"/>
              </a:rPr>
              <a:t>opioid-</a:t>
            </a:r>
            <a:r>
              <a:rPr sz="1200" b="1" spc="110" dirty="0">
                <a:latin typeface="Times New Roman"/>
                <a:cs typeface="Times New Roman"/>
                <a:hlinkClick r:id="rId12"/>
              </a:rPr>
              <a:t>overdose/</a:t>
            </a:r>
            <a:endParaRPr sz="1200">
              <a:latin typeface="Times New Roman"/>
              <a:cs typeface="Times New Roman"/>
            </a:endParaRPr>
          </a:p>
          <a:p>
            <a:pPr marL="12700" marR="378460" indent="40005">
              <a:lnSpc>
                <a:spcPct val="140600"/>
              </a:lnSpc>
            </a:pPr>
            <a:r>
              <a:rPr sz="1200" b="1" dirty="0">
                <a:latin typeface="Times New Roman"/>
                <a:cs typeface="Times New Roman"/>
              </a:rPr>
              <a:t>12I</a:t>
            </a:r>
            <a:r>
              <a:rPr sz="1200" b="1" spc="60" dirty="0">
                <a:latin typeface="Times New Roman"/>
                <a:cs typeface="Times New Roman"/>
              </a:rPr>
              <a:t> </a:t>
            </a:r>
            <a:r>
              <a:rPr sz="1200" b="1" spc="55" dirty="0">
                <a:latin typeface="Times New Roman"/>
                <a:cs typeface="Times New Roman"/>
              </a:rPr>
              <a:t>Save</a:t>
            </a:r>
            <a:r>
              <a:rPr sz="1200" b="1" spc="65" dirty="0">
                <a:latin typeface="Times New Roman"/>
                <a:cs typeface="Times New Roman"/>
              </a:rPr>
              <a:t> </a:t>
            </a:r>
            <a:r>
              <a:rPr sz="1200" b="1" dirty="0">
                <a:latin typeface="Times New Roman"/>
                <a:cs typeface="Times New Roman"/>
              </a:rPr>
              <a:t>Florida.</a:t>
            </a:r>
            <a:r>
              <a:rPr sz="1200" b="1" spc="60" dirty="0">
                <a:latin typeface="Times New Roman"/>
                <a:cs typeface="Times New Roman"/>
              </a:rPr>
              <a:t> </a:t>
            </a:r>
            <a:r>
              <a:rPr sz="1200" b="1" dirty="0">
                <a:latin typeface="Times New Roman"/>
                <a:cs typeface="Times New Roman"/>
              </a:rPr>
              <a:t>(n.d.).</a:t>
            </a:r>
            <a:r>
              <a:rPr sz="1200" b="1" spc="65" dirty="0">
                <a:latin typeface="Times New Roman"/>
                <a:cs typeface="Times New Roman"/>
              </a:rPr>
              <a:t> </a:t>
            </a:r>
            <a:r>
              <a:rPr sz="1200" b="1" dirty="0">
                <a:latin typeface="Times New Roman"/>
                <a:cs typeface="Times New Roman"/>
              </a:rPr>
              <a:t>Find</a:t>
            </a:r>
            <a:r>
              <a:rPr sz="1200" b="1" spc="65" dirty="0">
                <a:latin typeface="Times New Roman"/>
                <a:cs typeface="Times New Roman"/>
              </a:rPr>
              <a:t> </a:t>
            </a:r>
            <a:r>
              <a:rPr sz="1200" b="1" spc="55" dirty="0">
                <a:latin typeface="Times New Roman"/>
                <a:cs typeface="Times New Roman"/>
              </a:rPr>
              <a:t>Naloxone.</a:t>
            </a:r>
            <a:r>
              <a:rPr sz="1200" b="1" spc="60" dirty="0">
                <a:latin typeface="Times New Roman"/>
                <a:cs typeface="Times New Roman"/>
              </a:rPr>
              <a:t> </a:t>
            </a:r>
            <a:r>
              <a:rPr sz="1200" b="1" dirty="0">
                <a:latin typeface="Times New Roman"/>
                <a:cs typeface="Times New Roman"/>
              </a:rPr>
              <a:t>Florida</a:t>
            </a:r>
            <a:r>
              <a:rPr sz="1200" b="1" spc="65" dirty="0">
                <a:latin typeface="Times New Roman"/>
                <a:cs typeface="Times New Roman"/>
              </a:rPr>
              <a:t> </a:t>
            </a:r>
            <a:r>
              <a:rPr sz="1200" b="1" spc="75" dirty="0">
                <a:latin typeface="Times New Roman"/>
                <a:cs typeface="Times New Roman"/>
              </a:rPr>
              <a:t>Department</a:t>
            </a:r>
            <a:r>
              <a:rPr sz="1200" b="1" spc="60" dirty="0">
                <a:latin typeface="Times New Roman"/>
                <a:cs typeface="Times New Roman"/>
              </a:rPr>
              <a:t> </a:t>
            </a:r>
            <a:r>
              <a:rPr sz="1200" b="1" spc="55" dirty="0">
                <a:latin typeface="Times New Roman"/>
                <a:cs typeface="Times New Roman"/>
              </a:rPr>
              <a:t>of</a:t>
            </a:r>
            <a:r>
              <a:rPr sz="1200" b="1" spc="65" dirty="0">
                <a:latin typeface="Times New Roman"/>
                <a:cs typeface="Times New Roman"/>
              </a:rPr>
              <a:t> </a:t>
            </a:r>
            <a:r>
              <a:rPr sz="1200" b="1" spc="50" dirty="0">
                <a:latin typeface="Times New Roman"/>
                <a:cs typeface="Times New Roman"/>
              </a:rPr>
              <a:t>Children</a:t>
            </a:r>
            <a:r>
              <a:rPr sz="1200" b="1" spc="65" dirty="0">
                <a:latin typeface="Times New Roman"/>
                <a:cs typeface="Times New Roman"/>
              </a:rPr>
              <a:t> </a:t>
            </a:r>
            <a:r>
              <a:rPr sz="1200" b="1" spc="55" dirty="0">
                <a:latin typeface="Times New Roman"/>
                <a:cs typeface="Times New Roman"/>
              </a:rPr>
              <a:t>and</a:t>
            </a:r>
            <a:r>
              <a:rPr sz="1200" b="1" spc="60" dirty="0">
                <a:latin typeface="Times New Roman"/>
                <a:cs typeface="Times New Roman"/>
              </a:rPr>
              <a:t> </a:t>
            </a:r>
            <a:r>
              <a:rPr sz="1200" b="1" spc="45" dirty="0">
                <a:latin typeface="Times New Roman"/>
                <a:cs typeface="Times New Roman"/>
              </a:rPr>
              <a:t>Families.</a:t>
            </a:r>
            <a:r>
              <a:rPr sz="1200" b="1" spc="65" dirty="0">
                <a:latin typeface="Times New Roman"/>
                <a:cs typeface="Times New Roman"/>
              </a:rPr>
              <a:t> </a:t>
            </a:r>
            <a:r>
              <a:rPr sz="1200" b="1" spc="60" dirty="0">
                <a:latin typeface="Times New Roman"/>
                <a:cs typeface="Times New Roman"/>
              </a:rPr>
              <a:t>Retrieved </a:t>
            </a:r>
            <a:r>
              <a:rPr sz="1200" b="1" dirty="0">
                <a:latin typeface="Times New Roman"/>
                <a:cs typeface="Times New Roman"/>
              </a:rPr>
              <a:t>15</a:t>
            </a:r>
            <a:r>
              <a:rPr sz="1200" b="1" spc="65" dirty="0">
                <a:latin typeface="Times New Roman"/>
                <a:cs typeface="Times New Roman"/>
              </a:rPr>
              <a:t> </a:t>
            </a:r>
            <a:r>
              <a:rPr sz="1200" b="1" dirty="0">
                <a:latin typeface="Times New Roman"/>
                <a:cs typeface="Times New Roman"/>
              </a:rPr>
              <a:t>February</a:t>
            </a:r>
            <a:r>
              <a:rPr sz="1200" b="1" spc="65" dirty="0">
                <a:latin typeface="Times New Roman"/>
                <a:cs typeface="Times New Roman"/>
              </a:rPr>
              <a:t> </a:t>
            </a:r>
            <a:r>
              <a:rPr sz="1200" b="1" spc="50" dirty="0">
                <a:latin typeface="Times New Roman"/>
                <a:cs typeface="Times New Roman"/>
              </a:rPr>
              <a:t>2022,</a:t>
            </a:r>
            <a:r>
              <a:rPr sz="1200" b="1" spc="60" dirty="0">
                <a:latin typeface="Times New Roman"/>
                <a:cs typeface="Times New Roman"/>
              </a:rPr>
              <a:t> from</a:t>
            </a:r>
            <a:r>
              <a:rPr sz="1200" b="1" spc="65" dirty="0">
                <a:latin typeface="Times New Roman"/>
                <a:cs typeface="Times New Roman"/>
              </a:rPr>
              <a:t> </a:t>
            </a:r>
            <a:r>
              <a:rPr sz="1200" b="1" u="sng" spc="114" dirty="0">
                <a:uFill>
                  <a:solidFill>
                    <a:srgbClr val="000000"/>
                  </a:solidFill>
                </a:uFill>
                <a:latin typeface="Times New Roman"/>
                <a:cs typeface="Times New Roman"/>
                <a:hlinkClick r:id="rId13"/>
              </a:rPr>
              <a:t>https://isavefl.com/find-</a:t>
            </a:r>
            <a:r>
              <a:rPr sz="1200" b="1" u="sng" spc="55" dirty="0">
                <a:uFill>
                  <a:solidFill>
                    <a:srgbClr val="000000"/>
                  </a:solidFill>
                </a:uFill>
                <a:latin typeface="Times New Roman"/>
                <a:cs typeface="Times New Roman"/>
                <a:hlinkClick r:id="rId13"/>
              </a:rPr>
              <a:t>naloxone.shtml</a:t>
            </a:r>
            <a:r>
              <a:rPr sz="1200" b="1" spc="55" dirty="0">
                <a:latin typeface="Times New Roman"/>
                <a:cs typeface="Times New Roman"/>
              </a:rPr>
              <a:t> </a:t>
            </a:r>
            <a:r>
              <a:rPr sz="1200" b="1" spc="20" dirty="0">
                <a:latin typeface="Times New Roman"/>
                <a:cs typeface="Times New Roman"/>
              </a:rPr>
              <a:t>13National</a:t>
            </a:r>
            <a:r>
              <a:rPr sz="1200" b="1" spc="75" dirty="0">
                <a:latin typeface="Times New Roman"/>
                <a:cs typeface="Times New Roman"/>
              </a:rPr>
              <a:t> </a:t>
            </a:r>
            <a:r>
              <a:rPr sz="1200" b="1" spc="20" dirty="0">
                <a:latin typeface="Times New Roman"/>
                <a:cs typeface="Times New Roman"/>
              </a:rPr>
              <a:t>Harm</a:t>
            </a:r>
            <a:r>
              <a:rPr sz="1200" b="1" spc="80" dirty="0">
                <a:latin typeface="Times New Roman"/>
                <a:cs typeface="Times New Roman"/>
              </a:rPr>
              <a:t> </a:t>
            </a:r>
            <a:r>
              <a:rPr sz="1200" b="1" spc="65" dirty="0">
                <a:latin typeface="Times New Roman"/>
                <a:cs typeface="Times New Roman"/>
              </a:rPr>
              <a:t>Reduction</a:t>
            </a:r>
            <a:r>
              <a:rPr sz="1200" b="1" spc="75" dirty="0">
                <a:latin typeface="Times New Roman"/>
                <a:cs typeface="Times New Roman"/>
              </a:rPr>
              <a:t> </a:t>
            </a:r>
            <a:r>
              <a:rPr sz="1200" b="1" spc="20" dirty="0">
                <a:latin typeface="Times New Roman"/>
                <a:cs typeface="Times New Roman"/>
              </a:rPr>
              <a:t>Coalition.</a:t>
            </a:r>
            <a:r>
              <a:rPr sz="1200" b="1" spc="80" dirty="0">
                <a:latin typeface="Times New Roman"/>
                <a:cs typeface="Times New Roman"/>
              </a:rPr>
              <a:t> </a:t>
            </a:r>
            <a:r>
              <a:rPr sz="1200" b="1" spc="10" dirty="0">
                <a:latin typeface="Times New Roman"/>
                <a:cs typeface="Times New Roman"/>
              </a:rPr>
              <a:t>(n.d.).</a:t>
            </a:r>
            <a:r>
              <a:rPr sz="1200" b="1" spc="75" dirty="0">
                <a:latin typeface="Times New Roman"/>
                <a:cs typeface="Times New Roman"/>
              </a:rPr>
              <a:t> </a:t>
            </a:r>
            <a:r>
              <a:rPr sz="1200" b="1" spc="20" dirty="0">
                <a:latin typeface="Times New Roman"/>
                <a:cs typeface="Times New Roman"/>
              </a:rPr>
              <a:t>Harm</a:t>
            </a:r>
            <a:r>
              <a:rPr sz="1200" b="1" spc="80" dirty="0">
                <a:latin typeface="Times New Roman"/>
                <a:cs typeface="Times New Roman"/>
              </a:rPr>
              <a:t> </a:t>
            </a:r>
            <a:r>
              <a:rPr sz="1200" b="1" spc="70" dirty="0">
                <a:latin typeface="Times New Roman"/>
                <a:cs typeface="Times New Roman"/>
              </a:rPr>
              <a:t>reduction</a:t>
            </a:r>
            <a:r>
              <a:rPr sz="1200" b="1" spc="75" dirty="0">
                <a:latin typeface="Times New Roman"/>
                <a:cs typeface="Times New Roman"/>
              </a:rPr>
              <a:t> </a:t>
            </a:r>
            <a:r>
              <a:rPr sz="1200" b="1" spc="80" dirty="0">
                <a:latin typeface="Times New Roman"/>
                <a:cs typeface="Times New Roman"/>
              </a:rPr>
              <a:t>resources </a:t>
            </a:r>
            <a:r>
              <a:rPr sz="1200" b="1" spc="65" dirty="0">
                <a:latin typeface="Times New Roman"/>
                <a:cs typeface="Times New Roman"/>
              </a:rPr>
              <a:t>near</a:t>
            </a:r>
            <a:r>
              <a:rPr sz="1200" b="1" spc="80" dirty="0">
                <a:latin typeface="Times New Roman"/>
                <a:cs typeface="Times New Roman"/>
              </a:rPr>
              <a:t> </a:t>
            </a:r>
            <a:r>
              <a:rPr sz="1200" b="1" spc="20" dirty="0">
                <a:latin typeface="Times New Roman"/>
                <a:cs typeface="Times New Roman"/>
              </a:rPr>
              <a:t>you.</a:t>
            </a:r>
            <a:r>
              <a:rPr sz="1200" b="1" spc="75" dirty="0">
                <a:latin typeface="Times New Roman"/>
                <a:cs typeface="Times New Roman"/>
              </a:rPr>
              <a:t> </a:t>
            </a:r>
            <a:r>
              <a:rPr sz="1200" b="1" spc="60" dirty="0">
                <a:latin typeface="Times New Roman"/>
                <a:cs typeface="Times New Roman"/>
              </a:rPr>
              <a:t>Retrieved</a:t>
            </a:r>
            <a:r>
              <a:rPr sz="1200" b="1" spc="80" dirty="0">
                <a:latin typeface="Times New Roman"/>
                <a:cs typeface="Times New Roman"/>
              </a:rPr>
              <a:t> </a:t>
            </a:r>
            <a:r>
              <a:rPr sz="1200" b="1" spc="10" dirty="0">
                <a:latin typeface="Times New Roman"/>
                <a:cs typeface="Times New Roman"/>
              </a:rPr>
              <a:t>14</a:t>
            </a:r>
            <a:r>
              <a:rPr sz="1200" b="1" spc="75" dirty="0">
                <a:latin typeface="Times New Roman"/>
                <a:cs typeface="Times New Roman"/>
              </a:rPr>
              <a:t> </a:t>
            </a:r>
            <a:r>
              <a:rPr sz="1200" b="1" spc="20" dirty="0">
                <a:latin typeface="Times New Roman"/>
                <a:cs typeface="Times New Roman"/>
              </a:rPr>
              <a:t>February</a:t>
            </a:r>
            <a:r>
              <a:rPr sz="1200" b="1" spc="80" dirty="0">
                <a:latin typeface="Times New Roman"/>
                <a:cs typeface="Times New Roman"/>
              </a:rPr>
              <a:t> </a:t>
            </a:r>
            <a:r>
              <a:rPr sz="1200" b="1" spc="50" dirty="0">
                <a:latin typeface="Times New Roman"/>
                <a:cs typeface="Times New Roman"/>
              </a:rPr>
              <a:t>2022,</a:t>
            </a:r>
            <a:r>
              <a:rPr sz="1200" b="1" spc="75" dirty="0">
                <a:latin typeface="Times New Roman"/>
                <a:cs typeface="Times New Roman"/>
              </a:rPr>
              <a:t> </a:t>
            </a:r>
            <a:r>
              <a:rPr sz="1200" b="1" spc="60" dirty="0">
                <a:latin typeface="Times New Roman"/>
                <a:cs typeface="Times New Roman"/>
              </a:rPr>
              <a:t>from</a:t>
            </a:r>
            <a:r>
              <a:rPr sz="1200" b="1" spc="80" dirty="0">
                <a:latin typeface="Times New Roman"/>
                <a:cs typeface="Times New Roman"/>
              </a:rPr>
              <a:t> </a:t>
            </a:r>
            <a:r>
              <a:rPr sz="1200" b="1" u="sng" spc="105" dirty="0">
                <a:uFill>
                  <a:solidFill>
                    <a:srgbClr val="000000"/>
                  </a:solidFill>
                </a:uFill>
                <a:latin typeface="Times New Roman"/>
                <a:cs typeface="Times New Roman"/>
                <a:hlinkClick r:id="rId14"/>
              </a:rPr>
              <a:t>https://harmreduction.org/resource-center/harm-</a:t>
            </a:r>
            <a:r>
              <a:rPr sz="1200" b="1" spc="105" dirty="0">
                <a:latin typeface="Times New Roman"/>
                <a:cs typeface="Times New Roman"/>
              </a:rPr>
              <a:t> </a:t>
            </a:r>
            <a:r>
              <a:rPr sz="1200" b="1" u="sng" spc="80" dirty="0">
                <a:uFill>
                  <a:solidFill>
                    <a:srgbClr val="000000"/>
                  </a:solidFill>
                </a:uFill>
                <a:latin typeface="Times New Roman"/>
                <a:cs typeface="Times New Roman"/>
                <a:hlinkClick r:id="rId14"/>
              </a:rPr>
              <a:t>reduction-</a:t>
            </a:r>
            <a:r>
              <a:rPr sz="1200" b="1" u="sng" spc="85" dirty="0">
                <a:uFill>
                  <a:solidFill>
                    <a:srgbClr val="000000"/>
                  </a:solidFill>
                </a:uFill>
                <a:latin typeface="Times New Roman"/>
                <a:cs typeface="Times New Roman"/>
                <a:hlinkClick r:id="rId14"/>
              </a:rPr>
              <a:t>near-</a:t>
            </a:r>
            <a:r>
              <a:rPr sz="1200" b="1" u="sng" spc="155" dirty="0">
                <a:uFill>
                  <a:solidFill>
                    <a:srgbClr val="000000"/>
                  </a:solidFill>
                </a:uFill>
                <a:latin typeface="Times New Roman"/>
                <a:cs typeface="Times New Roman"/>
                <a:hlinkClick r:id="rId14"/>
              </a:rPr>
              <a:t>you/</a:t>
            </a:r>
            <a:endParaRPr sz="1200">
              <a:latin typeface="Times New Roman"/>
              <a:cs typeface="Times New Roman"/>
            </a:endParaRPr>
          </a:p>
          <a:p>
            <a:pPr marL="52705">
              <a:lnSpc>
                <a:spcPct val="100000"/>
              </a:lnSpc>
              <a:spcBef>
                <a:spcPts val="585"/>
              </a:spcBef>
            </a:pPr>
            <a:r>
              <a:rPr sz="1200" b="1" dirty="0">
                <a:latin typeface="Times New Roman"/>
                <a:cs typeface="Times New Roman"/>
              </a:rPr>
              <a:t>14Next</a:t>
            </a:r>
            <a:r>
              <a:rPr sz="1200" b="1" spc="75" dirty="0">
                <a:latin typeface="Times New Roman"/>
                <a:cs typeface="Times New Roman"/>
              </a:rPr>
              <a:t> </a:t>
            </a:r>
            <a:r>
              <a:rPr sz="1200" b="1" spc="55" dirty="0">
                <a:latin typeface="Times New Roman"/>
                <a:cs typeface="Times New Roman"/>
              </a:rPr>
              <a:t>Distro.</a:t>
            </a:r>
            <a:r>
              <a:rPr sz="1200" b="1" spc="75" dirty="0">
                <a:latin typeface="Times New Roman"/>
                <a:cs typeface="Times New Roman"/>
              </a:rPr>
              <a:t> </a:t>
            </a:r>
            <a:r>
              <a:rPr sz="1200" b="1" dirty="0">
                <a:latin typeface="Times New Roman"/>
                <a:cs typeface="Times New Roman"/>
              </a:rPr>
              <a:t>(n.d.)</a:t>
            </a:r>
            <a:r>
              <a:rPr sz="1200" b="1" spc="75" dirty="0">
                <a:latin typeface="Times New Roman"/>
                <a:cs typeface="Times New Roman"/>
              </a:rPr>
              <a:t> </a:t>
            </a:r>
            <a:r>
              <a:rPr sz="1200" b="1" dirty="0">
                <a:latin typeface="Times New Roman"/>
                <a:cs typeface="Times New Roman"/>
              </a:rPr>
              <a:t>Free</a:t>
            </a:r>
            <a:r>
              <a:rPr sz="1200" b="1" spc="80" dirty="0">
                <a:latin typeface="Times New Roman"/>
                <a:cs typeface="Times New Roman"/>
              </a:rPr>
              <a:t> </a:t>
            </a:r>
            <a:r>
              <a:rPr sz="1200" b="1" spc="65" dirty="0">
                <a:latin typeface="Times New Roman"/>
                <a:cs typeface="Times New Roman"/>
              </a:rPr>
              <a:t>Naloxone</a:t>
            </a:r>
            <a:r>
              <a:rPr sz="1200" b="1" spc="75" dirty="0">
                <a:latin typeface="Times New Roman"/>
                <a:cs typeface="Times New Roman"/>
              </a:rPr>
              <a:t> </a:t>
            </a:r>
            <a:r>
              <a:rPr sz="1200" b="1" spc="85" dirty="0">
                <a:latin typeface="Times New Roman"/>
                <a:cs typeface="Times New Roman"/>
              </a:rPr>
              <a:t>access</a:t>
            </a:r>
            <a:r>
              <a:rPr sz="1200" b="1" spc="75" dirty="0">
                <a:latin typeface="Times New Roman"/>
                <a:cs typeface="Times New Roman"/>
              </a:rPr>
              <a:t> </a:t>
            </a:r>
            <a:r>
              <a:rPr sz="1200" b="1" spc="50" dirty="0">
                <a:latin typeface="Times New Roman"/>
                <a:cs typeface="Times New Roman"/>
              </a:rPr>
              <a:t>for</a:t>
            </a:r>
            <a:r>
              <a:rPr sz="1200" b="1" spc="80" dirty="0">
                <a:latin typeface="Times New Roman"/>
                <a:cs typeface="Times New Roman"/>
              </a:rPr>
              <a:t> </a:t>
            </a:r>
            <a:r>
              <a:rPr sz="1200" b="1" spc="65" dirty="0">
                <a:latin typeface="Times New Roman"/>
                <a:cs typeface="Times New Roman"/>
              </a:rPr>
              <a:t>impacted</a:t>
            </a:r>
            <a:r>
              <a:rPr sz="1200" b="1" spc="75" dirty="0">
                <a:latin typeface="Times New Roman"/>
                <a:cs typeface="Times New Roman"/>
              </a:rPr>
              <a:t> communities. </a:t>
            </a:r>
            <a:r>
              <a:rPr sz="1200" b="1" spc="60" dirty="0">
                <a:latin typeface="Times New Roman"/>
                <a:cs typeface="Times New Roman"/>
              </a:rPr>
              <a:t>Retrieved</a:t>
            </a:r>
            <a:r>
              <a:rPr sz="1200" b="1" spc="75" dirty="0">
                <a:latin typeface="Times New Roman"/>
                <a:cs typeface="Times New Roman"/>
              </a:rPr>
              <a:t> </a:t>
            </a:r>
            <a:r>
              <a:rPr sz="1200" b="1" dirty="0">
                <a:latin typeface="Times New Roman"/>
                <a:cs typeface="Times New Roman"/>
              </a:rPr>
              <a:t>15</a:t>
            </a:r>
            <a:r>
              <a:rPr sz="1200" b="1" spc="80" dirty="0">
                <a:latin typeface="Times New Roman"/>
                <a:cs typeface="Times New Roman"/>
              </a:rPr>
              <a:t> </a:t>
            </a:r>
            <a:r>
              <a:rPr sz="1200" b="1" dirty="0">
                <a:latin typeface="Times New Roman"/>
                <a:cs typeface="Times New Roman"/>
              </a:rPr>
              <a:t>February</a:t>
            </a:r>
            <a:r>
              <a:rPr sz="1200" b="1" spc="75" dirty="0">
                <a:latin typeface="Times New Roman"/>
                <a:cs typeface="Times New Roman"/>
              </a:rPr>
              <a:t> </a:t>
            </a:r>
            <a:r>
              <a:rPr sz="1200" b="1" spc="50" dirty="0">
                <a:latin typeface="Times New Roman"/>
                <a:cs typeface="Times New Roman"/>
              </a:rPr>
              <a:t>2022,</a:t>
            </a:r>
            <a:r>
              <a:rPr sz="1200" b="1" spc="75" dirty="0">
                <a:latin typeface="Times New Roman"/>
                <a:cs typeface="Times New Roman"/>
              </a:rPr>
              <a:t> </a:t>
            </a:r>
            <a:r>
              <a:rPr sz="1200" b="1" spc="60" dirty="0">
                <a:latin typeface="Times New Roman"/>
                <a:cs typeface="Times New Roman"/>
              </a:rPr>
              <a:t>from</a:t>
            </a:r>
            <a:r>
              <a:rPr sz="1200" b="1" spc="80" dirty="0">
                <a:latin typeface="Times New Roman"/>
                <a:cs typeface="Times New Roman"/>
              </a:rPr>
              <a:t> </a:t>
            </a:r>
            <a:r>
              <a:rPr sz="1200" b="1" u="sng" spc="95" dirty="0">
                <a:uFill>
                  <a:solidFill>
                    <a:srgbClr val="000000"/>
                  </a:solidFill>
                </a:uFill>
                <a:latin typeface="Times New Roman"/>
                <a:cs typeface="Times New Roman"/>
                <a:hlinkClick r:id="rId15"/>
              </a:rPr>
              <a:t>https://nextdistro.org/naloxone</a:t>
            </a:r>
            <a:endParaRPr sz="1200">
              <a:latin typeface="Times New Roman"/>
              <a:cs typeface="Times New Roman"/>
            </a:endParaRPr>
          </a:p>
          <a:p>
            <a:pPr marL="12700" marR="5080" indent="40005">
              <a:lnSpc>
                <a:spcPct val="140600"/>
              </a:lnSpc>
            </a:pPr>
            <a:r>
              <a:rPr sz="1200" b="1" spc="50" dirty="0">
                <a:latin typeface="Times New Roman"/>
                <a:cs typeface="Times New Roman"/>
              </a:rPr>
              <a:t>15Centers</a:t>
            </a:r>
            <a:r>
              <a:rPr sz="1200" b="1" spc="30" dirty="0">
                <a:latin typeface="Times New Roman"/>
                <a:cs typeface="Times New Roman"/>
              </a:rPr>
              <a:t> </a:t>
            </a:r>
            <a:r>
              <a:rPr sz="1200" b="1" spc="50" dirty="0">
                <a:latin typeface="Times New Roman"/>
                <a:cs typeface="Times New Roman"/>
              </a:rPr>
              <a:t>for</a:t>
            </a:r>
            <a:r>
              <a:rPr sz="1200" b="1" spc="30" dirty="0">
                <a:latin typeface="Times New Roman"/>
                <a:cs typeface="Times New Roman"/>
              </a:rPr>
              <a:t> </a:t>
            </a:r>
            <a:r>
              <a:rPr sz="1200" b="1" spc="80" dirty="0">
                <a:latin typeface="Times New Roman"/>
                <a:cs typeface="Times New Roman"/>
              </a:rPr>
              <a:t>Disease</a:t>
            </a:r>
            <a:r>
              <a:rPr sz="1200" b="1" spc="35" dirty="0">
                <a:latin typeface="Times New Roman"/>
                <a:cs typeface="Times New Roman"/>
              </a:rPr>
              <a:t> </a:t>
            </a:r>
            <a:r>
              <a:rPr sz="1200" b="1" spc="50" dirty="0">
                <a:latin typeface="Times New Roman"/>
                <a:cs typeface="Times New Roman"/>
              </a:rPr>
              <a:t>Control</a:t>
            </a:r>
            <a:r>
              <a:rPr sz="1200" b="1" spc="30" dirty="0">
                <a:latin typeface="Times New Roman"/>
                <a:cs typeface="Times New Roman"/>
              </a:rPr>
              <a:t> </a:t>
            </a:r>
            <a:r>
              <a:rPr sz="1200" b="1" spc="55" dirty="0">
                <a:latin typeface="Times New Roman"/>
                <a:cs typeface="Times New Roman"/>
              </a:rPr>
              <a:t>and</a:t>
            </a:r>
            <a:r>
              <a:rPr sz="1200" b="1" spc="30" dirty="0">
                <a:latin typeface="Times New Roman"/>
                <a:cs typeface="Times New Roman"/>
              </a:rPr>
              <a:t> </a:t>
            </a:r>
            <a:r>
              <a:rPr sz="1200" b="1" spc="65" dirty="0">
                <a:latin typeface="Times New Roman"/>
                <a:cs typeface="Times New Roman"/>
              </a:rPr>
              <a:t>Prevention.</a:t>
            </a:r>
            <a:r>
              <a:rPr sz="1200" b="1" spc="35" dirty="0">
                <a:latin typeface="Times New Roman"/>
                <a:cs typeface="Times New Roman"/>
              </a:rPr>
              <a:t> </a:t>
            </a:r>
            <a:r>
              <a:rPr sz="1200" b="1" dirty="0">
                <a:latin typeface="Times New Roman"/>
                <a:cs typeface="Times New Roman"/>
              </a:rPr>
              <a:t>(2021,</a:t>
            </a:r>
            <a:r>
              <a:rPr sz="1200" b="1" spc="30" dirty="0">
                <a:latin typeface="Times New Roman"/>
                <a:cs typeface="Times New Roman"/>
              </a:rPr>
              <a:t> </a:t>
            </a:r>
            <a:r>
              <a:rPr sz="1200" b="1" spc="45" dirty="0">
                <a:latin typeface="Times New Roman"/>
                <a:cs typeface="Times New Roman"/>
              </a:rPr>
              <a:t>November).</a:t>
            </a:r>
            <a:r>
              <a:rPr sz="1200" b="1" spc="30" dirty="0">
                <a:latin typeface="Times New Roman"/>
                <a:cs typeface="Times New Roman"/>
              </a:rPr>
              <a:t> </a:t>
            </a:r>
            <a:r>
              <a:rPr sz="1200" b="1" dirty="0">
                <a:latin typeface="Times New Roman"/>
                <a:cs typeface="Times New Roman"/>
              </a:rPr>
              <a:t>U.S.</a:t>
            </a:r>
            <a:r>
              <a:rPr sz="1200" b="1" spc="35" dirty="0">
                <a:latin typeface="Times New Roman"/>
                <a:cs typeface="Times New Roman"/>
              </a:rPr>
              <a:t> </a:t>
            </a:r>
            <a:r>
              <a:rPr sz="1200" b="1" spc="60" dirty="0">
                <a:latin typeface="Times New Roman"/>
                <a:cs typeface="Times New Roman"/>
              </a:rPr>
              <a:t>opioid</a:t>
            </a:r>
            <a:r>
              <a:rPr sz="1200" b="1" spc="30" dirty="0">
                <a:latin typeface="Times New Roman"/>
                <a:cs typeface="Times New Roman"/>
              </a:rPr>
              <a:t> </a:t>
            </a:r>
            <a:r>
              <a:rPr sz="1200" b="1" spc="80" dirty="0">
                <a:latin typeface="Times New Roman"/>
                <a:cs typeface="Times New Roman"/>
              </a:rPr>
              <a:t>dispensing</a:t>
            </a:r>
            <a:r>
              <a:rPr sz="1200" b="1" spc="30" dirty="0">
                <a:latin typeface="Times New Roman"/>
                <a:cs typeface="Times New Roman"/>
              </a:rPr>
              <a:t> </a:t>
            </a:r>
            <a:r>
              <a:rPr sz="1200" b="1" spc="65" dirty="0">
                <a:latin typeface="Times New Roman"/>
                <a:cs typeface="Times New Roman"/>
              </a:rPr>
              <a:t>rate</a:t>
            </a:r>
            <a:r>
              <a:rPr sz="1200" b="1" spc="35" dirty="0">
                <a:latin typeface="Times New Roman"/>
                <a:cs typeface="Times New Roman"/>
              </a:rPr>
              <a:t> </a:t>
            </a:r>
            <a:r>
              <a:rPr sz="1200" b="1" spc="50" dirty="0">
                <a:latin typeface="Times New Roman"/>
                <a:cs typeface="Times New Roman"/>
              </a:rPr>
              <a:t>maps.</a:t>
            </a:r>
            <a:r>
              <a:rPr sz="1200" b="1" spc="30" dirty="0">
                <a:latin typeface="Times New Roman"/>
                <a:cs typeface="Times New Roman"/>
              </a:rPr>
              <a:t> </a:t>
            </a:r>
            <a:r>
              <a:rPr sz="1200" b="1" dirty="0">
                <a:latin typeface="Times New Roman"/>
                <a:cs typeface="Times New Roman"/>
              </a:rPr>
              <a:t>U.S.</a:t>
            </a:r>
            <a:r>
              <a:rPr sz="1200" b="1" spc="35" dirty="0">
                <a:latin typeface="Times New Roman"/>
                <a:cs typeface="Times New Roman"/>
              </a:rPr>
              <a:t> </a:t>
            </a:r>
            <a:r>
              <a:rPr sz="1200" b="1" spc="75" dirty="0">
                <a:latin typeface="Times New Roman"/>
                <a:cs typeface="Times New Roman"/>
              </a:rPr>
              <a:t>Department</a:t>
            </a:r>
            <a:r>
              <a:rPr sz="1200" b="1" spc="30" dirty="0">
                <a:latin typeface="Times New Roman"/>
                <a:cs typeface="Times New Roman"/>
              </a:rPr>
              <a:t> </a:t>
            </a:r>
            <a:r>
              <a:rPr sz="1200" b="1" spc="55" dirty="0">
                <a:latin typeface="Times New Roman"/>
                <a:cs typeface="Times New Roman"/>
              </a:rPr>
              <a:t>of</a:t>
            </a:r>
            <a:r>
              <a:rPr sz="1200" b="1" spc="30" dirty="0">
                <a:latin typeface="Times New Roman"/>
                <a:cs typeface="Times New Roman"/>
              </a:rPr>
              <a:t> </a:t>
            </a:r>
            <a:r>
              <a:rPr sz="1200" b="1" spc="60" dirty="0">
                <a:latin typeface="Times New Roman"/>
                <a:cs typeface="Times New Roman"/>
              </a:rPr>
              <a:t>Health</a:t>
            </a:r>
            <a:r>
              <a:rPr sz="1200" b="1" spc="35" dirty="0">
                <a:latin typeface="Times New Roman"/>
                <a:cs typeface="Times New Roman"/>
              </a:rPr>
              <a:t> </a:t>
            </a:r>
            <a:r>
              <a:rPr sz="1200" b="1" spc="55" dirty="0">
                <a:latin typeface="Times New Roman"/>
                <a:cs typeface="Times New Roman"/>
              </a:rPr>
              <a:t>and</a:t>
            </a:r>
            <a:r>
              <a:rPr sz="1200" b="1" spc="30" dirty="0">
                <a:latin typeface="Times New Roman"/>
                <a:cs typeface="Times New Roman"/>
              </a:rPr>
              <a:t> </a:t>
            </a:r>
            <a:r>
              <a:rPr sz="1200" b="1" spc="65" dirty="0">
                <a:latin typeface="Times New Roman"/>
                <a:cs typeface="Times New Roman"/>
              </a:rPr>
              <a:t>Human</a:t>
            </a:r>
            <a:r>
              <a:rPr sz="1200" b="1" spc="30" dirty="0">
                <a:latin typeface="Times New Roman"/>
                <a:cs typeface="Times New Roman"/>
              </a:rPr>
              <a:t> </a:t>
            </a:r>
            <a:r>
              <a:rPr sz="1200" b="1" spc="65" dirty="0">
                <a:latin typeface="Times New Roman"/>
                <a:cs typeface="Times New Roman"/>
              </a:rPr>
              <a:t>Services,</a:t>
            </a:r>
            <a:r>
              <a:rPr sz="1200" b="1" spc="35" dirty="0">
                <a:latin typeface="Times New Roman"/>
                <a:cs typeface="Times New Roman"/>
              </a:rPr>
              <a:t> </a:t>
            </a:r>
            <a:r>
              <a:rPr sz="1200" b="1" spc="55" dirty="0">
                <a:latin typeface="Times New Roman"/>
                <a:cs typeface="Times New Roman"/>
              </a:rPr>
              <a:t>National</a:t>
            </a:r>
            <a:r>
              <a:rPr sz="1200" b="1" spc="30" dirty="0">
                <a:latin typeface="Times New Roman"/>
                <a:cs typeface="Times New Roman"/>
              </a:rPr>
              <a:t> </a:t>
            </a:r>
            <a:r>
              <a:rPr sz="1200" b="1" spc="65" dirty="0">
                <a:latin typeface="Times New Roman"/>
                <a:cs typeface="Times New Roman"/>
              </a:rPr>
              <a:t>Center</a:t>
            </a:r>
            <a:r>
              <a:rPr sz="1200" b="1" spc="30" dirty="0">
                <a:latin typeface="Times New Roman"/>
                <a:cs typeface="Times New Roman"/>
              </a:rPr>
              <a:t> </a:t>
            </a:r>
            <a:r>
              <a:rPr sz="1200" b="1" spc="50" dirty="0">
                <a:latin typeface="Times New Roman"/>
                <a:cs typeface="Times New Roman"/>
              </a:rPr>
              <a:t>for</a:t>
            </a:r>
            <a:r>
              <a:rPr sz="1200" b="1" spc="35" dirty="0">
                <a:latin typeface="Times New Roman"/>
                <a:cs typeface="Times New Roman"/>
              </a:rPr>
              <a:t> </a:t>
            </a:r>
            <a:r>
              <a:rPr sz="1200" b="1" spc="-10" dirty="0">
                <a:latin typeface="Times New Roman"/>
                <a:cs typeface="Times New Roman"/>
              </a:rPr>
              <a:t>Injury </a:t>
            </a:r>
            <a:r>
              <a:rPr sz="1200" b="1" spc="70" dirty="0">
                <a:latin typeface="Times New Roman"/>
                <a:cs typeface="Times New Roman"/>
              </a:rPr>
              <a:t>Prevention</a:t>
            </a:r>
            <a:r>
              <a:rPr sz="1200" b="1" spc="165" dirty="0">
                <a:latin typeface="Times New Roman"/>
                <a:cs typeface="Times New Roman"/>
              </a:rPr>
              <a:t> </a:t>
            </a:r>
            <a:r>
              <a:rPr sz="1200" b="1" spc="55" dirty="0">
                <a:latin typeface="Times New Roman"/>
                <a:cs typeface="Times New Roman"/>
              </a:rPr>
              <a:t>and</a:t>
            </a:r>
            <a:r>
              <a:rPr sz="1200" b="1" spc="170" dirty="0">
                <a:latin typeface="Times New Roman"/>
                <a:cs typeface="Times New Roman"/>
              </a:rPr>
              <a:t> </a:t>
            </a:r>
            <a:r>
              <a:rPr sz="1200" b="1" spc="10" dirty="0">
                <a:latin typeface="Times New Roman"/>
                <a:cs typeface="Times New Roman"/>
              </a:rPr>
              <a:t>Control.</a:t>
            </a:r>
            <a:r>
              <a:rPr sz="1200" b="1" spc="165" dirty="0">
                <a:latin typeface="Times New Roman"/>
                <a:cs typeface="Times New Roman"/>
              </a:rPr>
              <a:t> </a:t>
            </a:r>
            <a:r>
              <a:rPr sz="1200" b="1" u="sng" spc="105" dirty="0">
                <a:uFill>
                  <a:solidFill>
                    <a:srgbClr val="000000"/>
                  </a:solidFill>
                </a:uFill>
                <a:latin typeface="Times New Roman"/>
                <a:cs typeface="Times New Roman"/>
                <a:hlinkClick r:id="rId16"/>
              </a:rPr>
              <a:t>https://www.cdc.gov/drugoverdose/rxrate-</a:t>
            </a:r>
            <a:r>
              <a:rPr sz="1200" b="1" u="sng" spc="85" dirty="0">
                <a:uFill>
                  <a:solidFill>
                    <a:srgbClr val="000000"/>
                  </a:solidFill>
                </a:uFill>
                <a:latin typeface="Times New Roman"/>
                <a:cs typeface="Times New Roman"/>
                <a:hlinkClick r:id="rId16"/>
              </a:rPr>
              <a:t>maps/index.html</a:t>
            </a:r>
            <a:endParaRPr sz="1200">
              <a:latin typeface="Times New Roman"/>
              <a:cs typeface="Times New Roman"/>
            </a:endParaRPr>
          </a:p>
          <a:p>
            <a:pPr marL="12700" marR="427990" indent="40005">
              <a:lnSpc>
                <a:spcPct val="140600"/>
              </a:lnSpc>
              <a:spcBef>
                <a:spcPts val="5"/>
              </a:spcBef>
            </a:pPr>
            <a:r>
              <a:rPr sz="1200" b="1" dirty="0">
                <a:latin typeface="Times New Roman"/>
                <a:cs typeface="Times New Roman"/>
              </a:rPr>
              <a:t>16Abuse,</a:t>
            </a:r>
            <a:r>
              <a:rPr sz="1200" b="1" spc="114" dirty="0">
                <a:latin typeface="Times New Roman"/>
                <a:cs typeface="Times New Roman"/>
              </a:rPr>
              <a:t> </a:t>
            </a:r>
            <a:r>
              <a:rPr sz="1200" b="1" dirty="0">
                <a:latin typeface="Times New Roman"/>
                <a:cs typeface="Times New Roman"/>
              </a:rPr>
              <a:t>N.</a:t>
            </a:r>
            <a:r>
              <a:rPr sz="1200" b="1" spc="120" dirty="0">
                <a:latin typeface="Times New Roman"/>
                <a:cs typeface="Times New Roman"/>
              </a:rPr>
              <a:t> </a:t>
            </a:r>
            <a:r>
              <a:rPr sz="1200" b="1" dirty="0">
                <a:latin typeface="Times New Roman"/>
                <a:cs typeface="Times New Roman"/>
              </a:rPr>
              <a:t>I.</a:t>
            </a:r>
            <a:r>
              <a:rPr sz="1200" b="1" spc="120" dirty="0">
                <a:latin typeface="Times New Roman"/>
                <a:cs typeface="Times New Roman"/>
              </a:rPr>
              <a:t> </a:t>
            </a:r>
            <a:r>
              <a:rPr sz="1200" b="1" spc="85" dirty="0">
                <a:latin typeface="Times New Roman"/>
                <a:cs typeface="Times New Roman"/>
              </a:rPr>
              <a:t>on</a:t>
            </a:r>
            <a:r>
              <a:rPr sz="1200" b="1" spc="114" dirty="0">
                <a:latin typeface="Times New Roman"/>
                <a:cs typeface="Times New Roman"/>
              </a:rPr>
              <a:t> </a:t>
            </a:r>
            <a:r>
              <a:rPr sz="1200" b="1" dirty="0">
                <a:latin typeface="Times New Roman"/>
                <a:cs typeface="Times New Roman"/>
              </a:rPr>
              <a:t>D.</a:t>
            </a:r>
            <a:r>
              <a:rPr sz="1200" b="1" spc="120" dirty="0">
                <a:latin typeface="Times New Roman"/>
                <a:cs typeface="Times New Roman"/>
              </a:rPr>
              <a:t> </a:t>
            </a:r>
            <a:r>
              <a:rPr sz="1200" b="1" dirty="0">
                <a:latin typeface="Times New Roman"/>
                <a:cs typeface="Times New Roman"/>
              </a:rPr>
              <a:t>(2022,</a:t>
            </a:r>
            <a:r>
              <a:rPr sz="1200" b="1" spc="120" dirty="0">
                <a:latin typeface="Times New Roman"/>
                <a:cs typeface="Times New Roman"/>
              </a:rPr>
              <a:t> </a:t>
            </a:r>
            <a:r>
              <a:rPr sz="1200" b="1" dirty="0">
                <a:latin typeface="Times New Roman"/>
                <a:cs typeface="Times New Roman"/>
              </a:rPr>
              <a:t>January</a:t>
            </a:r>
            <a:r>
              <a:rPr sz="1200" b="1" spc="120" dirty="0">
                <a:latin typeface="Times New Roman"/>
                <a:cs typeface="Times New Roman"/>
              </a:rPr>
              <a:t> </a:t>
            </a:r>
            <a:r>
              <a:rPr sz="1200" b="1" dirty="0">
                <a:latin typeface="Times New Roman"/>
                <a:cs typeface="Times New Roman"/>
              </a:rPr>
              <a:t>20).</a:t>
            </a:r>
            <a:r>
              <a:rPr sz="1200" b="1" spc="114" dirty="0">
                <a:latin typeface="Times New Roman"/>
                <a:cs typeface="Times New Roman"/>
              </a:rPr>
              <a:t> </a:t>
            </a:r>
            <a:r>
              <a:rPr sz="1200" b="1" spc="60" dirty="0">
                <a:latin typeface="Times New Roman"/>
                <a:cs typeface="Times New Roman"/>
              </a:rPr>
              <a:t>Overdose</a:t>
            </a:r>
            <a:r>
              <a:rPr sz="1200" b="1" spc="120" dirty="0">
                <a:latin typeface="Times New Roman"/>
                <a:cs typeface="Times New Roman"/>
              </a:rPr>
              <a:t> </a:t>
            </a:r>
            <a:r>
              <a:rPr sz="1200" b="1" spc="65" dirty="0">
                <a:latin typeface="Times New Roman"/>
                <a:cs typeface="Times New Roman"/>
              </a:rPr>
              <a:t>Death</a:t>
            </a:r>
            <a:r>
              <a:rPr sz="1200" b="1" spc="120" dirty="0">
                <a:latin typeface="Times New Roman"/>
                <a:cs typeface="Times New Roman"/>
              </a:rPr>
              <a:t> </a:t>
            </a:r>
            <a:r>
              <a:rPr sz="1200" b="1" dirty="0">
                <a:latin typeface="Times New Roman"/>
                <a:cs typeface="Times New Roman"/>
              </a:rPr>
              <a:t>Rates.</a:t>
            </a:r>
            <a:r>
              <a:rPr sz="1200" b="1" spc="120" dirty="0">
                <a:latin typeface="Times New Roman"/>
                <a:cs typeface="Times New Roman"/>
              </a:rPr>
              <a:t> </a:t>
            </a:r>
            <a:r>
              <a:rPr sz="1200" b="1" spc="55" dirty="0">
                <a:latin typeface="Times New Roman"/>
                <a:cs typeface="Times New Roman"/>
              </a:rPr>
              <a:t>National</a:t>
            </a:r>
            <a:r>
              <a:rPr sz="1200" b="1" spc="114" dirty="0">
                <a:latin typeface="Times New Roman"/>
                <a:cs typeface="Times New Roman"/>
              </a:rPr>
              <a:t> </a:t>
            </a:r>
            <a:r>
              <a:rPr sz="1200" b="1" spc="80" dirty="0">
                <a:latin typeface="Times New Roman"/>
                <a:cs typeface="Times New Roman"/>
              </a:rPr>
              <a:t>Institute</a:t>
            </a:r>
            <a:r>
              <a:rPr sz="1200" b="1" spc="120" dirty="0">
                <a:latin typeface="Times New Roman"/>
                <a:cs typeface="Times New Roman"/>
              </a:rPr>
              <a:t> </a:t>
            </a:r>
            <a:r>
              <a:rPr sz="1200" b="1" spc="85" dirty="0">
                <a:latin typeface="Times New Roman"/>
                <a:cs typeface="Times New Roman"/>
              </a:rPr>
              <a:t>on</a:t>
            </a:r>
            <a:r>
              <a:rPr sz="1200" b="1" spc="120" dirty="0">
                <a:latin typeface="Times New Roman"/>
                <a:cs typeface="Times New Roman"/>
              </a:rPr>
              <a:t> </a:t>
            </a:r>
            <a:r>
              <a:rPr sz="1200" b="1" spc="50" dirty="0">
                <a:latin typeface="Times New Roman"/>
                <a:cs typeface="Times New Roman"/>
              </a:rPr>
              <a:t>Drug</a:t>
            </a:r>
            <a:r>
              <a:rPr sz="1200" b="1" spc="120" dirty="0">
                <a:latin typeface="Times New Roman"/>
                <a:cs typeface="Times New Roman"/>
              </a:rPr>
              <a:t> </a:t>
            </a:r>
            <a:r>
              <a:rPr sz="1200" b="1" dirty="0">
                <a:latin typeface="Times New Roman"/>
                <a:cs typeface="Times New Roman"/>
              </a:rPr>
              <a:t>Abuse.</a:t>
            </a:r>
            <a:r>
              <a:rPr sz="1200" b="1" spc="114" dirty="0">
                <a:latin typeface="Times New Roman"/>
                <a:cs typeface="Times New Roman"/>
              </a:rPr>
              <a:t> </a:t>
            </a:r>
            <a:r>
              <a:rPr sz="1200" b="1" u="sng" spc="100" dirty="0">
                <a:uFill>
                  <a:solidFill>
                    <a:srgbClr val="000000"/>
                  </a:solidFill>
                </a:uFill>
                <a:latin typeface="Times New Roman"/>
                <a:cs typeface="Times New Roman"/>
                <a:hlinkClick r:id="rId17"/>
              </a:rPr>
              <a:t>https://www.drugabuse.gov/drug-</a:t>
            </a:r>
            <a:r>
              <a:rPr sz="1200" b="1" u="sng" spc="114" dirty="0">
                <a:uFill>
                  <a:solidFill>
                    <a:srgbClr val="000000"/>
                  </a:solidFill>
                </a:uFill>
                <a:latin typeface="Times New Roman"/>
                <a:cs typeface="Times New Roman"/>
                <a:hlinkClick r:id="rId17"/>
              </a:rPr>
              <a:t>topics/trends-</a:t>
            </a:r>
            <a:r>
              <a:rPr sz="1200" b="1" u="sng" spc="95" dirty="0">
                <a:uFill>
                  <a:solidFill>
                    <a:srgbClr val="000000"/>
                  </a:solidFill>
                </a:uFill>
                <a:latin typeface="Times New Roman"/>
                <a:cs typeface="Times New Roman"/>
                <a:hlinkClick r:id="rId17"/>
              </a:rPr>
              <a:t>statistics/overdose-</a:t>
            </a:r>
            <a:r>
              <a:rPr sz="1200" b="1" spc="95" dirty="0">
                <a:latin typeface="Times New Roman"/>
                <a:cs typeface="Times New Roman"/>
              </a:rPr>
              <a:t> </a:t>
            </a:r>
            <a:r>
              <a:rPr sz="1200" b="1" u="sng" spc="85" dirty="0">
                <a:uFill>
                  <a:solidFill>
                    <a:srgbClr val="000000"/>
                  </a:solidFill>
                </a:uFill>
                <a:latin typeface="Times New Roman"/>
                <a:cs typeface="Times New Roman"/>
                <a:hlinkClick r:id="rId17"/>
              </a:rPr>
              <a:t>death-</a:t>
            </a:r>
            <a:r>
              <a:rPr sz="1200" b="1" u="sng" spc="65" dirty="0">
                <a:uFill>
                  <a:solidFill>
                    <a:srgbClr val="000000"/>
                  </a:solidFill>
                </a:uFill>
                <a:latin typeface="Times New Roman"/>
                <a:cs typeface="Times New Roman"/>
                <a:hlinkClick r:id="rId17"/>
              </a:rPr>
              <a:t>rates</a:t>
            </a:r>
            <a:endParaRPr sz="120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4335B2A5-8A68-5911-6A5A-B1CD5F54F2B6}"/>
            </a:ext>
          </a:extLst>
        </p:cNvPr>
        <p:cNvGrpSpPr/>
        <p:nvPr/>
      </p:nvGrpSpPr>
      <p:grpSpPr>
        <a:xfrm>
          <a:off x="0" y="0"/>
          <a:ext cx="0" cy="0"/>
          <a:chOff x="0" y="0"/>
          <a:chExt cx="0" cy="0"/>
        </a:xfrm>
      </p:grpSpPr>
      <p:sp>
        <p:nvSpPr>
          <p:cNvPr id="69" name="Google Shape;69;p15">
            <a:extLst>
              <a:ext uri="{FF2B5EF4-FFF2-40B4-BE49-F238E27FC236}">
                <a16:creationId xmlns:a16="http://schemas.microsoft.com/office/drawing/2014/main" id="{1C95D886-9147-4625-ED2D-BCCBE3654D5A}"/>
              </a:ext>
            </a:extLst>
          </p:cNvPr>
          <p:cNvSpPr txBox="1">
            <a:spLocks noGrp="1"/>
          </p:cNvSpPr>
          <p:nvPr>
            <p:ph type="title"/>
          </p:nvPr>
        </p:nvSpPr>
        <p:spPr>
          <a:xfrm>
            <a:off x="623400" y="625800"/>
            <a:ext cx="17041200" cy="1145400"/>
          </a:xfrm>
          <a:prstGeom prst="rect">
            <a:avLst/>
          </a:prstGeom>
        </p:spPr>
        <p:txBody>
          <a:bodyPr spcFirstLastPara="1" vert="horz" wrap="square" lIns="182850" tIns="182850" rIns="182850" bIns="182850" rtlCol="0" anchor="t" anchorCtr="0">
            <a:noAutofit/>
          </a:bodyPr>
          <a:lstStyle/>
          <a:p>
            <a:r>
              <a:rPr lang="en" sz="6000" b="1" dirty="0">
                <a:latin typeface="EB Garamond"/>
                <a:ea typeface="EB Garamond"/>
                <a:cs typeface="EB Garamond"/>
                <a:sym typeface="EB Garamond"/>
              </a:rPr>
              <a:t>Introduction</a:t>
            </a:r>
            <a:endParaRPr sz="6000" b="1" dirty="0">
              <a:latin typeface="EB Garamond"/>
              <a:ea typeface="EB Garamond"/>
              <a:cs typeface="EB Garamond"/>
              <a:sym typeface="EB Garamond"/>
            </a:endParaRPr>
          </a:p>
        </p:txBody>
      </p:sp>
      <p:pic>
        <p:nvPicPr>
          <p:cNvPr id="15" name="Picture 2" descr="Image of a person smiling at the carmera.">
            <a:extLst>
              <a:ext uri="{FF2B5EF4-FFF2-40B4-BE49-F238E27FC236}">
                <a16:creationId xmlns:a16="http://schemas.microsoft.com/office/drawing/2014/main" id="{0113E9A5-C448-EF03-0A76-D31E3B855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411" y="2364743"/>
            <a:ext cx="3503166" cy="4378957"/>
          </a:xfrm>
          <a:prstGeom prst="rect">
            <a:avLst/>
          </a:prstGeom>
          <a:noFill/>
          <a:extLst>
            <a:ext uri="{909E8E84-426E-40DD-AFC4-6F175D3DCCD1}">
              <a14:hiddenFill xmlns:a14="http://schemas.microsoft.com/office/drawing/2010/main">
                <a:solidFill>
                  <a:srgbClr val="FFFFFF"/>
                </a:solidFill>
              </a14:hiddenFill>
            </a:ext>
          </a:extLst>
        </p:spPr>
      </p:pic>
      <p:sp>
        <p:nvSpPr>
          <p:cNvPr id="71" name="Google Shape;71;p15">
            <a:extLst>
              <a:ext uri="{FF2B5EF4-FFF2-40B4-BE49-F238E27FC236}">
                <a16:creationId xmlns:a16="http://schemas.microsoft.com/office/drawing/2014/main" id="{3826A926-20AA-2359-CBB6-D31176A68E7C}"/>
              </a:ext>
            </a:extLst>
          </p:cNvPr>
          <p:cNvSpPr txBox="1"/>
          <p:nvPr/>
        </p:nvSpPr>
        <p:spPr>
          <a:xfrm>
            <a:off x="4449274" y="2364743"/>
            <a:ext cx="4358618" cy="3754813"/>
          </a:xfrm>
          <a:prstGeom prst="rect">
            <a:avLst/>
          </a:prstGeom>
          <a:noFill/>
          <a:ln>
            <a:noFill/>
          </a:ln>
        </p:spPr>
        <p:txBody>
          <a:bodyPr spcFirstLastPara="1" wrap="square" lIns="182850" tIns="182850" rIns="182850" bIns="18285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Carli Lucius, MSW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(she/her)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CFC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Program Associate, Community Outreach Specialist.</a:t>
            </a:r>
            <a:endParaRPr kumimoji="0" lang="en-US" sz="3600" b="0" i="0" u="none" strike="noStrike" kern="1200" cap="none" spc="0" normalizeH="0" baseline="0" noProof="0" dirty="0">
              <a:ln>
                <a:noFill/>
              </a:ln>
              <a:solidFill>
                <a:prstClr val="black"/>
              </a:solidFill>
              <a:effectLst/>
              <a:uLnTx/>
              <a:uFillTx/>
              <a:latin typeface="EB Garamond"/>
              <a:ea typeface="EB Garamond"/>
              <a:cs typeface="EB Garamond"/>
              <a:sym typeface="EB Garamond"/>
            </a:endParaRPr>
          </a:p>
        </p:txBody>
      </p:sp>
      <p:pic>
        <p:nvPicPr>
          <p:cNvPr id="1028" name="Picture 4" descr="Image of a person smiling at the carmera.">
            <a:extLst>
              <a:ext uri="{FF2B5EF4-FFF2-40B4-BE49-F238E27FC236}">
                <a16:creationId xmlns:a16="http://schemas.microsoft.com/office/drawing/2014/main" id="{E8B0AD41-A391-A1E7-D341-A0C9A6C10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000" y="2364743"/>
            <a:ext cx="4378957" cy="4378957"/>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71;p15">
            <a:extLst>
              <a:ext uri="{FF2B5EF4-FFF2-40B4-BE49-F238E27FC236}">
                <a16:creationId xmlns:a16="http://schemas.microsoft.com/office/drawing/2014/main" id="{2F9FD36F-BC3A-1FC2-5CDB-56EAF0197C8D}"/>
              </a:ext>
            </a:extLst>
          </p:cNvPr>
          <p:cNvSpPr txBox="1"/>
          <p:nvPr/>
        </p:nvSpPr>
        <p:spPr>
          <a:xfrm>
            <a:off x="13532715" y="2364743"/>
            <a:ext cx="4755285" cy="4370367"/>
          </a:xfrm>
          <a:prstGeom prst="rect">
            <a:avLst/>
          </a:prstGeom>
          <a:noFill/>
          <a:ln>
            <a:noFill/>
          </a:ln>
        </p:spPr>
        <p:txBody>
          <a:bodyPr spcFirstLastPara="1" wrap="square" lIns="182850" tIns="182850" rIns="182850" bIns="18285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Margaret Sullivan,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(she/her)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Assistant Professor,  School of Information, Florida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06F36703-FD11-0A32-63EE-4B2B4B38FA04}"/>
              </a:ext>
              <a:ext uri="{C183D7F6-B498-43B3-948B-1728B52AA6E4}">
                <adec:decorative xmlns:adec="http://schemas.microsoft.com/office/drawing/2017/decorative" val="1"/>
              </a:ext>
            </a:extLst>
          </p:cNvPr>
          <p:cNvSpPr/>
          <p:nvPr/>
        </p:nvSpPr>
        <p:spPr>
          <a:xfrm>
            <a:off x="142461" y="9182100"/>
            <a:ext cx="18287999" cy="1104900"/>
          </a:xfrm>
          <a:prstGeom prst="rect">
            <a:avLst/>
          </a:prstGeom>
          <a:solidFill>
            <a:srgbClr val="205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Network of the National Library of Medicine logo.">
            <a:extLst>
              <a:ext uri="{FF2B5EF4-FFF2-40B4-BE49-F238E27FC236}">
                <a16:creationId xmlns:a16="http://schemas.microsoft.com/office/drawing/2014/main" id="{2342E687-DEFF-D28B-7706-A91E759F4A80}"/>
              </a:ext>
            </a:extLst>
          </p:cNvPr>
          <p:cNvPicPr>
            <a:picLocks noChangeAspect="1"/>
          </p:cNvPicPr>
          <p:nvPr/>
        </p:nvPicPr>
        <p:blipFill>
          <a:blip r:embed="rId5"/>
          <a:stretch>
            <a:fillRect/>
          </a:stretch>
        </p:blipFill>
        <p:spPr>
          <a:xfrm>
            <a:off x="152400" y="9332214"/>
            <a:ext cx="5318273" cy="853277"/>
          </a:xfrm>
          <a:prstGeom prst="rect">
            <a:avLst/>
          </a:prstGeom>
        </p:spPr>
      </p:pic>
    </p:spTree>
    <p:extLst>
      <p:ext uri="{BB962C8B-B14F-4D97-AF65-F5344CB8AC3E}">
        <p14:creationId xmlns:p14="http://schemas.microsoft.com/office/powerpoint/2010/main" val="1959277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0C625178-1BC6-1002-705A-420B938EC2E0}"/>
              </a:ext>
            </a:extLst>
          </p:cNvPr>
          <p:cNvSpPr txBox="1">
            <a:spLocks noGrp="1"/>
          </p:cNvSpPr>
          <p:nvPr>
            <p:ph type="title" idx="4294967295"/>
          </p:nvPr>
        </p:nvSpPr>
        <p:spPr>
          <a:xfrm>
            <a:off x="2934586" y="-404037"/>
            <a:ext cx="1556836"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References 2</a:t>
            </a: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sp>
        <p:nvSpPr>
          <p:cNvPr id="3" name="object 3"/>
          <p:cNvSpPr txBox="1">
            <a:spLocks/>
          </p:cNvSpPr>
          <p:nvPr/>
        </p:nvSpPr>
        <p:spPr>
          <a:xfrm>
            <a:off x="1016000" y="510571"/>
            <a:ext cx="6604000" cy="1091965"/>
          </a:xfrm>
          <a:prstGeom prst="rect">
            <a:avLst/>
          </a:prstGeom>
          <a:noFill/>
          <a:ln>
            <a:noFill/>
            <a:prstDash/>
          </a:ln>
          <a:effectLst/>
        </p:spPr>
        <p:txBody>
          <a:bodyPr rot="0" spcFirstLastPara="0" vertOverflow="overflow" horzOverflow="overflow" vert="horz" wrap="square" lIns="0" tIns="14604"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14"/>
              </a:spcBef>
              <a:spcAft>
                <a:spcPts val="0"/>
              </a:spcAft>
              <a:buClrTx/>
              <a:buSzTx/>
              <a:buFontTx/>
              <a:buNone/>
              <a:tabLst/>
              <a:defRPr/>
            </a:pPr>
            <a:r>
              <a:rPr kumimoji="0" lang="en-US" sz="7000" b="1" i="0" u="none" strike="noStrike" kern="0" cap="none" normalizeH="0" baseline="0" noProof="0" dirty="0">
                <a:ln>
                  <a:noFill/>
                </a:ln>
                <a:solidFill>
                  <a:srgbClr val="037D42"/>
                </a:solidFill>
                <a:effectLst/>
                <a:uLnTx/>
                <a:uFillTx/>
                <a:latin typeface="Arial"/>
                <a:ea typeface="+mj-ea"/>
                <a:cs typeface="Arial"/>
              </a:rPr>
              <a:t>REFERENCES</a:t>
            </a:r>
            <a:endParaRPr kumimoji="0" lang="en-US" sz="7000" b="1" i="0" u="none" strike="noStrike" kern="0" cap="none" normalizeH="0" baseline="0" noProof="0" dirty="0">
              <a:ln>
                <a:noFill/>
              </a:ln>
              <a:solidFill>
                <a:srgbClr val="661F31"/>
              </a:solidFill>
              <a:effectLst/>
              <a:uLnTx/>
              <a:uFillTx/>
              <a:latin typeface="Arial"/>
              <a:ea typeface="+mj-ea"/>
              <a:cs typeface="Arial"/>
            </a:endParaRPr>
          </a:p>
        </p:txBody>
      </p:sp>
      <p:sp>
        <p:nvSpPr>
          <p:cNvPr id="4" name="object 4">
            <a:extLst>
              <a:ext uri="{C183D7F6-B498-43B3-948B-1728B52AA6E4}">
                <adec:decorative xmlns:adec="http://schemas.microsoft.com/office/drawing/2017/decorative" val="1"/>
              </a:ext>
            </a:extLst>
          </p:cNvPr>
          <p:cNvSpPr/>
          <p:nvPr/>
        </p:nvSpPr>
        <p:spPr>
          <a:xfrm>
            <a:off x="8621268" y="793051"/>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pPr algn="l" rtl="0"/>
            <a:endParaRPr/>
          </a:p>
        </p:txBody>
      </p:sp>
      <p:sp>
        <p:nvSpPr>
          <p:cNvPr id="5" name="object 5">
            <a:extLst>
              <a:ext uri="{C183D7F6-B498-43B3-948B-1728B52AA6E4}">
                <adec:decorative xmlns:adec="http://schemas.microsoft.com/office/drawing/2017/decorative" val="1"/>
              </a:ext>
            </a:extLst>
          </p:cNvPr>
          <p:cNvSpPr/>
          <p:nvPr/>
        </p:nvSpPr>
        <p:spPr>
          <a:xfrm>
            <a:off x="8621268" y="1050226"/>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6" name="object 6">
            <a:extLst>
              <a:ext uri="{C183D7F6-B498-43B3-948B-1728B52AA6E4}">
                <adec:decorative xmlns:adec="http://schemas.microsoft.com/office/drawing/2017/decorative" val="1"/>
              </a:ext>
            </a:extLst>
          </p:cNvPr>
          <p:cNvSpPr/>
          <p:nvPr/>
        </p:nvSpPr>
        <p:spPr>
          <a:xfrm>
            <a:off x="8621268" y="1307401"/>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8621268" y="1564576"/>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8621268" y="1821751"/>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9" name="object 9">
            <a:extLst>
              <a:ext uri="{C183D7F6-B498-43B3-948B-1728B52AA6E4}">
                <adec:decorative xmlns:adec="http://schemas.microsoft.com/office/drawing/2017/decorative" val="1"/>
              </a:ext>
            </a:extLst>
          </p:cNvPr>
          <p:cNvSpPr/>
          <p:nvPr/>
        </p:nvSpPr>
        <p:spPr>
          <a:xfrm>
            <a:off x="8621268" y="2078926"/>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0" name="object 10">
            <a:extLst>
              <a:ext uri="{C183D7F6-B498-43B3-948B-1728B52AA6E4}">
                <adec:decorative xmlns:adec="http://schemas.microsoft.com/office/drawing/2017/decorative" val="1"/>
              </a:ext>
            </a:extLst>
          </p:cNvPr>
          <p:cNvSpPr/>
          <p:nvPr/>
        </p:nvSpPr>
        <p:spPr>
          <a:xfrm>
            <a:off x="8621268" y="2336101"/>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1" name="object 11">
            <a:extLst>
              <a:ext uri="{C183D7F6-B498-43B3-948B-1728B52AA6E4}">
                <adec:decorative xmlns:adec="http://schemas.microsoft.com/office/drawing/2017/decorative" val="1"/>
              </a:ext>
            </a:extLst>
          </p:cNvPr>
          <p:cNvSpPr/>
          <p:nvPr/>
        </p:nvSpPr>
        <p:spPr>
          <a:xfrm>
            <a:off x="8621268" y="2593276"/>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2" name="object 12">
            <a:extLst>
              <a:ext uri="{C183D7F6-B498-43B3-948B-1728B52AA6E4}">
                <adec:decorative xmlns:adec="http://schemas.microsoft.com/office/drawing/2017/decorative" val="1"/>
              </a:ext>
            </a:extLst>
          </p:cNvPr>
          <p:cNvSpPr/>
          <p:nvPr/>
        </p:nvSpPr>
        <p:spPr>
          <a:xfrm>
            <a:off x="8621268" y="2850451"/>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3" name="object 13">
            <a:extLst>
              <a:ext uri="{C183D7F6-B498-43B3-948B-1728B52AA6E4}">
                <adec:decorative xmlns:adec="http://schemas.microsoft.com/office/drawing/2017/decorative" val="1"/>
              </a:ext>
            </a:extLst>
          </p:cNvPr>
          <p:cNvSpPr/>
          <p:nvPr/>
        </p:nvSpPr>
        <p:spPr>
          <a:xfrm>
            <a:off x="8621268" y="3107626"/>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4" name="object 14">
            <a:extLst>
              <a:ext uri="{C183D7F6-B498-43B3-948B-1728B52AA6E4}">
                <adec:decorative xmlns:adec="http://schemas.microsoft.com/office/drawing/2017/decorative" val="1"/>
              </a:ext>
            </a:extLst>
          </p:cNvPr>
          <p:cNvSpPr/>
          <p:nvPr/>
        </p:nvSpPr>
        <p:spPr>
          <a:xfrm>
            <a:off x="8621268" y="3364801"/>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15" name="object 15">
            <a:extLst>
              <a:ext uri="{C183D7F6-B498-43B3-948B-1728B52AA6E4}">
                <adec:decorative xmlns:adec="http://schemas.microsoft.com/office/drawing/2017/decorative" val="1"/>
              </a:ext>
            </a:extLst>
          </p:cNvPr>
          <p:cNvSpPr/>
          <p:nvPr/>
        </p:nvSpPr>
        <p:spPr>
          <a:xfrm>
            <a:off x="8621268" y="3621976"/>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6" name="object 16">
            <a:extLst>
              <a:ext uri="{C183D7F6-B498-43B3-948B-1728B52AA6E4}">
                <adec:decorative xmlns:adec="http://schemas.microsoft.com/office/drawing/2017/decorative" val="1"/>
              </a:ext>
            </a:extLst>
          </p:cNvPr>
          <p:cNvSpPr/>
          <p:nvPr/>
        </p:nvSpPr>
        <p:spPr>
          <a:xfrm>
            <a:off x="8621268" y="3879151"/>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7" name="object 17">
            <a:extLst>
              <a:ext uri="{C183D7F6-B498-43B3-948B-1728B52AA6E4}">
                <adec:decorative xmlns:adec="http://schemas.microsoft.com/office/drawing/2017/decorative" val="1"/>
              </a:ext>
            </a:extLst>
          </p:cNvPr>
          <p:cNvSpPr/>
          <p:nvPr/>
        </p:nvSpPr>
        <p:spPr>
          <a:xfrm>
            <a:off x="8621268" y="4136326"/>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8" name="object 18">
            <a:extLst>
              <a:ext uri="{C183D7F6-B498-43B3-948B-1728B52AA6E4}">
                <adec:decorative xmlns:adec="http://schemas.microsoft.com/office/drawing/2017/decorative" val="1"/>
              </a:ext>
            </a:extLst>
          </p:cNvPr>
          <p:cNvSpPr/>
          <p:nvPr/>
        </p:nvSpPr>
        <p:spPr>
          <a:xfrm>
            <a:off x="8621268" y="4393501"/>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19" name="object 19">
            <a:extLst>
              <a:ext uri="{C183D7F6-B498-43B3-948B-1728B52AA6E4}">
                <adec:decorative xmlns:adec="http://schemas.microsoft.com/office/drawing/2017/decorative" val="1"/>
              </a:ext>
            </a:extLst>
          </p:cNvPr>
          <p:cNvSpPr/>
          <p:nvPr/>
        </p:nvSpPr>
        <p:spPr>
          <a:xfrm>
            <a:off x="8621268" y="4650676"/>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0" name="object 20">
            <a:extLst>
              <a:ext uri="{C183D7F6-B498-43B3-948B-1728B52AA6E4}">
                <adec:decorative xmlns:adec="http://schemas.microsoft.com/office/drawing/2017/decorative" val="1"/>
              </a:ext>
            </a:extLst>
          </p:cNvPr>
          <p:cNvSpPr/>
          <p:nvPr/>
        </p:nvSpPr>
        <p:spPr>
          <a:xfrm>
            <a:off x="8621268" y="4907851"/>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1" name="object 21">
            <a:extLst>
              <a:ext uri="{C183D7F6-B498-43B3-948B-1728B52AA6E4}">
                <adec:decorative xmlns:adec="http://schemas.microsoft.com/office/drawing/2017/decorative" val="1"/>
              </a:ext>
            </a:extLst>
          </p:cNvPr>
          <p:cNvSpPr/>
          <p:nvPr/>
        </p:nvSpPr>
        <p:spPr>
          <a:xfrm>
            <a:off x="8621268" y="5165026"/>
            <a:ext cx="47625" cy="47625"/>
          </a:xfrm>
          <a:custGeom>
            <a:avLst/>
            <a:gdLst/>
            <a:ahLst/>
            <a:cxnLst/>
            <a:rect l="l" t="t" r="r" b="b"/>
            <a:pathLst>
              <a:path w="47625" h="47625">
                <a:moveTo>
                  <a:pt x="26970" y="47624"/>
                </a:moveTo>
                <a:lnTo>
                  <a:pt x="20654" y="47624"/>
                </a:lnTo>
                <a:lnTo>
                  <a:pt x="17617" y="47019"/>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22" name="object 22">
            <a:extLst>
              <a:ext uri="{C183D7F6-B498-43B3-948B-1728B52AA6E4}">
                <adec:decorative xmlns:adec="http://schemas.microsoft.com/office/drawing/2017/decorative" val="1"/>
              </a:ext>
            </a:extLst>
          </p:cNvPr>
          <p:cNvSpPr/>
          <p:nvPr/>
        </p:nvSpPr>
        <p:spPr>
          <a:xfrm>
            <a:off x="8621268" y="5422201"/>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3" name="object 23">
            <a:extLst>
              <a:ext uri="{C183D7F6-B498-43B3-948B-1728B52AA6E4}">
                <adec:decorative xmlns:adec="http://schemas.microsoft.com/office/drawing/2017/decorative" val="1"/>
              </a:ext>
            </a:extLst>
          </p:cNvPr>
          <p:cNvSpPr/>
          <p:nvPr/>
        </p:nvSpPr>
        <p:spPr>
          <a:xfrm>
            <a:off x="8621268" y="5679376"/>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4" name="object 24">
            <a:extLst>
              <a:ext uri="{C183D7F6-B498-43B3-948B-1728B52AA6E4}">
                <adec:decorative xmlns:adec="http://schemas.microsoft.com/office/drawing/2017/decorative" val="1"/>
              </a:ext>
            </a:extLst>
          </p:cNvPr>
          <p:cNvSpPr/>
          <p:nvPr/>
        </p:nvSpPr>
        <p:spPr>
          <a:xfrm>
            <a:off x="8621268" y="5936551"/>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5" name="object 25">
            <a:extLst>
              <a:ext uri="{C183D7F6-B498-43B3-948B-1728B52AA6E4}">
                <adec:decorative xmlns:adec="http://schemas.microsoft.com/office/drawing/2017/decorative" val="1"/>
              </a:ext>
            </a:extLst>
          </p:cNvPr>
          <p:cNvSpPr/>
          <p:nvPr/>
        </p:nvSpPr>
        <p:spPr>
          <a:xfrm>
            <a:off x="8621268" y="6193726"/>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6" name="object 26">
            <a:extLst>
              <a:ext uri="{C183D7F6-B498-43B3-948B-1728B52AA6E4}">
                <adec:decorative xmlns:adec="http://schemas.microsoft.com/office/drawing/2017/decorative" val="1"/>
              </a:ext>
            </a:extLst>
          </p:cNvPr>
          <p:cNvSpPr/>
          <p:nvPr/>
        </p:nvSpPr>
        <p:spPr>
          <a:xfrm>
            <a:off x="8621268" y="6450900"/>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7" name="object 27">
            <a:extLst>
              <a:ext uri="{C183D7F6-B498-43B3-948B-1728B52AA6E4}">
                <adec:decorative xmlns:adec="http://schemas.microsoft.com/office/drawing/2017/decorative" val="1"/>
              </a:ext>
            </a:extLst>
          </p:cNvPr>
          <p:cNvSpPr/>
          <p:nvPr/>
        </p:nvSpPr>
        <p:spPr>
          <a:xfrm>
            <a:off x="8621268" y="6708075"/>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8" name="object 28">
            <a:extLst>
              <a:ext uri="{C183D7F6-B498-43B3-948B-1728B52AA6E4}">
                <adec:decorative xmlns:adec="http://schemas.microsoft.com/office/drawing/2017/decorative" val="1"/>
              </a:ext>
            </a:extLst>
          </p:cNvPr>
          <p:cNvSpPr/>
          <p:nvPr/>
        </p:nvSpPr>
        <p:spPr>
          <a:xfrm>
            <a:off x="8621268" y="6965250"/>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9" name="object 29">
            <a:extLst>
              <a:ext uri="{C183D7F6-B498-43B3-948B-1728B52AA6E4}">
                <adec:decorative xmlns:adec="http://schemas.microsoft.com/office/drawing/2017/decorative" val="1"/>
              </a:ext>
            </a:extLst>
          </p:cNvPr>
          <p:cNvSpPr/>
          <p:nvPr/>
        </p:nvSpPr>
        <p:spPr>
          <a:xfrm>
            <a:off x="8621268" y="7222425"/>
            <a:ext cx="47625" cy="47625"/>
          </a:xfrm>
          <a:custGeom>
            <a:avLst/>
            <a:gdLst/>
            <a:ahLst/>
            <a:cxnLst/>
            <a:rect l="l" t="t" r="r" b="b"/>
            <a:pathLst>
              <a:path w="47625" h="47625">
                <a:moveTo>
                  <a:pt x="26970" y="47624"/>
                </a:moveTo>
                <a:lnTo>
                  <a:pt x="20654" y="47624"/>
                </a:lnTo>
                <a:lnTo>
                  <a:pt x="17617" y="47019"/>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0" name="object 30">
            <a:extLst>
              <a:ext uri="{C183D7F6-B498-43B3-948B-1728B52AA6E4}">
                <adec:decorative xmlns:adec="http://schemas.microsoft.com/office/drawing/2017/decorative" val="1"/>
              </a:ext>
            </a:extLst>
          </p:cNvPr>
          <p:cNvSpPr/>
          <p:nvPr/>
        </p:nvSpPr>
        <p:spPr>
          <a:xfrm>
            <a:off x="8621268" y="7736775"/>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1" name="object 31">
            <a:extLst>
              <a:ext uri="{C183D7F6-B498-43B3-948B-1728B52AA6E4}">
                <adec:decorative xmlns:adec="http://schemas.microsoft.com/office/drawing/2017/decorative" val="1"/>
              </a:ext>
            </a:extLst>
          </p:cNvPr>
          <p:cNvSpPr/>
          <p:nvPr/>
        </p:nvSpPr>
        <p:spPr>
          <a:xfrm>
            <a:off x="8621268" y="7993950"/>
            <a:ext cx="47625" cy="47625"/>
          </a:xfrm>
          <a:custGeom>
            <a:avLst/>
            <a:gdLst/>
            <a:ahLst/>
            <a:cxnLst/>
            <a:rect l="l" t="t" r="r" b="b"/>
            <a:pathLst>
              <a:path w="47625" h="47625">
                <a:moveTo>
                  <a:pt x="26970" y="47624"/>
                </a:moveTo>
                <a:lnTo>
                  <a:pt x="20654" y="47624"/>
                </a:lnTo>
                <a:lnTo>
                  <a:pt x="17617" y="47019"/>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2" name="object 32">
            <a:extLst>
              <a:ext uri="{C183D7F6-B498-43B3-948B-1728B52AA6E4}">
                <adec:decorative xmlns:adec="http://schemas.microsoft.com/office/drawing/2017/decorative" val="1"/>
              </a:ext>
            </a:extLst>
          </p:cNvPr>
          <p:cNvSpPr/>
          <p:nvPr/>
        </p:nvSpPr>
        <p:spPr>
          <a:xfrm>
            <a:off x="8621268" y="8251125"/>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3" name="object 33">
            <a:extLst>
              <a:ext uri="{C183D7F6-B498-43B3-948B-1728B52AA6E4}">
                <adec:decorative xmlns:adec="http://schemas.microsoft.com/office/drawing/2017/decorative" val="1"/>
              </a:ext>
            </a:extLst>
          </p:cNvPr>
          <p:cNvSpPr/>
          <p:nvPr/>
        </p:nvSpPr>
        <p:spPr>
          <a:xfrm>
            <a:off x="8621268" y="8508300"/>
            <a:ext cx="47625" cy="47625"/>
          </a:xfrm>
          <a:custGeom>
            <a:avLst/>
            <a:gdLst/>
            <a:ahLst/>
            <a:cxnLst/>
            <a:rect l="l" t="t" r="r" b="b"/>
            <a:pathLst>
              <a:path w="47625" h="47625">
                <a:moveTo>
                  <a:pt x="26970" y="47624"/>
                </a:moveTo>
                <a:lnTo>
                  <a:pt x="20654" y="47624"/>
                </a:lnTo>
                <a:lnTo>
                  <a:pt x="17617" y="47019"/>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4" name="object 34">
            <a:extLst>
              <a:ext uri="{C183D7F6-B498-43B3-948B-1728B52AA6E4}">
                <adec:decorative xmlns:adec="http://schemas.microsoft.com/office/drawing/2017/decorative" val="1"/>
              </a:ext>
            </a:extLst>
          </p:cNvPr>
          <p:cNvSpPr/>
          <p:nvPr/>
        </p:nvSpPr>
        <p:spPr>
          <a:xfrm>
            <a:off x="8621268" y="8765475"/>
            <a:ext cx="47625" cy="47625"/>
          </a:xfrm>
          <a:custGeom>
            <a:avLst/>
            <a:gdLst/>
            <a:ahLst/>
            <a:cxnLst/>
            <a:rect l="l" t="t" r="r" b="b"/>
            <a:pathLst>
              <a:path w="47625" h="47625">
                <a:moveTo>
                  <a:pt x="26970" y="47624"/>
                </a:moveTo>
                <a:lnTo>
                  <a:pt x="20654" y="47624"/>
                </a:lnTo>
                <a:lnTo>
                  <a:pt x="17617" y="47019"/>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5" name="object 35">
            <a:extLst>
              <a:ext uri="{C183D7F6-B498-43B3-948B-1728B52AA6E4}">
                <adec:decorative xmlns:adec="http://schemas.microsoft.com/office/drawing/2017/decorative" val="1"/>
              </a:ext>
            </a:extLst>
          </p:cNvPr>
          <p:cNvSpPr/>
          <p:nvPr/>
        </p:nvSpPr>
        <p:spPr>
          <a:xfrm>
            <a:off x="8621268" y="9022650"/>
            <a:ext cx="47625" cy="47625"/>
          </a:xfrm>
          <a:custGeom>
            <a:avLst/>
            <a:gdLst/>
            <a:ahLst/>
            <a:cxnLst/>
            <a:rect l="l" t="t" r="r" b="b"/>
            <a:pathLst>
              <a:path w="47625" h="47625">
                <a:moveTo>
                  <a:pt x="26970" y="47624"/>
                </a:moveTo>
                <a:lnTo>
                  <a:pt x="20654" y="47624"/>
                </a:lnTo>
                <a:lnTo>
                  <a:pt x="17617" y="47019"/>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6" name="object 36">
            <a:extLst>
              <a:ext uri="{C183D7F6-B498-43B3-948B-1728B52AA6E4}">
                <adec:decorative xmlns:adec="http://schemas.microsoft.com/office/drawing/2017/decorative" val="1"/>
              </a:ext>
            </a:extLst>
          </p:cNvPr>
          <p:cNvSpPr/>
          <p:nvPr/>
        </p:nvSpPr>
        <p:spPr>
          <a:xfrm>
            <a:off x="8621268" y="9279825"/>
            <a:ext cx="47625" cy="47625"/>
          </a:xfrm>
          <a:custGeom>
            <a:avLst/>
            <a:gdLst/>
            <a:ahLst/>
            <a:cxnLst/>
            <a:rect l="l" t="t" r="r" b="b"/>
            <a:pathLst>
              <a:path w="47625" h="47625">
                <a:moveTo>
                  <a:pt x="26970" y="47624"/>
                </a:moveTo>
                <a:lnTo>
                  <a:pt x="20654" y="47624"/>
                </a:lnTo>
                <a:lnTo>
                  <a:pt x="17617" y="47019"/>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7" name="object 37">
            <a:extLst>
              <a:ext uri="{C183D7F6-B498-43B3-948B-1728B52AA6E4}">
                <adec:decorative xmlns:adec="http://schemas.microsoft.com/office/drawing/2017/decorative" val="1"/>
              </a:ext>
            </a:extLst>
          </p:cNvPr>
          <p:cNvSpPr/>
          <p:nvPr/>
        </p:nvSpPr>
        <p:spPr>
          <a:xfrm>
            <a:off x="8621268" y="9537000"/>
            <a:ext cx="47625" cy="47625"/>
          </a:xfrm>
          <a:custGeom>
            <a:avLst/>
            <a:gdLst/>
            <a:ahLst/>
            <a:cxnLst/>
            <a:rect l="l" t="t" r="r" b="b"/>
            <a:pathLst>
              <a:path w="47625" h="47625">
                <a:moveTo>
                  <a:pt x="26970" y="47624"/>
                </a:moveTo>
                <a:lnTo>
                  <a:pt x="20654" y="47624"/>
                </a:lnTo>
                <a:lnTo>
                  <a:pt x="17617" y="47019"/>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8" name="object 38"/>
          <p:cNvSpPr txBox="1"/>
          <p:nvPr/>
        </p:nvSpPr>
        <p:spPr>
          <a:xfrm>
            <a:off x="8766177" y="630237"/>
            <a:ext cx="7940040" cy="9026525"/>
          </a:xfrm>
          <a:prstGeom prst="rect">
            <a:avLst/>
          </a:prstGeom>
        </p:spPr>
        <p:txBody>
          <a:bodyPr vert="horz" wrap="square" lIns="0" tIns="12065" rIns="0" bIns="0" rtlCol="0">
            <a:spAutoFit/>
          </a:bodyPr>
          <a:lstStyle/>
          <a:p>
            <a:pPr marL="12700" marR="4076065">
              <a:lnSpc>
                <a:spcPct val="140600"/>
              </a:lnSpc>
              <a:spcBef>
                <a:spcPts val="95"/>
              </a:spcBef>
            </a:pPr>
            <a:r>
              <a:rPr sz="1200" b="1" spc="10" dirty="0">
                <a:latin typeface="Times New Roman"/>
                <a:cs typeface="Times New Roman"/>
              </a:rPr>
              <a:t>Call</a:t>
            </a:r>
            <a:r>
              <a:rPr sz="1200" b="1" spc="110" dirty="0">
                <a:latin typeface="Times New Roman"/>
                <a:cs typeface="Times New Roman"/>
              </a:rPr>
              <a:t> </a:t>
            </a:r>
            <a:r>
              <a:rPr sz="1200" b="1" spc="85" dirty="0">
                <a:latin typeface="Times New Roman"/>
                <a:cs typeface="Times New Roman"/>
              </a:rPr>
              <a:t>to</a:t>
            </a:r>
            <a:r>
              <a:rPr sz="1200" b="1" spc="114" dirty="0">
                <a:latin typeface="Times New Roman"/>
                <a:cs typeface="Times New Roman"/>
              </a:rPr>
              <a:t> </a:t>
            </a:r>
            <a:r>
              <a:rPr sz="1200" b="1" spc="10" dirty="0">
                <a:latin typeface="Times New Roman"/>
                <a:cs typeface="Times New Roman"/>
              </a:rPr>
              <a:t>Action:</a:t>
            </a:r>
            <a:r>
              <a:rPr sz="1200" b="1" spc="114" dirty="0">
                <a:latin typeface="Times New Roman"/>
                <a:cs typeface="Times New Roman"/>
              </a:rPr>
              <a:t> </a:t>
            </a:r>
            <a:r>
              <a:rPr sz="1200" b="1" spc="50" dirty="0">
                <a:latin typeface="Times New Roman"/>
                <a:cs typeface="Times New Roman"/>
              </a:rPr>
              <a:t>Public</a:t>
            </a:r>
            <a:r>
              <a:rPr sz="1200" b="1" spc="114" dirty="0">
                <a:latin typeface="Times New Roman"/>
                <a:cs typeface="Times New Roman"/>
              </a:rPr>
              <a:t> </a:t>
            </a:r>
            <a:r>
              <a:rPr sz="1200" b="1" spc="10" dirty="0">
                <a:latin typeface="Times New Roman"/>
                <a:cs typeface="Times New Roman"/>
              </a:rPr>
              <a:t>Libraries</a:t>
            </a:r>
            <a:r>
              <a:rPr sz="1200" b="1" spc="114" dirty="0">
                <a:latin typeface="Times New Roman"/>
                <a:cs typeface="Times New Roman"/>
              </a:rPr>
              <a:t> </a:t>
            </a:r>
            <a:r>
              <a:rPr sz="1200" b="1" spc="60" dirty="0">
                <a:latin typeface="Times New Roman"/>
                <a:cs typeface="Times New Roman"/>
              </a:rPr>
              <a:t>and</a:t>
            </a:r>
            <a:r>
              <a:rPr sz="1200" b="1" spc="114" dirty="0">
                <a:latin typeface="Times New Roman"/>
                <a:cs typeface="Times New Roman"/>
              </a:rPr>
              <a:t> </a:t>
            </a:r>
            <a:r>
              <a:rPr sz="1200" b="1" spc="95" dirty="0">
                <a:latin typeface="Times New Roman"/>
                <a:cs typeface="Times New Roman"/>
              </a:rPr>
              <a:t>the</a:t>
            </a:r>
            <a:r>
              <a:rPr sz="1200" b="1" spc="114" dirty="0">
                <a:latin typeface="Times New Roman"/>
                <a:cs typeface="Times New Roman"/>
              </a:rPr>
              <a:t> </a:t>
            </a:r>
            <a:r>
              <a:rPr sz="1200" b="1" spc="10" dirty="0">
                <a:latin typeface="Times New Roman"/>
                <a:cs typeface="Times New Roman"/>
              </a:rPr>
              <a:t>Opioid</a:t>
            </a:r>
            <a:r>
              <a:rPr sz="1200" b="1" spc="114" dirty="0">
                <a:latin typeface="Times New Roman"/>
                <a:cs typeface="Times New Roman"/>
              </a:rPr>
              <a:t> </a:t>
            </a:r>
            <a:r>
              <a:rPr sz="1200" b="1" spc="45" dirty="0">
                <a:latin typeface="Times New Roman"/>
                <a:cs typeface="Times New Roman"/>
              </a:rPr>
              <a:t>Crisis </a:t>
            </a:r>
            <a:r>
              <a:rPr sz="1200" b="1" u="sng" spc="110" dirty="0">
                <a:uFill>
                  <a:solidFill>
                    <a:srgbClr val="000000"/>
                  </a:solidFill>
                </a:uFill>
                <a:latin typeface="Times New Roman"/>
                <a:cs typeface="Times New Roman"/>
                <a:hlinkClick r:id="rId3"/>
              </a:rPr>
              <a:t>https://doi.org/10.25333/w8sg-</a:t>
            </a:r>
            <a:r>
              <a:rPr sz="1200" b="1" u="sng" spc="70" dirty="0">
                <a:uFill>
                  <a:solidFill>
                    <a:srgbClr val="000000"/>
                  </a:solidFill>
                </a:uFill>
                <a:latin typeface="Times New Roman"/>
                <a:cs typeface="Times New Roman"/>
                <a:hlinkClick r:id="rId3"/>
              </a:rPr>
              <a:t>8440</a:t>
            </a:r>
            <a:endParaRPr sz="1200" dirty="0">
              <a:latin typeface="Times New Roman"/>
              <a:cs typeface="Times New Roman"/>
            </a:endParaRPr>
          </a:p>
          <a:p>
            <a:pPr marL="12700" marR="3093085">
              <a:lnSpc>
                <a:spcPct val="140600"/>
              </a:lnSpc>
            </a:pPr>
            <a:r>
              <a:rPr sz="1200" b="1" dirty="0">
                <a:latin typeface="Times New Roman"/>
                <a:cs typeface="Times New Roman"/>
              </a:rPr>
              <a:t>CDC</a:t>
            </a:r>
            <a:r>
              <a:rPr sz="1200" b="1" spc="15" dirty="0">
                <a:latin typeface="Times New Roman"/>
                <a:cs typeface="Times New Roman"/>
              </a:rPr>
              <a:t> </a:t>
            </a:r>
            <a:r>
              <a:rPr sz="1200" b="1" spc="55" dirty="0">
                <a:latin typeface="Times New Roman"/>
                <a:cs typeface="Times New Roman"/>
              </a:rPr>
              <a:t>Drug</a:t>
            </a:r>
            <a:r>
              <a:rPr sz="1200" b="1" spc="20" dirty="0">
                <a:latin typeface="Times New Roman"/>
                <a:cs typeface="Times New Roman"/>
              </a:rPr>
              <a:t> </a:t>
            </a:r>
            <a:r>
              <a:rPr sz="1200" b="1" spc="65" dirty="0">
                <a:latin typeface="Times New Roman"/>
                <a:cs typeface="Times New Roman"/>
              </a:rPr>
              <a:t>Overdose</a:t>
            </a:r>
            <a:r>
              <a:rPr sz="1200" b="1" spc="20" dirty="0">
                <a:latin typeface="Times New Roman"/>
                <a:cs typeface="Times New Roman"/>
              </a:rPr>
              <a:t> </a:t>
            </a:r>
            <a:r>
              <a:rPr sz="1200" b="1" spc="70" dirty="0">
                <a:latin typeface="Times New Roman"/>
                <a:cs typeface="Times New Roman"/>
              </a:rPr>
              <a:t>Deaths </a:t>
            </a:r>
            <a:r>
              <a:rPr sz="1200" b="1" u="sng" spc="100" dirty="0">
                <a:uFill>
                  <a:solidFill>
                    <a:srgbClr val="000000"/>
                  </a:solidFill>
                </a:uFill>
                <a:latin typeface="Times New Roman"/>
                <a:cs typeface="Times New Roman"/>
                <a:hlinkClick r:id="rId4"/>
              </a:rPr>
              <a:t>https://www.cdc.gov/drugoverdose/deaths/index.html</a:t>
            </a:r>
            <a:r>
              <a:rPr sz="1200" b="1" spc="100" dirty="0">
                <a:latin typeface="Times New Roman"/>
                <a:cs typeface="Times New Roman"/>
              </a:rPr>
              <a:t> </a:t>
            </a:r>
            <a:r>
              <a:rPr sz="1200" b="1" spc="60" dirty="0">
                <a:latin typeface="Times New Roman"/>
                <a:cs typeface="Times New Roman"/>
              </a:rPr>
              <a:t>Provisional</a:t>
            </a:r>
            <a:r>
              <a:rPr sz="1200" b="1" spc="30" dirty="0">
                <a:latin typeface="Times New Roman"/>
                <a:cs typeface="Times New Roman"/>
              </a:rPr>
              <a:t> </a:t>
            </a:r>
            <a:r>
              <a:rPr sz="1200" b="1" spc="55" dirty="0">
                <a:latin typeface="Times New Roman"/>
                <a:cs typeface="Times New Roman"/>
              </a:rPr>
              <a:t>Drug</a:t>
            </a:r>
            <a:r>
              <a:rPr sz="1200" b="1" spc="30" dirty="0">
                <a:latin typeface="Times New Roman"/>
                <a:cs typeface="Times New Roman"/>
              </a:rPr>
              <a:t> </a:t>
            </a:r>
            <a:r>
              <a:rPr sz="1200" b="1" spc="65" dirty="0">
                <a:latin typeface="Times New Roman"/>
                <a:cs typeface="Times New Roman"/>
              </a:rPr>
              <a:t>Overdose</a:t>
            </a:r>
            <a:r>
              <a:rPr sz="1200" b="1" spc="30" dirty="0">
                <a:latin typeface="Times New Roman"/>
                <a:cs typeface="Times New Roman"/>
              </a:rPr>
              <a:t> </a:t>
            </a:r>
            <a:r>
              <a:rPr sz="1200" b="1" spc="70" dirty="0">
                <a:latin typeface="Times New Roman"/>
                <a:cs typeface="Times New Roman"/>
              </a:rPr>
              <a:t>Death</a:t>
            </a:r>
            <a:r>
              <a:rPr sz="1200" b="1" spc="30" dirty="0">
                <a:latin typeface="Times New Roman"/>
                <a:cs typeface="Times New Roman"/>
              </a:rPr>
              <a:t> </a:t>
            </a:r>
            <a:r>
              <a:rPr sz="1200" b="1" spc="60" dirty="0">
                <a:latin typeface="Times New Roman"/>
                <a:cs typeface="Times New Roman"/>
              </a:rPr>
              <a:t>Counts </a:t>
            </a:r>
            <a:r>
              <a:rPr sz="1200" b="1" u="sng" spc="135" dirty="0">
                <a:uFill>
                  <a:solidFill>
                    <a:srgbClr val="000000"/>
                  </a:solidFill>
                </a:uFill>
                <a:latin typeface="Times New Roman"/>
                <a:cs typeface="Times New Roman"/>
                <a:hlinkClick r:id="rId5"/>
              </a:rPr>
              <a:t>https://www.cdc.gov/nchs/nvss/vsrr/drug-</a:t>
            </a:r>
            <a:r>
              <a:rPr sz="1200" b="1" u="sng" spc="85" dirty="0">
                <a:uFill>
                  <a:solidFill>
                    <a:srgbClr val="000000"/>
                  </a:solidFill>
                </a:uFill>
                <a:latin typeface="Times New Roman"/>
                <a:cs typeface="Times New Roman"/>
                <a:hlinkClick r:id="rId5"/>
              </a:rPr>
              <a:t>overdose-</a:t>
            </a:r>
            <a:r>
              <a:rPr sz="1200" b="1" u="sng" spc="45" dirty="0">
                <a:uFill>
                  <a:solidFill>
                    <a:srgbClr val="000000"/>
                  </a:solidFill>
                </a:uFill>
                <a:latin typeface="Times New Roman"/>
                <a:cs typeface="Times New Roman"/>
                <a:hlinkClick r:id="rId5"/>
              </a:rPr>
              <a:t>data.htm</a:t>
            </a:r>
            <a:endParaRPr sz="1200" dirty="0">
              <a:latin typeface="Times New Roman"/>
              <a:cs typeface="Times New Roman"/>
            </a:endParaRPr>
          </a:p>
          <a:p>
            <a:pPr marL="12700" marR="153670">
              <a:lnSpc>
                <a:spcPct val="140600"/>
              </a:lnSpc>
            </a:pPr>
            <a:r>
              <a:rPr sz="1200" b="1" dirty="0">
                <a:latin typeface="Times New Roman"/>
                <a:cs typeface="Times New Roman"/>
              </a:rPr>
              <a:t>U.S.</a:t>
            </a:r>
            <a:r>
              <a:rPr sz="1200" b="1" spc="40" dirty="0">
                <a:latin typeface="Times New Roman"/>
                <a:cs typeface="Times New Roman"/>
              </a:rPr>
              <a:t> </a:t>
            </a:r>
            <a:r>
              <a:rPr sz="1200" b="1" spc="80" dirty="0">
                <a:latin typeface="Times New Roman"/>
                <a:cs typeface="Times New Roman"/>
              </a:rPr>
              <a:t>Census</a:t>
            </a:r>
            <a:r>
              <a:rPr sz="1200" b="1" spc="40" dirty="0">
                <a:latin typeface="Times New Roman"/>
                <a:cs typeface="Times New Roman"/>
              </a:rPr>
              <a:t> </a:t>
            </a:r>
            <a:r>
              <a:rPr sz="1200" b="1" spc="80" dirty="0">
                <a:latin typeface="Times New Roman"/>
                <a:cs typeface="Times New Roman"/>
              </a:rPr>
              <a:t>–</a:t>
            </a:r>
            <a:r>
              <a:rPr sz="1200" b="1" spc="45" dirty="0">
                <a:latin typeface="Times New Roman"/>
                <a:cs typeface="Times New Roman"/>
              </a:rPr>
              <a:t> </a:t>
            </a:r>
            <a:r>
              <a:rPr sz="1200" b="1" spc="50" dirty="0">
                <a:latin typeface="Times New Roman"/>
                <a:cs typeface="Times New Roman"/>
              </a:rPr>
              <a:t>Leon</a:t>
            </a:r>
            <a:r>
              <a:rPr sz="1200" b="1" spc="40" dirty="0">
                <a:latin typeface="Times New Roman"/>
                <a:cs typeface="Times New Roman"/>
              </a:rPr>
              <a:t> </a:t>
            </a:r>
            <a:r>
              <a:rPr sz="1200" b="1" spc="50" dirty="0">
                <a:latin typeface="Times New Roman"/>
                <a:cs typeface="Times New Roman"/>
              </a:rPr>
              <a:t>County,</a:t>
            </a:r>
            <a:r>
              <a:rPr sz="1200" b="1" spc="40" dirty="0">
                <a:latin typeface="Times New Roman"/>
                <a:cs typeface="Times New Roman"/>
              </a:rPr>
              <a:t> </a:t>
            </a:r>
            <a:r>
              <a:rPr sz="1200" b="1" spc="-10" dirty="0">
                <a:latin typeface="Times New Roman"/>
                <a:cs typeface="Times New Roman"/>
              </a:rPr>
              <a:t>Florida </a:t>
            </a:r>
            <a:r>
              <a:rPr sz="1200" b="1" u="sng" spc="80" dirty="0">
                <a:uFill>
                  <a:solidFill>
                    <a:srgbClr val="000000"/>
                  </a:solidFill>
                </a:uFill>
                <a:latin typeface="Times New Roman"/>
                <a:cs typeface="Times New Roman"/>
                <a:hlinkClick r:id="rId6"/>
              </a:rPr>
              <a:t>https://www.census.gov/quickfacts/fact/table/leoncountyflorida,tallahasseecityflorida,US/PST045221</a:t>
            </a:r>
            <a:endParaRPr sz="1200" dirty="0">
              <a:latin typeface="Times New Roman"/>
              <a:cs typeface="Times New Roman"/>
            </a:endParaRPr>
          </a:p>
          <a:p>
            <a:pPr marL="12700" marR="1638935">
              <a:lnSpc>
                <a:spcPct val="140600"/>
              </a:lnSpc>
            </a:pPr>
            <a:r>
              <a:rPr sz="1200" b="1" dirty="0">
                <a:latin typeface="Times New Roman"/>
                <a:cs typeface="Times New Roman"/>
              </a:rPr>
              <a:t>U.S.</a:t>
            </a:r>
            <a:r>
              <a:rPr sz="1200" b="1" spc="35" dirty="0">
                <a:latin typeface="Times New Roman"/>
                <a:cs typeface="Times New Roman"/>
              </a:rPr>
              <a:t> </a:t>
            </a:r>
            <a:r>
              <a:rPr sz="1200" b="1" spc="80" dirty="0">
                <a:latin typeface="Times New Roman"/>
                <a:cs typeface="Times New Roman"/>
              </a:rPr>
              <a:t>Census</a:t>
            </a:r>
            <a:r>
              <a:rPr sz="1200" b="1" spc="40" dirty="0">
                <a:latin typeface="Times New Roman"/>
                <a:cs typeface="Times New Roman"/>
              </a:rPr>
              <a:t> </a:t>
            </a:r>
            <a:r>
              <a:rPr sz="1200" b="1" spc="170" dirty="0">
                <a:latin typeface="Times New Roman"/>
                <a:cs typeface="Times New Roman"/>
              </a:rPr>
              <a:t>-</a:t>
            </a:r>
            <a:r>
              <a:rPr sz="1200" b="1" spc="40" dirty="0">
                <a:latin typeface="Times New Roman"/>
                <a:cs typeface="Times New Roman"/>
              </a:rPr>
              <a:t> </a:t>
            </a:r>
            <a:r>
              <a:rPr sz="1200" b="1" spc="50" dirty="0">
                <a:latin typeface="Times New Roman"/>
                <a:cs typeface="Times New Roman"/>
              </a:rPr>
              <a:t>Escambia</a:t>
            </a:r>
            <a:r>
              <a:rPr sz="1200" b="1" spc="40" dirty="0">
                <a:latin typeface="Times New Roman"/>
                <a:cs typeface="Times New Roman"/>
              </a:rPr>
              <a:t> </a:t>
            </a:r>
            <a:r>
              <a:rPr sz="1200" b="1" spc="50" dirty="0">
                <a:latin typeface="Times New Roman"/>
                <a:cs typeface="Times New Roman"/>
              </a:rPr>
              <a:t>County,</a:t>
            </a:r>
            <a:r>
              <a:rPr sz="1200" b="1" spc="40" dirty="0">
                <a:latin typeface="Times New Roman"/>
                <a:cs typeface="Times New Roman"/>
              </a:rPr>
              <a:t> </a:t>
            </a:r>
            <a:r>
              <a:rPr sz="1200" b="1" spc="-10" dirty="0">
                <a:latin typeface="Times New Roman"/>
                <a:cs typeface="Times New Roman"/>
              </a:rPr>
              <a:t>Florida </a:t>
            </a:r>
            <a:r>
              <a:rPr sz="1200" b="1" u="sng" spc="90" dirty="0">
                <a:uFill>
                  <a:solidFill>
                    <a:srgbClr val="000000"/>
                  </a:solidFill>
                </a:uFill>
                <a:latin typeface="Times New Roman"/>
                <a:cs typeface="Times New Roman"/>
                <a:hlinkClick r:id="rId7"/>
              </a:rPr>
              <a:t>https://www.census.gov/quickfacts/fact/table/escambiacountyflorida/AGE295219</a:t>
            </a:r>
            <a:r>
              <a:rPr sz="1200" b="1" spc="90" dirty="0">
                <a:latin typeface="Times New Roman"/>
                <a:cs typeface="Times New Roman"/>
              </a:rPr>
              <a:t> </a:t>
            </a:r>
            <a:r>
              <a:rPr sz="1200" b="1" spc="60" dirty="0">
                <a:latin typeface="Times New Roman"/>
                <a:cs typeface="Times New Roman"/>
              </a:rPr>
              <a:t>County</a:t>
            </a:r>
            <a:r>
              <a:rPr sz="1200" b="1" spc="30" dirty="0">
                <a:latin typeface="Times New Roman"/>
                <a:cs typeface="Times New Roman"/>
              </a:rPr>
              <a:t> </a:t>
            </a:r>
            <a:r>
              <a:rPr sz="1200" b="1" spc="60" dirty="0">
                <a:latin typeface="Times New Roman"/>
                <a:cs typeface="Times New Roman"/>
              </a:rPr>
              <a:t>Health</a:t>
            </a:r>
            <a:r>
              <a:rPr sz="1200" b="1" spc="30" dirty="0">
                <a:latin typeface="Times New Roman"/>
                <a:cs typeface="Times New Roman"/>
              </a:rPr>
              <a:t> </a:t>
            </a:r>
            <a:r>
              <a:rPr sz="1200" b="1" spc="60" dirty="0">
                <a:latin typeface="Times New Roman"/>
                <a:cs typeface="Times New Roman"/>
              </a:rPr>
              <a:t>Rankings</a:t>
            </a:r>
            <a:r>
              <a:rPr sz="1200" b="1" spc="35" dirty="0">
                <a:latin typeface="Times New Roman"/>
                <a:cs typeface="Times New Roman"/>
              </a:rPr>
              <a:t> </a:t>
            </a:r>
            <a:r>
              <a:rPr sz="1200" b="1" spc="60" dirty="0">
                <a:latin typeface="Times New Roman"/>
                <a:cs typeface="Times New Roman"/>
              </a:rPr>
              <a:t>and</a:t>
            </a:r>
            <a:r>
              <a:rPr sz="1200" b="1" spc="30" dirty="0">
                <a:latin typeface="Times New Roman"/>
                <a:cs typeface="Times New Roman"/>
              </a:rPr>
              <a:t> </a:t>
            </a:r>
            <a:r>
              <a:rPr sz="1200" b="1" spc="35" dirty="0">
                <a:latin typeface="Times New Roman"/>
                <a:cs typeface="Times New Roman"/>
              </a:rPr>
              <a:t>Roadmap</a:t>
            </a:r>
            <a:endParaRPr sz="1200" dirty="0">
              <a:latin typeface="Times New Roman"/>
              <a:cs typeface="Times New Roman"/>
            </a:endParaRPr>
          </a:p>
          <a:p>
            <a:pPr marL="12700">
              <a:lnSpc>
                <a:spcPct val="100000"/>
              </a:lnSpc>
              <a:spcBef>
                <a:spcPts val="585"/>
              </a:spcBef>
            </a:pPr>
            <a:r>
              <a:rPr sz="1200" b="1" u="sng" spc="60" dirty="0">
                <a:uFill>
                  <a:solidFill>
                    <a:srgbClr val="000000"/>
                  </a:solidFill>
                </a:uFill>
                <a:latin typeface="Times New Roman"/>
                <a:cs typeface="Times New Roman"/>
                <a:hlinkClick r:id="rId8"/>
              </a:rPr>
              <a:t>www.countyhealthrankings.org</a:t>
            </a:r>
            <a:endParaRPr sz="1200" dirty="0">
              <a:latin typeface="Times New Roman"/>
              <a:cs typeface="Times New Roman"/>
            </a:endParaRPr>
          </a:p>
          <a:p>
            <a:pPr marL="12700" marR="1411605">
              <a:lnSpc>
                <a:spcPct val="140600"/>
              </a:lnSpc>
            </a:pPr>
            <a:r>
              <a:rPr sz="1200" b="1" spc="60" dirty="0">
                <a:latin typeface="Times New Roman"/>
                <a:cs typeface="Times New Roman"/>
              </a:rPr>
              <a:t>County</a:t>
            </a:r>
            <a:r>
              <a:rPr sz="1200" b="1" spc="45" dirty="0">
                <a:latin typeface="Times New Roman"/>
                <a:cs typeface="Times New Roman"/>
              </a:rPr>
              <a:t> </a:t>
            </a:r>
            <a:r>
              <a:rPr sz="1200" b="1" spc="60" dirty="0">
                <a:latin typeface="Times New Roman"/>
                <a:cs typeface="Times New Roman"/>
              </a:rPr>
              <a:t>Health</a:t>
            </a:r>
            <a:r>
              <a:rPr sz="1200" b="1" spc="50" dirty="0">
                <a:latin typeface="Times New Roman"/>
                <a:cs typeface="Times New Roman"/>
              </a:rPr>
              <a:t> </a:t>
            </a:r>
            <a:r>
              <a:rPr sz="1200" b="1" spc="60" dirty="0">
                <a:latin typeface="Times New Roman"/>
                <a:cs typeface="Times New Roman"/>
              </a:rPr>
              <a:t>Rankings</a:t>
            </a:r>
            <a:r>
              <a:rPr sz="1200" b="1" spc="50" dirty="0">
                <a:latin typeface="Times New Roman"/>
                <a:cs typeface="Times New Roman"/>
              </a:rPr>
              <a:t> </a:t>
            </a:r>
            <a:r>
              <a:rPr sz="1200" b="1" spc="60" dirty="0">
                <a:latin typeface="Times New Roman"/>
                <a:cs typeface="Times New Roman"/>
              </a:rPr>
              <a:t>and</a:t>
            </a:r>
            <a:r>
              <a:rPr sz="1200" b="1" spc="50" dirty="0">
                <a:latin typeface="Times New Roman"/>
                <a:cs typeface="Times New Roman"/>
              </a:rPr>
              <a:t> </a:t>
            </a:r>
            <a:r>
              <a:rPr sz="1200" b="1" spc="45" dirty="0">
                <a:latin typeface="Times New Roman"/>
                <a:cs typeface="Times New Roman"/>
              </a:rPr>
              <a:t>Roadmap</a:t>
            </a:r>
            <a:r>
              <a:rPr sz="1200" b="1" spc="50" dirty="0">
                <a:latin typeface="Times New Roman"/>
                <a:cs typeface="Times New Roman"/>
              </a:rPr>
              <a:t> </a:t>
            </a:r>
            <a:r>
              <a:rPr sz="1200" b="1" spc="80" dirty="0">
                <a:latin typeface="Times New Roman"/>
                <a:cs typeface="Times New Roman"/>
              </a:rPr>
              <a:t>–</a:t>
            </a:r>
            <a:r>
              <a:rPr sz="1200" b="1" spc="50" dirty="0">
                <a:latin typeface="Times New Roman"/>
                <a:cs typeface="Times New Roman"/>
              </a:rPr>
              <a:t> </a:t>
            </a:r>
            <a:r>
              <a:rPr sz="1200" b="1" spc="55" dirty="0">
                <a:latin typeface="Times New Roman"/>
                <a:cs typeface="Times New Roman"/>
              </a:rPr>
              <a:t>Drug</a:t>
            </a:r>
            <a:r>
              <a:rPr sz="1200" b="1" spc="50" dirty="0">
                <a:latin typeface="Times New Roman"/>
                <a:cs typeface="Times New Roman"/>
              </a:rPr>
              <a:t> </a:t>
            </a:r>
            <a:r>
              <a:rPr sz="1200" b="1" spc="65" dirty="0">
                <a:latin typeface="Times New Roman"/>
                <a:cs typeface="Times New Roman"/>
              </a:rPr>
              <a:t>Overdose</a:t>
            </a:r>
            <a:r>
              <a:rPr sz="1200" b="1" spc="50" dirty="0">
                <a:latin typeface="Times New Roman"/>
                <a:cs typeface="Times New Roman"/>
              </a:rPr>
              <a:t> </a:t>
            </a:r>
            <a:r>
              <a:rPr sz="1200" b="1" spc="80" dirty="0">
                <a:latin typeface="Times New Roman"/>
                <a:cs typeface="Times New Roman"/>
              </a:rPr>
              <a:t>Deaths</a:t>
            </a:r>
            <a:r>
              <a:rPr sz="1200" b="1" spc="50" dirty="0">
                <a:latin typeface="Times New Roman"/>
                <a:cs typeface="Times New Roman"/>
              </a:rPr>
              <a:t> </a:t>
            </a:r>
            <a:r>
              <a:rPr sz="1200" b="1" spc="75" dirty="0">
                <a:latin typeface="Times New Roman"/>
                <a:cs typeface="Times New Roman"/>
              </a:rPr>
              <a:t>in</a:t>
            </a:r>
            <a:r>
              <a:rPr sz="1200" b="1" spc="50" dirty="0">
                <a:latin typeface="Times New Roman"/>
                <a:cs typeface="Times New Roman"/>
              </a:rPr>
              <a:t> </a:t>
            </a:r>
            <a:r>
              <a:rPr sz="1200" b="1" dirty="0">
                <a:latin typeface="Times New Roman"/>
                <a:cs typeface="Times New Roman"/>
              </a:rPr>
              <a:t>Florida</a:t>
            </a:r>
            <a:r>
              <a:rPr sz="1200" b="1" spc="50" dirty="0">
                <a:latin typeface="Times New Roman"/>
                <a:cs typeface="Times New Roman"/>
              </a:rPr>
              <a:t> </a:t>
            </a:r>
            <a:r>
              <a:rPr sz="1200" b="1" spc="-10" dirty="0">
                <a:latin typeface="Times New Roman"/>
                <a:cs typeface="Times New Roman"/>
              </a:rPr>
              <a:t>(2021) </a:t>
            </a:r>
            <a:r>
              <a:rPr sz="1200" b="1" u="sng" spc="100" dirty="0">
                <a:uFill>
                  <a:solidFill>
                    <a:srgbClr val="000000"/>
                  </a:solidFill>
                </a:uFill>
                <a:latin typeface="Times New Roman"/>
                <a:cs typeface="Times New Roman"/>
                <a:hlinkClick r:id="rId9"/>
              </a:rPr>
              <a:t>https://www.countyhealthrankings.org/app/florida/2021/measure/factors/138/data</a:t>
            </a:r>
            <a:r>
              <a:rPr sz="1200" b="1" spc="500" dirty="0">
                <a:latin typeface="Times New Roman"/>
                <a:cs typeface="Times New Roman"/>
              </a:rPr>
              <a:t> </a:t>
            </a:r>
            <a:r>
              <a:rPr sz="1200" b="1" dirty="0">
                <a:latin typeface="Times New Roman"/>
                <a:cs typeface="Times New Roman"/>
              </a:rPr>
              <a:t>Florida</a:t>
            </a:r>
            <a:r>
              <a:rPr sz="1200" b="1" spc="70" dirty="0">
                <a:latin typeface="Times New Roman"/>
                <a:cs typeface="Times New Roman"/>
              </a:rPr>
              <a:t> </a:t>
            </a:r>
            <a:r>
              <a:rPr sz="1200" b="1" spc="75" dirty="0">
                <a:latin typeface="Times New Roman"/>
                <a:cs typeface="Times New Roman"/>
              </a:rPr>
              <a:t>Department </a:t>
            </a:r>
            <a:r>
              <a:rPr sz="1200" b="1" spc="60" dirty="0">
                <a:latin typeface="Times New Roman"/>
                <a:cs typeface="Times New Roman"/>
              </a:rPr>
              <a:t>of</a:t>
            </a:r>
            <a:r>
              <a:rPr sz="1200" b="1" spc="75" dirty="0">
                <a:latin typeface="Times New Roman"/>
                <a:cs typeface="Times New Roman"/>
              </a:rPr>
              <a:t> </a:t>
            </a:r>
            <a:r>
              <a:rPr sz="1200" b="1" spc="60" dirty="0">
                <a:latin typeface="Times New Roman"/>
                <a:cs typeface="Times New Roman"/>
              </a:rPr>
              <a:t>Health</a:t>
            </a:r>
            <a:r>
              <a:rPr sz="1200" b="1" spc="75" dirty="0">
                <a:latin typeface="Times New Roman"/>
                <a:cs typeface="Times New Roman"/>
              </a:rPr>
              <a:t> </a:t>
            </a:r>
            <a:r>
              <a:rPr sz="1200" b="1" spc="80" dirty="0">
                <a:latin typeface="Times New Roman"/>
                <a:cs typeface="Times New Roman"/>
              </a:rPr>
              <a:t>–</a:t>
            </a:r>
            <a:r>
              <a:rPr sz="1200" b="1" spc="75" dirty="0">
                <a:latin typeface="Times New Roman"/>
                <a:cs typeface="Times New Roman"/>
              </a:rPr>
              <a:t> </a:t>
            </a:r>
            <a:r>
              <a:rPr sz="1200" b="1" spc="60" dirty="0">
                <a:latin typeface="Times New Roman"/>
                <a:cs typeface="Times New Roman"/>
              </a:rPr>
              <a:t>Health</a:t>
            </a:r>
            <a:r>
              <a:rPr sz="1200" b="1" spc="75" dirty="0">
                <a:latin typeface="Times New Roman"/>
                <a:cs typeface="Times New Roman"/>
              </a:rPr>
              <a:t> </a:t>
            </a:r>
            <a:r>
              <a:rPr sz="1200" b="1" spc="45" dirty="0">
                <a:latin typeface="Times New Roman"/>
                <a:cs typeface="Times New Roman"/>
              </a:rPr>
              <a:t>Charts</a:t>
            </a:r>
            <a:endParaRPr sz="1200" dirty="0">
              <a:latin typeface="Times New Roman"/>
              <a:cs typeface="Times New Roman"/>
            </a:endParaRPr>
          </a:p>
          <a:p>
            <a:pPr marL="12700" marR="471170">
              <a:lnSpc>
                <a:spcPct val="140600"/>
              </a:lnSpc>
              <a:spcBef>
                <a:spcPts val="5"/>
              </a:spcBef>
            </a:pPr>
            <a:r>
              <a:rPr sz="1200" b="1" u="sng" spc="70" dirty="0">
                <a:uFill>
                  <a:solidFill>
                    <a:srgbClr val="000000"/>
                  </a:solidFill>
                </a:uFill>
                <a:latin typeface="Times New Roman"/>
                <a:cs typeface="Times New Roman"/>
                <a:hlinkClick r:id="rId10"/>
              </a:rPr>
              <a:t>https://www.flhealthcharts.gov/ChartsDashboards/rdPage.aspx?rdReport=SubstanceUse.Overdose</a:t>
            </a:r>
            <a:r>
              <a:rPr sz="1200" b="1" spc="500" dirty="0">
                <a:latin typeface="Times New Roman"/>
                <a:cs typeface="Times New Roman"/>
              </a:rPr>
              <a:t> </a:t>
            </a:r>
            <a:r>
              <a:rPr sz="1200" b="1" spc="65" dirty="0">
                <a:latin typeface="Times New Roman"/>
                <a:cs typeface="Times New Roman"/>
              </a:rPr>
              <a:t>Neighborhood</a:t>
            </a:r>
            <a:r>
              <a:rPr sz="1200" b="1" spc="50" dirty="0">
                <a:latin typeface="Times New Roman"/>
                <a:cs typeface="Times New Roman"/>
              </a:rPr>
              <a:t> </a:t>
            </a:r>
            <a:r>
              <a:rPr sz="1200" b="1" spc="45" dirty="0">
                <a:latin typeface="Times New Roman"/>
                <a:cs typeface="Times New Roman"/>
              </a:rPr>
              <a:t>Navigator</a:t>
            </a:r>
            <a:endParaRPr sz="1200" dirty="0">
              <a:latin typeface="Times New Roman"/>
              <a:cs typeface="Times New Roman"/>
            </a:endParaRPr>
          </a:p>
          <a:p>
            <a:pPr marL="12700" marR="5641975">
              <a:lnSpc>
                <a:spcPct val="140600"/>
              </a:lnSpc>
            </a:pPr>
            <a:r>
              <a:rPr sz="1200" b="1" u="sng" spc="90" dirty="0">
                <a:uFill>
                  <a:solidFill>
                    <a:srgbClr val="000000"/>
                  </a:solidFill>
                </a:uFill>
                <a:latin typeface="Times New Roman"/>
                <a:cs typeface="Times New Roman"/>
                <a:hlinkClick r:id="rId11"/>
              </a:rPr>
              <a:t>https://navigator.aafp.org/</a:t>
            </a:r>
            <a:r>
              <a:rPr sz="1200" b="1" spc="90" dirty="0">
                <a:latin typeface="Times New Roman"/>
                <a:cs typeface="Times New Roman"/>
              </a:rPr>
              <a:t> </a:t>
            </a:r>
            <a:r>
              <a:rPr sz="1200" b="1" spc="60" dirty="0">
                <a:latin typeface="Times New Roman"/>
                <a:cs typeface="Times New Roman"/>
              </a:rPr>
              <a:t>Healthy</a:t>
            </a:r>
            <a:r>
              <a:rPr sz="1200" b="1" spc="40" dirty="0">
                <a:latin typeface="Times New Roman"/>
                <a:cs typeface="Times New Roman"/>
              </a:rPr>
              <a:t> </a:t>
            </a:r>
            <a:r>
              <a:rPr sz="1200" b="1" spc="55" dirty="0">
                <a:latin typeface="Times New Roman"/>
                <a:cs typeface="Times New Roman"/>
              </a:rPr>
              <a:t>Cities </a:t>
            </a:r>
            <a:r>
              <a:rPr sz="1200" b="1" u="sng" spc="100" dirty="0">
                <a:uFill>
                  <a:solidFill>
                    <a:srgbClr val="000000"/>
                  </a:solidFill>
                </a:uFill>
                <a:latin typeface="Times New Roman"/>
                <a:cs typeface="Times New Roman"/>
                <a:hlinkClick r:id="rId12"/>
              </a:rPr>
              <a:t>https://www.healthycity.org/</a:t>
            </a:r>
            <a:r>
              <a:rPr sz="1200" b="1" spc="100" dirty="0">
                <a:latin typeface="Times New Roman"/>
                <a:cs typeface="Times New Roman"/>
              </a:rPr>
              <a:t> </a:t>
            </a:r>
            <a:r>
              <a:rPr sz="1200" b="1" spc="60" dirty="0">
                <a:latin typeface="Times New Roman"/>
                <a:cs typeface="Times New Roman"/>
              </a:rPr>
              <a:t>Collective</a:t>
            </a:r>
            <a:r>
              <a:rPr sz="1200" b="1" spc="20" dirty="0">
                <a:latin typeface="Times New Roman"/>
                <a:cs typeface="Times New Roman"/>
              </a:rPr>
              <a:t> </a:t>
            </a:r>
            <a:r>
              <a:rPr sz="1200" b="1" spc="50" dirty="0">
                <a:latin typeface="Times New Roman"/>
                <a:cs typeface="Times New Roman"/>
              </a:rPr>
              <a:t>Impact</a:t>
            </a:r>
            <a:endParaRPr sz="1200" dirty="0">
              <a:latin typeface="Times New Roman"/>
              <a:cs typeface="Times New Roman"/>
            </a:endParaRPr>
          </a:p>
          <a:p>
            <a:pPr marL="12700" marR="2770505">
              <a:lnSpc>
                <a:spcPct val="140600"/>
              </a:lnSpc>
            </a:pPr>
            <a:r>
              <a:rPr sz="1200" b="1" u="sng" spc="100" dirty="0">
                <a:uFill>
                  <a:solidFill>
                    <a:srgbClr val="000000"/>
                  </a:solidFill>
                </a:uFill>
                <a:latin typeface="Times New Roman"/>
                <a:cs typeface="Times New Roman"/>
                <a:hlinkClick r:id="rId13"/>
              </a:rPr>
              <a:t>https://www.collectiveimpactforum.org/what-</a:t>
            </a:r>
            <a:r>
              <a:rPr sz="1200" b="1" u="sng" spc="110" dirty="0">
                <a:uFill>
                  <a:solidFill>
                    <a:srgbClr val="000000"/>
                  </a:solidFill>
                </a:uFill>
                <a:latin typeface="Times New Roman"/>
                <a:cs typeface="Times New Roman"/>
                <a:hlinkClick r:id="rId13"/>
              </a:rPr>
              <a:t>is-</a:t>
            </a:r>
            <a:r>
              <a:rPr sz="1200" b="1" u="sng" spc="80" dirty="0">
                <a:uFill>
                  <a:solidFill>
                    <a:srgbClr val="000000"/>
                  </a:solidFill>
                </a:uFill>
                <a:latin typeface="Times New Roman"/>
                <a:cs typeface="Times New Roman"/>
                <a:hlinkClick r:id="rId13"/>
              </a:rPr>
              <a:t>collective-</a:t>
            </a:r>
            <a:r>
              <a:rPr sz="1200" b="1" u="sng" spc="120" dirty="0">
                <a:uFill>
                  <a:solidFill>
                    <a:srgbClr val="000000"/>
                  </a:solidFill>
                </a:uFill>
                <a:latin typeface="Times New Roman"/>
                <a:cs typeface="Times New Roman"/>
                <a:hlinkClick r:id="rId13"/>
              </a:rPr>
              <a:t>impact/</a:t>
            </a:r>
            <a:r>
              <a:rPr sz="1200" b="1" spc="120" dirty="0">
                <a:latin typeface="Times New Roman"/>
                <a:cs typeface="Times New Roman"/>
              </a:rPr>
              <a:t> </a:t>
            </a:r>
            <a:r>
              <a:rPr sz="1200" b="1" spc="70" dirty="0">
                <a:latin typeface="Times New Roman"/>
                <a:cs typeface="Times New Roman"/>
              </a:rPr>
              <a:t>Community</a:t>
            </a:r>
            <a:r>
              <a:rPr sz="1200" b="1" spc="35" dirty="0">
                <a:latin typeface="Times New Roman"/>
                <a:cs typeface="Times New Roman"/>
              </a:rPr>
              <a:t> </a:t>
            </a:r>
            <a:r>
              <a:rPr sz="1200" b="1" spc="70" dirty="0">
                <a:latin typeface="Times New Roman"/>
                <a:cs typeface="Times New Roman"/>
              </a:rPr>
              <a:t>Anti-</a:t>
            </a:r>
            <a:r>
              <a:rPr sz="1200" b="1" spc="55" dirty="0">
                <a:latin typeface="Times New Roman"/>
                <a:cs typeface="Times New Roman"/>
              </a:rPr>
              <a:t>Drug</a:t>
            </a:r>
            <a:r>
              <a:rPr sz="1200" b="1" spc="35" dirty="0">
                <a:latin typeface="Times New Roman"/>
                <a:cs typeface="Times New Roman"/>
              </a:rPr>
              <a:t> </a:t>
            </a:r>
            <a:r>
              <a:rPr sz="1200" b="1" spc="40" dirty="0">
                <a:latin typeface="Times New Roman"/>
                <a:cs typeface="Times New Roman"/>
              </a:rPr>
              <a:t>Coalition</a:t>
            </a:r>
            <a:endParaRPr sz="1200" dirty="0">
              <a:latin typeface="Times New Roman"/>
              <a:cs typeface="Times New Roman"/>
            </a:endParaRPr>
          </a:p>
          <a:p>
            <a:pPr marL="12700" marR="2010410">
              <a:lnSpc>
                <a:spcPct val="140600"/>
              </a:lnSpc>
            </a:pPr>
            <a:r>
              <a:rPr sz="1200" b="1" u="sng" spc="110" dirty="0">
                <a:uFill>
                  <a:solidFill>
                    <a:srgbClr val="000000"/>
                  </a:solidFill>
                </a:uFill>
                <a:latin typeface="Times New Roman"/>
                <a:cs typeface="Times New Roman"/>
                <a:hlinkClick r:id="rId14"/>
              </a:rPr>
              <a:t>https://www.cadca.org/resources/handbook-</a:t>
            </a:r>
            <a:r>
              <a:rPr sz="1200" b="1" u="sng" spc="90" dirty="0">
                <a:uFill>
                  <a:solidFill>
                    <a:srgbClr val="000000"/>
                  </a:solidFill>
                </a:uFill>
                <a:latin typeface="Times New Roman"/>
                <a:cs typeface="Times New Roman"/>
                <a:hlinkClick r:id="rId14"/>
              </a:rPr>
              <a:t>community-</a:t>
            </a:r>
            <a:r>
              <a:rPr sz="1200" b="1" u="sng" spc="85" dirty="0">
                <a:uFill>
                  <a:solidFill>
                    <a:srgbClr val="000000"/>
                  </a:solidFill>
                </a:uFill>
                <a:latin typeface="Times New Roman"/>
                <a:cs typeface="Times New Roman"/>
                <a:hlinkClick r:id="rId14"/>
              </a:rPr>
              <a:t>anti-</a:t>
            </a:r>
            <a:r>
              <a:rPr sz="1200" b="1" u="sng" spc="80" dirty="0">
                <a:uFill>
                  <a:solidFill>
                    <a:srgbClr val="000000"/>
                  </a:solidFill>
                </a:uFill>
                <a:latin typeface="Times New Roman"/>
                <a:cs typeface="Times New Roman"/>
                <a:hlinkClick r:id="rId14"/>
              </a:rPr>
              <a:t>drug-</a:t>
            </a:r>
            <a:r>
              <a:rPr sz="1200" b="1" u="sng" spc="60" dirty="0">
                <a:uFill>
                  <a:solidFill>
                    <a:srgbClr val="000000"/>
                  </a:solidFill>
                </a:uFill>
                <a:latin typeface="Times New Roman"/>
                <a:cs typeface="Times New Roman"/>
                <a:hlinkClick r:id="rId14"/>
              </a:rPr>
              <a:t>coalitions</a:t>
            </a:r>
            <a:r>
              <a:rPr sz="1200" b="1" spc="60" dirty="0">
                <a:latin typeface="Times New Roman"/>
                <a:cs typeface="Times New Roman"/>
              </a:rPr>
              <a:t> Maps</a:t>
            </a:r>
            <a:r>
              <a:rPr sz="1200" b="1" spc="20" dirty="0">
                <a:latin typeface="Times New Roman"/>
                <a:cs typeface="Times New Roman"/>
              </a:rPr>
              <a:t> </a:t>
            </a:r>
            <a:r>
              <a:rPr sz="1200" b="1" spc="55" dirty="0">
                <a:latin typeface="Times New Roman"/>
                <a:cs typeface="Times New Roman"/>
              </a:rPr>
              <a:t>for</a:t>
            </a:r>
            <a:r>
              <a:rPr sz="1200" b="1" spc="20" dirty="0">
                <a:latin typeface="Times New Roman"/>
                <a:cs typeface="Times New Roman"/>
              </a:rPr>
              <a:t> </a:t>
            </a:r>
            <a:r>
              <a:rPr sz="1200" b="1" spc="70" dirty="0">
                <a:latin typeface="Times New Roman"/>
                <a:cs typeface="Times New Roman"/>
              </a:rPr>
              <a:t>Community</a:t>
            </a:r>
            <a:r>
              <a:rPr sz="1200" b="1" spc="25" dirty="0">
                <a:latin typeface="Times New Roman"/>
                <a:cs typeface="Times New Roman"/>
              </a:rPr>
              <a:t> </a:t>
            </a:r>
            <a:r>
              <a:rPr sz="1200" b="1" spc="45" dirty="0">
                <a:latin typeface="Times New Roman"/>
                <a:cs typeface="Times New Roman"/>
              </a:rPr>
              <a:t>Organizing</a:t>
            </a:r>
            <a:endParaRPr sz="1200" dirty="0">
              <a:latin typeface="Times New Roman"/>
              <a:cs typeface="Times New Roman"/>
            </a:endParaRPr>
          </a:p>
          <a:p>
            <a:pPr marL="12700" marR="5080">
              <a:lnSpc>
                <a:spcPct val="140600"/>
              </a:lnSpc>
            </a:pPr>
            <a:r>
              <a:rPr sz="1200" b="1" u="sng" spc="100" dirty="0">
                <a:uFill>
                  <a:solidFill>
                    <a:srgbClr val="000000"/>
                  </a:solidFill>
                </a:uFill>
                <a:latin typeface="Times New Roman"/>
                <a:cs typeface="Times New Roman"/>
                <a:hlinkClick r:id="rId15"/>
              </a:rPr>
              <a:t>https://facesandvoicesofrecovery.org/wp-</a:t>
            </a:r>
            <a:r>
              <a:rPr sz="1200" b="1" u="sng" spc="135" dirty="0">
                <a:uFill>
                  <a:solidFill>
                    <a:srgbClr val="000000"/>
                  </a:solidFill>
                </a:uFill>
                <a:latin typeface="Times New Roman"/>
                <a:cs typeface="Times New Roman"/>
                <a:hlinkClick r:id="rId15"/>
              </a:rPr>
              <a:t>content/uploads/2019/06/Maps-</a:t>
            </a:r>
            <a:r>
              <a:rPr sz="1200" b="1" u="sng" spc="80" dirty="0">
                <a:uFill>
                  <a:solidFill>
                    <a:srgbClr val="000000"/>
                  </a:solidFill>
                </a:uFill>
                <a:latin typeface="Times New Roman"/>
                <a:cs typeface="Times New Roman"/>
                <a:hlinkClick r:id="rId15"/>
              </a:rPr>
              <a:t>for-Community-</a:t>
            </a:r>
            <a:r>
              <a:rPr sz="1200" b="1" u="sng" spc="55" dirty="0">
                <a:uFill>
                  <a:solidFill>
                    <a:srgbClr val="000000"/>
                  </a:solidFill>
                </a:uFill>
                <a:latin typeface="Times New Roman"/>
                <a:cs typeface="Times New Roman"/>
                <a:hlinkClick r:id="rId15"/>
              </a:rPr>
              <a:t>Organizing-</a:t>
            </a:r>
            <a:r>
              <a:rPr sz="1200" b="1" spc="55" dirty="0">
                <a:latin typeface="Times New Roman"/>
                <a:cs typeface="Times New Roman"/>
              </a:rPr>
              <a:t> </a:t>
            </a:r>
            <a:r>
              <a:rPr sz="1200" b="1" u="sng" spc="35" dirty="0">
                <a:uFill>
                  <a:solidFill>
                    <a:srgbClr val="000000"/>
                  </a:solidFill>
                </a:uFill>
                <a:latin typeface="Times New Roman"/>
                <a:cs typeface="Times New Roman"/>
                <a:hlinkClick r:id="rId15"/>
              </a:rPr>
              <a:t>Toolkit.pdf</a:t>
            </a:r>
            <a:endParaRPr sz="1200" dirty="0">
              <a:latin typeface="Times New Roman"/>
              <a:cs typeface="Times New Roman"/>
            </a:endParaRPr>
          </a:p>
          <a:p>
            <a:pPr marL="12700" marR="2157095">
              <a:lnSpc>
                <a:spcPct val="140600"/>
              </a:lnSpc>
            </a:pPr>
            <a:r>
              <a:rPr sz="1200" b="1" spc="70" dirty="0">
                <a:latin typeface="Times New Roman"/>
                <a:cs typeface="Times New Roman"/>
              </a:rPr>
              <a:t>Community</a:t>
            </a:r>
            <a:r>
              <a:rPr sz="1200" b="1" spc="140" dirty="0">
                <a:latin typeface="Times New Roman"/>
                <a:cs typeface="Times New Roman"/>
              </a:rPr>
              <a:t> </a:t>
            </a:r>
            <a:r>
              <a:rPr sz="1200" b="1" spc="10" dirty="0">
                <a:latin typeface="Times New Roman"/>
                <a:cs typeface="Times New Roman"/>
              </a:rPr>
              <a:t>Led</a:t>
            </a:r>
            <a:r>
              <a:rPr sz="1200" b="1" spc="140" dirty="0">
                <a:latin typeface="Times New Roman"/>
                <a:cs typeface="Times New Roman"/>
              </a:rPr>
              <a:t> </a:t>
            </a:r>
            <a:r>
              <a:rPr sz="1200" b="1" spc="10" dirty="0">
                <a:latin typeface="Times New Roman"/>
                <a:cs typeface="Times New Roman"/>
              </a:rPr>
              <a:t>Libraries</a:t>
            </a:r>
            <a:r>
              <a:rPr sz="1200" b="1" spc="145" dirty="0">
                <a:latin typeface="Times New Roman"/>
                <a:cs typeface="Times New Roman"/>
              </a:rPr>
              <a:t> </a:t>
            </a:r>
            <a:r>
              <a:rPr sz="1200" b="1" spc="40" dirty="0">
                <a:latin typeface="Times New Roman"/>
                <a:cs typeface="Times New Roman"/>
              </a:rPr>
              <a:t>Toolkit </a:t>
            </a:r>
            <a:r>
              <a:rPr sz="1200" b="1" u="sng" spc="120" dirty="0">
                <a:uFill>
                  <a:solidFill>
                    <a:srgbClr val="000000"/>
                  </a:solidFill>
                </a:uFill>
                <a:latin typeface="Times New Roman"/>
                <a:cs typeface="Times New Roman"/>
                <a:hlinkClick r:id="rId16"/>
              </a:rPr>
              <a:t>https://www.vpl.ca/sites/vpl/public/Community-</a:t>
            </a:r>
            <a:r>
              <a:rPr sz="1200" b="1" u="sng" spc="60" dirty="0">
                <a:uFill>
                  <a:solidFill>
                    <a:srgbClr val="000000"/>
                  </a:solidFill>
                </a:uFill>
                <a:latin typeface="Times New Roman"/>
                <a:cs typeface="Times New Roman"/>
                <a:hlinkClick r:id="rId16"/>
              </a:rPr>
              <a:t>Led-</a:t>
            </a:r>
            <a:r>
              <a:rPr sz="1200" b="1" u="sng" spc="55" dirty="0">
                <a:uFill>
                  <a:solidFill>
                    <a:srgbClr val="000000"/>
                  </a:solidFill>
                </a:uFill>
                <a:latin typeface="Times New Roman"/>
                <a:cs typeface="Times New Roman"/>
                <a:hlinkClick r:id="rId16"/>
              </a:rPr>
              <a:t>Libraries-</a:t>
            </a:r>
            <a:r>
              <a:rPr sz="1200" b="1" u="sng" spc="35" dirty="0">
                <a:uFill>
                  <a:solidFill>
                    <a:srgbClr val="000000"/>
                  </a:solidFill>
                </a:uFill>
                <a:latin typeface="Times New Roman"/>
                <a:cs typeface="Times New Roman"/>
                <a:hlinkClick r:id="rId16"/>
              </a:rPr>
              <a:t>Toolkit.pdf</a:t>
            </a:r>
            <a:r>
              <a:rPr sz="1200" b="1" spc="35" dirty="0">
                <a:latin typeface="Times New Roman"/>
                <a:cs typeface="Times New Roman"/>
              </a:rPr>
              <a:t> </a:t>
            </a:r>
            <a:r>
              <a:rPr sz="1200" b="1" spc="50" dirty="0">
                <a:latin typeface="Times New Roman"/>
                <a:cs typeface="Times New Roman"/>
              </a:rPr>
              <a:t>Leon</a:t>
            </a:r>
            <a:r>
              <a:rPr sz="1200" b="1" spc="35" dirty="0">
                <a:latin typeface="Times New Roman"/>
                <a:cs typeface="Times New Roman"/>
              </a:rPr>
              <a:t> </a:t>
            </a:r>
            <a:r>
              <a:rPr sz="1200" b="1" spc="60" dirty="0">
                <a:latin typeface="Times New Roman"/>
                <a:cs typeface="Times New Roman"/>
              </a:rPr>
              <a:t>County</a:t>
            </a:r>
            <a:r>
              <a:rPr sz="1200" b="1" spc="35" dirty="0">
                <a:latin typeface="Times New Roman"/>
                <a:cs typeface="Times New Roman"/>
              </a:rPr>
              <a:t> </a:t>
            </a:r>
            <a:r>
              <a:rPr sz="1200" b="1" spc="60" dirty="0">
                <a:latin typeface="Times New Roman"/>
                <a:cs typeface="Times New Roman"/>
              </a:rPr>
              <a:t>Health</a:t>
            </a:r>
            <a:r>
              <a:rPr sz="1200" b="1" spc="40" dirty="0">
                <a:latin typeface="Times New Roman"/>
                <a:cs typeface="Times New Roman"/>
              </a:rPr>
              <a:t> </a:t>
            </a:r>
            <a:r>
              <a:rPr sz="1200" b="1" spc="65" dirty="0">
                <a:latin typeface="Times New Roman"/>
                <a:cs typeface="Times New Roman"/>
              </a:rPr>
              <a:t>Department</a:t>
            </a:r>
            <a:endParaRPr sz="1200" dirty="0">
              <a:latin typeface="Times New Roman"/>
              <a:cs typeface="Times New Roman"/>
            </a:endParaRPr>
          </a:p>
          <a:p>
            <a:pPr marL="12700" marR="5175885">
              <a:lnSpc>
                <a:spcPct val="140600"/>
              </a:lnSpc>
            </a:pPr>
            <a:r>
              <a:rPr sz="1200" b="1" u="sng" spc="85" dirty="0">
                <a:uFill>
                  <a:solidFill>
                    <a:srgbClr val="000000"/>
                  </a:solidFill>
                </a:uFill>
                <a:latin typeface="Times New Roman"/>
                <a:cs typeface="Times New Roman"/>
                <a:hlinkClick r:id="rId17"/>
              </a:rPr>
              <a:t>https://leon.floridahealth.gov/</a:t>
            </a:r>
            <a:r>
              <a:rPr sz="1200" b="1" spc="85" dirty="0">
                <a:latin typeface="Times New Roman"/>
                <a:cs typeface="Times New Roman"/>
              </a:rPr>
              <a:t> </a:t>
            </a:r>
            <a:r>
              <a:rPr sz="1200" b="1" spc="50" dirty="0">
                <a:latin typeface="Times New Roman"/>
                <a:cs typeface="Times New Roman"/>
              </a:rPr>
              <a:t>Escambia</a:t>
            </a:r>
            <a:r>
              <a:rPr sz="1200" b="1" spc="30" dirty="0">
                <a:latin typeface="Times New Roman"/>
                <a:cs typeface="Times New Roman"/>
              </a:rPr>
              <a:t> </a:t>
            </a:r>
            <a:r>
              <a:rPr sz="1200" b="1" spc="60" dirty="0">
                <a:latin typeface="Times New Roman"/>
                <a:cs typeface="Times New Roman"/>
              </a:rPr>
              <a:t>County</a:t>
            </a:r>
            <a:r>
              <a:rPr sz="1200" b="1" spc="35" dirty="0">
                <a:latin typeface="Times New Roman"/>
                <a:cs typeface="Times New Roman"/>
              </a:rPr>
              <a:t> </a:t>
            </a:r>
            <a:r>
              <a:rPr sz="1200" b="1" spc="60" dirty="0">
                <a:latin typeface="Times New Roman"/>
                <a:cs typeface="Times New Roman"/>
              </a:rPr>
              <a:t>Health</a:t>
            </a:r>
            <a:r>
              <a:rPr sz="1200" b="1" spc="35" dirty="0">
                <a:latin typeface="Times New Roman"/>
                <a:cs typeface="Times New Roman"/>
              </a:rPr>
              <a:t> </a:t>
            </a:r>
            <a:r>
              <a:rPr sz="1200" b="1" spc="65" dirty="0">
                <a:latin typeface="Times New Roman"/>
                <a:cs typeface="Times New Roman"/>
              </a:rPr>
              <a:t>Department </a:t>
            </a:r>
            <a:r>
              <a:rPr sz="1200" b="1" u="sng" spc="85" dirty="0">
                <a:uFill>
                  <a:solidFill>
                    <a:srgbClr val="000000"/>
                  </a:solidFill>
                </a:uFill>
                <a:latin typeface="Times New Roman"/>
                <a:cs typeface="Times New Roman"/>
                <a:hlinkClick r:id="rId18"/>
              </a:rPr>
              <a:t>https://escambia.floridahealth.gov/</a:t>
            </a:r>
            <a:r>
              <a:rPr sz="1200" b="1" spc="85" dirty="0">
                <a:latin typeface="Times New Roman"/>
                <a:cs typeface="Times New Roman"/>
              </a:rPr>
              <a:t> </a:t>
            </a:r>
            <a:r>
              <a:rPr sz="1200" b="1" dirty="0">
                <a:latin typeface="Times New Roman"/>
                <a:cs typeface="Times New Roman"/>
              </a:rPr>
              <a:t>Florida</a:t>
            </a:r>
            <a:r>
              <a:rPr sz="1200" b="1" spc="110" dirty="0">
                <a:latin typeface="Times New Roman"/>
                <a:cs typeface="Times New Roman"/>
              </a:rPr>
              <a:t> </a:t>
            </a:r>
            <a:r>
              <a:rPr sz="1200" b="1" spc="75" dirty="0">
                <a:latin typeface="Times New Roman"/>
                <a:cs typeface="Times New Roman"/>
              </a:rPr>
              <a:t>Department</a:t>
            </a:r>
            <a:r>
              <a:rPr sz="1200" b="1" spc="114" dirty="0">
                <a:latin typeface="Times New Roman"/>
                <a:cs typeface="Times New Roman"/>
              </a:rPr>
              <a:t> </a:t>
            </a:r>
            <a:r>
              <a:rPr sz="1200" b="1" spc="60" dirty="0">
                <a:latin typeface="Times New Roman"/>
                <a:cs typeface="Times New Roman"/>
              </a:rPr>
              <a:t>of</a:t>
            </a:r>
            <a:r>
              <a:rPr sz="1200" b="1" spc="114" dirty="0">
                <a:latin typeface="Times New Roman"/>
                <a:cs typeface="Times New Roman"/>
              </a:rPr>
              <a:t> </a:t>
            </a:r>
            <a:r>
              <a:rPr sz="1200" b="1" spc="50" dirty="0">
                <a:latin typeface="Times New Roman"/>
                <a:cs typeface="Times New Roman"/>
              </a:rPr>
              <a:t>Health </a:t>
            </a:r>
            <a:r>
              <a:rPr sz="1200" b="1" u="sng" spc="90" dirty="0">
                <a:uFill>
                  <a:solidFill>
                    <a:srgbClr val="000000"/>
                  </a:solidFill>
                </a:uFill>
                <a:latin typeface="Times New Roman"/>
                <a:cs typeface="Times New Roman"/>
                <a:hlinkClick r:id="rId19"/>
              </a:rPr>
              <a:t>https://www.floridahealth.gov/</a:t>
            </a:r>
            <a:endParaRPr sz="1200" dirty="0">
              <a:latin typeface="Times New Roman"/>
              <a:cs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B032D2B3-2CE4-7346-D38E-2F4FD01DCFE1}"/>
              </a:ext>
            </a:extLst>
          </p:cNvPr>
          <p:cNvSpPr txBox="1">
            <a:spLocks noGrp="1"/>
          </p:cNvSpPr>
          <p:nvPr>
            <p:ph type="title" idx="4294967295"/>
          </p:nvPr>
        </p:nvSpPr>
        <p:spPr>
          <a:xfrm>
            <a:off x="3402419" y="-850606"/>
            <a:ext cx="2149386"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References 3</a:t>
            </a: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sp>
        <p:nvSpPr>
          <p:cNvPr id="3" name="object 3"/>
          <p:cNvSpPr txBox="1">
            <a:spLocks/>
          </p:cNvSpPr>
          <p:nvPr/>
        </p:nvSpPr>
        <p:spPr>
          <a:xfrm>
            <a:off x="1016000" y="510571"/>
            <a:ext cx="6299200" cy="1091965"/>
          </a:xfrm>
          <a:prstGeom prst="rect">
            <a:avLst/>
          </a:prstGeom>
          <a:noFill/>
          <a:ln>
            <a:noFill/>
            <a:prstDash/>
          </a:ln>
          <a:effectLst/>
        </p:spPr>
        <p:txBody>
          <a:bodyPr rot="0" spcFirstLastPara="0" vertOverflow="overflow" horzOverflow="overflow" vert="horz" wrap="square" lIns="0" tIns="14604"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14"/>
              </a:spcBef>
              <a:spcAft>
                <a:spcPts val="0"/>
              </a:spcAft>
              <a:buClrTx/>
              <a:buSzTx/>
              <a:buFontTx/>
              <a:buNone/>
              <a:tabLst/>
              <a:defRPr/>
            </a:pPr>
            <a:r>
              <a:rPr kumimoji="0" lang="en-US" sz="7000" b="1" i="0" u="none" strike="noStrike" kern="0" cap="none" normalizeH="0" baseline="0" noProof="0" dirty="0">
                <a:ln>
                  <a:noFill/>
                </a:ln>
                <a:solidFill>
                  <a:srgbClr val="037D42"/>
                </a:solidFill>
                <a:effectLst/>
                <a:uLnTx/>
                <a:uFillTx/>
                <a:latin typeface="Arial"/>
                <a:ea typeface="+mj-ea"/>
                <a:cs typeface="Arial"/>
              </a:rPr>
              <a:t>REFERENCES</a:t>
            </a:r>
            <a:endParaRPr kumimoji="0" lang="en-US" sz="7000" b="1" i="0" u="none" strike="noStrike" kern="0" cap="none" normalizeH="0" baseline="0" noProof="0" dirty="0">
              <a:ln>
                <a:noFill/>
              </a:ln>
              <a:solidFill>
                <a:srgbClr val="661F31"/>
              </a:solidFill>
              <a:effectLst/>
              <a:uLnTx/>
              <a:uFillTx/>
              <a:latin typeface="Arial"/>
              <a:ea typeface="+mj-ea"/>
              <a:cs typeface="Arial"/>
            </a:endParaRPr>
          </a:p>
        </p:txBody>
      </p:sp>
      <p:sp>
        <p:nvSpPr>
          <p:cNvPr id="4" name="object 4">
            <a:extLst>
              <a:ext uri="{C183D7F6-B498-43B3-948B-1728B52AA6E4}">
                <adec:decorative xmlns:adec="http://schemas.microsoft.com/office/drawing/2017/decorative" val="1"/>
              </a:ext>
            </a:extLst>
          </p:cNvPr>
          <p:cNvSpPr/>
          <p:nvPr/>
        </p:nvSpPr>
        <p:spPr>
          <a:xfrm>
            <a:off x="3555805" y="1778423"/>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5" name="object 5">
            <a:extLst>
              <a:ext uri="{C183D7F6-B498-43B3-948B-1728B52AA6E4}">
                <adec:decorative xmlns:adec="http://schemas.microsoft.com/office/drawing/2017/decorative" val="1"/>
              </a:ext>
            </a:extLst>
          </p:cNvPr>
          <p:cNvSpPr/>
          <p:nvPr/>
        </p:nvSpPr>
        <p:spPr>
          <a:xfrm>
            <a:off x="3555805" y="2035598"/>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6" name="object 6">
            <a:extLst>
              <a:ext uri="{C183D7F6-B498-43B3-948B-1728B52AA6E4}">
                <adec:decorative xmlns:adec="http://schemas.microsoft.com/office/drawing/2017/decorative" val="1"/>
              </a:ext>
            </a:extLst>
          </p:cNvPr>
          <p:cNvSpPr/>
          <p:nvPr/>
        </p:nvSpPr>
        <p:spPr>
          <a:xfrm>
            <a:off x="3555805" y="2292773"/>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3555805" y="2549948"/>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555805" y="2807123"/>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9" name="object 9">
            <a:extLst>
              <a:ext uri="{C183D7F6-B498-43B3-948B-1728B52AA6E4}">
                <adec:decorative xmlns:adec="http://schemas.microsoft.com/office/drawing/2017/decorative" val="1"/>
              </a:ext>
            </a:extLst>
          </p:cNvPr>
          <p:cNvSpPr/>
          <p:nvPr/>
        </p:nvSpPr>
        <p:spPr>
          <a:xfrm>
            <a:off x="3555805" y="3064298"/>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0" name="object 10">
            <a:extLst>
              <a:ext uri="{C183D7F6-B498-43B3-948B-1728B52AA6E4}">
                <adec:decorative xmlns:adec="http://schemas.microsoft.com/office/drawing/2017/decorative" val="1"/>
              </a:ext>
            </a:extLst>
          </p:cNvPr>
          <p:cNvSpPr/>
          <p:nvPr/>
        </p:nvSpPr>
        <p:spPr>
          <a:xfrm>
            <a:off x="3555805" y="3321472"/>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1" name="object 11">
            <a:extLst>
              <a:ext uri="{C183D7F6-B498-43B3-948B-1728B52AA6E4}">
                <adec:decorative xmlns:adec="http://schemas.microsoft.com/office/drawing/2017/decorative" val="1"/>
              </a:ext>
            </a:extLst>
          </p:cNvPr>
          <p:cNvSpPr/>
          <p:nvPr/>
        </p:nvSpPr>
        <p:spPr>
          <a:xfrm>
            <a:off x="3555805" y="3578647"/>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2" name="object 12">
            <a:extLst>
              <a:ext uri="{C183D7F6-B498-43B3-948B-1728B52AA6E4}">
                <adec:decorative xmlns:adec="http://schemas.microsoft.com/office/drawing/2017/decorative" val="1"/>
              </a:ext>
            </a:extLst>
          </p:cNvPr>
          <p:cNvSpPr/>
          <p:nvPr/>
        </p:nvSpPr>
        <p:spPr>
          <a:xfrm>
            <a:off x="3555805" y="3835822"/>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3" name="object 13">
            <a:extLst>
              <a:ext uri="{C183D7F6-B498-43B3-948B-1728B52AA6E4}">
                <adec:decorative xmlns:adec="http://schemas.microsoft.com/office/drawing/2017/decorative" val="1"/>
              </a:ext>
            </a:extLst>
          </p:cNvPr>
          <p:cNvSpPr/>
          <p:nvPr/>
        </p:nvSpPr>
        <p:spPr>
          <a:xfrm>
            <a:off x="3555805" y="4092997"/>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4" name="object 14">
            <a:extLst>
              <a:ext uri="{C183D7F6-B498-43B3-948B-1728B52AA6E4}">
                <adec:decorative xmlns:adec="http://schemas.microsoft.com/office/drawing/2017/decorative" val="1"/>
              </a:ext>
            </a:extLst>
          </p:cNvPr>
          <p:cNvSpPr/>
          <p:nvPr/>
        </p:nvSpPr>
        <p:spPr>
          <a:xfrm>
            <a:off x="3555805" y="4350172"/>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15" name="object 15">
            <a:extLst>
              <a:ext uri="{C183D7F6-B498-43B3-948B-1728B52AA6E4}">
                <adec:decorative xmlns:adec="http://schemas.microsoft.com/office/drawing/2017/decorative" val="1"/>
              </a:ext>
            </a:extLst>
          </p:cNvPr>
          <p:cNvSpPr/>
          <p:nvPr/>
        </p:nvSpPr>
        <p:spPr>
          <a:xfrm>
            <a:off x="3555805" y="4607347"/>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6" name="object 16">
            <a:extLst>
              <a:ext uri="{C183D7F6-B498-43B3-948B-1728B52AA6E4}">
                <adec:decorative xmlns:adec="http://schemas.microsoft.com/office/drawing/2017/decorative" val="1"/>
              </a:ext>
            </a:extLst>
          </p:cNvPr>
          <p:cNvSpPr/>
          <p:nvPr/>
        </p:nvSpPr>
        <p:spPr>
          <a:xfrm>
            <a:off x="3555805" y="4864522"/>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7" name="object 17">
            <a:extLst>
              <a:ext uri="{C183D7F6-B498-43B3-948B-1728B52AA6E4}">
                <adec:decorative xmlns:adec="http://schemas.microsoft.com/office/drawing/2017/decorative" val="1"/>
              </a:ext>
            </a:extLst>
          </p:cNvPr>
          <p:cNvSpPr/>
          <p:nvPr/>
        </p:nvSpPr>
        <p:spPr>
          <a:xfrm>
            <a:off x="3555805" y="5121697"/>
            <a:ext cx="47625" cy="47625"/>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18" name="object 18">
            <a:extLst>
              <a:ext uri="{C183D7F6-B498-43B3-948B-1728B52AA6E4}">
                <adec:decorative xmlns:adec="http://schemas.microsoft.com/office/drawing/2017/decorative" val="1"/>
              </a:ext>
            </a:extLst>
          </p:cNvPr>
          <p:cNvSpPr/>
          <p:nvPr/>
        </p:nvSpPr>
        <p:spPr>
          <a:xfrm>
            <a:off x="3555805" y="5636047"/>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19" name="object 19">
            <a:extLst>
              <a:ext uri="{C183D7F6-B498-43B3-948B-1728B52AA6E4}">
                <adec:decorative xmlns:adec="http://schemas.microsoft.com/office/drawing/2017/decorative" val="1"/>
              </a:ext>
            </a:extLst>
          </p:cNvPr>
          <p:cNvSpPr/>
          <p:nvPr/>
        </p:nvSpPr>
        <p:spPr>
          <a:xfrm>
            <a:off x="3555805" y="5893222"/>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0" name="object 20">
            <a:extLst>
              <a:ext uri="{C183D7F6-B498-43B3-948B-1728B52AA6E4}">
                <adec:decorative xmlns:adec="http://schemas.microsoft.com/office/drawing/2017/decorative" val="1"/>
              </a:ext>
            </a:extLst>
          </p:cNvPr>
          <p:cNvSpPr/>
          <p:nvPr/>
        </p:nvSpPr>
        <p:spPr>
          <a:xfrm>
            <a:off x="3555805" y="6150397"/>
            <a:ext cx="47625" cy="47625"/>
          </a:xfrm>
          <a:custGeom>
            <a:avLst/>
            <a:gdLst/>
            <a:ahLst/>
            <a:cxnLst/>
            <a:rect l="l" t="t" r="r" b="b"/>
            <a:pathLst>
              <a:path w="47625" h="47625">
                <a:moveTo>
                  <a:pt x="26970" y="47624"/>
                </a:moveTo>
                <a:lnTo>
                  <a:pt x="20654" y="47624"/>
                </a:lnTo>
                <a:lnTo>
                  <a:pt x="17617" y="47019"/>
                </a:lnTo>
                <a:lnTo>
                  <a:pt x="0" y="26970"/>
                </a:lnTo>
                <a:lnTo>
                  <a:pt x="0" y="20654"/>
                </a:lnTo>
                <a:lnTo>
                  <a:pt x="20654" y="0"/>
                </a:lnTo>
                <a:lnTo>
                  <a:pt x="26970" y="0"/>
                </a:lnTo>
                <a:lnTo>
                  <a:pt x="47625" y="23812"/>
                </a:lnTo>
                <a:lnTo>
                  <a:pt x="47624" y="26970"/>
                </a:lnTo>
                <a:lnTo>
                  <a:pt x="26970" y="47624"/>
                </a:lnTo>
                <a:close/>
              </a:path>
            </a:pathLst>
          </a:custGeom>
          <a:solidFill>
            <a:srgbClr val="000000"/>
          </a:solidFill>
        </p:spPr>
        <p:txBody>
          <a:bodyPr wrap="square" lIns="0" tIns="0" rIns="0" bIns="0" rtlCol="0"/>
          <a:lstStyle/>
          <a:p>
            <a:endParaRPr/>
          </a:p>
        </p:txBody>
      </p:sp>
      <p:sp>
        <p:nvSpPr>
          <p:cNvPr id="21" name="object 21">
            <a:extLst>
              <a:ext uri="{C183D7F6-B498-43B3-948B-1728B52AA6E4}">
                <adec:decorative xmlns:adec="http://schemas.microsoft.com/office/drawing/2017/decorative" val="1"/>
              </a:ext>
            </a:extLst>
          </p:cNvPr>
          <p:cNvSpPr/>
          <p:nvPr/>
        </p:nvSpPr>
        <p:spPr>
          <a:xfrm>
            <a:off x="3555805" y="6407572"/>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2" name="object 22">
            <a:extLst>
              <a:ext uri="{C183D7F6-B498-43B3-948B-1728B52AA6E4}">
                <adec:decorative xmlns:adec="http://schemas.microsoft.com/office/drawing/2017/decorative" val="1"/>
              </a:ext>
            </a:extLst>
          </p:cNvPr>
          <p:cNvSpPr/>
          <p:nvPr/>
        </p:nvSpPr>
        <p:spPr>
          <a:xfrm>
            <a:off x="3555805" y="6664747"/>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3" name="object 23">
            <a:extLst>
              <a:ext uri="{C183D7F6-B498-43B3-948B-1728B52AA6E4}">
                <adec:decorative xmlns:adec="http://schemas.microsoft.com/office/drawing/2017/decorative" val="1"/>
              </a:ext>
            </a:extLst>
          </p:cNvPr>
          <p:cNvSpPr/>
          <p:nvPr/>
        </p:nvSpPr>
        <p:spPr>
          <a:xfrm>
            <a:off x="3555805" y="6921922"/>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4" name="object 24">
            <a:extLst>
              <a:ext uri="{C183D7F6-B498-43B3-948B-1728B52AA6E4}">
                <adec:decorative xmlns:adec="http://schemas.microsoft.com/office/drawing/2017/decorative" val="1"/>
              </a:ext>
            </a:extLst>
          </p:cNvPr>
          <p:cNvSpPr/>
          <p:nvPr/>
        </p:nvSpPr>
        <p:spPr>
          <a:xfrm>
            <a:off x="3555805" y="7179097"/>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5" name="object 25">
            <a:extLst>
              <a:ext uri="{C183D7F6-B498-43B3-948B-1728B52AA6E4}">
                <adec:decorative xmlns:adec="http://schemas.microsoft.com/office/drawing/2017/decorative" val="1"/>
              </a:ext>
            </a:extLst>
          </p:cNvPr>
          <p:cNvSpPr/>
          <p:nvPr/>
        </p:nvSpPr>
        <p:spPr>
          <a:xfrm>
            <a:off x="3555805" y="7436272"/>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6" name="object 26">
            <a:extLst>
              <a:ext uri="{C183D7F6-B498-43B3-948B-1728B52AA6E4}">
                <adec:decorative xmlns:adec="http://schemas.microsoft.com/office/drawing/2017/decorative" val="1"/>
              </a:ext>
            </a:extLst>
          </p:cNvPr>
          <p:cNvSpPr/>
          <p:nvPr/>
        </p:nvSpPr>
        <p:spPr>
          <a:xfrm>
            <a:off x="3555805" y="7693447"/>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7" name="object 27">
            <a:extLst>
              <a:ext uri="{C183D7F6-B498-43B3-948B-1728B52AA6E4}">
                <adec:decorative xmlns:adec="http://schemas.microsoft.com/office/drawing/2017/decorative" val="1"/>
              </a:ext>
            </a:extLst>
          </p:cNvPr>
          <p:cNvSpPr/>
          <p:nvPr/>
        </p:nvSpPr>
        <p:spPr>
          <a:xfrm>
            <a:off x="3555805" y="7950622"/>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8" name="object 28">
            <a:extLst>
              <a:ext uri="{C183D7F6-B498-43B3-948B-1728B52AA6E4}">
                <adec:decorative xmlns:adec="http://schemas.microsoft.com/office/drawing/2017/decorative" val="1"/>
              </a:ext>
            </a:extLst>
          </p:cNvPr>
          <p:cNvSpPr/>
          <p:nvPr/>
        </p:nvSpPr>
        <p:spPr>
          <a:xfrm>
            <a:off x="3555805" y="8207797"/>
            <a:ext cx="47625" cy="47625"/>
          </a:xfrm>
          <a:custGeom>
            <a:avLst/>
            <a:gdLst/>
            <a:ahLst/>
            <a:cxnLst/>
            <a:rect l="l" t="t" r="r" b="b"/>
            <a:pathLst>
              <a:path w="47625" h="47625">
                <a:moveTo>
                  <a:pt x="26970" y="47624"/>
                </a:moveTo>
                <a:lnTo>
                  <a:pt x="20654" y="47624"/>
                </a:lnTo>
                <a:lnTo>
                  <a:pt x="17617" y="47019"/>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29" name="object 29">
            <a:extLst>
              <a:ext uri="{C183D7F6-B498-43B3-948B-1728B52AA6E4}">
                <adec:decorative xmlns:adec="http://schemas.microsoft.com/office/drawing/2017/decorative" val="1"/>
              </a:ext>
            </a:extLst>
          </p:cNvPr>
          <p:cNvSpPr/>
          <p:nvPr/>
        </p:nvSpPr>
        <p:spPr>
          <a:xfrm>
            <a:off x="3555805" y="8464972"/>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0" name="object 30">
            <a:extLst>
              <a:ext uri="{C183D7F6-B498-43B3-948B-1728B52AA6E4}">
                <adec:decorative xmlns:adec="http://schemas.microsoft.com/office/drawing/2017/decorative" val="1"/>
              </a:ext>
            </a:extLst>
          </p:cNvPr>
          <p:cNvSpPr/>
          <p:nvPr/>
        </p:nvSpPr>
        <p:spPr>
          <a:xfrm>
            <a:off x="3555805" y="8722147"/>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1" name="object 31">
            <a:extLst>
              <a:ext uri="{C183D7F6-B498-43B3-948B-1728B52AA6E4}">
                <adec:decorative xmlns:adec="http://schemas.microsoft.com/office/drawing/2017/decorative" val="1"/>
              </a:ext>
            </a:extLst>
          </p:cNvPr>
          <p:cNvSpPr/>
          <p:nvPr/>
        </p:nvSpPr>
        <p:spPr>
          <a:xfrm>
            <a:off x="3555805" y="8979322"/>
            <a:ext cx="47625" cy="47625"/>
          </a:xfrm>
          <a:custGeom>
            <a:avLst/>
            <a:gdLst/>
            <a:ahLst/>
            <a:cxnLst/>
            <a:rect l="l" t="t" r="r" b="b"/>
            <a:pathLst>
              <a:path w="47625" h="47625">
                <a:moveTo>
                  <a:pt x="26970" y="47624"/>
                </a:moveTo>
                <a:lnTo>
                  <a:pt x="20654" y="47624"/>
                </a:lnTo>
                <a:lnTo>
                  <a:pt x="17617" y="47019"/>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2" name="object 32">
            <a:extLst>
              <a:ext uri="{C183D7F6-B498-43B3-948B-1728B52AA6E4}">
                <adec:decorative xmlns:adec="http://schemas.microsoft.com/office/drawing/2017/decorative" val="1"/>
              </a:ext>
            </a:extLst>
          </p:cNvPr>
          <p:cNvSpPr/>
          <p:nvPr/>
        </p:nvSpPr>
        <p:spPr>
          <a:xfrm>
            <a:off x="3555805" y="9236497"/>
            <a:ext cx="47625" cy="47625"/>
          </a:xfrm>
          <a:custGeom>
            <a:avLst/>
            <a:gdLst/>
            <a:ahLst/>
            <a:cxnLst/>
            <a:rect l="l" t="t" r="r" b="b"/>
            <a:pathLst>
              <a:path w="47625" h="47625">
                <a:moveTo>
                  <a:pt x="26970" y="47624"/>
                </a:moveTo>
                <a:lnTo>
                  <a:pt x="20654" y="47624"/>
                </a:lnTo>
                <a:lnTo>
                  <a:pt x="17617" y="47020"/>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3" name="object 33">
            <a:extLst>
              <a:ext uri="{C183D7F6-B498-43B3-948B-1728B52AA6E4}">
                <adec:decorative xmlns:adec="http://schemas.microsoft.com/office/drawing/2017/decorative" val="1"/>
              </a:ext>
            </a:extLst>
          </p:cNvPr>
          <p:cNvSpPr/>
          <p:nvPr/>
        </p:nvSpPr>
        <p:spPr>
          <a:xfrm>
            <a:off x="3555805" y="9493672"/>
            <a:ext cx="47625" cy="47625"/>
          </a:xfrm>
          <a:custGeom>
            <a:avLst/>
            <a:gdLst/>
            <a:ahLst/>
            <a:cxnLst/>
            <a:rect l="l" t="t" r="r" b="b"/>
            <a:pathLst>
              <a:path w="47625" h="47625">
                <a:moveTo>
                  <a:pt x="26970" y="47624"/>
                </a:moveTo>
                <a:lnTo>
                  <a:pt x="20654" y="47624"/>
                </a:lnTo>
                <a:lnTo>
                  <a:pt x="17617" y="47019"/>
                </a:lnTo>
                <a:lnTo>
                  <a:pt x="0" y="26969"/>
                </a:lnTo>
                <a:lnTo>
                  <a:pt x="0" y="20654"/>
                </a:lnTo>
                <a:lnTo>
                  <a:pt x="20654" y="0"/>
                </a:lnTo>
                <a:lnTo>
                  <a:pt x="26970" y="0"/>
                </a:lnTo>
                <a:lnTo>
                  <a:pt x="47625" y="23812"/>
                </a:lnTo>
                <a:lnTo>
                  <a:pt x="47624" y="26969"/>
                </a:lnTo>
                <a:lnTo>
                  <a:pt x="26970" y="47624"/>
                </a:lnTo>
                <a:close/>
              </a:path>
            </a:pathLst>
          </a:custGeom>
          <a:solidFill>
            <a:srgbClr val="000000"/>
          </a:solidFill>
        </p:spPr>
        <p:txBody>
          <a:bodyPr wrap="square" lIns="0" tIns="0" rIns="0" bIns="0" rtlCol="0"/>
          <a:lstStyle/>
          <a:p>
            <a:endParaRPr/>
          </a:p>
        </p:txBody>
      </p:sp>
      <p:sp>
        <p:nvSpPr>
          <p:cNvPr id="34" name="object 34"/>
          <p:cNvSpPr txBox="1"/>
          <p:nvPr/>
        </p:nvSpPr>
        <p:spPr>
          <a:xfrm>
            <a:off x="3701607" y="1615723"/>
            <a:ext cx="10748645" cy="7997825"/>
          </a:xfrm>
          <a:prstGeom prst="rect">
            <a:avLst/>
          </a:prstGeom>
        </p:spPr>
        <p:txBody>
          <a:bodyPr vert="horz" wrap="square" lIns="0" tIns="12065" rIns="0" bIns="0" rtlCol="0">
            <a:spAutoFit/>
          </a:bodyPr>
          <a:lstStyle/>
          <a:p>
            <a:pPr marL="12700" marR="8735060">
              <a:lnSpc>
                <a:spcPct val="140600"/>
              </a:lnSpc>
              <a:spcBef>
                <a:spcPts val="95"/>
              </a:spcBef>
            </a:pPr>
            <a:r>
              <a:rPr sz="1200" b="1" dirty="0">
                <a:latin typeface="Times New Roman"/>
                <a:cs typeface="Times New Roman"/>
              </a:rPr>
              <a:t>I</a:t>
            </a:r>
            <a:r>
              <a:rPr sz="1200" b="1" spc="30" dirty="0">
                <a:latin typeface="Times New Roman"/>
                <a:cs typeface="Times New Roman"/>
              </a:rPr>
              <a:t> </a:t>
            </a:r>
            <a:r>
              <a:rPr sz="1200" b="1" spc="60" dirty="0">
                <a:latin typeface="Times New Roman"/>
                <a:cs typeface="Times New Roman"/>
              </a:rPr>
              <a:t>Save</a:t>
            </a:r>
            <a:r>
              <a:rPr sz="1200" b="1" spc="35" dirty="0">
                <a:latin typeface="Times New Roman"/>
                <a:cs typeface="Times New Roman"/>
              </a:rPr>
              <a:t> </a:t>
            </a:r>
            <a:r>
              <a:rPr sz="1200" b="1" spc="-10" dirty="0">
                <a:latin typeface="Times New Roman"/>
                <a:cs typeface="Times New Roman"/>
              </a:rPr>
              <a:t>Florida </a:t>
            </a:r>
            <a:r>
              <a:rPr sz="1200" b="1" u="sng" spc="110" dirty="0">
                <a:uFill>
                  <a:solidFill>
                    <a:srgbClr val="000000"/>
                  </a:solidFill>
                </a:uFill>
                <a:latin typeface="Times New Roman"/>
                <a:cs typeface="Times New Roman"/>
                <a:hlinkClick r:id="rId3"/>
              </a:rPr>
              <a:t>https://www.isavefl.com/</a:t>
            </a:r>
            <a:r>
              <a:rPr sz="1200" b="1" spc="110" dirty="0">
                <a:latin typeface="Times New Roman"/>
                <a:cs typeface="Times New Roman"/>
              </a:rPr>
              <a:t> </a:t>
            </a:r>
            <a:r>
              <a:rPr sz="1200" b="1" spc="-45" dirty="0">
                <a:latin typeface="Times New Roman"/>
                <a:cs typeface="Times New Roman"/>
              </a:rPr>
              <a:t>211</a:t>
            </a:r>
            <a:r>
              <a:rPr sz="1200" b="1" spc="60" dirty="0">
                <a:latin typeface="Times New Roman"/>
                <a:cs typeface="Times New Roman"/>
              </a:rPr>
              <a:t> </a:t>
            </a:r>
            <a:r>
              <a:rPr sz="1200" b="1" dirty="0">
                <a:latin typeface="Times New Roman"/>
                <a:cs typeface="Times New Roman"/>
              </a:rPr>
              <a:t>Big</a:t>
            </a:r>
            <a:r>
              <a:rPr sz="1200" b="1" spc="65" dirty="0">
                <a:latin typeface="Times New Roman"/>
                <a:cs typeface="Times New Roman"/>
              </a:rPr>
              <a:t> </a:t>
            </a:r>
            <a:r>
              <a:rPr sz="1200" b="1" spc="45" dirty="0">
                <a:latin typeface="Times New Roman"/>
                <a:cs typeface="Times New Roman"/>
              </a:rPr>
              <a:t>Bend </a:t>
            </a:r>
            <a:r>
              <a:rPr sz="1200" b="1" u="sng" spc="90" dirty="0">
                <a:uFill>
                  <a:solidFill>
                    <a:srgbClr val="000000"/>
                  </a:solidFill>
                </a:uFill>
                <a:latin typeface="Times New Roman"/>
                <a:cs typeface="Times New Roman"/>
                <a:hlinkClick r:id="rId4"/>
              </a:rPr>
              <a:t>https://211bigbend.org/</a:t>
            </a:r>
            <a:r>
              <a:rPr sz="1200" b="1" spc="90" dirty="0">
                <a:latin typeface="Times New Roman"/>
                <a:cs typeface="Times New Roman"/>
              </a:rPr>
              <a:t> </a:t>
            </a:r>
            <a:r>
              <a:rPr sz="1200" b="1" spc="-45" dirty="0">
                <a:latin typeface="Times New Roman"/>
                <a:cs typeface="Times New Roman"/>
              </a:rPr>
              <a:t>211</a:t>
            </a:r>
            <a:r>
              <a:rPr sz="1200" b="1" spc="5" dirty="0">
                <a:latin typeface="Times New Roman"/>
                <a:cs typeface="Times New Roman"/>
              </a:rPr>
              <a:t> </a:t>
            </a:r>
            <a:r>
              <a:rPr sz="1200" b="1" spc="90" dirty="0">
                <a:latin typeface="Times New Roman"/>
                <a:cs typeface="Times New Roman"/>
              </a:rPr>
              <a:t>Northwest</a:t>
            </a:r>
            <a:r>
              <a:rPr sz="1200" b="1" spc="5" dirty="0">
                <a:latin typeface="Times New Roman"/>
                <a:cs typeface="Times New Roman"/>
              </a:rPr>
              <a:t> </a:t>
            </a:r>
            <a:r>
              <a:rPr sz="1200" b="1" spc="-10" dirty="0">
                <a:latin typeface="Times New Roman"/>
                <a:cs typeface="Times New Roman"/>
              </a:rPr>
              <a:t>Florida</a:t>
            </a:r>
            <a:endParaRPr sz="1200">
              <a:latin typeface="Times New Roman"/>
              <a:cs typeface="Times New Roman"/>
            </a:endParaRPr>
          </a:p>
          <a:p>
            <a:pPr marL="12700" marR="7874634">
              <a:lnSpc>
                <a:spcPct val="140600"/>
              </a:lnSpc>
            </a:pPr>
            <a:r>
              <a:rPr sz="1200" b="1" u="sng" spc="85" dirty="0">
                <a:uFill>
                  <a:solidFill>
                    <a:srgbClr val="000000"/>
                  </a:solidFill>
                </a:uFill>
                <a:latin typeface="Times New Roman"/>
                <a:cs typeface="Times New Roman"/>
                <a:hlinkClick r:id="rId5"/>
              </a:rPr>
              <a:t>https://211nwfl.communityos.org/</a:t>
            </a:r>
            <a:r>
              <a:rPr sz="1200" b="1" spc="85" dirty="0">
                <a:latin typeface="Times New Roman"/>
                <a:cs typeface="Times New Roman"/>
              </a:rPr>
              <a:t> </a:t>
            </a:r>
            <a:r>
              <a:rPr sz="1200" b="1" dirty="0">
                <a:latin typeface="Times New Roman"/>
                <a:cs typeface="Times New Roman"/>
              </a:rPr>
              <a:t>Florida</a:t>
            </a:r>
            <a:r>
              <a:rPr sz="1200" b="1" spc="105" dirty="0">
                <a:latin typeface="Times New Roman"/>
                <a:cs typeface="Times New Roman"/>
              </a:rPr>
              <a:t> </a:t>
            </a:r>
            <a:r>
              <a:rPr sz="1200" b="1" spc="60" dirty="0">
                <a:latin typeface="Times New Roman"/>
                <a:cs typeface="Times New Roman"/>
              </a:rPr>
              <a:t>Perinatal</a:t>
            </a:r>
            <a:r>
              <a:rPr sz="1200" b="1" spc="110" dirty="0">
                <a:latin typeface="Times New Roman"/>
                <a:cs typeface="Times New Roman"/>
              </a:rPr>
              <a:t> </a:t>
            </a:r>
            <a:r>
              <a:rPr sz="1200" b="1" spc="50" dirty="0">
                <a:latin typeface="Times New Roman"/>
                <a:cs typeface="Times New Roman"/>
              </a:rPr>
              <a:t>Quality</a:t>
            </a:r>
            <a:r>
              <a:rPr sz="1200" b="1" spc="110" dirty="0">
                <a:latin typeface="Times New Roman"/>
                <a:cs typeface="Times New Roman"/>
              </a:rPr>
              <a:t> </a:t>
            </a:r>
            <a:r>
              <a:rPr sz="1200" b="1" spc="40" dirty="0">
                <a:latin typeface="Times New Roman"/>
                <a:cs typeface="Times New Roman"/>
              </a:rPr>
              <a:t>Collaborative</a:t>
            </a:r>
            <a:endParaRPr sz="1200">
              <a:latin typeface="Times New Roman"/>
              <a:cs typeface="Times New Roman"/>
            </a:endParaRPr>
          </a:p>
          <a:p>
            <a:pPr marL="12700" marR="6458585">
              <a:lnSpc>
                <a:spcPct val="140600"/>
              </a:lnSpc>
            </a:pPr>
            <a:r>
              <a:rPr sz="1200" b="1" u="sng" spc="100" dirty="0">
                <a:uFill>
                  <a:solidFill>
                    <a:srgbClr val="000000"/>
                  </a:solidFill>
                </a:uFill>
                <a:latin typeface="Times New Roman"/>
                <a:cs typeface="Times New Roman"/>
                <a:hlinkClick r:id="rId6"/>
              </a:rPr>
              <a:t>https://health.usf.edu/publichealth/chiles/fpqc/MORE</a:t>
            </a:r>
            <a:r>
              <a:rPr sz="1200" b="1" spc="100" dirty="0">
                <a:latin typeface="Times New Roman"/>
                <a:cs typeface="Times New Roman"/>
              </a:rPr>
              <a:t> </a:t>
            </a:r>
            <a:r>
              <a:rPr sz="1200" b="1" dirty="0">
                <a:latin typeface="Times New Roman"/>
                <a:cs typeface="Times New Roman"/>
              </a:rPr>
              <a:t>Florida</a:t>
            </a:r>
            <a:r>
              <a:rPr sz="1200" b="1" spc="145" dirty="0">
                <a:latin typeface="Times New Roman"/>
                <a:cs typeface="Times New Roman"/>
              </a:rPr>
              <a:t> </a:t>
            </a:r>
            <a:r>
              <a:rPr sz="1200" b="1" spc="60" dirty="0">
                <a:latin typeface="Times New Roman"/>
                <a:cs typeface="Times New Roman"/>
              </a:rPr>
              <a:t>Medical</a:t>
            </a:r>
            <a:r>
              <a:rPr sz="1200" b="1" spc="150" dirty="0">
                <a:latin typeface="Times New Roman"/>
                <a:cs typeface="Times New Roman"/>
              </a:rPr>
              <a:t> </a:t>
            </a:r>
            <a:r>
              <a:rPr sz="1200" b="1" spc="60" dirty="0">
                <a:latin typeface="Times New Roman"/>
                <a:cs typeface="Times New Roman"/>
              </a:rPr>
              <a:t>Association</a:t>
            </a:r>
            <a:endParaRPr sz="1200">
              <a:latin typeface="Times New Roman"/>
              <a:cs typeface="Times New Roman"/>
            </a:endParaRPr>
          </a:p>
          <a:p>
            <a:pPr marL="12700" marR="3548379">
              <a:lnSpc>
                <a:spcPct val="140600"/>
              </a:lnSpc>
            </a:pPr>
            <a:r>
              <a:rPr sz="1200" b="1" u="sng" spc="90" dirty="0">
                <a:uFill>
                  <a:solidFill>
                    <a:srgbClr val="000000"/>
                  </a:solidFill>
                </a:uFill>
                <a:latin typeface="Times New Roman"/>
                <a:cs typeface="Times New Roman"/>
                <a:hlinkClick r:id="rId7"/>
              </a:rPr>
              <a:t>https://www.flmedical.org/florida/Florida_Public/Resources/Opioid/Opioid_Resources.aspx</a:t>
            </a:r>
            <a:r>
              <a:rPr sz="1200" b="1" spc="500" dirty="0">
                <a:latin typeface="Times New Roman"/>
                <a:cs typeface="Times New Roman"/>
              </a:rPr>
              <a:t> </a:t>
            </a:r>
            <a:r>
              <a:rPr sz="1200" b="1" spc="60" dirty="0">
                <a:latin typeface="Times New Roman"/>
                <a:cs typeface="Times New Roman"/>
              </a:rPr>
              <a:t>National</a:t>
            </a:r>
            <a:r>
              <a:rPr sz="1200" b="1" spc="70" dirty="0">
                <a:latin typeface="Times New Roman"/>
                <a:cs typeface="Times New Roman"/>
              </a:rPr>
              <a:t> Association </a:t>
            </a:r>
            <a:r>
              <a:rPr sz="1200" b="1" spc="65" dirty="0">
                <a:latin typeface="Times New Roman"/>
                <a:cs typeface="Times New Roman"/>
              </a:rPr>
              <a:t>of</a:t>
            </a:r>
            <a:r>
              <a:rPr sz="1200" b="1" spc="70" dirty="0">
                <a:latin typeface="Times New Roman"/>
                <a:cs typeface="Times New Roman"/>
              </a:rPr>
              <a:t> </a:t>
            </a:r>
            <a:r>
              <a:rPr sz="1200" b="1" spc="60" dirty="0">
                <a:latin typeface="Times New Roman"/>
                <a:cs typeface="Times New Roman"/>
              </a:rPr>
              <a:t>Social</a:t>
            </a:r>
            <a:r>
              <a:rPr sz="1200" b="1" spc="70" dirty="0">
                <a:latin typeface="Times New Roman"/>
                <a:cs typeface="Times New Roman"/>
              </a:rPr>
              <a:t> </a:t>
            </a:r>
            <a:r>
              <a:rPr sz="1200" b="1" spc="65" dirty="0">
                <a:latin typeface="Times New Roman"/>
                <a:cs typeface="Times New Roman"/>
              </a:rPr>
              <a:t>Workers</a:t>
            </a:r>
            <a:r>
              <a:rPr sz="1200" b="1" spc="70" dirty="0">
                <a:latin typeface="Times New Roman"/>
                <a:cs typeface="Times New Roman"/>
              </a:rPr>
              <a:t> </a:t>
            </a:r>
            <a:r>
              <a:rPr sz="1200" b="1" spc="80" dirty="0">
                <a:latin typeface="Times New Roman"/>
                <a:cs typeface="Times New Roman"/>
              </a:rPr>
              <a:t>–</a:t>
            </a:r>
            <a:r>
              <a:rPr sz="1200" b="1" spc="70" dirty="0">
                <a:latin typeface="Times New Roman"/>
                <a:cs typeface="Times New Roman"/>
              </a:rPr>
              <a:t> </a:t>
            </a:r>
            <a:r>
              <a:rPr sz="1200" b="1" dirty="0">
                <a:latin typeface="Times New Roman"/>
                <a:cs typeface="Times New Roman"/>
              </a:rPr>
              <a:t>Florida</a:t>
            </a:r>
            <a:r>
              <a:rPr sz="1200" b="1" spc="70" dirty="0">
                <a:latin typeface="Times New Roman"/>
                <a:cs typeface="Times New Roman"/>
              </a:rPr>
              <a:t> </a:t>
            </a:r>
            <a:r>
              <a:rPr sz="1200" b="1" spc="45" dirty="0">
                <a:latin typeface="Times New Roman"/>
                <a:cs typeface="Times New Roman"/>
              </a:rPr>
              <a:t>Chapter</a:t>
            </a:r>
            <a:endParaRPr sz="1200">
              <a:latin typeface="Times New Roman"/>
              <a:cs typeface="Times New Roman"/>
            </a:endParaRPr>
          </a:p>
          <a:p>
            <a:pPr marL="12700">
              <a:lnSpc>
                <a:spcPct val="100000"/>
              </a:lnSpc>
              <a:spcBef>
                <a:spcPts val="585"/>
              </a:spcBef>
            </a:pPr>
            <a:r>
              <a:rPr sz="1200" b="1" u="sng" spc="110" dirty="0">
                <a:uFill>
                  <a:solidFill>
                    <a:srgbClr val="000000"/>
                  </a:solidFill>
                </a:uFill>
                <a:latin typeface="Times New Roman"/>
                <a:cs typeface="Times New Roman"/>
                <a:hlinkClick r:id="rId8"/>
              </a:rPr>
              <a:t>http://www.naswfl.org/</a:t>
            </a:r>
            <a:endParaRPr sz="1200">
              <a:latin typeface="Times New Roman"/>
              <a:cs typeface="Times New Roman"/>
            </a:endParaRPr>
          </a:p>
          <a:p>
            <a:pPr marL="12700" marR="5263515">
              <a:lnSpc>
                <a:spcPct val="140600"/>
              </a:lnSpc>
            </a:pPr>
            <a:r>
              <a:rPr sz="1200" b="1" spc="70" dirty="0">
                <a:latin typeface="Times New Roman"/>
                <a:cs typeface="Times New Roman"/>
              </a:rPr>
              <a:t>Neighborhood</a:t>
            </a:r>
            <a:r>
              <a:rPr sz="1200" b="1" spc="130" dirty="0">
                <a:latin typeface="Times New Roman"/>
                <a:cs typeface="Times New Roman"/>
              </a:rPr>
              <a:t> </a:t>
            </a:r>
            <a:r>
              <a:rPr sz="1200" b="1" spc="55" dirty="0">
                <a:latin typeface="Times New Roman"/>
                <a:cs typeface="Times New Roman"/>
              </a:rPr>
              <a:t>Navigator</a:t>
            </a:r>
            <a:r>
              <a:rPr sz="1200" b="1" spc="135" dirty="0">
                <a:latin typeface="Times New Roman"/>
                <a:cs typeface="Times New Roman"/>
              </a:rPr>
              <a:t> </a:t>
            </a:r>
            <a:r>
              <a:rPr sz="1200" b="1" dirty="0">
                <a:latin typeface="Times New Roman"/>
                <a:cs typeface="Times New Roman"/>
              </a:rPr>
              <a:t>(Opioid</a:t>
            </a:r>
            <a:r>
              <a:rPr sz="1200" b="1" spc="130" dirty="0">
                <a:latin typeface="Times New Roman"/>
                <a:cs typeface="Times New Roman"/>
              </a:rPr>
              <a:t> </a:t>
            </a:r>
            <a:r>
              <a:rPr sz="1200" b="1" spc="35" dirty="0">
                <a:latin typeface="Times New Roman"/>
                <a:cs typeface="Times New Roman"/>
              </a:rPr>
              <a:t>Filters) </a:t>
            </a:r>
            <a:r>
              <a:rPr sz="1200" b="1" u="sng" spc="110" dirty="0">
                <a:uFill>
                  <a:solidFill>
                    <a:srgbClr val="000000"/>
                  </a:solidFill>
                </a:uFill>
                <a:latin typeface="Times New Roman"/>
                <a:cs typeface="Times New Roman"/>
                <a:hlinkClick r:id="rId9"/>
              </a:rPr>
              <a:t>https://www.findhelp.org/health/addiction-</a:t>
            </a:r>
            <a:r>
              <a:rPr sz="1200" b="1" u="sng" spc="-20" dirty="0">
                <a:uFill>
                  <a:solidFill>
                    <a:srgbClr val="000000"/>
                  </a:solidFill>
                </a:uFill>
                <a:latin typeface="Times New Roman"/>
                <a:cs typeface="Times New Roman"/>
                <a:hlinkClick r:id="rId9"/>
              </a:rPr>
              <a:t>&amp;-</a:t>
            </a:r>
            <a:r>
              <a:rPr sz="1200" b="1" u="sng" spc="80" dirty="0">
                <a:uFill>
                  <a:solidFill>
                    <a:srgbClr val="000000"/>
                  </a:solidFill>
                </a:uFill>
                <a:latin typeface="Times New Roman"/>
                <a:cs typeface="Times New Roman"/>
                <a:hlinkClick r:id="rId9"/>
              </a:rPr>
              <a:t>recovery-</a:t>
            </a:r>
            <a:r>
              <a:rPr sz="1200" b="1" u="sng" spc="165" dirty="0">
                <a:uFill>
                  <a:solidFill>
                    <a:srgbClr val="000000"/>
                  </a:solidFill>
                </a:uFill>
                <a:latin typeface="Times New Roman"/>
                <a:cs typeface="Times New Roman"/>
                <a:hlinkClick r:id="rId9"/>
              </a:rPr>
              <a:t>-</a:t>
            </a:r>
            <a:r>
              <a:rPr sz="1200" b="1" u="sng" spc="80" dirty="0">
                <a:uFill>
                  <a:solidFill>
                    <a:srgbClr val="000000"/>
                  </a:solidFill>
                </a:uFill>
                <a:latin typeface="Times New Roman"/>
                <a:cs typeface="Times New Roman"/>
                <a:hlinkClick r:id="rId9"/>
              </a:rPr>
              <a:t>tallahassee-</a:t>
            </a:r>
            <a:r>
              <a:rPr sz="1200" b="1" u="sng" spc="-25" dirty="0">
                <a:uFill>
                  <a:solidFill>
                    <a:srgbClr val="000000"/>
                  </a:solidFill>
                </a:uFill>
                <a:latin typeface="Times New Roman"/>
                <a:cs typeface="Times New Roman"/>
                <a:hlinkClick r:id="rId9"/>
              </a:rPr>
              <a:t>fl?</a:t>
            </a:r>
            <a:endParaRPr sz="1200">
              <a:latin typeface="Times New Roman"/>
              <a:cs typeface="Times New Roman"/>
            </a:endParaRPr>
          </a:p>
          <a:p>
            <a:pPr marL="12700" marR="1672589">
              <a:lnSpc>
                <a:spcPct val="140600"/>
              </a:lnSpc>
            </a:pPr>
            <a:r>
              <a:rPr sz="1200" b="1" u="sng" spc="-10" dirty="0">
                <a:uFill>
                  <a:solidFill>
                    <a:srgbClr val="000000"/>
                  </a:solidFill>
                </a:uFill>
                <a:latin typeface="Times New Roman"/>
                <a:cs typeface="Times New Roman"/>
                <a:hlinkClick r:id="rId9"/>
              </a:rPr>
              <a:t>cursor=0&amp;postal=32303&amp;filters=%7B%22attribute_tags%22%3A+%5B%22opioid+dependency%22%5D%7D&amp;clearedfilter=1</a:t>
            </a:r>
            <a:r>
              <a:rPr sz="1200" b="1" spc="500" dirty="0">
                <a:latin typeface="Times New Roman"/>
                <a:cs typeface="Times New Roman"/>
              </a:rPr>
              <a:t>      </a:t>
            </a:r>
            <a:r>
              <a:rPr sz="1200" b="1" dirty="0">
                <a:latin typeface="Times New Roman"/>
                <a:cs typeface="Times New Roman"/>
              </a:rPr>
              <a:t>SAMSHA</a:t>
            </a:r>
            <a:r>
              <a:rPr sz="1200" b="1" spc="60" dirty="0">
                <a:latin typeface="Times New Roman"/>
                <a:cs typeface="Times New Roman"/>
              </a:rPr>
              <a:t> </a:t>
            </a:r>
            <a:r>
              <a:rPr sz="1200" b="1" spc="50" dirty="0">
                <a:latin typeface="Times New Roman"/>
                <a:cs typeface="Times New Roman"/>
              </a:rPr>
              <a:t>Opioid</a:t>
            </a:r>
            <a:r>
              <a:rPr sz="1200" b="1" spc="60" dirty="0">
                <a:latin typeface="Times New Roman"/>
                <a:cs typeface="Times New Roman"/>
              </a:rPr>
              <a:t> </a:t>
            </a:r>
            <a:r>
              <a:rPr sz="1200" b="1" spc="75" dirty="0">
                <a:latin typeface="Times New Roman"/>
                <a:cs typeface="Times New Roman"/>
              </a:rPr>
              <a:t>Treatment</a:t>
            </a:r>
            <a:r>
              <a:rPr sz="1200" b="1" spc="60" dirty="0">
                <a:latin typeface="Times New Roman"/>
                <a:cs typeface="Times New Roman"/>
              </a:rPr>
              <a:t> Directory</a:t>
            </a:r>
            <a:endParaRPr sz="1200">
              <a:latin typeface="Times New Roman"/>
              <a:cs typeface="Times New Roman"/>
            </a:endParaRPr>
          </a:p>
          <a:p>
            <a:pPr marL="12700" marR="7414895">
              <a:lnSpc>
                <a:spcPct val="140600"/>
              </a:lnSpc>
            </a:pPr>
            <a:r>
              <a:rPr sz="1200" b="1" u="sng" spc="110" dirty="0">
                <a:uFill>
                  <a:solidFill>
                    <a:srgbClr val="000000"/>
                  </a:solidFill>
                </a:uFill>
                <a:latin typeface="Times New Roman"/>
                <a:cs typeface="Times New Roman"/>
                <a:hlinkClick r:id="rId10"/>
              </a:rPr>
              <a:t>https://dpt2.samhsa.gov/treatment/</a:t>
            </a:r>
            <a:r>
              <a:rPr sz="1200" b="1" spc="500" dirty="0">
                <a:latin typeface="Times New Roman"/>
                <a:cs typeface="Times New Roman"/>
              </a:rPr>
              <a:t>  </a:t>
            </a:r>
            <a:r>
              <a:rPr sz="1200" b="1" dirty="0">
                <a:latin typeface="Times New Roman"/>
                <a:cs typeface="Times New Roman"/>
              </a:rPr>
              <a:t>Florida</a:t>
            </a:r>
            <a:r>
              <a:rPr sz="1200" b="1" spc="80" dirty="0">
                <a:latin typeface="Times New Roman"/>
                <a:cs typeface="Times New Roman"/>
              </a:rPr>
              <a:t> Department</a:t>
            </a:r>
            <a:r>
              <a:rPr sz="1200" b="1" spc="85" dirty="0">
                <a:latin typeface="Times New Roman"/>
                <a:cs typeface="Times New Roman"/>
              </a:rPr>
              <a:t> </a:t>
            </a:r>
            <a:r>
              <a:rPr sz="1200" b="1" spc="65" dirty="0">
                <a:latin typeface="Times New Roman"/>
                <a:cs typeface="Times New Roman"/>
              </a:rPr>
              <a:t>of</a:t>
            </a:r>
            <a:r>
              <a:rPr sz="1200" b="1" spc="85" dirty="0">
                <a:latin typeface="Times New Roman"/>
                <a:cs typeface="Times New Roman"/>
              </a:rPr>
              <a:t> </a:t>
            </a:r>
            <a:r>
              <a:rPr sz="1200" b="1" spc="55" dirty="0">
                <a:latin typeface="Times New Roman"/>
                <a:cs typeface="Times New Roman"/>
              </a:rPr>
              <a:t>Children</a:t>
            </a:r>
            <a:r>
              <a:rPr sz="1200" b="1" spc="80" dirty="0">
                <a:latin typeface="Times New Roman"/>
                <a:cs typeface="Times New Roman"/>
              </a:rPr>
              <a:t> </a:t>
            </a:r>
            <a:r>
              <a:rPr sz="1200" b="1" spc="65" dirty="0">
                <a:latin typeface="Times New Roman"/>
                <a:cs typeface="Times New Roman"/>
              </a:rPr>
              <a:t>and</a:t>
            </a:r>
            <a:r>
              <a:rPr sz="1200" b="1" spc="85" dirty="0">
                <a:latin typeface="Times New Roman"/>
                <a:cs typeface="Times New Roman"/>
              </a:rPr>
              <a:t> </a:t>
            </a:r>
            <a:r>
              <a:rPr sz="1200" b="1" spc="50" dirty="0">
                <a:latin typeface="Times New Roman"/>
                <a:cs typeface="Times New Roman"/>
              </a:rPr>
              <a:t>Families</a:t>
            </a:r>
            <a:endParaRPr sz="1200">
              <a:latin typeface="Times New Roman"/>
              <a:cs typeface="Times New Roman"/>
            </a:endParaRPr>
          </a:p>
          <a:p>
            <a:pPr marL="53340" marR="6364605" indent="-41275">
              <a:lnSpc>
                <a:spcPct val="140600"/>
              </a:lnSpc>
            </a:pPr>
            <a:r>
              <a:rPr sz="1200" b="1" u="sng" spc="105" dirty="0">
                <a:uFill>
                  <a:solidFill>
                    <a:srgbClr val="000000"/>
                  </a:solidFill>
                </a:uFill>
                <a:latin typeface="Times New Roman"/>
                <a:cs typeface="Times New Roman"/>
                <a:hlinkClick r:id="rId11"/>
              </a:rPr>
              <a:t>https://www.myflfamilies.com/service-</a:t>
            </a:r>
            <a:r>
              <a:rPr sz="1200" b="1" u="sng" spc="125" dirty="0">
                <a:uFill>
                  <a:solidFill>
                    <a:srgbClr val="000000"/>
                  </a:solidFill>
                </a:uFill>
                <a:latin typeface="Times New Roman"/>
                <a:cs typeface="Times New Roman"/>
                <a:hlinkClick r:id="rId11"/>
              </a:rPr>
              <a:t>programs/samh/</a:t>
            </a:r>
            <a:r>
              <a:rPr sz="1200" b="1" spc="125" dirty="0">
                <a:latin typeface="Times New Roman"/>
                <a:cs typeface="Times New Roman"/>
              </a:rPr>
              <a:t> </a:t>
            </a:r>
            <a:r>
              <a:rPr sz="1200" b="1" dirty="0">
                <a:latin typeface="Times New Roman"/>
                <a:cs typeface="Times New Roman"/>
              </a:rPr>
              <a:t>Trauma</a:t>
            </a:r>
            <a:r>
              <a:rPr sz="1200" b="1" spc="165" dirty="0">
                <a:latin typeface="Times New Roman"/>
                <a:cs typeface="Times New Roman"/>
              </a:rPr>
              <a:t> </a:t>
            </a:r>
            <a:r>
              <a:rPr sz="1200" b="1" spc="70" dirty="0">
                <a:latin typeface="Times New Roman"/>
                <a:cs typeface="Times New Roman"/>
              </a:rPr>
              <a:t>Informed</a:t>
            </a:r>
            <a:r>
              <a:rPr sz="1200" b="1" spc="165" dirty="0">
                <a:latin typeface="Times New Roman"/>
                <a:cs typeface="Times New Roman"/>
              </a:rPr>
              <a:t> </a:t>
            </a:r>
            <a:r>
              <a:rPr sz="1200" b="1" spc="-20" dirty="0">
                <a:latin typeface="Times New Roman"/>
                <a:cs typeface="Times New Roman"/>
              </a:rPr>
              <a:t>Care</a:t>
            </a:r>
            <a:endParaRPr sz="1200">
              <a:latin typeface="Times New Roman"/>
              <a:cs typeface="Times New Roman"/>
            </a:endParaRPr>
          </a:p>
          <a:p>
            <a:pPr marL="12700" marR="5080">
              <a:lnSpc>
                <a:spcPct val="140600"/>
              </a:lnSpc>
              <a:spcBef>
                <a:spcPts val="5"/>
              </a:spcBef>
            </a:pPr>
            <a:r>
              <a:rPr sz="1200" b="1" u="sng" spc="120" dirty="0">
                <a:uFill>
                  <a:solidFill>
                    <a:srgbClr val="000000"/>
                  </a:solidFill>
                </a:uFill>
                <a:latin typeface="Times New Roman"/>
                <a:cs typeface="Times New Roman"/>
                <a:hlinkClick r:id="rId12"/>
              </a:rPr>
              <a:t>https://www.ala.org/pla/sites/ala.org.pla/files/content/tools/Public-</a:t>
            </a:r>
            <a:r>
              <a:rPr sz="1200" b="1" u="sng" dirty="0">
                <a:uFill>
                  <a:solidFill>
                    <a:srgbClr val="000000"/>
                  </a:solidFill>
                </a:uFill>
                <a:latin typeface="Times New Roman"/>
                <a:cs typeface="Times New Roman"/>
                <a:hlinkClick r:id="rId12"/>
              </a:rPr>
              <a:t>Library-</a:t>
            </a:r>
            <a:r>
              <a:rPr sz="1200" b="1" u="sng" spc="70" dirty="0">
                <a:uFill>
                  <a:solidFill>
                    <a:srgbClr val="000000"/>
                  </a:solidFill>
                </a:uFill>
                <a:latin typeface="Times New Roman"/>
                <a:cs typeface="Times New Roman"/>
                <a:hlinkClick r:id="rId12"/>
              </a:rPr>
              <a:t>Social-</a:t>
            </a:r>
            <a:r>
              <a:rPr sz="1200" b="1" u="sng" spc="90" dirty="0">
                <a:uFill>
                  <a:solidFill>
                    <a:srgbClr val="000000"/>
                  </a:solidFill>
                </a:uFill>
                <a:latin typeface="Times New Roman"/>
                <a:cs typeface="Times New Roman"/>
                <a:hlinkClick r:id="rId12"/>
              </a:rPr>
              <a:t>Work_Overview-</a:t>
            </a:r>
            <a:r>
              <a:rPr sz="1200" b="1" u="sng" spc="95" dirty="0">
                <a:uFill>
                  <a:solidFill>
                    <a:srgbClr val="000000"/>
                  </a:solidFill>
                </a:uFill>
                <a:latin typeface="Times New Roman"/>
                <a:cs typeface="Times New Roman"/>
                <a:hlinkClick r:id="rId12"/>
              </a:rPr>
              <a:t>of-</a:t>
            </a:r>
            <a:r>
              <a:rPr sz="1200" b="1" u="sng" spc="60" dirty="0">
                <a:uFill>
                  <a:solidFill>
                    <a:srgbClr val="000000"/>
                  </a:solidFill>
                </a:uFill>
                <a:latin typeface="Times New Roman"/>
                <a:cs typeface="Times New Roman"/>
                <a:hlinkClick r:id="rId12"/>
              </a:rPr>
              <a:t>Trauma-</a:t>
            </a:r>
            <a:r>
              <a:rPr sz="1200" b="1" u="sng" spc="80" dirty="0">
                <a:uFill>
                  <a:solidFill>
                    <a:srgbClr val="000000"/>
                  </a:solidFill>
                </a:uFill>
                <a:latin typeface="Times New Roman"/>
                <a:cs typeface="Times New Roman"/>
                <a:hlinkClick r:id="rId12"/>
              </a:rPr>
              <a:t>Informed-</a:t>
            </a:r>
            <a:r>
              <a:rPr sz="1200" b="1" u="sng" spc="-10" dirty="0">
                <a:uFill>
                  <a:solidFill>
                    <a:srgbClr val="000000"/>
                  </a:solidFill>
                </a:uFill>
                <a:latin typeface="Times New Roman"/>
                <a:cs typeface="Times New Roman"/>
                <a:hlinkClick r:id="rId12"/>
              </a:rPr>
              <a:t>Care_FINAL.pdf</a:t>
            </a:r>
            <a:r>
              <a:rPr sz="1200" b="1" spc="-10" dirty="0">
                <a:latin typeface="Times New Roman"/>
                <a:cs typeface="Times New Roman"/>
              </a:rPr>
              <a:t> </a:t>
            </a:r>
            <a:r>
              <a:rPr sz="1200" b="1" spc="70" dirty="0">
                <a:latin typeface="Times New Roman"/>
                <a:cs typeface="Times New Roman"/>
              </a:rPr>
              <a:t>Mental</a:t>
            </a:r>
            <a:r>
              <a:rPr sz="1200" b="1" spc="30" dirty="0">
                <a:latin typeface="Times New Roman"/>
                <a:cs typeface="Times New Roman"/>
              </a:rPr>
              <a:t> </a:t>
            </a:r>
            <a:r>
              <a:rPr sz="1200" b="1" spc="65" dirty="0">
                <a:latin typeface="Times New Roman"/>
                <a:cs typeface="Times New Roman"/>
              </a:rPr>
              <a:t>Health</a:t>
            </a:r>
            <a:r>
              <a:rPr sz="1200" b="1" spc="30" dirty="0">
                <a:latin typeface="Times New Roman"/>
                <a:cs typeface="Times New Roman"/>
              </a:rPr>
              <a:t> </a:t>
            </a:r>
            <a:r>
              <a:rPr sz="1200" b="1" spc="50" dirty="0">
                <a:latin typeface="Times New Roman"/>
                <a:cs typeface="Times New Roman"/>
              </a:rPr>
              <a:t>First</a:t>
            </a:r>
            <a:r>
              <a:rPr sz="1200" b="1" spc="30" dirty="0">
                <a:latin typeface="Times New Roman"/>
                <a:cs typeface="Times New Roman"/>
              </a:rPr>
              <a:t> </a:t>
            </a:r>
            <a:r>
              <a:rPr sz="1200" b="1" spc="-25" dirty="0">
                <a:latin typeface="Times New Roman"/>
                <a:cs typeface="Times New Roman"/>
              </a:rPr>
              <a:t>Aid</a:t>
            </a:r>
            <a:endParaRPr sz="1200">
              <a:latin typeface="Times New Roman"/>
              <a:cs typeface="Times New Roman"/>
            </a:endParaRPr>
          </a:p>
          <a:p>
            <a:pPr marL="53340" marR="7745095" indent="-41275">
              <a:lnSpc>
                <a:spcPct val="140600"/>
              </a:lnSpc>
            </a:pPr>
            <a:r>
              <a:rPr sz="1200" b="1" u="sng" spc="90" dirty="0">
                <a:uFill>
                  <a:solidFill>
                    <a:srgbClr val="000000"/>
                  </a:solidFill>
                </a:uFill>
                <a:latin typeface="Times New Roman"/>
                <a:cs typeface="Times New Roman"/>
                <a:hlinkClick r:id="rId13"/>
              </a:rPr>
              <a:t>https://www.mentalhealthfirstaid.org/</a:t>
            </a:r>
            <a:r>
              <a:rPr sz="1200" b="1" spc="90" dirty="0">
                <a:latin typeface="Times New Roman"/>
                <a:cs typeface="Times New Roman"/>
              </a:rPr>
              <a:t> </a:t>
            </a:r>
            <a:r>
              <a:rPr sz="1200" b="1" spc="55" dirty="0">
                <a:latin typeface="Times New Roman"/>
                <a:cs typeface="Times New Roman"/>
              </a:rPr>
              <a:t>Language</a:t>
            </a:r>
            <a:r>
              <a:rPr sz="1200" b="1" spc="25" dirty="0">
                <a:latin typeface="Times New Roman"/>
                <a:cs typeface="Times New Roman"/>
              </a:rPr>
              <a:t> </a:t>
            </a:r>
            <a:r>
              <a:rPr sz="1200" b="1" spc="65" dirty="0">
                <a:latin typeface="Times New Roman"/>
                <a:cs typeface="Times New Roman"/>
              </a:rPr>
              <a:t>Matters</a:t>
            </a:r>
            <a:endParaRPr sz="1200">
              <a:latin typeface="Times New Roman"/>
              <a:cs typeface="Times New Roman"/>
            </a:endParaRPr>
          </a:p>
          <a:p>
            <a:pPr marL="12700" marR="6624320">
              <a:lnSpc>
                <a:spcPct val="140600"/>
              </a:lnSpc>
            </a:pPr>
            <a:r>
              <a:rPr sz="1200" b="1" u="sng" spc="90" dirty="0">
                <a:uFill>
                  <a:solidFill>
                    <a:srgbClr val="000000"/>
                  </a:solidFill>
                </a:uFill>
                <a:latin typeface="Times New Roman"/>
                <a:cs typeface="Times New Roman"/>
                <a:hlinkClick r:id="rId14"/>
              </a:rPr>
              <a:t>https://www.addictionpolicy.org/language-</a:t>
            </a:r>
            <a:r>
              <a:rPr sz="1200" b="1" u="sng" spc="75" dirty="0">
                <a:uFill>
                  <a:solidFill>
                    <a:srgbClr val="000000"/>
                  </a:solidFill>
                </a:uFill>
                <a:latin typeface="Times New Roman"/>
                <a:cs typeface="Times New Roman"/>
                <a:hlinkClick r:id="rId14"/>
              </a:rPr>
              <a:t>matters</a:t>
            </a:r>
            <a:r>
              <a:rPr sz="1200" b="1" spc="75" dirty="0">
                <a:latin typeface="Times New Roman"/>
                <a:cs typeface="Times New Roman"/>
              </a:rPr>
              <a:t> </a:t>
            </a:r>
            <a:r>
              <a:rPr sz="1200" b="1" spc="70" dirty="0">
                <a:latin typeface="Times New Roman"/>
                <a:cs typeface="Times New Roman"/>
              </a:rPr>
              <a:t>Addiction-</a:t>
            </a:r>
            <a:r>
              <a:rPr sz="1200" b="1" spc="-25" dirty="0">
                <a:latin typeface="Times New Roman"/>
                <a:cs typeface="Times New Roman"/>
              </a:rPr>
              <a:t>ary </a:t>
            </a:r>
            <a:r>
              <a:rPr sz="1200" b="1" u="sng" spc="100" dirty="0">
                <a:uFill>
                  <a:solidFill>
                    <a:srgbClr val="000000"/>
                  </a:solidFill>
                </a:uFill>
                <a:latin typeface="Times New Roman"/>
                <a:cs typeface="Times New Roman"/>
                <a:hlinkClick r:id="rId15"/>
              </a:rPr>
              <a:t>https://www.recoveryanswers.org/addiction-</a:t>
            </a:r>
            <a:r>
              <a:rPr sz="1200" b="1" u="sng" spc="140" dirty="0">
                <a:uFill>
                  <a:solidFill>
                    <a:srgbClr val="000000"/>
                  </a:solidFill>
                </a:uFill>
                <a:latin typeface="Times New Roman"/>
                <a:cs typeface="Times New Roman"/>
                <a:hlinkClick r:id="rId15"/>
              </a:rPr>
              <a:t>ary/</a:t>
            </a:r>
            <a:r>
              <a:rPr sz="1200" b="1" spc="140" dirty="0">
                <a:latin typeface="Times New Roman"/>
                <a:cs typeface="Times New Roman"/>
              </a:rPr>
              <a:t> </a:t>
            </a:r>
            <a:r>
              <a:rPr sz="1200" b="1" spc="65" dirty="0">
                <a:latin typeface="Times New Roman"/>
                <a:cs typeface="Times New Roman"/>
              </a:rPr>
              <a:t>Words</a:t>
            </a:r>
            <a:r>
              <a:rPr sz="1200" b="1" spc="30" dirty="0">
                <a:latin typeface="Times New Roman"/>
                <a:cs typeface="Times New Roman"/>
              </a:rPr>
              <a:t> </a:t>
            </a:r>
            <a:r>
              <a:rPr sz="1200" b="1" spc="55" dirty="0">
                <a:latin typeface="Times New Roman"/>
                <a:cs typeface="Times New Roman"/>
              </a:rPr>
              <a:t>matter:</a:t>
            </a:r>
            <a:r>
              <a:rPr sz="1200" b="1" spc="30" dirty="0">
                <a:latin typeface="Times New Roman"/>
                <a:cs typeface="Times New Roman"/>
              </a:rPr>
              <a:t> </a:t>
            </a:r>
            <a:r>
              <a:rPr sz="1200" b="1" spc="75" dirty="0">
                <a:latin typeface="Times New Roman"/>
                <a:cs typeface="Times New Roman"/>
              </a:rPr>
              <a:t>How</a:t>
            </a:r>
            <a:r>
              <a:rPr sz="1200" b="1" spc="25" dirty="0">
                <a:latin typeface="Times New Roman"/>
                <a:cs typeface="Times New Roman"/>
              </a:rPr>
              <a:t> </a:t>
            </a:r>
            <a:r>
              <a:rPr sz="1200" b="1" spc="65" dirty="0">
                <a:latin typeface="Times New Roman"/>
                <a:cs typeface="Times New Roman"/>
              </a:rPr>
              <a:t>language</a:t>
            </a:r>
            <a:r>
              <a:rPr sz="1200" b="1" spc="35" dirty="0">
                <a:latin typeface="Times New Roman"/>
                <a:cs typeface="Times New Roman"/>
              </a:rPr>
              <a:t> </a:t>
            </a:r>
            <a:r>
              <a:rPr sz="1200" b="1" spc="85" dirty="0">
                <a:latin typeface="Times New Roman"/>
                <a:cs typeface="Times New Roman"/>
              </a:rPr>
              <a:t>choice</a:t>
            </a:r>
            <a:r>
              <a:rPr sz="1200" b="1" spc="30" dirty="0">
                <a:latin typeface="Times New Roman"/>
                <a:cs typeface="Times New Roman"/>
              </a:rPr>
              <a:t> </a:t>
            </a:r>
            <a:r>
              <a:rPr sz="1200" b="1" spc="75" dirty="0">
                <a:latin typeface="Times New Roman"/>
                <a:cs typeface="Times New Roman"/>
              </a:rPr>
              <a:t>can</a:t>
            </a:r>
            <a:r>
              <a:rPr sz="1200" b="1" spc="30" dirty="0">
                <a:latin typeface="Times New Roman"/>
                <a:cs typeface="Times New Roman"/>
              </a:rPr>
              <a:t> </a:t>
            </a:r>
            <a:r>
              <a:rPr sz="1200" b="1" spc="80" dirty="0">
                <a:latin typeface="Times New Roman"/>
                <a:cs typeface="Times New Roman"/>
              </a:rPr>
              <a:t>reduce</a:t>
            </a:r>
            <a:r>
              <a:rPr sz="1200" b="1" spc="35" dirty="0">
                <a:latin typeface="Times New Roman"/>
                <a:cs typeface="Times New Roman"/>
              </a:rPr>
              <a:t> </a:t>
            </a:r>
            <a:r>
              <a:rPr sz="1200" b="1" spc="70" dirty="0">
                <a:latin typeface="Times New Roman"/>
                <a:cs typeface="Times New Roman"/>
              </a:rPr>
              <a:t>stigma</a:t>
            </a:r>
            <a:endParaRPr sz="1200">
              <a:latin typeface="Times New Roman"/>
              <a:cs typeface="Times New Roman"/>
            </a:endParaRPr>
          </a:p>
          <a:p>
            <a:pPr marL="53340" marR="706755" indent="-41275">
              <a:lnSpc>
                <a:spcPct val="140600"/>
              </a:lnSpc>
            </a:pPr>
            <a:r>
              <a:rPr sz="1200" b="1" u="sng" spc="105" dirty="0">
                <a:uFill>
                  <a:solidFill>
                    <a:srgbClr val="000000"/>
                  </a:solidFill>
                </a:uFill>
                <a:latin typeface="Times New Roman"/>
                <a:cs typeface="Times New Roman"/>
                <a:hlinkClick r:id="rId16"/>
              </a:rPr>
              <a:t>https://facesandvoicesofrecovery.org/wp-</a:t>
            </a:r>
            <a:r>
              <a:rPr sz="1200" b="1" u="sng" spc="135" dirty="0">
                <a:uFill>
                  <a:solidFill>
                    <a:srgbClr val="000000"/>
                  </a:solidFill>
                </a:uFill>
                <a:latin typeface="Times New Roman"/>
                <a:cs typeface="Times New Roman"/>
                <a:hlinkClick r:id="rId16"/>
              </a:rPr>
              <a:t>content/uploads/2019/06/Words-</a:t>
            </a:r>
            <a:r>
              <a:rPr sz="1200" b="1" u="sng" spc="80" dirty="0">
                <a:uFill>
                  <a:solidFill>
                    <a:srgbClr val="000000"/>
                  </a:solidFill>
                </a:uFill>
                <a:latin typeface="Times New Roman"/>
                <a:cs typeface="Times New Roman"/>
                <a:hlinkClick r:id="rId16"/>
              </a:rPr>
              <a:t>Matter-</a:t>
            </a:r>
            <a:r>
              <a:rPr sz="1200" b="1" u="sng" spc="100" dirty="0">
                <a:uFill>
                  <a:solidFill>
                    <a:srgbClr val="000000"/>
                  </a:solidFill>
                </a:uFill>
                <a:latin typeface="Times New Roman"/>
                <a:cs typeface="Times New Roman"/>
                <a:hlinkClick r:id="rId16"/>
              </a:rPr>
              <a:t>How-</a:t>
            </a:r>
            <a:r>
              <a:rPr sz="1200" b="1" u="sng" spc="65" dirty="0">
                <a:uFill>
                  <a:solidFill>
                    <a:srgbClr val="000000"/>
                  </a:solidFill>
                </a:uFill>
                <a:latin typeface="Times New Roman"/>
                <a:cs typeface="Times New Roman"/>
                <a:hlinkClick r:id="rId16"/>
              </a:rPr>
              <a:t>Language-</a:t>
            </a:r>
            <a:r>
              <a:rPr sz="1200" b="1" u="sng" spc="80" dirty="0">
                <a:uFill>
                  <a:solidFill>
                    <a:srgbClr val="000000"/>
                  </a:solidFill>
                </a:uFill>
                <a:latin typeface="Times New Roman"/>
                <a:cs typeface="Times New Roman"/>
                <a:hlinkClick r:id="rId16"/>
              </a:rPr>
              <a:t>Choice-</a:t>
            </a:r>
            <a:r>
              <a:rPr sz="1200" b="1" u="sng" spc="65" dirty="0">
                <a:uFill>
                  <a:solidFill>
                    <a:srgbClr val="000000"/>
                  </a:solidFill>
                </a:uFill>
                <a:latin typeface="Times New Roman"/>
                <a:cs typeface="Times New Roman"/>
                <a:hlinkClick r:id="rId16"/>
              </a:rPr>
              <a:t>Can-</a:t>
            </a:r>
            <a:r>
              <a:rPr sz="1200" b="1" u="sng" spc="80" dirty="0">
                <a:uFill>
                  <a:solidFill>
                    <a:srgbClr val="000000"/>
                  </a:solidFill>
                </a:uFill>
                <a:latin typeface="Times New Roman"/>
                <a:cs typeface="Times New Roman"/>
                <a:hlinkClick r:id="rId16"/>
              </a:rPr>
              <a:t>Reduce-</a:t>
            </a:r>
            <a:r>
              <a:rPr sz="1200" b="1" u="sng" spc="45" dirty="0">
                <a:uFill>
                  <a:solidFill>
                    <a:srgbClr val="000000"/>
                  </a:solidFill>
                </a:uFill>
                <a:latin typeface="Times New Roman"/>
                <a:cs typeface="Times New Roman"/>
                <a:hlinkClick r:id="rId16"/>
              </a:rPr>
              <a:t>Stigma.pdf</a:t>
            </a:r>
            <a:r>
              <a:rPr sz="1200" b="1" spc="45" dirty="0">
                <a:latin typeface="Times New Roman"/>
                <a:cs typeface="Times New Roman"/>
              </a:rPr>
              <a:t> </a:t>
            </a:r>
            <a:r>
              <a:rPr sz="1200" b="1" spc="60" dirty="0">
                <a:latin typeface="Times New Roman"/>
                <a:cs typeface="Times New Roman"/>
              </a:rPr>
              <a:t>Change</a:t>
            </a:r>
            <a:r>
              <a:rPr sz="1200" b="1" spc="105" dirty="0">
                <a:latin typeface="Times New Roman"/>
                <a:cs typeface="Times New Roman"/>
              </a:rPr>
              <a:t> </a:t>
            </a:r>
            <a:r>
              <a:rPr sz="1200" b="1" dirty="0">
                <a:latin typeface="Times New Roman"/>
                <a:cs typeface="Times New Roman"/>
              </a:rPr>
              <a:t>Your</a:t>
            </a:r>
            <a:r>
              <a:rPr sz="1200" b="1" spc="110" dirty="0">
                <a:latin typeface="Times New Roman"/>
                <a:cs typeface="Times New Roman"/>
              </a:rPr>
              <a:t> </a:t>
            </a:r>
            <a:r>
              <a:rPr sz="1200" b="1" spc="45" dirty="0">
                <a:latin typeface="Times New Roman"/>
                <a:cs typeface="Times New Roman"/>
              </a:rPr>
              <a:t>Language</a:t>
            </a:r>
            <a:endParaRPr sz="1200">
              <a:latin typeface="Times New Roman"/>
              <a:cs typeface="Times New Roman"/>
            </a:endParaRPr>
          </a:p>
          <a:p>
            <a:pPr marL="12700">
              <a:lnSpc>
                <a:spcPct val="100000"/>
              </a:lnSpc>
              <a:spcBef>
                <a:spcPts val="585"/>
              </a:spcBef>
            </a:pPr>
            <a:r>
              <a:rPr sz="1200" b="1" u="sng" spc="110" dirty="0">
                <a:uFill>
                  <a:solidFill>
                    <a:srgbClr val="000000"/>
                  </a:solidFill>
                </a:uFill>
                <a:latin typeface="Times New Roman"/>
                <a:cs typeface="Times New Roman"/>
                <a:hlinkClick r:id="rId17"/>
              </a:rPr>
              <a:t>https://www.shatterproof.org/our-</a:t>
            </a:r>
            <a:r>
              <a:rPr sz="1200" b="1" u="sng" spc="120" dirty="0">
                <a:uFill>
                  <a:solidFill>
                    <a:srgbClr val="000000"/>
                  </a:solidFill>
                </a:uFill>
                <a:latin typeface="Times New Roman"/>
                <a:cs typeface="Times New Roman"/>
                <a:hlinkClick r:id="rId17"/>
              </a:rPr>
              <a:t>work/ending-</a:t>
            </a:r>
            <a:r>
              <a:rPr sz="1200" b="1" u="sng" spc="75" dirty="0">
                <a:uFill>
                  <a:solidFill>
                    <a:srgbClr val="000000"/>
                  </a:solidFill>
                </a:uFill>
                <a:latin typeface="Times New Roman"/>
                <a:cs typeface="Times New Roman"/>
                <a:hlinkClick r:id="rId17"/>
              </a:rPr>
              <a:t>addiction-</a:t>
            </a:r>
            <a:r>
              <a:rPr sz="1200" b="1" u="sng" spc="114" dirty="0">
                <a:uFill>
                  <a:solidFill>
                    <a:srgbClr val="000000"/>
                  </a:solidFill>
                </a:uFill>
                <a:latin typeface="Times New Roman"/>
                <a:cs typeface="Times New Roman"/>
                <a:hlinkClick r:id="rId17"/>
              </a:rPr>
              <a:t>stigma/change-</a:t>
            </a:r>
            <a:r>
              <a:rPr sz="1200" b="1" u="sng" spc="85" dirty="0">
                <a:uFill>
                  <a:solidFill>
                    <a:srgbClr val="000000"/>
                  </a:solidFill>
                </a:uFill>
                <a:latin typeface="Times New Roman"/>
                <a:cs typeface="Times New Roman"/>
                <a:hlinkClick r:id="rId17"/>
              </a:rPr>
              <a:t>your-</a:t>
            </a:r>
            <a:r>
              <a:rPr sz="1200" b="1" u="sng" spc="55" dirty="0">
                <a:uFill>
                  <a:solidFill>
                    <a:srgbClr val="000000"/>
                  </a:solidFill>
                </a:uFill>
                <a:latin typeface="Times New Roman"/>
                <a:cs typeface="Times New Roman"/>
                <a:hlinkClick r:id="rId17"/>
              </a:rPr>
              <a:t>language</a:t>
            </a:r>
            <a:endParaRPr sz="1200">
              <a:latin typeface="Times New Roman"/>
              <a:cs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C9C698CD-1962-8C00-1EFB-00947FAD9901}"/>
              </a:ext>
            </a:extLst>
          </p:cNvPr>
          <p:cNvSpPr txBox="1">
            <a:spLocks noGrp="1"/>
          </p:cNvSpPr>
          <p:nvPr>
            <p:ph type="title" idx="4294967295"/>
          </p:nvPr>
        </p:nvSpPr>
        <p:spPr>
          <a:xfrm>
            <a:off x="2667000" y="-1072751"/>
            <a:ext cx="9144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References 4</a:t>
            </a:r>
          </a:p>
        </p:txBody>
      </p:sp>
      <p:sp>
        <p:nvSpPr>
          <p:cNvPr id="2" name="object 2">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sp>
        <p:nvSpPr>
          <p:cNvPr id="3" name="object 3"/>
          <p:cNvSpPr txBox="1">
            <a:spLocks/>
          </p:cNvSpPr>
          <p:nvPr/>
        </p:nvSpPr>
        <p:spPr>
          <a:xfrm>
            <a:off x="1016000" y="510571"/>
            <a:ext cx="7002145" cy="1091965"/>
          </a:xfrm>
          <a:prstGeom prst="rect">
            <a:avLst/>
          </a:prstGeom>
          <a:noFill/>
          <a:ln>
            <a:noFill/>
            <a:prstDash/>
          </a:ln>
          <a:effectLst/>
        </p:spPr>
        <p:txBody>
          <a:bodyPr rot="0" spcFirstLastPara="0" vertOverflow="overflow" horzOverflow="overflow" vert="horz" wrap="square" lIns="0" tIns="14604"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14"/>
              </a:spcBef>
              <a:spcAft>
                <a:spcPts val="0"/>
              </a:spcAft>
              <a:buClrTx/>
              <a:buSzTx/>
              <a:buFontTx/>
              <a:buNone/>
              <a:tabLst/>
              <a:defRPr/>
            </a:pPr>
            <a:r>
              <a:rPr kumimoji="0" lang="en-US" sz="7000" b="1" i="0" u="none" strike="noStrike" kern="0" cap="none" normalizeH="0" baseline="0" noProof="0" dirty="0">
                <a:ln>
                  <a:noFill/>
                </a:ln>
                <a:solidFill>
                  <a:srgbClr val="037D42"/>
                </a:solidFill>
                <a:effectLst/>
                <a:uLnTx/>
                <a:uFillTx/>
                <a:latin typeface="Arial"/>
                <a:ea typeface="+mj-ea"/>
                <a:cs typeface="Arial"/>
              </a:rPr>
              <a:t>REFERENCES</a:t>
            </a:r>
            <a:endParaRPr kumimoji="0" lang="en-US" sz="7000" b="1" i="0" u="none" strike="noStrike" kern="0" cap="none" normalizeH="0" baseline="0" noProof="0" dirty="0">
              <a:ln>
                <a:noFill/>
              </a:ln>
              <a:solidFill>
                <a:srgbClr val="661F31"/>
              </a:solidFill>
              <a:effectLst/>
              <a:uLnTx/>
              <a:uFillTx/>
              <a:latin typeface="Arial"/>
              <a:ea typeface="+mj-ea"/>
              <a:cs typeface="Arial"/>
            </a:endParaRPr>
          </a:p>
        </p:txBody>
      </p:sp>
      <p:sp>
        <p:nvSpPr>
          <p:cNvPr id="4" name="object 4">
            <a:extLst>
              <a:ext uri="{C183D7F6-B498-43B3-948B-1728B52AA6E4}">
                <adec:decorative xmlns:adec="http://schemas.microsoft.com/office/drawing/2017/decorative" val="1"/>
              </a:ext>
            </a:extLst>
          </p:cNvPr>
          <p:cNvSpPr/>
          <p:nvPr/>
        </p:nvSpPr>
        <p:spPr>
          <a:xfrm>
            <a:off x="3459803" y="1923536"/>
            <a:ext cx="59055" cy="59055"/>
          </a:xfrm>
          <a:custGeom>
            <a:avLst/>
            <a:gdLst/>
            <a:ahLst/>
            <a:cxnLst/>
            <a:rect l="l" t="t" r="r" b="b"/>
            <a:pathLst>
              <a:path w="59054" h="59055">
                <a:moveTo>
                  <a:pt x="33184" y="58598"/>
                </a:moveTo>
                <a:lnTo>
                  <a:pt x="25414" y="58598"/>
                </a:lnTo>
                <a:lnTo>
                  <a:pt x="21676" y="57855"/>
                </a:lnTo>
                <a:lnTo>
                  <a:pt x="0" y="33184"/>
                </a:lnTo>
                <a:lnTo>
                  <a:pt x="0" y="25414"/>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5" name="object 5">
            <a:extLst>
              <a:ext uri="{C183D7F6-B498-43B3-948B-1728B52AA6E4}">
                <adec:decorative xmlns:adec="http://schemas.microsoft.com/office/drawing/2017/decorative" val="1"/>
              </a:ext>
            </a:extLst>
          </p:cNvPr>
          <p:cNvSpPr/>
          <p:nvPr/>
        </p:nvSpPr>
        <p:spPr>
          <a:xfrm>
            <a:off x="3459803" y="2239969"/>
            <a:ext cx="59055" cy="59055"/>
          </a:xfrm>
          <a:custGeom>
            <a:avLst/>
            <a:gdLst/>
            <a:ahLst/>
            <a:cxnLst/>
            <a:rect l="l" t="t" r="r" b="b"/>
            <a:pathLst>
              <a:path w="59054" h="59055">
                <a:moveTo>
                  <a:pt x="33184" y="58598"/>
                </a:moveTo>
                <a:lnTo>
                  <a:pt x="25414" y="58598"/>
                </a:lnTo>
                <a:lnTo>
                  <a:pt x="21676" y="57855"/>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6" name="object 6">
            <a:extLst>
              <a:ext uri="{C183D7F6-B498-43B3-948B-1728B52AA6E4}">
                <adec:decorative xmlns:adec="http://schemas.microsoft.com/office/drawing/2017/decorative" val="1"/>
              </a:ext>
            </a:extLst>
          </p:cNvPr>
          <p:cNvSpPr/>
          <p:nvPr/>
        </p:nvSpPr>
        <p:spPr>
          <a:xfrm>
            <a:off x="3459803" y="2556402"/>
            <a:ext cx="59055" cy="59055"/>
          </a:xfrm>
          <a:custGeom>
            <a:avLst/>
            <a:gdLst/>
            <a:ahLst/>
            <a:cxnLst/>
            <a:rect l="l" t="t" r="r" b="b"/>
            <a:pathLst>
              <a:path w="59054" h="59055">
                <a:moveTo>
                  <a:pt x="33184" y="58598"/>
                </a:moveTo>
                <a:lnTo>
                  <a:pt x="25414" y="58598"/>
                </a:lnTo>
                <a:lnTo>
                  <a:pt x="21676" y="57855"/>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pPr algn="l" rtl="0"/>
            <a:endParaRPr/>
          </a:p>
        </p:txBody>
      </p:sp>
      <p:sp>
        <p:nvSpPr>
          <p:cNvPr id="7" name="object 7">
            <a:extLst>
              <a:ext uri="{C183D7F6-B498-43B3-948B-1728B52AA6E4}">
                <adec:decorative xmlns:adec="http://schemas.microsoft.com/office/drawing/2017/decorative" val="1"/>
              </a:ext>
            </a:extLst>
          </p:cNvPr>
          <p:cNvSpPr/>
          <p:nvPr/>
        </p:nvSpPr>
        <p:spPr>
          <a:xfrm>
            <a:off x="3459803" y="2872835"/>
            <a:ext cx="59055" cy="59055"/>
          </a:xfrm>
          <a:custGeom>
            <a:avLst/>
            <a:gdLst/>
            <a:ahLst/>
            <a:cxnLst/>
            <a:rect l="l" t="t" r="r" b="b"/>
            <a:pathLst>
              <a:path w="59054" h="59055">
                <a:moveTo>
                  <a:pt x="33184" y="58598"/>
                </a:moveTo>
                <a:lnTo>
                  <a:pt x="25414" y="58598"/>
                </a:lnTo>
                <a:lnTo>
                  <a:pt x="21676" y="57855"/>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pPr algn="l" rtl="0"/>
            <a:endParaRPr/>
          </a:p>
        </p:txBody>
      </p:sp>
      <p:sp>
        <p:nvSpPr>
          <p:cNvPr id="8" name="object 8">
            <a:extLst>
              <a:ext uri="{C183D7F6-B498-43B3-948B-1728B52AA6E4}">
                <adec:decorative xmlns:adec="http://schemas.microsoft.com/office/drawing/2017/decorative" val="1"/>
              </a:ext>
            </a:extLst>
          </p:cNvPr>
          <p:cNvSpPr/>
          <p:nvPr/>
        </p:nvSpPr>
        <p:spPr>
          <a:xfrm>
            <a:off x="3459803" y="3189268"/>
            <a:ext cx="59055" cy="59055"/>
          </a:xfrm>
          <a:custGeom>
            <a:avLst/>
            <a:gdLst/>
            <a:ahLst/>
            <a:cxnLst/>
            <a:rect l="l" t="t" r="r" b="b"/>
            <a:pathLst>
              <a:path w="59054" h="59055">
                <a:moveTo>
                  <a:pt x="33184" y="58598"/>
                </a:moveTo>
                <a:lnTo>
                  <a:pt x="25414" y="58598"/>
                </a:lnTo>
                <a:lnTo>
                  <a:pt x="21676" y="57855"/>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9" name="object 9">
            <a:extLst>
              <a:ext uri="{C183D7F6-B498-43B3-948B-1728B52AA6E4}">
                <adec:decorative xmlns:adec="http://schemas.microsoft.com/office/drawing/2017/decorative" val="1"/>
              </a:ext>
            </a:extLst>
          </p:cNvPr>
          <p:cNvSpPr/>
          <p:nvPr/>
        </p:nvSpPr>
        <p:spPr>
          <a:xfrm>
            <a:off x="3459803" y="3505701"/>
            <a:ext cx="59055" cy="59055"/>
          </a:xfrm>
          <a:custGeom>
            <a:avLst/>
            <a:gdLst/>
            <a:ahLst/>
            <a:cxnLst/>
            <a:rect l="l" t="t" r="r" b="b"/>
            <a:pathLst>
              <a:path w="59054" h="59054">
                <a:moveTo>
                  <a:pt x="33184" y="58598"/>
                </a:moveTo>
                <a:lnTo>
                  <a:pt x="25414" y="58598"/>
                </a:lnTo>
                <a:lnTo>
                  <a:pt x="21676" y="57854"/>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pPr algn="l" rtl="0"/>
            <a:endParaRPr/>
          </a:p>
        </p:txBody>
      </p:sp>
      <p:sp>
        <p:nvSpPr>
          <p:cNvPr id="10" name="object 10">
            <a:extLst>
              <a:ext uri="{C183D7F6-B498-43B3-948B-1728B52AA6E4}">
                <adec:decorative xmlns:adec="http://schemas.microsoft.com/office/drawing/2017/decorative" val="1"/>
              </a:ext>
            </a:extLst>
          </p:cNvPr>
          <p:cNvSpPr/>
          <p:nvPr/>
        </p:nvSpPr>
        <p:spPr>
          <a:xfrm>
            <a:off x="3459803" y="3822134"/>
            <a:ext cx="59055" cy="59055"/>
          </a:xfrm>
          <a:custGeom>
            <a:avLst/>
            <a:gdLst/>
            <a:ahLst/>
            <a:cxnLst/>
            <a:rect l="l" t="t" r="r" b="b"/>
            <a:pathLst>
              <a:path w="59054" h="59054">
                <a:moveTo>
                  <a:pt x="33184" y="58598"/>
                </a:moveTo>
                <a:lnTo>
                  <a:pt x="25414" y="58598"/>
                </a:lnTo>
                <a:lnTo>
                  <a:pt x="21676" y="57855"/>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11" name="object 11">
            <a:extLst>
              <a:ext uri="{C183D7F6-B498-43B3-948B-1728B52AA6E4}">
                <adec:decorative xmlns:adec="http://schemas.microsoft.com/office/drawing/2017/decorative" val="1"/>
              </a:ext>
            </a:extLst>
          </p:cNvPr>
          <p:cNvSpPr/>
          <p:nvPr/>
        </p:nvSpPr>
        <p:spPr>
          <a:xfrm>
            <a:off x="3459803" y="4138567"/>
            <a:ext cx="59055" cy="59055"/>
          </a:xfrm>
          <a:custGeom>
            <a:avLst/>
            <a:gdLst/>
            <a:ahLst/>
            <a:cxnLst/>
            <a:rect l="l" t="t" r="r" b="b"/>
            <a:pathLst>
              <a:path w="59054" h="59054">
                <a:moveTo>
                  <a:pt x="33184" y="58598"/>
                </a:moveTo>
                <a:lnTo>
                  <a:pt x="25414" y="58598"/>
                </a:lnTo>
                <a:lnTo>
                  <a:pt x="21676" y="57855"/>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12" name="object 12">
            <a:extLst>
              <a:ext uri="{C183D7F6-B498-43B3-948B-1728B52AA6E4}">
                <adec:decorative xmlns:adec="http://schemas.microsoft.com/office/drawing/2017/decorative" val="1"/>
              </a:ext>
            </a:extLst>
          </p:cNvPr>
          <p:cNvSpPr/>
          <p:nvPr/>
        </p:nvSpPr>
        <p:spPr>
          <a:xfrm>
            <a:off x="3459803" y="4455000"/>
            <a:ext cx="59055" cy="59055"/>
          </a:xfrm>
          <a:custGeom>
            <a:avLst/>
            <a:gdLst/>
            <a:ahLst/>
            <a:cxnLst/>
            <a:rect l="l" t="t" r="r" b="b"/>
            <a:pathLst>
              <a:path w="59054" h="59054">
                <a:moveTo>
                  <a:pt x="33184" y="58598"/>
                </a:moveTo>
                <a:lnTo>
                  <a:pt x="25414" y="58598"/>
                </a:lnTo>
                <a:lnTo>
                  <a:pt x="21676" y="57855"/>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13" name="object 13">
            <a:extLst>
              <a:ext uri="{C183D7F6-B498-43B3-948B-1728B52AA6E4}">
                <adec:decorative xmlns:adec="http://schemas.microsoft.com/office/drawing/2017/decorative" val="1"/>
              </a:ext>
            </a:extLst>
          </p:cNvPr>
          <p:cNvSpPr/>
          <p:nvPr/>
        </p:nvSpPr>
        <p:spPr>
          <a:xfrm>
            <a:off x="3459803" y="4771433"/>
            <a:ext cx="59055" cy="59055"/>
          </a:xfrm>
          <a:custGeom>
            <a:avLst/>
            <a:gdLst/>
            <a:ahLst/>
            <a:cxnLst/>
            <a:rect l="l" t="t" r="r" b="b"/>
            <a:pathLst>
              <a:path w="59054" h="59054">
                <a:moveTo>
                  <a:pt x="33184" y="58598"/>
                </a:moveTo>
                <a:lnTo>
                  <a:pt x="25414" y="58598"/>
                </a:lnTo>
                <a:lnTo>
                  <a:pt x="21676" y="57854"/>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14" name="object 14">
            <a:extLst>
              <a:ext uri="{C183D7F6-B498-43B3-948B-1728B52AA6E4}">
                <adec:decorative xmlns:adec="http://schemas.microsoft.com/office/drawing/2017/decorative" val="1"/>
              </a:ext>
            </a:extLst>
          </p:cNvPr>
          <p:cNvSpPr/>
          <p:nvPr/>
        </p:nvSpPr>
        <p:spPr>
          <a:xfrm>
            <a:off x="3459803" y="5087866"/>
            <a:ext cx="59055" cy="59055"/>
          </a:xfrm>
          <a:custGeom>
            <a:avLst/>
            <a:gdLst/>
            <a:ahLst/>
            <a:cxnLst/>
            <a:rect l="l" t="t" r="r" b="b"/>
            <a:pathLst>
              <a:path w="59054" h="59054">
                <a:moveTo>
                  <a:pt x="33184" y="58598"/>
                </a:moveTo>
                <a:lnTo>
                  <a:pt x="25414" y="58598"/>
                </a:lnTo>
                <a:lnTo>
                  <a:pt x="21676" y="57855"/>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pPr algn="l" rtl="0"/>
            <a:endParaRPr/>
          </a:p>
        </p:txBody>
      </p:sp>
      <p:sp>
        <p:nvSpPr>
          <p:cNvPr id="15" name="object 15">
            <a:extLst>
              <a:ext uri="{C183D7F6-B498-43B3-948B-1728B52AA6E4}">
                <adec:decorative xmlns:adec="http://schemas.microsoft.com/office/drawing/2017/decorative" val="1"/>
              </a:ext>
            </a:extLst>
          </p:cNvPr>
          <p:cNvSpPr/>
          <p:nvPr/>
        </p:nvSpPr>
        <p:spPr>
          <a:xfrm>
            <a:off x="3459803" y="5404299"/>
            <a:ext cx="59055" cy="59055"/>
          </a:xfrm>
          <a:custGeom>
            <a:avLst/>
            <a:gdLst/>
            <a:ahLst/>
            <a:cxnLst/>
            <a:rect l="l" t="t" r="r" b="b"/>
            <a:pathLst>
              <a:path w="59054" h="59054">
                <a:moveTo>
                  <a:pt x="33184" y="58598"/>
                </a:moveTo>
                <a:lnTo>
                  <a:pt x="25414" y="58598"/>
                </a:lnTo>
                <a:lnTo>
                  <a:pt x="21676" y="57854"/>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16" name="object 16">
            <a:extLst>
              <a:ext uri="{C183D7F6-B498-43B3-948B-1728B52AA6E4}">
                <adec:decorative xmlns:adec="http://schemas.microsoft.com/office/drawing/2017/decorative" val="1"/>
              </a:ext>
            </a:extLst>
          </p:cNvPr>
          <p:cNvSpPr/>
          <p:nvPr/>
        </p:nvSpPr>
        <p:spPr>
          <a:xfrm>
            <a:off x="3459803" y="5720732"/>
            <a:ext cx="59055" cy="59055"/>
          </a:xfrm>
          <a:custGeom>
            <a:avLst/>
            <a:gdLst/>
            <a:ahLst/>
            <a:cxnLst/>
            <a:rect l="l" t="t" r="r" b="b"/>
            <a:pathLst>
              <a:path w="59054" h="59054">
                <a:moveTo>
                  <a:pt x="33184" y="58598"/>
                </a:moveTo>
                <a:lnTo>
                  <a:pt x="25414" y="58598"/>
                </a:lnTo>
                <a:lnTo>
                  <a:pt x="21676" y="57855"/>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17" name="object 17">
            <a:extLst>
              <a:ext uri="{C183D7F6-B498-43B3-948B-1728B52AA6E4}">
                <adec:decorative xmlns:adec="http://schemas.microsoft.com/office/drawing/2017/decorative" val="1"/>
              </a:ext>
            </a:extLst>
          </p:cNvPr>
          <p:cNvSpPr/>
          <p:nvPr/>
        </p:nvSpPr>
        <p:spPr>
          <a:xfrm>
            <a:off x="3459803" y="6037165"/>
            <a:ext cx="59055" cy="59055"/>
          </a:xfrm>
          <a:custGeom>
            <a:avLst/>
            <a:gdLst/>
            <a:ahLst/>
            <a:cxnLst/>
            <a:rect l="l" t="t" r="r" b="b"/>
            <a:pathLst>
              <a:path w="59054" h="59054">
                <a:moveTo>
                  <a:pt x="33184" y="58598"/>
                </a:moveTo>
                <a:lnTo>
                  <a:pt x="25414" y="58598"/>
                </a:lnTo>
                <a:lnTo>
                  <a:pt x="21676" y="57854"/>
                </a:lnTo>
                <a:lnTo>
                  <a:pt x="0" y="33184"/>
                </a:lnTo>
                <a:lnTo>
                  <a:pt x="0" y="25414"/>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18" name="object 18">
            <a:extLst>
              <a:ext uri="{C183D7F6-B498-43B3-948B-1728B52AA6E4}">
                <adec:decorative xmlns:adec="http://schemas.microsoft.com/office/drawing/2017/decorative" val="1"/>
              </a:ext>
            </a:extLst>
          </p:cNvPr>
          <p:cNvSpPr/>
          <p:nvPr/>
        </p:nvSpPr>
        <p:spPr>
          <a:xfrm>
            <a:off x="3459803" y="6353598"/>
            <a:ext cx="59055" cy="59055"/>
          </a:xfrm>
          <a:custGeom>
            <a:avLst/>
            <a:gdLst/>
            <a:ahLst/>
            <a:cxnLst/>
            <a:rect l="l" t="t" r="r" b="b"/>
            <a:pathLst>
              <a:path w="59054" h="59054">
                <a:moveTo>
                  <a:pt x="33184" y="58598"/>
                </a:moveTo>
                <a:lnTo>
                  <a:pt x="25414" y="58598"/>
                </a:lnTo>
                <a:lnTo>
                  <a:pt x="21676" y="57854"/>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pPr algn="l" rtl="0"/>
            <a:endParaRPr/>
          </a:p>
        </p:txBody>
      </p:sp>
      <p:sp>
        <p:nvSpPr>
          <p:cNvPr id="19" name="object 19">
            <a:extLst>
              <a:ext uri="{C183D7F6-B498-43B3-948B-1728B52AA6E4}">
                <adec:decorative xmlns:adec="http://schemas.microsoft.com/office/drawing/2017/decorative" val="1"/>
              </a:ext>
            </a:extLst>
          </p:cNvPr>
          <p:cNvSpPr/>
          <p:nvPr/>
        </p:nvSpPr>
        <p:spPr>
          <a:xfrm>
            <a:off x="3459803" y="6670031"/>
            <a:ext cx="59055" cy="59055"/>
          </a:xfrm>
          <a:custGeom>
            <a:avLst/>
            <a:gdLst/>
            <a:ahLst/>
            <a:cxnLst/>
            <a:rect l="l" t="t" r="r" b="b"/>
            <a:pathLst>
              <a:path w="59054" h="59054">
                <a:moveTo>
                  <a:pt x="33184" y="58598"/>
                </a:moveTo>
                <a:lnTo>
                  <a:pt x="25414" y="58598"/>
                </a:lnTo>
                <a:lnTo>
                  <a:pt x="21676" y="57855"/>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20" name="object 20">
            <a:extLst>
              <a:ext uri="{C183D7F6-B498-43B3-948B-1728B52AA6E4}">
                <adec:decorative xmlns:adec="http://schemas.microsoft.com/office/drawing/2017/decorative" val="1"/>
              </a:ext>
            </a:extLst>
          </p:cNvPr>
          <p:cNvSpPr/>
          <p:nvPr/>
        </p:nvSpPr>
        <p:spPr>
          <a:xfrm>
            <a:off x="3459803" y="6986465"/>
            <a:ext cx="59055" cy="59055"/>
          </a:xfrm>
          <a:custGeom>
            <a:avLst/>
            <a:gdLst/>
            <a:ahLst/>
            <a:cxnLst/>
            <a:rect l="l" t="t" r="r" b="b"/>
            <a:pathLst>
              <a:path w="59054" h="59054">
                <a:moveTo>
                  <a:pt x="33184" y="58598"/>
                </a:moveTo>
                <a:lnTo>
                  <a:pt x="25414" y="58598"/>
                </a:lnTo>
                <a:lnTo>
                  <a:pt x="21676" y="57854"/>
                </a:lnTo>
                <a:lnTo>
                  <a:pt x="0" y="33183"/>
                </a:lnTo>
                <a:lnTo>
                  <a:pt x="0" y="25413"/>
                </a:lnTo>
                <a:lnTo>
                  <a:pt x="25414" y="0"/>
                </a:lnTo>
                <a:lnTo>
                  <a:pt x="33184" y="0"/>
                </a:lnTo>
                <a:lnTo>
                  <a:pt x="58598" y="29299"/>
                </a:lnTo>
                <a:lnTo>
                  <a:pt x="58598" y="33183"/>
                </a:lnTo>
                <a:lnTo>
                  <a:pt x="33184" y="58598"/>
                </a:lnTo>
                <a:close/>
              </a:path>
            </a:pathLst>
          </a:custGeom>
          <a:solidFill>
            <a:srgbClr val="000000"/>
          </a:solidFill>
        </p:spPr>
        <p:txBody>
          <a:bodyPr wrap="square" lIns="0" tIns="0" rIns="0" bIns="0" rtlCol="0"/>
          <a:lstStyle/>
          <a:p>
            <a:endParaRPr/>
          </a:p>
        </p:txBody>
      </p:sp>
      <p:sp>
        <p:nvSpPr>
          <p:cNvPr id="21" name="object 21">
            <a:extLst>
              <a:ext uri="{C183D7F6-B498-43B3-948B-1728B52AA6E4}">
                <adec:decorative xmlns:adec="http://schemas.microsoft.com/office/drawing/2017/decorative" val="1"/>
              </a:ext>
            </a:extLst>
          </p:cNvPr>
          <p:cNvSpPr/>
          <p:nvPr/>
        </p:nvSpPr>
        <p:spPr>
          <a:xfrm>
            <a:off x="3459803" y="7302897"/>
            <a:ext cx="59055" cy="59055"/>
          </a:xfrm>
          <a:custGeom>
            <a:avLst/>
            <a:gdLst/>
            <a:ahLst/>
            <a:cxnLst/>
            <a:rect l="l" t="t" r="r" b="b"/>
            <a:pathLst>
              <a:path w="59054" h="59054">
                <a:moveTo>
                  <a:pt x="33184" y="58598"/>
                </a:moveTo>
                <a:lnTo>
                  <a:pt x="25414" y="58598"/>
                </a:lnTo>
                <a:lnTo>
                  <a:pt x="21676" y="57854"/>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pPr algn="l" rtl="0"/>
            <a:endParaRPr/>
          </a:p>
        </p:txBody>
      </p:sp>
      <p:sp>
        <p:nvSpPr>
          <p:cNvPr id="22" name="object 22">
            <a:extLst>
              <a:ext uri="{C183D7F6-B498-43B3-948B-1728B52AA6E4}">
                <adec:decorative xmlns:adec="http://schemas.microsoft.com/office/drawing/2017/decorative" val="1"/>
              </a:ext>
            </a:extLst>
          </p:cNvPr>
          <p:cNvSpPr/>
          <p:nvPr/>
        </p:nvSpPr>
        <p:spPr>
          <a:xfrm>
            <a:off x="3459803" y="7619331"/>
            <a:ext cx="59055" cy="59055"/>
          </a:xfrm>
          <a:custGeom>
            <a:avLst/>
            <a:gdLst/>
            <a:ahLst/>
            <a:cxnLst/>
            <a:rect l="l" t="t" r="r" b="b"/>
            <a:pathLst>
              <a:path w="59054" h="59054">
                <a:moveTo>
                  <a:pt x="33184" y="58598"/>
                </a:moveTo>
                <a:lnTo>
                  <a:pt x="25414" y="58598"/>
                </a:lnTo>
                <a:lnTo>
                  <a:pt x="21676" y="57854"/>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23" name="object 23">
            <a:extLst>
              <a:ext uri="{C183D7F6-B498-43B3-948B-1728B52AA6E4}">
                <adec:decorative xmlns:adec="http://schemas.microsoft.com/office/drawing/2017/decorative" val="1"/>
              </a:ext>
            </a:extLst>
          </p:cNvPr>
          <p:cNvSpPr/>
          <p:nvPr/>
        </p:nvSpPr>
        <p:spPr>
          <a:xfrm>
            <a:off x="3459803" y="7935763"/>
            <a:ext cx="59055" cy="59055"/>
          </a:xfrm>
          <a:custGeom>
            <a:avLst/>
            <a:gdLst/>
            <a:ahLst/>
            <a:cxnLst/>
            <a:rect l="l" t="t" r="r" b="b"/>
            <a:pathLst>
              <a:path w="59054" h="59054">
                <a:moveTo>
                  <a:pt x="33184" y="58598"/>
                </a:moveTo>
                <a:lnTo>
                  <a:pt x="25414" y="58598"/>
                </a:lnTo>
                <a:lnTo>
                  <a:pt x="21676" y="57854"/>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pPr algn="l" rtl="0"/>
            <a:endParaRPr/>
          </a:p>
        </p:txBody>
      </p:sp>
      <p:sp>
        <p:nvSpPr>
          <p:cNvPr id="24" name="object 24">
            <a:extLst>
              <a:ext uri="{C183D7F6-B498-43B3-948B-1728B52AA6E4}">
                <adec:decorative xmlns:adec="http://schemas.microsoft.com/office/drawing/2017/decorative" val="1"/>
              </a:ext>
            </a:extLst>
          </p:cNvPr>
          <p:cNvSpPr/>
          <p:nvPr/>
        </p:nvSpPr>
        <p:spPr>
          <a:xfrm>
            <a:off x="3459803" y="8252197"/>
            <a:ext cx="59055" cy="59055"/>
          </a:xfrm>
          <a:custGeom>
            <a:avLst/>
            <a:gdLst/>
            <a:ahLst/>
            <a:cxnLst/>
            <a:rect l="l" t="t" r="r" b="b"/>
            <a:pathLst>
              <a:path w="59054" h="59054">
                <a:moveTo>
                  <a:pt x="33184" y="58598"/>
                </a:moveTo>
                <a:lnTo>
                  <a:pt x="25414" y="58598"/>
                </a:lnTo>
                <a:lnTo>
                  <a:pt x="21676" y="57854"/>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pPr algn="l" rtl="0"/>
            <a:endParaRPr/>
          </a:p>
        </p:txBody>
      </p:sp>
      <p:sp>
        <p:nvSpPr>
          <p:cNvPr id="25" name="object 25">
            <a:extLst>
              <a:ext uri="{C183D7F6-B498-43B3-948B-1728B52AA6E4}">
                <adec:decorative xmlns:adec="http://schemas.microsoft.com/office/drawing/2017/decorative" val="1"/>
              </a:ext>
            </a:extLst>
          </p:cNvPr>
          <p:cNvSpPr/>
          <p:nvPr/>
        </p:nvSpPr>
        <p:spPr>
          <a:xfrm>
            <a:off x="3459803" y="8568629"/>
            <a:ext cx="59055" cy="59055"/>
          </a:xfrm>
          <a:custGeom>
            <a:avLst/>
            <a:gdLst/>
            <a:ahLst/>
            <a:cxnLst/>
            <a:rect l="l" t="t" r="r" b="b"/>
            <a:pathLst>
              <a:path w="59054" h="59054">
                <a:moveTo>
                  <a:pt x="33184" y="58598"/>
                </a:moveTo>
                <a:lnTo>
                  <a:pt x="25414" y="58598"/>
                </a:lnTo>
                <a:lnTo>
                  <a:pt x="21676" y="57854"/>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pPr algn="l" rtl="0"/>
            <a:endParaRPr/>
          </a:p>
        </p:txBody>
      </p:sp>
      <p:sp>
        <p:nvSpPr>
          <p:cNvPr id="26" name="object 26">
            <a:extLst>
              <a:ext uri="{C183D7F6-B498-43B3-948B-1728B52AA6E4}">
                <adec:decorative xmlns:adec="http://schemas.microsoft.com/office/drawing/2017/decorative" val="1"/>
              </a:ext>
            </a:extLst>
          </p:cNvPr>
          <p:cNvSpPr/>
          <p:nvPr/>
        </p:nvSpPr>
        <p:spPr>
          <a:xfrm>
            <a:off x="3459803" y="8885063"/>
            <a:ext cx="59055" cy="59055"/>
          </a:xfrm>
          <a:custGeom>
            <a:avLst/>
            <a:gdLst/>
            <a:ahLst/>
            <a:cxnLst/>
            <a:rect l="l" t="t" r="r" b="b"/>
            <a:pathLst>
              <a:path w="59054" h="59054">
                <a:moveTo>
                  <a:pt x="33184" y="58598"/>
                </a:moveTo>
                <a:lnTo>
                  <a:pt x="25414" y="58598"/>
                </a:lnTo>
                <a:lnTo>
                  <a:pt x="21676" y="57854"/>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pPr algn="l" rtl="0"/>
            <a:endParaRPr/>
          </a:p>
        </p:txBody>
      </p:sp>
      <p:sp>
        <p:nvSpPr>
          <p:cNvPr id="27" name="object 27">
            <a:extLst>
              <a:ext uri="{C183D7F6-B498-43B3-948B-1728B52AA6E4}">
                <adec:decorative xmlns:adec="http://schemas.microsoft.com/office/drawing/2017/decorative" val="1"/>
              </a:ext>
            </a:extLst>
          </p:cNvPr>
          <p:cNvSpPr/>
          <p:nvPr/>
        </p:nvSpPr>
        <p:spPr>
          <a:xfrm>
            <a:off x="3459803" y="9201495"/>
            <a:ext cx="59055" cy="59055"/>
          </a:xfrm>
          <a:custGeom>
            <a:avLst/>
            <a:gdLst/>
            <a:ahLst/>
            <a:cxnLst/>
            <a:rect l="l" t="t" r="r" b="b"/>
            <a:pathLst>
              <a:path w="59054" h="59054">
                <a:moveTo>
                  <a:pt x="33184" y="58598"/>
                </a:moveTo>
                <a:lnTo>
                  <a:pt x="25414" y="58598"/>
                </a:lnTo>
                <a:lnTo>
                  <a:pt x="21676" y="57854"/>
                </a:lnTo>
                <a:lnTo>
                  <a:pt x="0" y="33184"/>
                </a:lnTo>
                <a:lnTo>
                  <a:pt x="0" y="25413"/>
                </a:lnTo>
                <a:lnTo>
                  <a:pt x="25414" y="0"/>
                </a:lnTo>
                <a:lnTo>
                  <a:pt x="33184" y="0"/>
                </a:lnTo>
                <a:lnTo>
                  <a:pt x="58598" y="29299"/>
                </a:lnTo>
                <a:lnTo>
                  <a:pt x="58598" y="33184"/>
                </a:lnTo>
                <a:lnTo>
                  <a:pt x="33184" y="58598"/>
                </a:lnTo>
                <a:close/>
              </a:path>
            </a:pathLst>
          </a:custGeom>
          <a:solidFill>
            <a:srgbClr val="000000"/>
          </a:solidFill>
        </p:spPr>
        <p:txBody>
          <a:bodyPr wrap="square" lIns="0" tIns="0" rIns="0" bIns="0" rtlCol="0"/>
          <a:lstStyle/>
          <a:p>
            <a:endParaRPr/>
          </a:p>
        </p:txBody>
      </p:sp>
      <p:sp>
        <p:nvSpPr>
          <p:cNvPr id="28" name="object 28">
            <a:extLst>
              <a:ext uri="{C183D7F6-B498-43B3-948B-1728B52AA6E4}">
                <adec:decorative xmlns:adec="http://schemas.microsoft.com/office/drawing/2017/decorative" val="1"/>
              </a:ext>
            </a:extLst>
          </p:cNvPr>
          <p:cNvSpPr txBox="1"/>
          <p:nvPr/>
        </p:nvSpPr>
        <p:spPr>
          <a:xfrm>
            <a:off x="3642126" y="1726273"/>
            <a:ext cx="10751185" cy="7620000"/>
          </a:xfrm>
          <a:prstGeom prst="rect">
            <a:avLst/>
          </a:prstGeom>
        </p:spPr>
        <p:txBody>
          <a:bodyPr vert="horz" wrap="square" lIns="0" tIns="12700" rIns="0" bIns="0" rtlCol="0">
            <a:spAutoFit/>
          </a:bodyPr>
          <a:lstStyle/>
          <a:p>
            <a:pPr marL="12700" marR="6930390">
              <a:lnSpc>
                <a:spcPct val="138400"/>
              </a:lnSpc>
              <a:spcBef>
                <a:spcPts val="100"/>
              </a:spcBef>
            </a:pPr>
            <a:r>
              <a:rPr sz="1500" spc="75" dirty="0">
                <a:latin typeface="Times New Roman"/>
                <a:cs typeface="Times New Roman"/>
              </a:rPr>
              <a:t>Libraries</a:t>
            </a:r>
            <a:r>
              <a:rPr sz="1500" spc="20" dirty="0">
                <a:latin typeface="Times New Roman"/>
                <a:cs typeface="Times New Roman"/>
              </a:rPr>
              <a:t> </a:t>
            </a:r>
            <a:r>
              <a:rPr sz="1500" spc="130" dirty="0">
                <a:latin typeface="Times New Roman"/>
                <a:cs typeface="Times New Roman"/>
              </a:rPr>
              <a:t>and</a:t>
            </a:r>
            <a:r>
              <a:rPr sz="1500" spc="25" dirty="0">
                <a:latin typeface="Times New Roman"/>
                <a:cs typeface="Times New Roman"/>
              </a:rPr>
              <a:t> </a:t>
            </a:r>
            <a:r>
              <a:rPr sz="1500" spc="105" dirty="0">
                <a:latin typeface="Times New Roman"/>
                <a:cs typeface="Times New Roman"/>
              </a:rPr>
              <a:t>Compassion</a:t>
            </a:r>
            <a:r>
              <a:rPr sz="1500" spc="20" dirty="0">
                <a:latin typeface="Times New Roman"/>
                <a:cs typeface="Times New Roman"/>
              </a:rPr>
              <a:t> </a:t>
            </a:r>
            <a:r>
              <a:rPr sz="1500" spc="85" dirty="0">
                <a:latin typeface="Times New Roman"/>
                <a:cs typeface="Times New Roman"/>
              </a:rPr>
              <a:t>Fatigue</a:t>
            </a:r>
            <a:r>
              <a:rPr sz="1500" spc="25" dirty="0">
                <a:latin typeface="Times New Roman"/>
                <a:cs typeface="Times New Roman"/>
              </a:rPr>
              <a:t> </a:t>
            </a:r>
            <a:r>
              <a:rPr sz="1500" spc="90" dirty="0">
                <a:latin typeface="Times New Roman"/>
                <a:cs typeface="Times New Roman"/>
              </a:rPr>
              <a:t>Webinar </a:t>
            </a:r>
            <a:r>
              <a:rPr sz="1500" u="sng" spc="110" dirty="0">
                <a:uFill>
                  <a:solidFill>
                    <a:srgbClr val="000000"/>
                  </a:solidFill>
                </a:uFill>
                <a:latin typeface="Times New Roman"/>
                <a:cs typeface="Times New Roman"/>
                <a:hlinkClick r:id="rId3"/>
              </a:rPr>
              <a:t>https://vimeo.com/220517757</a:t>
            </a:r>
            <a:endParaRPr sz="1500">
              <a:latin typeface="Times New Roman"/>
              <a:cs typeface="Times New Roman"/>
            </a:endParaRPr>
          </a:p>
          <a:p>
            <a:pPr marL="12700" marR="1337945">
              <a:lnSpc>
                <a:spcPct val="138400"/>
              </a:lnSpc>
            </a:pPr>
            <a:r>
              <a:rPr sz="1500" spc="100" dirty="0">
                <a:latin typeface="Times New Roman"/>
                <a:cs typeface="Times New Roman"/>
              </a:rPr>
              <a:t>Preventing</a:t>
            </a:r>
            <a:r>
              <a:rPr sz="1500" spc="25" dirty="0">
                <a:latin typeface="Times New Roman"/>
                <a:cs typeface="Times New Roman"/>
              </a:rPr>
              <a:t> </a:t>
            </a:r>
            <a:r>
              <a:rPr sz="1500" spc="130" dirty="0">
                <a:latin typeface="Times New Roman"/>
                <a:cs typeface="Times New Roman"/>
              </a:rPr>
              <a:t>and</a:t>
            </a:r>
            <a:r>
              <a:rPr sz="1500" spc="25" dirty="0">
                <a:latin typeface="Times New Roman"/>
                <a:cs typeface="Times New Roman"/>
              </a:rPr>
              <a:t> </a:t>
            </a:r>
            <a:r>
              <a:rPr sz="1500" spc="100" dirty="0">
                <a:latin typeface="Times New Roman"/>
                <a:cs typeface="Times New Roman"/>
              </a:rPr>
              <a:t>Treating</a:t>
            </a:r>
            <a:r>
              <a:rPr sz="1500" spc="25" dirty="0">
                <a:latin typeface="Times New Roman"/>
                <a:cs typeface="Times New Roman"/>
              </a:rPr>
              <a:t> </a:t>
            </a:r>
            <a:r>
              <a:rPr sz="1500" spc="105" dirty="0">
                <a:latin typeface="Times New Roman"/>
                <a:cs typeface="Times New Roman"/>
              </a:rPr>
              <a:t>Compassion</a:t>
            </a:r>
            <a:r>
              <a:rPr sz="1500" spc="25" dirty="0">
                <a:latin typeface="Times New Roman"/>
                <a:cs typeface="Times New Roman"/>
              </a:rPr>
              <a:t> </a:t>
            </a:r>
            <a:r>
              <a:rPr sz="1500" spc="85" dirty="0">
                <a:latin typeface="Times New Roman"/>
                <a:cs typeface="Times New Roman"/>
              </a:rPr>
              <a:t>Fatigue</a:t>
            </a:r>
            <a:r>
              <a:rPr sz="1500" spc="25" dirty="0">
                <a:latin typeface="Times New Roman"/>
                <a:cs typeface="Times New Roman"/>
              </a:rPr>
              <a:t> </a:t>
            </a:r>
            <a:r>
              <a:rPr sz="1500" spc="100" dirty="0">
                <a:latin typeface="Times New Roman"/>
                <a:cs typeface="Times New Roman"/>
              </a:rPr>
              <a:t>with</a:t>
            </a:r>
            <a:r>
              <a:rPr sz="1500" spc="25" dirty="0">
                <a:latin typeface="Times New Roman"/>
                <a:cs typeface="Times New Roman"/>
              </a:rPr>
              <a:t> </a:t>
            </a:r>
            <a:r>
              <a:rPr sz="1500" spc="70" dirty="0">
                <a:latin typeface="Times New Roman"/>
                <a:cs typeface="Times New Roman"/>
              </a:rPr>
              <a:t>Self-</a:t>
            </a:r>
            <a:r>
              <a:rPr sz="1500" spc="85" dirty="0">
                <a:latin typeface="Times New Roman"/>
                <a:cs typeface="Times New Roman"/>
              </a:rPr>
              <a:t>Care </a:t>
            </a:r>
            <a:r>
              <a:rPr sz="1500" u="sng" spc="105" dirty="0">
                <a:uFill>
                  <a:solidFill>
                    <a:srgbClr val="000000"/>
                  </a:solidFill>
                </a:uFill>
                <a:latin typeface="Times New Roman"/>
                <a:cs typeface="Times New Roman"/>
                <a:hlinkClick r:id="rId4"/>
              </a:rPr>
              <a:t>https://learn.webjunction.org/course/search.php?search=preventing+and+treating+compassion+fatigue</a:t>
            </a:r>
            <a:r>
              <a:rPr sz="1500" spc="105" dirty="0">
                <a:latin typeface="Times New Roman"/>
                <a:cs typeface="Times New Roman"/>
              </a:rPr>
              <a:t>  </a:t>
            </a:r>
            <a:r>
              <a:rPr sz="1500" spc="110" dirty="0">
                <a:latin typeface="Times New Roman"/>
                <a:cs typeface="Times New Roman"/>
              </a:rPr>
              <a:t>Deterra</a:t>
            </a:r>
            <a:endParaRPr sz="1500">
              <a:latin typeface="Times New Roman"/>
              <a:cs typeface="Times New Roman"/>
            </a:endParaRPr>
          </a:p>
          <a:p>
            <a:pPr marL="12700">
              <a:lnSpc>
                <a:spcPct val="100000"/>
              </a:lnSpc>
              <a:spcBef>
                <a:spcPts val="690"/>
              </a:spcBef>
            </a:pPr>
            <a:r>
              <a:rPr sz="1500" u="sng" spc="110" dirty="0">
                <a:uFill>
                  <a:solidFill>
                    <a:srgbClr val="000000"/>
                  </a:solidFill>
                </a:uFill>
                <a:latin typeface="Times New Roman"/>
                <a:cs typeface="Times New Roman"/>
                <a:hlinkClick r:id="rId5"/>
              </a:rPr>
              <a:t>deterrasystem.com</a:t>
            </a:r>
            <a:endParaRPr sz="1500">
              <a:latin typeface="Times New Roman"/>
              <a:cs typeface="Times New Roman"/>
            </a:endParaRPr>
          </a:p>
          <a:p>
            <a:pPr marL="12700">
              <a:lnSpc>
                <a:spcPct val="100000"/>
              </a:lnSpc>
              <a:spcBef>
                <a:spcPts val="690"/>
              </a:spcBef>
            </a:pPr>
            <a:r>
              <a:rPr sz="1500" spc="95" dirty="0">
                <a:latin typeface="Times New Roman"/>
                <a:cs typeface="Times New Roman"/>
              </a:rPr>
              <a:t>Responding</a:t>
            </a:r>
            <a:r>
              <a:rPr sz="1500" spc="25" dirty="0">
                <a:latin typeface="Times New Roman"/>
                <a:cs typeface="Times New Roman"/>
              </a:rPr>
              <a:t> </a:t>
            </a:r>
            <a:r>
              <a:rPr sz="1500" spc="140" dirty="0">
                <a:latin typeface="Times New Roman"/>
                <a:cs typeface="Times New Roman"/>
              </a:rPr>
              <a:t>to</a:t>
            </a:r>
            <a:r>
              <a:rPr sz="1500" spc="25" dirty="0">
                <a:latin typeface="Times New Roman"/>
                <a:cs typeface="Times New Roman"/>
              </a:rPr>
              <a:t> </a:t>
            </a:r>
            <a:r>
              <a:rPr sz="1500" spc="80" dirty="0">
                <a:latin typeface="Times New Roman"/>
                <a:cs typeface="Times New Roman"/>
              </a:rPr>
              <a:t>Opioid</a:t>
            </a:r>
            <a:r>
              <a:rPr sz="1500" spc="30" dirty="0">
                <a:latin typeface="Times New Roman"/>
                <a:cs typeface="Times New Roman"/>
              </a:rPr>
              <a:t> </a:t>
            </a:r>
            <a:r>
              <a:rPr sz="1500" spc="100" dirty="0">
                <a:latin typeface="Times New Roman"/>
                <a:cs typeface="Times New Roman"/>
              </a:rPr>
              <a:t>Overdose</a:t>
            </a:r>
            <a:endParaRPr sz="1500">
              <a:latin typeface="Times New Roman"/>
              <a:cs typeface="Times New Roman"/>
            </a:endParaRPr>
          </a:p>
          <a:p>
            <a:pPr marL="62865" marR="5080" indent="-50800">
              <a:lnSpc>
                <a:spcPct val="138400"/>
              </a:lnSpc>
              <a:spcBef>
                <a:spcPts val="5"/>
              </a:spcBef>
            </a:pPr>
            <a:r>
              <a:rPr sz="1500" u="sng" spc="160" dirty="0">
                <a:uFill>
                  <a:solidFill>
                    <a:srgbClr val="000000"/>
                  </a:solidFill>
                </a:uFill>
                <a:latin typeface="Times New Roman"/>
                <a:cs typeface="Times New Roman"/>
                <a:hlinkClick r:id="rId6"/>
              </a:rPr>
              <a:t>https://harmreduction.org/issues/overdose-</a:t>
            </a:r>
            <a:r>
              <a:rPr sz="1500" u="sng" spc="140" dirty="0">
                <a:uFill>
                  <a:solidFill>
                    <a:srgbClr val="000000"/>
                  </a:solidFill>
                </a:uFill>
                <a:latin typeface="Times New Roman"/>
                <a:cs typeface="Times New Roman"/>
                <a:hlinkClick r:id="rId6"/>
              </a:rPr>
              <a:t>prevention/overview/overdose-basics/responding-</a:t>
            </a:r>
            <a:r>
              <a:rPr sz="1500" u="sng" spc="165" dirty="0">
                <a:uFill>
                  <a:solidFill>
                    <a:srgbClr val="000000"/>
                  </a:solidFill>
                </a:uFill>
                <a:latin typeface="Times New Roman"/>
                <a:cs typeface="Times New Roman"/>
                <a:hlinkClick r:id="rId6"/>
              </a:rPr>
              <a:t>to-</a:t>
            </a:r>
            <a:r>
              <a:rPr sz="1500" u="sng" spc="105" dirty="0">
                <a:uFill>
                  <a:solidFill>
                    <a:srgbClr val="000000"/>
                  </a:solidFill>
                </a:uFill>
                <a:latin typeface="Times New Roman"/>
                <a:cs typeface="Times New Roman"/>
                <a:hlinkClick r:id="rId6"/>
              </a:rPr>
              <a:t>opioid-</a:t>
            </a:r>
            <a:r>
              <a:rPr sz="1500" u="sng" spc="155" dirty="0">
                <a:uFill>
                  <a:solidFill>
                    <a:srgbClr val="000000"/>
                  </a:solidFill>
                </a:uFill>
                <a:latin typeface="Times New Roman"/>
                <a:cs typeface="Times New Roman"/>
                <a:hlinkClick r:id="rId6"/>
              </a:rPr>
              <a:t>overdose/</a:t>
            </a:r>
            <a:r>
              <a:rPr sz="1500" spc="155" dirty="0">
                <a:latin typeface="Times New Roman"/>
                <a:cs typeface="Times New Roman"/>
              </a:rPr>
              <a:t> </a:t>
            </a:r>
            <a:r>
              <a:rPr sz="1500" spc="90" dirty="0">
                <a:latin typeface="Times New Roman"/>
                <a:cs typeface="Times New Roman"/>
              </a:rPr>
              <a:t>Naloxone</a:t>
            </a:r>
            <a:r>
              <a:rPr sz="1500" spc="30" dirty="0">
                <a:latin typeface="Times New Roman"/>
                <a:cs typeface="Times New Roman"/>
              </a:rPr>
              <a:t> </a:t>
            </a:r>
            <a:r>
              <a:rPr sz="1500" spc="90" dirty="0">
                <a:latin typeface="Times New Roman"/>
                <a:cs typeface="Times New Roman"/>
              </a:rPr>
              <a:t>Providers</a:t>
            </a:r>
            <a:r>
              <a:rPr sz="1500" spc="30" dirty="0">
                <a:latin typeface="Times New Roman"/>
                <a:cs typeface="Times New Roman"/>
              </a:rPr>
              <a:t> </a:t>
            </a:r>
            <a:r>
              <a:rPr sz="1500" spc="80" dirty="0">
                <a:latin typeface="Times New Roman"/>
                <a:cs typeface="Times New Roman"/>
              </a:rPr>
              <a:t>in</a:t>
            </a:r>
            <a:r>
              <a:rPr sz="1500" spc="30" dirty="0">
                <a:latin typeface="Times New Roman"/>
                <a:cs typeface="Times New Roman"/>
              </a:rPr>
              <a:t> </a:t>
            </a:r>
            <a:r>
              <a:rPr sz="1500" spc="55" dirty="0">
                <a:latin typeface="Times New Roman"/>
                <a:cs typeface="Times New Roman"/>
              </a:rPr>
              <a:t>Florida</a:t>
            </a:r>
            <a:endParaRPr sz="1500">
              <a:latin typeface="Times New Roman"/>
              <a:cs typeface="Times New Roman"/>
            </a:endParaRPr>
          </a:p>
          <a:p>
            <a:pPr marL="12700" marR="6104255">
              <a:lnSpc>
                <a:spcPct val="138400"/>
              </a:lnSpc>
            </a:pPr>
            <a:r>
              <a:rPr sz="1500" u="sng" spc="135" dirty="0">
                <a:uFill>
                  <a:solidFill>
                    <a:srgbClr val="000000"/>
                  </a:solidFill>
                </a:uFill>
                <a:latin typeface="Times New Roman"/>
                <a:cs typeface="Times New Roman"/>
                <a:hlinkClick r:id="rId7"/>
              </a:rPr>
              <a:t>https://www.isavefl.com/find-</a:t>
            </a:r>
            <a:r>
              <a:rPr sz="1500" u="sng" spc="85" dirty="0">
                <a:uFill>
                  <a:solidFill>
                    <a:srgbClr val="000000"/>
                  </a:solidFill>
                </a:uFill>
                <a:latin typeface="Times New Roman"/>
                <a:cs typeface="Times New Roman"/>
                <a:hlinkClick r:id="rId7"/>
              </a:rPr>
              <a:t>naloxone.shtml</a:t>
            </a:r>
            <a:r>
              <a:rPr sz="1500" spc="85" dirty="0">
                <a:latin typeface="Times New Roman"/>
                <a:cs typeface="Times New Roman"/>
              </a:rPr>
              <a:t> </a:t>
            </a:r>
            <a:r>
              <a:rPr sz="1500" spc="100" dirty="0">
                <a:latin typeface="Times New Roman"/>
                <a:cs typeface="Times New Roman"/>
              </a:rPr>
              <a:t>Health</a:t>
            </a:r>
            <a:r>
              <a:rPr sz="1500" spc="20" dirty="0">
                <a:latin typeface="Times New Roman"/>
                <a:cs typeface="Times New Roman"/>
              </a:rPr>
              <a:t> </a:t>
            </a:r>
            <a:r>
              <a:rPr sz="1500" spc="130" dirty="0">
                <a:latin typeface="Times New Roman"/>
                <a:cs typeface="Times New Roman"/>
              </a:rPr>
              <a:t>and</a:t>
            </a:r>
            <a:r>
              <a:rPr sz="1500" spc="25" dirty="0">
                <a:latin typeface="Times New Roman"/>
                <a:cs typeface="Times New Roman"/>
              </a:rPr>
              <a:t> </a:t>
            </a:r>
            <a:r>
              <a:rPr sz="1500" spc="114" dirty="0">
                <a:latin typeface="Times New Roman"/>
                <a:cs typeface="Times New Roman"/>
              </a:rPr>
              <a:t>Hope</a:t>
            </a:r>
            <a:r>
              <a:rPr sz="1500" spc="25" dirty="0">
                <a:latin typeface="Times New Roman"/>
                <a:cs typeface="Times New Roman"/>
              </a:rPr>
              <a:t> </a:t>
            </a:r>
            <a:r>
              <a:rPr sz="1500" spc="40" dirty="0">
                <a:latin typeface="Times New Roman"/>
                <a:cs typeface="Times New Roman"/>
              </a:rPr>
              <a:t>Clinic </a:t>
            </a:r>
            <a:r>
              <a:rPr sz="1500" u="sng" spc="120" dirty="0">
                <a:uFill>
                  <a:solidFill>
                    <a:srgbClr val="000000"/>
                  </a:solidFill>
                </a:uFill>
                <a:latin typeface="Times New Roman"/>
                <a:cs typeface="Times New Roman"/>
                <a:hlinkClick r:id="rId8"/>
              </a:rPr>
              <a:t>https://www.healthandhopeclinic.org/narcan.html</a:t>
            </a:r>
            <a:r>
              <a:rPr sz="1500" spc="120" dirty="0">
                <a:latin typeface="Times New Roman"/>
                <a:cs typeface="Times New Roman"/>
              </a:rPr>
              <a:t> </a:t>
            </a:r>
            <a:r>
              <a:rPr sz="1500" spc="60" dirty="0">
                <a:latin typeface="Times New Roman"/>
                <a:cs typeface="Times New Roman"/>
              </a:rPr>
              <a:t>Lakeview</a:t>
            </a:r>
            <a:r>
              <a:rPr sz="1500" spc="20" dirty="0">
                <a:latin typeface="Times New Roman"/>
                <a:cs typeface="Times New Roman"/>
              </a:rPr>
              <a:t> </a:t>
            </a:r>
            <a:r>
              <a:rPr sz="1500" spc="110" dirty="0">
                <a:latin typeface="Times New Roman"/>
                <a:cs typeface="Times New Roman"/>
              </a:rPr>
              <a:t>Center,</a:t>
            </a:r>
            <a:r>
              <a:rPr sz="1500" spc="25" dirty="0">
                <a:latin typeface="Times New Roman"/>
                <a:cs typeface="Times New Roman"/>
              </a:rPr>
              <a:t> </a:t>
            </a:r>
            <a:r>
              <a:rPr sz="1500" spc="45" dirty="0">
                <a:latin typeface="Times New Roman"/>
                <a:cs typeface="Times New Roman"/>
              </a:rPr>
              <a:t>Inc. </a:t>
            </a:r>
            <a:r>
              <a:rPr sz="1500" u="sng" spc="120" dirty="0">
                <a:uFill>
                  <a:solidFill>
                    <a:srgbClr val="000000"/>
                  </a:solidFill>
                </a:uFill>
                <a:latin typeface="Times New Roman"/>
                <a:cs typeface="Times New Roman"/>
                <a:hlinkClick r:id="rId9"/>
              </a:rPr>
              <a:t>https://www.elakeviewcenter.org/TheFriary</a:t>
            </a:r>
            <a:endParaRPr sz="1500">
              <a:latin typeface="Times New Roman"/>
              <a:cs typeface="Times New Roman"/>
            </a:endParaRPr>
          </a:p>
          <a:p>
            <a:pPr marL="12700">
              <a:lnSpc>
                <a:spcPct val="100000"/>
              </a:lnSpc>
              <a:spcBef>
                <a:spcPts val="690"/>
              </a:spcBef>
            </a:pPr>
            <a:r>
              <a:rPr sz="1500" spc="95" dirty="0">
                <a:latin typeface="Times New Roman"/>
                <a:cs typeface="Times New Roman"/>
              </a:rPr>
              <a:t>New</a:t>
            </a:r>
            <a:r>
              <a:rPr sz="1500" spc="30" dirty="0">
                <a:latin typeface="Times New Roman"/>
                <a:cs typeface="Times New Roman"/>
              </a:rPr>
              <a:t> </a:t>
            </a:r>
            <a:r>
              <a:rPr sz="1500" spc="100" dirty="0">
                <a:latin typeface="Times New Roman"/>
                <a:cs typeface="Times New Roman"/>
              </a:rPr>
              <a:t>Season</a:t>
            </a:r>
            <a:r>
              <a:rPr sz="1500" spc="35" dirty="0">
                <a:latin typeface="Times New Roman"/>
                <a:cs typeface="Times New Roman"/>
              </a:rPr>
              <a:t> </a:t>
            </a:r>
            <a:r>
              <a:rPr sz="1500" spc="-25" dirty="0">
                <a:latin typeface="Times New Roman"/>
                <a:cs typeface="Times New Roman"/>
              </a:rPr>
              <a:t>#11</a:t>
            </a:r>
            <a:endParaRPr sz="1500">
              <a:latin typeface="Times New Roman"/>
              <a:cs typeface="Times New Roman"/>
            </a:endParaRPr>
          </a:p>
          <a:p>
            <a:pPr marL="12700" marR="1303655">
              <a:lnSpc>
                <a:spcPct val="138400"/>
              </a:lnSpc>
            </a:pPr>
            <a:r>
              <a:rPr sz="1500" u="sng" spc="160" dirty="0">
                <a:uFill>
                  <a:solidFill>
                    <a:srgbClr val="000000"/>
                  </a:solidFill>
                </a:uFill>
                <a:latin typeface="Times New Roman"/>
                <a:cs typeface="Times New Roman"/>
                <a:hlinkClick r:id="rId10"/>
              </a:rPr>
              <a:t>https://www.newseason.com/treatment-</a:t>
            </a:r>
            <a:r>
              <a:rPr sz="1500" u="sng" spc="155" dirty="0">
                <a:uFill>
                  <a:solidFill>
                    <a:srgbClr val="000000"/>
                  </a:solidFill>
                </a:uFill>
                <a:latin typeface="Times New Roman"/>
                <a:cs typeface="Times New Roman"/>
                <a:hlinkClick r:id="rId10"/>
              </a:rPr>
              <a:t>center-</a:t>
            </a:r>
            <a:r>
              <a:rPr sz="1500" u="sng" spc="135" dirty="0">
                <a:uFill>
                  <a:solidFill>
                    <a:srgbClr val="000000"/>
                  </a:solidFill>
                </a:uFill>
                <a:latin typeface="Times New Roman"/>
                <a:cs typeface="Times New Roman"/>
                <a:hlinkClick r:id="rId10"/>
              </a:rPr>
              <a:t>locations/florida/pensacola-</a:t>
            </a:r>
            <a:r>
              <a:rPr sz="1500" u="sng" spc="155" dirty="0">
                <a:uFill>
                  <a:solidFill>
                    <a:srgbClr val="000000"/>
                  </a:solidFill>
                </a:uFill>
                <a:latin typeface="Times New Roman"/>
                <a:cs typeface="Times New Roman"/>
                <a:hlinkClick r:id="rId10"/>
              </a:rPr>
              <a:t>metro-</a:t>
            </a:r>
            <a:r>
              <a:rPr sz="1500" u="sng" spc="150" dirty="0">
                <a:uFill>
                  <a:solidFill>
                    <a:srgbClr val="000000"/>
                  </a:solidFill>
                </a:uFill>
                <a:latin typeface="Times New Roman"/>
                <a:cs typeface="Times New Roman"/>
                <a:hlinkClick r:id="rId10"/>
              </a:rPr>
              <a:t>treatment-</a:t>
            </a:r>
            <a:r>
              <a:rPr sz="1500" u="sng" spc="200" dirty="0">
                <a:uFill>
                  <a:solidFill>
                    <a:srgbClr val="000000"/>
                  </a:solidFill>
                </a:uFill>
                <a:latin typeface="Times New Roman"/>
                <a:cs typeface="Times New Roman"/>
                <a:hlinkClick r:id="rId10"/>
              </a:rPr>
              <a:t>center/</a:t>
            </a:r>
            <a:r>
              <a:rPr sz="1500" spc="200" dirty="0">
                <a:latin typeface="Times New Roman"/>
                <a:cs typeface="Times New Roman"/>
              </a:rPr>
              <a:t> </a:t>
            </a:r>
            <a:r>
              <a:rPr sz="1500" dirty="0">
                <a:latin typeface="Times New Roman"/>
                <a:cs typeface="Times New Roman"/>
              </a:rPr>
              <a:t>DISC</a:t>
            </a:r>
            <a:r>
              <a:rPr sz="1500" spc="130" dirty="0">
                <a:latin typeface="Times New Roman"/>
                <a:cs typeface="Times New Roman"/>
              </a:rPr>
              <a:t> </a:t>
            </a:r>
            <a:r>
              <a:rPr sz="1500" dirty="0">
                <a:latin typeface="Times New Roman"/>
                <a:cs typeface="Times New Roman"/>
              </a:rPr>
              <a:t>Village,</a:t>
            </a:r>
            <a:r>
              <a:rPr sz="1500" spc="130" dirty="0">
                <a:latin typeface="Times New Roman"/>
                <a:cs typeface="Times New Roman"/>
              </a:rPr>
              <a:t> </a:t>
            </a:r>
            <a:r>
              <a:rPr sz="1500" spc="45" dirty="0">
                <a:latin typeface="Times New Roman"/>
                <a:cs typeface="Times New Roman"/>
              </a:rPr>
              <a:t>Inc.</a:t>
            </a:r>
            <a:endParaRPr sz="1500">
              <a:latin typeface="Times New Roman"/>
              <a:cs typeface="Times New Roman"/>
            </a:endParaRPr>
          </a:p>
          <a:p>
            <a:pPr marL="12700" marR="7567930" indent="50165">
              <a:lnSpc>
                <a:spcPct val="138400"/>
              </a:lnSpc>
            </a:pPr>
            <a:r>
              <a:rPr sz="1500" u="sng" spc="114" dirty="0">
                <a:uFill>
                  <a:solidFill>
                    <a:srgbClr val="000000"/>
                  </a:solidFill>
                </a:uFill>
                <a:latin typeface="Times New Roman"/>
                <a:cs typeface="Times New Roman"/>
                <a:hlinkClick r:id="rId11"/>
              </a:rPr>
              <a:t>https://discvillage.org/index.html</a:t>
            </a:r>
            <a:r>
              <a:rPr sz="1500" spc="114" dirty="0">
                <a:latin typeface="Times New Roman"/>
                <a:cs typeface="Times New Roman"/>
              </a:rPr>
              <a:t> </a:t>
            </a:r>
            <a:r>
              <a:rPr sz="1500" spc="85" dirty="0">
                <a:latin typeface="Times New Roman"/>
                <a:cs typeface="Times New Roman"/>
              </a:rPr>
              <a:t>Oxford</a:t>
            </a:r>
            <a:r>
              <a:rPr sz="1500" spc="35" dirty="0">
                <a:latin typeface="Times New Roman"/>
                <a:cs typeface="Times New Roman"/>
              </a:rPr>
              <a:t> </a:t>
            </a:r>
            <a:r>
              <a:rPr sz="1500" spc="95" dirty="0">
                <a:latin typeface="Times New Roman"/>
                <a:cs typeface="Times New Roman"/>
              </a:rPr>
              <a:t>Houses,</a:t>
            </a:r>
            <a:r>
              <a:rPr sz="1500" spc="35" dirty="0">
                <a:latin typeface="Times New Roman"/>
                <a:cs typeface="Times New Roman"/>
              </a:rPr>
              <a:t> </a:t>
            </a:r>
            <a:r>
              <a:rPr sz="1500" spc="75" dirty="0">
                <a:latin typeface="Times New Roman"/>
                <a:cs typeface="Times New Roman"/>
              </a:rPr>
              <a:t>Tallahassee </a:t>
            </a:r>
            <a:r>
              <a:rPr sz="1500" u="sng" spc="130" dirty="0">
                <a:uFill>
                  <a:solidFill>
                    <a:srgbClr val="000000"/>
                  </a:solidFill>
                </a:uFill>
                <a:latin typeface="Times New Roman"/>
                <a:cs typeface="Times New Roman"/>
                <a:hlinkClick r:id="rId12"/>
              </a:rPr>
              <a:t>https://www.oxfordhousefl.org/</a:t>
            </a:r>
            <a:endParaRPr sz="1500">
              <a:latin typeface="Times New Roman"/>
              <a:cs typeface="Times New Roman"/>
            </a:endParaRPr>
          </a:p>
          <a:p>
            <a:pPr marL="12700" marR="4085590">
              <a:lnSpc>
                <a:spcPct val="138400"/>
              </a:lnSpc>
            </a:pPr>
            <a:r>
              <a:rPr sz="1500" spc="85" dirty="0">
                <a:latin typeface="Times New Roman"/>
                <a:cs typeface="Times New Roman"/>
              </a:rPr>
              <a:t>National</a:t>
            </a:r>
            <a:r>
              <a:rPr sz="1500" spc="20" dirty="0">
                <a:latin typeface="Times New Roman"/>
                <a:cs typeface="Times New Roman"/>
              </a:rPr>
              <a:t> </a:t>
            </a:r>
            <a:r>
              <a:rPr sz="1500" spc="120" dirty="0">
                <a:latin typeface="Times New Roman"/>
                <a:cs typeface="Times New Roman"/>
              </a:rPr>
              <a:t>Harm</a:t>
            </a:r>
            <a:r>
              <a:rPr sz="1500" spc="25" dirty="0">
                <a:latin typeface="Times New Roman"/>
                <a:cs typeface="Times New Roman"/>
              </a:rPr>
              <a:t> </a:t>
            </a:r>
            <a:r>
              <a:rPr sz="1500" spc="100" dirty="0">
                <a:latin typeface="Times New Roman"/>
                <a:cs typeface="Times New Roman"/>
              </a:rPr>
              <a:t>Reduction</a:t>
            </a:r>
            <a:r>
              <a:rPr sz="1500" spc="25" dirty="0">
                <a:latin typeface="Times New Roman"/>
                <a:cs typeface="Times New Roman"/>
              </a:rPr>
              <a:t> </a:t>
            </a:r>
            <a:r>
              <a:rPr sz="1500" spc="75" dirty="0">
                <a:latin typeface="Times New Roman"/>
                <a:cs typeface="Times New Roman"/>
              </a:rPr>
              <a:t>Coalition</a:t>
            </a:r>
            <a:r>
              <a:rPr sz="1500" spc="25" dirty="0">
                <a:latin typeface="Times New Roman"/>
                <a:cs typeface="Times New Roman"/>
              </a:rPr>
              <a:t> </a:t>
            </a:r>
            <a:r>
              <a:rPr sz="1500" spc="135" dirty="0">
                <a:latin typeface="Times New Roman"/>
                <a:cs typeface="Times New Roman"/>
              </a:rPr>
              <a:t>–</a:t>
            </a:r>
            <a:r>
              <a:rPr sz="1500" spc="25" dirty="0">
                <a:latin typeface="Times New Roman"/>
                <a:cs typeface="Times New Roman"/>
              </a:rPr>
              <a:t> </a:t>
            </a:r>
            <a:r>
              <a:rPr sz="1500" spc="90" dirty="0">
                <a:latin typeface="Times New Roman"/>
                <a:cs typeface="Times New Roman"/>
              </a:rPr>
              <a:t>Naloxone</a:t>
            </a:r>
            <a:r>
              <a:rPr sz="1500" spc="20" dirty="0">
                <a:latin typeface="Times New Roman"/>
                <a:cs typeface="Times New Roman"/>
              </a:rPr>
              <a:t> </a:t>
            </a:r>
            <a:r>
              <a:rPr sz="1500" spc="90" dirty="0">
                <a:latin typeface="Times New Roman"/>
                <a:cs typeface="Times New Roman"/>
              </a:rPr>
              <a:t>Finder</a:t>
            </a:r>
            <a:r>
              <a:rPr sz="1500" spc="25" dirty="0">
                <a:latin typeface="Times New Roman"/>
                <a:cs typeface="Times New Roman"/>
              </a:rPr>
              <a:t> </a:t>
            </a:r>
            <a:r>
              <a:rPr sz="1500" spc="60" dirty="0">
                <a:latin typeface="Times New Roman"/>
                <a:cs typeface="Times New Roman"/>
              </a:rPr>
              <a:t>Map </a:t>
            </a:r>
            <a:r>
              <a:rPr sz="1500" u="sng" spc="160" dirty="0">
                <a:uFill>
                  <a:solidFill>
                    <a:srgbClr val="000000"/>
                  </a:solidFill>
                </a:uFill>
                <a:latin typeface="Times New Roman"/>
                <a:cs typeface="Times New Roman"/>
                <a:hlinkClick r:id="rId13"/>
              </a:rPr>
              <a:t>https://harmreduction.org/resource-</a:t>
            </a:r>
            <a:r>
              <a:rPr sz="1500" u="sng" spc="185" dirty="0">
                <a:uFill>
                  <a:solidFill>
                    <a:srgbClr val="000000"/>
                  </a:solidFill>
                </a:uFill>
                <a:latin typeface="Times New Roman"/>
                <a:cs typeface="Times New Roman"/>
                <a:hlinkClick r:id="rId13"/>
              </a:rPr>
              <a:t>center/harm-</a:t>
            </a:r>
            <a:r>
              <a:rPr sz="1500" u="sng" spc="130" dirty="0">
                <a:uFill>
                  <a:solidFill>
                    <a:srgbClr val="000000"/>
                  </a:solidFill>
                </a:uFill>
                <a:latin typeface="Times New Roman"/>
                <a:cs typeface="Times New Roman"/>
                <a:hlinkClick r:id="rId13"/>
              </a:rPr>
              <a:t>reduction-</a:t>
            </a:r>
            <a:r>
              <a:rPr sz="1500" u="sng" spc="150" dirty="0">
                <a:uFill>
                  <a:solidFill>
                    <a:srgbClr val="000000"/>
                  </a:solidFill>
                </a:uFill>
                <a:latin typeface="Times New Roman"/>
                <a:cs typeface="Times New Roman"/>
                <a:hlinkClick r:id="rId13"/>
              </a:rPr>
              <a:t>near-</a:t>
            </a:r>
            <a:r>
              <a:rPr sz="1500" u="sng" spc="204" dirty="0">
                <a:uFill>
                  <a:solidFill>
                    <a:srgbClr val="000000"/>
                  </a:solidFill>
                </a:uFill>
                <a:latin typeface="Times New Roman"/>
                <a:cs typeface="Times New Roman"/>
                <a:hlinkClick r:id="rId13"/>
              </a:rPr>
              <a:t>you/</a:t>
            </a:r>
            <a:r>
              <a:rPr sz="1500" spc="204" dirty="0">
                <a:latin typeface="Times New Roman"/>
                <a:cs typeface="Times New Roman"/>
              </a:rPr>
              <a:t> </a:t>
            </a:r>
            <a:r>
              <a:rPr sz="1500" spc="95" dirty="0">
                <a:latin typeface="Times New Roman"/>
                <a:cs typeface="Times New Roman"/>
              </a:rPr>
              <a:t>Next</a:t>
            </a:r>
            <a:r>
              <a:rPr sz="1500" spc="25" dirty="0">
                <a:latin typeface="Times New Roman"/>
                <a:cs typeface="Times New Roman"/>
              </a:rPr>
              <a:t> </a:t>
            </a:r>
            <a:r>
              <a:rPr sz="1500" spc="90" dirty="0">
                <a:latin typeface="Times New Roman"/>
                <a:cs typeface="Times New Roman"/>
              </a:rPr>
              <a:t>Distro</a:t>
            </a:r>
            <a:r>
              <a:rPr sz="1500" spc="25" dirty="0">
                <a:latin typeface="Times New Roman"/>
                <a:cs typeface="Times New Roman"/>
              </a:rPr>
              <a:t> </a:t>
            </a:r>
            <a:r>
              <a:rPr sz="1500" spc="135" dirty="0">
                <a:latin typeface="Times New Roman"/>
                <a:cs typeface="Times New Roman"/>
              </a:rPr>
              <a:t>–</a:t>
            </a:r>
            <a:r>
              <a:rPr sz="1500" spc="25" dirty="0">
                <a:latin typeface="Times New Roman"/>
                <a:cs typeface="Times New Roman"/>
              </a:rPr>
              <a:t> </a:t>
            </a:r>
            <a:r>
              <a:rPr sz="1500" spc="85" dirty="0">
                <a:latin typeface="Times New Roman"/>
                <a:cs typeface="Times New Roman"/>
              </a:rPr>
              <a:t>Nalaxone</a:t>
            </a:r>
            <a:r>
              <a:rPr sz="1500" spc="25" dirty="0">
                <a:latin typeface="Times New Roman"/>
                <a:cs typeface="Times New Roman"/>
              </a:rPr>
              <a:t> </a:t>
            </a:r>
            <a:r>
              <a:rPr sz="1500" spc="60" dirty="0">
                <a:latin typeface="Times New Roman"/>
                <a:cs typeface="Times New Roman"/>
              </a:rPr>
              <a:t>Access </a:t>
            </a:r>
            <a:r>
              <a:rPr sz="1500" u="sng" spc="140" dirty="0">
                <a:uFill>
                  <a:solidFill>
                    <a:srgbClr val="000000"/>
                  </a:solidFill>
                </a:uFill>
                <a:latin typeface="Times New Roman"/>
                <a:cs typeface="Times New Roman"/>
                <a:hlinkClick r:id="rId14"/>
              </a:rPr>
              <a:t>https://nextdistro.org/naloxone#stateselector</a:t>
            </a:r>
            <a:endParaRPr sz="1500">
              <a:latin typeface="Times New Roman"/>
              <a:cs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F7F7"/>
          </a:solidFill>
        </p:spPr>
        <p:txBody>
          <a:bodyPr wrap="square" lIns="0" tIns="0" rIns="0" bIns="0" rtlCol="0"/>
          <a:lstStyle/>
          <a:p>
            <a:endParaRPr/>
          </a:p>
        </p:txBody>
      </p:sp>
      <p:grpSp>
        <p:nvGrpSpPr>
          <p:cNvPr id="3" name="object 3" descr="Logo of the Southeast Rural Opioid Technical Assistance Regional Center above the words: Combating the opioid epidemic, one rural librarian at a time: Margaret Sullivan, PH.D. Carli Lucius, MSW, Southeast Rural Opioid Technical Assistance Regional Center at the Stoops Center for Communities, Families, and Children at Florida State University's College of Social Work."/>
          <p:cNvGrpSpPr/>
          <p:nvPr/>
        </p:nvGrpSpPr>
        <p:grpSpPr>
          <a:xfrm>
            <a:off x="1028700" y="476310"/>
            <a:ext cx="16088360" cy="8617585"/>
            <a:chOff x="1028700" y="476310"/>
            <a:chExt cx="16088360" cy="8617585"/>
          </a:xfrm>
        </p:grpSpPr>
        <p:sp>
          <p:nvSpPr>
            <p:cNvPr id="4" name="object 4"/>
            <p:cNvSpPr/>
            <p:nvPr/>
          </p:nvSpPr>
          <p:spPr>
            <a:xfrm>
              <a:off x="1714874" y="1675145"/>
              <a:ext cx="15402560" cy="7418705"/>
            </a:xfrm>
            <a:custGeom>
              <a:avLst/>
              <a:gdLst/>
              <a:ahLst/>
              <a:cxnLst/>
              <a:rect l="l" t="t" r="r" b="b"/>
              <a:pathLst>
                <a:path w="15402560" h="7418705">
                  <a:moveTo>
                    <a:pt x="0" y="0"/>
                  </a:moveTo>
                  <a:lnTo>
                    <a:pt x="15402098" y="0"/>
                  </a:lnTo>
                  <a:lnTo>
                    <a:pt x="15402098" y="7418471"/>
                  </a:lnTo>
                  <a:lnTo>
                    <a:pt x="0" y="7418471"/>
                  </a:lnTo>
                  <a:lnTo>
                    <a:pt x="0" y="0"/>
                  </a:lnTo>
                  <a:close/>
                </a:path>
              </a:pathLst>
            </a:custGeom>
            <a:solidFill>
              <a:srgbClr val="661F31"/>
            </a:solidFill>
          </p:spPr>
          <p:txBody>
            <a:bodyPr wrap="square" lIns="0" tIns="0" rIns="0" bIns="0" rtlCol="0"/>
            <a:lstStyle/>
            <a:p>
              <a:endParaRPr/>
            </a:p>
          </p:txBody>
        </p:sp>
        <p:sp>
          <p:nvSpPr>
            <p:cNvPr id="5" name="object 5"/>
            <p:cNvSpPr/>
            <p:nvPr/>
          </p:nvSpPr>
          <p:spPr>
            <a:xfrm>
              <a:off x="1028700" y="476310"/>
              <a:ext cx="15494635" cy="7971155"/>
            </a:xfrm>
            <a:custGeom>
              <a:avLst/>
              <a:gdLst/>
              <a:ahLst/>
              <a:cxnLst/>
              <a:rect l="l" t="t" r="r" b="b"/>
              <a:pathLst>
                <a:path w="15494635" h="7971155">
                  <a:moveTo>
                    <a:pt x="15494394" y="7970861"/>
                  </a:moveTo>
                  <a:lnTo>
                    <a:pt x="0" y="7970861"/>
                  </a:lnTo>
                  <a:lnTo>
                    <a:pt x="0" y="0"/>
                  </a:lnTo>
                  <a:lnTo>
                    <a:pt x="15494394" y="0"/>
                  </a:lnTo>
                  <a:lnTo>
                    <a:pt x="15494394" y="7970861"/>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1249347" y="476311"/>
              <a:ext cx="6010274" cy="1819274"/>
            </a:xfrm>
            <a:prstGeom prst="rect">
              <a:avLst/>
            </a:prstGeom>
          </p:spPr>
        </p:pic>
      </p:grpSp>
      <p:sp>
        <p:nvSpPr>
          <p:cNvPr id="7" name="object 7"/>
          <p:cNvSpPr txBox="1">
            <a:spLocks noGrp="1"/>
          </p:cNvSpPr>
          <p:nvPr>
            <p:ph type="title"/>
          </p:nvPr>
        </p:nvSpPr>
        <p:spPr>
          <a:xfrm>
            <a:off x="1940274" y="2919810"/>
            <a:ext cx="11965940" cy="2938780"/>
          </a:xfrm>
          <a:prstGeom prst="rect">
            <a:avLst/>
          </a:prstGeom>
        </p:spPr>
        <p:txBody>
          <a:bodyPr vert="horz" wrap="square" lIns="0" tIns="222885" rIns="0" bIns="0" rtlCol="0">
            <a:spAutoFit/>
          </a:bodyPr>
          <a:lstStyle/>
          <a:p>
            <a:pPr marL="12700" marR="5080">
              <a:lnSpc>
                <a:spcPts val="7080"/>
              </a:lnSpc>
              <a:spcBef>
                <a:spcPts val="1755"/>
              </a:spcBef>
            </a:pPr>
            <a:r>
              <a:rPr sz="7300" spc="325" dirty="0">
                <a:solidFill>
                  <a:srgbClr val="000000"/>
                </a:solidFill>
              </a:rPr>
              <a:t>COMBATING</a:t>
            </a:r>
            <a:r>
              <a:rPr sz="7300" spc="-265" dirty="0">
                <a:solidFill>
                  <a:srgbClr val="000000"/>
                </a:solidFill>
              </a:rPr>
              <a:t> </a:t>
            </a:r>
            <a:r>
              <a:rPr sz="7300" spc="-20" dirty="0">
                <a:solidFill>
                  <a:srgbClr val="000000"/>
                </a:solidFill>
              </a:rPr>
              <a:t>THE</a:t>
            </a:r>
            <a:r>
              <a:rPr sz="7300" spc="-254" dirty="0">
                <a:solidFill>
                  <a:srgbClr val="000000"/>
                </a:solidFill>
              </a:rPr>
              <a:t> </a:t>
            </a:r>
            <a:r>
              <a:rPr sz="7300" spc="320" dirty="0">
                <a:solidFill>
                  <a:srgbClr val="000000"/>
                </a:solidFill>
              </a:rPr>
              <a:t>OPIOID </a:t>
            </a:r>
            <a:r>
              <a:rPr sz="7300" spc="90" dirty="0">
                <a:solidFill>
                  <a:srgbClr val="000000"/>
                </a:solidFill>
              </a:rPr>
              <a:t>EPIDEMIC,</a:t>
            </a:r>
            <a:r>
              <a:rPr sz="7300" spc="-20" dirty="0">
                <a:solidFill>
                  <a:srgbClr val="000000"/>
                </a:solidFill>
              </a:rPr>
              <a:t> </a:t>
            </a:r>
            <a:r>
              <a:rPr sz="7300" spc="275" dirty="0">
                <a:solidFill>
                  <a:srgbClr val="000000"/>
                </a:solidFill>
              </a:rPr>
              <a:t>ONE</a:t>
            </a:r>
            <a:r>
              <a:rPr sz="7300" spc="-15" dirty="0">
                <a:solidFill>
                  <a:srgbClr val="000000"/>
                </a:solidFill>
              </a:rPr>
              <a:t> </a:t>
            </a:r>
            <a:r>
              <a:rPr sz="7300" spc="-10" dirty="0">
                <a:solidFill>
                  <a:srgbClr val="000000"/>
                </a:solidFill>
              </a:rPr>
              <a:t>RURAL </a:t>
            </a:r>
            <a:r>
              <a:rPr sz="7300" spc="120" dirty="0">
                <a:solidFill>
                  <a:srgbClr val="000000"/>
                </a:solidFill>
              </a:rPr>
              <a:t>LIBRARIAN</a:t>
            </a:r>
            <a:r>
              <a:rPr sz="7300" spc="-30" dirty="0">
                <a:solidFill>
                  <a:srgbClr val="000000"/>
                </a:solidFill>
              </a:rPr>
              <a:t> </a:t>
            </a:r>
            <a:r>
              <a:rPr sz="7300" spc="140" dirty="0">
                <a:solidFill>
                  <a:srgbClr val="000000"/>
                </a:solidFill>
              </a:rPr>
              <a:t>AT</a:t>
            </a:r>
            <a:r>
              <a:rPr sz="7300" spc="-20" dirty="0">
                <a:solidFill>
                  <a:srgbClr val="000000"/>
                </a:solidFill>
              </a:rPr>
              <a:t> </a:t>
            </a:r>
            <a:r>
              <a:rPr sz="7300" spc="420" dirty="0">
                <a:solidFill>
                  <a:srgbClr val="000000"/>
                </a:solidFill>
              </a:rPr>
              <a:t>A</a:t>
            </a:r>
            <a:r>
              <a:rPr sz="7300" spc="-25" dirty="0">
                <a:solidFill>
                  <a:srgbClr val="000000"/>
                </a:solidFill>
              </a:rPr>
              <a:t> </a:t>
            </a:r>
            <a:r>
              <a:rPr sz="7300" spc="50" dirty="0">
                <a:solidFill>
                  <a:srgbClr val="000000"/>
                </a:solidFill>
              </a:rPr>
              <a:t>TIME</a:t>
            </a:r>
            <a:endParaRPr sz="7300" dirty="0"/>
          </a:p>
        </p:txBody>
      </p:sp>
      <p:sp>
        <p:nvSpPr>
          <p:cNvPr id="8" name="object 8"/>
          <p:cNvSpPr txBox="1"/>
          <p:nvPr/>
        </p:nvSpPr>
        <p:spPr>
          <a:xfrm>
            <a:off x="1940274" y="6448072"/>
            <a:ext cx="12675870" cy="1559560"/>
          </a:xfrm>
          <a:prstGeom prst="rect">
            <a:avLst/>
          </a:prstGeom>
        </p:spPr>
        <p:txBody>
          <a:bodyPr vert="horz" wrap="square" lIns="0" tIns="12700" rIns="0" bIns="0" rtlCol="0">
            <a:spAutoFit/>
          </a:bodyPr>
          <a:lstStyle/>
          <a:p>
            <a:pPr marL="12700">
              <a:lnSpc>
                <a:spcPts val="4075"/>
              </a:lnSpc>
              <a:spcBef>
                <a:spcPts val="100"/>
              </a:spcBef>
            </a:pPr>
            <a:r>
              <a:rPr sz="3500" b="1" dirty="0">
                <a:solidFill>
                  <a:srgbClr val="017D42"/>
                </a:solidFill>
                <a:latin typeface="Arial"/>
                <a:cs typeface="Arial"/>
              </a:rPr>
              <a:t>MARGARET</a:t>
            </a:r>
            <a:r>
              <a:rPr sz="3500" b="1" spc="-80" dirty="0">
                <a:solidFill>
                  <a:srgbClr val="017D42"/>
                </a:solidFill>
                <a:latin typeface="Arial"/>
                <a:cs typeface="Arial"/>
              </a:rPr>
              <a:t> </a:t>
            </a:r>
            <a:r>
              <a:rPr sz="3500" b="1" dirty="0">
                <a:solidFill>
                  <a:srgbClr val="017D42"/>
                </a:solidFill>
                <a:latin typeface="Arial"/>
                <a:cs typeface="Arial"/>
              </a:rPr>
              <a:t>SULLIVAN,</a:t>
            </a:r>
            <a:r>
              <a:rPr sz="3500" b="1" spc="-80" dirty="0">
                <a:solidFill>
                  <a:srgbClr val="017D42"/>
                </a:solidFill>
                <a:latin typeface="Arial"/>
                <a:cs typeface="Arial"/>
              </a:rPr>
              <a:t> </a:t>
            </a:r>
            <a:r>
              <a:rPr sz="3500" b="1" dirty="0">
                <a:solidFill>
                  <a:srgbClr val="017D42"/>
                </a:solidFill>
                <a:latin typeface="Arial"/>
                <a:cs typeface="Arial"/>
              </a:rPr>
              <a:t>PH.D.,</a:t>
            </a:r>
            <a:r>
              <a:rPr sz="3500" b="1" spc="-80" dirty="0">
                <a:solidFill>
                  <a:srgbClr val="017D42"/>
                </a:solidFill>
                <a:latin typeface="Arial"/>
                <a:cs typeface="Arial"/>
              </a:rPr>
              <a:t> </a:t>
            </a:r>
            <a:r>
              <a:rPr sz="3500" b="1" dirty="0">
                <a:solidFill>
                  <a:srgbClr val="017D42"/>
                </a:solidFill>
                <a:latin typeface="Arial"/>
                <a:cs typeface="Arial"/>
              </a:rPr>
              <a:t>CARLI</a:t>
            </a:r>
            <a:r>
              <a:rPr sz="3500" b="1" spc="-80" dirty="0">
                <a:solidFill>
                  <a:srgbClr val="017D42"/>
                </a:solidFill>
                <a:latin typeface="Arial"/>
                <a:cs typeface="Arial"/>
              </a:rPr>
              <a:t> </a:t>
            </a:r>
            <a:r>
              <a:rPr sz="3500" b="1" dirty="0">
                <a:solidFill>
                  <a:srgbClr val="017D42"/>
                </a:solidFill>
                <a:latin typeface="Arial"/>
                <a:cs typeface="Arial"/>
              </a:rPr>
              <a:t>LUCIUS,</a:t>
            </a:r>
            <a:r>
              <a:rPr sz="3500" b="1" spc="-80" dirty="0">
                <a:solidFill>
                  <a:srgbClr val="017D42"/>
                </a:solidFill>
                <a:latin typeface="Arial"/>
                <a:cs typeface="Arial"/>
              </a:rPr>
              <a:t> </a:t>
            </a:r>
            <a:r>
              <a:rPr sz="3500" b="1" spc="-25" dirty="0">
                <a:solidFill>
                  <a:srgbClr val="017D42"/>
                </a:solidFill>
                <a:latin typeface="Arial"/>
                <a:cs typeface="Arial"/>
              </a:rPr>
              <a:t>MSW</a:t>
            </a:r>
            <a:endParaRPr sz="3500" dirty="0">
              <a:latin typeface="Arial"/>
              <a:cs typeface="Arial"/>
            </a:endParaRPr>
          </a:p>
          <a:p>
            <a:pPr marL="12700">
              <a:lnSpc>
                <a:spcPts val="2630"/>
              </a:lnSpc>
            </a:pPr>
            <a:r>
              <a:rPr sz="2400" b="1" dirty="0">
                <a:latin typeface="Arial"/>
                <a:cs typeface="Arial"/>
              </a:rPr>
              <a:t>SOUTHEAST</a:t>
            </a:r>
            <a:r>
              <a:rPr sz="2400" b="1" spc="-65" dirty="0">
                <a:latin typeface="Arial"/>
                <a:cs typeface="Arial"/>
              </a:rPr>
              <a:t> </a:t>
            </a:r>
            <a:r>
              <a:rPr sz="2400" b="1" dirty="0">
                <a:latin typeface="Arial"/>
                <a:cs typeface="Arial"/>
              </a:rPr>
              <a:t>RURAL</a:t>
            </a:r>
            <a:r>
              <a:rPr sz="2400" b="1" spc="-65" dirty="0">
                <a:latin typeface="Arial"/>
                <a:cs typeface="Arial"/>
              </a:rPr>
              <a:t> </a:t>
            </a:r>
            <a:r>
              <a:rPr sz="2400" b="1" dirty="0">
                <a:latin typeface="Arial"/>
                <a:cs typeface="Arial"/>
              </a:rPr>
              <a:t>OPIOID</a:t>
            </a:r>
            <a:r>
              <a:rPr sz="2400" b="1" spc="-60" dirty="0">
                <a:latin typeface="Arial"/>
                <a:cs typeface="Arial"/>
              </a:rPr>
              <a:t> </a:t>
            </a:r>
            <a:r>
              <a:rPr sz="2400" b="1" dirty="0">
                <a:latin typeface="Arial"/>
                <a:cs typeface="Arial"/>
              </a:rPr>
              <a:t>TECHNICAL</a:t>
            </a:r>
            <a:r>
              <a:rPr sz="2400" b="1" spc="-65" dirty="0">
                <a:latin typeface="Arial"/>
                <a:cs typeface="Arial"/>
              </a:rPr>
              <a:t> </a:t>
            </a:r>
            <a:r>
              <a:rPr sz="2400" b="1" dirty="0">
                <a:latin typeface="Arial"/>
                <a:cs typeface="Arial"/>
              </a:rPr>
              <a:t>ASSISTANCE</a:t>
            </a:r>
            <a:r>
              <a:rPr sz="2400" b="1" spc="-60" dirty="0">
                <a:latin typeface="Arial"/>
                <a:cs typeface="Arial"/>
              </a:rPr>
              <a:t> </a:t>
            </a:r>
            <a:r>
              <a:rPr sz="2400" b="1" dirty="0">
                <a:latin typeface="Arial"/>
                <a:cs typeface="Arial"/>
              </a:rPr>
              <a:t>REGIONAL</a:t>
            </a:r>
            <a:r>
              <a:rPr sz="2400" b="1" spc="-65" dirty="0">
                <a:latin typeface="Arial"/>
                <a:cs typeface="Arial"/>
              </a:rPr>
              <a:t> </a:t>
            </a:r>
            <a:r>
              <a:rPr sz="2400" b="1" spc="-10" dirty="0">
                <a:latin typeface="Arial"/>
                <a:cs typeface="Arial"/>
              </a:rPr>
              <a:t>CENTER</a:t>
            </a:r>
            <a:endParaRPr sz="2400" dirty="0">
              <a:latin typeface="Arial"/>
              <a:cs typeface="Arial"/>
            </a:endParaRPr>
          </a:p>
          <a:p>
            <a:pPr marL="12700" marR="5080">
              <a:lnSpc>
                <a:spcPts val="2630"/>
              </a:lnSpc>
              <a:spcBef>
                <a:spcPts val="165"/>
              </a:spcBef>
            </a:pPr>
            <a:r>
              <a:rPr sz="2400" dirty="0">
                <a:solidFill>
                  <a:srgbClr val="131313"/>
                </a:solidFill>
                <a:latin typeface="Arial"/>
                <a:cs typeface="Arial"/>
              </a:rPr>
              <a:t>AT</a:t>
            </a:r>
            <a:r>
              <a:rPr sz="2400" spc="-30" dirty="0">
                <a:solidFill>
                  <a:srgbClr val="131313"/>
                </a:solidFill>
                <a:latin typeface="Arial"/>
                <a:cs typeface="Arial"/>
              </a:rPr>
              <a:t> </a:t>
            </a:r>
            <a:r>
              <a:rPr sz="2400" dirty="0">
                <a:solidFill>
                  <a:srgbClr val="131313"/>
                </a:solidFill>
                <a:latin typeface="Arial"/>
                <a:cs typeface="Arial"/>
              </a:rPr>
              <a:t>THE</a:t>
            </a:r>
            <a:r>
              <a:rPr sz="2400" spc="-25" dirty="0">
                <a:solidFill>
                  <a:srgbClr val="131313"/>
                </a:solidFill>
                <a:latin typeface="Arial"/>
                <a:cs typeface="Arial"/>
              </a:rPr>
              <a:t> </a:t>
            </a:r>
            <a:r>
              <a:rPr sz="2400" dirty="0">
                <a:solidFill>
                  <a:srgbClr val="131313"/>
                </a:solidFill>
                <a:latin typeface="Arial"/>
                <a:cs typeface="Arial"/>
              </a:rPr>
              <a:t>STOOPS</a:t>
            </a:r>
            <a:r>
              <a:rPr sz="2400" spc="-30" dirty="0">
                <a:solidFill>
                  <a:srgbClr val="131313"/>
                </a:solidFill>
                <a:latin typeface="Arial"/>
                <a:cs typeface="Arial"/>
              </a:rPr>
              <a:t> </a:t>
            </a:r>
            <a:r>
              <a:rPr sz="2400" dirty="0">
                <a:solidFill>
                  <a:srgbClr val="131313"/>
                </a:solidFill>
                <a:latin typeface="Arial"/>
                <a:cs typeface="Arial"/>
              </a:rPr>
              <a:t>CENTER</a:t>
            </a:r>
            <a:r>
              <a:rPr sz="2400" spc="-25" dirty="0">
                <a:solidFill>
                  <a:srgbClr val="131313"/>
                </a:solidFill>
                <a:latin typeface="Arial"/>
                <a:cs typeface="Arial"/>
              </a:rPr>
              <a:t> </a:t>
            </a:r>
            <a:r>
              <a:rPr sz="2400" dirty="0">
                <a:solidFill>
                  <a:srgbClr val="131313"/>
                </a:solidFill>
                <a:latin typeface="Arial"/>
                <a:cs typeface="Arial"/>
              </a:rPr>
              <a:t>FOR</a:t>
            </a:r>
            <a:r>
              <a:rPr sz="2400" spc="-30" dirty="0">
                <a:solidFill>
                  <a:srgbClr val="131313"/>
                </a:solidFill>
                <a:latin typeface="Arial"/>
                <a:cs typeface="Arial"/>
              </a:rPr>
              <a:t> </a:t>
            </a:r>
            <a:r>
              <a:rPr sz="2400" dirty="0">
                <a:solidFill>
                  <a:srgbClr val="131313"/>
                </a:solidFill>
                <a:latin typeface="Arial"/>
                <a:cs typeface="Arial"/>
              </a:rPr>
              <a:t>COMMUNITIES,</a:t>
            </a:r>
            <a:r>
              <a:rPr sz="2400" spc="-25" dirty="0">
                <a:solidFill>
                  <a:srgbClr val="131313"/>
                </a:solidFill>
                <a:latin typeface="Arial"/>
                <a:cs typeface="Arial"/>
              </a:rPr>
              <a:t> </a:t>
            </a:r>
            <a:r>
              <a:rPr sz="2400" dirty="0">
                <a:solidFill>
                  <a:srgbClr val="131313"/>
                </a:solidFill>
                <a:latin typeface="Arial"/>
                <a:cs typeface="Arial"/>
              </a:rPr>
              <a:t>FAMILIES,</a:t>
            </a:r>
            <a:r>
              <a:rPr sz="2400" spc="-30" dirty="0">
                <a:solidFill>
                  <a:srgbClr val="131313"/>
                </a:solidFill>
                <a:latin typeface="Arial"/>
                <a:cs typeface="Arial"/>
              </a:rPr>
              <a:t> </a:t>
            </a:r>
            <a:r>
              <a:rPr sz="2400" dirty="0">
                <a:solidFill>
                  <a:srgbClr val="131313"/>
                </a:solidFill>
                <a:latin typeface="Arial"/>
                <a:cs typeface="Arial"/>
              </a:rPr>
              <a:t>AND</a:t>
            </a:r>
            <a:r>
              <a:rPr sz="2400" spc="-25" dirty="0">
                <a:solidFill>
                  <a:srgbClr val="131313"/>
                </a:solidFill>
                <a:latin typeface="Arial"/>
                <a:cs typeface="Arial"/>
              </a:rPr>
              <a:t> </a:t>
            </a:r>
            <a:r>
              <a:rPr sz="2400" dirty="0">
                <a:solidFill>
                  <a:srgbClr val="131313"/>
                </a:solidFill>
                <a:latin typeface="Arial"/>
                <a:cs typeface="Arial"/>
              </a:rPr>
              <a:t>CHILDREN</a:t>
            </a:r>
            <a:r>
              <a:rPr sz="2400" spc="-30" dirty="0">
                <a:solidFill>
                  <a:srgbClr val="131313"/>
                </a:solidFill>
                <a:latin typeface="Arial"/>
                <a:cs typeface="Arial"/>
              </a:rPr>
              <a:t> </a:t>
            </a:r>
            <a:r>
              <a:rPr sz="2400" dirty="0">
                <a:solidFill>
                  <a:srgbClr val="131313"/>
                </a:solidFill>
                <a:latin typeface="Arial"/>
                <a:cs typeface="Arial"/>
              </a:rPr>
              <a:t>AT</a:t>
            </a:r>
            <a:r>
              <a:rPr sz="2400" spc="-25" dirty="0">
                <a:solidFill>
                  <a:srgbClr val="131313"/>
                </a:solidFill>
                <a:latin typeface="Arial"/>
                <a:cs typeface="Arial"/>
              </a:rPr>
              <a:t> </a:t>
            </a:r>
            <a:r>
              <a:rPr sz="2400" spc="-10" dirty="0">
                <a:solidFill>
                  <a:srgbClr val="131313"/>
                </a:solidFill>
                <a:latin typeface="Arial"/>
                <a:cs typeface="Arial"/>
              </a:rPr>
              <a:t>FLORIDA </a:t>
            </a:r>
            <a:r>
              <a:rPr sz="2400" dirty="0">
                <a:solidFill>
                  <a:srgbClr val="131313"/>
                </a:solidFill>
                <a:latin typeface="Arial"/>
                <a:cs typeface="Arial"/>
              </a:rPr>
              <a:t>STATE UNIVERSITY’S COLLEGE OF SOCIAL </a:t>
            </a:r>
            <a:r>
              <a:rPr sz="2400" spc="-20" dirty="0">
                <a:solidFill>
                  <a:srgbClr val="131313"/>
                </a:solidFill>
                <a:latin typeface="Arial"/>
                <a:cs typeface="Arial"/>
              </a:rPr>
              <a:t>WORK</a:t>
            </a:r>
            <a:endParaRPr sz="2400"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75583" y="374040"/>
            <a:ext cx="8049681" cy="2015936"/>
          </a:xfrm>
          <a:prstGeom prst="rect">
            <a:avLst/>
          </a:prstGeom>
        </p:spPr>
        <p:txBody>
          <a:bodyPr vert="horz" wrap="square" lIns="0" tIns="15240" rIns="0" bIns="0" rtlCol="0">
            <a:spAutoFit/>
          </a:bodyPr>
          <a:lstStyle/>
          <a:p>
            <a:pPr marL="12700" algn="thaiDist">
              <a:lnSpc>
                <a:spcPct val="100000"/>
              </a:lnSpc>
              <a:spcBef>
                <a:spcPts val="120"/>
              </a:spcBef>
            </a:pPr>
            <a:r>
              <a:rPr sz="13000" dirty="0">
                <a:solidFill>
                  <a:srgbClr val="017D42"/>
                </a:solidFill>
              </a:rPr>
              <a:t>AGENDA</a:t>
            </a:r>
            <a:endParaRPr sz="13000" dirty="0"/>
          </a:p>
        </p:txBody>
      </p:sp>
      <p:sp>
        <p:nvSpPr>
          <p:cNvPr id="4" name="object 4">
            <a:extLst>
              <a:ext uri="{C183D7F6-B498-43B3-948B-1728B52AA6E4}">
                <adec:decorative xmlns:adec="http://schemas.microsoft.com/office/drawing/2017/decorative" val="1"/>
              </a:ext>
            </a:extLst>
          </p:cNvPr>
          <p:cNvSpPr/>
          <p:nvPr/>
        </p:nvSpPr>
        <p:spPr>
          <a:xfrm>
            <a:off x="17200615" y="298795"/>
            <a:ext cx="1087755" cy="696595"/>
          </a:xfrm>
          <a:custGeom>
            <a:avLst/>
            <a:gdLst/>
            <a:ahLst/>
            <a:cxnLst/>
            <a:rect l="l" t="t" r="r" b="b"/>
            <a:pathLst>
              <a:path w="1087755" h="696594">
                <a:moveTo>
                  <a:pt x="0" y="696246"/>
                </a:moveTo>
                <a:lnTo>
                  <a:pt x="0" y="0"/>
                </a:lnTo>
                <a:lnTo>
                  <a:pt x="1087384" y="0"/>
                </a:lnTo>
                <a:lnTo>
                  <a:pt x="1087384" y="696246"/>
                </a:lnTo>
                <a:lnTo>
                  <a:pt x="0" y="696246"/>
                </a:lnTo>
                <a:close/>
              </a:path>
            </a:pathLst>
          </a:custGeom>
          <a:solidFill>
            <a:srgbClr val="F58325"/>
          </a:solidFill>
        </p:spPr>
        <p:txBody>
          <a:bodyPr wrap="square" lIns="0" tIns="0" rIns="0" bIns="0" rtlCol="0"/>
          <a:lstStyle/>
          <a:p>
            <a:pPr algn="l" rtl="0"/>
            <a:endParaRPr/>
          </a:p>
        </p:txBody>
      </p:sp>
      <p:sp>
        <p:nvSpPr>
          <p:cNvPr id="3" name="object 3" descr="Agenda items listed."/>
          <p:cNvSpPr/>
          <p:nvPr/>
        </p:nvSpPr>
        <p:spPr>
          <a:xfrm>
            <a:off x="183740" y="3354099"/>
            <a:ext cx="16275050" cy="6236970"/>
          </a:xfrm>
          <a:custGeom>
            <a:avLst/>
            <a:gdLst/>
            <a:ahLst/>
            <a:cxnLst/>
            <a:rect l="l" t="t" r="r" b="b"/>
            <a:pathLst>
              <a:path w="16275050" h="6236970">
                <a:moveTo>
                  <a:pt x="16274541" y="6236949"/>
                </a:moveTo>
                <a:lnTo>
                  <a:pt x="0" y="6236949"/>
                </a:lnTo>
                <a:lnTo>
                  <a:pt x="0" y="0"/>
                </a:lnTo>
                <a:lnTo>
                  <a:pt x="16274541" y="0"/>
                </a:lnTo>
                <a:lnTo>
                  <a:pt x="16274541" y="6236949"/>
                </a:lnTo>
                <a:close/>
              </a:path>
            </a:pathLst>
          </a:custGeom>
          <a:solidFill>
            <a:srgbClr val="661F31"/>
          </a:solidFill>
        </p:spPr>
        <p:txBody>
          <a:bodyPr wrap="square" lIns="0" tIns="0" rIns="0" bIns="0" rtlCol="0"/>
          <a:lstStyle/>
          <a:p>
            <a:pPr algn="l" rtl="0"/>
            <a:endParaRPr/>
          </a:p>
        </p:txBody>
      </p:sp>
      <p:grpSp>
        <p:nvGrpSpPr>
          <p:cNvPr id="5" name="object 5">
            <a:extLst>
              <a:ext uri="{C183D7F6-B498-43B3-948B-1728B52AA6E4}">
                <adec:decorative xmlns:adec="http://schemas.microsoft.com/office/drawing/2017/decorative" val="1"/>
              </a:ext>
            </a:extLst>
          </p:cNvPr>
          <p:cNvGrpSpPr/>
          <p:nvPr/>
        </p:nvGrpSpPr>
        <p:grpSpPr>
          <a:xfrm>
            <a:off x="1098620" y="2625322"/>
            <a:ext cx="16073119" cy="6236971"/>
            <a:chOff x="1098620" y="2452604"/>
            <a:chExt cx="16073119" cy="6409690"/>
          </a:xfrm>
        </p:grpSpPr>
        <p:sp>
          <p:nvSpPr>
            <p:cNvPr id="6" name="object 6"/>
            <p:cNvSpPr/>
            <p:nvPr/>
          </p:nvSpPr>
          <p:spPr>
            <a:xfrm>
              <a:off x="1098620" y="2452604"/>
              <a:ext cx="16073119" cy="6409690"/>
            </a:xfrm>
            <a:custGeom>
              <a:avLst/>
              <a:gdLst/>
              <a:ahLst/>
              <a:cxnLst/>
              <a:rect l="l" t="t" r="r" b="b"/>
              <a:pathLst>
                <a:path w="16073119" h="6409690">
                  <a:moveTo>
                    <a:pt x="16072796" y="6409090"/>
                  </a:moveTo>
                  <a:lnTo>
                    <a:pt x="0" y="6409090"/>
                  </a:lnTo>
                  <a:lnTo>
                    <a:pt x="0" y="0"/>
                  </a:lnTo>
                  <a:lnTo>
                    <a:pt x="16072796" y="0"/>
                  </a:lnTo>
                  <a:lnTo>
                    <a:pt x="16072796" y="6409090"/>
                  </a:lnTo>
                  <a:close/>
                </a:path>
              </a:pathLst>
            </a:custGeom>
            <a:solidFill>
              <a:srgbClr val="FFFFFF"/>
            </a:solidFill>
          </p:spPr>
          <p:txBody>
            <a:bodyPr wrap="square" lIns="0" tIns="0" rIns="0" bIns="0" rtlCol="0"/>
            <a:lstStyle/>
            <a:p>
              <a:pPr algn="l" rtl="0"/>
              <a:endParaRPr dirty="0"/>
            </a:p>
          </p:txBody>
        </p:sp>
        <p:sp>
          <p:nvSpPr>
            <p:cNvPr id="7" name="object 7"/>
            <p:cNvSpPr/>
            <p:nvPr/>
          </p:nvSpPr>
          <p:spPr>
            <a:xfrm>
              <a:off x="2063178" y="4961622"/>
              <a:ext cx="7230109" cy="2953385"/>
            </a:xfrm>
            <a:custGeom>
              <a:avLst/>
              <a:gdLst/>
              <a:ahLst/>
              <a:cxnLst/>
              <a:rect l="l" t="t" r="r" b="b"/>
              <a:pathLst>
                <a:path w="7230109" h="2953384">
                  <a:moveTo>
                    <a:pt x="1224102" y="2341168"/>
                  </a:moveTo>
                  <a:lnTo>
                    <a:pt x="1222260" y="2293340"/>
                  </a:lnTo>
                  <a:lnTo>
                    <a:pt x="1216825" y="2246515"/>
                  </a:lnTo>
                  <a:lnTo>
                    <a:pt x="1207935" y="2200833"/>
                  </a:lnTo>
                  <a:lnTo>
                    <a:pt x="1195730" y="2156422"/>
                  </a:lnTo>
                  <a:lnTo>
                    <a:pt x="1180325" y="2113445"/>
                  </a:lnTo>
                  <a:lnTo>
                    <a:pt x="1161884" y="2072005"/>
                  </a:lnTo>
                  <a:lnTo>
                    <a:pt x="1140536" y="2032254"/>
                  </a:lnTo>
                  <a:lnTo>
                    <a:pt x="1116406" y="1994331"/>
                  </a:lnTo>
                  <a:lnTo>
                    <a:pt x="1089634" y="1958365"/>
                  </a:lnTo>
                  <a:lnTo>
                    <a:pt x="1060361" y="1924494"/>
                  </a:lnTo>
                  <a:lnTo>
                    <a:pt x="1028725" y="1892846"/>
                  </a:lnTo>
                  <a:lnTo>
                    <a:pt x="994854" y="1863572"/>
                  </a:lnTo>
                  <a:lnTo>
                    <a:pt x="958888" y="1836813"/>
                  </a:lnTo>
                  <a:lnTo>
                    <a:pt x="920965" y="1812683"/>
                  </a:lnTo>
                  <a:lnTo>
                    <a:pt x="881214" y="1791322"/>
                  </a:lnTo>
                  <a:lnTo>
                    <a:pt x="839774" y="1772881"/>
                  </a:lnTo>
                  <a:lnTo>
                    <a:pt x="796785" y="1757489"/>
                  </a:lnTo>
                  <a:lnTo>
                    <a:pt x="752386" y="1745284"/>
                  </a:lnTo>
                  <a:lnTo>
                    <a:pt x="706704" y="1736394"/>
                  </a:lnTo>
                  <a:lnTo>
                    <a:pt x="659879" y="1730959"/>
                  </a:lnTo>
                  <a:lnTo>
                    <a:pt x="612051" y="1729117"/>
                  </a:lnTo>
                  <a:lnTo>
                    <a:pt x="564222" y="1730959"/>
                  </a:lnTo>
                  <a:lnTo>
                    <a:pt x="517398" y="1736394"/>
                  </a:lnTo>
                  <a:lnTo>
                    <a:pt x="471716" y="1745284"/>
                  </a:lnTo>
                  <a:lnTo>
                    <a:pt x="427304" y="1757489"/>
                  </a:lnTo>
                  <a:lnTo>
                    <a:pt x="384314" y="1772881"/>
                  </a:lnTo>
                  <a:lnTo>
                    <a:pt x="342887" y="1791322"/>
                  </a:lnTo>
                  <a:lnTo>
                    <a:pt x="303136" y="1812683"/>
                  </a:lnTo>
                  <a:lnTo>
                    <a:pt x="265214" y="1836813"/>
                  </a:lnTo>
                  <a:lnTo>
                    <a:pt x="229247" y="1863572"/>
                  </a:lnTo>
                  <a:lnTo>
                    <a:pt x="195364" y="1892846"/>
                  </a:lnTo>
                  <a:lnTo>
                    <a:pt x="163728" y="1924494"/>
                  </a:lnTo>
                  <a:lnTo>
                    <a:pt x="134454" y="1958365"/>
                  </a:lnTo>
                  <a:lnTo>
                    <a:pt x="107683" y="1994331"/>
                  </a:lnTo>
                  <a:lnTo>
                    <a:pt x="83566" y="2032254"/>
                  </a:lnTo>
                  <a:lnTo>
                    <a:pt x="62204" y="2072005"/>
                  </a:lnTo>
                  <a:lnTo>
                    <a:pt x="43764" y="2113445"/>
                  </a:lnTo>
                  <a:lnTo>
                    <a:pt x="28371" y="2156422"/>
                  </a:lnTo>
                  <a:lnTo>
                    <a:pt x="16167" y="2200833"/>
                  </a:lnTo>
                  <a:lnTo>
                    <a:pt x="7277" y="2246515"/>
                  </a:lnTo>
                  <a:lnTo>
                    <a:pt x="1841" y="2293340"/>
                  </a:lnTo>
                  <a:lnTo>
                    <a:pt x="0" y="2341168"/>
                  </a:lnTo>
                  <a:lnTo>
                    <a:pt x="1841" y="2388997"/>
                  </a:lnTo>
                  <a:lnTo>
                    <a:pt x="7277" y="2435822"/>
                  </a:lnTo>
                  <a:lnTo>
                    <a:pt x="16167" y="2481503"/>
                  </a:lnTo>
                  <a:lnTo>
                    <a:pt x="28371" y="2525903"/>
                  </a:lnTo>
                  <a:lnTo>
                    <a:pt x="43764" y="2568892"/>
                  </a:lnTo>
                  <a:lnTo>
                    <a:pt x="62204" y="2610332"/>
                  </a:lnTo>
                  <a:lnTo>
                    <a:pt x="83566" y="2650083"/>
                  </a:lnTo>
                  <a:lnTo>
                    <a:pt x="107683" y="2688005"/>
                  </a:lnTo>
                  <a:lnTo>
                    <a:pt x="134454" y="2723972"/>
                  </a:lnTo>
                  <a:lnTo>
                    <a:pt x="163728" y="2757843"/>
                  </a:lnTo>
                  <a:lnTo>
                    <a:pt x="195364" y="2789478"/>
                  </a:lnTo>
                  <a:lnTo>
                    <a:pt x="229247" y="2818752"/>
                  </a:lnTo>
                  <a:lnTo>
                    <a:pt x="265214" y="2845524"/>
                  </a:lnTo>
                  <a:lnTo>
                    <a:pt x="303136" y="2869654"/>
                  </a:lnTo>
                  <a:lnTo>
                    <a:pt x="342887" y="2891002"/>
                  </a:lnTo>
                  <a:lnTo>
                    <a:pt x="384314" y="2909455"/>
                  </a:lnTo>
                  <a:lnTo>
                    <a:pt x="427304" y="2924848"/>
                  </a:lnTo>
                  <a:lnTo>
                    <a:pt x="471716" y="2937052"/>
                  </a:lnTo>
                  <a:lnTo>
                    <a:pt x="517398" y="2945942"/>
                  </a:lnTo>
                  <a:lnTo>
                    <a:pt x="564222" y="2951378"/>
                  </a:lnTo>
                  <a:lnTo>
                    <a:pt x="612051" y="2953220"/>
                  </a:lnTo>
                  <a:lnTo>
                    <a:pt x="659879" y="2951378"/>
                  </a:lnTo>
                  <a:lnTo>
                    <a:pt x="706704" y="2945942"/>
                  </a:lnTo>
                  <a:lnTo>
                    <a:pt x="752386" y="2937052"/>
                  </a:lnTo>
                  <a:lnTo>
                    <a:pt x="796785" y="2924848"/>
                  </a:lnTo>
                  <a:lnTo>
                    <a:pt x="839774" y="2909455"/>
                  </a:lnTo>
                  <a:lnTo>
                    <a:pt x="881214" y="2891002"/>
                  </a:lnTo>
                  <a:lnTo>
                    <a:pt x="920965" y="2869654"/>
                  </a:lnTo>
                  <a:lnTo>
                    <a:pt x="958888" y="2845524"/>
                  </a:lnTo>
                  <a:lnTo>
                    <a:pt x="994854" y="2818752"/>
                  </a:lnTo>
                  <a:lnTo>
                    <a:pt x="1028725" y="2789478"/>
                  </a:lnTo>
                  <a:lnTo>
                    <a:pt x="1060361" y="2757843"/>
                  </a:lnTo>
                  <a:lnTo>
                    <a:pt x="1089634" y="2723972"/>
                  </a:lnTo>
                  <a:lnTo>
                    <a:pt x="1116406" y="2688005"/>
                  </a:lnTo>
                  <a:lnTo>
                    <a:pt x="1140536" y="2650083"/>
                  </a:lnTo>
                  <a:lnTo>
                    <a:pt x="1161884" y="2610332"/>
                  </a:lnTo>
                  <a:lnTo>
                    <a:pt x="1180325" y="2568892"/>
                  </a:lnTo>
                  <a:lnTo>
                    <a:pt x="1195730" y="2525903"/>
                  </a:lnTo>
                  <a:lnTo>
                    <a:pt x="1207935" y="2481503"/>
                  </a:lnTo>
                  <a:lnTo>
                    <a:pt x="1216825" y="2435822"/>
                  </a:lnTo>
                  <a:lnTo>
                    <a:pt x="1222260" y="2388997"/>
                  </a:lnTo>
                  <a:lnTo>
                    <a:pt x="1224102" y="2341168"/>
                  </a:lnTo>
                  <a:close/>
                </a:path>
                <a:path w="7230109" h="2953384">
                  <a:moveTo>
                    <a:pt x="1224102" y="623811"/>
                  </a:moveTo>
                  <a:lnTo>
                    <a:pt x="1222260" y="575970"/>
                  </a:lnTo>
                  <a:lnTo>
                    <a:pt x="1216825" y="529145"/>
                  </a:lnTo>
                  <a:lnTo>
                    <a:pt x="1207935" y="483463"/>
                  </a:lnTo>
                  <a:lnTo>
                    <a:pt x="1195730" y="439064"/>
                  </a:lnTo>
                  <a:lnTo>
                    <a:pt x="1180325" y="396074"/>
                  </a:lnTo>
                  <a:lnTo>
                    <a:pt x="1161884" y="354647"/>
                  </a:lnTo>
                  <a:lnTo>
                    <a:pt x="1140536" y="314896"/>
                  </a:lnTo>
                  <a:lnTo>
                    <a:pt x="1116406" y="276961"/>
                  </a:lnTo>
                  <a:lnTo>
                    <a:pt x="1089634" y="240995"/>
                  </a:lnTo>
                  <a:lnTo>
                    <a:pt x="1060361" y="207124"/>
                  </a:lnTo>
                  <a:lnTo>
                    <a:pt x="1028725" y="175488"/>
                  </a:lnTo>
                  <a:lnTo>
                    <a:pt x="994854" y="146215"/>
                  </a:lnTo>
                  <a:lnTo>
                    <a:pt x="958888" y="119443"/>
                  </a:lnTo>
                  <a:lnTo>
                    <a:pt x="920965" y="95313"/>
                  </a:lnTo>
                  <a:lnTo>
                    <a:pt x="881214" y="73964"/>
                  </a:lnTo>
                  <a:lnTo>
                    <a:pt x="839774" y="55524"/>
                  </a:lnTo>
                  <a:lnTo>
                    <a:pt x="796785" y="40132"/>
                  </a:lnTo>
                  <a:lnTo>
                    <a:pt x="752386" y="27927"/>
                  </a:lnTo>
                  <a:lnTo>
                    <a:pt x="706704" y="19037"/>
                  </a:lnTo>
                  <a:lnTo>
                    <a:pt x="659879" y="13601"/>
                  </a:lnTo>
                  <a:lnTo>
                    <a:pt x="612051" y="11760"/>
                  </a:lnTo>
                  <a:lnTo>
                    <a:pt x="564222" y="13601"/>
                  </a:lnTo>
                  <a:lnTo>
                    <a:pt x="517398" y="19037"/>
                  </a:lnTo>
                  <a:lnTo>
                    <a:pt x="471716" y="27927"/>
                  </a:lnTo>
                  <a:lnTo>
                    <a:pt x="427304" y="40132"/>
                  </a:lnTo>
                  <a:lnTo>
                    <a:pt x="384314" y="55524"/>
                  </a:lnTo>
                  <a:lnTo>
                    <a:pt x="342887" y="73964"/>
                  </a:lnTo>
                  <a:lnTo>
                    <a:pt x="303136" y="95313"/>
                  </a:lnTo>
                  <a:lnTo>
                    <a:pt x="265214" y="119443"/>
                  </a:lnTo>
                  <a:lnTo>
                    <a:pt x="229247" y="146215"/>
                  </a:lnTo>
                  <a:lnTo>
                    <a:pt x="195364" y="175488"/>
                  </a:lnTo>
                  <a:lnTo>
                    <a:pt x="163728" y="207124"/>
                  </a:lnTo>
                  <a:lnTo>
                    <a:pt x="134454" y="240995"/>
                  </a:lnTo>
                  <a:lnTo>
                    <a:pt x="107683" y="276961"/>
                  </a:lnTo>
                  <a:lnTo>
                    <a:pt x="83566" y="314896"/>
                  </a:lnTo>
                  <a:lnTo>
                    <a:pt x="62204" y="354647"/>
                  </a:lnTo>
                  <a:lnTo>
                    <a:pt x="43764" y="396074"/>
                  </a:lnTo>
                  <a:lnTo>
                    <a:pt x="28371" y="439064"/>
                  </a:lnTo>
                  <a:lnTo>
                    <a:pt x="16167" y="483463"/>
                  </a:lnTo>
                  <a:lnTo>
                    <a:pt x="7277" y="529145"/>
                  </a:lnTo>
                  <a:lnTo>
                    <a:pt x="1841" y="575970"/>
                  </a:lnTo>
                  <a:lnTo>
                    <a:pt x="0" y="623811"/>
                  </a:lnTo>
                  <a:lnTo>
                    <a:pt x="1841" y="671639"/>
                  </a:lnTo>
                  <a:lnTo>
                    <a:pt x="7277" y="718464"/>
                  </a:lnTo>
                  <a:lnTo>
                    <a:pt x="16167" y="764146"/>
                  </a:lnTo>
                  <a:lnTo>
                    <a:pt x="28371" y="808545"/>
                  </a:lnTo>
                  <a:lnTo>
                    <a:pt x="43764" y="851535"/>
                  </a:lnTo>
                  <a:lnTo>
                    <a:pt x="62204" y="892975"/>
                  </a:lnTo>
                  <a:lnTo>
                    <a:pt x="83566" y="932726"/>
                  </a:lnTo>
                  <a:lnTo>
                    <a:pt x="107683" y="970648"/>
                  </a:lnTo>
                  <a:lnTo>
                    <a:pt x="134454" y="1006614"/>
                  </a:lnTo>
                  <a:lnTo>
                    <a:pt x="163728" y="1040485"/>
                  </a:lnTo>
                  <a:lnTo>
                    <a:pt x="195364" y="1072121"/>
                  </a:lnTo>
                  <a:lnTo>
                    <a:pt x="229247" y="1101394"/>
                  </a:lnTo>
                  <a:lnTo>
                    <a:pt x="265214" y="1128166"/>
                  </a:lnTo>
                  <a:lnTo>
                    <a:pt x="303136" y="1152296"/>
                  </a:lnTo>
                  <a:lnTo>
                    <a:pt x="342887" y="1173645"/>
                  </a:lnTo>
                  <a:lnTo>
                    <a:pt x="384314" y="1192085"/>
                  </a:lnTo>
                  <a:lnTo>
                    <a:pt x="427304" y="1207477"/>
                  </a:lnTo>
                  <a:lnTo>
                    <a:pt x="471716" y="1219695"/>
                  </a:lnTo>
                  <a:lnTo>
                    <a:pt x="517398" y="1228585"/>
                  </a:lnTo>
                  <a:lnTo>
                    <a:pt x="564222" y="1234020"/>
                  </a:lnTo>
                  <a:lnTo>
                    <a:pt x="612051" y="1235862"/>
                  </a:lnTo>
                  <a:lnTo>
                    <a:pt x="659879" y="1234020"/>
                  </a:lnTo>
                  <a:lnTo>
                    <a:pt x="706704" y="1228585"/>
                  </a:lnTo>
                  <a:lnTo>
                    <a:pt x="752386" y="1219695"/>
                  </a:lnTo>
                  <a:lnTo>
                    <a:pt x="796785" y="1207477"/>
                  </a:lnTo>
                  <a:lnTo>
                    <a:pt x="839774" y="1192085"/>
                  </a:lnTo>
                  <a:lnTo>
                    <a:pt x="881214" y="1173645"/>
                  </a:lnTo>
                  <a:lnTo>
                    <a:pt x="920965" y="1152296"/>
                  </a:lnTo>
                  <a:lnTo>
                    <a:pt x="958888" y="1128166"/>
                  </a:lnTo>
                  <a:lnTo>
                    <a:pt x="994854" y="1101394"/>
                  </a:lnTo>
                  <a:lnTo>
                    <a:pt x="1028725" y="1072121"/>
                  </a:lnTo>
                  <a:lnTo>
                    <a:pt x="1060361" y="1040485"/>
                  </a:lnTo>
                  <a:lnTo>
                    <a:pt x="1089634" y="1006614"/>
                  </a:lnTo>
                  <a:lnTo>
                    <a:pt x="1116406" y="970648"/>
                  </a:lnTo>
                  <a:lnTo>
                    <a:pt x="1140536" y="932726"/>
                  </a:lnTo>
                  <a:lnTo>
                    <a:pt x="1161884" y="892975"/>
                  </a:lnTo>
                  <a:lnTo>
                    <a:pt x="1180325" y="851535"/>
                  </a:lnTo>
                  <a:lnTo>
                    <a:pt x="1195730" y="808545"/>
                  </a:lnTo>
                  <a:lnTo>
                    <a:pt x="1207935" y="764146"/>
                  </a:lnTo>
                  <a:lnTo>
                    <a:pt x="1216825" y="718464"/>
                  </a:lnTo>
                  <a:lnTo>
                    <a:pt x="1222260" y="671639"/>
                  </a:lnTo>
                  <a:lnTo>
                    <a:pt x="1224102" y="623811"/>
                  </a:lnTo>
                  <a:close/>
                </a:path>
                <a:path w="7230109" h="2953384">
                  <a:moveTo>
                    <a:pt x="7229932" y="612051"/>
                  </a:moveTo>
                  <a:lnTo>
                    <a:pt x="7228091" y="564222"/>
                  </a:lnTo>
                  <a:lnTo>
                    <a:pt x="7222655" y="517398"/>
                  </a:lnTo>
                  <a:lnTo>
                    <a:pt x="7213765" y="471716"/>
                  </a:lnTo>
                  <a:lnTo>
                    <a:pt x="7201560" y="427316"/>
                  </a:lnTo>
                  <a:lnTo>
                    <a:pt x="7186168" y="384327"/>
                  </a:lnTo>
                  <a:lnTo>
                    <a:pt x="7167727" y="342887"/>
                  </a:lnTo>
                  <a:lnTo>
                    <a:pt x="7146366" y="303136"/>
                  </a:lnTo>
                  <a:lnTo>
                    <a:pt x="7122236" y="265214"/>
                  </a:lnTo>
                  <a:lnTo>
                    <a:pt x="7095477" y="229247"/>
                  </a:lnTo>
                  <a:lnTo>
                    <a:pt x="7066204" y="195376"/>
                  </a:lnTo>
                  <a:lnTo>
                    <a:pt x="7034555" y="163741"/>
                  </a:lnTo>
                  <a:lnTo>
                    <a:pt x="7000684" y="134467"/>
                  </a:lnTo>
                  <a:lnTo>
                    <a:pt x="6964718" y="107696"/>
                  </a:lnTo>
                  <a:lnTo>
                    <a:pt x="6926796" y="83566"/>
                  </a:lnTo>
                  <a:lnTo>
                    <a:pt x="6887045" y="62217"/>
                  </a:lnTo>
                  <a:lnTo>
                    <a:pt x="6845617" y="43764"/>
                  </a:lnTo>
                  <a:lnTo>
                    <a:pt x="6802628" y="28371"/>
                  </a:lnTo>
                  <a:lnTo>
                    <a:pt x="6758216" y="16167"/>
                  </a:lnTo>
                  <a:lnTo>
                    <a:pt x="6712534" y="7277"/>
                  </a:lnTo>
                  <a:lnTo>
                    <a:pt x="6665709" y="1841"/>
                  </a:lnTo>
                  <a:lnTo>
                    <a:pt x="6617881" y="0"/>
                  </a:lnTo>
                  <a:lnTo>
                    <a:pt x="6570053" y="1841"/>
                  </a:lnTo>
                  <a:lnTo>
                    <a:pt x="6523228" y="7277"/>
                  </a:lnTo>
                  <a:lnTo>
                    <a:pt x="6477546" y="16167"/>
                  </a:lnTo>
                  <a:lnTo>
                    <a:pt x="6433147" y="28371"/>
                  </a:lnTo>
                  <a:lnTo>
                    <a:pt x="6390157" y="43764"/>
                  </a:lnTo>
                  <a:lnTo>
                    <a:pt x="6348717" y="62217"/>
                  </a:lnTo>
                  <a:lnTo>
                    <a:pt x="6308966" y="83566"/>
                  </a:lnTo>
                  <a:lnTo>
                    <a:pt x="6271044" y="107696"/>
                  </a:lnTo>
                  <a:lnTo>
                    <a:pt x="6235077" y="134467"/>
                  </a:lnTo>
                  <a:lnTo>
                    <a:pt x="6201207" y="163741"/>
                  </a:lnTo>
                  <a:lnTo>
                    <a:pt x="6169571" y="195376"/>
                  </a:lnTo>
                  <a:lnTo>
                    <a:pt x="6140297" y="229247"/>
                  </a:lnTo>
                  <a:lnTo>
                    <a:pt x="6113526" y="265214"/>
                  </a:lnTo>
                  <a:lnTo>
                    <a:pt x="6089396" y="303136"/>
                  </a:lnTo>
                  <a:lnTo>
                    <a:pt x="6068047" y="342887"/>
                  </a:lnTo>
                  <a:lnTo>
                    <a:pt x="6049607" y="384327"/>
                  </a:lnTo>
                  <a:lnTo>
                    <a:pt x="6034202" y="427316"/>
                  </a:lnTo>
                  <a:lnTo>
                    <a:pt x="6021997" y="471716"/>
                  </a:lnTo>
                  <a:lnTo>
                    <a:pt x="6013107" y="517398"/>
                  </a:lnTo>
                  <a:lnTo>
                    <a:pt x="6007671" y="564222"/>
                  </a:lnTo>
                  <a:lnTo>
                    <a:pt x="6005830" y="612038"/>
                  </a:lnTo>
                  <a:lnTo>
                    <a:pt x="6007671" y="659879"/>
                  </a:lnTo>
                  <a:lnTo>
                    <a:pt x="6013107" y="706704"/>
                  </a:lnTo>
                  <a:lnTo>
                    <a:pt x="6021997" y="752386"/>
                  </a:lnTo>
                  <a:lnTo>
                    <a:pt x="6034202" y="796798"/>
                  </a:lnTo>
                  <a:lnTo>
                    <a:pt x="6049607" y="839774"/>
                  </a:lnTo>
                  <a:lnTo>
                    <a:pt x="6068047" y="881214"/>
                  </a:lnTo>
                  <a:lnTo>
                    <a:pt x="6089396" y="920965"/>
                  </a:lnTo>
                  <a:lnTo>
                    <a:pt x="6113526" y="958888"/>
                  </a:lnTo>
                  <a:lnTo>
                    <a:pt x="6140297" y="994854"/>
                  </a:lnTo>
                  <a:lnTo>
                    <a:pt x="6169571" y="1028725"/>
                  </a:lnTo>
                  <a:lnTo>
                    <a:pt x="6201207" y="1060373"/>
                  </a:lnTo>
                  <a:lnTo>
                    <a:pt x="6235077" y="1089647"/>
                  </a:lnTo>
                  <a:lnTo>
                    <a:pt x="6271044" y="1116406"/>
                  </a:lnTo>
                  <a:lnTo>
                    <a:pt x="6308966" y="1140536"/>
                  </a:lnTo>
                  <a:lnTo>
                    <a:pt x="6348717" y="1161897"/>
                  </a:lnTo>
                  <a:lnTo>
                    <a:pt x="6390157" y="1180338"/>
                  </a:lnTo>
                  <a:lnTo>
                    <a:pt x="6433147" y="1195730"/>
                  </a:lnTo>
                  <a:lnTo>
                    <a:pt x="6477546" y="1207935"/>
                  </a:lnTo>
                  <a:lnTo>
                    <a:pt x="6523228" y="1216825"/>
                  </a:lnTo>
                  <a:lnTo>
                    <a:pt x="6570053" y="1222260"/>
                  </a:lnTo>
                  <a:lnTo>
                    <a:pt x="6617894" y="1224102"/>
                  </a:lnTo>
                  <a:lnTo>
                    <a:pt x="6665709" y="1222260"/>
                  </a:lnTo>
                  <a:lnTo>
                    <a:pt x="6712534" y="1216825"/>
                  </a:lnTo>
                  <a:lnTo>
                    <a:pt x="6758216" y="1207935"/>
                  </a:lnTo>
                  <a:lnTo>
                    <a:pt x="6802628" y="1195730"/>
                  </a:lnTo>
                  <a:lnTo>
                    <a:pt x="6845617" y="1180338"/>
                  </a:lnTo>
                  <a:lnTo>
                    <a:pt x="6887045" y="1161897"/>
                  </a:lnTo>
                  <a:lnTo>
                    <a:pt x="6926796" y="1140536"/>
                  </a:lnTo>
                  <a:lnTo>
                    <a:pt x="6964718" y="1116406"/>
                  </a:lnTo>
                  <a:lnTo>
                    <a:pt x="7000684" y="1089647"/>
                  </a:lnTo>
                  <a:lnTo>
                    <a:pt x="7034555" y="1060373"/>
                  </a:lnTo>
                  <a:lnTo>
                    <a:pt x="7066204" y="1028725"/>
                  </a:lnTo>
                  <a:lnTo>
                    <a:pt x="7095477" y="994854"/>
                  </a:lnTo>
                  <a:lnTo>
                    <a:pt x="7122236" y="958888"/>
                  </a:lnTo>
                  <a:lnTo>
                    <a:pt x="7146366" y="920965"/>
                  </a:lnTo>
                  <a:lnTo>
                    <a:pt x="7167727" y="881214"/>
                  </a:lnTo>
                  <a:lnTo>
                    <a:pt x="7186168" y="839774"/>
                  </a:lnTo>
                  <a:lnTo>
                    <a:pt x="7201560" y="796798"/>
                  </a:lnTo>
                  <a:lnTo>
                    <a:pt x="7213765" y="752386"/>
                  </a:lnTo>
                  <a:lnTo>
                    <a:pt x="7222655" y="706704"/>
                  </a:lnTo>
                  <a:lnTo>
                    <a:pt x="7228091" y="659879"/>
                  </a:lnTo>
                  <a:lnTo>
                    <a:pt x="7229932" y="612051"/>
                  </a:lnTo>
                  <a:close/>
                </a:path>
              </a:pathLst>
            </a:custGeom>
            <a:solidFill>
              <a:srgbClr val="CDB59C"/>
            </a:solidFill>
          </p:spPr>
          <p:txBody>
            <a:bodyPr wrap="square" lIns="0" tIns="0" rIns="0" bIns="0" rtlCol="0"/>
            <a:lstStyle/>
            <a:p>
              <a:pPr algn="l" rtl="0"/>
              <a:endParaRPr dirty="0"/>
            </a:p>
          </p:txBody>
        </p:sp>
      </p:grpSp>
      <p:sp>
        <p:nvSpPr>
          <p:cNvPr id="10" name="object 10">
            <a:extLst>
              <a:ext uri="{C183D7F6-B498-43B3-948B-1728B52AA6E4}">
                <adec:decorative xmlns:adec="http://schemas.microsoft.com/office/drawing/2017/decorative" val="1"/>
              </a:ext>
            </a:extLst>
          </p:cNvPr>
          <p:cNvSpPr/>
          <p:nvPr/>
        </p:nvSpPr>
        <p:spPr>
          <a:xfrm>
            <a:off x="2063182" y="3256012"/>
            <a:ext cx="1224280" cy="1224280"/>
          </a:xfrm>
          <a:custGeom>
            <a:avLst/>
            <a:gdLst/>
            <a:ahLst/>
            <a:cxnLst/>
            <a:rect l="l" t="t" r="r" b="b"/>
            <a:pathLst>
              <a:path w="1224279" h="1224279">
                <a:moveTo>
                  <a:pt x="612056" y="1224101"/>
                </a:moveTo>
                <a:lnTo>
                  <a:pt x="564219" y="1222260"/>
                </a:lnTo>
                <a:lnTo>
                  <a:pt x="517394" y="1216826"/>
                </a:lnTo>
                <a:lnTo>
                  <a:pt x="471712" y="1207936"/>
                </a:lnTo>
                <a:lnTo>
                  <a:pt x="427310" y="1195727"/>
                </a:lnTo>
                <a:lnTo>
                  <a:pt x="384322" y="1180333"/>
                </a:lnTo>
                <a:lnTo>
                  <a:pt x="342886" y="1161891"/>
                </a:lnTo>
                <a:lnTo>
                  <a:pt x="303136" y="1140538"/>
                </a:lnTo>
                <a:lnTo>
                  <a:pt x="265210" y="1116409"/>
                </a:lnTo>
                <a:lnTo>
                  <a:pt x="229244" y="1089640"/>
                </a:lnTo>
                <a:lnTo>
                  <a:pt x="195372" y="1060368"/>
                </a:lnTo>
                <a:lnTo>
                  <a:pt x="163732" y="1028728"/>
                </a:lnTo>
                <a:lnTo>
                  <a:pt x="134460" y="994857"/>
                </a:lnTo>
                <a:lnTo>
                  <a:pt x="107691" y="958890"/>
                </a:lnTo>
                <a:lnTo>
                  <a:pt x="83562" y="920964"/>
                </a:lnTo>
                <a:lnTo>
                  <a:pt x="62209" y="881215"/>
                </a:lnTo>
                <a:lnTo>
                  <a:pt x="43767" y="839778"/>
                </a:lnTo>
                <a:lnTo>
                  <a:pt x="28374" y="796791"/>
                </a:lnTo>
                <a:lnTo>
                  <a:pt x="16164" y="752388"/>
                </a:lnTo>
                <a:lnTo>
                  <a:pt x="7274" y="706706"/>
                </a:lnTo>
                <a:lnTo>
                  <a:pt x="1841" y="659882"/>
                </a:lnTo>
                <a:lnTo>
                  <a:pt x="0" y="612049"/>
                </a:lnTo>
                <a:lnTo>
                  <a:pt x="1841" y="564219"/>
                </a:lnTo>
                <a:lnTo>
                  <a:pt x="7274" y="517394"/>
                </a:lnTo>
                <a:lnTo>
                  <a:pt x="16164" y="471713"/>
                </a:lnTo>
                <a:lnTo>
                  <a:pt x="28374" y="427310"/>
                </a:lnTo>
                <a:lnTo>
                  <a:pt x="43767" y="384322"/>
                </a:lnTo>
                <a:lnTo>
                  <a:pt x="62209" y="342886"/>
                </a:lnTo>
                <a:lnTo>
                  <a:pt x="83562" y="303137"/>
                </a:lnTo>
                <a:lnTo>
                  <a:pt x="107691" y="265210"/>
                </a:lnTo>
                <a:lnTo>
                  <a:pt x="134460" y="229244"/>
                </a:lnTo>
                <a:lnTo>
                  <a:pt x="163732" y="195372"/>
                </a:lnTo>
                <a:lnTo>
                  <a:pt x="195372" y="163733"/>
                </a:lnTo>
                <a:lnTo>
                  <a:pt x="229244" y="134460"/>
                </a:lnTo>
                <a:lnTo>
                  <a:pt x="265210" y="107691"/>
                </a:lnTo>
                <a:lnTo>
                  <a:pt x="303136" y="83562"/>
                </a:lnTo>
                <a:lnTo>
                  <a:pt x="342886" y="62209"/>
                </a:lnTo>
                <a:lnTo>
                  <a:pt x="384322" y="43768"/>
                </a:lnTo>
                <a:lnTo>
                  <a:pt x="427310" y="28374"/>
                </a:lnTo>
                <a:lnTo>
                  <a:pt x="471712" y="16164"/>
                </a:lnTo>
                <a:lnTo>
                  <a:pt x="517394" y="7275"/>
                </a:lnTo>
                <a:lnTo>
                  <a:pt x="564219" y="1841"/>
                </a:lnTo>
                <a:lnTo>
                  <a:pt x="612050" y="0"/>
                </a:lnTo>
                <a:lnTo>
                  <a:pt x="659881" y="1841"/>
                </a:lnTo>
                <a:lnTo>
                  <a:pt x="706706" y="7275"/>
                </a:lnTo>
                <a:lnTo>
                  <a:pt x="752388" y="16164"/>
                </a:lnTo>
                <a:lnTo>
                  <a:pt x="796790" y="28374"/>
                </a:lnTo>
                <a:lnTo>
                  <a:pt x="839778" y="43768"/>
                </a:lnTo>
                <a:lnTo>
                  <a:pt x="881214" y="62209"/>
                </a:lnTo>
                <a:lnTo>
                  <a:pt x="920964" y="83562"/>
                </a:lnTo>
                <a:lnTo>
                  <a:pt x="958890" y="107691"/>
                </a:lnTo>
                <a:lnTo>
                  <a:pt x="994857" y="134460"/>
                </a:lnTo>
                <a:lnTo>
                  <a:pt x="1028728" y="163733"/>
                </a:lnTo>
                <a:lnTo>
                  <a:pt x="1060368" y="195372"/>
                </a:lnTo>
                <a:lnTo>
                  <a:pt x="1089640" y="229244"/>
                </a:lnTo>
                <a:lnTo>
                  <a:pt x="1116409" y="265210"/>
                </a:lnTo>
                <a:lnTo>
                  <a:pt x="1140538" y="303137"/>
                </a:lnTo>
                <a:lnTo>
                  <a:pt x="1161891" y="342886"/>
                </a:lnTo>
                <a:lnTo>
                  <a:pt x="1180333" y="384322"/>
                </a:lnTo>
                <a:lnTo>
                  <a:pt x="1195726" y="427310"/>
                </a:lnTo>
                <a:lnTo>
                  <a:pt x="1207936" y="471713"/>
                </a:lnTo>
                <a:lnTo>
                  <a:pt x="1216826" y="517394"/>
                </a:lnTo>
                <a:lnTo>
                  <a:pt x="1222259" y="564219"/>
                </a:lnTo>
                <a:lnTo>
                  <a:pt x="1224101" y="612050"/>
                </a:lnTo>
                <a:lnTo>
                  <a:pt x="1222259" y="659882"/>
                </a:lnTo>
                <a:lnTo>
                  <a:pt x="1216826" y="706706"/>
                </a:lnTo>
                <a:lnTo>
                  <a:pt x="1207936" y="752388"/>
                </a:lnTo>
                <a:lnTo>
                  <a:pt x="1195726" y="796791"/>
                </a:lnTo>
                <a:lnTo>
                  <a:pt x="1180333" y="839778"/>
                </a:lnTo>
                <a:lnTo>
                  <a:pt x="1161891" y="881215"/>
                </a:lnTo>
                <a:lnTo>
                  <a:pt x="1140538" y="920964"/>
                </a:lnTo>
                <a:lnTo>
                  <a:pt x="1116409" y="958890"/>
                </a:lnTo>
                <a:lnTo>
                  <a:pt x="1089640" y="994857"/>
                </a:lnTo>
                <a:lnTo>
                  <a:pt x="1060368" y="1028728"/>
                </a:lnTo>
                <a:lnTo>
                  <a:pt x="1028728" y="1060368"/>
                </a:lnTo>
                <a:lnTo>
                  <a:pt x="994857" y="1089640"/>
                </a:lnTo>
                <a:lnTo>
                  <a:pt x="958890" y="1116409"/>
                </a:lnTo>
                <a:lnTo>
                  <a:pt x="920964" y="1140538"/>
                </a:lnTo>
                <a:lnTo>
                  <a:pt x="881214" y="1161891"/>
                </a:lnTo>
                <a:lnTo>
                  <a:pt x="839778" y="1180333"/>
                </a:lnTo>
                <a:lnTo>
                  <a:pt x="796790" y="1195727"/>
                </a:lnTo>
                <a:lnTo>
                  <a:pt x="752388" y="1207936"/>
                </a:lnTo>
                <a:lnTo>
                  <a:pt x="706706" y="1216826"/>
                </a:lnTo>
                <a:lnTo>
                  <a:pt x="659881" y="1222260"/>
                </a:lnTo>
                <a:lnTo>
                  <a:pt x="612056" y="1224101"/>
                </a:lnTo>
                <a:close/>
              </a:path>
            </a:pathLst>
          </a:custGeom>
          <a:solidFill>
            <a:srgbClr val="CDB59C"/>
          </a:solidFill>
        </p:spPr>
        <p:txBody>
          <a:bodyPr wrap="square" lIns="0" tIns="0" rIns="0" bIns="0" rtlCol="0"/>
          <a:lstStyle/>
          <a:p>
            <a:pPr algn="l" rtl="0"/>
            <a:endParaRPr/>
          </a:p>
        </p:txBody>
      </p:sp>
      <p:sp>
        <p:nvSpPr>
          <p:cNvPr id="11" name="object 11"/>
          <p:cNvSpPr txBox="1"/>
          <p:nvPr/>
        </p:nvSpPr>
        <p:spPr>
          <a:xfrm>
            <a:off x="2662532" y="3432672"/>
            <a:ext cx="708660" cy="898525"/>
          </a:xfrm>
          <a:prstGeom prst="rect">
            <a:avLst/>
          </a:prstGeom>
        </p:spPr>
        <p:txBody>
          <a:bodyPr vert="horz" wrap="square" lIns="0" tIns="15875" rIns="0" bIns="0" rtlCol="0">
            <a:spAutoFit/>
          </a:bodyPr>
          <a:lstStyle/>
          <a:p>
            <a:pPr marL="12700">
              <a:lnSpc>
                <a:spcPct val="100000"/>
              </a:lnSpc>
              <a:spcBef>
                <a:spcPts val="125"/>
              </a:spcBef>
            </a:pPr>
            <a:r>
              <a:rPr sz="5700" b="1" spc="-520" dirty="0">
                <a:latin typeface="Arial"/>
                <a:cs typeface="Arial"/>
              </a:rPr>
              <a:t>01</a:t>
            </a:r>
            <a:endParaRPr sz="5700" dirty="0">
              <a:latin typeface="Arial"/>
              <a:cs typeface="Arial"/>
            </a:endParaRPr>
          </a:p>
        </p:txBody>
      </p:sp>
      <p:sp>
        <p:nvSpPr>
          <p:cNvPr id="17" name="object 17"/>
          <p:cNvSpPr txBox="1"/>
          <p:nvPr/>
        </p:nvSpPr>
        <p:spPr>
          <a:xfrm>
            <a:off x="3832377" y="3666925"/>
            <a:ext cx="3523692" cy="382156"/>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WHAT IS SE ROTA-RC?</a:t>
            </a:r>
          </a:p>
        </p:txBody>
      </p:sp>
      <p:sp>
        <p:nvSpPr>
          <p:cNvPr id="12" name="object 12"/>
          <p:cNvSpPr txBox="1"/>
          <p:nvPr/>
        </p:nvSpPr>
        <p:spPr>
          <a:xfrm>
            <a:off x="2637132" y="4962037"/>
            <a:ext cx="4983480" cy="1275349"/>
          </a:xfrm>
          <a:prstGeom prst="rect">
            <a:avLst/>
          </a:prstGeom>
        </p:spPr>
        <p:txBody>
          <a:bodyPr vert="horz" wrap="square" lIns="0" tIns="15875" rIns="0" bIns="0" rtlCol="0">
            <a:spAutoFit/>
          </a:bodyPr>
          <a:lstStyle/>
          <a:p>
            <a:pPr marL="38100">
              <a:lnSpc>
                <a:spcPct val="100000"/>
              </a:lnSpc>
              <a:spcBef>
                <a:spcPts val="125"/>
              </a:spcBef>
            </a:pPr>
            <a:r>
              <a:rPr sz="8550" b="1" baseline="-15107" dirty="0">
                <a:latin typeface="Arial"/>
                <a:cs typeface="Arial"/>
              </a:rPr>
              <a:t>02</a:t>
            </a:r>
            <a:r>
              <a:rPr sz="8550" b="1" spc="-22" baseline="-15107" dirty="0">
                <a:latin typeface="Arial"/>
                <a:cs typeface="Arial"/>
              </a:rPr>
              <a:t> </a:t>
            </a:r>
            <a:r>
              <a:rPr sz="2400" dirty="0">
                <a:latin typeface="Arial"/>
                <a:cs typeface="Arial"/>
              </a:rPr>
              <a:t>THE OPIOID EPIDEMIC &amp;</a:t>
            </a:r>
            <a:endParaRPr lang="en-US" sz="2400" dirty="0">
              <a:latin typeface="Arial"/>
              <a:cs typeface="Arial"/>
            </a:endParaRPr>
          </a:p>
          <a:p>
            <a:pPr marL="38100">
              <a:lnSpc>
                <a:spcPct val="100000"/>
              </a:lnSpc>
              <a:spcBef>
                <a:spcPts val="125"/>
              </a:spcBef>
            </a:pPr>
            <a:r>
              <a:rPr lang="en-US" sz="2400" dirty="0">
                <a:latin typeface="Arial"/>
                <a:cs typeface="Arial"/>
              </a:rPr>
              <a:t>	</a:t>
            </a:r>
            <a:r>
              <a:rPr sz="2400" dirty="0">
                <a:latin typeface="Arial"/>
                <a:cs typeface="Arial"/>
              </a:rPr>
              <a:t> LIBRARIES</a:t>
            </a:r>
          </a:p>
        </p:txBody>
      </p:sp>
      <p:sp>
        <p:nvSpPr>
          <p:cNvPr id="9" name="object 9"/>
          <p:cNvSpPr txBox="1"/>
          <p:nvPr/>
        </p:nvSpPr>
        <p:spPr>
          <a:xfrm>
            <a:off x="2662532" y="6876918"/>
            <a:ext cx="799465" cy="898525"/>
          </a:xfrm>
          <a:prstGeom prst="rect">
            <a:avLst/>
          </a:prstGeom>
        </p:spPr>
        <p:txBody>
          <a:bodyPr vert="horz" wrap="square" lIns="0" tIns="15875" rIns="0" bIns="0" rtlCol="0">
            <a:spAutoFit/>
          </a:bodyPr>
          <a:lstStyle/>
          <a:p>
            <a:pPr marL="12700">
              <a:lnSpc>
                <a:spcPct val="100000"/>
              </a:lnSpc>
              <a:spcBef>
                <a:spcPts val="125"/>
              </a:spcBef>
            </a:pPr>
            <a:r>
              <a:rPr sz="5700" b="1" spc="-110" dirty="0">
                <a:latin typeface="Arial"/>
                <a:cs typeface="Arial"/>
              </a:rPr>
              <a:t>03</a:t>
            </a:r>
            <a:endParaRPr sz="5700">
              <a:latin typeface="Arial"/>
              <a:cs typeface="Arial"/>
            </a:endParaRPr>
          </a:p>
        </p:txBody>
      </p:sp>
      <p:sp>
        <p:nvSpPr>
          <p:cNvPr id="13" name="object 13"/>
          <p:cNvSpPr txBox="1"/>
          <p:nvPr/>
        </p:nvSpPr>
        <p:spPr>
          <a:xfrm>
            <a:off x="3832378" y="6995284"/>
            <a:ext cx="3289935" cy="1050929"/>
          </a:xfrm>
          <a:prstGeom prst="rect">
            <a:avLst/>
          </a:prstGeom>
        </p:spPr>
        <p:txBody>
          <a:bodyPr vert="horz" wrap="square" lIns="0" tIns="50165" rIns="0" bIns="0" rtlCol="0">
            <a:spAutoFit/>
          </a:bodyPr>
          <a:lstStyle/>
          <a:p>
            <a:pPr marL="12700" marR="5080">
              <a:lnSpc>
                <a:spcPts val="2630"/>
              </a:lnSpc>
              <a:spcBef>
                <a:spcPts val="395"/>
              </a:spcBef>
            </a:pPr>
            <a:r>
              <a:rPr sz="2400" dirty="0">
                <a:latin typeface="Arial"/>
                <a:cs typeface="Arial"/>
              </a:rPr>
              <a:t>WHAT IS THE OCLC TOOLKIT? HOW DID IT COME TO BE?</a:t>
            </a:r>
          </a:p>
        </p:txBody>
      </p:sp>
      <p:sp>
        <p:nvSpPr>
          <p:cNvPr id="14" name="object 14">
            <a:extLst>
              <a:ext uri="{C183D7F6-B498-43B3-948B-1728B52AA6E4}">
                <adec:decorative xmlns:adec="http://schemas.microsoft.com/office/drawing/2017/decorative" val="1"/>
              </a:ext>
            </a:extLst>
          </p:cNvPr>
          <p:cNvSpPr/>
          <p:nvPr/>
        </p:nvSpPr>
        <p:spPr>
          <a:xfrm>
            <a:off x="8069018" y="3243785"/>
            <a:ext cx="1224280" cy="1224280"/>
          </a:xfrm>
          <a:custGeom>
            <a:avLst/>
            <a:gdLst/>
            <a:ahLst/>
            <a:cxnLst/>
            <a:rect l="l" t="t" r="r" b="b"/>
            <a:pathLst>
              <a:path w="1224279" h="1224279">
                <a:moveTo>
                  <a:pt x="612056" y="1224101"/>
                </a:moveTo>
                <a:lnTo>
                  <a:pt x="564218" y="1222260"/>
                </a:lnTo>
                <a:lnTo>
                  <a:pt x="517394" y="1216826"/>
                </a:lnTo>
                <a:lnTo>
                  <a:pt x="471712" y="1207936"/>
                </a:lnTo>
                <a:lnTo>
                  <a:pt x="427309" y="1195727"/>
                </a:lnTo>
                <a:lnTo>
                  <a:pt x="384322" y="1180333"/>
                </a:lnTo>
                <a:lnTo>
                  <a:pt x="342885" y="1161891"/>
                </a:lnTo>
                <a:lnTo>
                  <a:pt x="303136" y="1140538"/>
                </a:lnTo>
                <a:lnTo>
                  <a:pt x="265210" y="1116409"/>
                </a:lnTo>
                <a:lnTo>
                  <a:pt x="229243" y="1089640"/>
                </a:lnTo>
                <a:lnTo>
                  <a:pt x="195372" y="1060368"/>
                </a:lnTo>
                <a:lnTo>
                  <a:pt x="163732" y="1028728"/>
                </a:lnTo>
                <a:lnTo>
                  <a:pt x="134460" y="994857"/>
                </a:lnTo>
                <a:lnTo>
                  <a:pt x="107691" y="958890"/>
                </a:lnTo>
                <a:lnTo>
                  <a:pt x="83562" y="920964"/>
                </a:lnTo>
                <a:lnTo>
                  <a:pt x="62209" y="881215"/>
                </a:lnTo>
                <a:lnTo>
                  <a:pt x="43767" y="839778"/>
                </a:lnTo>
                <a:lnTo>
                  <a:pt x="28373" y="796791"/>
                </a:lnTo>
                <a:lnTo>
                  <a:pt x="16164" y="752388"/>
                </a:lnTo>
                <a:lnTo>
                  <a:pt x="7274" y="706706"/>
                </a:lnTo>
                <a:lnTo>
                  <a:pt x="1840" y="659882"/>
                </a:lnTo>
                <a:lnTo>
                  <a:pt x="0" y="612038"/>
                </a:lnTo>
                <a:lnTo>
                  <a:pt x="1840" y="564219"/>
                </a:lnTo>
                <a:lnTo>
                  <a:pt x="7274" y="517394"/>
                </a:lnTo>
                <a:lnTo>
                  <a:pt x="16164" y="471713"/>
                </a:lnTo>
                <a:lnTo>
                  <a:pt x="28373" y="427310"/>
                </a:lnTo>
                <a:lnTo>
                  <a:pt x="43767" y="384322"/>
                </a:lnTo>
                <a:lnTo>
                  <a:pt x="62209" y="342886"/>
                </a:lnTo>
                <a:lnTo>
                  <a:pt x="83562" y="303137"/>
                </a:lnTo>
                <a:lnTo>
                  <a:pt x="107691" y="265210"/>
                </a:lnTo>
                <a:lnTo>
                  <a:pt x="134460" y="229244"/>
                </a:lnTo>
                <a:lnTo>
                  <a:pt x="163732" y="195372"/>
                </a:lnTo>
                <a:lnTo>
                  <a:pt x="195372" y="163733"/>
                </a:lnTo>
                <a:lnTo>
                  <a:pt x="229243" y="134460"/>
                </a:lnTo>
                <a:lnTo>
                  <a:pt x="265210" y="107691"/>
                </a:lnTo>
                <a:lnTo>
                  <a:pt x="303136" y="83562"/>
                </a:lnTo>
                <a:lnTo>
                  <a:pt x="342885" y="62209"/>
                </a:lnTo>
                <a:lnTo>
                  <a:pt x="384322" y="43768"/>
                </a:lnTo>
                <a:lnTo>
                  <a:pt x="427309" y="28374"/>
                </a:lnTo>
                <a:lnTo>
                  <a:pt x="471712" y="16164"/>
                </a:lnTo>
                <a:lnTo>
                  <a:pt x="517394" y="7275"/>
                </a:lnTo>
                <a:lnTo>
                  <a:pt x="564218" y="1841"/>
                </a:lnTo>
                <a:lnTo>
                  <a:pt x="612050" y="0"/>
                </a:lnTo>
                <a:lnTo>
                  <a:pt x="659881" y="1841"/>
                </a:lnTo>
                <a:lnTo>
                  <a:pt x="706706" y="7275"/>
                </a:lnTo>
                <a:lnTo>
                  <a:pt x="752387" y="16164"/>
                </a:lnTo>
                <a:lnTo>
                  <a:pt x="796790" y="28374"/>
                </a:lnTo>
                <a:lnTo>
                  <a:pt x="839778" y="43768"/>
                </a:lnTo>
                <a:lnTo>
                  <a:pt x="881214" y="62209"/>
                </a:lnTo>
                <a:lnTo>
                  <a:pt x="920963" y="83562"/>
                </a:lnTo>
                <a:lnTo>
                  <a:pt x="958890" y="107691"/>
                </a:lnTo>
                <a:lnTo>
                  <a:pt x="994856" y="134460"/>
                </a:lnTo>
                <a:lnTo>
                  <a:pt x="1028728" y="163733"/>
                </a:lnTo>
                <a:lnTo>
                  <a:pt x="1060368" y="195372"/>
                </a:lnTo>
                <a:lnTo>
                  <a:pt x="1089640" y="229244"/>
                </a:lnTo>
                <a:lnTo>
                  <a:pt x="1116409" y="265210"/>
                </a:lnTo>
                <a:lnTo>
                  <a:pt x="1140538" y="303137"/>
                </a:lnTo>
                <a:lnTo>
                  <a:pt x="1161891" y="342886"/>
                </a:lnTo>
                <a:lnTo>
                  <a:pt x="1180333" y="384322"/>
                </a:lnTo>
                <a:lnTo>
                  <a:pt x="1195726" y="427310"/>
                </a:lnTo>
                <a:lnTo>
                  <a:pt x="1207936" y="471713"/>
                </a:lnTo>
                <a:lnTo>
                  <a:pt x="1216826" y="517394"/>
                </a:lnTo>
                <a:lnTo>
                  <a:pt x="1222259" y="564219"/>
                </a:lnTo>
                <a:lnTo>
                  <a:pt x="1224100" y="612050"/>
                </a:lnTo>
                <a:lnTo>
                  <a:pt x="1222259" y="659882"/>
                </a:lnTo>
                <a:lnTo>
                  <a:pt x="1216826" y="706706"/>
                </a:lnTo>
                <a:lnTo>
                  <a:pt x="1207936" y="752388"/>
                </a:lnTo>
                <a:lnTo>
                  <a:pt x="1195726" y="796791"/>
                </a:lnTo>
                <a:lnTo>
                  <a:pt x="1180333" y="839778"/>
                </a:lnTo>
                <a:lnTo>
                  <a:pt x="1161891" y="881215"/>
                </a:lnTo>
                <a:lnTo>
                  <a:pt x="1140538" y="920964"/>
                </a:lnTo>
                <a:lnTo>
                  <a:pt x="1116409" y="958890"/>
                </a:lnTo>
                <a:lnTo>
                  <a:pt x="1089640" y="994857"/>
                </a:lnTo>
                <a:lnTo>
                  <a:pt x="1060368" y="1028728"/>
                </a:lnTo>
                <a:lnTo>
                  <a:pt x="1028728" y="1060368"/>
                </a:lnTo>
                <a:lnTo>
                  <a:pt x="994856" y="1089640"/>
                </a:lnTo>
                <a:lnTo>
                  <a:pt x="958890" y="1116409"/>
                </a:lnTo>
                <a:lnTo>
                  <a:pt x="920963" y="1140538"/>
                </a:lnTo>
                <a:lnTo>
                  <a:pt x="881214" y="1161891"/>
                </a:lnTo>
                <a:lnTo>
                  <a:pt x="839778" y="1180333"/>
                </a:lnTo>
                <a:lnTo>
                  <a:pt x="796790" y="1195727"/>
                </a:lnTo>
                <a:lnTo>
                  <a:pt x="752387" y="1207936"/>
                </a:lnTo>
                <a:lnTo>
                  <a:pt x="706706" y="1216826"/>
                </a:lnTo>
                <a:lnTo>
                  <a:pt x="659881" y="1222260"/>
                </a:lnTo>
                <a:lnTo>
                  <a:pt x="612056" y="1224101"/>
                </a:lnTo>
                <a:close/>
              </a:path>
            </a:pathLst>
          </a:custGeom>
          <a:solidFill>
            <a:srgbClr val="CDB59C"/>
          </a:solidFill>
        </p:spPr>
        <p:txBody>
          <a:bodyPr wrap="square" lIns="0" tIns="0" rIns="0" bIns="0" rtlCol="0"/>
          <a:lstStyle/>
          <a:p>
            <a:endParaRPr/>
          </a:p>
        </p:txBody>
      </p:sp>
      <p:sp>
        <p:nvSpPr>
          <p:cNvPr id="15" name="object 15"/>
          <p:cNvSpPr txBox="1"/>
          <p:nvPr/>
        </p:nvSpPr>
        <p:spPr>
          <a:xfrm>
            <a:off x="8668367" y="3474778"/>
            <a:ext cx="807085" cy="2620010"/>
          </a:xfrm>
          <a:prstGeom prst="rect">
            <a:avLst/>
          </a:prstGeom>
        </p:spPr>
        <p:txBody>
          <a:bodyPr vert="horz" wrap="square" lIns="0" tIns="15875" rIns="0" bIns="0" rtlCol="0">
            <a:spAutoFit/>
          </a:bodyPr>
          <a:lstStyle/>
          <a:p>
            <a:pPr marL="12700">
              <a:lnSpc>
                <a:spcPct val="100000"/>
              </a:lnSpc>
              <a:spcBef>
                <a:spcPts val="125"/>
              </a:spcBef>
            </a:pPr>
            <a:r>
              <a:rPr sz="5700" b="1" spc="-80" dirty="0">
                <a:latin typeface="Arial"/>
                <a:cs typeface="Arial"/>
              </a:rPr>
              <a:t>04</a:t>
            </a:r>
            <a:endParaRPr sz="5700">
              <a:latin typeface="Arial"/>
              <a:cs typeface="Arial"/>
            </a:endParaRPr>
          </a:p>
          <a:p>
            <a:pPr>
              <a:lnSpc>
                <a:spcPct val="100000"/>
              </a:lnSpc>
              <a:spcBef>
                <a:spcPts val="160"/>
              </a:spcBef>
            </a:pPr>
            <a:endParaRPr sz="5700">
              <a:latin typeface="Arial"/>
              <a:cs typeface="Arial"/>
            </a:endParaRPr>
          </a:p>
          <a:p>
            <a:pPr marL="12700">
              <a:lnSpc>
                <a:spcPct val="100000"/>
              </a:lnSpc>
            </a:pPr>
            <a:r>
              <a:rPr sz="5700" b="1" spc="-80" dirty="0">
                <a:latin typeface="Arial"/>
                <a:cs typeface="Arial"/>
              </a:rPr>
              <a:t>05</a:t>
            </a:r>
            <a:endParaRPr sz="5700">
              <a:latin typeface="Arial"/>
              <a:cs typeface="Arial"/>
            </a:endParaRPr>
          </a:p>
        </p:txBody>
      </p:sp>
      <p:sp>
        <p:nvSpPr>
          <p:cNvPr id="16" name="object 16"/>
          <p:cNvSpPr txBox="1"/>
          <p:nvPr/>
        </p:nvSpPr>
        <p:spPr>
          <a:xfrm>
            <a:off x="9838213" y="3711732"/>
            <a:ext cx="2299412" cy="382156"/>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ACTION STEPS</a:t>
            </a:r>
          </a:p>
        </p:txBody>
      </p:sp>
      <p:sp>
        <p:nvSpPr>
          <p:cNvPr id="18" name="object 18"/>
          <p:cNvSpPr txBox="1"/>
          <p:nvPr/>
        </p:nvSpPr>
        <p:spPr>
          <a:xfrm>
            <a:off x="9838213" y="5384756"/>
            <a:ext cx="5352146" cy="382156"/>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QUESTIONS &amp; FEEDBACK SURVEY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811629" y="134067"/>
            <a:ext cx="3997325" cy="1082040"/>
          </a:xfrm>
          <a:prstGeom prst="rect">
            <a:avLst/>
          </a:prstGeom>
        </p:spPr>
        <p:txBody>
          <a:bodyPr vert="horz" wrap="square" lIns="0" tIns="16510" rIns="0" bIns="0" rtlCol="0">
            <a:spAutoFit/>
          </a:bodyPr>
          <a:lstStyle/>
          <a:p>
            <a:pPr marL="12700">
              <a:lnSpc>
                <a:spcPct val="100000"/>
              </a:lnSpc>
              <a:spcBef>
                <a:spcPts val="130"/>
              </a:spcBef>
            </a:pPr>
            <a:r>
              <a:rPr sz="6900" b="0" spc="-320" dirty="0">
                <a:solidFill>
                  <a:srgbClr val="131313"/>
                </a:solidFill>
                <a:latin typeface="Arial Black"/>
                <a:cs typeface="Arial Black"/>
              </a:rPr>
              <a:t>About </a:t>
            </a:r>
            <a:r>
              <a:rPr sz="6900" b="0" spc="-775" dirty="0">
                <a:solidFill>
                  <a:srgbClr val="131313"/>
                </a:solidFill>
                <a:latin typeface="Arial Black"/>
                <a:cs typeface="Arial Black"/>
              </a:rPr>
              <a:t>Us</a:t>
            </a:r>
            <a:endParaRPr sz="6900" dirty="0">
              <a:latin typeface="Arial Black"/>
              <a:cs typeface="Arial Black"/>
            </a:endParaRPr>
          </a:p>
        </p:txBody>
      </p:sp>
      <p:grpSp>
        <p:nvGrpSpPr>
          <p:cNvPr id="5" name="object 5" descr="Map of Region 4 in the southeastern United States."/>
          <p:cNvGrpSpPr/>
          <p:nvPr/>
        </p:nvGrpSpPr>
        <p:grpSpPr>
          <a:xfrm>
            <a:off x="641951" y="215489"/>
            <a:ext cx="4820920" cy="5177155"/>
            <a:chOff x="641951" y="215489"/>
            <a:chExt cx="4820920" cy="5177155"/>
          </a:xfrm>
        </p:grpSpPr>
        <p:pic>
          <p:nvPicPr>
            <p:cNvPr id="6" name="object 6"/>
            <p:cNvPicPr/>
            <p:nvPr/>
          </p:nvPicPr>
          <p:blipFill>
            <a:blip r:embed="rId2" cstate="print"/>
            <a:stretch>
              <a:fillRect/>
            </a:stretch>
          </p:blipFill>
          <p:spPr>
            <a:xfrm>
              <a:off x="641951" y="215489"/>
              <a:ext cx="4820373" cy="5176909"/>
            </a:xfrm>
            <a:prstGeom prst="rect">
              <a:avLst/>
            </a:prstGeom>
          </p:spPr>
        </p:pic>
        <p:pic>
          <p:nvPicPr>
            <p:cNvPr id="7" name="object 7"/>
            <p:cNvPicPr/>
            <p:nvPr/>
          </p:nvPicPr>
          <p:blipFill>
            <a:blip r:embed="rId3" cstate="print"/>
            <a:stretch>
              <a:fillRect/>
            </a:stretch>
          </p:blipFill>
          <p:spPr>
            <a:xfrm>
              <a:off x="2334435" y="2424563"/>
              <a:ext cx="470628" cy="470628"/>
            </a:xfrm>
            <a:prstGeom prst="rect">
              <a:avLst/>
            </a:prstGeom>
          </p:spPr>
        </p:pic>
        <p:pic>
          <p:nvPicPr>
            <p:cNvPr id="8" name="object 8"/>
            <p:cNvPicPr/>
            <p:nvPr/>
          </p:nvPicPr>
          <p:blipFill>
            <a:blip r:embed="rId4" cstate="print"/>
            <a:stretch>
              <a:fillRect/>
            </a:stretch>
          </p:blipFill>
          <p:spPr>
            <a:xfrm>
              <a:off x="2288393" y="3009986"/>
              <a:ext cx="484889" cy="484889"/>
            </a:xfrm>
            <a:prstGeom prst="rect">
              <a:avLst/>
            </a:prstGeom>
          </p:spPr>
        </p:pic>
        <p:pic>
          <p:nvPicPr>
            <p:cNvPr id="9" name="object 9"/>
            <p:cNvPicPr/>
            <p:nvPr/>
          </p:nvPicPr>
          <p:blipFill>
            <a:blip r:embed="rId5" cstate="print"/>
            <a:stretch>
              <a:fillRect/>
            </a:stretch>
          </p:blipFill>
          <p:spPr>
            <a:xfrm>
              <a:off x="3022772" y="2374292"/>
              <a:ext cx="413582" cy="513412"/>
            </a:xfrm>
            <a:prstGeom prst="rect">
              <a:avLst/>
            </a:prstGeom>
          </p:spPr>
        </p:pic>
        <p:pic>
          <p:nvPicPr>
            <p:cNvPr id="10" name="object 10"/>
            <p:cNvPicPr/>
            <p:nvPr/>
          </p:nvPicPr>
          <p:blipFill>
            <a:blip r:embed="rId6" cstate="print"/>
            <a:stretch>
              <a:fillRect/>
            </a:stretch>
          </p:blipFill>
          <p:spPr>
            <a:xfrm>
              <a:off x="2288393" y="846927"/>
              <a:ext cx="427843" cy="427843"/>
            </a:xfrm>
            <a:prstGeom prst="rect">
              <a:avLst/>
            </a:prstGeom>
          </p:spPr>
        </p:pic>
        <p:pic>
          <p:nvPicPr>
            <p:cNvPr id="11" name="object 11"/>
            <p:cNvPicPr/>
            <p:nvPr/>
          </p:nvPicPr>
          <p:blipFill>
            <a:blip r:embed="rId7" cstate="print"/>
            <a:stretch>
              <a:fillRect/>
            </a:stretch>
          </p:blipFill>
          <p:spPr>
            <a:xfrm>
              <a:off x="2681403" y="1120754"/>
              <a:ext cx="442105" cy="442105"/>
            </a:xfrm>
            <a:prstGeom prst="rect">
              <a:avLst/>
            </a:prstGeom>
          </p:spPr>
        </p:pic>
        <p:pic>
          <p:nvPicPr>
            <p:cNvPr id="12" name="object 12"/>
            <p:cNvPicPr/>
            <p:nvPr/>
          </p:nvPicPr>
          <p:blipFill>
            <a:blip r:embed="rId8" cstate="print"/>
            <a:stretch>
              <a:fillRect/>
            </a:stretch>
          </p:blipFill>
          <p:spPr>
            <a:xfrm>
              <a:off x="1515300" y="3081606"/>
              <a:ext cx="456366" cy="456366"/>
            </a:xfrm>
            <a:prstGeom prst="rect">
              <a:avLst/>
            </a:prstGeom>
          </p:spPr>
        </p:pic>
        <p:pic>
          <p:nvPicPr>
            <p:cNvPr id="13" name="object 13"/>
            <p:cNvPicPr/>
            <p:nvPr/>
          </p:nvPicPr>
          <p:blipFill>
            <a:blip r:embed="rId9" cstate="print"/>
            <a:stretch>
              <a:fillRect/>
            </a:stretch>
          </p:blipFill>
          <p:spPr>
            <a:xfrm>
              <a:off x="3507833" y="2955498"/>
              <a:ext cx="470628" cy="470627"/>
            </a:xfrm>
            <a:prstGeom prst="rect">
              <a:avLst/>
            </a:prstGeom>
          </p:spPr>
        </p:pic>
        <p:pic>
          <p:nvPicPr>
            <p:cNvPr id="14" name="object 14"/>
            <p:cNvPicPr/>
            <p:nvPr/>
          </p:nvPicPr>
          <p:blipFill>
            <a:blip r:embed="rId10" cstate="print"/>
            <a:stretch>
              <a:fillRect/>
            </a:stretch>
          </p:blipFill>
          <p:spPr>
            <a:xfrm>
              <a:off x="4479086" y="1495850"/>
              <a:ext cx="442105" cy="442105"/>
            </a:xfrm>
            <a:prstGeom prst="rect">
              <a:avLst/>
            </a:prstGeom>
          </p:spPr>
        </p:pic>
        <p:pic>
          <p:nvPicPr>
            <p:cNvPr id="15" name="object 15"/>
            <p:cNvPicPr/>
            <p:nvPr/>
          </p:nvPicPr>
          <p:blipFill>
            <a:blip r:embed="rId11" cstate="print"/>
            <a:stretch>
              <a:fillRect/>
            </a:stretch>
          </p:blipFill>
          <p:spPr>
            <a:xfrm>
              <a:off x="3757567" y="1506168"/>
              <a:ext cx="427843" cy="427843"/>
            </a:xfrm>
            <a:prstGeom prst="rect">
              <a:avLst/>
            </a:prstGeom>
          </p:spPr>
        </p:pic>
        <p:pic>
          <p:nvPicPr>
            <p:cNvPr id="16" name="object 16"/>
            <p:cNvPicPr/>
            <p:nvPr/>
          </p:nvPicPr>
          <p:blipFill>
            <a:blip r:embed="rId12" cstate="print"/>
            <a:stretch>
              <a:fillRect/>
            </a:stretch>
          </p:blipFill>
          <p:spPr>
            <a:xfrm>
              <a:off x="4147379" y="2411511"/>
              <a:ext cx="456366" cy="442105"/>
            </a:xfrm>
            <a:prstGeom prst="rect">
              <a:avLst/>
            </a:prstGeom>
          </p:spPr>
        </p:pic>
        <p:pic>
          <p:nvPicPr>
            <p:cNvPr id="17" name="object 17"/>
            <p:cNvPicPr/>
            <p:nvPr/>
          </p:nvPicPr>
          <p:blipFill>
            <a:blip r:embed="rId13" cstate="print"/>
            <a:stretch>
              <a:fillRect/>
            </a:stretch>
          </p:blipFill>
          <p:spPr>
            <a:xfrm>
              <a:off x="3621497" y="2013706"/>
              <a:ext cx="356536" cy="456366"/>
            </a:xfrm>
            <a:prstGeom prst="rect">
              <a:avLst/>
            </a:prstGeom>
          </p:spPr>
        </p:pic>
        <p:pic>
          <p:nvPicPr>
            <p:cNvPr id="18" name="object 18"/>
            <p:cNvPicPr/>
            <p:nvPr/>
          </p:nvPicPr>
          <p:blipFill>
            <a:blip r:embed="rId14" cstate="print"/>
            <a:stretch>
              <a:fillRect/>
            </a:stretch>
          </p:blipFill>
          <p:spPr>
            <a:xfrm>
              <a:off x="1972178" y="1765208"/>
              <a:ext cx="413582" cy="413582"/>
            </a:xfrm>
            <a:prstGeom prst="rect">
              <a:avLst/>
            </a:prstGeom>
          </p:spPr>
        </p:pic>
        <p:pic>
          <p:nvPicPr>
            <p:cNvPr id="19" name="object 19"/>
            <p:cNvPicPr/>
            <p:nvPr/>
          </p:nvPicPr>
          <p:blipFill>
            <a:blip r:embed="rId15" cstate="print"/>
            <a:stretch>
              <a:fillRect/>
            </a:stretch>
          </p:blipFill>
          <p:spPr>
            <a:xfrm>
              <a:off x="2766732" y="1643427"/>
              <a:ext cx="342274" cy="456366"/>
            </a:xfrm>
            <a:prstGeom prst="rect">
              <a:avLst/>
            </a:prstGeom>
          </p:spPr>
        </p:pic>
        <p:pic>
          <p:nvPicPr>
            <p:cNvPr id="20" name="object 20"/>
            <p:cNvPicPr/>
            <p:nvPr/>
          </p:nvPicPr>
          <p:blipFill>
            <a:blip r:embed="rId16" cstate="print"/>
            <a:stretch>
              <a:fillRect/>
            </a:stretch>
          </p:blipFill>
          <p:spPr>
            <a:xfrm>
              <a:off x="2809756" y="3691168"/>
              <a:ext cx="442105" cy="442105"/>
            </a:xfrm>
            <a:prstGeom prst="rect">
              <a:avLst/>
            </a:prstGeom>
          </p:spPr>
        </p:pic>
        <p:pic>
          <p:nvPicPr>
            <p:cNvPr id="21" name="object 21"/>
            <p:cNvPicPr/>
            <p:nvPr/>
          </p:nvPicPr>
          <p:blipFill>
            <a:blip r:embed="rId17" cstate="print"/>
            <a:stretch>
              <a:fillRect/>
            </a:stretch>
          </p:blipFill>
          <p:spPr>
            <a:xfrm>
              <a:off x="4717448" y="4779046"/>
              <a:ext cx="470628" cy="470627"/>
            </a:xfrm>
            <a:prstGeom prst="rect">
              <a:avLst/>
            </a:prstGeom>
          </p:spPr>
        </p:pic>
        <p:pic>
          <p:nvPicPr>
            <p:cNvPr id="22" name="object 22"/>
            <p:cNvPicPr/>
            <p:nvPr/>
          </p:nvPicPr>
          <p:blipFill>
            <a:blip r:embed="rId18" cstate="print"/>
            <a:stretch>
              <a:fillRect/>
            </a:stretch>
          </p:blipFill>
          <p:spPr>
            <a:xfrm>
              <a:off x="3693041" y="4692238"/>
              <a:ext cx="427843" cy="427843"/>
            </a:xfrm>
            <a:prstGeom prst="rect">
              <a:avLst/>
            </a:prstGeom>
          </p:spPr>
        </p:pic>
        <p:pic>
          <p:nvPicPr>
            <p:cNvPr id="23" name="object 23"/>
            <p:cNvPicPr/>
            <p:nvPr/>
          </p:nvPicPr>
          <p:blipFill>
            <a:blip r:embed="rId19" cstate="print"/>
            <a:stretch>
              <a:fillRect/>
            </a:stretch>
          </p:blipFill>
          <p:spPr>
            <a:xfrm>
              <a:off x="3443907" y="3434155"/>
              <a:ext cx="926994" cy="869948"/>
            </a:xfrm>
            <a:prstGeom prst="rect">
              <a:avLst/>
            </a:prstGeom>
          </p:spPr>
        </p:pic>
        <p:pic>
          <p:nvPicPr>
            <p:cNvPr id="24" name="object 24"/>
            <p:cNvPicPr/>
            <p:nvPr/>
          </p:nvPicPr>
          <p:blipFill>
            <a:blip r:embed="rId20" cstate="print"/>
            <a:stretch>
              <a:fillRect/>
            </a:stretch>
          </p:blipFill>
          <p:spPr>
            <a:xfrm>
              <a:off x="4607055" y="4306055"/>
              <a:ext cx="470628" cy="470627"/>
            </a:xfrm>
            <a:prstGeom prst="rect">
              <a:avLst/>
            </a:prstGeom>
          </p:spPr>
        </p:pic>
        <p:pic>
          <p:nvPicPr>
            <p:cNvPr id="25" name="object 25"/>
            <p:cNvPicPr/>
            <p:nvPr/>
          </p:nvPicPr>
          <p:blipFill>
            <a:blip r:embed="rId21" cstate="print"/>
            <a:stretch>
              <a:fillRect/>
            </a:stretch>
          </p:blipFill>
          <p:spPr>
            <a:xfrm>
              <a:off x="4230000" y="3781789"/>
              <a:ext cx="470628" cy="470627"/>
            </a:xfrm>
            <a:prstGeom prst="rect">
              <a:avLst/>
            </a:prstGeom>
          </p:spPr>
        </p:pic>
        <p:pic>
          <p:nvPicPr>
            <p:cNvPr id="26" name="object 26"/>
            <p:cNvPicPr/>
            <p:nvPr/>
          </p:nvPicPr>
          <p:blipFill>
            <a:blip r:embed="rId22" cstate="print"/>
            <a:stretch>
              <a:fillRect/>
            </a:stretch>
          </p:blipFill>
          <p:spPr>
            <a:xfrm>
              <a:off x="3419544" y="4142063"/>
              <a:ext cx="427843" cy="427843"/>
            </a:xfrm>
            <a:prstGeom prst="rect">
              <a:avLst/>
            </a:prstGeom>
          </p:spPr>
        </p:pic>
        <p:pic>
          <p:nvPicPr>
            <p:cNvPr id="27" name="object 27"/>
            <p:cNvPicPr/>
            <p:nvPr/>
          </p:nvPicPr>
          <p:blipFill>
            <a:blip r:embed="rId23" cstate="print"/>
            <a:stretch>
              <a:fillRect/>
            </a:stretch>
          </p:blipFill>
          <p:spPr>
            <a:xfrm>
              <a:off x="2237138" y="3724862"/>
              <a:ext cx="470628" cy="470627"/>
            </a:xfrm>
            <a:prstGeom prst="rect">
              <a:avLst/>
            </a:prstGeom>
          </p:spPr>
        </p:pic>
        <p:pic>
          <p:nvPicPr>
            <p:cNvPr id="28" name="object 28"/>
            <p:cNvPicPr/>
            <p:nvPr/>
          </p:nvPicPr>
          <p:blipFill>
            <a:blip r:embed="rId24" cstate="print"/>
            <a:stretch>
              <a:fillRect/>
            </a:stretch>
          </p:blipFill>
          <p:spPr>
            <a:xfrm>
              <a:off x="1342364" y="3249219"/>
              <a:ext cx="127684" cy="121543"/>
            </a:xfrm>
            <a:prstGeom prst="rect">
              <a:avLst/>
            </a:prstGeom>
          </p:spPr>
        </p:pic>
        <p:pic>
          <p:nvPicPr>
            <p:cNvPr id="29" name="object 29"/>
            <p:cNvPicPr/>
            <p:nvPr/>
          </p:nvPicPr>
          <p:blipFill>
            <a:blip r:embed="rId25" cstate="print"/>
            <a:stretch>
              <a:fillRect/>
            </a:stretch>
          </p:blipFill>
          <p:spPr>
            <a:xfrm>
              <a:off x="2160540" y="2597124"/>
              <a:ext cx="127684" cy="121543"/>
            </a:xfrm>
            <a:prstGeom prst="rect">
              <a:avLst/>
            </a:prstGeom>
          </p:spPr>
        </p:pic>
        <p:pic>
          <p:nvPicPr>
            <p:cNvPr id="30" name="object 30"/>
            <p:cNvPicPr/>
            <p:nvPr/>
          </p:nvPicPr>
          <p:blipFill>
            <a:blip r:embed="rId26" cstate="print"/>
            <a:stretch>
              <a:fillRect/>
            </a:stretch>
          </p:blipFill>
          <p:spPr>
            <a:xfrm>
              <a:off x="2771626" y="3065763"/>
              <a:ext cx="127684" cy="121543"/>
            </a:xfrm>
            <a:prstGeom prst="rect">
              <a:avLst/>
            </a:prstGeom>
          </p:spPr>
        </p:pic>
        <p:pic>
          <p:nvPicPr>
            <p:cNvPr id="31" name="object 31"/>
            <p:cNvPicPr/>
            <p:nvPr/>
          </p:nvPicPr>
          <p:blipFill>
            <a:blip r:embed="rId25" cstate="print"/>
            <a:stretch>
              <a:fillRect/>
            </a:stretch>
          </p:blipFill>
          <p:spPr>
            <a:xfrm>
              <a:off x="3326760" y="2855651"/>
              <a:ext cx="127684" cy="121543"/>
            </a:xfrm>
            <a:prstGeom prst="rect">
              <a:avLst/>
            </a:prstGeom>
          </p:spPr>
        </p:pic>
        <p:pic>
          <p:nvPicPr>
            <p:cNvPr id="32" name="object 32"/>
            <p:cNvPicPr/>
            <p:nvPr/>
          </p:nvPicPr>
          <p:blipFill>
            <a:blip r:embed="rId26" cstate="print"/>
            <a:stretch>
              <a:fillRect/>
            </a:stretch>
          </p:blipFill>
          <p:spPr>
            <a:xfrm>
              <a:off x="3482154" y="3366610"/>
              <a:ext cx="127684" cy="121543"/>
            </a:xfrm>
            <a:prstGeom prst="rect">
              <a:avLst/>
            </a:prstGeom>
          </p:spPr>
        </p:pic>
        <p:pic>
          <p:nvPicPr>
            <p:cNvPr id="33" name="object 33"/>
            <p:cNvPicPr/>
            <p:nvPr/>
          </p:nvPicPr>
          <p:blipFill>
            <a:blip r:embed="rId26" cstate="print"/>
            <a:stretch>
              <a:fillRect/>
            </a:stretch>
          </p:blipFill>
          <p:spPr>
            <a:xfrm>
              <a:off x="3166695" y="1670821"/>
              <a:ext cx="127684" cy="121543"/>
            </a:xfrm>
            <a:prstGeom prst="rect">
              <a:avLst/>
            </a:prstGeom>
          </p:spPr>
        </p:pic>
        <p:pic>
          <p:nvPicPr>
            <p:cNvPr id="34" name="object 34"/>
            <p:cNvPicPr/>
            <p:nvPr/>
          </p:nvPicPr>
          <p:blipFill>
            <a:blip r:embed="rId24" cstate="print"/>
            <a:stretch>
              <a:fillRect/>
            </a:stretch>
          </p:blipFill>
          <p:spPr>
            <a:xfrm>
              <a:off x="2392174" y="1731710"/>
              <a:ext cx="127684" cy="121543"/>
            </a:xfrm>
            <a:prstGeom prst="rect">
              <a:avLst/>
            </a:prstGeom>
          </p:spPr>
        </p:pic>
        <p:pic>
          <p:nvPicPr>
            <p:cNvPr id="35" name="object 35"/>
            <p:cNvPicPr/>
            <p:nvPr/>
          </p:nvPicPr>
          <p:blipFill>
            <a:blip r:embed="rId24" cstate="print"/>
            <a:stretch>
              <a:fillRect/>
            </a:stretch>
          </p:blipFill>
          <p:spPr>
            <a:xfrm>
              <a:off x="3039826" y="1059928"/>
              <a:ext cx="127684" cy="121543"/>
            </a:xfrm>
            <a:prstGeom prst="rect">
              <a:avLst/>
            </a:prstGeom>
          </p:spPr>
        </p:pic>
        <p:pic>
          <p:nvPicPr>
            <p:cNvPr id="36" name="object 36"/>
            <p:cNvPicPr/>
            <p:nvPr/>
          </p:nvPicPr>
          <p:blipFill>
            <a:blip r:embed="rId26" cstate="print"/>
            <a:stretch>
              <a:fillRect/>
            </a:stretch>
          </p:blipFill>
          <p:spPr>
            <a:xfrm>
              <a:off x="2754295" y="971802"/>
              <a:ext cx="127684" cy="121543"/>
            </a:xfrm>
            <a:prstGeom prst="rect">
              <a:avLst/>
            </a:prstGeom>
          </p:spPr>
        </p:pic>
        <p:pic>
          <p:nvPicPr>
            <p:cNvPr id="37" name="object 37"/>
            <p:cNvPicPr/>
            <p:nvPr/>
          </p:nvPicPr>
          <p:blipFill>
            <a:blip r:embed="rId27" cstate="print"/>
            <a:stretch>
              <a:fillRect/>
            </a:stretch>
          </p:blipFill>
          <p:spPr>
            <a:xfrm>
              <a:off x="4351233" y="1521710"/>
              <a:ext cx="127684" cy="121543"/>
            </a:xfrm>
            <a:prstGeom prst="rect">
              <a:avLst/>
            </a:prstGeom>
          </p:spPr>
        </p:pic>
        <p:pic>
          <p:nvPicPr>
            <p:cNvPr id="38" name="object 38"/>
            <p:cNvPicPr/>
            <p:nvPr/>
          </p:nvPicPr>
          <p:blipFill>
            <a:blip r:embed="rId25" cstate="print"/>
            <a:stretch>
              <a:fillRect/>
            </a:stretch>
          </p:blipFill>
          <p:spPr>
            <a:xfrm>
              <a:off x="4179473" y="1521710"/>
              <a:ext cx="127684" cy="121543"/>
            </a:xfrm>
            <a:prstGeom prst="rect">
              <a:avLst/>
            </a:prstGeom>
          </p:spPr>
        </p:pic>
        <p:pic>
          <p:nvPicPr>
            <p:cNvPr id="39" name="object 39"/>
            <p:cNvPicPr/>
            <p:nvPr/>
          </p:nvPicPr>
          <p:blipFill>
            <a:blip r:embed="rId24" cstate="print"/>
            <a:stretch>
              <a:fillRect/>
            </a:stretch>
          </p:blipFill>
          <p:spPr>
            <a:xfrm>
              <a:off x="3982199" y="2163370"/>
              <a:ext cx="127684" cy="121543"/>
            </a:xfrm>
            <a:prstGeom prst="rect">
              <a:avLst/>
            </a:prstGeom>
          </p:spPr>
        </p:pic>
        <p:pic>
          <p:nvPicPr>
            <p:cNvPr id="40" name="object 40"/>
            <p:cNvPicPr/>
            <p:nvPr/>
          </p:nvPicPr>
          <p:blipFill>
            <a:blip r:embed="rId24" cstate="print"/>
            <a:stretch>
              <a:fillRect/>
            </a:stretch>
          </p:blipFill>
          <p:spPr>
            <a:xfrm>
              <a:off x="4083453" y="2374354"/>
              <a:ext cx="127684" cy="121543"/>
            </a:xfrm>
            <a:prstGeom prst="rect">
              <a:avLst/>
            </a:prstGeom>
          </p:spPr>
        </p:pic>
        <p:pic>
          <p:nvPicPr>
            <p:cNvPr id="41" name="object 41"/>
            <p:cNvPicPr/>
            <p:nvPr/>
          </p:nvPicPr>
          <p:blipFill>
            <a:blip r:embed="rId24" cstate="print"/>
            <a:stretch>
              <a:fillRect/>
            </a:stretch>
          </p:blipFill>
          <p:spPr>
            <a:xfrm>
              <a:off x="2437405" y="3588916"/>
              <a:ext cx="127684" cy="121543"/>
            </a:xfrm>
            <a:prstGeom prst="rect">
              <a:avLst/>
            </a:prstGeom>
          </p:spPr>
        </p:pic>
        <p:pic>
          <p:nvPicPr>
            <p:cNvPr id="42" name="object 42"/>
            <p:cNvPicPr/>
            <p:nvPr/>
          </p:nvPicPr>
          <p:blipFill>
            <a:blip r:embed="rId28" cstate="print"/>
            <a:stretch>
              <a:fillRect/>
            </a:stretch>
          </p:blipFill>
          <p:spPr>
            <a:xfrm>
              <a:off x="3138102" y="3588916"/>
              <a:ext cx="270157" cy="121543"/>
            </a:xfrm>
            <a:prstGeom prst="rect">
              <a:avLst/>
            </a:prstGeom>
          </p:spPr>
        </p:pic>
        <p:pic>
          <p:nvPicPr>
            <p:cNvPr id="43" name="object 43"/>
            <p:cNvPicPr/>
            <p:nvPr/>
          </p:nvPicPr>
          <p:blipFill>
            <a:blip r:embed="rId29" cstate="print"/>
            <a:stretch>
              <a:fillRect/>
            </a:stretch>
          </p:blipFill>
          <p:spPr>
            <a:xfrm>
              <a:off x="3854347" y="4115969"/>
              <a:ext cx="127684" cy="261064"/>
            </a:xfrm>
            <a:prstGeom prst="rect">
              <a:avLst/>
            </a:prstGeom>
          </p:spPr>
        </p:pic>
        <p:pic>
          <p:nvPicPr>
            <p:cNvPr id="44" name="object 44"/>
            <p:cNvPicPr/>
            <p:nvPr/>
          </p:nvPicPr>
          <p:blipFill>
            <a:blip r:embed="rId26" cstate="print"/>
            <a:stretch>
              <a:fillRect/>
            </a:stretch>
          </p:blipFill>
          <p:spPr>
            <a:xfrm>
              <a:off x="4115547" y="4027557"/>
              <a:ext cx="127684" cy="121543"/>
            </a:xfrm>
            <a:prstGeom prst="rect">
              <a:avLst/>
            </a:prstGeom>
          </p:spPr>
        </p:pic>
        <p:pic>
          <p:nvPicPr>
            <p:cNvPr id="45" name="object 45"/>
            <p:cNvPicPr/>
            <p:nvPr/>
          </p:nvPicPr>
          <p:blipFill>
            <a:blip r:embed="rId26" cstate="print"/>
            <a:stretch>
              <a:fillRect/>
            </a:stretch>
          </p:blipFill>
          <p:spPr>
            <a:xfrm>
              <a:off x="3971800" y="4552781"/>
              <a:ext cx="127684" cy="121543"/>
            </a:xfrm>
            <a:prstGeom prst="rect">
              <a:avLst/>
            </a:prstGeom>
          </p:spPr>
        </p:pic>
        <p:pic>
          <p:nvPicPr>
            <p:cNvPr id="46" name="object 46"/>
            <p:cNvPicPr/>
            <p:nvPr/>
          </p:nvPicPr>
          <p:blipFill>
            <a:blip r:embed="rId24" cstate="print"/>
            <a:stretch>
              <a:fillRect/>
            </a:stretch>
          </p:blipFill>
          <p:spPr>
            <a:xfrm>
              <a:off x="4543129" y="4663513"/>
              <a:ext cx="127684" cy="121543"/>
            </a:xfrm>
            <a:prstGeom prst="rect">
              <a:avLst/>
            </a:prstGeom>
          </p:spPr>
        </p:pic>
        <p:pic>
          <p:nvPicPr>
            <p:cNvPr id="47" name="object 47"/>
            <p:cNvPicPr/>
            <p:nvPr/>
          </p:nvPicPr>
          <p:blipFill>
            <a:blip r:embed="rId26" cstate="print"/>
            <a:stretch>
              <a:fillRect/>
            </a:stretch>
          </p:blipFill>
          <p:spPr>
            <a:xfrm>
              <a:off x="4639709" y="4909240"/>
              <a:ext cx="127684" cy="121543"/>
            </a:xfrm>
            <a:prstGeom prst="rect">
              <a:avLst/>
            </a:prstGeom>
          </p:spPr>
        </p:pic>
        <p:pic>
          <p:nvPicPr>
            <p:cNvPr id="48" name="object 48"/>
            <p:cNvPicPr/>
            <p:nvPr/>
          </p:nvPicPr>
          <p:blipFill>
            <a:blip r:embed="rId30" cstate="print"/>
            <a:stretch>
              <a:fillRect/>
            </a:stretch>
          </p:blipFill>
          <p:spPr>
            <a:xfrm>
              <a:off x="3308921" y="3710633"/>
              <a:ext cx="427843" cy="427843"/>
            </a:xfrm>
            <a:prstGeom prst="rect">
              <a:avLst/>
            </a:prstGeom>
          </p:spPr>
        </p:pic>
      </p:grpSp>
      <p:sp>
        <p:nvSpPr>
          <p:cNvPr id="4" name="object 4"/>
          <p:cNvSpPr txBox="1"/>
          <p:nvPr/>
        </p:nvSpPr>
        <p:spPr>
          <a:xfrm>
            <a:off x="5811629" y="1223430"/>
            <a:ext cx="10708640" cy="3718560"/>
          </a:xfrm>
          <a:prstGeom prst="rect">
            <a:avLst/>
          </a:prstGeom>
        </p:spPr>
        <p:txBody>
          <a:bodyPr vert="horz" wrap="square" lIns="0" tIns="15240" rIns="0" bIns="0" rtlCol="0">
            <a:spAutoFit/>
          </a:bodyPr>
          <a:lstStyle/>
          <a:p>
            <a:pPr marL="12700">
              <a:lnSpc>
                <a:spcPct val="100000"/>
              </a:lnSpc>
              <a:spcBef>
                <a:spcPts val="120"/>
              </a:spcBef>
            </a:pPr>
            <a:r>
              <a:rPr sz="3100" b="1" spc="125" dirty="0">
                <a:solidFill>
                  <a:srgbClr val="487307"/>
                </a:solidFill>
                <a:latin typeface="Arial"/>
                <a:cs typeface="Arial"/>
              </a:rPr>
              <a:t>What</a:t>
            </a:r>
            <a:r>
              <a:rPr sz="3100" b="1" spc="-75" dirty="0">
                <a:solidFill>
                  <a:srgbClr val="487307"/>
                </a:solidFill>
                <a:latin typeface="Arial"/>
                <a:cs typeface="Arial"/>
              </a:rPr>
              <a:t> </a:t>
            </a:r>
            <a:r>
              <a:rPr sz="3100" b="1" spc="-110" dirty="0">
                <a:solidFill>
                  <a:srgbClr val="487307"/>
                </a:solidFill>
                <a:latin typeface="Arial"/>
                <a:cs typeface="Arial"/>
              </a:rPr>
              <a:t>is</a:t>
            </a:r>
            <a:r>
              <a:rPr sz="3100" b="1" spc="-70" dirty="0">
                <a:solidFill>
                  <a:srgbClr val="487307"/>
                </a:solidFill>
                <a:latin typeface="Arial"/>
                <a:cs typeface="Arial"/>
              </a:rPr>
              <a:t> </a:t>
            </a:r>
            <a:r>
              <a:rPr sz="3100" b="1" spc="-114" dirty="0">
                <a:solidFill>
                  <a:srgbClr val="487307"/>
                </a:solidFill>
                <a:latin typeface="Arial"/>
                <a:cs typeface="Arial"/>
              </a:rPr>
              <a:t>SE</a:t>
            </a:r>
            <a:r>
              <a:rPr sz="3100" b="1" spc="-70" dirty="0">
                <a:solidFill>
                  <a:srgbClr val="487307"/>
                </a:solidFill>
                <a:latin typeface="Arial"/>
                <a:cs typeface="Arial"/>
              </a:rPr>
              <a:t> </a:t>
            </a:r>
            <a:r>
              <a:rPr sz="3100" b="1" spc="60" dirty="0">
                <a:solidFill>
                  <a:srgbClr val="487307"/>
                </a:solidFill>
                <a:latin typeface="Arial"/>
                <a:cs typeface="Arial"/>
              </a:rPr>
              <a:t>ROTA-</a:t>
            </a:r>
            <a:r>
              <a:rPr sz="3100" b="1" spc="-25" dirty="0">
                <a:solidFill>
                  <a:srgbClr val="487307"/>
                </a:solidFill>
                <a:latin typeface="Arial"/>
                <a:cs typeface="Arial"/>
              </a:rPr>
              <a:t>RC?</a:t>
            </a:r>
            <a:endParaRPr sz="3100" dirty="0">
              <a:latin typeface="Arial"/>
              <a:cs typeface="Arial"/>
            </a:endParaRPr>
          </a:p>
          <a:p>
            <a:pPr marL="12700" marR="5080">
              <a:lnSpc>
                <a:spcPts val="3229"/>
              </a:lnSpc>
              <a:spcBef>
                <a:spcPts val="2840"/>
              </a:spcBef>
            </a:pPr>
            <a:r>
              <a:rPr sz="2800" spc="190" dirty="0">
                <a:latin typeface="Times New Roman"/>
                <a:cs typeface="Times New Roman"/>
              </a:rPr>
              <a:t>ROTA-</a:t>
            </a:r>
            <a:r>
              <a:rPr sz="2800" dirty="0">
                <a:latin typeface="Times New Roman"/>
                <a:cs typeface="Times New Roman"/>
              </a:rPr>
              <a:t>RC</a:t>
            </a:r>
            <a:r>
              <a:rPr sz="2800" spc="335" dirty="0">
                <a:latin typeface="Times New Roman"/>
                <a:cs typeface="Times New Roman"/>
              </a:rPr>
              <a:t> </a:t>
            </a:r>
            <a:r>
              <a:rPr sz="2800" spc="310" dirty="0">
                <a:latin typeface="Times New Roman"/>
                <a:cs typeface="Times New Roman"/>
              </a:rPr>
              <a:t>seeks</a:t>
            </a:r>
            <a:r>
              <a:rPr sz="2800" spc="340" dirty="0">
                <a:latin typeface="Times New Roman"/>
                <a:cs typeface="Times New Roman"/>
              </a:rPr>
              <a:t> </a:t>
            </a:r>
            <a:r>
              <a:rPr sz="2800" spc="330" dirty="0">
                <a:latin typeface="Times New Roman"/>
                <a:cs typeface="Times New Roman"/>
              </a:rPr>
              <a:t>to</a:t>
            </a:r>
            <a:r>
              <a:rPr sz="2800" spc="340" dirty="0">
                <a:latin typeface="Times New Roman"/>
                <a:cs typeface="Times New Roman"/>
              </a:rPr>
              <a:t> </a:t>
            </a:r>
            <a:r>
              <a:rPr sz="2800" spc="295" dirty="0">
                <a:latin typeface="Times New Roman"/>
                <a:cs typeface="Times New Roman"/>
              </a:rPr>
              <a:t>develop</a:t>
            </a:r>
            <a:r>
              <a:rPr sz="2800" spc="340" dirty="0">
                <a:latin typeface="Times New Roman"/>
                <a:cs typeface="Times New Roman"/>
              </a:rPr>
              <a:t> and </a:t>
            </a:r>
            <a:r>
              <a:rPr sz="2800" spc="330" dirty="0">
                <a:latin typeface="Times New Roman"/>
                <a:cs typeface="Times New Roman"/>
              </a:rPr>
              <a:t>disseminate</a:t>
            </a:r>
            <a:r>
              <a:rPr sz="2800" spc="335" dirty="0">
                <a:latin typeface="Times New Roman"/>
                <a:cs typeface="Times New Roman"/>
              </a:rPr>
              <a:t> </a:t>
            </a:r>
            <a:r>
              <a:rPr sz="2800" spc="305" dirty="0">
                <a:latin typeface="Times New Roman"/>
                <a:cs typeface="Times New Roman"/>
              </a:rPr>
              <a:t>training</a:t>
            </a:r>
            <a:r>
              <a:rPr sz="2800" spc="340" dirty="0">
                <a:latin typeface="Times New Roman"/>
                <a:cs typeface="Times New Roman"/>
              </a:rPr>
              <a:t> </a:t>
            </a:r>
            <a:r>
              <a:rPr sz="2800" spc="315" dirty="0">
                <a:latin typeface="Times New Roman"/>
                <a:cs typeface="Times New Roman"/>
              </a:rPr>
              <a:t>and </a:t>
            </a:r>
            <a:r>
              <a:rPr sz="2800" spc="320" dirty="0">
                <a:latin typeface="Times New Roman"/>
                <a:cs typeface="Times New Roman"/>
              </a:rPr>
              <a:t>technical </a:t>
            </a:r>
            <a:r>
              <a:rPr sz="2800" spc="330" dirty="0">
                <a:latin typeface="Times New Roman"/>
                <a:cs typeface="Times New Roman"/>
              </a:rPr>
              <a:t>assistance</a:t>
            </a:r>
            <a:r>
              <a:rPr sz="2800" spc="320" dirty="0">
                <a:latin typeface="Times New Roman"/>
                <a:cs typeface="Times New Roman"/>
              </a:rPr>
              <a:t> </a:t>
            </a:r>
            <a:r>
              <a:rPr sz="2800" spc="330" dirty="0">
                <a:latin typeface="Times New Roman"/>
                <a:cs typeface="Times New Roman"/>
              </a:rPr>
              <a:t>to</a:t>
            </a:r>
            <a:r>
              <a:rPr sz="2800" spc="325" dirty="0">
                <a:latin typeface="Times New Roman"/>
                <a:cs typeface="Times New Roman"/>
              </a:rPr>
              <a:t> </a:t>
            </a:r>
            <a:r>
              <a:rPr sz="2800" spc="350" dirty="0">
                <a:latin typeface="Times New Roman"/>
                <a:cs typeface="Times New Roman"/>
              </a:rPr>
              <a:t>address</a:t>
            </a:r>
            <a:r>
              <a:rPr sz="2800" spc="320" dirty="0">
                <a:latin typeface="Times New Roman"/>
                <a:cs typeface="Times New Roman"/>
              </a:rPr>
              <a:t> </a:t>
            </a:r>
            <a:r>
              <a:rPr sz="2800" spc="275" dirty="0">
                <a:latin typeface="Times New Roman"/>
                <a:cs typeface="Times New Roman"/>
              </a:rPr>
              <a:t>opioid</a:t>
            </a:r>
            <a:r>
              <a:rPr sz="2800" spc="320" dirty="0">
                <a:latin typeface="Times New Roman"/>
                <a:cs typeface="Times New Roman"/>
              </a:rPr>
              <a:t> </a:t>
            </a:r>
            <a:r>
              <a:rPr sz="2800" spc="340" dirty="0">
                <a:latin typeface="Times New Roman"/>
                <a:cs typeface="Times New Roman"/>
              </a:rPr>
              <a:t>and</a:t>
            </a:r>
            <a:r>
              <a:rPr sz="2800" spc="325" dirty="0">
                <a:latin typeface="Times New Roman"/>
                <a:cs typeface="Times New Roman"/>
              </a:rPr>
              <a:t> stimulant</a:t>
            </a:r>
            <a:r>
              <a:rPr sz="2800" spc="320" dirty="0">
                <a:latin typeface="Times New Roman"/>
                <a:cs typeface="Times New Roman"/>
              </a:rPr>
              <a:t> </a:t>
            </a:r>
            <a:r>
              <a:rPr sz="2800" spc="305" dirty="0">
                <a:latin typeface="Times New Roman"/>
                <a:cs typeface="Times New Roman"/>
              </a:rPr>
              <a:t>use </a:t>
            </a:r>
            <a:r>
              <a:rPr sz="2800" spc="280" dirty="0">
                <a:latin typeface="Times New Roman"/>
                <a:cs typeface="Times New Roman"/>
              </a:rPr>
              <a:t>affecting</a:t>
            </a:r>
            <a:r>
              <a:rPr sz="2800" spc="320" dirty="0">
                <a:latin typeface="Times New Roman"/>
                <a:cs typeface="Times New Roman"/>
              </a:rPr>
              <a:t> </a:t>
            </a:r>
            <a:r>
              <a:rPr sz="2800" spc="300" dirty="0">
                <a:latin typeface="Times New Roman"/>
                <a:cs typeface="Times New Roman"/>
              </a:rPr>
              <a:t>rural</a:t>
            </a:r>
            <a:r>
              <a:rPr sz="2800" spc="320" dirty="0">
                <a:latin typeface="Times New Roman"/>
                <a:cs typeface="Times New Roman"/>
              </a:rPr>
              <a:t> </a:t>
            </a:r>
            <a:r>
              <a:rPr sz="2800" spc="340" dirty="0">
                <a:latin typeface="Times New Roman"/>
                <a:cs typeface="Times New Roman"/>
              </a:rPr>
              <a:t>communities</a:t>
            </a:r>
            <a:r>
              <a:rPr sz="2800" spc="320" dirty="0">
                <a:latin typeface="Times New Roman"/>
                <a:cs typeface="Times New Roman"/>
              </a:rPr>
              <a:t> </a:t>
            </a:r>
            <a:r>
              <a:rPr sz="2800" spc="215" dirty="0">
                <a:latin typeface="Times New Roman"/>
                <a:cs typeface="Times New Roman"/>
              </a:rPr>
              <a:t>in</a:t>
            </a:r>
            <a:r>
              <a:rPr sz="2800" spc="320" dirty="0">
                <a:latin typeface="Times New Roman"/>
                <a:cs typeface="Times New Roman"/>
              </a:rPr>
              <a:t> </a:t>
            </a:r>
            <a:r>
              <a:rPr sz="2800" spc="370" dirty="0">
                <a:latin typeface="Times New Roman"/>
                <a:cs typeface="Times New Roman"/>
              </a:rPr>
              <a:t>the</a:t>
            </a:r>
            <a:r>
              <a:rPr sz="2800" spc="320" dirty="0">
                <a:latin typeface="Times New Roman"/>
                <a:cs typeface="Times New Roman"/>
              </a:rPr>
              <a:t> </a:t>
            </a:r>
            <a:r>
              <a:rPr sz="2800" spc="305" dirty="0">
                <a:latin typeface="Times New Roman"/>
                <a:cs typeface="Times New Roman"/>
              </a:rPr>
              <a:t>eight</a:t>
            </a:r>
            <a:r>
              <a:rPr sz="2800" spc="320" dirty="0">
                <a:latin typeface="Times New Roman"/>
                <a:cs typeface="Times New Roman"/>
              </a:rPr>
              <a:t> </a:t>
            </a:r>
            <a:r>
              <a:rPr sz="2800" spc="355" dirty="0">
                <a:latin typeface="Times New Roman"/>
                <a:cs typeface="Times New Roman"/>
              </a:rPr>
              <a:t>states</a:t>
            </a:r>
            <a:r>
              <a:rPr sz="2800" spc="320" dirty="0">
                <a:latin typeface="Times New Roman"/>
                <a:cs typeface="Times New Roman"/>
              </a:rPr>
              <a:t> </a:t>
            </a:r>
            <a:r>
              <a:rPr sz="2800" spc="215" dirty="0">
                <a:latin typeface="Times New Roman"/>
                <a:cs typeface="Times New Roman"/>
              </a:rPr>
              <a:t>in</a:t>
            </a:r>
            <a:r>
              <a:rPr sz="2800" spc="320" dirty="0">
                <a:latin typeface="Times New Roman"/>
                <a:cs typeface="Times New Roman"/>
              </a:rPr>
              <a:t> </a:t>
            </a:r>
            <a:r>
              <a:rPr sz="2800" spc="250" dirty="0">
                <a:latin typeface="Times New Roman"/>
                <a:cs typeface="Times New Roman"/>
              </a:rPr>
              <a:t>Region</a:t>
            </a:r>
            <a:r>
              <a:rPr sz="2800" spc="320" dirty="0">
                <a:latin typeface="Times New Roman"/>
                <a:cs typeface="Times New Roman"/>
              </a:rPr>
              <a:t> </a:t>
            </a:r>
            <a:r>
              <a:rPr sz="2800" spc="90" dirty="0">
                <a:latin typeface="Times New Roman"/>
                <a:cs typeface="Times New Roman"/>
              </a:rPr>
              <a:t>4.</a:t>
            </a:r>
            <a:endParaRPr sz="2800" dirty="0">
              <a:latin typeface="Times New Roman"/>
              <a:cs typeface="Times New Roman"/>
            </a:endParaRPr>
          </a:p>
          <a:p>
            <a:pPr marL="12700" marR="149225" algn="just">
              <a:lnSpc>
                <a:spcPts val="3229"/>
              </a:lnSpc>
              <a:spcBef>
                <a:spcPts val="3210"/>
              </a:spcBef>
            </a:pPr>
            <a:r>
              <a:rPr sz="2800" spc="190" dirty="0">
                <a:latin typeface="Times New Roman"/>
                <a:cs typeface="Times New Roman"/>
              </a:rPr>
              <a:t>ROTA-</a:t>
            </a:r>
            <a:r>
              <a:rPr sz="2800" dirty="0">
                <a:latin typeface="Times New Roman"/>
                <a:cs typeface="Times New Roman"/>
              </a:rPr>
              <a:t>RC</a:t>
            </a:r>
            <a:r>
              <a:rPr sz="2800" spc="340" dirty="0">
                <a:latin typeface="Times New Roman"/>
                <a:cs typeface="Times New Roman"/>
              </a:rPr>
              <a:t> </a:t>
            </a:r>
            <a:r>
              <a:rPr sz="2800" spc="335" dirty="0">
                <a:latin typeface="Times New Roman"/>
                <a:cs typeface="Times New Roman"/>
              </a:rPr>
              <a:t>expands</a:t>
            </a:r>
            <a:r>
              <a:rPr sz="2800" spc="340" dirty="0">
                <a:latin typeface="Times New Roman"/>
                <a:cs typeface="Times New Roman"/>
              </a:rPr>
              <a:t> </a:t>
            </a:r>
            <a:r>
              <a:rPr sz="2800" spc="350" dirty="0">
                <a:latin typeface="Times New Roman"/>
                <a:cs typeface="Times New Roman"/>
              </a:rPr>
              <a:t>awareness</a:t>
            </a:r>
            <a:r>
              <a:rPr sz="2800" spc="340" dirty="0">
                <a:latin typeface="Times New Roman"/>
                <a:cs typeface="Times New Roman"/>
              </a:rPr>
              <a:t> </a:t>
            </a:r>
            <a:r>
              <a:rPr sz="2800" spc="175" dirty="0">
                <a:latin typeface="Times New Roman"/>
                <a:cs typeface="Times New Roman"/>
              </a:rPr>
              <a:t>of</a:t>
            </a:r>
            <a:r>
              <a:rPr sz="2800" spc="340" dirty="0">
                <a:latin typeface="Times New Roman"/>
                <a:cs typeface="Times New Roman"/>
              </a:rPr>
              <a:t> </a:t>
            </a:r>
            <a:r>
              <a:rPr sz="2800" spc="275" dirty="0">
                <a:latin typeface="Times New Roman"/>
                <a:cs typeface="Times New Roman"/>
              </a:rPr>
              <a:t>opioid</a:t>
            </a:r>
            <a:r>
              <a:rPr sz="2800" spc="340" dirty="0">
                <a:latin typeface="Times New Roman"/>
                <a:cs typeface="Times New Roman"/>
              </a:rPr>
              <a:t> and </a:t>
            </a:r>
            <a:r>
              <a:rPr sz="2800" spc="320" dirty="0">
                <a:latin typeface="Times New Roman"/>
                <a:cs typeface="Times New Roman"/>
              </a:rPr>
              <a:t>stimulate</a:t>
            </a:r>
            <a:r>
              <a:rPr sz="2800" spc="340" dirty="0">
                <a:latin typeface="Times New Roman"/>
                <a:cs typeface="Times New Roman"/>
              </a:rPr>
              <a:t> </a:t>
            </a:r>
            <a:r>
              <a:rPr sz="2800" spc="260" dirty="0">
                <a:latin typeface="Times New Roman"/>
                <a:cs typeface="Times New Roman"/>
              </a:rPr>
              <a:t>use, </a:t>
            </a:r>
            <a:r>
              <a:rPr sz="2800" spc="355" dirty="0">
                <a:latin typeface="Times New Roman"/>
                <a:cs typeface="Times New Roman"/>
              </a:rPr>
              <a:t>harm</a:t>
            </a:r>
            <a:r>
              <a:rPr sz="2800" spc="320" dirty="0">
                <a:latin typeface="Times New Roman"/>
                <a:cs typeface="Times New Roman"/>
              </a:rPr>
              <a:t> </a:t>
            </a:r>
            <a:r>
              <a:rPr sz="2800" spc="335" dirty="0">
                <a:latin typeface="Times New Roman"/>
                <a:cs typeface="Times New Roman"/>
              </a:rPr>
              <a:t>reduction,</a:t>
            </a:r>
            <a:r>
              <a:rPr sz="2800" spc="325" dirty="0">
                <a:latin typeface="Times New Roman"/>
                <a:cs typeface="Times New Roman"/>
              </a:rPr>
              <a:t> </a:t>
            </a:r>
            <a:r>
              <a:rPr sz="2800" spc="340" dirty="0">
                <a:latin typeface="Times New Roman"/>
                <a:cs typeface="Times New Roman"/>
              </a:rPr>
              <a:t>and</a:t>
            </a:r>
            <a:r>
              <a:rPr sz="2800" spc="320" dirty="0">
                <a:latin typeface="Times New Roman"/>
                <a:cs typeface="Times New Roman"/>
              </a:rPr>
              <a:t> </a:t>
            </a:r>
            <a:r>
              <a:rPr sz="2800" spc="330" dirty="0">
                <a:latin typeface="Times New Roman"/>
                <a:cs typeface="Times New Roman"/>
              </a:rPr>
              <a:t>options</a:t>
            </a:r>
            <a:r>
              <a:rPr sz="2800" spc="325" dirty="0">
                <a:latin typeface="Times New Roman"/>
                <a:cs typeface="Times New Roman"/>
              </a:rPr>
              <a:t> </a:t>
            </a:r>
            <a:r>
              <a:rPr sz="2800" spc="250" dirty="0">
                <a:latin typeface="Times New Roman"/>
                <a:cs typeface="Times New Roman"/>
              </a:rPr>
              <a:t>for</a:t>
            </a:r>
            <a:r>
              <a:rPr sz="2800" spc="320" dirty="0">
                <a:latin typeface="Times New Roman"/>
                <a:cs typeface="Times New Roman"/>
              </a:rPr>
              <a:t> </a:t>
            </a:r>
            <a:r>
              <a:rPr sz="2800" spc="395" dirty="0">
                <a:latin typeface="Times New Roman"/>
                <a:cs typeface="Times New Roman"/>
              </a:rPr>
              <a:t>treatment</a:t>
            </a:r>
            <a:r>
              <a:rPr sz="2800" spc="325" dirty="0">
                <a:latin typeface="Times New Roman"/>
                <a:cs typeface="Times New Roman"/>
              </a:rPr>
              <a:t> </a:t>
            </a:r>
            <a:r>
              <a:rPr sz="2800" spc="330" dirty="0">
                <a:latin typeface="Times New Roman"/>
                <a:cs typeface="Times New Roman"/>
              </a:rPr>
              <a:t>to</a:t>
            </a:r>
            <a:r>
              <a:rPr sz="2800" spc="320" dirty="0">
                <a:latin typeface="Times New Roman"/>
                <a:cs typeface="Times New Roman"/>
              </a:rPr>
              <a:t> </a:t>
            </a:r>
            <a:r>
              <a:rPr sz="2800" spc="305" dirty="0">
                <a:latin typeface="Times New Roman"/>
                <a:cs typeface="Times New Roman"/>
              </a:rPr>
              <a:t>improve</a:t>
            </a:r>
            <a:r>
              <a:rPr sz="2800" spc="325" dirty="0">
                <a:latin typeface="Times New Roman"/>
                <a:cs typeface="Times New Roman"/>
              </a:rPr>
              <a:t> </a:t>
            </a:r>
            <a:r>
              <a:rPr sz="2800" spc="345" dirty="0">
                <a:latin typeface="Times New Roman"/>
                <a:cs typeface="Times New Roman"/>
              </a:rPr>
              <a:t>the </a:t>
            </a:r>
            <a:r>
              <a:rPr sz="2800" spc="280" dirty="0">
                <a:latin typeface="Times New Roman"/>
                <a:cs typeface="Times New Roman"/>
              </a:rPr>
              <a:t>resiliency</a:t>
            </a:r>
            <a:r>
              <a:rPr sz="2800" spc="320" dirty="0">
                <a:latin typeface="Times New Roman"/>
                <a:cs typeface="Times New Roman"/>
              </a:rPr>
              <a:t> </a:t>
            </a:r>
            <a:r>
              <a:rPr sz="2800" spc="175" dirty="0">
                <a:latin typeface="Times New Roman"/>
                <a:cs typeface="Times New Roman"/>
              </a:rPr>
              <a:t>of</a:t>
            </a:r>
            <a:r>
              <a:rPr sz="2800" spc="320" dirty="0">
                <a:latin typeface="Times New Roman"/>
                <a:cs typeface="Times New Roman"/>
              </a:rPr>
              <a:t> </a:t>
            </a:r>
            <a:r>
              <a:rPr sz="2800" spc="300" dirty="0">
                <a:latin typeface="Times New Roman"/>
                <a:cs typeface="Times New Roman"/>
              </a:rPr>
              <a:t>rural</a:t>
            </a:r>
            <a:r>
              <a:rPr sz="2800" spc="325" dirty="0">
                <a:latin typeface="Times New Roman"/>
                <a:cs typeface="Times New Roman"/>
              </a:rPr>
              <a:t> </a:t>
            </a:r>
            <a:r>
              <a:rPr sz="2800" spc="310" dirty="0">
                <a:latin typeface="Times New Roman"/>
                <a:cs typeface="Times New Roman"/>
              </a:rPr>
              <a:t>communities.</a:t>
            </a:r>
            <a:endParaRPr sz="2800" dirty="0">
              <a:latin typeface="Times New Roman"/>
              <a:cs typeface="Times New Roman"/>
            </a:endParaRPr>
          </a:p>
        </p:txBody>
      </p:sp>
      <p:grpSp>
        <p:nvGrpSpPr>
          <p:cNvPr id="95" name="Group 94">
            <a:extLst>
              <a:ext uri="{FF2B5EF4-FFF2-40B4-BE49-F238E27FC236}">
                <a16:creationId xmlns:a16="http://schemas.microsoft.com/office/drawing/2014/main" id="{D87029A3-302A-0B0F-0A61-FD1E6C476BBB}"/>
              </a:ext>
              <a:ext uri="{C183D7F6-B498-43B3-948B-1728B52AA6E4}">
                <adec:decorative xmlns:adec="http://schemas.microsoft.com/office/drawing/2017/decorative" val="1"/>
              </a:ext>
            </a:extLst>
          </p:cNvPr>
          <p:cNvGrpSpPr/>
          <p:nvPr/>
        </p:nvGrpSpPr>
        <p:grpSpPr>
          <a:xfrm>
            <a:off x="300037" y="5460081"/>
            <a:ext cx="12844276" cy="4526735"/>
            <a:chOff x="300037" y="5460081"/>
            <a:chExt cx="12844276" cy="4526735"/>
          </a:xfrm>
        </p:grpSpPr>
        <p:grpSp>
          <p:nvGrpSpPr>
            <p:cNvPr id="49" name="object 49">
              <a:extLst>
                <a:ext uri="{C183D7F6-B498-43B3-948B-1728B52AA6E4}">
                  <adec:decorative xmlns:adec="http://schemas.microsoft.com/office/drawing/2017/decorative" val="1"/>
                </a:ext>
              </a:extLst>
            </p:cNvPr>
            <p:cNvGrpSpPr/>
            <p:nvPr/>
          </p:nvGrpSpPr>
          <p:grpSpPr>
            <a:xfrm>
              <a:off x="300037" y="5487001"/>
              <a:ext cx="1226185" cy="1226185"/>
              <a:chOff x="300037" y="5487001"/>
              <a:chExt cx="1226185" cy="1226185"/>
            </a:xfrm>
          </p:grpSpPr>
          <p:sp>
            <p:nvSpPr>
              <p:cNvPr id="50" name="object 50"/>
              <p:cNvSpPr/>
              <p:nvPr/>
            </p:nvSpPr>
            <p:spPr>
              <a:xfrm>
                <a:off x="300037" y="5487001"/>
                <a:ext cx="1226185" cy="1226185"/>
              </a:xfrm>
              <a:custGeom>
                <a:avLst/>
                <a:gdLst/>
                <a:ahLst/>
                <a:cxnLst/>
                <a:rect l="l" t="t" r="r" b="b"/>
                <a:pathLst>
                  <a:path w="1226185" h="1226184">
                    <a:moveTo>
                      <a:pt x="613077" y="1226153"/>
                    </a:moveTo>
                    <a:lnTo>
                      <a:pt x="565165" y="1224309"/>
                    </a:lnTo>
                    <a:lnTo>
                      <a:pt x="518262" y="1218866"/>
                    </a:lnTo>
                    <a:lnTo>
                      <a:pt x="472504" y="1209962"/>
                    </a:lnTo>
                    <a:lnTo>
                      <a:pt x="428026" y="1197731"/>
                    </a:lnTo>
                    <a:lnTo>
                      <a:pt x="384967" y="1182312"/>
                    </a:lnTo>
                    <a:lnTo>
                      <a:pt x="343461" y="1163840"/>
                    </a:lnTo>
                    <a:lnTo>
                      <a:pt x="303645" y="1142450"/>
                    </a:lnTo>
                    <a:lnTo>
                      <a:pt x="265655" y="1118281"/>
                    </a:lnTo>
                    <a:lnTo>
                      <a:pt x="229628" y="1091467"/>
                    </a:lnTo>
                    <a:lnTo>
                      <a:pt x="195700" y="1062146"/>
                    </a:lnTo>
                    <a:lnTo>
                      <a:pt x="164007" y="1030453"/>
                    </a:lnTo>
                    <a:lnTo>
                      <a:pt x="134686" y="996525"/>
                    </a:lnTo>
                    <a:lnTo>
                      <a:pt x="107872" y="960498"/>
                    </a:lnTo>
                    <a:lnTo>
                      <a:pt x="83702" y="922508"/>
                    </a:lnTo>
                    <a:lnTo>
                      <a:pt x="62313" y="882692"/>
                    </a:lnTo>
                    <a:lnTo>
                      <a:pt x="43841" y="841186"/>
                    </a:lnTo>
                    <a:lnTo>
                      <a:pt x="28421" y="798126"/>
                    </a:lnTo>
                    <a:lnTo>
                      <a:pt x="16191" y="753649"/>
                    </a:lnTo>
                    <a:lnTo>
                      <a:pt x="7287" y="707891"/>
                    </a:lnTo>
                    <a:lnTo>
                      <a:pt x="1844" y="660988"/>
                    </a:lnTo>
                    <a:lnTo>
                      <a:pt x="0" y="613075"/>
                    </a:lnTo>
                    <a:lnTo>
                      <a:pt x="1844" y="565165"/>
                    </a:lnTo>
                    <a:lnTo>
                      <a:pt x="7287" y="518262"/>
                    </a:lnTo>
                    <a:lnTo>
                      <a:pt x="16191" y="472503"/>
                    </a:lnTo>
                    <a:lnTo>
                      <a:pt x="28421" y="428026"/>
                    </a:lnTo>
                    <a:lnTo>
                      <a:pt x="43841" y="384967"/>
                    </a:lnTo>
                    <a:lnTo>
                      <a:pt x="62313" y="343461"/>
                    </a:lnTo>
                    <a:lnTo>
                      <a:pt x="83702" y="303645"/>
                    </a:lnTo>
                    <a:lnTo>
                      <a:pt x="107872" y="265655"/>
                    </a:lnTo>
                    <a:lnTo>
                      <a:pt x="134686" y="229628"/>
                    </a:lnTo>
                    <a:lnTo>
                      <a:pt x="164007" y="195700"/>
                    </a:lnTo>
                    <a:lnTo>
                      <a:pt x="195700" y="164007"/>
                    </a:lnTo>
                    <a:lnTo>
                      <a:pt x="229628" y="134686"/>
                    </a:lnTo>
                    <a:lnTo>
                      <a:pt x="265655" y="107872"/>
                    </a:lnTo>
                    <a:lnTo>
                      <a:pt x="303645" y="83702"/>
                    </a:lnTo>
                    <a:lnTo>
                      <a:pt x="343461" y="62313"/>
                    </a:lnTo>
                    <a:lnTo>
                      <a:pt x="384967" y="43841"/>
                    </a:lnTo>
                    <a:lnTo>
                      <a:pt x="428026" y="28421"/>
                    </a:lnTo>
                    <a:lnTo>
                      <a:pt x="472504" y="16191"/>
                    </a:lnTo>
                    <a:lnTo>
                      <a:pt x="518262" y="7287"/>
                    </a:lnTo>
                    <a:lnTo>
                      <a:pt x="565165" y="1844"/>
                    </a:lnTo>
                    <a:lnTo>
                      <a:pt x="613076" y="0"/>
                    </a:lnTo>
                    <a:lnTo>
                      <a:pt x="660988" y="1844"/>
                    </a:lnTo>
                    <a:lnTo>
                      <a:pt x="707891" y="7287"/>
                    </a:lnTo>
                    <a:lnTo>
                      <a:pt x="753649" y="16191"/>
                    </a:lnTo>
                    <a:lnTo>
                      <a:pt x="798127" y="28421"/>
                    </a:lnTo>
                    <a:lnTo>
                      <a:pt x="841186" y="43841"/>
                    </a:lnTo>
                    <a:lnTo>
                      <a:pt x="882692" y="62313"/>
                    </a:lnTo>
                    <a:lnTo>
                      <a:pt x="922508" y="83702"/>
                    </a:lnTo>
                    <a:lnTo>
                      <a:pt x="960498" y="107872"/>
                    </a:lnTo>
                    <a:lnTo>
                      <a:pt x="996525" y="134686"/>
                    </a:lnTo>
                    <a:lnTo>
                      <a:pt x="1030453" y="164007"/>
                    </a:lnTo>
                    <a:lnTo>
                      <a:pt x="1062146" y="195700"/>
                    </a:lnTo>
                    <a:lnTo>
                      <a:pt x="1091467" y="229628"/>
                    </a:lnTo>
                    <a:lnTo>
                      <a:pt x="1118281" y="265655"/>
                    </a:lnTo>
                    <a:lnTo>
                      <a:pt x="1142451" y="303645"/>
                    </a:lnTo>
                    <a:lnTo>
                      <a:pt x="1163840" y="343461"/>
                    </a:lnTo>
                    <a:lnTo>
                      <a:pt x="1182312" y="384967"/>
                    </a:lnTo>
                    <a:lnTo>
                      <a:pt x="1197732" y="428026"/>
                    </a:lnTo>
                    <a:lnTo>
                      <a:pt x="1209962" y="472503"/>
                    </a:lnTo>
                    <a:lnTo>
                      <a:pt x="1218866" y="518262"/>
                    </a:lnTo>
                    <a:lnTo>
                      <a:pt x="1224309" y="565165"/>
                    </a:lnTo>
                    <a:lnTo>
                      <a:pt x="1226153" y="613076"/>
                    </a:lnTo>
                    <a:lnTo>
                      <a:pt x="1224309" y="660988"/>
                    </a:lnTo>
                    <a:lnTo>
                      <a:pt x="1218866" y="707891"/>
                    </a:lnTo>
                    <a:lnTo>
                      <a:pt x="1209962" y="753649"/>
                    </a:lnTo>
                    <a:lnTo>
                      <a:pt x="1197732" y="798126"/>
                    </a:lnTo>
                    <a:lnTo>
                      <a:pt x="1182312" y="841186"/>
                    </a:lnTo>
                    <a:lnTo>
                      <a:pt x="1163840" y="882692"/>
                    </a:lnTo>
                    <a:lnTo>
                      <a:pt x="1142451" y="922508"/>
                    </a:lnTo>
                    <a:lnTo>
                      <a:pt x="1118281" y="960498"/>
                    </a:lnTo>
                    <a:lnTo>
                      <a:pt x="1091467" y="996525"/>
                    </a:lnTo>
                    <a:lnTo>
                      <a:pt x="1062146" y="1030453"/>
                    </a:lnTo>
                    <a:lnTo>
                      <a:pt x="1030453" y="1062146"/>
                    </a:lnTo>
                    <a:lnTo>
                      <a:pt x="996525" y="1091467"/>
                    </a:lnTo>
                    <a:lnTo>
                      <a:pt x="960498" y="1118281"/>
                    </a:lnTo>
                    <a:lnTo>
                      <a:pt x="922508" y="1142450"/>
                    </a:lnTo>
                    <a:lnTo>
                      <a:pt x="882692" y="1163840"/>
                    </a:lnTo>
                    <a:lnTo>
                      <a:pt x="841186" y="1182312"/>
                    </a:lnTo>
                    <a:lnTo>
                      <a:pt x="798127" y="1197731"/>
                    </a:lnTo>
                    <a:lnTo>
                      <a:pt x="753649" y="1209962"/>
                    </a:lnTo>
                    <a:lnTo>
                      <a:pt x="707891" y="1218866"/>
                    </a:lnTo>
                    <a:lnTo>
                      <a:pt x="660988" y="1224309"/>
                    </a:lnTo>
                    <a:lnTo>
                      <a:pt x="613077" y="1226153"/>
                    </a:lnTo>
                    <a:close/>
                  </a:path>
                </a:pathLst>
              </a:custGeom>
              <a:solidFill>
                <a:srgbClr val="487307"/>
              </a:solidFill>
            </p:spPr>
            <p:txBody>
              <a:bodyPr wrap="square" lIns="0" tIns="0" rIns="0" bIns="0" rtlCol="0"/>
              <a:lstStyle/>
              <a:p>
                <a:endParaRPr/>
              </a:p>
            </p:txBody>
          </p:sp>
          <p:sp>
            <p:nvSpPr>
              <p:cNvPr id="51" name="object 51"/>
              <p:cNvSpPr/>
              <p:nvPr/>
            </p:nvSpPr>
            <p:spPr>
              <a:xfrm>
                <a:off x="442379" y="5799718"/>
                <a:ext cx="970915" cy="606425"/>
              </a:xfrm>
              <a:custGeom>
                <a:avLst/>
                <a:gdLst/>
                <a:ahLst/>
                <a:cxnLst/>
                <a:rect l="l" t="t" r="r" b="b"/>
                <a:pathLst>
                  <a:path w="970915" h="606425">
                    <a:moveTo>
                      <a:pt x="970891" y="606215"/>
                    </a:moveTo>
                    <a:lnTo>
                      <a:pt x="0" y="606215"/>
                    </a:lnTo>
                    <a:lnTo>
                      <a:pt x="0" y="0"/>
                    </a:lnTo>
                    <a:lnTo>
                      <a:pt x="970891" y="0"/>
                    </a:lnTo>
                    <a:lnTo>
                      <a:pt x="970891" y="606215"/>
                    </a:lnTo>
                    <a:close/>
                  </a:path>
                </a:pathLst>
              </a:custGeom>
              <a:solidFill>
                <a:srgbClr val="FFFFFF"/>
              </a:solidFill>
            </p:spPr>
            <p:txBody>
              <a:bodyPr wrap="square" lIns="0" tIns="0" rIns="0" bIns="0" rtlCol="0"/>
              <a:lstStyle/>
              <a:p>
                <a:endParaRPr/>
              </a:p>
            </p:txBody>
          </p:sp>
          <p:sp>
            <p:nvSpPr>
              <p:cNvPr id="52" name="object 52"/>
              <p:cNvSpPr/>
              <p:nvPr/>
            </p:nvSpPr>
            <p:spPr>
              <a:xfrm>
                <a:off x="474586" y="5873673"/>
                <a:ext cx="61594" cy="422275"/>
              </a:xfrm>
              <a:custGeom>
                <a:avLst/>
                <a:gdLst/>
                <a:ahLst/>
                <a:cxnLst/>
                <a:rect l="l" t="t" r="r" b="b"/>
                <a:pathLst>
                  <a:path w="61595" h="422275">
                    <a:moveTo>
                      <a:pt x="59893" y="297218"/>
                    </a:moveTo>
                    <a:lnTo>
                      <a:pt x="57531" y="285559"/>
                    </a:lnTo>
                    <a:lnTo>
                      <a:pt x="51117" y="276047"/>
                    </a:lnTo>
                    <a:lnTo>
                      <a:pt x="41605" y="269633"/>
                    </a:lnTo>
                    <a:lnTo>
                      <a:pt x="29946" y="267271"/>
                    </a:lnTo>
                    <a:lnTo>
                      <a:pt x="18288" y="269633"/>
                    </a:lnTo>
                    <a:lnTo>
                      <a:pt x="8775" y="276047"/>
                    </a:lnTo>
                    <a:lnTo>
                      <a:pt x="2349" y="285559"/>
                    </a:lnTo>
                    <a:lnTo>
                      <a:pt x="0" y="297218"/>
                    </a:lnTo>
                    <a:lnTo>
                      <a:pt x="2349" y="308876"/>
                    </a:lnTo>
                    <a:lnTo>
                      <a:pt x="8775" y="318389"/>
                    </a:lnTo>
                    <a:lnTo>
                      <a:pt x="18288" y="324815"/>
                    </a:lnTo>
                    <a:lnTo>
                      <a:pt x="29946" y="327164"/>
                    </a:lnTo>
                    <a:lnTo>
                      <a:pt x="41605" y="324815"/>
                    </a:lnTo>
                    <a:lnTo>
                      <a:pt x="51117" y="318389"/>
                    </a:lnTo>
                    <a:lnTo>
                      <a:pt x="57531" y="308876"/>
                    </a:lnTo>
                    <a:lnTo>
                      <a:pt x="59893" y="297218"/>
                    </a:lnTo>
                    <a:close/>
                  </a:path>
                  <a:path w="61595" h="422275">
                    <a:moveTo>
                      <a:pt x="59893" y="227863"/>
                    </a:moveTo>
                    <a:lnTo>
                      <a:pt x="57531" y="216204"/>
                    </a:lnTo>
                    <a:lnTo>
                      <a:pt x="51117" y="206679"/>
                    </a:lnTo>
                    <a:lnTo>
                      <a:pt x="41605" y="200266"/>
                    </a:lnTo>
                    <a:lnTo>
                      <a:pt x="29946" y="197916"/>
                    </a:lnTo>
                    <a:lnTo>
                      <a:pt x="18288" y="200266"/>
                    </a:lnTo>
                    <a:lnTo>
                      <a:pt x="8775" y="206679"/>
                    </a:lnTo>
                    <a:lnTo>
                      <a:pt x="2349" y="216204"/>
                    </a:lnTo>
                    <a:lnTo>
                      <a:pt x="0" y="227863"/>
                    </a:lnTo>
                    <a:lnTo>
                      <a:pt x="2349" y="239509"/>
                    </a:lnTo>
                    <a:lnTo>
                      <a:pt x="8775" y="249034"/>
                    </a:lnTo>
                    <a:lnTo>
                      <a:pt x="18288" y="255447"/>
                    </a:lnTo>
                    <a:lnTo>
                      <a:pt x="29946" y="257797"/>
                    </a:lnTo>
                    <a:lnTo>
                      <a:pt x="41605" y="255447"/>
                    </a:lnTo>
                    <a:lnTo>
                      <a:pt x="51117" y="249034"/>
                    </a:lnTo>
                    <a:lnTo>
                      <a:pt x="57531" y="239509"/>
                    </a:lnTo>
                    <a:lnTo>
                      <a:pt x="59893" y="227863"/>
                    </a:lnTo>
                    <a:close/>
                  </a:path>
                  <a:path w="61595" h="422275">
                    <a:moveTo>
                      <a:pt x="59893" y="114998"/>
                    </a:moveTo>
                    <a:lnTo>
                      <a:pt x="57531" y="103352"/>
                    </a:lnTo>
                    <a:lnTo>
                      <a:pt x="51117" y="93827"/>
                    </a:lnTo>
                    <a:lnTo>
                      <a:pt x="41605" y="87414"/>
                    </a:lnTo>
                    <a:lnTo>
                      <a:pt x="29946" y="85064"/>
                    </a:lnTo>
                    <a:lnTo>
                      <a:pt x="18288" y="87414"/>
                    </a:lnTo>
                    <a:lnTo>
                      <a:pt x="8775" y="93827"/>
                    </a:lnTo>
                    <a:lnTo>
                      <a:pt x="2349" y="103352"/>
                    </a:lnTo>
                    <a:lnTo>
                      <a:pt x="0" y="114998"/>
                    </a:lnTo>
                    <a:lnTo>
                      <a:pt x="2349" y="126657"/>
                    </a:lnTo>
                    <a:lnTo>
                      <a:pt x="8775" y="136182"/>
                    </a:lnTo>
                    <a:lnTo>
                      <a:pt x="18288" y="142595"/>
                    </a:lnTo>
                    <a:lnTo>
                      <a:pt x="29946" y="144945"/>
                    </a:lnTo>
                    <a:lnTo>
                      <a:pt x="41605" y="142595"/>
                    </a:lnTo>
                    <a:lnTo>
                      <a:pt x="51117" y="136182"/>
                    </a:lnTo>
                    <a:lnTo>
                      <a:pt x="57531" y="126657"/>
                    </a:lnTo>
                    <a:lnTo>
                      <a:pt x="59893" y="114998"/>
                    </a:lnTo>
                    <a:close/>
                  </a:path>
                  <a:path w="61595" h="422275">
                    <a:moveTo>
                      <a:pt x="59893" y="29946"/>
                    </a:moveTo>
                    <a:lnTo>
                      <a:pt x="57531" y="18288"/>
                    </a:lnTo>
                    <a:lnTo>
                      <a:pt x="51117" y="8763"/>
                    </a:lnTo>
                    <a:lnTo>
                      <a:pt x="41605" y="2349"/>
                    </a:lnTo>
                    <a:lnTo>
                      <a:pt x="29946" y="0"/>
                    </a:lnTo>
                    <a:lnTo>
                      <a:pt x="18288" y="2349"/>
                    </a:lnTo>
                    <a:lnTo>
                      <a:pt x="8775" y="8763"/>
                    </a:lnTo>
                    <a:lnTo>
                      <a:pt x="2349" y="18288"/>
                    </a:lnTo>
                    <a:lnTo>
                      <a:pt x="0" y="29946"/>
                    </a:lnTo>
                    <a:lnTo>
                      <a:pt x="2349" y="41592"/>
                    </a:lnTo>
                    <a:lnTo>
                      <a:pt x="8775" y="51117"/>
                    </a:lnTo>
                    <a:lnTo>
                      <a:pt x="18288" y="57531"/>
                    </a:lnTo>
                    <a:lnTo>
                      <a:pt x="29946" y="59880"/>
                    </a:lnTo>
                    <a:lnTo>
                      <a:pt x="41605" y="57531"/>
                    </a:lnTo>
                    <a:lnTo>
                      <a:pt x="51117" y="51117"/>
                    </a:lnTo>
                    <a:lnTo>
                      <a:pt x="57531" y="41592"/>
                    </a:lnTo>
                    <a:lnTo>
                      <a:pt x="59893" y="29946"/>
                    </a:lnTo>
                    <a:close/>
                  </a:path>
                  <a:path w="61595" h="422275">
                    <a:moveTo>
                      <a:pt x="61595" y="391845"/>
                    </a:moveTo>
                    <a:lnTo>
                      <a:pt x="59245" y="380187"/>
                    </a:lnTo>
                    <a:lnTo>
                      <a:pt x="52819" y="370674"/>
                    </a:lnTo>
                    <a:lnTo>
                      <a:pt x="43307" y="364248"/>
                    </a:lnTo>
                    <a:lnTo>
                      <a:pt x="31648" y="361899"/>
                    </a:lnTo>
                    <a:lnTo>
                      <a:pt x="19989" y="364248"/>
                    </a:lnTo>
                    <a:lnTo>
                      <a:pt x="10477" y="370674"/>
                    </a:lnTo>
                    <a:lnTo>
                      <a:pt x="4064" y="380187"/>
                    </a:lnTo>
                    <a:lnTo>
                      <a:pt x="1701" y="391845"/>
                    </a:lnTo>
                    <a:lnTo>
                      <a:pt x="4064" y="403504"/>
                    </a:lnTo>
                    <a:lnTo>
                      <a:pt x="10477" y="413016"/>
                    </a:lnTo>
                    <a:lnTo>
                      <a:pt x="19989" y="419430"/>
                    </a:lnTo>
                    <a:lnTo>
                      <a:pt x="31648" y="421792"/>
                    </a:lnTo>
                    <a:lnTo>
                      <a:pt x="43307" y="419430"/>
                    </a:lnTo>
                    <a:lnTo>
                      <a:pt x="52819" y="413016"/>
                    </a:lnTo>
                    <a:lnTo>
                      <a:pt x="59245" y="403504"/>
                    </a:lnTo>
                    <a:lnTo>
                      <a:pt x="61595" y="391845"/>
                    </a:lnTo>
                    <a:close/>
                  </a:path>
                </a:pathLst>
              </a:custGeom>
              <a:solidFill>
                <a:srgbClr val="F58325"/>
              </a:solidFill>
            </p:spPr>
            <p:txBody>
              <a:bodyPr wrap="square" lIns="0" tIns="0" rIns="0" bIns="0" rtlCol="0"/>
              <a:lstStyle/>
              <a:p>
                <a:endParaRPr/>
              </a:p>
            </p:txBody>
          </p:sp>
          <p:sp>
            <p:nvSpPr>
              <p:cNvPr id="53" name="object 53"/>
              <p:cNvSpPr/>
              <p:nvPr/>
            </p:nvSpPr>
            <p:spPr>
              <a:xfrm>
                <a:off x="1221106" y="5882490"/>
                <a:ext cx="144780" cy="439420"/>
              </a:xfrm>
              <a:custGeom>
                <a:avLst/>
                <a:gdLst/>
                <a:ahLst/>
                <a:cxnLst/>
                <a:rect l="l" t="t" r="r" b="b"/>
                <a:pathLst>
                  <a:path w="144780" h="439420">
                    <a:moveTo>
                      <a:pt x="72272" y="439072"/>
                    </a:moveTo>
                    <a:lnTo>
                      <a:pt x="32175" y="426929"/>
                    </a:lnTo>
                    <a:lnTo>
                      <a:pt x="5501" y="394457"/>
                    </a:lnTo>
                    <a:lnTo>
                      <a:pt x="0" y="366799"/>
                    </a:lnTo>
                    <a:lnTo>
                      <a:pt x="0" y="72272"/>
                    </a:lnTo>
                    <a:lnTo>
                      <a:pt x="12142" y="32175"/>
                    </a:lnTo>
                    <a:lnTo>
                      <a:pt x="44615" y="5501"/>
                    </a:lnTo>
                    <a:lnTo>
                      <a:pt x="72272" y="0"/>
                    </a:lnTo>
                    <a:lnTo>
                      <a:pt x="86438" y="1401"/>
                    </a:lnTo>
                    <a:lnTo>
                      <a:pt x="123377" y="21168"/>
                    </a:lnTo>
                    <a:lnTo>
                      <a:pt x="143144" y="58107"/>
                    </a:lnTo>
                    <a:lnTo>
                      <a:pt x="144545" y="72272"/>
                    </a:lnTo>
                    <a:lnTo>
                      <a:pt x="144545" y="366799"/>
                    </a:lnTo>
                    <a:lnTo>
                      <a:pt x="132403" y="406896"/>
                    </a:lnTo>
                    <a:lnTo>
                      <a:pt x="99930" y="433570"/>
                    </a:lnTo>
                    <a:lnTo>
                      <a:pt x="72272" y="439072"/>
                    </a:lnTo>
                    <a:close/>
                  </a:path>
                </a:pathLst>
              </a:custGeom>
              <a:solidFill>
                <a:srgbClr val="D9BE8C">
                  <a:alpha val="61999"/>
                </a:srgbClr>
              </a:solidFill>
            </p:spPr>
            <p:txBody>
              <a:bodyPr wrap="square" lIns="0" tIns="0" rIns="0" bIns="0" rtlCol="0"/>
              <a:lstStyle/>
              <a:p>
                <a:endParaRPr/>
              </a:p>
            </p:txBody>
          </p:sp>
          <p:pic>
            <p:nvPicPr>
              <p:cNvPr id="54" name="object 54"/>
              <p:cNvPicPr/>
              <p:nvPr/>
            </p:nvPicPr>
            <p:blipFill>
              <a:blip r:embed="rId31" cstate="print"/>
              <a:stretch>
                <a:fillRect/>
              </a:stretch>
            </p:blipFill>
            <p:spPr>
              <a:xfrm>
                <a:off x="1255861" y="5943579"/>
                <a:ext cx="76275" cy="76275"/>
              </a:xfrm>
              <a:prstGeom prst="rect">
                <a:avLst/>
              </a:prstGeom>
            </p:spPr>
          </p:pic>
          <p:pic>
            <p:nvPicPr>
              <p:cNvPr id="55" name="object 55"/>
              <p:cNvPicPr/>
              <p:nvPr/>
            </p:nvPicPr>
            <p:blipFill>
              <a:blip r:embed="rId32" cstate="print"/>
              <a:stretch>
                <a:fillRect/>
              </a:stretch>
            </p:blipFill>
            <p:spPr>
              <a:xfrm>
                <a:off x="661323" y="6234237"/>
                <a:ext cx="533845" cy="143562"/>
              </a:xfrm>
              <a:prstGeom prst="rect">
                <a:avLst/>
              </a:prstGeom>
            </p:spPr>
          </p:pic>
          <p:pic>
            <p:nvPicPr>
              <p:cNvPr id="56" name="object 56"/>
              <p:cNvPicPr/>
              <p:nvPr/>
            </p:nvPicPr>
            <p:blipFill>
              <a:blip r:embed="rId33" cstate="print"/>
              <a:stretch>
                <a:fillRect/>
              </a:stretch>
            </p:blipFill>
            <p:spPr>
              <a:xfrm>
                <a:off x="1258352" y="6077771"/>
                <a:ext cx="73450" cy="73450"/>
              </a:xfrm>
              <a:prstGeom prst="rect">
                <a:avLst/>
              </a:prstGeom>
            </p:spPr>
          </p:pic>
        </p:grpSp>
        <p:grpSp>
          <p:nvGrpSpPr>
            <p:cNvPr id="57" name="object 57">
              <a:extLst>
                <a:ext uri="{C183D7F6-B498-43B3-948B-1728B52AA6E4}">
                  <adec:decorative xmlns:adec="http://schemas.microsoft.com/office/drawing/2017/decorative" val="1"/>
                </a:ext>
              </a:extLst>
            </p:cNvPr>
            <p:cNvGrpSpPr/>
            <p:nvPr/>
          </p:nvGrpSpPr>
          <p:grpSpPr>
            <a:xfrm>
              <a:off x="7331492" y="6972463"/>
              <a:ext cx="1226185" cy="1226185"/>
              <a:chOff x="7331492" y="6972463"/>
              <a:chExt cx="1226185" cy="1226185"/>
            </a:xfrm>
          </p:grpSpPr>
          <p:sp>
            <p:nvSpPr>
              <p:cNvPr id="58" name="object 58"/>
              <p:cNvSpPr/>
              <p:nvPr/>
            </p:nvSpPr>
            <p:spPr>
              <a:xfrm>
                <a:off x="7331492" y="6972463"/>
                <a:ext cx="1226185" cy="1226185"/>
              </a:xfrm>
              <a:custGeom>
                <a:avLst/>
                <a:gdLst/>
                <a:ahLst/>
                <a:cxnLst/>
                <a:rect l="l" t="t" r="r" b="b"/>
                <a:pathLst>
                  <a:path w="1226184" h="1226184">
                    <a:moveTo>
                      <a:pt x="613076" y="1226153"/>
                    </a:moveTo>
                    <a:lnTo>
                      <a:pt x="565165" y="1224309"/>
                    </a:lnTo>
                    <a:lnTo>
                      <a:pt x="518262" y="1218866"/>
                    </a:lnTo>
                    <a:lnTo>
                      <a:pt x="472504" y="1209962"/>
                    </a:lnTo>
                    <a:lnTo>
                      <a:pt x="428027" y="1197731"/>
                    </a:lnTo>
                    <a:lnTo>
                      <a:pt x="384967" y="1182312"/>
                    </a:lnTo>
                    <a:lnTo>
                      <a:pt x="343461" y="1163840"/>
                    </a:lnTo>
                    <a:lnTo>
                      <a:pt x="303645" y="1142450"/>
                    </a:lnTo>
                    <a:lnTo>
                      <a:pt x="265655" y="1118281"/>
                    </a:lnTo>
                    <a:lnTo>
                      <a:pt x="229628" y="1091467"/>
                    </a:lnTo>
                    <a:lnTo>
                      <a:pt x="195700" y="1062146"/>
                    </a:lnTo>
                    <a:lnTo>
                      <a:pt x="164007" y="1030453"/>
                    </a:lnTo>
                    <a:lnTo>
                      <a:pt x="134686" y="996525"/>
                    </a:lnTo>
                    <a:lnTo>
                      <a:pt x="107872" y="960498"/>
                    </a:lnTo>
                    <a:lnTo>
                      <a:pt x="83702" y="922508"/>
                    </a:lnTo>
                    <a:lnTo>
                      <a:pt x="62313" y="882692"/>
                    </a:lnTo>
                    <a:lnTo>
                      <a:pt x="43841" y="841186"/>
                    </a:lnTo>
                    <a:lnTo>
                      <a:pt x="28421" y="798127"/>
                    </a:lnTo>
                    <a:lnTo>
                      <a:pt x="16191" y="753650"/>
                    </a:lnTo>
                    <a:lnTo>
                      <a:pt x="7287" y="707892"/>
                    </a:lnTo>
                    <a:lnTo>
                      <a:pt x="1844" y="660988"/>
                    </a:lnTo>
                    <a:lnTo>
                      <a:pt x="0" y="613077"/>
                    </a:lnTo>
                    <a:lnTo>
                      <a:pt x="1844" y="565165"/>
                    </a:lnTo>
                    <a:lnTo>
                      <a:pt x="7287" y="518262"/>
                    </a:lnTo>
                    <a:lnTo>
                      <a:pt x="16191" y="472504"/>
                    </a:lnTo>
                    <a:lnTo>
                      <a:pt x="28421" y="428027"/>
                    </a:lnTo>
                    <a:lnTo>
                      <a:pt x="43841" y="384967"/>
                    </a:lnTo>
                    <a:lnTo>
                      <a:pt x="62313" y="343461"/>
                    </a:lnTo>
                    <a:lnTo>
                      <a:pt x="83702" y="303645"/>
                    </a:lnTo>
                    <a:lnTo>
                      <a:pt x="107872" y="265655"/>
                    </a:lnTo>
                    <a:lnTo>
                      <a:pt x="134686" y="229628"/>
                    </a:lnTo>
                    <a:lnTo>
                      <a:pt x="164007" y="195700"/>
                    </a:lnTo>
                    <a:lnTo>
                      <a:pt x="195700" y="164007"/>
                    </a:lnTo>
                    <a:lnTo>
                      <a:pt x="229628" y="134686"/>
                    </a:lnTo>
                    <a:lnTo>
                      <a:pt x="265655" y="107872"/>
                    </a:lnTo>
                    <a:lnTo>
                      <a:pt x="303645" y="83702"/>
                    </a:lnTo>
                    <a:lnTo>
                      <a:pt x="343461" y="62313"/>
                    </a:lnTo>
                    <a:lnTo>
                      <a:pt x="384967" y="43841"/>
                    </a:lnTo>
                    <a:lnTo>
                      <a:pt x="428027" y="28421"/>
                    </a:lnTo>
                    <a:lnTo>
                      <a:pt x="472504" y="16191"/>
                    </a:lnTo>
                    <a:lnTo>
                      <a:pt x="518262" y="7287"/>
                    </a:lnTo>
                    <a:lnTo>
                      <a:pt x="565165" y="1844"/>
                    </a:lnTo>
                    <a:lnTo>
                      <a:pt x="613077" y="0"/>
                    </a:lnTo>
                    <a:lnTo>
                      <a:pt x="660988" y="1844"/>
                    </a:lnTo>
                    <a:lnTo>
                      <a:pt x="707892" y="7287"/>
                    </a:lnTo>
                    <a:lnTo>
                      <a:pt x="753650" y="16191"/>
                    </a:lnTo>
                    <a:lnTo>
                      <a:pt x="798127" y="28421"/>
                    </a:lnTo>
                    <a:lnTo>
                      <a:pt x="841186" y="43841"/>
                    </a:lnTo>
                    <a:lnTo>
                      <a:pt x="882692" y="62313"/>
                    </a:lnTo>
                    <a:lnTo>
                      <a:pt x="922508" y="83702"/>
                    </a:lnTo>
                    <a:lnTo>
                      <a:pt x="960498" y="107872"/>
                    </a:lnTo>
                    <a:lnTo>
                      <a:pt x="996525" y="134686"/>
                    </a:lnTo>
                    <a:lnTo>
                      <a:pt x="1030453" y="164007"/>
                    </a:lnTo>
                    <a:lnTo>
                      <a:pt x="1062146" y="195700"/>
                    </a:lnTo>
                    <a:lnTo>
                      <a:pt x="1091467" y="229628"/>
                    </a:lnTo>
                    <a:lnTo>
                      <a:pt x="1118281" y="265655"/>
                    </a:lnTo>
                    <a:lnTo>
                      <a:pt x="1142450" y="303645"/>
                    </a:lnTo>
                    <a:lnTo>
                      <a:pt x="1163840" y="343461"/>
                    </a:lnTo>
                    <a:lnTo>
                      <a:pt x="1182312" y="384967"/>
                    </a:lnTo>
                    <a:lnTo>
                      <a:pt x="1197731" y="428027"/>
                    </a:lnTo>
                    <a:lnTo>
                      <a:pt x="1209962" y="472504"/>
                    </a:lnTo>
                    <a:lnTo>
                      <a:pt x="1218866" y="518262"/>
                    </a:lnTo>
                    <a:lnTo>
                      <a:pt x="1224309" y="565165"/>
                    </a:lnTo>
                    <a:lnTo>
                      <a:pt x="1226153" y="613076"/>
                    </a:lnTo>
                    <a:lnTo>
                      <a:pt x="1224309" y="660988"/>
                    </a:lnTo>
                    <a:lnTo>
                      <a:pt x="1218866" y="707892"/>
                    </a:lnTo>
                    <a:lnTo>
                      <a:pt x="1209962" y="753650"/>
                    </a:lnTo>
                    <a:lnTo>
                      <a:pt x="1197731" y="798127"/>
                    </a:lnTo>
                    <a:lnTo>
                      <a:pt x="1182312" y="841186"/>
                    </a:lnTo>
                    <a:lnTo>
                      <a:pt x="1163840" y="882692"/>
                    </a:lnTo>
                    <a:lnTo>
                      <a:pt x="1142450" y="922508"/>
                    </a:lnTo>
                    <a:lnTo>
                      <a:pt x="1118281" y="960498"/>
                    </a:lnTo>
                    <a:lnTo>
                      <a:pt x="1091467" y="996525"/>
                    </a:lnTo>
                    <a:lnTo>
                      <a:pt x="1062146" y="1030453"/>
                    </a:lnTo>
                    <a:lnTo>
                      <a:pt x="1030453" y="1062146"/>
                    </a:lnTo>
                    <a:lnTo>
                      <a:pt x="996525" y="1091467"/>
                    </a:lnTo>
                    <a:lnTo>
                      <a:pt x="960498" y="1118281"/>
                    </a:lnTo>
                    <a:lnTo>
                      <a:pt x="922508" y="1142450"/>
                    </a:lnTo>
                    <a:lnTo>
                      <a:pt x="882692" y="1163840"/>
                    </a:lnTo>
                    <a:lnTo>
                      <a:pt x="841186" y="1182312"/>
                    </a:lnTo>
                    <a:lnTo>
                      <a:pt x="798127" y="1197731"/>
                    </a:lnTo>
                    <a:lnTo>
                      <a:pt x="753650" y="1209962"/>
                    </a:lnTo>
                    <a:lnTo>
                      <a:pt x="707892" y="1218866"/>
                    </a:lnTo>
                    <a:lnTo>
                      <a:pt x="660988" y="1224309"/>
                    </a:lnTo>
                    <a:lnTo>
                      <a:pt x="613078" y="1226153"/>
                    </a:lnTo>
                    <a:close/>
                  </a:path>
                </a:pathLst>
              </a:custGeom>
              <a:solidFill>
                <a:srgbClr val="487307"/>
              </a:solidFill>
            </p:spPr>
            <p:txBody>
              <a:bodyPr wrap="square" lIns="0" tIns="0" rIns="0" bIns="0" rtlCol="0"/>
              <a:lstStyle/>
              <a:p>
                <a:endParaRPr/>
              </a:p>
            </p:txBody>
          </p:sp>
          <p:pic>
            <p:nvPicPr>
              <p:cNvPr id="59" name="object 59"/>
              <p:cNvPicPr/>
              <p:nvPr/>
            </p:nvPicPr>
            <p:blipFill>
              <a:blip r:embed="rId34" cstate="print"/>
              <a:stretch>
                <a:fillRect/>
              </a:stretch>
            </p:blipFill>
            <p:spPr>
              <a:xfrm>
                <a:off x="7384727" y="7260809"/>
                <a:ext cx="1123949" cy="644965"/>
              </a:xfrm>
              <a:prstGeom prst="rect">
                <a:avLst/>
              </a:prstGeom>
            </p:spPr>
          </p:pic>
        </p:grpSp>
        <p:grpSp>
          <p:nvGrpSpPr>
            <p:cNvPr id="60" name="object 60">
              <a:extLst>
                <a:ext uri="{C183D7F6-B498-43B3-948B-1728B52AA6E4}">
                  <adec:decorative xmlns:adec="http://schemas.microsoft.com/office/drawing/2017/decorative" val="1"/>
                </a:ext>
              </a:extLst>
            </p:cNvPr>
            <p:cNvGrpSpPr/>
            <p:nvPr/>
          </p:nvGrpSpPr>
          <p:grpSpPr>
            <a:xfrm>
              <a:off x="300037" y="6983824"/>
              <a:ext cx="1226185" cy="1226185"/>
              <a:chOff x="300037" y="6983824"/>
              <a:chExt cx="1226185" cy="1226185"/>
            </a:xfrm>
          </p:grpSpPr>
          <p:sp>
            <p:nvSpPr>
              <p:cNvPr id="61" name="object 61"/>
              <p:cNvSpPr/>
              <p:nvPr/>
            </p:nvSpPr>
            <p:spPr>
              <a:xfrm>
                <a:off x="300037" y="6983824"/>
                <a:ext cx="1226185" cy="1226185"/>
              </a:xfrm>
              <a:custGeom>
                <a:avLst/>
                <a:gdLst/>
                <a:ahLst/>
                <a:cxnLst/>
                <a:rect l="l" t="t" r="r" b="b"/>
                <a:pathLst>
                  <a:path w="1226185" h="1226184">
                    <a:moveTo>
                      <a:pt x="613076" y="1226153"/>
                    </a:moveTo>
                    <a:lnTo>
                      <a:pt x="565165" y="1224309"/>
                    </a:lnTo>
                    <a:lnTo>
                      <a:pt x="518262" y="1218866"/>
                    </a:lnTo>
                    <a:lnTo>
                      <a:pt x="472504" y="1209961"/>
                    </a:lnTo>
                    <a:lnTo>
                      <a:pt x="428026" y="1197731"/>
                    </a:lnTo>
                    <a:lnTo>
                      <a:pt x="384967" y="1182312"/>
                    </a:lnTo>
                    <a:lnTo>
                      <a:pt x="343461" y="1163839"/>
                    </a:lnTo>
                    <a:lnTo>
                      <a:pt x="303645" y="1142450"/>
                    </a:lnTo>
                    <a:lnTo>
                      <a:pt x="265655" y="1118281"/>
                    </a:lnTo>
                    <a:lnTo>
                      <a:pt x="229628" y="1091467"/>
                    </a:lnTo>
                    <a:lnTo>
                      <a:pt x="195700" y="1062146"/>
                    </a:lnTo>
                    <a:lnTo>
                      <a:pt x="164007" y="1030453"/>
                    </a:lnTo>
                    <a:lnTo>
                      <a:pt x="134686" y="996525"/>
                    </a:lnTo>
                    <a:lnTo>
                      <a:pt x="107872" y="960498"/>
                    </a:lnTo>
                    <a:lnTo>
                      <a:pt x="83702" y="922508"/>
                    </a:lnTo>
                    <a:lnTo>
                      <a:pt x="62313" y="882692"/>
                    </a:lnTo>
                    <a:lnTo>
                      <a:pt x="43841" y="841186"/>
                    </a:lnTo>
                    <a:lnTo>
                      <a:pt x="28421" y="798126"/>
                    </a:lnTo>
                    <a:lnTo>
                      <a:pt x="16191" y="753649"/>
                    </a:lnTo>
                    <a:lnTo>
                      <a:pt x="7287" y="707891"/>
                    </a:lnTo>
                    <a:lnTo>
                      <a:pt x="1844" y="660988"/>
                    </a:lnTo>
                    <a:lnTo>
                      <a:pt x="0" y="613075"/>
                    </a:lnTo>
                    <a:lnTo>
                      <a:pt x="1844" y="565165"/>
                    </a:lnTo>
                    <a:lnTo>
                      <a:pt x="7287" y="518262"/>
                    </a:lnTo>
                    <a:lnTo>
                      <a:pt x="16191" y="472504"/>
                    </a:lnTo>
                    <a:lnTo>
                      <a:pt x="28421" y="428026"/>
                    </a:lnTo>
                    <a:lnTo>
                      <a:pt x="43841" y="384967"/>
                    </a:lnTo>
                    <a:lnTo>
                      <a:pt x="62313" y="343461"/>
                    </a:lnTo>
                    <a:lnTo>
                      <a:pt x="83702" y="303645"/>
                    </a:lnTo>
                    <a:lnTo>
                      <a:pt x="107872" y="265655"/>
                    </a:lnTo>
                    <a:lnTo>
                      <a:pt x="134686" y="229628"/>
                    </a:lnTo>
                    <a:lnTo>
                      <a:pt x="164007" y="195700"/>
                    </a:lnTo>
                    <a:lnTo>
                      <a:pt x="195700" y="164007"/>
                    </a:lnTo>
                    <a:lnTo>
                      <a:pt x="229628" y="134686"/>
                    </a:lnTo>
                    <a:lnTo>
                      <a:pt x="265655" y="107872"/>
                    </a:lnTo>
                    <a:lnTo>
                      <a:pt x="303645" y="83702"/>
                    </a:lnTo>
                    <a:lnTo>
                      <a:pt x="343461" y="62313"/>
                    </a:lnTo>
                    <a:lnTo>
                      <a:pt x="384967" y="43841"/>
                    </a:lnTo>
                    <a:lnTo>
                      <a:pt x="428026" y="28421"/>
                    </a:lnTo>
                    <a:lnTo>
                      <a:pt x="472504" y="16191"/>
                    </a:lnTo>
                    <a:lnTo>
                      <a:pt x="518262" y="7287"/>
                    </a:lnTo>
                    <a:lnTo>
                      <a:pt x="565165" y="1844"/>
                    </a:lnTo>
                    <a:lnTo>
                      <a:pt x="613076" y="0"/>
                    </a:lnTo>
                    <a:lnTo>
                      <a:pt x="660988" y="1844"/>
                    </a:lnTo>
                    <a:lnTo>
                      <a:pt x="707891" y="7287"/>
                    </a:lnTo>
                    <a:lnTo>
                      <a:pt x="753649" y="16191"/>
                    </a:lnTo>
                    <a:lnTo>
                      <a:pt x="798127" y="28421"/>
                    </a:lnTo>
                    <a:lnTo>
                      <a:pt x="841186" y="43841"/>
                    </a:lnTo>
                    <a:lnTo>
                      <a:pt x="882692" y="62313"/>
                    </a:lnTo>
                    <a:lnTo>
                      <a:pt x="922508" y="83702"/>
                    </a:lnTo>
                    <a:lnTo>
                      <a:pt x="960498" y="107872"/>
                    </a:lnTo>
                    <a:lnTo>
                      <a:pt x="996525" y="134686"/>
                    </a:lnTo>
                    <a:lnTo>
                      <a:pt x="1030453" y="164007"/>
                    </a:lnTo>
                    <a:lnTo>
                      <a:pt x="1062146" y="195700"/>
                    </a:lnTo>
                    <a:lnTo>
                      <a:pt x="1091467" y="229628"/>
                    </a:lnTo>
                    <a:lnTo>
                      <a:pt x="1118281" y="265655"/>
                    </a:lnTo>
                    <a:lnTo>
                      <a:pt x="1142451" y="303645"/>
                    </a:lnTo>
                    <a:lnTo>
                      <a:pt x="1163840" y="343461"/>
                    </a:lnTo>
                    <a:lnTo>
                      <a:pt x="1182312" y="384967"/>
                    </a:lnTo>
                    <a:lnTo>
                      <a:pt x="1197732" y="428026"/>
                    </a:lnTo>
                    <a:lnTo>
                      <a:pt x="1209962" y="472504"/>
                    </a:lnTo>
                    <a:lnTo>
                      <a:pt x="1218866" y="518262"/>
                    </a:lnTo>
                    <a:lnTo>
                      <a:pt x="1224309" y="565165"/>
                    </a:lnTo>
                    <a:lnTo>
                      <a:pt x="1226153" y="613077"/>
                    </a:lnTo>
                    <a:lnTo>
                      <a:pt x="1224309" y="660988"/>
                    </a:lnTo>
                    <a:lnTo>
                      <a:pt x="1218866" y="707891"/>
                    </a:lnTo>
                    <a:lnTo>
                      <a:pt x="1209962" y="753649"/>
                    </a:lnTo>
                    <a:lnTo>
                      <a:pt x="1197732" y="798126"/>
                    </a:lnTo>
                    <a:lnTo>
                      <a:pt x="1182312" y="841186"/>
                    </a:lnTo>
                    <a:lnTo>
                      <a:pt x="1163840" y="882692"/>
                    </a:lnTo>
                    <a:lnTo>
                      <a:pt x="1142451" y="922508"/>
                    </a:lnTo>
                    <a:lnTo>
                      <a:pt x="1118281" y="960498"/>
                    </a:lnTo>
                    <a:lnTo>
                      <a:pt x="1091467" y="996525"/>
                    </a:lnTo>
                    <a:lnTo>
                      <a:pt x="1062146" y="1030453"/>
                    </a:lnTo>
                    <a:lnTo>
                      <a:pt x="1030453" y="1062146"/>
                    </a:lnTo>
                    <a:lnTo>
                      <a:pt x="996525" y="1091467"/>
                    </a:lnTo>
                    <a:lnTo>
                      <a:pt x="960498" y="1118281"/>
                    </a:lnTo>
                    <a:lnTo>
                      <a:pt x="922508" y="1142450"/>
                    </a:lnTo>
                    <a:lnTo>
                      <a:pt x="882692" y="1163839"/>
                    </a:lnTo>
                    <a:lnTo>
                      <a:pt x="841186" y="1182312"/>
                    </a:lnTo>
                    <a:lnTo>
                      <a:pt x="798127" y="1197731"/>
                    </a:lnTo>
                    <a:lnTo>
                      <a:pt x="753649" y="1209961"/>
                    </a:lnTo>
                    <a:lnTo>
                      <a:pt x="707891" y="1218866"/>
                    </a:lnTo>
                    <a:lnTo>
                      <a:pt x="660988" y="1224309"/>
                    </a:lnTo>
                    <a:lnTo>
                      <a:pt x="613076" y="1226153"/>
                    </a:lnTo>
                    <a:close/>
                  </a:path>
                </a:pathLst>
              </a:custGeom>
              <a:solidFill>
                <a:srgbClr val="487307"/>
              </a:solidFill>
            </p:spPr>
            <p:txBody>
              <a:bodyPr wrap="square" lIns="0" tIns="0" rIns="0" bIns="0" rtlCol="0"/>
              <a:lstStyle/>
              <a:p>
                <a:endParaRPr/>
              </a:p>
            </p:txBody>
          </p:sp>
          <p:pic>
            <p:nvPicPr>
              <p:cNvPr id="62" name="object 62"/>
              <p:cNvPicPr/>
              <p:nvPr/>
            </p:nvPicPr>
            <p:blipFill>
              <a:blip r:embed="rId35" cstate="print"/>
              <a:stretch>
                <a:fillRect/>
              </a:stretch>
            </p:blipFill>
            <p:spPr>
              <a:xfrm>
                <a:off x="372805" y="7313568"/>
                <a:ext cx="1076324" cy="580481"/>
              </a:xfrm>
              <a:prstGeom prst="rect">
                <a:avLst/>
              </a:prstGeom>
            </p:spPr>
          </p:pic>
        </p:grpSp>
        <p:grpSp>
          <p:nvGrpSpPr>
            <p:cNvPr id="63" name="object 63">
              <a:extLst>
                <a:ext uri="{C183D7F6-B498-43B3-948B-1728B52AA6E4}">
                  <adec:decorative xmlns:adec="http://schemas.microsoft.com/office/drawing/2017/decorative" val="1"/>
                </a:ext>
              </a:extLst>
            </p:cNvPr>
            <p:cNvGrpSpPr/>
            <p:nvPr/>
          </p:nvGrpSpPr>
          <p:grpSpPr>
            <a:xfrm>
              <a:off x="7384727" y="8534465"/>
              <a:ext cx="1299845" cy="1245870"/>
              <a:chOff x="7384727" y="8534465"/>
              <a:chExt cx="1299845" cy="1245870"/>
            </a:xfrm>
          </p:grpSpPr>
          <p:sp>
            <p:nvSpPr>
              <p:cNvPr id="64" name="object 64"/>
              <p:cNvSpPr/>
              <p:nvPr/>
            </p:nvSpPr>
            <p:spPr>
              <a:xfrm>
                <a:off x="7384727" y="8534465"/>
                <a:ext cx="1226185" cy="1226185"/>
              </a:xfrm>
              <a:custGeom>
                <a:avLst/>
                <a:gdLst/>
                <a:ahLst/>
                <a:cxnLst/>
                <a:rect l="l" t="t" r="r" b="b"/>
                <a:pathLst>
                  <a:path w="1226184" h="1226184">
                    <a:moveTo>
                      <a:pt x="613076" y="1226153"/>
                    </a:moveTo>
                    <a:lnTo>
                      <a:pt x="565165" y="1224309"/>
                    </a:lnTo>
                    <a:lnTo>
                      <a:pt x="518262" y="1218866"/>
                    </a:lnTo>
                    <a:lnTo>
                      <a:pt x="472504" y="1209962"/>
                    </a:lnTo>
                    <a:lnTo>
                      <a:pt x="428027" y="1197731"/>
                    </a:lnTo>
                    <a:lnTo>
                      <a:pt x="384967" y="1182312"/>
                    </a:lnTo>
                    <a:lnTo>
                      <a:pt x="343461" y="1163840"/>
                    </a:lnTo>
                    <a:lnTo>
                      <a:pt x="303645" y="1142450"/>
                    </a:lnTo>
                    <a:lnTo>
                      <a:pt x="265655" y="1118281"/>
                    </a:lnTo>
                    <a:lnTo>
                      <a:pt x="229628" y="1091467"/>
                    </a:lnTo>
                    <a:lnTo>
                      <a:pt x="195700" y="1062146"/>
                    </a:lnTo>
                    <a:lnTo>
                      <a:pt x="164007" y="1030453"/>
                    </a:lnTo>
                    <a:lnTo>
                      <a:pt x="134686" y="996525"/>
                    </a:lnTo>
                    <a:lnTo>
                      <a:pt x="107872" y="960498"/>
                    </a:lnTo>
                    <a:lnTo>
                      <a:pt x="83702" y="922508"/>
                    </a:lnTo>
                    <a:lnTo>
                      <a:pt x="62313" y="882692"/>
                    </a:lnTo>
                    <a:lnTo>
                      <a:pt x="43841" y="841186"/>
                    </a:lnTo>
                    <a:lnTo>
                      <a:pt x="28421" y="798127"/>
                    </a:lnTo>
                    <a:lnTo>
                      <a:pt x="16191" y="753650"/>
                    </a:lnTo>
                    <a:lnTo>
                      <a:pt x="7287" y="707892"/>
                    </a:lnTo>
                    <a:lnTo>
                      <a:pt x="1844" y="660988"/>
                    </a:lnTo>
                    <a:lnTo>
                      <a:pt x="0" y="613077"/>
                    </a:lnTo>
                    <a:lnTo>
                      <a:pt x="1844" y="565165"/>
                    </a:lnTo>
                    <a:lnTo>
                      <a:pt x="7287" y="518262"/>
                    </a:lnTo>
                    <a:lnTo>
                      <a:pt x="16191" y="472504"/>
                    </a:lnTo>
                    <a:lnTo>
                      <a:pt x="28421" y="428027"/>
                    </a:lnTo>
                    <a:lnTo>
                      <a:pt x="43841" y="384967"/>
                    </a:lnTo>
                    <a:lnTo>
                      <a:pt x="62313" y="343461"/>
                    </a:lnTo>
                    <a:lnTo>
                      <a:pt x="83702" y="303645"/>
                    </a:lnTo>
                    <a:lnTo>
                      <a:pt x="107872" y="265655"/>
                    </a:lnTo>
                    <a:lnTo>
                      <a:pt x="134686" y="229628"/>
                    </a:lnTo>
                    <a:lnTo>
                      <a:pt x="164007" y="195700"/>
                    </a:lnTo>
                    <a:lnTo>
                      <a:pt x="195700" y="164007"/>
                    </a:lnTo>
                    <a:lnTo>
                      <a:pt x="229628" y="134686"/>
                    </a:lnTo>
                    <a:lnTo>
                      <a:pt x="265655" y="107872"/>
                    </a:lnTo>
                    <a:lnTo>
                      <a:pt x="303645" y="83702"/>
                    </a:lnTo>
                    <a:lnTo>
                      <a:pt x="343461" y="62313"/>
                    </a:lnTo>
                    <a:lnTo>
                      <a:pt x="384967" y="43841"/>
                    </a:lnTo>
                    <a:lnTo>
                      <a:pt x="428027" y="28421"/>
                    </a:lnTo>
                    <a:lnTo>
                      <a:pt x="472504" y="16191"/>
                    </a:lnTo>
                    <a:lnTo>
                      <a:pt x="518262" y="7287"/>
                    </a:lnTo>
                    <a:lnTo>
                      <a:pt x="565165" y="1844"/>
                    </a:lnTo>
                    <a:lnTo>
                      <a:pt x="613077" y="0"/>
                    </a:lnTo>
                    <a:lnTo>
                      <a:pt x="660988" y="1844"/>
                    </a:lnTo>
                    <a:lnTo>
                      <a:pt x="707892" y="7287"/>
                    </a:lnTo>
                    <a:lnTo>
                      <a:pt x="753650" y="16191"/>
                    </a:lnTo>
                    <a:lnTo>
                      <a:pt x="798127" y="28421"/>
                    </a:lnTo>
                    <a:lnTo>
                      <a:pt x="841186" y="43841"/>
                    </a:lnTo>
                    <a:lnTo>
                      <a:pt x="882692" y="62313"/>
                    </a:lnTo>
                    <a:lnTo>
                      <a:pt x="922508" y="83702"/>
                    </a:lnTo>
                    <a:lnTo>
                      <a:pt x="960498" y="107872"/>
                    </a:lnTo>
                    <a:lnTo>
                      <a:pt x="996525" y="134686"/>
                    </a:lnTo>
                    <a:lnTo>
                      <a:pt x="1030453" y="164007"/>
                    </a:lnTo>
                    <a:lnTo>
                      <a:pt x="1062146" y="195700"/>
                    </a:lnTo>
                    <a:lnTo>
                      <a:pt x="1091467" y="229628"/>
                    </a:lnTo>
                    <a:lnTo>
                      <a:pt x="1118281" y="265655"/>
                    </a:lnTo>
                    <a:lnTo>
                      <a:pt x="1142450" y="303645"/>
                    </a:lnTo>
                    <a:lnTo>
                      <a:pt x="1163840" y="343461"/>
                    </a:lnTo>
                    <a:lnTo>
                      <a:pt x="1182312" y="384967"/>
                    </a:lnTo>
                    <a:lnTo>
                      <a:pt x="1197731" y="428027"/>
                    </a:lnTo>
                    <a:lnTo>
                      <a:pt x="1209962" y="472504"/>
                    </a:lnTo>
                    <a:lnTo>
                      <a:pt x="1218866" y="518262"/>
                    </a:lnTo>
                    <a:lnTo>
                      <a:pt x="1224309" y="565165"/>
                    </a:lnTo>
                    <a:lnTo>
                      <a:pt x="1226153" y="613076"/>
                    </a:lnTo>
                    <a:lnTo>
                      <a:pt x="1224309" y="660988"/>
                    </a:lnTo>
                    <a:lnTo>
                      <a:pt x="1218866" y="707892"/>
                    </a:lnTo>
                    <a:lnTo>
                      <a:pt x="1209962" y="753650"/>
                    </a:lnTo>
                    <a:lnTo>
                      <a:pt x="1197731" y="798127"/>
                    </a:lnTo>
                    <a:lnTo>
                      <a:pt x="1182312" y="841186"/>
                    </a:lnTo>
                    <a:lnTo>
                      <a:pt x="1163840" y="882692"/>
                    </a:lnTo>
                    <a:lnTo>
                      <a:pt x="1142450" y="922508"/>
                    </a:lnTo>
                    <a:lnTo>
                      <a:pt x="1118281" y="960498"/>
                    </a:lnTo>
                    <a:lnTo>
                      <a:pt x="1091467" y="996525"/>
                    </a:lnTo>
                    <a:lnTo>
                      <a:pt x="1062146" y="1030453"/>
                    </a:lnTo>
                    <a:lnTo>
                      <a:pt x="1030453" y="1062146"/>
                    </a:lnTo>
                    <a:lnTo>
                      <a:pt x="996525" y="1091467"/>
                    </a:lnTo>
                    <a:lnTo>
                      <a:pt x="960498" y="1118281"/>
                    </a:lnTo>
                    <a:lnTo>
                      <a:pt x="922508" y="1142450"/>
                    </a:lnTo>
                    <a:lnTo>
                      <a:pt x="882692" y="1163840"/>
                    </a:lnTo>
                    <a:lnTo>
                      <a:pt x="841186" y="1182312"/>
                    </a:lnTo>
                    <a:lnTo>
                      <a:pt x="798127" y="1197731"/>
                    </a:lnTo>
                    <a:lnTo>
                      <a:pt x="753650" y="1209962"/>
                    </a:lnTo>
                    <a:lnTo>
                      <a:pt x="707892" y="1218866"/>
                    </a:lnTo>
                    <a:lnTo>
                      <a:pt x="660988" y="1224309"/>
                    </a:lnTo>
                    <a:lnTo>
                      <a:pt x="613078" y="1226153"/>
                    </a:lnTo>
                    <a:close/>
                  </a:path>
                </a:pathLst>
              </a:custGeom>
              <a:solidFill>
                <a:srgbClr val="487307"/>
              </a:solidFill>
            </p:spPr>
            <p:txBody>
              <a:bodyPr wrap="square" lIns="0" tIns="0" rIns="0" bIns="0" rtlCol="0"/>
              <a:lstStyle/>
              <a:p>
                <a:endParaRPr/>
              </a:p>
            </p:txBody>
          </p:sp>
          <p:pic>
            <p:nvPicPr>
              <p:cNvPr id="65" name="object 65"/>
              <p:cNvPicPr/>
              <p:nvPr/>
            </p:nvPicPr>
            <p:blipFill>
              <a:blip r:embed="rId36" cstate="print"/>
              <a:stretch>
                <a:fillRect/>
              </a:stretch>
            </p:blipFill>
            <p:spPr>
              <a:xfrm>
                <a:off x="7437961" y="8667594"/>
                <a:ext cx="828674" cy="912485"/>
              </a:xfrm>
              <a:prstGeom prst="rect">
                <a:avLst/>
              </a:prstGeom>
            </p:spPr>
          </p:pic>
          <p:pic>
            <p:nvPicPr>
              <p:cNvPr id="66" name="object 66"/>
              <p:cNvPicPr/>
              <p:nvPr/>
            </p:nvPicPr>
            <p:blipFill>
              <a:blip r:embed="rId37" cstate="print"/>
              <a:stretch>
                <a:fillRect/>
              </a:stretch>
            </p:blipFill>
            <p:spPr>
              <a:xfrm>
                <a:off x="7523124" y="8591025"/>
                <a:ext cx="1161013" cy="1188942"/>
              </a:xfrm>
              <a:prstGeom prst="rect">
                <a:avLst/>
              </a:prstGeom>
            </p:spPr>
          </p:pic>
        </p:grpSp>
        <p:grpSp>
          <p:nvGrpSpPr>
            <p:cNvPr id="67" name="object 67">
              <a:extLst>
                <a:ext uri="{C183D7F6-B498-43B3-948B-1728B52AA6E4}">
                  <adec:decorative xmlns:adec="http://schemas.microsoft.com/office/drawing/2017/decorative" val="1"/>
                </a:ext>
              </a:extLst>
            </p:cNvPr>
            <p:cNvGrpSpPr/>
            <p:nvPr/>
          </p:nvGrpSpPr>
          <p:grpSpPr>
            <a:xfrm>
              <a:off x="372805" y="8475666"/>
              <a:ext cx="1226185" cy="1226185"/>
              <a:chOff x="372805" y="8475666"/>
              <a:chExt cx="1226185" cy="1226185"/>
            </a:xfrm>
          </p:grpSpPr>
          <p:sp>
            <p:nvSpPr>
              <p:cNvPr id="68" name="object 68"/>
              <p:cNvSpPr/>
              <p:nvPr/>
            </p:nvSpPr>
            <p:spPr>
              <a:xfrm>
                <a:off x="372805" y="8475666"/>
                <a:ext cx="1226185" cy="1226185"/>
              </a:xfrm>
              <a:custGeom>
                <a:avLst/>
                <a:gdLst/>
                <a:ahLst/>
                <a:cxnLst/>
                <a:rect l="l" t="t" r="r" b="b"/>
                <a:pathLst>
                  <a:path w="1226185" h="1226184">
                    <a:moveTo>
                      <a:pt x="613077" y="1226153"/>
                    </a:moveTo>
                    <a:lnTo>
                      <a:pt x="565165" y="1224309"/>
                    </a:lnTo>
                    <a:lnTo>
                      <a:pt x="518262" y="1218866"/>
                    </a:lnTo>
                    <a:lnTo>
                      <a:pt x="472504" y="1209962"/>
                    </a:lnTo>
                    <a:lnTo>
                      <a:pt x="428026" y="1197731"/>
                    </a:lnTo>
                    <a:lnTo>
                      <a:pt x="384967" y="1182312"/>
                    </a:lnTo>
                    <a:lnTo>
                      <a:pt x="343461" y="1163840"/>
                    </a:lnTo>
                    <a:lnTo>
                      <a:pt x="303645" y="1142450"/>
                    </a:lnTo>
                    <a:lnTo>
                      <a:pt x="265655" y="1118281"/>
                    </a:lnTo>
                    <a:lnTo>
                      <a:pt x="229628" y="1091467"/>
                    </a:lnTo>
                    <a:lnTo>
                      <a:pt x="195700" y="1062146"/>
                    </a:lnTo>
                    <a:lnTo>
                      <a:pt x="164007" y="1030453"/>
                    </a:lnTo>
                    <a:lnTo>
                      <a:pt x="134686" y="996525"/>
                    </a:lnTo>
                    <a:lnTo>
                      <a:pt x="107872" y="960498"/>
                    </a:lnTo>
                    <a:lnTo>
                      <a:pt x="83702" y="922508"/>
                    </a:lnTo>
                    <a:lnTo>
                      <a:pt x="62313" y="882692"/>
                    </a:lnTo>
                    <a:lnTo>
                      <a:pt x="43841" y="841186"/>
                    </a:lnTo>
                    <a:lnTo>
                      <a:pt x="28421" y="798127"/>
                    </a:lnTo>
                    <a:lnTo>
                      <a:pt x="16191" y="753650"/>
                    </a:lnTo>
                    <a:lnTo>
                      <a:pt x="7287" y="707891"/>
                    </a:lnTo>
                    <a:lnTo>
                      <a:pt x="1844" y="660988"/>
                    </a:lnTo>
                    <a:lnTo>
                      <a:pt x="0" y="613077"/>
                    </a:lnTo>
                    <a:lnTo>
                      <a:pt x="1844" y="565165"/>
                    </a:lnTo>
                    <a:lnTo>
                      <a:pt x="7287" y="518262"/>
                    </a:lnTo>
                    <a:lnTo>
                      <a:pt x="16191" y="472504"/>
                    </a:lnTo>
                    <a:lnTo>
                      <a:pt x="28421" y="428026"/>
                    </a:lnTo>
                    <a:lnTo>
                      <a:pt x="43841" y="384967"/>
                    </a:lnTo>
                    <a:lnTo>
                      <a:pt x="62313" y="343461"/>
                    </a:lnTo>
                    <a:lnTo>
                      <a:pt x="83702" y="303645"/>
                    </a:lnTo>
                    <a:lnTo>
                      <a:pt x="107872" y="265655"/>
                    </a:lnTo>
                    <a:lnTo>
                      <a:pt x="134686" y="229628"/>
                    </a:lnTo>
                    <a:lnTo>
                      <a:pt x="164007" y="195700"/>
                    </a:lnTo>
                    <a:lnTo>
                      <a:pt x="195700" y="164007"/>
                    </a:lnTo>
                    <a:lnTo>
                      <a:pt x="229628" y="134686"/>
                    </a:lnTo>
                    <a:lnTo>
                      <a:pt x="265655" y="107872"/>
                    </a:lnTo>
                    <a:lnTo>
                      <a:pt x="303645" y="83702"/>
                    </a:lnTo>
                    <a:lnTo>
                      <a:pt x="343461" y="62313"/>
                    </a:lnTo>
                    <a:lnTo>
                      <a:pt x="384967" y="43841"/>
                    </a:lnTo>
                    <a:lnTo>
                      <a:pt x="428026" y="28421"/>
                    </a:lnTo>
                    <a:lnTo>
                      <a:pt x="472504" y="16191"/>
                    </a:lnTo>
                    <a:lnTo>
                      <a:pt x="518262" y="7287"/>
                    </a:lnTo>
                    <a:lnTo>
                      <a:pt x="565165" y="1844"/>
                    </a:lnTo>
                    <a:lnTo>
                      <a:pt x="613077" y="0"/>
                    </a:lnTo>
                    <a:lnTo>
                      <a:pt x="660988" y="1844"/>
                    </a:lnTo>
                    <a:lnTo>
                      <a:pt x="707891" y="7287"/>
                    </a:lnTo>
                    <a:lnTo>
                      <a:pt x="753649" y="16191"/>
                    </a:lnTo>
                    <a:lnTo>
                      <a:pt x="798127" y="28421"/>
                    </a:lnTo>
                    <a:lnTo>
                      <a:pt x="841186" y="43841"/>
                    </a:lnTo>
                    <a:lnTo>
                      <a:pt x="882692" y="62313"/>
                    </a:lnTo>
                    <a:lnTo>
                      <a:pt x="922508" y="83702"/>
                    </a:lnTo>
                    <a:lnTo>
                      <a:pt x="960498" y="107872"/>
                    </a:lnTo>
                    <a:lnTo>
                      <a:pt x="996525" y="134686"/>
                    </a:lnTo>
                    <a:lnTo>
                      <a:pt x="1030453" y="164007"/>
                    </a:lnTo>
                    <a:lnTo>
                      <a:pt x="1062146" y="195700"/>
                    </a:lnTo>
                    <a:lnTo>
                      <a:pt x="1091467" y="229628"/>
                    </a:lnTo>
                    <a:lnTo>
                      <a:pt x="1118281" y="265655"/>
                    </a:lnTo>
                    <a:lnTo>
                      <a:pt x="1142451" y="303645"/>
                    </a:lnTo>
                    <a:lnTo>
                      <a:pt x="1163840" y="343461"/>
                    </a:lnTo>
                    <a:lnTo>
                      <a:pt x="1182312" y="384967"/>
                    </a:lnTo>
                    <a:lnTo>
                      <a:pt x="1197732" y="428026"/>
                    </a:lnTo>
                    <a:lnTo>
                      <a:pt x="1209962" y="472504"/>
                    </a:lnTo>
                    <a:lnTo>
                      <a:pt x="1218866" y="518262"/>
                    </a:lnTo>
                    <a:lnTo>
                      <a:pt x="1224309" y="565165"/>
                    </a:lnTo>
                    <a:lnTo>
                      <a:pt x="1226154" y="613077"/>
                    </a:lnTo>
                    <a:lnTo>
                      <a:pt x="1224309" y="660988"/>
                    </a:lnTo>
                    <a:lnTo>
                      <a:pt x="1218866" y="707891"/>
                    </a:lnTo>
                    <a:lnTo>
                      <a:pt x="1209962" y="753650"/>
                    </a:lnTo>
                    <a:lnTo>
                      <a:pt x="1197732" y="798127"/>
                    </a:lnTo>
                    <a:lnTo>
                      <a:pt x="1182312" y="841186"/>
                    </a:lnTo>
                    <a:lnTo>
                      <a:pt x="1163840" y="882692"/>
                    </a:lnTo>
                    <a:lnTo>
                      <a:pt x="1142451" y="922508"/>
                    </a:lnTo>
                    <a:lnTo>
                      <a:pt x="1118281" y="960498"/>
                    </a:lnTo>
                    <a:lnTo>
                      <a:pt x="1091467" y="996525"/>
                    </a:lnTo>
                    <a:lnTo>
                      <a:pt x="1062146" y="1030453"/>
                    </a:lnTo>
                    <a:lnTo>
                      <a:pt x="1030453" y="1062146"/>
                    </a:lnTo>
                    <a:lnTo>
                      <a:pt x="996525" y="1091467"/>
                    </a:lnTo>
                    <a:lnTo>
                      <a:pt x="960498" y="1118281"/>
                    </a:lnTo>
                    <a:lnTo>
                      <a:pt x="922508" y="1142450"/>
                    </a:lnTo>
                    <a:lnTo>
                      <a:pt x="882692" y="1163840"/>
                    </a:lnTo>
                    <a:lnTo>
                      <a:pt x="841186" y="1182312"/>
                    </a:lnTo>
                    <a:lnTo>
                      <a:pt x="798127" y="1197731"/>
                    </a:lnTo>
                    <a:lnTo>
                      <a:pt x="753649" y="1209962"/>
                    </a:lnTo>
                    <a:lnTo>
                      <a:pt x="707891" y="1218866"/>
                    </a:lnTo>
                    <a:lnTo>
                      <a:pt x="660988" y="1224309"/>
                    </a:lnTo>
                    <a:lnTo>
                      <a:pt x="613077" y="1226153"/>
                    </a:lnTo>
                    <a:close/>
                  </a:path>
                </a:pathLst>
              </a:custGeom>
              <a:solidFill>
                <a:srgbClr val="487307"/>
              </a:solidFill>
            </p:spPr>
            <p:txBody>
              <a:bodyPr wrap="square" lIns="0" tIns="0" rIns="0" bIns="0" rtlCol="0"/>
              <a:lstStyle/>
              <a:p>
                <a:endParaRPr/>
              </a:p>
            </p:txBody>
          </p:sp>
          <p:sp>
            <p:nvSpPr>
              <p:cNvPr id="69" name="object 69"/>
              <p:cNvSpPr/>
              <p:nvPr/>
            </p:nvSpPr>
            <p:spPr>
              <a:xfrm>
                <a:off x="468321" y="8859809"/>
                <a:ext cx="1052830" cy="506730"/>
              </a:xfrm>
              <a:custGeom>
                <a:avLst/>
                <a:gdLst/>
                <a:ahLst/>
                <a:cxnLst/>
                <a:rect l="l" t="t" r="r" b="b"/>
                <a:pathLst>
                  <a:path w="1052830" h="506729">
                    <a:moveTo>
                      <a:pt x="1052226" y="506334"/>
                    </a:moveTo>
                    <a:lnTo>
                      <a:pt x="0" y="506334"/>
                    </a:lnTo>
                    <a:lnTo>
                      <a:pt x="0" y="0"/>
                    </a:lnTo>
                    <a:lnTo>
                      <a:pt x="1052226" y="0"/>
                    </a:lnTo>
                    <a:lnTo>
                      <a:pt x="1052226" y="506334"/>
                    </a:lnTo>
                    <a:close/>
                  </a:path>
                </a:pathLst>
              </a:custGeom>
              <a:solidFill>
                <a:srgbClr val="661F31"/>
              </a:solidFill>
            </p:spPr>
            <p:txBody>
              <a:bodyPr wrap="square" lIns="0" tIns="0" rIns="0" bIns="0" rtlCol="0"/>
              <a:lstStyle/>
              <a:p>
                <a:endParaRPr/>
              </a:p>
            </p:txBody>
          </p:sp>
          <p:sp>
            <p:nvSpPr>
              <p:cNvPr id="70" name="object 70"/>
              <p:cNvSpPr/>
              <p:nvPr/>
            </p:nvSpPr>
            <p:spPr>
              <a:xfrm>
                <a:off x="426039" y="8780584"/>
                <a:ext cx="1058545" cy="544195"/>
              </a:xfrm>
              <a:custGeom>
                <a:avLst/>
                <a:gdLst/>
                <a:ahLst/>
                <a:cxnLst/>
                <a:rect l="l" t="t" r="r" b="b"/>
                <a:pathLst>
                  <a:path w="1058545" h="544195">
                    <a:moveTo>
                      <a:pt x="1058321" y="544036"/>
                    </a:moveTo>
                    <a:lnTo>
                      <a:pt x="0" y="544036"/>
                    </a:lnTo>
                    <a:lnTo>
                      <a:pt x="0" y="0"/>
                    </a:lnTo>
                    <a:lnTo>
                      <a:pt x="1058321" y="0"/>
                    </a:lnTo>
                    <a:lnTo>
                      <a:pt x="1058321" y="544036"/>
                    </a:lnTo>
                    <a:close/>
                  </a:path>
                </a:pathLst>
              </a:custGeom>
              <a:solidFill>
                <a:srgbClr val="FFFFFF"/>
              </a:solidFill>
            </p:spPr>
            <p:txBody>
              <a:bodyPr wrap="square" lIns="0" tIns="0" rIns="0" bIns="0" rtlCol="0"/>
              <a:lstStyle/>
              <a:p>
                <a:endParaRPr/>
              </a:p>
            </p:txBody>
          </p:sp>
        </p:grpSp>
        <p:grpSp>
          <p:nvGrpSpPr>
            <p:cNvPr id="71" name="object 71">
              <a:extLst>
                <a:ext uri="{C183D7F6-B498-43B3-948B-1728B52AA6E4}">
                  <adec:decorative xmlns:adec="http://schemas.microsoft.com/office/drawing/2017/decorative" val="1"/>
                </a:ext>
              </a:extLst>
            </p:cNvPr>
            <p:cNvGrpSpPr/>
            <p:nvPr/>
          </p:nvGrpSpPr>
          <p:grpSpPr>
            <a:xfrm>
              <a:off x="7329210" y="5460081"/>
              <a:ext cx="1267460" cy="1226185"/>
              <a:chOff x="7329210" y="5460081"/>
              <a:chExt cx="1267460" cy="1226185"/>
            </a:xfrm>
          </p:grpSpPr>
          <p:sp>
            <p:nvSpPr>
              <p:cNvPr id="72" name="object 72"/>
              <p:cNvSpPr/>
              <p:nvPr/>
            </p:nvSpPr>
            <p:spPr>
              <a:xfrm>
                <a:off x="7331492" y="5460081"/>
                <a:ext cx="1226185" cy="1226185"/>
              </a:xfrm>
              <a:custGeom>
                <a:avLst/>
                <a:gdLst/>
                <a:ahLst/>
                <a:cxnLst/>
                <a:rect l="l" t="t" r="r" b="b"/>
                <a:pathLst>
                  <a:path w="1226184" h="1226184">
                    <a:moveTo>
                      <a:pt x="613076" y="1226153"/>
                    </a:moveTo>
                    <a:lnTo>
                      <a:pt x="565165" y="1224309"/>
                    </a:lnTo>
                    <a:lnTo>
                      <a:pt x="518262" y="1218866"/>
                    </a:lnTo>
                    <a:lnTo>
                      <a:pt x="472504" y="1209962"/>
                    </a:lnTo>
                    <a:lnTo>
                      <a:pt x="428027" y="1197731"/>
                    </a:lnTo>
                    <a:lnTo>
                      <a:pt x="384967" y="1182312"/>
                    </a:lnTo>
                    <a:lnTo>
                      <a:pt x="343461" y="1163840"/>
                    </a:lnTo>
                    <a:lnTo>
                      <a:pt x="303645" y="1142450"/>
                    </a:lnTo>
                    <a:lnTo>
                      <a:pt x="265655" y="1118281"/>
                    </a:lnTo>
                    <a:lnTo>
                      <a:pt x="229628" y="1091467"/>
                    </a:lnTo>
                    <a:lnTo>
                      <a:pt x="195700" y="1062146"/>
                    </a:lnTo>
                    <a:lnTo>
                      <a:pt x="164007" y="1030453"/>
                    </a:lnTo>
                    <a:lnTo>
                      <a:pt x="134686" y="996525"/>
                    </a:lnTo>
                    <a:lnTo>
                      <a:pt x="107872" y="960498"/>
                    </a:lnTo>
                    <a:lnTo>
                      <a:pt x="83702" y="922508"/>
                    </a:lnTo>
                    <a:lnTo>
                      <a:pt x="62313" y="882692"/>
                    </a:lnTo>
                    <a:lnTo>
                      <a:pt x="43841" y="841186"/>
                    </a:lnTo>
                    <a:lnTo>
                      <a:pt x="28421" y="798127"/>
                    </a:lnTo>
                    <a:lnTo>
                      <a:pt x="16191" y="753650"/>
                    </a:lnTo>
                    <a:lnTo>
                      <a:pt x="7287" y="707891"/>
                    </a:lnTo>
                    <a:lnTo>
                      <a:pt x="1844" y="660988"/>
                    </a:lnTo>
                    <a:lnTo>
                      <a:pt x="0" y="613077"/>
                    </a:lnTo>
                    <a:lnTo>
                      <a:pt x="1844" y="565165"/>
                    </a:lnTo>
                    <a:lnTo>
                      <a:pt x="7287" y="518262"/>
                    </a:lnTo>
                    <a:lnTo>
                      <a:pt x="16191" y="472504"/>
                    </a:lnTo>
                    <a:lnTo>
                      <a:pt x="28421" y="428027"/>
                    </a:lnTo>
                    <a:lnTo>
                      <a:pt x="43841" y="384967"/>
                    </a:lnTo>
                    <a:lnTo>
                      <a:pt x="62313" y="343461"/>
                    </a:lnTo>
                    <a:lnTo>
                      <a:pt x="83702" y="303645"/>
                    </a:lnTo>
                    <a:lnTo>
                      <a:pt x="107872" y="265655"/>
                    </a:lnTo>
                    <a:lnTo>
                      <a:pt x="134686" y="229628"/>
                    </a:lnTo>
                    <a:lnTo>
                      <a:pt x="164007" y="195700"/>
                    </a:lnTo>
                    <a:lnTo>
                      <a:pt x="195700" y="164007"/>
                    </a:lnTo>
                    <a:lnTo>
                      <a:pt x="229628" y="134686"/>
                    </a:lnTo>
                    <a:lnTo>
                      <a:pt x="265655" y="107872"/>
                    </a:lnTo>
                    <a:lnTo>
                      <a:pt x="303645" y="83703"/>
                    </a:lnTo>
                    <a:lnTo>
                      <a:pt x="343461" y="62313"/>
                    </a:lnTo>
                    <a:lnTo>
                      <a:pt x="384967" y="43841"/>
                    </a:lnTo>
                    <a:lnTo>
                      <a:pt x="428027" y="28421"/>
                    </a:lnTo>
                    <a:lnTo>
                      <a:pt x="472504" y="16191"/>
                    </a:lnTo>
                    <a:lnTo>
                      <a:pt x="518262" y="7287"/>
                    </a:lnTo>
                    <a:lnTo>
                      <a:pt x="565165" y="1844"/>
                    </a:lnTo>
                    <a:lnTo>
                      <a:pt x="613077" y="0"/>
                    </a:lnTo>
                    <a:lnTo>
                      <a:pt x="660988" y="1844"/>
                    </a:lnTo>
                    <a:lnTo>
                      <a:pt x="707892" y="7287"/>
                    </a:lnTo>
                    <a:lnTo>
                      <a:pt x="753650" y="16191"/>
                    </a:lnTo>
                    <a:lnTo>
                      <a:pt x="798127" y="28421"/>
                    </a:lnTo>
                    <a:lnTo>
                      <a:pt x="841186" y="43841"/>
                    </a:lnTo>
                    <a:lnTo>
                      <a:pt x="882692" y="62313"/>
                    </a:lnTo>
                    <a:lnTo>
                      <a:pt x="922508" y="83703"/>
                    </a:lnTo>
                    <a:lnTo>
                      <a:pt x="960498" y="107872"/>
                    </a:lnTo>
                    <a:lnTo>
                      <a:pt x="996525" y="134686"/>
                    </a:lnTo>
                    <a:lnTo>
                      <a:pt x="1030453" y="164007"/>
                    </a:lnTo>
                    <a:lnTo>
                      <a:pt x="1062146" y="195700"/>
                    </a:lnTo>
                    <a:lnTo>
                      <a:pt x="1091467" y="229628"/>
                    </a:lnTo>
                    <a:lnTo>
                      <a:pt x="1118281" y="265655"/>
                    </a:lnTo>
                    <a:lnTo>
                      <a:pt x="1142450" y="303645"/>
                    </a:lnTo>
                    <a:lnTo>
                      <a:pt x="1163840" y="343461"/>
                    </a:lnTo>
                    <a:lnTo>
                      <a:pt x="1182312" y="384967"/>
                    </a:lnTo>
                    <a:lnTo>
                      <a:pt x="1197731" y="428027"/>
                    </a:lnTo>
                    <a:lnTo>
                      <a:pt x="1209962" y="472504"/>
                    </a:lnTo>
                    <a:lnTo>
                      <a:pt x="1218866" y="518262"/>
                    </a:lnTo>
                    <a:lnTo>
                      <a:pt x="1224309" y="565165"/>
                    </a:lnTo>
                    <a:lnTo>
                      <a:pt x="1226153" y="613076"/>
                    </a:lnTo>
                    <a:lnTo>
                      <a:pt x="1224309" y="660988"/>
                    </a:lnTo>
                    <a:lnTo>
                      <a:pt x="1218866" y="707891"/>
                    </a:lnTo>
                    <a:lnTo>
                      <a:pt x="1209962" y="753650"/>
                    </a:lnTo>
                    <a:lnTo>
                      <a:pt x="1197731" y="798127"/>
                    </a:lnTo>
                    <a:lnTo>
                      <a:pt x="1182312" y="841186"/>
                    </a:lnTo>
                    <a:lnTo>
                      <a:pt x="1163840" y="882692"/>
                    </a:lnTo>
                    <a:lnTo>
                      <a:pt x="1142450" y="922508"/>
                    </a:lnTo>
                    <a:lnTo>
                      <a:pt x="1118281" y="960498"/>
                    </a:lnTo>
                    <a:lnTo>
                      <a:pt x="1091467" y="996525"/>
                    </a:lnTo>
                    <a:lnTo>
                      <a:pt x="1062146" y="1030453"/>
                    </a:lnTo>
                    <a:lnTo>
                      <a:pt x="1030453" y="1062146"/>
                    </a:lnTo>
                    <a:lnTo>
                      <a:pt x="996525" y="1091467"/>
                    </a:lnTo>
                    <a:lnTo>
                      <a:pt x="960498" y="1118281"/>
                    </a:lnTo>
                    <a:lnTo>
                      <a:pt x="922508" y="1142450"/>
                    </a:lnTo>
                    <a:lnTo>
                      <a:pt x="882692" y="1163840"/>
                    </a:lnTo>
                    <a:lnTo>
                      <a:pt x="841186" y="1182312"/>
                    </a:lnTo>
                    <a:lnTo>
                      <a:pt x="798127" y="1197731"/>
                    </a:lnTo>
                    <a:lnTo>
                      <a:pt x="753650" y="1209962"/>
                    </a:lnTo>
                    <a:lnTo>
                      <a:pt x="707892" y="1218866"/>
                    </a:lnTo>
                    <a:lnTo>
                      <a:pt x="660988" y="1224309"/>
                    </a:lnTo>
                    <a:lnTo>
                      <a:pt x="613078" y="1226153"/>
                    </a:lnTo>
                    <a:close/>
                  </a:path>
                </a:pathLst>
              </a:custGeom>
              <a:solidFill>
                <a:srgbClr val="487307"/>
              </a:solidFill>
            </p:spPr>
            <p:txBody>
              <a:bodyPr wrap="square" lIns="0" tIns="0" rIns="0" bIns="0" rtlCol="0"/>
              <a:lstStyle/>
              <a:p>
                <a:endParaRPr/>
              </a:p>
            </p:txBody>
          </p:sp>
          <p:sp>
            <p:nvSpPr>
              <p:cNvPr id="73" name="object 73"/>
              <p:cNvSpPr/>
              <p:nvPr/>
            </p:nvSpPr>
            <p:spPr>
              <a:xfrm>
                <a:off x="7338658" y="5742172"/>
                <a:ext cx="1224915" cy="716280"/>
              </a:xfrm>
              <a:custGeom>
                <a:avLst/>
                <a:gdLst/>
                <a:ahLst/>
                <a:cxnLst/>
                <a:rect l="l" t="t" r="r" b="b"/>
                <a:pathLst>
                  <a:path w="1224915" h="716279">
                    <a:moveTo>
                      <a:pt x="1224713" y="715814"/>
                    </a:moveTo>
                    <a:lnTo>
                      <a:pt x="0" y="715814"/>
                    </a:lnTo>
                    <a:lnTo>
                      <a:pt x="0" y="0"/>
                    </a:lnTo>
                    <a:lnTo>
                      <a:pt x="1224713" y="0"/>
                    </a:lnTo>
                    <a:lnTo>
                      <a:pt x="1224713" y="715814"/>
                    </a:lnTo>
                    <a:close/>
                  </a:path>
                </a:pathLst>
              </a:custGeom>
              <a:solidFill>
                <a:srgbClr val="6F1831"/>
              </a:solidFill>
            </p:spPr>
            <p:txBody>
              <a:bodyPr wrap="square" lIns="0" tIns="0" rIns="0" bIns="0" rtlCol="0"/>
              <a:lstStyle/>
              <a:p>
                <a:endParaRPr/>
              </a:p>
            </p:txBody>
          </p:sp>
          <p:sp>
            <p:nvSpPr>
              <p:cNvPr id="74" name="object 74"/>
              <p:cNvSpPr/>
              <p:nvPr/>
            </p:nvSpPr>
            <p:spPr>
              <a:xfrm>
                <a:off x="7338735" y="5742172"/>
                <a:ext cx="1224280" cy="716280"/>
              </a:xfrm>
              <a:custGeom>
                <a:avLst/>
                <a:gdLst/>
                <a:ahLst/>
                <a:cxnLst/>
                <a:rect l="l" t="t" r="r" b="b"/>
                <a:pathLst>
                  <a:path w="1224279" h="716279">
                    <a:moveTo>
                      <a:pt x="0" y="0"/>
                    </a:moveTo>
                    <a:lnTo>
                      <a:pt x="1224105" y="0"/>
                    </a:lnTo>
                    <a:lnTo>
                      <a:pt x="1224105" y="715714"/>
                    </a:lnTo>
                    <a:lnTo>
                      <a:pt x="0" y="715714"/>
                    </a:lnTo>
                    <a:lnTo>
                      <a:pt x="0" y="0"/>
                    </a:lnTo>
                    <a:close/>
                  </a:path>
                </a:pathLst>
              </a:custGeom>
              <a:ln w="19049">
                <a:solidFill>
                  <a:srgbClr val="000000"/>
                </a:solidFill>
              </a:ln>
            </p:spPr>
            <p:txBody>
              <a:bodyPr wrap="square" lIns="0" tIns="0" rIns="0" bIns="0" rtlCol="0"/>
              <a:lstStyle/>
              <a:p>
                <a:endParaRPr/>
              </a:p>
            </p:txBody>
          </p:sp>
          <p:sp>
            <p:nvSpPr>
              <p:cNvPr id="75" name="object 75"/>
              <p:cNvSpPr/>
              <p:nvPr/>
            </p:nvSpPr>
            <p:spPr>
              <a:xfrm>
                <a:off x="7338987" y="5940412"/>
                <a:ext cx="1257300" cy="372110"/>
              </a:xfrm>
              <a:custGeom>
                <a:avLst/>
                <a:gdLst/>
                <a:ahLst/>
                <a:cxnLst/>
                <a:rect l="l" t="t" r="r" b="b"/>
                <a:pathLst>
                  <a:path w="1257300" h="372110">
                    <a:moveTo>
                      <a:pt x="1257261" y="185978"/>
                    </a:moveTo>
                    <a:lnTo>
                      <a:pt x="1142923" y="185978"/>
                    </a:lnTo>
                    <a:lnTo>
                      <a:pt x="1132230" y="185953"/>
                    </a:lnTo>
                    <a:lnTo>
                      <a:pt x="1123607" y="185953"/>
                    </a:lnTo>
                    <a:lnTo>
                      <a:pt x="1094981" y="212585"/>
                    </a:lnTo>
                    <a:lnTo>
                      <a:pt x="1094384" y="213982"/>
                    </a:lnTo>
                    <a:lnTo>
                      <a:pt x="1093876" y="213194"/>
                    </a:lnTo>
                    <a:lnTo>
                      <a:pt x="1093165" y="211836"/>
                    </a:lnTo>
                    <a:lnTo>
                      <a:pt x="1091018" y="205955"/>
                    </a:lnTo>
                    <a:lnTo>
                      <a:pt x="1088644" y="196824"/>
                    </a:lnTo>
                    <a:lnTo>
                      <a:pt x="1086027" y="187236"/>
                    </a:lnTo>
                    <a:lnTo>
                      <a:pt x="1083094" y="179222"/>
                    </a:lnTo>
                    <a:lnTo>
                      <a:pt x="1079334" y="173672"/>
                    </a:lnTo>
                    <a:lnTo>
                      <a:pt x="1074280" y="171513"/>
                    </a:lnTo>
                    <a:lnTo>
                      <a:pt x="1068514" y="171500"/>
                    </a:lnTo>
                    <a:lnTo>
                      <a:pt x="1065872" y="178689"/>
                    </a:lnTo>
                    <a:lnTo>
                      <a:pt x="1056868" y="235458"/>
                    </a:lnTo>
                    <a:lnTo>
                      <a:pt x="1053465" y="278130"/>
                    </a:lnTo>
                    <a:lnTo>
                      <a:pt x="1051179" y="311594"/>
                    </a:lnTo>
                    <a:lnTo>
                      <a:pt x="1050366" y="323176"/>
                    </a:lnTo>
                    <a:lnTo>
                      <a:pt x="1049566" y="333870"/>
                    </a:lnTo>
                    <a:lnTo>
                      <a:pt x="1048766" y="343408"/>
                    </a:lnTo>
                    <a:lnTo>
                      <a:pt x="1048537" y="345808"/>
                    </a:lnTo>
                    <a:lnTo>
                      <a:pt x="1048131" y="349821"/>
                    </a:lnTo>
                    <a:lnTo>
                      <a:pt x="1047203" y="342074"/>
                    </a:lnTo>
                    <a:lnTo>
                      <a:pt x="1041234" y="277495"/>
                    </a:lnTo>
                    <a:lnTo>
                      <a:pt x="1036421" y="216065"/>
                    </a:lnTo>
                    <a:lnTo>
                      <a:pt x="1031494" y="151079"/>
                    </a:lnTo>
                    <a:lnTo>
                      <a:pt x="1029004" y="118897"/>
                    </a:lnTo>
                    <a:lnTo>
                      <a:pt x="1024255" y="61417"/>
                    </a:lnTo>
                    <a:lnTo>
                      <a:pt x="1020051" y="20269"/>
                    </a:lnTo>
                    <a:lnTo>
                      <a:pt x="1013117" y="0"/>
                    </a:lnTo>
                    <a:lnTo>
                      <a:pt x="1009091" y="939"/>
                    </a:lnTo>
                    <a:lnTo>
                      <a:pt x="1003655" y="39992"/>
                    </a:lnTo>
                    <a:lnTo>
                      <a:pt x="998537" y="106464"/>
                    </a:lnTo>
                    <a:lnTo>
                      <a:pt x="996759" y="128905"/>
                    </a:lnTo>
                    <a:lnTo>
                      <a:pt x="992822" y="171056"/>
                    </a:lnTo>
                    <a:lnTo>
                      <a:pt x="986726" y="210972"/>
                    </a:lnTo>
                    <a:lnTo>
                      <a:pt x="984656" y="216065"/>
                    </a:lnTo>
                    <a:lnTo>
                      <a:pt x="984046" y="214884"/>
                    </a:lnTo>
                    <a:lnTo>
                      <a:pt x="983132" y="212356"/>
                    </a:lnTo>
                    <a:lnTo>
                      <a:pt x="981468" y="200850"/>
                    </a:lnTo>
                    <a:lnTo>
                      <a:pt x="979563" y="169227"/>
                    </a:lnTo>
                    <a:lnTo>
                      <a:pt x="976426" y="150101"/>
                    </a:lnTo>
                    <a:lnTo>
                      <a:pt x="968070" y="149707"/>
                    </a:lnTo>
                    <a:lnTo>
                      <a:pt x="964336" y="150304"/>
                    </a:lnTo>
                    <a:lnTo>
                      <a:pt x="961440" y="158026"/>
                    </a:lnTo>
                    <a:lnTo>
                      <a:pt x="959256" y="175488"/>
                    </a:lnTo>
                    <a:lnTo>
                      <a:pt x="955294" y="182359"/>
                    </a:lnTo>
                    <a:lnTo>
                      <a:pt x="952258" y="185978"/>
                    </a:lnTo>
                    <a:lnTo>
                      <a:pt x="943927" y="185978"/>
                    </a:lnTo>
                    <a:lnTo>
                      <a:pt x="608749" y="183781"/>
                    </a:lnTo>
                    <a:lnTo>
                      <a:pt x="533768" y="183261"/>
                    </a:lnTo>
                    <a:lnTo>
                      <a:pt x="533742" y="185915"/>
                    </a:lnTo>
                    <a:lnTo>
                      <a:pt x="313232" y="187350"/>
                    </a:lnTo>
                    <a:lnTo>
                      <a:pt x="304901" y="187350"/>
                    </a:lnTo>
                    <a:lnTo>
                      <a:pt x="301866" y="183730"/>
                    </a:lnTo>
                    <a:lnTo>
                      <a:pt x="297903" y="176860"/>
                    </a:lnTo>
                    <a:lnTo>
                      <a:pt x="295719" y="159410"/>
                    </a:lnTo>
                    <a:lnTo>
                      <a:pt x="292823" y="151688"/>
                    </a:lnTo>
                    <a:lnTo>
                      <a:pt x="289090" y="151091"/>
                    </a:lnTo>
                    <a:lnTo>
                      <a:pt x="280746" y="151498"/>
                    </a:lnTo>
                    <a:lnTo>
                      <a:pt x="277596" y="170611"/>
                    </a:lnTo>
                    <a:lnTo>
                      <a:pt x="275704" y="202222"/>
                    </a:lnTo>
                    <a:lnTo>
                      <a:pt x="274027" y="213715"/>
                    </a:lnTo>
                    <a:lnTo>
                      <a:pt x="273126" y="216255"/>
                    </a:lnTo>
                    <a:lnTo>
                      <a:pt x="272516" y="217424"/>
                    </a:lnTo>
                    <a:lnTo>
                      <a:pt x="271741" y="215861"/>
                    </a:lnTo>
                    <a:lnTo>
                      <a:pt x="264350" y="172440"/>
                    </a:lnTo>
                    <a:lnTo>
                      <a:pt x="260413" y="130302"/>
                    </a:lnTo>
                    <a:lnTo>
                      <a:pt x="255803" y="70053"/>
                    </a:lnTo>
                    <a:lnTo>
                      <a:pt x="254647" y="55118"/>
                    </a:lnTo>
                    <a:lnTo>
                      <a:pt x="250875" y="15570"/>
                    </a:lnTo>
                    <a:lnTo>
                      <a:pt x="244055" y="1435"/>
                    </a:lnTo>
                    <a:lnTo>
                      <a:pt x="242887" y="1689"/>
                    </a:lnTo>
                    <a:lnTo>
                      <a:pt x="235178" y="39052"/>
                    </a:lnTo>
                    <a:lnTo>
                      <a:pt x="230606" y="90004"/>
                    </a:lnTo>
                    <a:lnTo>
                      <a:pt x="225691" y="152463"/>
                    </a:lnTo>
                    <a:lnTo>
                      <a:pt x="220764" y="217436"/>
                    </a:lnTo>
                    <a:lnTo>
                      <a:pt x="218338" y="248983"/>
                    </a:lnTo>
                    <a:lnTo>
                      <a:pt x="213664" y="305854"/>
                    </a:lnTo>
                    <a:lnTo>
                      <a:pt x="209054" y="351142"/>
                    </a:lnTo>
                    <a:lnTo>
                      <a:pt x="208648" y="347129"/>
                    </a:lnTo>
                    <a:lnTo>
                      <a:pt x="203720" y="279476"/>
                    </a:lnTo>
                    <a:lnTo>
                      <a:pt x="202120" y="257835"/>
                    </a:lnTo>
                    <a:lnTo>
                      <a:pt x="198285" y="217411"/>
                    </a:lnTo>
                    <a:lnTo>
                      <a:pt x="188683" y="172885"/>
                    </a:lnTo>
                    <a:lnTo>
                      <a:pt x="182918" y="172885"/>
                    </a:lnTo>
                    <a:lnTo>
                      <a:pt x="166179" y="207327"/>
                    </a:lnTo>
                    <a:lnTo>
                      <a:pt x="164045" y="213194"/>
                    </a:lnTo>
                    <a:lnTo>
                      <a:pt x="163322" y="214566"/>
                    </a:lnTo>
                    <a:lnTo>
                      <a:pt x="162814" y="215341"/>
                    </a:lnTo>
                    <a:lnTo>
                      <a:pt x="162217" y="213944"/>
                    </a:lnTo>
                    <a:lnTo>
                      <a:pt x="157835" y="200418"/>
                    </a:lnTo>
                    <a:lnTo>
                      <a:pt x="151218" y="190322"/>
                    </a:lnTo>
                    <a:lnTo>
                      <a:pt x="146316" y="187413"/>
                    </a:lnTo>
                    <a:lnTo>
                      <a:pt x="140385" y="187350"/>
                    </a:lnTo>
                    <a:lnTo>
                      <a:pt x="133604" y="187325"/>
                    </a:lnTo>
                    <a:lnTo>
                      <a:pt x="124993" y="187325"/>
                    </a:lnTo>
                    <a:lnTo>
                      <a:pt x="114300" y="187350"/>
                    </a:lnTo>
                    <a:lnTo>
                      <a:pt x="0" y="187350"/>
                    </a:lnTo>
                    <a:lnTo>
                      <a:pt x="0" y="194589"/>
                    </a:lnTo>
                    <a:lnTo>
                      <a:pt x="114312" y="194589"/>
                    </a:lnTo>
                    <a:lnTo>
                      <a:pt x="124980" y="194564"/>
                    </a:lnTo>
                    <a:lnTo>
                      <a:pt x="133565" y="194564"/>
                    </a:lnTo>
                    <a:lnTo>
                      <a:pt x="140309" y="194589"/>
                    </a:lnTo>
                    <a:lnTo>
                      <a:pt x="147751" y="194665"/>
                    </a:lnTo>
                    <a:lnTo>
                      <a:pt x="150964" y="202704"/>
                    </a:lnTo>
                    <a:lnTo>
                      <a:pt x="155702" y="217297"/>
                    </a:lnTo>
                    <a:lnTo>
                      <a:pt x="158089" y="222173"/>
                    </a:lnTo>
                    <a:lnTo>
                      <a:pt x="160134" y="223672"/>
                    </a:lnTo>
                    <a:lnTo>
                      <a:pt x="162636" y="223520"/>
                    </a:lnTo>
                    <a:lnTo>
                      <a:pt x="167093" y="221488"/>
                    </a:lnTo>
                    <a:lnTo>
                      <a:pt x="170434" y="216446"/>
                    </a:lnTo>
                    <a:lnTo>
                      <a:pt x="173088" y="209067"/>
                    </a:lnTo>
                    <a:lnTo>
                      <a:pt x="175564" y="200025"/>
                    </a:lnTo>
                    <a:lnTo>
                      <a:pt x="178244" y="189712"/>
                    </a:lnTo>
                    <a:lnTo>
                      <a:pt x="181216" y="182067"/>
                    </a:lnTo>
                    <a:lnTo>
                      <a:pt x="182321" y="180771"/>
                    </a:lnTo>
                    <a:lnTo>
                      <a:pt x="182829" y="180340"/>
                    </a:lnTo>
                    <a:lnTo>
                      <a:pt x="183515" y="181216"/>
                    </a:lnTo>
                    <a:lnTo>
                      <a:pt x="191541" y="222097"/>
                    </a:lnTo>
                    <a:lnTo>
                      <a:pt x="195097" y="260718"/>
                    </a:lnTo>
                    <a:lnTo>
                      <a:pt x="198869" y="314579"/>
                    </a:lnTo>
                    <a:lnTo>
                      <a:pt x="199758" y="327202"/>
                    </a:lnTo>
                    <a:lnTo>
                      <a:pt x="205003" y="371843"/>
                    </a:lnTo>
                    <a:lnTo>
                      <a:pt x="209029" y="371843"/>
                    </a:lnTo>
                    <a:lnTo>
                      <a:pt x="219240" y="324281"/>
                    </a:lnTo>
                    <a:lnTo>
                      <a:pt x="222821" y="283540"/>
                    </a:lnTo>
                    <a:lnTo>
                      <a:pt x="227863" y="219544"/>
                    </a:lnTo>
                    <a:lnTo>
                      <a:pt x="232829" y="154051"/>
                    </a:lnTo>
                    <a:lnTo>
                      <a:pt x="235242" y="122847"/>
                    </a:lnTo>
                    <a:lnTo>
                      <a:pt x="239852" y="66675"/>
                    </a:lnTo>
                    <a:lnTo>
                      <a:pt x="244348" y="22199"/>
                    </a:lnTo>
                    <a:lnTo>
                      <a:pt x="244703" y="25209"/>
                    </a:lnTo>
                    <a:lnTo>
                      <a:pt x="248666" y="71666"/>
                    </a:lnTo>
                    <a:lnTo>
                      <a:pt x="251523" y="109740"/>
                    </a:lnTo>
                    <a:lnTo>
                      <a:pt x="253415" y="133464"/>
                    </a:lnTo>
                    <a:lnTo>
                      <a:pt x="257644" y="177507"/>
                    </a:lnTo>
                    <a:lnTo>
                      <a:pt x="264820" y="219367"/>
                    </a:lnTo>
                    <a:lnTo>
                      <a:pt x="267233" y="225513"/>
                    </a:lnTo>
                    <a:lnTo>
                      <a:pt x="272199" y="225513"/>
                    </a:lnTo>
                    <a:lnTo>
                      <a:pt x="283845" y="187375"/>
                    </a:lnTo>
                    <a:lnTo>
                      <a:pt x="284683" y="173228"/>
                    </a:lnTo>
                    <a:lnTo>
                      <a:pt x="286245" y="161772"/>
                    </a:lnTo>
                    <a:lnTo>
                      <a:pt x="287185" y="159499"/>
                    </a:lnTo>
                    <a:lnTo>
                      <a:pt x="287680" y="158648"/>
                    </a:lnTo>
                    <a:lnTo>
                      <a:pt x="288505" y="159981"/>
                    </a:lnTo>
                    <a:lnTo>
                      <a:pt x="290918" y="179209"/>
                    </a:lnTo>
                    <a:lnTo>
                      <a:pt x="297878" y="191287"/>
                    </a:lnTo>
                    <a:lnTo>
                      <a:pt x="304342" y="194652"/>
                    </a:lnTo>
                    <a:lnTo>
                      <a:pt x="595528" y="192747"/>
                    </a:lnTo>
                    <a:lnTo>
                      <a:pt x="723315" y="191871"/>
                    </a:lnTo>
                    <a:lnTo>
                      <a:pt x="952817" y="193281"/>
                    </a:lnTo>
                    <a:lnTo>
                      <a:pt x="959294" y="189915"/>
                    </a:lnTo>
                    <a:lnTo>
                      <a:pt x="966254" y="177838"/>
                    </a:lnTo>
                    <a:lnTo>
                      <a:pt x="968667" y="158597"/>
                    </a:lnTo>
                    <a:lnTo>
                      <a:pt x="969492" y="157264"/>
                    </a:lnTo>
                    <a:lnTo>
                      <a:pt x="969987" y="158115"/>
                    </a:lnTo>
                    <a:lnTo>
                      <a:pt x="970915" y="160388"/>
                    </a:lnTo>
                    <a:lnTo>
                      <a:pt x="972477" y="171856"/>
                    </a:lnTo>
                    <a:lnTo>
                      <a:pt x="973328" y="186004"/>
                    </a:lnTo>
                    <a:lnTo>
                      <a:pt x="974369" y="200952"/>
                    </a:lnTo>
                    <a:lnTo>
                      <a:pt x="976122" y="213067"/>
                    </a:lnTo>
                    <a:lnTo>
                      <a:pt x="979385" y="221195"/>
                    </a:lnTo>
                    <a:lnTo>
                      <a:pt x="984973" y="224155"/>
                    </a:lnTo>
                    <a:lnTo>
                      <a:pt x="989926" y="224155"/>
                    </a:lnTo>
                    <a:lnTo>
                      <a:pt x="998283" y="186258"/>
                    </a:lnTo>
                    <a:lnTo>
                      <a:pt x="1003769" y="132080"/>
                    </a:lnTo>
                    <a:lnTo>
                      <a:pt x="1008507" y="70256"/>
                    </a:lnTo>
                    <a:lnTo>
                      <a:pt x="1009586" y="56261"/>
                    </a:lnTo>
                    <a:lnTo>
                      <a:pt x="1012825" y="20777"/>
                    </a:lnTo>
                    <a:lnTo>
                      <a:pt x="1013726" y="28397"/>
                    </a:lnTo>
                    <a:lnTo>
                      <a:pt x="1019594" y="91948"/>
                    </a:lnTo>
                    <a:lnTo>
                      <a:pt x="1024356" y="152666"/>
                    </a:lnTo>
                    <a:lnTo>
                      <a:pt x="1029322" y="218173"/>
                    </a:lnTo>
                    <a:lnTo>
                      <a:pt x="1031875" y="251180"/>
                    </a:lnTo>
                    <a:lnTo>
                      <a:pt x="1036751" y="309981"/>
                    </a:lnTo>
                    <a:lnTo>
                      <a:pt x="1041057" y="351574"/>
                    </a:lnTo>
                    <a:lnTo>
                      <a:pt x="1048156" y="370522"/>
                    </a:lnTo>
                    <a:lnTo>
                      <a:pt x="1052182" y="370522"/>
                    </a:lnTo>
                    <a:lnTo>
                      <a:pt x="1057427" y="325869"/>
                    </a:lnTo>
                    <a:lnTo>
                      <a:pt x="1060602" y="279831"/>
                    </a:lnTo>
                    <a:lnTo>
                      <a:pt x="1062101" y="259372"/>
                    </a:lnTo>
                    <a:lnTo>
                      <a:pt x="1065657" y="220726"/>
                    </a:lnTo>
                    <a:lnTo>
                      <a:pt x="1072057" y="182676"/>
                    </a:lnTo>
                    <a:lnTo>
                      <a:pt x="1074369" y="178955"/>
                    </a:lnTo>
                    <a:lnTo>
                      <a:pt x="1074877" y="179400"/>
                    </a:lnTo>
                    <a:lnTo>
                      <a:pt x="1075982" y="180695"/>
                    </a:lnTo>
                    <a:lnTo>
                      <a:pt x="1078953" y="188341"/>
                    </a:lnTo>
                    <a:lnTo>
                      <a:pt x="1081646" y="198653"/>
                    </a:lnTo>
                    <a:lnTo>
                      <a:pt x="1084110" y="207708"/>
                    </a:lnTo>
                    <a:lnTo>
                      <a:pt x="1086777" y="215087"/>
                    </a:lnTo>
                    <a:lnTo>
                      <a:pt x="1090104" y="220116"/>
                    </a:lnTo>
                    <a:lnTo>
                      <a:pt x="1094574" y="222161"/>
                    </a:lnTo>
                    <a:lnTo>
                      <a:pt x="1097076" y="222313"/>
                    </a:lnTo>
                    <a:lnTo>
                      <a:pt x="1099108" y="220814"/>
                    </a:lnTo>
                    <a:lnTo>
                      <a:pt x="1101509" y="215925"/>
                    </a:lnTo>
                    <a:lnTo>
                      <a:pt x="1106246" y="201333"/>
                    </a:lnTo>
                    <a:lnTo>
                      <a:pt x="1109459" y="193294"/>
                    </a:lnTo>
                    <a:lnTo>
                      <a:pt x="1116901" y="193217"/>
                    </a:lnTo>
                    <a:lnTo>
                      <a:pt x="1123645" y="193192"/>
                    </a:lnTo>
                    <a:lnTo>
                      <a:pt x="1132243" y="193192"/>
                    </a:lnTo>
                    <a:lnTo>
                      <a:pt x="1142911" y="193217"/>
                    </a:lnTo>
                    <a:lnTo>
                      <a:pt x="1257261" y="193217"/>
                    </a:lnTo>
                    <a:lnTo>
                      <a:pt x="1257261" y="185978"/>
                    </a:lnTo>
                    <a:close/>
                  </a:path>
                </a:pathLst>
              </a:custGeom>
              <a:solidFill>
                <a:srgbClr val="CDB887"/>
              </a:solidFill>
            </p:spPr>
            <p:txBody>
              <a:bodyPr wrap="square" lIns="0" tIns="0" rIns="0" bIns="0" rtlCol="0"/>
              <a:lstStyle/>
              <a:p>
                <a:endParaRPr/>
              </a:p>
            </p:txBody>
          </p:sp>
        </p:grpSp>
        <p:sp>
          <p:nvSpPr>
            <p:cNvPr id="76" name="object 76"/>
            <p:cNvSpPr txBox="1"/>
            <p:nvPr/>
          </p:nvSpPr>
          <p:spPr>
            <a:xfrm>
              <a:off x="1237927" y="6011068"/>
              <a:ext cx="123825" cy="67945"/>
            </a:xfrm>
            <a:prstGeom prst="rect">
              <a:avLst/>
            </a:prstGeom>
          </p:spPr>
          <p:txBody>
            <a:bodyPr vert="horz" wrap="square" lIns="0" tIns="3175" rIns="0" bIns="0" rtlCol="0">
              <a:spAutoFit/>
            </a:bodyPr>
            <a:lstStyle/>
            <a:p>
              <a:pPr>
                <a:lnSpc>
                  <a:spcPct val="100000"/>
                </a:lnSpc>
                <a:spcBef>
                  <a:spcPts val="25"/>
                </a:spcBef>
              </a:pPr>
              <a:endParaRPr sz="100">
                <a:latin typeface="Times New Roman"/>
                <a:cs typeface="Times New Roman"/>
              </a:endParaRPr>
            </a:p>
            <a:p>
              <a:pPr marL="39370">
                <a:lnSpc>
                  <a:spcPct val="100000"/>
                </a:lnSpc>
              </a:pPr>
              <a:r>
                <a:rPr sz="100" spc="-25" dirty="0">
                  <a:latin typeface="Arial Black"/>
                  <a:cs typeface="Arial Black"/>
                </a:rPr>
                <a:t>CPR</a:t>
              </a:r>
              <a:endParaRPr sz="100">
                <a:latin typeface="Arial Black"/>
                <a:cs typeface="Arial Black"/>
              </a:endParaRPr>
            </a:p>
            <a:p>
              <a:pPr>
                <a:lnSpc>
                  <a:spcPct val="100000"/>
                </a:lnSpc>
                <a:spcBef>
                  <a:spcPts val="45"/>
                </a:spcBef>
              </a:pPr>
              <a:r>
                <a:rPr sz="100" dirty="0">
                  <a:latin typeface="Arial Black"/>
                  <a:cs typeface="Arial Black"/>
                </a:rPr>
                <a:t>How-To</a:t>
              </a:r>
              <a:r>
                <a:rPr sz="100" spc="20" dirty="0">
                  <a:latin typeface="Arial Black"/>
                  <a:cs typeface="Arial Black"/>
                </a:rPr>
                <a:t> </a:t>
              </a:r>
              <a:r>
                <a:rPr sz="100" spc="-10" dirty="0">
                  <a:latin typeface="Arial Black"/>
                  <a:cs typeface="Arial Black"/>
                </a:rPr>
                <a:t>Video:</a:t>
              </a:r>
              <a:endParaRPr sz="100">
                <a:latin typeface="Arial Black"/>
                <a:cs typeface="Arial Black"/>
              </a:endParaRPr>
            </a:p>
          </p:txBody>
        </p:sp>
        <p:pic>
          <p:nvPicPr>
            <p:cNvPr id="77" name="object 77">
              <a:extLst>
                <a:ext uri="{C183D7F6-B498-43B3-948B-1728B52AA6E4}">
                  <adec:decorative xmlns:adec="http://schemas.microsoft.com/office/drawing/2017/decorative" val="1"/>
                </a:ext>
              </a:extLst>
            </p:cNvPr>
            <p:cNvPicPr/>
            <p:nvPr/>
          </p:nvPicPr>
          <p:blipFill>
            <a:blip r:embed="rId38" cstate="print"/>
            <a:stretch>
              <a:fillRect/>
            </a:stretch>
          </p:blipFill>
          <p:spPr>
            <a:xfrm>
              <a:off x="1258352" y="6225102"/>
              <a:ext cx="73450" cy="73450"/>
            </a:xfrm>
            <a:prstGeom prst="rect">
              <a:avLst/>
            </a:prstGeom>
          </p:spPr>
        </p:pic>
        <p:sp>
          <p:nvSpPr>
            <p:cNvPr id="78" name="object 78"/>
            <p:cNvSpPr txBox="1"/>
            <p:nvPr/>
          </p:nvSpPr>
          <p:spPr>
            <a:xfrm>
              <a:off x="435358" y="5804239"/>
              <a:ext cx="998219" cy="172720"/>
            </a:xfrm>
            <a:prstGeom prst="rect">
              <a:avLst/>
            </a:prstGeom>
          </p:spPr>
          <p:txBody>
            <a:bodyPr vert="horz" wrap="square" lIns="0" tIns="31114" rIns="0" bIns="0" rtlCol="0">
              <a:spAutoFit/>
            </a:bodyPr>
            <a:lstStyle/>
            <a:p>
              <a:pPr marL="25400">
                <a:lnSpc>
                  <a:spcPct val="100000"/>
                </a:lnSpc>
                <a:spcBef>
                  <a:spcPts val="244"/>
                </a:spcBef>
              </a:pPr>
              <a:r>
                <a:rPr sz="250" spc="55" dirty="0">
                  <a:latin typeface="Arial"/>
                  <a:cs typeface="Arial"/>
                </a:rPr>
                <a:t>Pocket</a:t>
              </a:r>
              <a:r>
                <a:rPr sz="250" spc="15" dirty="0">
                  <a:latin typeface="Arial"/>
                  <a:cs typeface="Arial"/>
                </a:rPr>
                <a:t> </a:t>
              </a:r>
              <a:r>
                <a:rPr sz="250" spc="20" dirty="0">
                  <a:latin typeface="Arial"/>
                  <a:cs typeface="Arial"/>
                </a:rPr>
                <a:t>Guide::</a:t>
              </a:r>
              <a:r>
                <a:rPr sz="250" dirty="0">
                  <a:latin typeface="Arial"/>
                  <a:cs typeface="Arial"/>
                </a:rPr>
                <a:t> </a:t>
              </a:r>
              <a:r>
                <a:rPr sz="250" spc="65" dirty="0">
                  <a:latin typeface="Arial"/>
                  <a:cs typeface="Arial"/>
                </a:rPr>
                <a:t>How</a:t>
              </a:r>
              <a:r>
                <a:rPr sz="250" spc="20" dirty="0">
                  <a:latin typeface="Arial"/>
                  <a:cs typeface="Arial"/>
                </a:rPr>
                <a:t> </a:t>
              </a:r>
              <a:r>
                <a:rPr sz="250" spc="80" dirty="0">
                  <a:latin typeface="Arial"/>
                  <a:cs typeface="Arial"/>
                </a:rPr>
                <a:t>to</a:t>
              </a:r>
              <a:r>
                <a:rPr sz="250" spc="15" dirty="0">
                  <a:latin typeface="Arial"/>
                  <a:cs typeface="Arial"/>
                </a:rPr>
                <a:t> </a:t>
              </a:r>
              <a:r>
                <a:rPr sz="250" spc="50" dirty="0">
                  <a:latin typeface="Arial"/>
                  <a:cs typeface="Arial"/>
                </a:rPr>
                <a:t>Respond</a:t>
              </a:r>
              <a:r>
                <a:rPr sz="250" spc="20" dirty="0">
                  <a:latin typeface="Arial"/>
                  <a:cs typeface="Arial"/>
                </a:rPr>
                <a:t> </a:t>
              </a:r>
              <a:r>
                <a:rPr sz="250" spc="80" dirty="0">
                  <a:latin typeface="Arial"/>
                  <a:cs typeface="Arial"/>
                </a:rPr>
                <a:t>to</a:t>
              </a:r>
              <a:r>
                <a:rPr sz="250" spc="15" dirty="0">
                  <a:latin typeface="Arial"/>
                  <a:cs typeface="Arial"/>
                </a:rPr>
                <a:t> </a:t>
              </a:r>
              <a:r>
                <a:rPr sz="250" spc="65" dirty="0">
                  <a:latin typeface="Arial"/>
                  <a:cs typeface="Arial"/>
                </a:rPr>
                <a:t>an</a:t>
              </a:r>
              <a:r>
                <a:rPr sz="250" spc="20" dirty="0">
                  <a:latin typeface="Arial"/>
                  <a:cs typeface="Arial"/>
                </a:rPr>
                <a:t> </a:t>
              </a:r>
              <a:r>
                <a:rPr sz="250" spc="40" dirty="0">
                  <a:latin typeface="Arial"/>
                  <a:cs typeface="Arial"/>
                </a:rPr>
                <a:t>Overdose</a:t>
              </a:r>
              <a:endParaRPr sz="250">
                <a:latin typeface="Arial"/>
                <a:cs typeface="Arial"/>
              </a:endParaRPr>
            </a:p>
            <a:p>
              <a:pPr marL="58419">
                <a:lnSpc>
                  <a:spcPts val="225"/>
                </a:lnSpc>
                <a:spcBef>
                  <a:spcPts val="110"/>
                </a:spcBef>
                <a:tabLst>
                  <a:tab pos="824230" algn="l"/>
                </a:tabLst>
              </a:pPr>
              <a:r>
                <a:rPr sz="200" dirty="0">
                  <a:solidFill>
                    <a:srgbClr val="FFFFFF"/>
                  </a:solidFill>
                  <a:latin typeface="Arial Black"/>
                  <a:cs typeface="Arial Black"/>
                </a:rPr>
                <a:t>1.</a:t>
              </a:r>
              <a:r>
                <a:rPr sz="200" spc="210" dirty="0">
                  <a:solidFill>
                    <a:srgbClr val="FFFFFF"/>
                  </a:solidFill>
                  <a:latin typeface="Arial Black"/>
                  <a:cs typeface="Arial Black"/>
                </a:rPr>
                <a:t> </a:t>
              </a:r>
              <a:r>
                <a:rPr sz="300" spc="-15" baseline="13888" dirty="0">
                  <a:solidFill>
                    <a:srgbClr val="017D42"/>
                  </a:solidFill>
                  <a:latin typeface="Arial Black"/>
                  <a:cs typeface="Arial Black"/>
                </a:rPr>
                <a:t>Try</a:t>
              </a:r>
              <a:r>
                <a:rPr sz="300" spc="-37" baseline="13888" dirty="0">
                  <a:solidFill>
                    <a:srgbClr val="017D42"/>
                  </a:solidFill>
                  <a:latin typeface="Arial Black"/>
                  <a:cs typeface="Arial Black"/>
                </a:rPr>
                <a:t> </a:t>
              </a:r>
              <a:r>
                <a:rPr sz="300" spc="-15" baseline="13888" dirty="0">
                  <a:solidFill>
                    <a:srgbClr val="017D42"/>
                  </a:solidFill>
                  <a:latin typeface="Arial Black"/>
                  <a:cs typeface="Arial Black"/>
                </a:rPr>
                <a:t>to</a:t>
              </a:r>
              <a:r>
                <a:rPr sz="300" spc="-44" baseline="13888" dirty="0">
                  <a:solidFill>
                    <a:srgbClr val="017D42"/>
                  </a:solidFill>
                  <a:latin typeface="Arial Black"/>
                  <a:cs typeface="Arial Black"/>
                </a:rPr>
                <a:t> </a:t>
              </a:r>
              <a:r>
                <a:rPr sz="300" spc="-30" baseline="13888" dirty="0">
                  <a:solidFill>
                    <a:srgbClr val="017D42"/>
                  </a:solidFill>
                  <a:latin typeface="Arial Black"/>
                  <a:cs typeface="Arial Black"/>
                </a:rPr>
                <a:t>wake</a:t>
              </a:r>
              <a:r>
                <a:rPr sz="300" spc="-37" baseline="13888" dirty="0">
                  <a:solidFill>
                    <a:srgbClr val="017D42"/>
                  </a:solidFill>
                  <a:latin typeface="Arial Black"/>
                  <a:cs typeface="Arial Black"/>
                </a:rPr>
                <a:t> </a:t>
              </a:r>
              <a:r>
                <a:rPr sz="300" spc="-15" baseline="13888" dirty="0">
                  <a:solidFill>
                    <a:srgbClr val="017D42"/>
                  </a:solidFill>
                  <a:latin typeface="Arial Black"/>
                  <a:cs typeface="Arial Black"/>
                </a:rPr>
                <a:t>them</a:t>
              </a:r>
              <a:r>
                <a:rPr sz="300" spc="-37" baseline="13888" dirty="0">
                  <a:solidFill>
                    <a:srgbClr val="017D42"/>
                  </a:solidFill>
                  <a:latin typeface="Arial Black"/>
                  <a:cs typeface="Arial Black"/>
                </a:rPr>
                <a:t> up</a:t>
              </a:r>
              <a:r>
                <a:rPr sz="300" baseline="13888" dirty="0">
                  <a:solidFill>
                    <a:srgbClr val="017D42"/>
                  </a:solidFill>
                  <a:latin typeface="Arial Black"/>
                  <a:cs typeface="Arial Black"/>
                </a:rPr>
                <a:t>	</a:t>
              </a:r>
              <a:r>
                <a:rPr sz="100" spc="-10" dirty="0">
                  <a:latin typeface="Arial Black"/>
                  <a:cs typeface="Arial Black"/>
                </a:rPr>
                <a:t>Naloxone</a:t>
              </a:r>
              <a:endParaRPr sz="100">
                <a:latin typeface="Arial Black"/>
                <a:cs typeface="Arial Black"/>
              </a:endParaRPr>
            </a:p>
            <a:p>
              <a:pPr marL="150495">
                <a:lnSpc>
                  <a:spcPts val="165"/>
                </a:lnSpc>
              </a:pPr>
              <a:r>
                <a:rPr sz="150" dirty="0">
                  <a:latin typeface="Arial"/>
                  <a:cs typeface="Arial"/>
                </a:rPr>
                <a:t>Shout</a:t>
              </a:r>
              <a:r>
                <a:rPr sz="150" spc="-5" dirty="0">
                  <a:latin typeface="Arial"/>
                  <a:cs typeface="Arial"/>
                </a:rPr>
                <a:t> </a:t>
              </a:r>
              <a:r>
                <a:rPr sz="150" dirty="0">
                  <a:latin typeface="Arial"/>
                  <a:cs typeface="Arial"/>
                </a:rPr>
                <a:t>or</a:t>
              </a:r>
              <a:r>
                <a:rPr sz="150" spc="-5" dirty="0">
                  <a:latin typeface="Arial"/>
                  <a:cs typeface="Arial"/>
                </a:rPr>
                <a:t> </a:t>
              </a:r>
              <a:r>
                <a:rPr sz="150" dirty="0">
                  <a:latin typeface="Arial"/>
                  <a:cs typeface="Arial"/>
                </a:rPr>
                <a:t>call their</a:t>
              </a:r>
              <a:r>
                <a:rPr sz="150" spc="-5" dirty="0">
                  <a:latin typeface="Arial"/>
                  <a:cs typeface="Arial"/>
                </a:rPr>
                <a:t> </a:t>
              </a:r>
              <a:r>
                <a:rPr sz="150" dirty="0">
                  <a:latin typeface="Arial"/>
                  <a:cs typeface="Arial"/>
                </a:rPr>
                <a:t>name</a:t>
              </a:r>
              <a:r>
                <a:rPr sz="150" spc="-5" dirty="0">
                  <a:latin typeface="Arial"/>
                  <a:cs typeface="Arial"/>
                </a:rPr>
                <a:t> </a:t>
              </a:r>
              <a:r>
                <a:rPr sz="150" dirty="0">
                  <a:latin typeface="Arial"/>
                  <a:cs typeface="Arial"/>
                </a:rPr>
                <a:t>and rub</a:t>
              </a:r>
              <a:r>
                <a:rPr sz="150" spc="-5" dirty="0">
                  <a:latin typeface="Arial"/>
                  <a:cs typeface="Arial"/>
                </a:rPr>
                <a:t> </a:t>
              </a:r>
              <a:r>
                <a:rPr sz="150" dirty="0">
                  <a:latin typeface="Arial"/>
                  <a:cs typeface="Arial"/>
                </a:rPr>
                <a:t>the</a:t>
              </a:r>
              <a:r>
                <a:rPr sz="150" spc="-5" dirty="0">
                  <a:latin typeface="Arial"/>
                  <a:cs typeface="Arial"/>
                </a:rPr>
                <a:t> </a:t>
              </a:r>
              <a:r>
                <a:rPr sz="150" dirty="0">
                  <a:latin typeface="Arial"/>
                  <a:cs typeface="Arial"/>
                </a:rPr>
                <a:t>middle of</a:t>
              </a:r>
              <a:r>
                <a:rPr sz="150" spc="-5" dirty="0">
                  <a:latin typeface="Arial"/>
                  <a:cs typeface="Arial"/>
                </a:rPr>
                <a:t> </a:t>
              </a:r>
              <a:r>
                <a:rPr sz="150" dirty="0">
                  <a:latin typeface="Arial"/>
                  <a:cs typeface="Arial"/>
                </a:rPr>
                <a:t>their</a:t>
              </a:r>
              <a:r>
                <a:rPr sz="150" spc="-5" dirty="0">
                  <a:latin typeface="Arial"/>
                  <a:cs typeface="Arial"/>
                </a:rPr>
                <a:t> </a:t>
              </a:r>
              <a:r>
                <a:rPr sz="150" dirty="0">
                  <a:latin typeface="Arial"/>
                  <a:cs typeface="Arial"/>
                </a:rPr>
                <a:t>chest with</a:t>
              </a:r>
              <a:r>
                <a:rPr sz="150" spc="-5" dirty="0">
                  <a:latin typeface="Arial"/>
                  <a:cs typeface="Arial"/>
                </a:rPr>
                <a:t> </a:t>
              </a:r>
              <a:r>
                <a:rPr sz="150" spc="-10" dirty="0">
                  <a:latin typeface="Arial"/>
                  <a:cs typeface="Arial"/>
                </a:rPr>
                <a:t>a</a:t>
              </a:r>
              <a:r>
                <a:rPr sz="150" spc="-5" dirty="0">
                  <a:latin typeface="Arial"/>
                  <a:cs typeface="Arial"/>
                </a:rPr>
                <a:t> </a:t>
              </a:r>
              <a:r>
                <a:rPr sz="150" dirty="0">
                  <a:latin typeface="Arial"/>
                  <a:cs typeface="Arial"/>
                </a:rPr>
                <a:t>closed</a:t>
              </a:r>
              <a:r>
                <a:rPr sz="150" spc="325" dirty="0">
                  <a:latin typeface="Arial"/>
                  <a:cs typeface="Arial"/>
                </a:rPr>
                <a:t> </a:t>
              </a:r>
              <a:r>
                <a:rPr sz="150" spc="-15" baseline="27777" dirty="0">
                  <a:latin typeface="Arial Black"/>
                  <a:cs typeface="Arial Black"/>
                </a:rPr>
                <a:t>How-</a:t>
              </a:r>
              <a:r>
                <a:rPr sz="150" baseline="27777" dirty="0">
                  <a:latin typeface="Arial Black"/>
                  <a:cs typeface="Arial Black"/>
                </a:rPr>
                <a:t>To</a:t>
              </a:r>
              <a:r>
                <a:rPr sz="150" spc="-15" baseline="27777" dirty="0">
                  <a:latin typeface="Arial Black"/>
                  <a:cs typeface="Arial Black"/>
                </a:rPr>
                <a:t> Video:</a:t>
              </a:r>
              <a:endParaRPr sz="150" baseline="27777">
                <a:latin typeface="Arial Black"/>
                <a:cs typeface="Arial Black"/>
              </a:endParaRPr>
            </a:p>
            <a:p>
              <a:pPr marL="150495">
                <a:lnSpc>
                  <a:spcPct val="100000"/>
                </a:lnSpc>
                <a:spcBef>
                  <a:spcPts val="25"/>
                </a:spcBef>
              </a:pPr>
              <a:r>
                <a:rPr sz="150" spc="-10" dirty="0">
                  <a:latin typeface="Arial"/>
                  <a:cs typeface="Arial"/>
                </a:rPr>
                <a:t>fist.</a:t>
              </a:r>
              <a:endParaRPr sz="150">
                <a:latin typeface="Arial"/>
                <a:cs typeface="Arial"/>
              </a:endParaRPr>
            </a:p>
          </p:txBody>
        </p:sp>
        <p:sp>
          <p:nvSpPr>
            <p:cNvPr id="79" name="object 79"/>
            <p:cNvSpPr txBox="1"/>
            <p:nvPr/>
          </p:nvSpPr>
          <p:spPr>
            <a:xfrm>
              <a:off x="468515" y="6145147"/>
              <a:ext cx="904240" cy="197485"/>
            </a:xfrm>
            <a:prstGeom prst="rect">
              <a:avLst/>
            </a:prstGeom>
          </p:spPr>
          <p:txBody>
            <a:bodyPr vert="horz" wrap="square" lIns="0" tIns="12065" rIns="0" bIns="0" rtlCol="0">
              <a:spAutoFit/>
            </a:bodyPr>
            <a:lstStyle/>
            <a:p>
              <a:pPr marL="788035" marR="30480" indent="3810">
                <a:lnSpc>
                  <a:spcPct val="126699"/>
                </a:lnSpc>
                <a:spcBef>
                  <a:spcPts val="95"/>
                </a:spcBef>
              </a:pPr>
              <a:r>
                <a:rPr sz="100" spc="-10" dirty="0">
                  <a:latin typeface="Arial Black"/>
                  <a:cs typeface="Arial Black"/>
                </a:rPr>
                <a:t>Overdose</a:t>
              </a:r>
              <a:r>
                <a:rPr sz="100" spc="500" dirty="0">
                  <a:latin typeface="Arial Black"/>
                  <a:cs typeface="Arial Black"/>
                </a:rPr>
                <a:t> </a:t>
              </a:r>
              <a:r>
                <a:rPr sz="100" spc="-10" dirty="0">
                  <a:latin typeface="Arial Black"/>
                  <a:cs typeface="Arial Black"/>
                </a:rPr>
                <a:t>Prevention</a:t>
              </a:r>
              <a:endParaRPr sz="100">
                <a:latin typeface="Arial Black"/>
                <a:cs typeface="Arial Black"/>
              </a:endParaRPr>
            </a:p>
            <a:p>
              <a:pPr marL="117475">
                <a:lnSpc>
                  <a:spcPts val="160"/>
                </a:lnSpc>
              </a:pPr>
              <a:r>
                <a:rPr sz="150" dirty="0">
                  <a:latin typeface="Arial"/>
                  <a:cs typeface="Arial"/>
                </a:rPr>
                <a:t>Start</a:t>
              </a:r>
              <a:r>
                <a:rPr sz="150" spc="-5" dirty="0">
                  <a:latin typeface="Arial"/>
                  <a:cs typeface="Arial"/>
                </a:rPr>
                <a:t> </a:t>
              </a:r>
              <a:r>
                <a:rPr sz="150" spc="-20" dirty="0">
                  <a:latin typeface="Arial"/>
                  <a:cs typeface="Arial"/>
                </a:rPr>
                <a:t>CPR</a:t>
              </a:r>
              <a:r>
                <a:rPr sz="150" dirty="0">
                  <a:latin typeface="Arial"/>
                  <a:cs typeface="Arial"/>
                </a:rPr>
                <a:t> if</a:t>
              </a:r>
              <a:r>
                <a:rPr sz="150" spc="-5" dirty="0">
                  <a:latin typeface="Arial"/>
                  <a:cs typeface="Arial"/>
                </a:rPr>
                <a:t> </a:t>
              </a:r>
              <a:r>
                <a:rPr sz="150" dirty="0">
                  <a:latin typeface="Arial"/>
                  <a:cs typeface="Arial"/>
                </a:rPr>
                <a:t>the person </a:t>
              </a:r>
              <a:r>
                <a:rPr sz="150" spc="-10" dirty="0">
                  <a:latin typeface="Arial"/>
                  <a:cs typeface="Arial"/>
                </a:rPr>
                <a:t>is</a:t>
              </a:r>
              <a:r>
                <a:rPr sz="150" spc="-5" dirty="0">
                  <a:latin typeface="Arial"/>
                  <a:cs typeface="Arial"/>
                </a:rPr>
                <a:t> </a:t>
              </a:r>
              <a:r>
                <a:rPr sz="150" dirty="0">
                  <a:latin typeface="Arial"/>
                  <a:cs typeface="Arial"/>
                </a:rPr>
                <a:t>not breathing </a:t>
              </a:r>
              <a:r>
                <a:rPr sz="150" spc="-10" dirty="0">
                  <a:latin typeface="Arial"/>
                  <a:cs typeface="Arial"/>
                </a:rPr>
                <a:t>AND</a:t>
              </a:r>
              <a:r>
                <a:rPr sz="150" spc="-5" dirty="0">
                  <a:latin typeface="Arial"/>
                  <a:cs typeface="Arial"/>
                </a:rPr>
                <a:t> </a:t>
              </a:r>
              <a:r>
                <a:rPr sz="150" spc="-10" dirty="0">
                  <a:latin typeface="Arial"/>
                  <a:cs typeface="Arial"/>
                </a:rPr>
                <a:t>has</a:t>
              </a:r>
              <a:r>
                <a:rPr sz="150" dirty="0">
                  <a:latin typeface="Arial"/>
                  <a:cs typeface="Arial"/>
                </a:rPr>
                <a:t> no </a:t>
              </a:r>
              <a:r>
                <a:rPr sz="150" spc="-10" dirty="0">
                  <a:latin typeface="Arial"/>
                  <a:cs typeface="Arial"/>
                </a:rPr>
                <a:t>pulse.</a:t>
              </a:r>
              <a:r>
                <a:rPr sz="150" spc="-5" dirty="0">
                  <a:latin typeface="Arial"/>
                  <a:cs typeface="Arial"/>
                </a:rPr>
                <a:t> </a:t>
              </a:r>
              <a:r>
                <a:rPr sz="150" spc="-10" dirty="0">
                  <a:latin typeface="Arial"/>
                  <a:cs typeface="Arial"/>
                </a:rPr>
                <a:t>Push</a:t>
              </a:r>
              <a:r>
                <a:rPr sz="150" dirty="0">
                  <a:latin typeface="Arial"/>
                  <a:cs typeface="Arial"/>
                </a:rPr>
                <a:t> hard</a:t>
              </a:r>
              <a:r>
                <a:rPr sz="150" spc="-5" dirty="0">
                  <a:latin typeface="Arial"/>
                  <a:cs typeface="Arial"/>
                </a:rPr>
                <a:t> </a:t>
              </a:r>
              <a:r>
                <a:rPr sz="150" dirty="0">
                  <a:latin typeface="Arial"/>
                  <a:cs typeface="Arial"/>
                </a:rPr>
                <a:t>&amp;</a:t>
              </a:r>
              <a:r>
                <a:rPr sz="150" spc="270" dirty="0">
                  <a:latin typeface="Arial"/>
                  <a:cs typeface="Arial"/>
                </a:rPr>
                <a:t>  </a:t>
              </a:r>
              <a:r>
                <a:rPr sz="100" spc="-10" dirty="0">
                  <a:latin typeface="Arial Black"/>
                  <a:cs typeface="Arial Black"/>
                </a:rPr>
                <a:t>Training:</a:t>
              </a:r>
              <a:endParaRPr sz="100">
                <a:latin typeface="Arial Black"/>
                <a:cs typeface="Arial Black"/>
              </a:endParaRPr>
            </a:p>
            <a:p>
              <a:pPr marL="117475">
                <a:lnSpc>
                  <a:spcPct val="100000"/>
                </a:lnSpc>
              </a:pPr>
              <a:r>
                <a:rPr sz="150" dirty="0">
                  <a:latin typeface="Arial"/>
                  <a:cs typeface="Arial"/>
                </a:rPr>
                <a:t>fast</a:t>
              </a:r>
              <a:r>
                <a:rPr sz="150" spc="5" dirty="0">
                  <a:latin typeface="Arial"/>
                  <a:cs typeface="Arial"/>
                </a:rPr>
                <a:t> </a:t>
              </a:r>
              <a:r>
                <a:rPr sz="150" dirty="0">
                  <a:latin typeface="Arial"/>
                  <a:cs typeface="Arial"/>
                </a:rPr>
                <a:t>in</a:t>
              </a:r>
              <a:r>
                <a:rPr sz="150" spc="5" dirty="0">
                  <a:latin typeface="Arial"/>
                  <a:cs typeface="Arial"/>
                </a:rPr>
                <a:t> </a:t>
              </a:r>
              <a:r>
                <a:rPr sz="150" dirty="0">
                  <a:latin typeface="Arial"/>
                  <a:cs typeface="Arial"/>
                </a:rPr>
                <a:t>the</a:t>
              </a:r>
              <a:r>
                <a:rPr sz="150" spc="5" dirty="0">
                  <a:latin typeface="Arial"/>
                  <a:cs typeface="Arial"/>
                </a:rPr>
                <a:t> </a:t>
              </a:r>
              <a:r>
                <a:rPr sz="150" dirty="0">
                  <a:latin typeface="Arial"/>
                  <a:cs typeface="Arial"/>
                </a:rPr>
                <a:t>center</a:t>
              </a:r>
              <a:r>
                <a:rPr sz="150" spc="5" dirty="0">
                  <a:latin typeface="Arial"/>
                  <a:cs typeface="Arial"/>
                </a:rPr>
                <a:t> </a:t>
              </a:r>
              <a:r>
                <a:rPr sz="150" dirty="0">
                  <a:latin typeface="Arial"/>
                  <a:cs typeface="Arial"/>
                </a:rPr>
                <a:t>of</a:t>
              </a:r>
              <a:r>
                <a:rPr sz="150" spc="5" dirty="0">
                  <a:latin typeface="Arial"/>
                  <a:cs typeface="Arial"/>
                </a:rPr>
                <a:t> </a:t>
              </a:r>
              <a:r>
                <a:rPr sz="150" dirty="0">
                  <a:latin typeface="Arial"/>
                  <a:cs typeface="Arial"/>
                </a:rPr>
                <a:t>the</a:t>
              </a:r>
              <a:r>
                <a:rPr sz="150" spc="10" dirty="0">
                  <a:latin typeface="Arial"/>
                  <a:cs typeface="Arial"/>
                </a:rPr>
                <a:t> </a:t>
              </a:r>
              <a:r>
                <a:rPr sz="150" dirty="0">
                  <a:latin typeface="Arial"/>
                  <a:cs typeface="Arial"/>
                </a:rPr>
                <a:t>chest</a:t>
              </a:r>
              <a:r>
                <a:rPr sz="150" spc="5" dirty="0">
                  <a:latin typeface="Arial"/>
                  <a:cs typeface="Arial"/>
                </a:rPr>
                <a:t> </a:t>
              </a:r>
              <a:r>
                <a:rPr sz="150" dirty="0">
                  <a:latin typeface="Arial"/>
                  <a:cs typeface="Arial"/>
                </a:rPr>
                <a:t>to</a:t>
              </a:r>
              <a:r>
                <a:rPr sz="150" spc="5" dirty="0">
                  <a:latin typeface="Arial"/>
                  <a:cs typeface="Arial"/>
                </a:rPr>
                <a:t> </a:t>
              </a:r>
              <a:r>
                <a:rPr sz="150" dirty="0">
                  <a:latin typeface="Arial"/>
                  <a:cs typeface="Arial"/>
                </a:rPr>
                <a:t>the</a:t>
              </a:r>
              <a:r>
                <a:rPr sz="150" spc="5" dirty="0">
                  <a:latin typeface="Arial"/>
                  <a:cs typeface="Arial"/>
                </a:rPr>
                <a:t> </a:t>
              </a:r>
              <a:r>
                <a:rPr sz="150" dirty="0">
                  <a:latin typeface="Arial"/>
                  <a:cs typeface="Arial"/>
                </a:rPr>
                <a:t>beat</a:t>
              </a:r>
              <a:r>
                <a:rPr sz="150" spc="5" dirty="0">
                  <a:latin typeface="Arial"/>
                  <a:cs typeface="Arial"/>
                </a:rPr>
                <a:t> </a:t>
              </a:r>
              <a:r>
                <a:rPr sz="150" dirty="0">
                  <a:latin typeface="Arial"/>
                  <a:cs typeface="Arial"/>
                </a:rPr>
                <a:t>of</a:t>
              </a:r>
              <a:r>
                <a:rPr sz="150" spc="10" dirty="0">
                  <a:latin typeface="Arial"/>
                  <a:cs typeface="Arial"/>
                </a:rPr>
                <a:t> </a:t>
              </a:r>
              <a:r>
                <a:rPr sz="150" dirty="0">
                  <a:latin typeface="Arial"/>
                  <a:cs typeface="Arial"/>
                </a:rPr>
                <a:t>the</a:t>
              </a:r>
              <a:r>
                <a:rPr sz="150" spc="5" dirty="0">
                  <a:latin typeface="Arial"/>
                  <a:cs typeface="Arial"/>
                </a:rPr>
                <a:t> </a:t>
              </a:r>
              <a:r>
                <a:rPr sz="150" spc="-10" dirty="0">
                  <a:latin typeface="Arial"/>
                  <a:cs typeface="Arial"/>
                </a:rPr>
                <a:t>classic</a:t>
              </a:r>
              <a:r>
                <a:rPr sz="150" spc="5" dirty="0">
                  <a:latin typeface="Arial"/>
                  <a:cs typeface="Arial"/>
                </a:rPr>
                <a:t> </a:t>
              </a:r>
              <a:r>
                <a:rPr sz="150" dirty="0">
                  <a:latin typeface="Arial"/>
                  <a:cs typeface="Arial"/>
                </a:rPr>
                <a:t>song,</a:t>
              </a:r>
              <a:r>
                <a:rPr sz="150" spc="5" dirty="0">
                  <a:latin typeface="Arial"/>
                  <a:cs typeface="Arial"/>
                </a:rPr>
                <a:t> </a:t>
              </a:r>
              <a:r>
                <a:rPr sz="150" i="1" spc="-10" dirty="0">
                  <a:latin typeface="Arial"/>
                  <a:cs typeface="Arial"/>
                </a:rPr>
                <a:t>Stayin</a:t>
              </a:r>
              <a:r>
                <a:rPr sz="150" i="1" dirty="0">
                  <a:latin typeface="Arial"/>
                  <a:cs typeface="Arial"/>
                </a:rPr>
                <a:t> </a:t>
              </a:r>
              <a:r>
                <a:rPr sz="150" i="1" spc="-10" dirty="0">
                  <a:latin typeface="Arial"/>
                  <a:cs typeface="Arial"/>
                </a:rPr>
                <a:t>Alive</a:t>
              </a:r>
              <a:r>
                <a:rPr sz="150" spc="-10" dirty="0">
                  <a:latin typeface="Arial"/>
                  <a:cs typeface="Arial"/>
                </a:rPr>
                <a:t>.</a:t>
              </a:r>
              <a:endParaRPr sz="150">
                <a:latin typeface="Arial"/>
                <a:cs typeface="Arial"/>
              </a:endParaRPr>
            </a:p>
            <a:p>
              <a:pPr marL="25400">
                <a:lnSpc>
                  <a:spcPct val="100000"/>
                </a:lnSpc>
                <a:spcBef>
                  <a:spcPts val="75"/>
                </a:spcBef>
              </a:pPr>
              <a:r>
                <a:rPr sz="200" dirty="0">
                  <a:solidFill>
                    <a:srgbClr val="FFFFFF"/>
                  </a:solidFill>
                  <a:latin typeface="Arial Black"/>
                  <a:cs typeface="Arial Black"/>
                </a:rPr>
                <a:t>5.</a:t>
              </a:r>
              <a:r>
                <a:rPr sz="200" spc="195" dirty="0">
                  <a:solidFill>
                    <a:srgbClr val="FFFFFF"/>
                  </a:solidFill>
                  <a:latin typeface="Arial Black"/>
                  <a:cs typeface="Arial Black"/>
                </a:rPr>
                <a:t> </a:t>
              </a:r>
              <a:r>
                <a:rPr sz="200" spc="-10" dirty="0">
                  <a:solidFill>
                    <a:srgbClr val="037D42"/>
                  </a:solidFill>
                  <a:latin typeface="Arial Black"/>
                  <a:cs typeface="Arial Black"/>
                </a:rPr>
                <a:t>Put</a:t>
              </a:r>
              <a:r>
                <a:rPr sz="200" spc="-25" dirty="0">
                  <a:solidFill>
                    <a:srgbClr val="037D42"/>
                  </a:solidFill>
                  <a:latin typeface="Arial Black"/>
                  <a:cs typeface="Arial Black"/>
                </a:rPr>
                <a:t> </a:t>
              </a:r>
              <a:r>
                <a:rPr sz="200" spc="-10" dirty="0">
                  <a:solidFill>
                    <a:srgbClr val="037D42"/>
                  </a:solidFill>
                  <a:latin typeface="Arial Black"/>
                  <a:cs typeface="Arial Black"/>
                </a:rPr>
                <a:t>them</a:t>
              </a:r>
              <a:r>
                <a:rPr sz="200" spc="-30" dirty="0">
                  <a:solidFill>
                    <a:srgbClr val="037D42"/>
                  </a:solidFill>
                  <a:latin typeface="Arial Black"/>
                  <a:cs typeface="Arial Black"/>
                </a:rPr>
                <a:t> </a:t>
              </a:r>
              <a:r>
                <a:rPr sz="200" spc="-10" dirty="0">
                  <a:solidFill>
                    <a:srgbClr val="037D42"/>
                  </a:solidFill>
                  <a:latin typeface="Arial Black"/>
                  <a:cs typeface="Arial Black"/>
                </a:rPr>
                <a:t>in</a:t>
              </a:r>
              <a:r>
                <a:rPr sz="200" spc="-25" dirty="0">
                  <a:solidFill>
                    <a:srgbClr val="037D42"/>
                  </a:solidFill>
                  <a:latin typeface="Arial Black"/>
                  <a:cs typeface="Arial Black"/>
                </a:rPr>
                <a:t> a </a:t>
              </a:r>
              <a:r>
                <a:rPr sz="200" spc="-10" dirty="0">
                  <a:solidFill>
                    <a:srgbClr val="037D42"/>
                  </a:solidFill>
                  <a:latin typeface="Arial Black"/>
                  <a:cs typeface="Arial Black"/>
                </a:rPr>
                <a:t>Recovery</a:t>
              </a:r>
              <a:r>
                <a:rPr sz="200" spc="-30" dirty="0">
                  <a:solidFill>
                    <a:srgbClr val="037D42"/>
                  </a:solidFill>
                  <a:latin typeface="Arial Black"/>
                  <a:cs typeface="Arial Black"/>
                </a:rPr>
                <a:t> </a:t>
              </a:r>
              <a:r>
                <a:rPr sz="200" spc="-10" dirty="0">
                  <a:solidFill>
                    <a:srgbClr val="037D42"/>
                  </a:solidFill>
                  <a:latin typeface="Arial Black"/>
                  <a:cs typeface="Arial Black"/>
                </a:rPr>
                <a:t>Position</a:t>
              </a:r>
              <a:endParaRPr sz="200">
                <a:latin typeface="Arial Black"/>
                <a:cs typeface="Arial Black"/>
              </a:endParaRPr>
            </a:p>
            <a:p>
              <a:pPr marL="117475">
                <a:lnSpc>
                  <a:spcPct val="100000"/>
                </a:lnSpc>
                <a:spcBef>
                  <a:spcPts val="10"/>
                </a:spcBef>
              </a:pPr>
              <a:r>
                <a:rPr sz="150" dirty="0">
                  <a:latin typeface="Arial"/>
                  <a:cs typeface="Arial"/>
                </a:rPr>
                <a:t>If you can't</a:t>
              </a:r>
              <a:r>
                <a:rPr sz="150" spc="5" dirty="0">
                  <a:latin typeface="Arial"/>
                  <a:cs typeface="Arial"/>
                </a:rPr>
                <a:t> </a:t>
              </a:r>
              <a:r>
                <a:rPr sz="150" dirty="0">
                  <a:latin typeface="Arial"/>
                  <a:cs typeface="Arial"/>
                </a:rPr>
                <a:t>stay to wait</a:t>
              </a:r>
              <a:r>
                <a:rPr sz="150" spc="5" dirty="0">
                  <a:latin typeface="Arial"/>
                  <a:cs typeface="Arial"/>
                </a:rPr>
                <a:t> </a:t>
              </a:r>
              <a:r>
                <a:rPr sz="150" dirty="0">
                  <a:latin typeface="Arial"/>
                  <a:cs typeface="Arial"/>
                </a:rPr>
                <a:t>for help, put</a:t>
              </a:r>
              <a:r>
                <a:rPr sz="150" spc="5" dirty="0">
                  <a:latin typeface="Arial"/>
                  <a:cs typeface="Arial"/>
                </a:rPr>
                <a:t> </a:t>
              </a:r>
              <a:r>
                <a:rPr sz="150" dirty="0">
                  <a:latin typeface="Arial"/>
                  <a:cs typeface="Arial"/>
                </a:rPr>
                <a:t>the person</a:t>
              </a:r>
              <a:r>
                <a:rPr sz="150" spc="5" dirty="0">
                  <a:latin typeface="Arial"/>
                  <a:cs typeface="Arial"/>
                </a:rPr>
                <a:t> </a:t>
              </a:r>
              <a:r>
                <a:rPr sz="150" dirty="0">
                  <a:latin typeface="Arial"/>
                  <a:cs typeface="Arial"/>
                </a:rPr>
                <a:t>on their </a:t>
              </a:r>
              <a:r>
                <a:rPr sz="150" spc="-10" dirty="0">
                  <a:latin typeface="Arial"/>
                  <a:cs typeface="Arial"/>
                </a:rPr>
                <a:t>side</a:t>
              </a:r>
              <a:r>
                <a:rPr sz="150" spc="5" dirty="0">
                  <a:latin typeface="Arial"/>
                  <a:cs typeface="Arial"/>
                </a:rPr>
                <a:t> </a:t>
              </a:r>
              <a:r>
                <a:rPr sz="150" spc="-10" dirty="0">
                  <a:latin typeface="Arial"/>
                  <a:cs typeface="Arial"/>
                </a:rPr>
                <a:t>supported</a:t>
              </a:r>
              <a:endParaRPr sz="150">
                <a:latin typeface="Arial"/>
                <a:cs typeface="Arial"/>
              </a:endParaRPr>
            </a:p>
            <a:p>
              <a:pPr marL="117475">
                <a:lnSpc>
                  <a:spcPct val="100000"/>
                </a:lnSpc>
                <a:spcBef>
                  <a:spcPts val="25"/>
                </a:spcBef>
              </a:pPr>
              <a:r>
                <a:rPr sz="150" dirty="0">
                  <a:latin typeface="Arial"/>
                  <a:cs typeface="Arial"/>
                </a:rPr>
                <a:t>by </a:t>
              </a:r>
              <a:r>
                <a:rPr sz="150" spc="-10" dirty="0">
                  <a:latin typeface="Arial"/>
                  <a:cs typeface="Arial"/>
                </a:rPr>
                <a:t>a</a:t>
              </a:r>
              <a:r>
                <a:rPr sz="150" dirty="0">
                  <a:latin typeface="Arial"/>
                  <a:cs typeface="Arial"/>
                </a:rPr>
                <a:t> bent </a:t>
              </a:r>
              <a:r>
                <a:rPr sz="150" spc="-20" dirty="0">
                  <a:latin typeface="Arial"/>
                  <a:cs typeface="Arial"/>
                </a:rPr>
                <a:t>knee.</a:t>
              </a:r>
              <a:endParaRPr sz="150">
                <a:latin typeface="Arial"/>
                <a:cs typeface="Arial"/>
              </a:endParaRPr>
            </a:p>
          </p:txBody>
        </p:sp>
        <p:sp>
          <p:nvSpPr>
            <p:cNvPr id="80" name="object 80"/>
            <p:cNvSpPr txBox="1"/>
            <p:nvPr/>
          </p:nvSpPr>
          <p:spPr>
            <a:xfrm>
              <a:off x="468515" y="5955925"/>
              <a:ext cx="760095" cy="242570"/>
            </a:xfrm>
            <a:prstGeom prst="rect">
              <a:avLst/>
            </a:prstGeom>
          </p:spPr>
          <p:txBody>
            <a:bodyPr vert="horz" wrap="square" lIns="0" tIns="16510" rIns="0" bIns="0" rtlCol="0">
              <a:spAutoFit/>
            </a:bodyPr>
            <a:lstStyle/>
            <a:p>
              <a:pPr marL="80010" indent="-54610">
                <a:lnSpc>
                  <a:spcPct val="100000"/>
                </a:lnSpc>
                <a:spcBef>
                  <a:spcPts val="130"/>
                </a:spcBef>
                <a:buClr>
                  <a:srgbClr val="FFFFFF"/>
                </a:buClr>
                <a:buAutoNum type="arabicPeriod" startAt="2"/>
                <a:tabLst>
                  <a:tab pos="80010" algn="l"/>
                </a:tabLst>
              </a:pPr>
              <a:r>
                <a:rPr sz="200" spc="-10" dirty="0">
                  <a:solidFill>
                    <a:srgbClr val="017D42"/>
                  </a:solidFill>
                  <a:latin typeface="Arial Black"/>
                  <a:cs typeface="Arial Black"/>
                </a:rPr>
                <a:t>Call</a:t>
              </a:r>
              <a:r>
                <a:rPr sz="200" spc="15" dirty="0">
                  <a:solidFill>
                    <a:srgbClr val="017D42"/>
                  </a:solidFill>
                  <a:latin typeface="Arial Black"/>
                  <a:cs typeface="Arial Black"/>
                </a:rPr>
                <a:t> </a:t>
              </a:r>
              <a:r>
                <a:rPr sz="200" dirty="0">
                  <a:solidFill>
                    <a:srgbClr val="017D42"/>
                  </a:solidFill>
                  <a:latin typeface="Arial Black"/>
                  <a:cs typeface="Arial Black"/>
                </a:rPr>
                <a:t>9-1-</a:t>
              </a:r>
              <a:r>
                <a:rPr sz="200" spc="-50" dirty="0">
                  <a:solidFill>
                    <a:srgbClr val="017D42"/>
                  </a:solidFill>
                  <a:latin typeface="Arial Black"/>
                  <a:cs typeface="Arial Black"/>
                </a:rPr>
                <a:t>1</a:t>
              </a:r>
              <a:endParaRPr sz="200">
                <a:latin typeface="Arial Black"/>
                <a:cs typeface="Arial Black"/>
              </a:endParaRPr>
            </a:p>
            <a:p>
              <a:pPr marL="117475" marR="30480">
                <a:lnSpc>
                  <a:spcPts val="210"/>
                </a:lnSpc>
              </a:pPr>
              <a:r>
                <a:rPr sz="150" dirty="0">
                  <a:latin typeface="Arial"/>
                  <a:cs typeface="Arial"/>
                </a:rPr>
                <a:t>Most</a:t>
              </a:r>
              <a:r>
                <a:rPr sz="150" spc="15" dirty="0">
                  <a:latin typeface="Arial"/>
                  <a:cs typeface="Arial"/>
                </a:rPr>
                <a:t> </a:t>
              </a:r>
              <a:r>
                <a:rPr sz="150" spc="-10" dirty="0">
                  <a:latin typeface="Arial"/>
                  <a:cs typeface="Arial"/>
                </a:rPr>
                <a:t>states,</a:t>
              </a:r>
              <a:r>
                <a:rPr sz="150" spc="15" dirty="0">
                  <a:latin typeface="Arial"/>
                  <a:cs typeface="Arial"/>
                </a:rPr>
                <a:t> </a:t>
              </a:r>
              <a:r>
                <a:rPr sz="150" dirty="0">
                  <a:latin typeface="Arial"/>
                  <a:cs typeface="Arial"/>
                </a:rPr>
                <a:t>47</a:t>
              </a:r>
              <a:r>
                <a:rPr sz="150" spc="15" dirty="0">
                  <a:latin typeface="Arial"/>
                  <a:cs typeface="Arial"/>
                </a:rPr>
                <a:t> </a:t>
              </a:r>
              <a:r>
                <a:rPr sz="150" dirty="0">
                  <a:latin typeface="Arial"/>
                  <a:cs typeface="Arial"/>
                </a:rPr>
                <a:t>total,</a:t>
              </a:r>
              <a:r>
                <a:rPr sz="150" spc="15" dirty="0">
                  <a:latin typeface="Arial"/>
                  <a:cs typeface="Arial"/>
                </a:rPr>
                <a:t> </a:t>
              </a:r>
              <a:r>
                <a:rPr sz="150" spc="-10" dirty="0">
                  <a:latin typeface="Arial"/>
                  <a:cs typeface="Arial"/>
                </a:rPr>
                <a:t>have</a:t>
              </a:r>
              <a:r>
                <a:rPr sz="150" spc="15" dirty="0">
                  <a:latin typeface="Arial"/>
                  <a:cs typeface="Arial"/>
                </a:rPr>
                <a:t> </a:t>
              </a:r>
              <a:r>
                <a:rPr sz="150" dirty="0">
                  <a:latin typeface="Arial"/>
                  <a:cs typeface="Arial"/>
                </a:rPr>
                <a:t>The</a:t>
              </a:r>
              <a:r>
                <a:rPr sz="150" spc="20" dirty="0">
                  <a:latin typeface="Arial"/>
                  <a:cs typeface="Arial"/>
                </a:rPr>
                <a:t> </a:t>
              </a:r>
              <a:r>
                <a:rPr sz="150" dirty="0">
                  <a:latin typeface="Arial"/>
                  <a:cs typeface="Arial"/>
                </a:rPr>
                <a:t>Good</a:t>
              </a:r>
              <a:r>
                <a:rPr sz="150" spc="15" dirty="0">
                  <a:latin typeface="Arial"/>
                  <a:cs typeface="Arial"/>
                </a:rPr>
                <a:t> </a:t>
              </a:r>
              <a:r>
                <a:rPr sz="150" spc="-10" dirty="0">
                  <a:latin typeface="Arial"/>
                  <a:cs typeface="Arial"/>
                </a:rPr>
                <a:t>Samaritan</a:t>
              </a:r>
              <a:r>
                <a:rPr sz="150" spc="15" dirty="0">
                  <a:latin typeface="Arial"/>
                  <a:cs typeface="Arial"/>
                </a:rPr>
                <a:t> </a:t>
              </a:r>
              <a:r>
                <a:rPr sz="150" dirty="0">
                  <a:latin typeface="Arial"/>
                  <a:cs typeface="Arial"/>
                </a:rPr>
                <a:t>Law</a:t>
              </a:r>
              <a:r>
                <a:rPr sz="150" spc="15" dirty="0">
                  <a:latin typeface="Arial"/>
                  <a:cs typeface="Arial"/>
                </a:rPr>
                <a:t> </a:t>
              </a:r>
              <a:r>
                <a:rPr sz="150" dirty="0">
                  <a:latin typeface="Arial"/>
                  <a:cs typeface="Arial"/>
                </a:rPr>
                <a:t>that</a:t>
              </a:r>
              <a:r>
                <a:rPr sz="150" spc="15" dirty="0">
                  <a:latin typeface="Arial"/>
                  <a:cs typeface="Arial"/>
                </a:rPr>
                <a:t> </a:t>
              </a:r>
              <a:r>
                <a:rPr sz="150" dirty="0">
                  <a:latin typeface="Arial"/>
                  <a:cs typeface="Arial"/>
                </a:rPr>
                <a:t>protects</a:t>
              </a:r>
              <a:r>
                <a:rPr sz="150" spc="20" dirty="0">
                  <a:latin typeface="Arial"/>
                  <a:cs typeface="Arial"/>
                </a:rPr>
                <a:t> </a:t>
              </a:r>
              <a:r>
                <a:rPr sz="150" spc="-25" dirty="0">
                  <a:latin typeface="Arial"/>
                  <a:cs typeface="Arial"/>
                </a:rPr>
                <a:t>you</a:t>
              </a:r>
              <a:r>
                <a:rPr sz="150" spc="500" dirty="0">
                  <a:latin typeface="Arial"/>
                  <a:cs typeface="Arial"/>
                </a:rPr>
                <a:t> </a:t>
              </a:r>
              <a:r>
                <a:rPr sz="150" dirty="0">
                  <a:latin typeface="Arial"/>
                  <a:cs typeface="Arial"/>
                </a:rPr>
                <a:t>from</a:t>
              </a:r>
              <a:r>
                <a:rPr sz="150" spc="10" dirty="0">
                  <a:latin typeface="Arial"/>
                  <a:cs typeface="Arial"/>
                </a:rPr>
                <a:t> </a:t>
              </a:r>
              <a:r>
                <a:rPr sz="150" spc="-10" dirty="0">
                  <a:latin typeface="Arial"/>
                  <a:cs typeface="Arial"/>
                </a:rPr>
                <a:t>arrest</a:t>
              </a:r>
              <a:r>
                <a:rPr sz="150" spc="15" dirty="0">
                  <a:latin typeface="Arial"/>
                  <a:cs typeface="Arial"/>
                </a:rPr>
                <a:t> </a:t>
              </a:r>
              <a:r>
                <a:rPr sz="150" dirty="0">
                  <a:latin typeface="Arial"/>
                  <a:cs typeface="Arial"/>
                </a:rPr>
                <a:t>for</a:t>
              </a:r>
              <a:r>
                <a:rPr sz="150" spc="10" dirty="0">
                  <a:latin typeface="Arial"/>
                  <a:cs typeface="Arial"/>
                </a:rPr>
                <a:t> </a:t>
              </a:r>
              <a:r>
                <a:rPr sz="150" spc="-10" dirty="0">
                  <a:latin typeface="Arial"/>
                  <a:cs typeface="Arial"/>
                </a:rPr>
                <a:t>possession</a:t>
              </a:r>
              <a:r>
                <a:rPr sz="150" spc="15" dirty="0">
                  <a:latin typeface="Arial"/>
                  <a:cs typeface="Arial"/>
                </a:rPr>
                <a:t> </a:t>
              </a:r>
              <a:r>
                <a:rPr sz="150" dirty="0">
                  <a:latin typeface="Arial"/>
                  <a:cs typeface="Arial"/>
                </a:rPr>
                <a:t>of</a:t>
              </a:r>
              <a:r>
                <a:rPr sz="150" spc="10" dirty="0">
                  <a:latin typeface="Arial"/>
                  <a:cs typeface="Arial"/>
                </a:rPr>
                <a:t> </a:t>
              </a:r>
              <a:r>
                <a:rPr sz="150" dirty="0">
                  <a:latin typeface="Arial"/>
                  <a:cs typeface="Arial"/>
                </a:rPr>
                <a:t>drugs.</a:t>
              </a:r>
              <a:r>
                <a:rPr sz="150" spc="10" dirty="0">
                  <a:latin typeface="Arial"/>
                  <a:cs typeface="Arial"/>
                </a:rPr>
                <a:t> </a:t>
              </a:r>
              <a:r>
                <a:rPr sz="150" dirty="0">
                  <a:latin typeface="Arial"/>
                  <a:cs typeface="Arial"/>
                </a:rPr>
                <a:t>The</a:t>
              </a:r>
              <a:r>
                <a:rPr sz="150" spc="15" dirty="0">
                  <a:latin typeface="Arial"/>
                  <a:cs typeface="Arial"/>
                </a:rPr>
                <a:t> </a:t>
              </a:r>
              <a:r>
                <a:rPr sz="150" dirty="0">
                  <a:latin typeface="Arial"/>
                  <a:cs typeface="Arial"/>
                </a:rPr>
                <a:t>states</a:t>
              </a:r>
              <a:r>
                <a:rPr sz="150" spc="10" dirty="0">
                  <a:latin typeface="Arial"/>
                  <a:cs typeface="Arial"/>
                </a:rPr>
                <a:t> </a:t>
              </a:r>
              <a:r>
                <a:rPr sz="150" dirty="0">
                  <a:latin typeface="Arial"/>
                  <a:cs typeface="Arial"/>
                </a:rPr>
                <a:t>that</a:t>
              </a:r>
              <a:r>
                <a:rPr sz="150" spc="15" dirty="0">
                  <a:latin typeface="Arial"/>
                  <a:cs typeface="Arial"/>
                </a:rPr>
                <a:t> </a:t>
              </a:r>
              <a:r>
                <a:rPr sz="150" dirty="0">
                  <a:latin typeface="Arial"/>
                  <a:cs typeface="Arial"/>
                </a:rPr>
                <a:t>do</a:t>
              </a:r>
              <a:r>
                <a:rPr sz="150" spc="10" dirty="0">
                  <a:latin typeface="Arial"/>
                  <a:cs typeface="Arial"/>
                </a:rPr>
                <a:t> </a:t>
              </a:r>
              <a:r>
                <a:rPr sz="150" dirty="0">
                  <a:latin typeface="Arial"/>
                  <a:cs typeface="Arial"/>
                </a:rPr>
                <a:t>not</a:t>
              </a:r>
              <a:r>
                <a:rPr sz="150" spc="15" dirty="0">
                  <a:latin typeface="Arial"/>
                  <a:cs typeface="Arial"/>
                </a:rPr>
                <a:t> </a:t>
              </a:r>
              <a:r>
                <a:rPr sz="150" spc="-10" dirty="0">
                  <a:latin typeface="Arial"/>
                  <a:cs typeface="Arial"/>
                </a:rPr>
                <a:t>are</a:t>
              </a:r>
              <a:r>
                <a:rPr sz="150" spc="10" dirty="0">
                  <a:latin typeface="Arial"/>
                  <a:cs typeface="Arial"/>
                </a:rPr>
                <a:t> </a:t>
              </a:r>
              <a:r>
                <a:rPr sz="150" spc="-10" dirty="0">
                  <a:latin typeface="Arial"/>
                  <a:cs typeface="Arial"/>
                </a:rPr>
                <a:t>Texas,</a:t>
              </a:r>
              <a:r>
                <a:rPr sz="150" spc="500" dirty="0">
                  <a:latin typeface="Arial"/>
                  <a:cs typeface="Arial"/>
                </a:rPr>
                <a:t> </a:t>
              </a:r>
              <a:r>
                <a:rPr sz="150" dirty="0">
                  <a:latin typeface="Arial"/>
                  <a:cs typeface="Arial"/>
                </a:rPr>
                <a:t>Wyoming,</a:t>
              </a:r>
              <a:r>
                <a:rPr sz="150" spc="5" dirty="0">
                  <a:latin typeface="Arial"/>
                  <a:cs typeface="Arial"/>
                </a:rPr>
                <a:t> </a:t>
              </a:r>
              <a:r>
                <a:rPr sz="150" dirty="0">
                  <a:latin typeface="Arial"/>
                  <a:cs typeface="Arial"/>
                </a:rPr>
                <a:t>and</a:t>
              </a:r>
              <a:r>
                <a:rPr sz="150" spc="5" dirty="0">
                  <a:latin typeface="Arial"/>
                  <a:cs typeface="Arial"/>
                </a:rPr>
                <a:t> </a:t>
              </a:r>
              <a:r>
                <a:rPr sz="150" spc="-10" dirty="0">
                  <a:latin typeface="Arial"/>
                  <a:cs typeface="Arial"/>
                </a:rPr>
                <a:t>Kansas.</a:t>
              </a:r>
              <a:endParaRPr sz="150">
                <a:latin typeface="Arial"/>
                <a:cs typeface="Arial"/>
              </a:endParaRPr>
            </a:p>
            <a:p>
              <a:pPr marL="80010" indent="-54610">
                <a:lnSpc>
                  <a:spcPct val="100000"/>
                </a:lnSpc>
                <a:spcBef>
                  <a:spcPts val="30"/>
                </a:spcBef>
                <a:buClr>
                  <a:srgbClr val="FFFFFF"/>
                </a:buClr>
                <a:buAutoNum type="arabicPeriod" startAt="3"/>
                <a:tabLst>
                  <a:tab pos="80010" algn="l"/>
                </a:tabLst>
              </a:pPr>
              <a:r>
                <a:rPr sz="200" spc="-10" dirty="0">
                  <a:solidFill>
                    <a:srgbClr val="037D42"/>
                  </a:solidFill>
                  <a:latin typeface="Arial Black"/>
                  <a:cs typeface="Arial Black"/>
                </a:rPr>
                <a:t>Give</a:t>
              </a:r>
              <a:r>
                <a:rPr sz="200" spc="-15" dirty="0">
                  <a:solidFill>
                    <a:srgbClr val="037D42"/>
                  </a:solidFill>
                  <a:latin typeface="Arial Black"/>
                  <a:cs typeface="Arial Black"/>
                </a:rPr>
                <a:t> </a:t>
              </a:r>
              <a:r>
                <a:rPr sz="200" spc="-10" dirty="0">
                  <a:solidFill>
                    <a:srgbClr val="037D42"/>
                  </a:solidFill>
                  <a:latin typeface="Arial Black"/>
                  <a:cs typeface="Arial Black"/>
                </a:rPr>
                <a:t>Naloxone</a:t>
              </a:r>
              <a:endParaRPr sz="200">
                <a:latin typeface="Arial Black"/>
                <a:cs typeface="Arial Black"/>
              </a:endParaRPr>
            </a:p>
            <a:p>
              <a:pPr marL="117475">
                <a:lnSpc>
                  <a:spcPct val="100000"/>
                </a:lnSpc>
                <a:spcBef>
                  <a:spcPts val="45"/>
                </a:spcBef>
              </a:pPr>
              <a:r>
                <a:rPr sz="150" dirty="0">
                  <a:latin typeface="Arial"/>
                  <a:cs typeface="Arial"/>
                </a:rPr>
                <a:t>Follow the</a:t>
              </a:r>
              <a:r>
                <a:rPr sz="150" spc="5" dirty="0">
                  <a:latin typeface="Arial"/>
                  <a:cs typeface="Arial"/>
                </a:rPr>
                <a:t> </a:t>
              </a:r>
              <a:r>
                <a:rPr sz="150" dirty="0">
                  <a:latin typeface="Arial"/>
                  <a:cs typeface="Arial"/>
                </a:rPr>
                <a:t>directions</a:t>
              </a:r>
              <a:r>
                <a:rPr sz="150" spc="5" dirty="0">
                  <a:latin typeface="Arial"/>
                  <a:cs typeface="Arial"/>
                </a:rPr>
                <a:t> </a:t>
              </a:r>
              <a:r>
                <a:rPr sz="150" dirty="0">
                  <a:latin typeface="Arial"/>
                  <a:cs typeface="Arial"/>
                </a:rPr>
                <a:t>for</a:t>
              </a:r>
              <a:r>
                <a:rPr sz="150" spc="5" dirty="0">
                  <a:latin typeface="Arial"/>
                  <a:cs typeface="Arial"/>
                </a:rPr>
                <a:t> </a:t>
              </a:r>
              <a:r>
                <a:rPr sz="150" spc="-10" dirty="0">
                  <a:latin typeface="Arial"/>
                  <a:cs typeface="Arial"/>
                </a:rPr>
                <a:t>nasal</a:t>
              </a:r>
              <a:r>
                <a:rPr sz="150" spc="5" dirty="0">
                  <a:latin typeface="Arial"/>
                  <a:cs typeface="Arial"/>
                </a:rPr>
                <a:t> </a:t>
              </a:r>
              <a:r>
                <a:rPr sz="150" dirty="0">
                  <a:latin typeface="Arial"/>
                  <a:cs typeface="Arial"/>
                </a:rPr>
                <a:t>or</a:t>
              </a:r>
              <a:r>
                <a:rPr sz="150" spc="5" dirty="0">
                  <a:latin typeface="Arial"/>
                  <a:cs typeface="Arial"/>
                </a:rPr>
                <a:t> </a:t>
              </a:r>
              <a:r>
                <a:rPr sz="150" dirty="0">
                  <a:latin typeface="Arial"/>
                  <a:cs typeface="Arial"/>
                </a:rPr>
                <a:t>intramuscular naloxone</a:t>
              </a:r>
              <a:r>
                <a:rPr sz="150" spc="5" dirty="0">
                  <a:latin typeface="Arial"/>
                  <a:cs typeface="Arial"/>
                </a:rPr>
                <a:t> </a:t>
              </a:r>
              <a:r>
                <a:rPr sz="150" spc="-10" dirty="0">
                  <a:latin typeface="Arial"/>
                  <a:cs typeface="Arial"/>
                </a:rPr>
                <a:t>kits.</a:t>
              </a:r>
              <a:endParaRPr sz="150">
                <a:latin typeface="Arial"/>
                <a:cs typeface="Arial"/>
              </a:endParaRPr>
            </a:p>
            <a:p>
              <a:pPr marL="80010" indent="-54610">
                <a:lnSpc>
                  <a:spcPct val="100000"/>
                </a:lnSpc>
                <a:spcBef>
                  <a:spcPts val="70"/>
                </a:spcBef>
                <a:buClr>
                  <a:srgbClr val="FFFFFF"/>
                </a:buClr>
                <a:buAutoNum type="arabicPeriod" startAt="4"/>
                <a:tabLst>
                  <a:tab pos="80010" algn="l"/>
                </a:tabLst>
              </a:pPr>
              <a:r>
                <a:rPr sz="200" spc="-10" dirty="0">
                  <a:solidFill>
                    <a:srgbClr val="037D42"/>
                  </a:solidFill>
                  <a:latin typeface="Arial Black"/>
                  <a:cs typeface="Arial Black"/>
                </a:rPr>
                <a:t>If</a:t>
              </a:r>
              <a:r>
                <a:rPr sz="200" spc="5" dirty="0">
                  <a:solidFill>
                    <a:srgbClr val="037D42"/>
                  </a:solidFill>
                  <a:latin typeface="Arial Black"/>
                  <a:cs typeface="Arial Black"/>
                </a:rPr>
                <a:t> </a:t>
              </a:r>
              <a:r>
                <a:rPr sz="200" spc="-10" dirty="0">
                  <a:solidFill>
                    <a:srgbClr val="037D42"/>
                  </a:solidFill>
                  <a:latin typeface="Arial Black"/>
                  <a:cs typeface="Arial Black"/>
                </a:rPr>
                <a:t>needed,</a:t>
              </a:r>
              <a:r>
                <a:rPr sz="200" spc="5" dirty="0">
                  <a:solidFill>
                    <a:srgbClr val="037D42"/>
                  </a:solidFill>
                  <a:latin typeface="Arial Black"/>
                  <a:cs typeface="Arial Black"/>
                </a:rPr>
                <a:t> </a:t>
              </a:r>
              <a:r>
                <a:rPr sz="200" spc="-10" dirty="0">
                  <a:solidFill>
                    <a:srgbClr val="037D42"/>
                  </a:solidFill>
                  <a:latin typeface="Arial Black"/>
                  <a:cs typeface="Arial Black"/>
                </a:rPr>
                <a:t>Give</a:t>
              </a:r>
              <a:r>
                <a:rPr sz="200" spc="5" dirty="0">
                  <a:solidFill>
                    <a:srgbClr val="037D42"/>
                  </a:solidFill>
                  <a:latin typeface="Arial Black"/>
                  <a:cs typeface="Arial Black"/>
                </a:rPr>
                <a:t> </a:t>
              </a:r>
              <a:r>
                <a:rPr sz="200" spc="-10" dirty="0">
                  <a:solidFill>
                    <a:srgbClr val="037D42"/>
                  </a:solidFill>
                  <a:latin typeface="Arial Black"/>
                  <a:cs typeface="Arial Black"/>
                </a:rPr>
                <a:t>Support</a:t>
              </a:r>
              <a:r>
                <a:rPr sz="200" spc="5" dirty="0">
                  <a:solidFill>
                    <a:srgbClr val="037D42"/>
                  </a:solidFill>
                  <a:latin typeface="Arial Black"/>
                  <a:cs typeface="Arial Black"/>
                </a:rPr>
                <a:t> </a:t>
              </a:r>
              <a:r>
                <a:rPr sz="200" spc="-10" dirty="0">
                  <a:solidFill>
                    <a:srgbClr val="037D42"/>
                  </a:solidFill>
                  <a:latin typeface="Arial Black"/>
                  <a:cs typeface="Arial Black"/>
                </a:rPr>
                <a:t>Ventilation</a:t>
              </a:r>
              <a:endParaRPr sz="200">
                <a:latin typeface="Arial Black"/>
                <a:cs typeface="Arial Black"/>
              </a:endParaRPr>
            </a:p>
          </p:txBody>
        </p:sp>
        <p:sp>
          <p:nvSpPr>
            <p:cNvPr id="81" name="object 81"/>
            <p:cNvSpPr txBox="1"/>
            <p:nvPr/>
          </p:nvSpPr>
          <p:spPr>
            <a:xfrm>
              <a:off x="1897188" y="5743908"/>
              <a:ext cx="3565135" cy="1051570"/>
            </a:xfrm>
            <a:prstGeom prst="rect">
              <a:avLst/>
            </a:prstGeom>
          </p:spPr>
          <p:txBody>
            <a:bodyPr vert="horz" wrap="square" lIns="0" tIns="50800" rIns="0" bIns="0" rtlCol="0">
              <a:spAutoFit/>
            </a:bodyPr>
            <a:lstStyle/>
            <a:p>
              <a:pPr marL="12700" marR="5080">
                <a:lnSpc>
                  <a:spcPts val="2630"/>
                </a:lnSpc>
                <a:spcBef>
                  <a:spcPts val="400"/>
                </a:spcBef>
              </a:pPr>
              <a:r>
                <a:rPr sz="2400" dirty="0">
                  <a:latin typeface="Arial"/>
                  <a:cs typeface="Arial"/>
                </a:rPr>
                <a:t>HOW TO RESPOND TO AN OVERDOSE POCKET GUIDE</a:t>
              </a:r>
            </a:p>
          </p:txBody>
        </p:sp>
        <p:sp>
          <p:nvSpPr>
            <p:cNvPr id="82" name="object 82"/>
            <p:cNvSpPr txBox="1"/>
            <p:nvPr/>
          </p:nvSpPr>
          <p:spPr>
            <a:xfrm>
              <a:off x="1897189" y="7407693"/>
              <a:ext cx="3989704" cy="752129"/>
            </a:xfrm>
            <a:prstGeom prst="rect">
              <a:avLst/>
            </a:prstGeom>
          </p:spPr>
          <p:txBody>
            <a:bodyPr vert="horz" wrap="square" lIns="0" tIns="13335" rIns="0" bIns="0" rtlCol="0">
              <a:spAutoFit/>
            </a:bodyPr>
            <a:lstStyle/>
            <a:p>
              <a:pPr marL="12700">
                <a:lnSpc>
                  <a:spcPct val="100000"/>
                </a:lnSpc>
                <a:spcBef>
                  <a:spcPts val="105"/>
                </a:spcBef>
              </a:pPr>
              <a:r>
                <a:rPr sz="2400" dirty="0">
                  <a:latin typeface="Arial"/>
                  <a:cs typeface="Arial"/>
                </a:rPr>
                <a:t>OPIOID TREATMENT FACILITIES MAP</a:t>
              </a:r>
            </a:p>
          </p:txBody>
        </p:sp>
        <p:sp>
          <p:nvSpPr>
            <p:cNvPr id="83" name="object 83"/>
            <p:cNvSpPr txBox="1"/>
            <p:nvPr/>
          </p:nvSpPr>
          <p:spPr>
            <a:xfrm>
              <a:off x="8928644" y="7274251"/>
              <a:ext cx="3965575" cy="1051570"/>
            </a:xfrm>
            <a:prstGeom prst="rect">
              <a:avLst/>
            </a:prstGeom>
          </p:spPr>
          <p:txBody>
            <a:bodyPr vert="horz" wrap="square" lIns="0" tIns="50800" rIns="0" bIns="0" rtlCol="0">
              <a:spAutoFit/>
            </a:bodyPr>
            <a:lstStyle/>
            <a:p>
              <a:pPr marL="12700" marR="5080">
                <a:lnSpc>
                  <a:spcPts val="2630"/>
                </a:lnSpc>
                <a:spcBef>
                  <a:spcPts val="400"/>
                </a:spcBef>
              </a:pPr>
              <a:r>
                <a:rPr sz="2400" dirty="0">
                  <a:latin typeface="Arial"/>
                  <a:cs typeface="Arial"/>
                </a:rPr>
                <a:t>NARCAN &amp; FENTANYL TEST STRIP LOCATOR MAP</a:t>
              </a:r>
            </a:p>
          </p:txBody>
        </p:sp>
        <p:sp>
          <p:nvSpPr>
            <p:cNvPr id="84" name="object 84"/>
            <p:cNvSpPr txBox="1"/>
            <p:nvPr/>
          </p:nvSpPr>
          <p:spPr>
            <a:xfrm>
              <a:off x="1969956" y="8768788"/>
              <a:ext cx="4208780" cy="1051570"/>
            </a:xfrm>
            <a:prstGeom prst="rect">
              <a:avLst/>
            </a:prstGeom>
          </p:spPr>
          <p:txBody>
            <a:bodyPr vert="horz" wrap="square" lIns="0" tIns="50800" rIns="0" bIns="0" rtlCol="0">
              <a:spAutoFit/>
            </a:bodyPr>
            <a:lstStyle/>
            <a:p>
              <a:pPr marL="12700" marR="5080">
                <a:lnSpc>
                  <a:spcPts val="2630"/>
                </a:lnSpc>
                <a:spcBef>
                  <a:spcPts val="400"/>
                </a:spcBef>
              </a:pPr>
              <a:r>
                <a:rPr sz="2400" dirty="0">
                  <a:latin typeface="Arial"/>
                  <a:cs typeface="Arial"/>
                </a:rPr>
                <a:t>FREE VIRTUAL OR IN-PERSON TRAININGS FOR YOUR ORGANIZATION</a:t>
              </a:r>
            </a:p>
          </p:txBody>
        </p:sp>
        <p:sp>
          <p:nvSpPr>
            <p:cNvPr id="85" name="object 85"/>
            <p:cNvSpPr txBox="1"/>
            <p:nvPr/>
          </p:nvSpPr>
          <p:spPr>
            <a:xfrm>
              <a:off x="8935533" y="8601821"/>
              <a:ext cx="4208780" cy="1384995"/>
            </a:xfrm>
            <a:prstGeom prst="rect">
              <a:avLst/>
            </a:prstGeom>
          </p:spPr>
          <p:txBody>
            <a:bodyPr vert="horz" wrap="square" lIns="0" tIns="50800" rIns="0" bIns="0" rtlCol="0">
              <a:spAutoFit/>
            </a:bodyPr>
            <a:lstStyle/>
            <a:p>
              <a:pPr marL="12700" marR="5080">
                <a:lnSpc>
                  <a:spcPts val="2630"/>
                </a:lnSpc>
                <a:spcBef>
                  <a:spcPts val="400"/>
                </a:spcBef>
              </a:pPr>
              <a:r>
                <a:rPr sz="2400" dirty="0">
                  <a:latin typeface="Arial"/>
                  <a:cs typeface="Arial"/>
                </a:rPr>
                <a:t>FREE PRINTABLE PDFS ON VARIOUS OPIOID/SUBSTANCE USE RELATED TOPICS</a:t>
              </a:r>
            </a:p>
          </p:txBody>
        </p:sp>
        <p:sp>
          <p:nvSpPr>
            <p:cNvPr id="86" name="object 86"/>
            <p:cNvSpPr txBox="1"/>
            <p:nvPr/>
          </p:nvSpPr>
          <p:spPr>
            <a:xfrm>
              <a:off x="8935533" y="5910872"/>
              <a:ext cx="3408867" cy="382797"/>
            </a:xfrm>
            <a:prstGeom prst="rect">
              <a:avLst/>
            </a:prstGeom>
          </p:spPr>
          <p:txBody>
            <a:bodyPr vert="horz" wrap="square" lIns="0" tIns="13335" rIns="0" bIns="0" rtlCol="0">
              <a:spAutoFit/>
            </a:bodyPr>
            <a:lstStyle/>
            <a:p>
              <a:pPr marL="12700">
                <a:lnSpc>
                  <a:spcPct val="100000"/>
                </a:lnSpc>
                <a:spcBef>
                  <a:spcPts val="105"/>
                </a:spcBef>
              </a:pPr>
              <a:r>
                <a:rPr sz="2400" dirty="0">
                  <a:latin typeface="Arial"/>
                  <a:cs typeface="Arial"/>
                </a:rPr>
                <a:t>NARCAN TRAINING</a:t>
              </a:r>
            </a:p>
          </p:txBody>
        </p:sp>
        <p:sp>
          <p:nvSpPr>
            <p:cNvPr id="87" name="object 87"/>
            <p:cNvSpPr txBox="1"/>
            <p:nvPr/>
          </p:nvSpPr>
          <p:spPr>
            <a:xfrm>
              <a:off x="476423" y="8935527"/>
              <a:ext cx="869315" cy="371475"/>
            </a:xfrm>
            <a:prstGeom prst="rect">
              <a:avLst/>
            </a:prstGeom>
          </p:spPr>
          <p:txBody>
            <a:bodyPr vert="horz" wrap="square" lIns="0" tIns="27305" rIns="0" bIns="0" rtlCol="0">
              <a:spAutoFit/>
            </a:bodyPr>
            <a:lstStyle/>
            <a:p>
              <a:pPr marL="12700" marR="10795">
                <a:lnSpc>
                  <a:spcPts val="480"/>
                </a:lnSpc>
                <a:spcBef>
                  <a:spcPts val="215"/>
                </a:spcBef>
              </a:pPr>
              <a:r>
                <a:rPr sz="500" b="1" dirty="0">
                  <a:latin typeface="Arial"/>
                  <a:cs typeface="Arial"/>
                </a:rPr>
                <a:t>OVERDOSE</a:t>
              </a:r>
              <a:r>
                <a:rPr sz="500" b="1" spc="40" dirty="0">
                  <a:latin typeface="Arial"/>
                  <a:cs typeface="Arial"/>
                </a:rPr>
                <a:t> </a:t>
              </a:r>
              <a:r>
                <a:rPr sz="500" b="1" spc="-10" dirty="0">
                  <a:latin typeface="Arial"/>
                  <a:cs typeface="Arial"/>
                </a:rPr>
                <a:t>PREVENTION,</a:t>
              </a:r>
              <a:r>
                <a:rPr sz="500" b="1" spc="500" dirty="0">
                  <a:latin typeface="Arial"/>
                  <a:cs typeface="Arial"/>
                </a:rPr>
                <a:t> </a:t>
              </a:r>
              <a:r>
                <a:rPr sz="500" b="1" spc="10" dirty="0">
                  <a:latin typeface="Arial"/>
                  <a:cs typeface="Arial"/>
                </a:rPr>
                <a:t>EDUCATION,</a:t>
              </a:r>
              <a:r>
                <a:rPr sz="500" b="1" spc="40" dirty="0">
                  <a:latin typeface="Arial"/>
                  <a:cs typeface="Arial"/>
                </a:rPr>
                <a:t> </a:t>
              </a:r>
              <a:r>
                <a:rPr sz="500" b="1" spc="10" dirty="0">
                  <a:latin typeface="Arial"/>
                  <a:cs typeface="Arial"/>
                </a:rPr>
                <a:t>AND</a:t>
              </a:r>
              <a:r>
                <a:rPr sz="500" b="1" spc="45" dirty="0">
                  <a:latin typeface="Arial"/>
                  <a:cs typeface="Arial"/>
                </a:rPr>
                <a:t> </a:t>
              </a:r>
              <a:r>
                <a:rPr sz="500" b="1" spc="-20" dirty="0">
                  <a:latin typeface="Arial"/>
                  <a:cs typeface="Arial"/>
                </a:rPr>
                <a:t>HARM</a:t>
              </a:r>
              <a:r>
                <a:rPr sz="500" b="1" spc="500" dirty="0">
                  <a:latin typeface="Arial"/>
                  <a:cs typeface="Arial"/>
                </a:rPr>
                <a:t> </a:t>
              </a:r>
              <a:r>
                <a:rPr sz="500" b="1" dirty="0">
                  <a:latin typeface="Arial"/>
                  <a:cs typeface="Arial"/>
                </a:rPr>
                <a:t>REDUCTION</a:t>
              </a:r>
              <a:r>
                <a:rPr sz="500" b="1" spc="65" dirty="0">
                  <a:latin typeface="Arial"/>
                  <a:cs typeface="Arial"/>
                </a:rPr>
                <a:t> </a:t>
              </a:r>
              <a:r>
                <a:rPr sz="500" b="1" spc="-10" dirty="0">
                  <a:latin typeface="Arial"/>
                  <a:cs typeface="Arial"/>
                </a:rPr>
                <a:t>STRATEGIES</a:t>
              </a:r>
              <a:endParaRPr sz="500">
                <a:latin typeface="Arial"/>
                <a:cs typeface="Arial"/>
              </a:endParaRPr>
            </a:p>
            <a:p>
              <a:pPr marL="12700">
                <a:lnSpc>
                  <a:spcPct val="100000"/>
                </a:lnSpc>
                <a:spcBef>
                  <a:spcPts val="380"/>
                </a:spcBef>
              </a:pPr>
              <a:r>
                <a:rPr sz="200" b="1" spc="20" dirty="0">
                  <a:solidFill>
                    <a:srgbClr val="017D42"/>
                  </a:solidFill>
                  <a:latin typeface="Arial"/>
                  <a:cs typeface="Arial"/>
                </a:rPr>
                <a:t>CARLI</a:t>
              </a:r>
              <a:r>
                <a:rPr sz="200" b="1" spc="5" dirty="0">
                  <a:solidFill>
                    <a:srgbClr val="017D42"/>
                  </a:solidFill>
                  <a:latin typeface="Arial"/>
                  <a:cs typeface="Arial"/>
                </a:rPr>
                <a:t> </a:t>
              </a:r>
              <a:r>
                <a:rPr sz="200" b="1" spc="20" dirty="0">
                  <a:solidFill>
                    <a:srgbClr val="017D42"/>
                  </a:solidFill>
                  <a:latin typeface="Arial"/>
                  <a:cs typeface="Arial"/>
                </a:rPr>
                <a:t>LUCIUS,</a:t>
              </a:r>
              <a:r>
                <a:rPr sz="200" b="1" spc="5" dirty="0">
                  <a:solidFill>
                    <a:srgbClr val="017D42"/>
                  </a:solidFill>
                  <a:latin typeface="Arial"/>
                  <a:cs typeface="Arial"/>
                </a:rPr>
                <a:t> </a:t>
              </a:r>
              <a:r>
                <a:rPr sz="200" b="1" spc="-25" dirty="0">
                  <a:solidFill>
                    <a:srgbClr val="017D42"/>
                  </a:solidFill>
                  <a:latin typeface="Arial"/>
                  <a:cs typeface="Arial"/>
                </a:rPr>
                <a:t>MSW</a:t>
              </a:r>
              <a:endParaRPr sz="200">
                <a:latin typeface="Arial"/>
                <a:cs typeface="Arial"/>
              </a:endParaRPr>
            </a:p>
            <a:p>
              <a:pPr marL="12700">
                <a:lnSpc>
                  <a:spcPct val="100000"/>
                </a:lnSpc>
                <a:spcBef>
                  <a:spcPts val="5"/>
                </a:spcBef>
              </a:pPr>
              <a:r>
                <a:rPr sz="150" dirty="0">
                  <a:solidFill>
                    <a:srgbClr val="017D42"/>
                  </a:solidFill>
                  <a:latin typeface="Arial"/>
                  <a:cs typeface="Arial"/>
                </a:rPr>
                <a:t>SOUTHEAST</a:t>
              </a:r>
              <a:r>
                <a:rPr sz="150" spc="60" dirty="0">
                  <a:solidFill>
                    <a:srgbClr val="017D42"/>
                  </a:solidFill>
                  <a:latin typeface="Arial"/>
                  <a:cs typeface="Arial"/>
                </a:rPr>
                <a:t> </a:t>
              </a:r>
              <a:r>
                <a:rPr sz="150" dirty="0">
                  <a:solidFill>
                    <a:srgbClr val="017D42"/>
                  </a:solidFill>
                  <a:latin typeface="Arial"/>
                  <a:cs typeface="Arial"/>
                </a:rPr>
                <a:t>RURAL</a:t>
              </a:r>
              <a:r>
                <a:rPr sz="150" spc="65" dirty="0">
                  <a:solidFill>
                    <a:srgbClr val="017D42"/>
                  </a:solidFill>
                  <a:latin typeface="Arial"/>
                  <a:cs typeface="Arial"/>
                </a:rPr>
                <a:t> </a:t>
              </a:r>
              <a:r>
                <a:rPr sz="150" dirty="0">
                  <a:solidFill>
                    <a:srgbClr val="017D42"/>
                  </a:solidFill>
                  <a:latin typeface="Arial"/>
                  <a:cs typeface="Arial"/>
                </a:rPr>
                <a:t>OPIOID</a:t>
              </a:r>
              <a:r>
                <a:rPr sz="150" spc="65" dirty="0">
                  <a:solidFill>
                    <a:srgbClr val="017D42"/>
                  </a:solidFill>
                  <a:latin typeface="Arial"/>
                  <a:cs typeface="Arial"/>
                </a:rPr>
                <a:t> </a:t>
              </a:r>
              <a:r>
                <a:rPr sz="150" dirty="0">
                  <a:solidFill>
                    <a:srgbClr val="017D42"/>
                  </a:solidFill>
                  <a:latin typeface="Arial"/>
                  <a:cs typeface="Arial"/>
                </a:rPr>
                <a:t>TECHNICAL</a:t>
              </a:r>
              <a:r>
                <a:rPr sz="150" spc="60" dirty="0">
                  <a:solidFill>
                    <a:srgbClr val="017D42"/>
                  </a:solidFill>
                  <a:latin typeface="Arial"/>
                  <a:cs typeface="Arial"/>
                </a:rPr>
                <a:t> </a:t>
              </a:r>
              <a:r>
                <a:rPr sz="150" dirty="0">
                  <a:solidFill>
                    <a:srgbClr val="017D42"/>
                  </a:solidFill>
                  <a:latin typeface="Arial"/>
                  <a:cs typeface="Arial"/>
                </a:rPr>
                <a:t>ASSISTANCE</a:t>
              </a:r>
              <a:r>
                <a:rPr sz="150" spc="65" dirty="0">
                  <a:solidFill>
                    <a:srgbClr val="017D42"/>
                  </a:solidFill>
                  <a:latin typeface="Arial"/>
                  <a:cs typeface="Arial"/>
                </a:rPr>
                <a:t> </a:t>
              </a:r>
              <a:r>
                <a:rPr sz="150" dirty="0">
                  <a:solidFill>
                    <a:srgbClr val="017D42"/>
                  </a:solidFill>
                  <a:latin typeface="Arial"/>
                  <a:cs typeface="Arial"/>
                </a:rPr>
                <a:t>REGIONAL</a:t>
              </a:r>
              <a:r>
                <a:rPr sz="150" spc="65" dirty="0">
                  <a:solidFill>
                    <a:srgbClr val="017D42"/>
                  </a:solidFill>
                  <a:latin typeface="Arial"/>
                  <a:cs typeface="Arial"/>
                </a:rPr>
                <a:t> </a:t>
              </a:r>
              <a:r>
                <a:rPr sz="150" spc="-10" dirty="0">
                  <a:solidFill>
                    <a:srgbClr val="017D42"/>
                  </a:solidFill>
                  <a:latin typeface="Arial"/>
                  <a:cs typeface="Arial"/>
                </a:rPr>
                <a:t>CENTER</a:t>
              </a:r>
              <a:endParaRPr sz="150">
                <a:latin typeface="Arial"/>
                <a:cs typeface="Arial"/>
              </a:endParaRPr>
            </a:p>
            <a:p>
              <a:pPr marL="12700" marR="5080">
                <a:lnSpc>
                  <a:spcPct val="100000"/>
                </a:lnSpc>
              </a:pPr>
              <a:r>
                <a:rPr sz="150" dirty="0">
                  <a:solidFill>
                    <a:srgbClr val="037D42"/>
                  </a:solidFill>
                  <a:latin typeface="Arial"/>
                  <a:cs typeface="Arial"/>
                </a:rPr>
                <a:t>AT</a:t>
              </a:r>
              <a:r>
                <a:rPr sz="150" spc="45" dirty="0">
                  <a:solidFill>
                    <a:srgbClr val="037D42"/>
                  </a:solidFill>
                  <a:latin typeface="Arial"/>
                  <a:cs typeface="Arial"/>
                </a:rPr>
                <a:t> </a:t>
              </a:r>
              <a:r>
                <a:rPr sz="150" dirty="0">
                  <a:solidFill>
                    <a:srgbClr val="037D42"/>
                  </a:solidFill>
                  <a:latin typeface="Arial"/>
                  <a:cs typeface="Arial"/>
                </a:rPr>
                <a:t>THE</a:t>
              </a:r>
              <a:r>
                <a:rPr sz="150" spc="45" dirty="0">
                  <a:solidFill>
                    <a:srgbClr val="037D42"/>
                  </a:solidFill>
                  <a:latin typeface="Arial"/>
                  <a:cs typeface="Arial"/>
                </a:rPr>
                <a:t> </a:t>
              </a:r>
              <a:r>
                <a:rPr sz="150" dirty="0">
                  <a:solidFill>
                    <a:srgbClr val="037D42"/>
                  </a:solidFill>
                  <a:latin typeface="Arial"/>
                  <a:cs typeface="Arial"/>
                </a:rPr>
                <a:t>CENTER</a:t>
              </a:r>
              <a:r>
                <a:rPr sz="150" spc="45" dirty="0">
                  <a:solidFill>
                    <a:srgbClr val="037D42"/>
                  </a:solidFill>
                  <a:latin typeface="Arial"/>
                  <a:cs typeface="Arial"/>
                </a:rPr>
                <a:t> </a:t>
              </a:r>
              <a:r>
                <a:rPr sz="150" dirty="0">
                  <a:solidFill>
                    <a:srgbClr val="037D42"/>
                  </a:solidFill>
                  <a:latin typeface="Arial"/>
                  <a:cs typeface="Arial"/>
                </a:rPr>
                <a:t>FOR</a:t>
              </a:r>
              <a:r>
                <a:rPr sz="150" spc="45" dirty="0">
                  <a:solidFill>
                    <a:srgbClr val="037D42"/>
                  </a:solidFill>
                  <a:latin typeface="Arial"/>
                  <a:cs typeface="Arial"/>
                </a:rPr>
                <a:t> </a:t>
              </a:r>
              <a:r>
                <a:rPr sz="150" dirty="0">
                  <a:solidFill>
                    <a:srgbClr val="037D42"/>
                  </a:solidFill>
                  <a:latin typeface="Arial"/>
                  <a:cs typeface="Arial"/>
                </a:rPr>
                <a:t>COMMUNITIES,</a:t>
              </a:r>
              <a:r>
                <a:rPr sz="150" spc="45" dirty="0">
                  <a:solidFill>
                    <a:srgbClr val="037D42"/>
                  </a:solidFill>
                  <a:latin typeface="Arial"/>
                  <a:cs typeface="Arial"/>
                </a:rPr>
                <a:t> </a:t>
              </a:r>
              <a:r>
                <a:rPr sz="150" dirty="0">
                  <a:solidFill>
                    <a:srgbClr val="037D42"/>
                  </a:solidFill>
                  <a:latin typeface="Arial"/>
                  <a:cs typeface="Arial"/>
                </a:rPr>
                <a:t>FAMILIES,</a:t>
              </a:r>
              <a:r>
                <a:rPr sz="150" spc="45" dirty="0">
                  <a:solidFill>
                    <a:srgbClr val="037D42"/>
                  </a:solidFill>
                  <a:latin typeface="Arial"/>
                  <a:cs typeface="Arial"/>
                </a:rPr>
                <a:t> </a:t>
              </a:r>
              <a:r>
                <a:rPr sz="150" dirty="0">
                  <a:solidFill>
                    <a:srgbClr val="037D42"/>
                  </a:solidFill>
                  <a:latin typeface="Arial"/>
                  <a:cs typeface="Arial"/>
                </a:rPr>
                <a:t>AND</a:t>
              </a:r>
              <a:r>
                <a:rPr sz="150" spc="45" dirty="0">
                  <a:solidFill>
                    <a:srgbClr val="037D42"/>
                  </a:solidFill>
                  <a:latin typeface="Arial"/>
                  <a:cs typeface="Arial"/>
                </a:rPr>
                <a:t> </a:t>
              </a:r>
              <a:r>
                <a:rPr sz="150" dirty="0">
                  <a:solidFill>
                    <a:srgbClr val="037D42"/>
                  </a:solidFill>
                  <a:latin typeface="Arial"/>
                  <a:cs typeface="Arial"/>
                </a:rPr>
                <a:t>CHILDREN</a:t>
              </a:r>
              <a:r>
                <a:rPr sz="150" spc="50" dirty="0">
                  <a:solidFill>
                    <a:srgbClr val="037D42"/>
                  </a:solidFill>
                  <a:latin typeface="Arial"/>
                  <a:cs typeface="Arial"/>
                </a:rPr>
                <a:t> </a:t>
              </a:r>
              <a:r>
                <a:rPr sz="150" dirty="0">
                  <a:solidFill>
                    <a:srgbClr val="037D42"/>
                  </a:solidFill>
                  <a:latin typeface="Arial"/>
                  <a:cs typeface="Arial"/>
                </a:rPr>
                <a:t>AT</a:t>
              </a:r>
              <a:r>
                <a:rPr sz="150" spc="45" dirty="0">
                  <a:solidFill>
                    <a:srgbClr val="037D42"/>
                  </a:solidFill>
                  <a:latin typeface="Arial"/>
                  <a:cs typeface="Arial"/>
                </a:rPr>
                <a:t> </a:t>
              </a:r>
              <a:r>
                <a:rPr sz="150" dirty="0">
                  <a:solidFill>
                    <a:srgbClr val="037D42"/>
                  </a:solidFill>
                  <a:latin typeface="Arial"/>
                  <a:cs typeface="Arial"/>
                </a:rPr>
                <a:t>FLORIDA</a:t>
              </a:r>
              <a:r>
                <a:rPr sz="150" spc="45" dirty="0">
                  <a:solidFill>
                    <a:srgbClr val="037D42"/>
                  </a:solidFill>
                  <a:latin typeface="Arial"/>
                  <a:cs typeface="Arial"/>
                </a:rPr>
                <a:t> </a:t>
              </a:r>
              <a:r>
                <a:rPr sz="150" spc="-10" dirty="0">
                  <a:solidFill>
                    <a:srgbClr val="037D42"/>
                  </a:solidFill>
                  <a:latin typeface="Arial"/>
                  <a:cs typeface="Arial"/>
                </a:rPr>
                <a:t>STATE</a:t>
              </a:r>
              <a:r>
                <a:rPr sz="150" spc="500" dirty="0">
                  <a:solidFill>
                    <a:srgbClr val="037D42"/>
                  </a:solidFill>
                  <a:latin typeface="Arial"/>
                  <a:cs typeface="Arial"/>
                </a:rPr>
                <a:t> </a:t>
              </a:r>
              <a:r>
                <a:rPr sz="150" dirty="0">
                  <a:solidFill>
                    <a:srgbClr val="037D42"/>
                  </a:solidFill>
                  <a:latin typeface="Arial"/>
                  <a:cs typeface="Arial"/>
                </a:rPr>
                <a:t>UNIVERSITY’S</a:t>
              </a:r>
              <a:r>
                <a:rPr sz="150" spc="50" dirty="0">
                  <a:solidFill>
                    <a:srgbClr val="037D42"/>
                  </a:solidFill>
                  <a:latin typeface="Arial"/>
                  <a:cs typeface="Arial"/>
                </a:rPr>
                <a:t> </a:t>
              </a:r>
              <a:r>
                <a:rPr sz="150" dirty="0">
                  <a:solidFill>
                    <a:srgbClr val="037D42"/>
                  </a:solidFill>
                  <a:latin typeface="Arial"/>
                  <a:cs typeface="Arial"/>
                </a:rPr>
                <a:t>COLLEGE</a:t>
              </a:r>
              <a:r>
                <a:rPr sz="150" spc="55" dirty="0">
                  <a:solidFill>
                    <a:srgbClr val="037D42"/>
                  </a:solidFill>
                  <a:latin typeface="Arial"/>
                  <a:cs typeface="Arial"/>
                </a:rPr>
                <a:t> </a:t>
              </a:r>
              <a:r>
                <a:rPr sz="150" dirty="0">
                  <a:solidFill>
                    <a:srgbClr val="037D42"/>
                  </a:solidFill>
                  <a:latin typeface="Arial"/>
                  <a:cs typeface="Arial"/>
                </a:rPr>
                <a:t>OF</a:t>
              </a:r>
              <a:r>
                <a:rPr sz="150" spc="55" dirty="0">
                  <a:solidFill>
                    <a:srgbClr val="037D42"/>
                  </a:solidFill>
                  <a:latin typeface="Arial"/>
                  <a:cs typeface="Arial"/>
                </a:rPr>
                <a:t> </a:t>
              </a:r>
              <a:r>
                <a:rPr sz="150" dirty="0">
                  <a:solidFill>
                    <a:srgbClr val="037D42"/>
                  </a:solidFill>
                  <a:latin typeface="Arial"/>
                  <a:cs typeface="Arial"/>
                </a:rPr>
                <a:t>SOCIAL</a:t>
              </a:r>
              <a:r>
                <a:rPr sz="150" spc="55" dirty="0">
                  <a:solidFill>
                    <a:srgbClr val="037D42"/>
                  </a:solidFill>
                  <a:latin typeface="Arial"/>
                  <a:cs typeface="Arial"/>
                </a:rPr>
                <a:t> </a:t>
              </a:r>
              <a:r>
                <a:rPr sz="150" spc="-20" dirty="0">
                  <a:solidFill>
                    <a:srgbClr val="037D42"/>
                  </a:solidFill>
                  <a:latin typeface="Arial"/>
                  <a:cs typeface="Arial"/>
                </a:rPr>
                <a:t>WORK</a:t>
              </a:r>
              <a:endParaRPr sz="150">
                <a:latin typeface="Arial"/>
                <a:cs typeface="Arial"/>
              </a:endParaRPr>
            </a:p>
          </p:txBody>
        </p:sp>
        <p:sp>
          <p:nvSpPr>
            <p:cNvPr id="88" name="object 88"/>
            <p:cNvSpPr txBox="1"/>
            <p:nvPr/>
          </p:nvSpPr>
          <p:spPr>
            <a:xfrm>
              <a:off x="7338658" y="5772284"/>
              <a:ext cx="1214755" cy="625475"/>
            </a:xfrm>
            <a:prstGeom prst="rect">
              <a:avLst/>
            </a:prstGeom>
          </p:spPr>
          <p:txBody>
            <a:bodyPr vert="horz" wrap="square" lIns="0" tIns="15240" rIns="0" bIns="0" rtlCol="0">
              <a:spAutoFit/>
            </a:bodyPr>
            <a:lstStyle/>
            <a:p>
              <a:pPr marR="429895" algn="ctr">
                <a:lnSpc>
                  <a:spcPts val="495"/>
                </a:lnSpc>
                <a:spcBef>
                  <a:spcPts val="120"/>
                </a:spcBef>
              </a:pPr>
              <a:r>
                <a:rPr sz="450" spc="-25" dirty="0">
                  <a:solidFill>
                    <a:srgbClr val="CDB887"/>
                  </a:solidFill>
                  <a:latin typeface="Arial Black"/>
                  <a:cs typeface="Arial Black"/>
                </a:rPr>
                <a:t>You</a:t>
              </a:r>
              <a:endParaRPr sz="450">
                <a:latin typeface="Arial Black"/>
                <a:cs typeface="Arial Black"/>
              </a:endParaRPr>
            </a:p>
            <a:p>
              <a:pPr marR="42545" algn="ctr">
                <a:lnSpc>
                  <a:spcPts val="450"/>
                </a:lnSpc>
              </a:pPr>
              <a:r>
                <a:rPr sz="450" spc="-30" dirty="0">
                  <a:solidFill>
                    <a:srgbClr val="F5811F"/>
                  </a:solidFill>
                  <a:latin typeface="Arial Black"/>
                  <a:cs typeface="Arial Black"/>
                </a:rPr>
                <a:t>NAR</a:t>
              </a:r>
              <a:r>
                <a:rPr sz="450" spc="-65" dirty="0">
                  <a:solidFill>
                    <a:srgbClr val="F5811F"/>
                  </a:solidFill>
                  <a:latin typeface="Arial Black"/>
                  <a:cs typeface="Arial Black"/>
                </a:rPr>
                <a:t> </a:t>
              </a:r>
              <a:r>
                <a:rPr sz="450" spc="-25" dirty="0">
                  <a:solidFill>
                    <a:srgbClr val="CDB887"/>
                  </a:solidFill>
                  <a:latin typeface="Arial Black"/>
                  <a:cs typeface="Arial Black"/>
                </a:rPr>
                <a:t>CAN</a:t>
              </a:r>
              <a:endParaRPr sz="450">
                <a:latin typeface="Arial Black"/>
                <a:cs typeface="Arial Black"/>
              </a:endParaRPr>
            </a:p>
            <a:p>
              <a:pPr marL="187325" algn="ctr">
                <a:lnSpc>
                  <a:spcPts val="459"/>
                </a:lnSpc>
              </a:pPr>
              <a:r>
                <a:rPr sz="450" spc="-20" dirty="0">
                  <a:solidFill>
                    <a:srgbClr val="CDB887"/>
                  </a:solidFill>
                  <a:latin typeface="Arial Black"/>
                  <a:cs typeface="Arial Black"/>
                </a:rPr>
                <a:t>Save</a:t>
              </a:r>
              <a:endParaRPr sz="450">
                <a:latin typeface="Arial Black"/>
                <a:cs typeface="Arial Black"/>
              </a:endParaRPr>
            </a:p>
            <a:p>
              <a:pPr marL="362585" algn="ctr">
                <a:lnSpc>
                  <a:spcPts val="500"/>
                </a:lnSpc>
              </a:pPr>
              <a:r>
                <a:rPr sz="450" spc="-10" dirty="0">
                  <a:solidFill>
                    <a:srgbClr val="CDB887"/>
                  </a:solidFill>
                  <a:latin typeface="Arial Black"/>
                  <a:cs typeface="Arial Black"/>
                </a:rPr>
                <a:t>Lives</a:t>
              </a:r>
              <a:endParaRPr sz="450">
                <a:latin typeface="Arial Black"/>
                <a:cs typeface="Arial Black"/>
              </a:endParaRPr>
            </a:p>
            <a:p>
              <a:pPr>
                <a:lnSpc>
                  <a:spcPct val="100000"/>
                </a:lnSpc>
              </a:pPr>
              <a:endParaRPr sz="450">
                <a:latin typeface="Arial Black"/>
                <a:cs typeface="Arial Black"/>
              </a:endParaRPr>
            </a:p>
            <a:p>
              <a:pPr>
                <a:lnSpc>
                  <a:spcPct val="100000"/>
                </a:lnSpc>
                <a:spcBef>
                  <a:spcPts val="215"/>
                </a:spcBef>
              </a:pPr>
              <a:endParaRPr sz="450">
                <a:latin typeface="Arial Black"/>
                <a:cs typeface="Arial Black"/>
              </a:endParaRPr>
            </a:p>
            <a:p>
              <a:pPr marL="361315" marR="269240" indent="146050">
                <a:lnSpc>
                  <a:spcPct val="121200"/>
                </a:lnSpc>
              </a:pPr>
              <a:r>
                <a:rPr sz="450" spc="-10" dirty="0">
                  <a:solidFill>
                    <a:srgbClr val="CDB887"/>
                  </a:solidFill>
                  <a:latin typeface="Arial Black"/>
                  <a:cs typeface="Arial Black"/>
                </a:rPr>
                <a:t>Overdose</a:t>
              </a:r>
              <a:r>
                <a:rPr sz="450" spc="500" dirty="0">
                  <a:solidFill>
                    <a:srgbClr val="CDB887"/>
                  </a:solidFill>
                  <a:latin typeface="Arial Black"/>
                  <a:cs typeface="Arial Black"/>
                </a:rPr>
                <a:t> </a:t>
              </a:r>
              <a:r>
                <a:rPr sz="450" spc="-20" dirty="0">
                  <a:solidFill>
                    <a:srgbClr val="CDB887"/>
                  </a:solidFill>
                  <a:latin typeface="Arial Black"/>
                  <a:cs typeface="Arial Black"/>
                </a:rPr>
                <a:t>Prevention</a:t>
              </a:r>
              <a:r>
                <a:rPr sz="450" spc="-15" dirty="0">
                  <a:solidFill>
                    <a:srgbClr val="CDB887"/>
                  </a:solidFill>
                  <a:latin typeface="Arial Black"/>
                  <a:cs typeface="Arial Black"/>
                </a:rPr>
                <a:t> </a:t>
              </a:r>
              <a:r>
                <a:rPr sz="450" spc="-20" dirty="0">
                  <a:solidFill>
                    <a:srgbClr val="CDB887"/>
                  </a:solidFill>
                  <a:latin typeface="Arial Black"/>
                  <a:cs typeface="Arial Black"/>
                </a:rPr>
                <a:t>Training</a:t>
              </a:r>
              <a:endParaRPr sz="450">
                <a:latin typeface="Arial Black"/>
                <a:cs typeface="Arial Black"/>
              </a:endParaRPr>
            </a:p>
          </p:txBody>
        </p:sp>
      </p:grpSp>
      <p:grpSp>
        <p:nvGrpSpPr>
          <p:cNvPr id="89" name="object 89" descr="QR code"/>
          <p:cNvGrpSpPr/>
          <p:nvPr/>
        </p:nvGrpSpPr>
        <p:grpSpPr>
          <a:xfrm>
            <a:off x="14066868" y="5799718"/>
            <a:ext cx="3857625" cy="3857625"/>
            <a:chOff x="14066868" y="5799718"/>
            <a:chExt cx="3857625" cy="3857625"/>
          </a:xfrm>
        </p:grpSpPr>
        <p:sp>
          <p:nvSpPr>
            <p:cNvPr id="90" name="object 90"/>
            <p:cNvSpPr/>
            <p:nvPr/>
          </p:nvSpPr>
          <p:spPr>
            <a:xfrm>
              <a:off x="14066868" y="5799718"/>
              <a:ext cx="3857625" cy="3857625"/>
            </a:xfrm>
            <a:custGeom>
              <a:avLst/>
              <a:gdLst/>
              <a:ahLst/>
              <a:cxnLst/>
              <a:rect l="l" t="t" r="r" b="b"/>
              <a:pathLst>
                <a:path w="3857625" h="3857625">
                  <a:moveTo>
                    <a:pt x="3857624" y="3857624"/>
                  </a:moveTo>
                  <a:lnTo>
                    <a:pt x="0" y="3857624"/>
                  </a:lnTo>
                  <a:lnTo>
                    <a:pt x="0" y="0"/>
                  </a:lnTo>
                  <a:lnTo>
                    <a:pt x="3857624" y="0"/>
                  </a:lnTo>
                  <a:lnTo>
                    <a:pt x="3857624" y="3857624"/>
                  </a:lnTo>
                  <a:close/>
                </a:path>
              </a:pathLst>
            </a:custGeom>
            <a:solidFill>
              <a:srgbClr val="FFFFFF"/>
            </a:solidFill>
          </p:spPr>
          <p:txBody>
            <a:bodyPr wrap="square" lIns="0" tIns="0" rIns="0" bIns="0" rtlCol="0"/>
            <a:lstStyle/>
            <a:p>
              <a:endParaRPr/>
            </a:p>
          </p:txBody>
        </p:sp>
        <p:sp>
          <p:nvSpPr>
            <p:cNvPr id="91" name="object 91"/>
            <p:cNvSpPr/>
            <p:nvPr/>
          </p:nvSpPr>
          <p:spPr>
            <a:xfrm>
              <a:off x="14300657" y="6033515"/>
              <a:ext cx="3390265" cy="1169035"/>
            </a:xfrm>
            <a:custGeom>
              <a:avLst/>
              <a:gdLst/>
              <a:ahLst/>
              <a:cxnLst/>
              <a:rect l="l" t="t" r="r" b="b"/>
              <a:pathLst>
                <a:path w="3390265" h="1169034">
                  <a:moveTo>
                    <a:pt x="116903" y="935189"/>
                  </a:moveTo>
                  <a:lnTo>
                    <a:pt x="0" y="935189"/>
                  </a:lnTo>
                  <a:lnTo>
                    <a:pt x="0" y="1052080"/>
                  </a:lnTo>
                  <a:lnTo>
                    <a:pt x="116903" y="1052080"/>
                  </a:lnTo>
                  <a:lnTo>
                    <a:pt x="116903" y="935189"/>
                  </a:lnTo>
                  <a:close/>
                </a:path>
                <a:path w="3390265" h="1169034">
                  <a:moveTo>
                    <a:pt x="584492" y="233794"/>
                  </a:moveTo>
                  <a:lnTo>
                    <a:pt x="233794" y="233794"/>
                  </a:lnTo>
                  <a:lnTo>
                    <a:pt x="233794" y="350697"/>
                  </a:lnTo>
                  <a:lnTo>
                    <a:pt x="233794" y="467601"/>
                  </a:lnTo>
                  <a:lnTo>
                    <a:pt x="233794" y="584492"/>
                  </a:lnTo>
                  <a:lnTo>
                    <a:pt x="584492" y="584492"/>
                  </a:lnTo>
                  <a:lnTo>
                    <a:pt x="584492" y="467601"/>
                  </a:lnTo>
                  <a:lnTo>
                    <a:pt x="584492" y="350697"/>
                  </a:lnTo>
                  <a:lnTo>
                    <a:pt x="584492" y="233794"/>
                  </a:lnTo>
                  <a:close/>
                </a:path>
                <a:path w="3390265" h="1169034">
                  <a:moveTo>
                    <a:pt x="818286" y="935189"/>
                  </a:moveTo>
                  <a:lnTo>
                    <a:pt x="233794" y="935189"/>
                  </a:lnTo>
                  <a:lnTo>
                    <a:pt x="233794" y="1052080"/>
                  </a:lnTo>
                  <a:lnTo>
                    <a:pt x="584492" y="1052080"/>
                  </a:lnTo>
                  <a:lnTo>
                    <a:pt x="584492" y="1168984"/>
                  </a:lnTo>
                  <a:lnTo>
                    <a:pt x="701382" y="1168984"/>
                  </a:lnTo>
                  <a:lnTo>
                    <a:pt x="701382" y="1052080"/>
                  </a:lnTo>
                  <a:lnTo>
                    <a:pt x="818286" y="1052080"/>
                  </a:lnTo>
                  <a:lnTo>
                    <a:pt x="818286" y="935189"/>
                  </a:lnTo>
                  <a:close/>
                </a:path>
                <a:path w="3390265" h="1169034">
                  <a:moveTo>
                    <a:pt x="818286" y="0"/>
                  </a:moveTo>
                  <a:lnTo>
                    <a:pt x="701382" y="0"/>
                  </a:lnTo>
                  <a:lnTo>
                    <a:pt x="701382" y="116903"/>
                  </a:lnTo>
                  <a:lnTo>
                    <a:pt x="701382" y="233794"/>
                  </a:lnTo>
                  <a:lnTo>
                    <a:pt x="701382" y="350697"/>
                  </a:lnTo>
                  <a:lnTo>
                    <a:pt x="701382" y="467601"/>
                  </a:lnTo>
                  <a:lnTo>
                    <a:pt x="701382" y="584492"/>
                  </a:lnTo>
                  <a:lnTo>
                    <a:pt x="701382" y="701395"/>
                  </a:lnTo>
                  <a:lnTo>
                    <a:pt x="116903" y="701395"/>
                  </a:lnTo>
                  <a:lnTo>
                    <a:pt x="116903" y="116903"/>
                  </a:lnTo>
                  <a:lnTo>
                    <a:pt x="701382" y="116903"/>
                  </a:lnTo>
                  <a:lnTo>
                    <a:pt x="701382" y="0"/>
                  </a:lnTo>
                  <a:lnTo>
                    <a:pt x="0" y="0"/>
                  </a:lnTo>
                  <a:lnTo>
                    <a:pt x="0" y="116903"/>
                  </a:lnTo>
                  <a:lnTo>
                    <a:pt x="0" y="233794"/>
                  </a:lnTo>
                  <a:lnTo>
                    <a:pt x="0" y="818286"/>
                  </a:lnTo>
                  <a:lnTo>
                    <a:pt x="818286" y="818286"/>
                  </a:lnTo>
                  <a:lnTo>
                    <a:pt x="818286" y="116903"/>
                  </a:lnTo>
                  <a:lnTo>
                    <a:pt x="818286" y="0"/>
                  </a:lnTo>
                  <a:close/>
                </a:path>
                <a:path w="3390265" h="1169034">
                  <a:moveTo>
                    <a:pt x="1168984" y="0"/>
                  </a:moveTo>
                  <a:lnTo>
                    <a:pt x="1052080" y="0"/>
                  </a:lnTo>
                  <a:lnTo>
                    <a:pt x="1052080" y="116903"/>
                  </a:lnTo>
                  <a:lnTo>
                    <a:pt x="1168984" y="116903"/>
                  </a:lnTo>
                  <a:lnTo>
                    <a:pt x="1168984" y="0"/>
                  </a:lnTo>
                  <a:close/>
                </a:path>
                <a:path w="3390265" h="1169034">
                  <a:moveTo>
                    <a:pt x="1519669" y="701395"/>
                  </a:moveTo>
                  <a:lnTo>
                    <a:pt x="1402778" y="701395"/>
                  </a:lnTo>
                  <a:lnTo>
                    <a:pt x="1402778" y="818286"/>
                  </a:lnTo>
                  <a:lnTo>
                    <a:pt x="1519669" y="818286"/>
                  </a:lnTo>
                  <a:lnTo>
                    <a:pt x="1519669" y="701395"/>
                  </a:lnTo>
                  <a:close/>
                </a:path>
                <a:path w="3390265" h="1169034">
                  <a:moveTo>
                    <a:pt x="1519669" y="0"/>
                  </a:moveTo>
                  <a:lnTo>
                    <a:pt x="1285875" y="0"/>
                  </a:lnTo>
                  <a:lnTo>
                    <a:pt x="1285875" y="116903"/>
                  </a:lnTo>
                  <a:lnTo>
                    <a:pt x="1402778" y="116903"/>
                  </a:lnTo>
                  <a:lnTo>
                    <a:pt x="1402778" y="233794"/>
                  </a:lnTo>
                  <a:lnTo>
                    <a:pt x="1519669" y="233794"/>
                  </a:lnTo>
                  <a:lnTo>
                    <a:pt x="1519669" y="116903"/>
                  </a:lnTo>
                  <a:lnTo>
                    <a:pt x="1519669" y="0"/>
                  </a:lnTo>
                  <a:close/>
                </a:path>
                <a:path w="3390265" h="1169034">
                  <a:moveTo>
                    <a:pt x="1636572" y="584492"/>
                  </a:moveTo>
                  <a:lnTo>
                    <a:pt x="1519669" y="584492"/>
                  </a:lnTo>
                  <a:lnTo>
                    <a:pt x="1519669" y="701395"/>
                  </a:lnTo>
                  <a:lnTo>
                    <a:pt x="1636572" y="701395"/>
                  </a:lnTo>
                  <a:lnTo>
                    <a:pt x="1636572" y="584492"/>
                  </a:lnTo>
                  <a:close/>
                </a:path>
                <a:path w="3390265" h="1169034">
                  <a:moveTo>
                    <a:pt x="1753463" y="701395"/>
                  </a:moveTo>
                  <a:lnTo>
                    <a:pt x="1636572" y="701395"/>
                  </a:lnTo>
                  <a:lnTo>
                    <a:pt x="1636572" y="818286"/>
                  </a:lnTo>
                  <a:lnTo>
                    <a:pt x="1753463" y="818286"/>
                  </a:lnTo>
                  <a:lnTo>
                    <a:pt x="1753463" y="701395"/>
                  </a:lnTo>
                  <a:close/>
                </a:path>
                <a:path w="3390265" h="1169034">
                  <a:moveTo>
                    <a:pt x="1870367" y="935189"/>
                  </a:moveTo>
                  <a:lnTo>
                    <a:pt x="1402778" y="935189"/>
                  </a:lnTo>
                  <a:lnTo>
                    <a:pt x="1402778" y="818286"/>
                  </a:lnTo>
                  <a:lnTo>
                    <a:pt x="1285875" y="818286"/>
                  </a:lnTo>
                  <a:lnTo>
                    <a:pt x="1285875" y="701395"/>
                  </a:lnTo>
                  <a:lnTo>
                    <a:pt x="1168984" y="701395"/>
                  </a:lnTo>
                  <a:lnTo>
                    <a:pt x="1168984" y="818286"/>
                  </a:lnTo>
                  <a:lnTo>
                    <a:pt x="1052080" y="818286"/>
                  </a:lnTo>
                  <a:lnTo>
                    <a:pt x="1052080" y="701395"/>
                  </a:lnTo>
                  <a:lnTo>
                    <a:pt x="1168984" y="701395"/>
                  </a:lnTo>
                  <a:lnTo>
                    <a:pt x="1168984" y="584492"/>
                  </a:lnTo>
                  <a:lnTo>
                    <a:pt x="1052080" y="584492"/>
                  </a:lnTo>
                  <a:lnTo>
                    <a:pt x="1052080" y="467601"/>
                  </a:lnTo>
                  <a:lnTo>
                    <a:pt x="1285875" y="467601"/>
                  </a:lnTo>
                  <a:lnTo>
                    <a:pt x="1285875" y="584492"/>
                  </a:lnTo>
                  <a:lnTo>
                    <a:pt x="1519669" y="584492"/>
                  </a:lnTo>
                  <a:lnTo>
                    <a:pt x="1519669" y="467601"/>
                  </a:lnTo>
                  <a:lnTo>
                    <a:pt x="1402778" y="467601"/>
                  </a:lnTo>
                  <a:lnTo>
                    <a:pt x="1402778" y="350697"/>
                  </a:lnTo>
                  <a:lnTo>
                    <a:pt x="1285875" y="350697"/>
                  </a:lnTo>
                  <a:lnTo>
                    <a:pt x="1285875" y="233794"/>
                  </a:lnTo>
                  <a:lnTo>
                    <a:pt x="935177" y="233794"/>
                  </a:lnTo>
                  <a:lnTo>
                    <a:pt x="935177" y="935189"/>
                  </a:lnTo>
                  <a:lnTo>
                    <a:pt x="1285875" y="935189"/>
                  </a:lnTo>
                  <a:lnTo>
                    <a:pt x="1285875" y="1052080"/>
                  </a:lnTo>
                  <a:lnTo>
                    <a:pt x="818286" y="1052080"/>
                  </a:lnTo>
                  <a:lnTo>
                    <a:pt x="818286" y="1168984"/>
                  </a:lnTo>
                  <a:lnTo>
                    <a:pt x="1402778" y="1168984"/>
                  </a:lnTo>
                  <a:lnTo>
                    <a:pt x="1402778" y="1052080"/>
                  </a:lnTo>
                  <a:lnTo>
                    <a:pt x="1519669" y="1052080"/>
                  </a:lnTo>
                  <a:lnTo>
                    <a:pt x="1519669" y="1168984"/>
                  </a:lnTo>
                  <a:lnTo>
                    <a:pt x="1753463" y="1168984"/>
                  </a:lnTo>
                  <a:lnTo>
                    <a:pt x="1753463" y="1052080"/>
                  </a:lnTo>
                  <a:lnTo>
                    <a:pt x="1870367" y="1052080"/>
                  </a:lnTo>
                  <a:lnTo>
                    <a:pt x="1870367" y="935189"/>
                  </a:lnTo>
                  <a:close/>
                </a:path>
                <a:path w="3390265" h="1169034">
                  <a:moveTo>
                    <a:pt x="1870367" y="584492"/>
                  </a:moveTo>
                  <a:lnTo>
                    <a:pt x="1753463" y="584492"/>
                  </a:lnTo>
                  <a:lnTo>
                    <a:pt x="1753463" y="701395"/>
                  </a:lnTo>
                  <a:lnTo>
                    <a:pt x="1870367" y="701395"/>
                  </a:lnTo>
                  <a:lnTo>
                    <a:pt x="1870367" y="584492"/>
                  </a:lnTo>
                  <a:close/>
                </a:path>
                <a:path w="3390265" h="1169034">
                  <a:moveTo>
                    <a:pt x="1870367" y="116903"/>
                  </a:moveTo>
                  <a:lnTo>
                    <a:pt x="1753463" y="116903"/>
                  </a:lnTo>
                  <a:lnTo>
                    <a:pt x="1753463" y="233794"/>
                  </a:lnTo>
                  <a:lnTo>
                    <a:pt x="1870367" y="233794"/>
                  </a:lnTo>
                  <a:lnTo>
                    <a:pt x="1870367" y="116903"/>
                  </a:lnTo>
                  <a:close/>
                </a:path>
                <a:path w="3390265" h="1169034">
                  <a:moveTo>
                    <a:pt x="1987257" y="701395"/>
                  </a:moveTo>
                  <a:lnTo>
                    <a:pt x="1870367" y="701395"/>
                  </a:lnTo>
                  <a:lnTo>
                    <a:pt x="1870367" y="818286"/>
                  </a:lnTo>
                  <a:lnTo>
                    <a:pt x="1987257" y="818286"/>
                  </a:lnTo>
                  <a:lnTo>
                    <a:pt x="1987257" y="701395"/>
                  </a:lnTo>
                  <a:close/>
                </a:path>
                <a:path w="3390265" h="1169034">
                  <a:moveTo>
                    <a:pt x="2337955" y="233794"/>
                  </a:moveTo>
                  <a:lnTo>
                    <a:pt x="2221052" y="233794"/>
                  </a:lnTo>
                  <a:lnTo>
                    <a:pt x="2221052" y="350697"/>
                  </a:lnTo>
                  <a:lnTo>
                    <a:pt x="2337955" y="350697"/>
                  </a:lnTo>
                  <a:lnTo>
                    <a:pt x="2337955" y="233794"/>
                  </a:lnTo>
                  <a:close/>
                </a:path>
                <a:path w="3390265" h="1169034">
                  <a:moveTo>
                    <a:pt x="2454859" y="350697"/>
                  </a:moveTo>
                  <a:lnTo>
                    <a:pt x="2337955" y="350697"/>
                  </a:lnTo>
                  <a:lnTo>
                    <a:pt x="2337955" y="467601"/>
                  </a:lnTo>
                  <a:lnTo>
                    <a:pt x="2221052" y="467601"/>
                  </a:lnTo>
                  <a:lnTo>
                    <a:pt x="2221052" y="350697"/>
                  </a:lnTo>
                  <a:lnTo>
                    <a:pt x="1753463" y="350697"/>
                  </a:lnTo>
                  <a:lnTo>
                    <a:pt x="1753463" y="233794"/>
                  </a:lnTo>
                  <a:lnTo>
                    <a:pt x="1636572" y="233794"/>
                  </a:lnTo>
                  <a:lnTo>
                    <a:pt x="1636572" y="350697"/>
                  </a:lnTo>
                  <a:lnTo>
                    <a:pt x="1519669" y="350697"/>
                  </a:lnTo>
                  <a:lnTo>
                    <a:pt x="1519669" y="467601"/>
                  </a:lnTo>
                  <a:lnTo>
                    <a:pt x="1636572" y="467601"/>
                  </a:lnTo>
                  <a:lnTo>
                    <a:pt x="1636572" y="584492"/>
                  </a:lnTo>
                  <a:lnTo>
                    <a:pt x="1753463" y="584492"/>
                  </a:lnTo>
                  <a:lnTo>
                    <a:pt x="1753463" y="467601"/>
                  </a:lnTo>
                  <a:lnTo>
                    <a:pt x="1870367" y="467601"/>
                  </a:lnTo>
                  <a:lnTo>
                    <a:pt x="1870367" y="584492"/>
                  </a:lnTo>
                  <a:lnTo>
                    <a:pt x="1987257" y="584492"/>
                  </a:lnTo>
                  <a:lnTo>
                    <a:pt x="1987257" y="701395"/>
                  </a:lnTo>
                  <a:lnTo>
                    <a:pt x="2104161" y="701395"/>
                  </a:lnTo>
                  <a:lnTo>
                    <a:pt x="2104161" y="584492"/>
                  </a:lnTo>
                  <a:lnTo>
                    <a:pt x="2337955" y="584492"/>
                  </a:lnTo>
                  <a:lnTo>
                    <a:pt x="2337955" y="701395"/>
                  </a:lnTo>
                  <a:lnTo>
                    <a:pt x="2337955" y="818286"/>
                  </a:lnTo>
                  <a:lnTo>
                    <a:pt x="2221052" y="818286"/>
                  </a:lnTo>
                  <a:lnTo>
                    <a:pt x="2221052" y="701395"/>
                  </a:lnTo>
                  <a:lnTo>
                    <a:pt x="2104161" y="701395"/>
                  </a:lnTo>
                  <a:lnTo>
                    <a:pt x="2104161" y="818286"/>
                  </a:lnTo>
                  <a:lnTo>
                    <a:pt x="2104161" y="935189"/>
                  </a:lnTo>
                  <a:lnTo>
                    <a:pt x="2221052" y="935189"/>
                  </a:lnTo>
                  <a:lnTo>
                    <a:pt x="2221052" y="1052080"/>
                  </a:lnTo>
                  <a:lnTo>
                    <a:pt x="2104161" y="1052080"/>
                  </a:lnTo>
                  <a:lnTo>
                    <a:pt x="2104161" y="935189"/>
                  </a:lnTo>
                  <a:lnTo>
                    <a:pt x="1987257" y="935189"/>
                  </a:lnTo>
                  <a:lnTo>
                    <a:pt x="1987257" y="1052080"/>
                  </a:lnTo>
                  <a:lnTo>
                    <a:pt x="1870367" y="1052080"/>
                  </a:lnTo>
                  <a:lnTo>
                    <a:pt x="1870367" y="1168984"/>
                  </a:lnTo>
                  <a:lnTo>
                    <a:pt x="2454859" y="1168984"/>
                  </a:lnTo>
                  <a:lnTo>
                    <a:pt x="2454859" y="1052080"/>
                  </a:lnTo>
                  <a:lnTo>
                    <a:pt x="2337955" y="1052080"/>
                  </a:lnTo>
                  <a:lnTo>
                    <a:pt x="2337955" y="935189"/>
                  </a:lnTo>
                  <a:lnTo>
                    <a:pt x="2454859" y="935189"/>
                  </a:lnTo>
                  <a:lnTo>
                    <a:pt x="2454859" y="818286"/>
                  </a:lnTo>
                  <a:lnTo>
                    <a:pt x="2454859" y="701395"/>
                  </a:lnTo>
                  <a:lnTo>
                    <a:pt x="2454859" y="584492"/>
                  </a:lnTo>
                  <a:lnTo>
                    <a:pt x="2454859" y="467601"/>
                  </a:lnTo>
                  <a:lnTo>
                    <a:pt x="2454859" y="350697"/>
                  </a:lnTo>
                  <a:close/>
                </a:path>
                <a:path w="3390265" h="1169034">
                  <a:moveTo>
                    <a:pt x="2454859" y="0"/>
                  </a:moveTo>
                  <a:lnTo>
                    <a:pt x="1870367" y="0"/>
                  </a:lnTo>
                  <a:lnTo>
                    <a:pt x="1870367" y="116903"/>
                  </a:lnTo>
                  <a:lnTo>
                    <a:pt x="1987257" y="116903"/>
                  </a:lnTo>
                  <a:lnTo>
                    <a:pt x="1987257" y="233794"/>
                  </a:lnTo>
                  <a:lnTo>
                    <a:pt x="2221052" y="233794"/>
                  </a:lnTo>
                  <a:lnTo>
                    <a:pt x="2221052" y="116903"/>
                  </a:lnTo>
                  <a:lnTo>
                    <a:pt x="2454859" y="116903"/>
                  </a:lnTo>
                  <a:lnTo>
                    <a:pt x="2454859" y="0"/>
                  </a:lnTo>
                  <a:close/>
                </a:path>
                <a:path w="3390265" h="1169034">
                  <a:moveTo>
                    <a:pt x="3156242" y="935189"/>
                  </a:moveTo>
                  <a:lnTo>
                    <a:pt x="2571750" y="935189"/>
                  </a:lnTo>
                  <a:lnTo>
                    <a:pt x="2571750" y="1052080"/>
                  </a:lnTo>
                  <a:lnTo>
                    <a:pt x="2571750" y="1168984"/>
                  </a:lnTo>
                  <a:lnTo>
                    <a:pt x="2922447" y="1168984"/>
                  </a:lnTo>
                  <a:lnTo>
                    <a:pt x="2922447" y="1052080"/>
                  </a:lnTo>
                  <a:lnTo>
                    <a:pt x="3156242" y="1052080"/>
                  </a:lnTo>
                  <a:lnTo>
                    <a:pt x="3156242" y="935189"/>
                  </a:lnTo>
                  <a:close/>
                </a:path>
                <a:path w="3390265" h="1169034">
                  <a:moveTo>
                    <a:pt x="3156242" y="233794"/>
                  </a:moveTo>
                  <a:lnTo>
                    <a:pt x="2805544" y="233794"/>
                  </a:lnTo>
                  <a:lnTo>
                    <a:pt x="2805544" y="350697"/>
                  </a:lnTo>
                  <a:lnTo>
                    <a:pt x="2805544" y="467601"/>
                  </a:lnTo>
                  <a:lnTo>
                    <a:pt x="2805544" y="584492"/>
                  </a:lnTo>
                  <a:lnTo>
                    <a:pt x="3156242" y="584492"/>
                  </a:lnTo>
                  <a:lnTo>
                    <a:pt x="3156242" y="467601"/>
                  </a:lnTo>
                  <a:lnTo>
                    <a:pt x="3156242" y="350697"/>
                  </a:lnTo>
                  <a:lnTo>
                    <a:pt x="3156242" y="233794"/>
                  </a:lnTo>
                  <a:close/>
                </a:path>
                <a:path w="3390265" h="1169034">
                  <a:moveTo>
                    <a:pt x="3390036" y="0"/>
                  </a:moveTo>
                  <a:lnTo>
                    <a:pt x="3273133" y="0"/>
                  </a:lnTo>
                  <a:lnTo>
                    <a:pt x="3273133" y="116903"/>
                  </a:lnTo>
                  <a:lnTo>
                    <a:pt x="3273133" y="233794"/>
                  </a:lnTo>
                  <a:lnTo>
                    <a:pt x="3273133" y="350697"/>
                  </a:lnTo>
                  <a:lnTo>
                    <a:pt x="3273133" y="467601"/>
                  </a:lnTo>
                  <a:lnTo>
                    <a:pt x="3273133" y="584492"/>
                  </a:lnTo>
                  <a:lnTo>
                    <a:pt x="3273133" y="701395"/>
                  </a:lnTo>
                  <a:lnTo>
                    <a:pt x="2688653" y="701395"/>
                  </a:lnTo>
                  <a:lnTo>
                    <a:pt x="2688653" y="116903"/>
                  </a:lnTo>
                  <a:lnTo>
                    <a:pt x="3273133" y="116903"/>
                  </a:lnTo>
                  <a:lnTo>
                    <a:pt x="3273133" y="0"/>
                  </a:lnTo>
                  <a:lnTo>
                    <a:pt x="2571750" y="0"/>
                  </a:lnTo>
                  <a:lnTo>
                    <a:pt x="2571750" y="116903"/>
                  </a:lnTo>
                  <a:lnTo>
                    <a:pt x="2571750" y="233794"/>
                  </a:lnTo>
                  <a:lnTo>
                    <a:pt x="2571750" y="818286"/>
                  </a:lnTo>
                  <a:lnTo>
                    <a:pt x="3390036" y="818286"/>
                  </a:lnTo>
                  <a:lnTo>
                    <a:pt x="3390036" y="116903"/>
                  </a:lnTo>
                  <a:lnTo>
                    <a:pt x="3390036" y="0"/>
                  </a:lnTo>
                  <a:close/>
                </a:path>
              </a:pathLst>
            </a:custGeom>
            <a:solidFill>
              <a:srgbClr val="000000"/>
            </a:solidFill>
          </p:spPr>
          <p:txBody>
            <a:bodyPr wrap="square" lIns="0" tIns="0" rIns="0" bIns="0" rtlCol="0"/>
            <a:lstStyle/>
            <a:p>
              <a:endParaRPr/>
            </a:p>
          </p:txBody>
        </p:sp>
        <p:sp>
          <p:nvSpPr>
            <p:cNvPr id="92" name="object 92"/>
            <p:cNvSpPr/>
            <p:nvPr/>
          </p:nvSpPr>
          <p:spPr>
            <a:xfrm>
              <a:off x="14300657" y="7085596"/>
              <a:ext cx="3390265" cy="1169035"/>
            </a:xfrm>
            <a:custGeom>
              <a:avLst/>
              <a:gdLst/>
              <a:ahLst/>
              <a:cxnLst/>
              <a:rect l="l" t="t" r="r" b="b"/>
              <a:pathLst>
                <a:path w="3390265" h="1169034">
                  <a:moveTo>
                    <a:pt x="116903" y="935189"/>
                  </a:moveTo>
                  <a:lnTo>
                    <a:pt x="0" y="935189"/>
                  </a:lnTo>
                  <a:lnTo>
                    <a:pt x="0" y="1052080"/>
                  </a:lnTo>
                  <a:lnTo>
                    <a:pt x="0" y="1168984"/>
                  </a:lnTo>
                  <a:lnTo>
                    <a:pt x="116903" y="1168984"/>
                  </a:lnTo>
                  <a:lnTo>
                    <a:pt x="116903" y="1052080"/>
                  </a:lnTo>
                  <a:lnTo>
                    <a:pt x="116903" y="935189"/>
                  </a:lnTo>
                  <a:close/>
                </a:path>
                <a:path w="3390265" h="1169034">
                  <a:moveTo>
                    <a:pt x="116903" y="584492"/>
                  </a:moveTo>
                  <a:lnTo>
                    <a:pt x="0" y="584492"/>
                  </a:lnTo>
                  <a:lnTo>
                    <a:pt x="0" y="701395"/>
                  </a:lnTo>
                  <a:lnTo>
                    <a:pt x="116903" y="701395"/>
                  </a:lnTo>
                  <a:lnTo>
                    <a:pt x="116903" y="584492"/>
                  </a:lnTo>
                  <a:close/>
                </a:path>
                <a:path w="3390265" h="1169034">
                  <a:moveTo>
                    <a:pt x="233794" y="818286"/>
                  </a:moveTo>
                  <a:lnTo>
                    <a:pt x="116903" y="818286"/>
                  </a:lnTo>
                  <a:lnTo>
                    <a:pt x="116903" y="935189"/>
                  </a:lnTo>
                  <a:lnTo>
                    <a:pt x="233794" y="935189"/>
                  </a:lnTo>
                  <a:lnTo>
                    <a:pt x="233794" y="818286"/>
                  </a:lnTo>
                  <a:close/>
                </a:path>
                <a:path w="3390265" h="1169034">
                  <a:moveTo>
                    <a:pt x="233794" y="116903"/>
                  </a:moveTo>
                  <a:lnTo>
                    <a:pt x="0" y="116903"/>
                  </a:lnTo>
                  <a:lnTo>
                    <a:pt x="0" y="233794"/>
                  </a:lnTo>
                  <a:lnTo>
                    <a:pt x="0" y="350697"/>
                  </a:lnTo>
                  <a:lnTo>
                    <a:pt x="116903" y="350697"/>
                  </a:lnTo>
                  <a:lnTo>
                    <a:pt x="116903" y="233794"/>
                  </a:lnTo>
                  <a:lnTo>
                    <a:pt x="233794" y="233794"/>
                  </a:lnTo>
                  <a:lnTo>
                    <a:pt x="233794" y="116903"/>
                  </a:lnTo>
                  <a:close/>
                </a:path>
                <a:path w="3390265" h="1169034">
                  <a:moveTo>
                    <a:pt x="350697" y="701395"/>
                  </a:moveTo>
                  <a:lnTo>
                    <a:pt x="233794" y="701395"/>
                  </a:lnTo>
                  <a:lnTo>
                    <a:pt x="233794" y="818286"/>
                  </a:lnTo>
                  <a:lnTo>
                    <a:pt x="350697" y="818286"/>
                  </a:lnTo>
                  <a:lnTo>
                    <a:pt x="350697" y="701395"/>
                  </a:lnTo>
                  <a:close/>
                </a:path>
                <a:path w="3390265" h="1169034">
                  <a:moveTo>
                    <a:pt x="467588" y="584492"/>
                  </a:moveTo>
                  <a:lnTo>
                    <a:pt x="350697" y="584492"/>
                  </a:lnTo>
                  <a:lnTo>
                    <a:pt x="350697" y="701395"/>
                  </a:lnTo>
                  <a:lnTo>
                    <a:pt x="467588" y="701395"/>
                  </a:lnTo>
                  <a:lnTo>
                    <a:pt x="467588" y="584492"/>
                  </a:lnTo>
                  <a:close/>
                </a:path>
                <a:path w="3390265" h="1169034">
                  <a:moveTo>
                    <a:pt x="467588" y="350697"/>
                  </a:moveTo>
                  <a:lnTo>
                    <a:pt x="350697" y="350697"/>
                  </a:lnTo>
                  <a:lnTo>
                    <a:pt x="350697" y="233794"/>
                  </a:lnTo>
                  <a:lnTo>
                    <a:pt x="233794" y="233794"/>
                  </a:lnTo>
                  <a:lnTo>
                    <a:pt x="233794" y="350697"/>
                  </a:lnTo>
                  <a:lnTo>
                    <a:pt x="116903" y="350697"/>
                  </a:lnTo>
                  <a:lnTo>
                    <a:pt x="116903" y="467588"/>
                  </a:lnTo>
                  <a:lnTo>
                    <a:pt x="467588" y="467588"/>
                  </a:lnTo>
                  <a:lnTo>
                    <a:pt x="467588" y="350697"/>
                  </a:lnTo>
                  <a:close/>
                </a:path>
                <a:path w="3390265" h="1169034">
                  <a:moveTo>
                    <a:pt x="818286" y="818286"/>
                  </a:moveTo>
                  <a:lnTo>
                    <a:pt x="584492" y="818286"/>
                  </a:lnTo>
                  <a:lnTo>
                    <a:pt x="584492" y="935189"/>
                  </a:lnTo>
                  <a:lnTo>
                    <a:pt x="233794" y="935189"/>
                  </a:lnTo>
                  <a:lnTo>
                    <a:pt x="233794" y="1052080"/>
                  </a:lnTo>
                  <a:lnTo>
                    <a:pt x="584492" y="1052080"/>
                  </a:lnTo>
                  <a:lnTo>
                    <a:pt x="584492" y="1168984"/>
                  </a:lnTo>
                  <a:lnTo>
                    <a:pt x="818286" y="1168984"/>
                  </a:lnTo>
                  <a:lnTo>
                    <a:pt x="818286" y="1052080"/>
                  </a:lnTo>
                  <a:lnTo>
                    <a:pt x="701382" y="1052080"/>
                  </a:lnTo>
                  <a:lnTo>
                    <a:pt x="701382" y="935189"/>
                  </a:lnTo>
                  <a:lnTo>
                    <a:pt x="818286" y="935189"/>
                  </a:lnTo>
                  <a:lnTo>
                    <a:pt x="818286" y="818286"/>
                  </a:lnTo>
                  <a:close/>
                </a:path>
                <a:path w="3390265" h="1169034">
                  <a:moveTo>
                    <a:pt x="1052080" y="701395"/>
                  </a:moveTo>
                  <a:lnTo>
                    <a:pt x="935177" y="701395"/>
                  </a:lnTo>
                  <a:lnTo>
                    <a:pt x="935177" y="818286"/>
                  </a:lnTo>
                  <a:lnTo>
                    <a:pt x="935177" y="935189"/>
                  </a:lnTo>
                  <a:lnTo>
                    <a:pt x="935177" y="1052080"/>
                  </a:lnTo>
                  <a:lnTo>
                    <a:pt x="1052080" y="1052080"/>
                  </a:lnTo>
                  <a:lnTo>
                    <a:pt x="1052080" y="935189"/>
                  </a:lnTo>
                  <a:lnTo>
                    <a:pt x="1052080" y="818286"/>
                  </a:lnTo>
                  <a:lnTo>
                    <a:pt x="1052080" y="701395"/>
                  </a:lnTo>
                  <a:close/>
                </a:path>
                <a:path w="3390265" h="1169034">
                  <a:moveTo>
                    <a:pt x="1402778" y="1052080"/>
                  </a:moveTo>
                  <a:lnTo>
                    <a:pt x="1285875" y="1052080"/>
                  </a:lnTo>
                  <a:lnTo>
                    <a:pt x="1285875" y="935189"/>
                  </a:lnTo>
                  <a:lnTo>
                    <a:pt x="1168984" y="935189"/>
                  </a:lnTo>
                  <a:lnTo>
                    <a:pt x="1168984" y="1052080"/>
                  </a:lnTo>
                  <a:lnTo>
                    <a:pt x="1168984" y="1168984"/>
                  </a:lnTo>
                  <a:lnTo>
                    <a:pt x="1402778" y="1168984"/>
                  </a:lnTo>
                  <a:lnTo>
                    <a:pt x="1402778" y="1052080"/>
                  </a:lnTo>
                  <a:close/>
                </a:path>
                <a:path w="3390265" h="1169034">
                  <a:moveTo>
                    <a:pt x="1402778" y="701395"/>
                  </a:moveTo>
                  <a:lnTo>
                    <a:pt x="1285875" y="701395"/>
                  </a:lnTo>
                  <a:lnTo>
                    <a:pt x="1285875" y="818286"/>
                  </a:lnTo>
                  <a:lnTo>
                    <a:pt x="1285875" y="935189"/>
                  </a:lnTo>
                  <a:lnTo>
                    <a:pt x="1402778" y="935189"/>
                  </a:lnTo>
                  <a:lnTo>
                    <a:pt x="1402778" y="818286"/>
                  </a:lnTo>
                  <a:lnTo>
                    <a:pt x="1402778" y="701395"/>
                  </a:lnTo>
                  <a:close/>
                </a:path>
                <a:path w="3390265" h="1169034">
                  <a:moveTo>
                    <a:pt x="1987257" y="701395"/>
                  </a:moveTo>
                  <a:lnTo>
                    <a:pt x="1870367" y="701395"/>
                  </a:lnTo>
                  <a:lnTo>
                    <a:pt x="1870367" y="584492"/>
                  </a:lnTo>
                  <a:lnTo>
                    <a:pt x="1636572" y="584492"/>
                  </a:lnTo>
                  <a:lnTo>
                    <a:pt x="1636572" y="467588"/>
                  </a:lnTo>
                  <a:lnTo>
                    <a:pt x="1636572" y="350697"/>
                  </a:lnTo>
                  <a:lnTo>
                    <a:pt x="1519669" y="350697"/>
                  </a:lnTo>
                  <a:lnTo>
                    <a:pt x="1519669" y="467588"/>
                  </a:lnTo>
                  <a:lnTo>
                    <a:pt x="1285875" y="467588"/>
                  </a:lnTo>
                  <a:lnTo>
                    <a:pt x="1285875" y="350697"/>
                  </a:lnTo>
                  <a:lnTo>
                    <a:pt x="1168984" y="350697"/>
                  </a:lnTo>
                  <a:lnTo>
                    <a:pt x="1168984" y="233794"/>
                  </a:lnTo>
                  <a:lnTo>
                    <a:pt x="1402778" y="233794"/>
                  </a:lnTo>
                  <a:lnTo>
                    <a:pt x="1402778" y="350697"/>
                  </a:lnTo>
                  <a:lnTo>
                    <a:pt x="1519669" y="350697"/>
                  </a:lnTo>
                  <a:lnTo>
                    <a:pt x="1519669" y="233794"/>
                  </a:lnTo>
                  <a:lnTo>
                    <a:pt x="1519669" y="116903"/>
                  </a:lnTo>
                  <a:lnTo>
                    <a:pt x="1052080" y="116903"/>
                  </a:lnTo>
                  <a:lnTo>
                    <a:pt x="1052080" y="233794"/>
                  </a:lnTo>
                  <a:lnTo>
                    <a:pt x="1052080" y="350697"/>
                  </a:lnTo>
                  <a:lnTo>
                    <a:pt x="935177" y="350697"/>
                  </a:lnTo>
                  <a:lnTo>
                    <a:pt x="935177" y="233794"/>
                  </a:lnTo>
                  <a:lnTo>
                    <a:pt x="1052080" y="233794"/>
                  </a:lnTo>
                  <a:lnTo>
                    <a:pt x="1052080" y="116903"/>
                  </a:lnTo>
                  <a:lnTo>
                    <a:pt x="701382" y="116903"/>
                  </a:lnTo>
                  <a:lnTo>
                    <a:pt x="701382" y="233794"/>
                  </a:lnTo>
                  <a:lnTo>
                    <a:pt x="818286" y="233794"/>
                  </a:lnTo>
                  <a:lnTo>
                    <a:pt x="818286" y="350697"/>
                  </a:lnTo>
                  <a:lnTo>
                    <a:pt x="701382" y="350697"/>
                  </a:lnTo>
                  <a:lnTo>
                    <a:pt x="701382" y="233794"/>
                  </a:lnTo>
                  <a:lnTo>
                    <a:pt x="584492" y="233794"/>
                  </a:lnTo>
                  <a:lnTo>
                    <a:pt x="584492" y="116903"/>
                  </a:lnTo>
                  <a:lnTo>
                    <a:pt x="467588" y="116903"/>
                  </a:lnTo>
                  <a:lnTo>
                    <a:pt x="467588" y="233794"/>
                  </a:lnTo>
                  <a:lnTo>
                    <a:pt x="467588" y="350697"/>
                  </a:lnTo>
                  <a:lnTo>
                    <a:pt x="584492" y="350697"/>
                  </a:lnTo>
                  <a:lnTo>
                    <a:pt x="584492" y="467588"/>
                  </a:lnTo>
                  <a:lnTo>
                    <a:pt x="467588" y="467588"/>
                  </a:lnTo>
                  <a:lnTo>
                    <a:pt x="467588" y="584492"/>
                  </a:lnTo>
                  <a:lnTo>
                    <a:pt x="584492" y="584492"/>
                  </a:lnTo>
                  <a:lnTo>
                    <a:pt x="584492" y="701395"/>
                  </a:lnTo>
                  <a:lnTo>
                    <a:pt x="935177" y="701395"/>
                  </a:lnTo>
                  <a:lnTo>
                    <a:pt x="935177" y="584492"/>
                  </a:lnTo>
                  <a:lnTo>
                    <a:pt x="701382" y="584492"/>
                  </a:lnTo>
                  <a:lnTo>
                    <a:pt x="701382" y="467588"/>
                  </a:lnTo>
                  <a:lnTo>
                    <a:pt x="935177" y="467588"/>
                  </a:lnTo>
                  <a:lnTo>
                    <a:pt x="935177" y="584492"/>
                  </a:lnTo>
                  <a:lnTo>
                    <a:pt x="1052080" y="584492"/>
                  </a:lnTo>
                  <a:lnTo>
                    <a:pt x="1052080" y="701395"/>
                  </a:lnTo>
                  <a:lnTo>
                    <a:pt x="1285875" y="701395"/>
                  </a:lnTo>
                  <a:lnTo>
                    <a:pt x="1285875" y="584492"/>
                  </a:lnTo>
                  <a:lnTo>
                    <a:pt x="1402778" y="584492"/>
                  </a:lnTo>
                  <a:lnTo>
                    <a:pt x="1402778" y="701395"/>
                  </a:lnTo>
                  <a:lnTo>
                    <a:pt x="1636572" y="701395"/>
                  </a:lnTo>
                  <a:lnTo>
                    <a:pt x="1636572" y="818286"/>
                  </a:lnTo>
                  <a:lnTo>
                    <a:pt x="1987257" y="818286"/>
                  </a:lnTo>
                  <a:lnTo>
                    <a:pt x="1987257" y="701395"/>
                  </a:lnTo>
                  <a:close/>
                </a:path>
                <a:path w="3390265" h="1169034">
                  <a:moveTo>
                    <a:pt x="1987257" y="467588"/>
                  </a:moveTo>
                  <a:lnTo>
                    <a:pt x="1870367" y="467588"/>
                  </a:lnTo>
                  <a:lnTo>
                    <a:pt x="1870367" y="584492"/>
                  </a:lnTo>
                  <a:lnTo>
                    <a:pt x="1987257" y="584492"/>
                  </a:lnTo>
                  <a:lnTo>
                    <a:pt x="1987257" y="467588"/>
                  </a:lnTo>
                  <a:close/>
                </a:path>
                <a:path w="3390265" h="1169034">
                  <a:moveTo>
                    <a:pt x="2104161" y="1052080"/>
                  </a:moveTo>
                  <a:lnTo>
                    <a:pt x="1987257" y="1052080"/>
                  </a:lnTo>
                  <a:lnTo>
                    <a:pt x="1987257" y="935189"/>
                  </a:lnTo>
                  <a:lnTo>
                    <a:pt x="1870367" y="935189"/>
                  </a:lnTo>
                  <a:lnTo>
                    <a:pt x="1870367" y="1052080"/>
                  </a:lnTo>
                  <a:lnTo>
                    <a:pt x="1636572" y="1052080"/>
                  </a:lnTo>
                  <a:lnTo>
                    <a:pt x="1636572" y="935189"/>
                  </a:lnTo>
                  <a:lnTo>
                    <a:pt x="1402778" y="935189"/>
                  </a:lnTo>
                  <a:lnTo>
                    <a:pt x="1402778" y="1052080"/>
                  </a:lnTo>
                  <a:lnTo>
                    <a:pt x="1519669" y="1052080"/>
                  </a:lnTo>
                  <a:lnTo>
                    <a:pt x="1519669" y="1168984"/>
                  </a:lnTo>
                  <a:lnTo>
                    <a:pt x="2104161" y="1168984"/>
                  </a:lnTo>
                  <a:lnTo>
                    <a:pt x="2104161" y="1052080"/>
                  </a:lnTo>
                  <a:close/>
                </a:path>
                <a:path w="3390265" h="1169034">
                  <a:moveTo>
                    <a:pt x="2104161" y="818286"/>
                  </a:moveTo>
                  <a:lnTo>
                    <a:pt x="1987257" y="818286"/>
                  </a:lnTo>
                  <a:lnTo>
                    <a:pt x="1987257" y="935189"/>
                  </a:lnTo>
                  <a:lnTo>
                    <a:pt x="2104161" y="935189"/>
                  </a:lnTo>
                  <a:lnTo>
                    <a:pt x="2104161" y="818286"/>
                  </a:lnTo>
                  <a:close/>
                </a:path>
                <a:path w="3390265" h="1169034">
                  <a:moveTo>
                    <a:pt x="2104161" y="350697"/>
                  </a:moveTo>
                  <a:lnTo>
                    <a:pt x="1987257" y="350697"/>
                  </a:lnTo>
                  <a:lnTo>
                    <a:pt x="1987257" y="467588"/>
                  </a:lnTo>
                  <a:lnTo>
                    <a:pt x="2104161" y="467588"/>
                  </a:lnTo>
                  <a:lnTo>
                    <a:pt x="2104161" y="350697"/>
                  </a:lnTo>
                  <a:close/>
                </a:path>
                <a:path w="3390265" h="1169034">
                  <a:moveTo>
                    <a:pt x="2104161" y="116903"/>
                  </a:moveTo>
                  <a:lnTo>
                    <a:pt x="1753463" y="116903"/>
                  </a:lnTo>
                  <a:lnTo>
                    <a:pt x="1753463" y="233794"/>
                  </a:lnTo>
                  <a:lnTo>
                    <a:pt x="1636572" y="233794"/>
                  </a:lnTo>
                  <a:lnTo>
                    <a:pt x="1636572" y="350697"/>
                  </a:lnTo>
                  <a:lnTo>
                    <a:pt x="1870367" y="350697"/>
                  </a:lnTo>
                  <a:lnTo>
                    <a:pt x="1870367" y="233794"/>
                  </a:lnTo>
                  <a:lnTo>
                    <a:pt x="2104161" y="233794"/>
                  </a:lnTo>
                  <a:lnTo>
                    <a:pt x="2104161" y="116903"/>
                  </a:lnTo>
                  <a:close/>
                </a:path>
                <a:path w="3390265" h="1169034">
                  <a:moveTo>
                    <a:pt x="2221052" y="584492"/>
                  </a:moveTo>
                  <a:lnTo>
                    <a:pt x="1987257" y="584492"/>
                  </a:lnTo>
                  <a:lnTo>
                    <a:pt x="1987257" y="701395"/>
                  </a:lnTo>
                  <a:lnTo>
                    <a:pt x="2104161" y="701395"/>
                  </a:lnTo>
                  <a:lnTo>
                    <a:pt x="2104161" y="818286"/>
                  </a:lnTo>
                  <a:lnTo>
                    <a:pt x="2221052" y="818286"/>
                  </a:lnTo>
                  <a:lnTo>
                    <a:pt x="2221052" y="701395"/>
                  </a:lnTo>
                  <a:lnTo>
                    <a:pt x="2221052" y="584492"/>
                  </a:lnTo>
                  <a:close/>
                </a:path>
                <a:path w="3390265" h="1169034">
                  <a:moveTo>
                    <a:pt x="2571750" y="1052080"/>
                  </a:moveTo>
                  <a:lnTo>
                    <a:pt x="2454859" y="1052080"/>
                  </a:lnTo>
                  <a:lnTo>
                    <a:pt x="2454859" y="935189"/>
                  </a:lnTo>
                  <a:lnTo>
                    <a:pt x="2454859" y="818286"/>
                  </a:lnTo>
                  <a:lnTo>
                    <a:pt x="2454859" y="701395"/>
                  </a:lnTo>
                  <a:lnTo>
                    <a:pt x="2337955" y="701395"/>
                  </a:lnTo>
                  <a:lnTo>
                    <a:pt x="2337955" y="818286"/>
                  </a:lnTo>
                  <a:lnTo>
                    <a:pt x="2337955" y="935189"/>
                  </a:lnTo>
                  <a:lnTo>
                    <a:pt x="2104161" y="935189"/>
                  </a:lnTo>
                  <a:lnTo>
                    <a:pt x="2104161" y="1052080"/>
                  </a:lnTo>
                  <a:lnTo>
                    <a:pt x="2337955" y="1052080"/>
                  </a:lnTo>
                  <a:lnTo>
                    <a:pt x="2337955" y="1168984"/>
                  </a:lnTo>
                  <a:lnTo>
                    <a:pt x="2571750" y="1168984"/>
                  </a:lnTo>
                  <a:lnTo>
                    <a:pt x="2571750" y="1052080"/>
                  </a:lnTo>
                  <a:close/>
                </a:path>
                <a:path w="3390265" h="1169034">
                  <a:moveTo>
                    <a:pt x="2922447" y="935189"/>
                  </a:moveTo>
                  <a:lnTo>
                    <a:pt x="2805544" y="935189"/>
                  </a:lnTo>
                  <a:lnTo>
                    <a:pt x="2805544" y="818286"/>
                  </a:lnTo>
                  <a:lnTo>
                    <a:pt x="2688653" y="818286"/>
                  </a:lnTo>
                  <a:lnTo>
                    <a:pt x="2688653" y="935189"/>
                  </a:lnTo>
                  <a:lnTo>
                    <a:pt x="2571750" y="935189"/>
                  </a:lnTo>
                  <a:lnTo>
                    <a:pt x="2571750" y="1052080"/>
                  </a:lnTo>
                  <a:lnTo>
                    <a:pt x="2688653" y="1052080"/>
                  </a:lnTo>
                  <a:lnTo>
                    <a:pt x="2688653" y="1168984"/>
                  </a:lnTo>
                  <a:lnTo>
                    <a:pt x="2922447" y="1168984"/>
                  </a:lnTo>
                  <a:lnTo>
                    <a:pt x="2922447" y="1052080"/>
                  </a:lnTo>
                  <a:lnTo>
                    <a:pt x="2922447" y="935189"/>
                  </a:lnTo>
                  <a:close/>
                </a:path>
                <a:path w="3390265" h="1169034">
                  <a:moveTo>
                    <a:pt x="2922447" y="701395"/>
                  </a:moveTo>
                  <a:lnTo>
                    <a:pt x="2805544" y="701395"/>
                  </a:lnTo>
                  <a:lnTo>
                    <a:pt x="2805544" y="818286"/>
                  </a:lnTo>
                  <a:lnTo>
                    <a:pt x="2922447" y="818286"/>
                  </a:lnTo>
                  <a:lnTo>
                    <a:pt x="2922447" y="701395"/>
                  </a:lnTo>
                  <a:close/>
                </a:path>
                <a:path w="3390265" h="1169034">
                  <a:moveTo>
                    <a:pt x="2922447" y="467588"/>
                  </a:moveTo>
                  <a:lnTo>
                    <a:pt x="2454859" y="467588"/>
                  </a:lnTo>
                  <a:lnTo>
                    <a:pt x="2454859" y="350697"/>
                  </a:lnTo>
                  <a:lnTo>
                    <a:pt x="2571750" y="350697"/>
                  </a:lnTo>
                  <a:lnTo>
                    <a:pt x="2571750" y="233794"/>
                  </a:lnTo>
                  <a:lnTo>
                    <a:pt x="2454859" y="233794"/>
                  </a:lnTo>
                  <a:lnTo>
                    <a:pt x="2454859" y="116903"/>
                  </a:lnTo>
                  <a:lnTo>
                    <a:pt x="2337955" y="116903"/>
                  </a:lnTo>
                  <a:lnTo>
                    <a:pt x="2337955" y="233794"/>
                  </a:lnTo>
                  <a:lnTo>
                    <a:pt x="2221052" y="233794"/>
                  </a:lnTo>
                  <a:lnTo>
                    <a:pt x="2221052" y="350697"/>
                  </a:lnTo>
                  <a:lnTo>
                    <a:pt x="2337955" y="350697"/>
                  </a:lnTo>
                  <a:lnTo>
                    <a:pt x="2337955" y="467588"/>
                  </a:lnTo>
                  <a:lnTo>
                    <a:pt x="2221052" y="467588"/>
                  </a:lnTo>
                  <a:lnTo>
                    <a:pt x="2221052" y="584492"/>
                  </a:lnTo>
                  <a:lnTo>
                    <a:pt x="2454859" y="584492"/>
                  </a:lnTo>
                  <a:lnTo>
                    <a:pt x="2454859" y="701395"/>
                  </a:lnTo>
                  <a:lnTo>
                    <a:pt x="2571750" y="701395"/>
                  </a:lnTo>
                  <a:lnTo>
                    <a:pt x="2571750" y="584492"/>
                  </a:lnTo>
                  <a:lnTo>
                    <a:pt x="2922447" y="584492"/>
                  </a:lnTo>
                  <a:lnTo>
                    <a:pt x="2922447" y="467588"/>
                  </a:lnTo>
                  <a:close/>
                </a:path>
                <a:path w="3390265" h="1169034">
                  <a:moveTo>
                    <a:pt x="2922447" y="0"/>
                  </a:moveTo>
                  <a:lnTo>
                    <a:pt x="2571750" y="0"/>
                  </a:lnTo>
                  <a:lnTo>
                    <a:pt x="2571750" y="116903"/>
                  </a:lnTo>
                  <a:lnTo>
                    <a:pt x="2688653" y="116903"/>
                  </a:lnTo>
                  <a:lnTo>
                    <a:pt x="2688653" y="233794"/>
                  </a:lnTo>
                  <a:lnTo>
                    <a:pt x="2688653" y="350697"/>
                  </a:lnTo>
                  <a:lnTo>
                    <a:pt x="2805544" y="350697"/>
                  </a:lnTo>
                  <a:lnTo>
                    <a:pt x="2805544" y="233794"/>
                  </a:lnTo>
                  <a:lnTo>
                    <a:pt x="2805544" y="116903"/>
                  </a:lnTo>
                  <a:lnTo>
                    <a:pt x="2922447" y="116903"/>
                  </a:lnTo>
                  <a:lnTo>
                    <a:pt x="2922447" y="0"/>
                  </a:lnTo>
                  <a:close/>
                </a:path>
                <a:path w="3390265" h="1169034">
                  <a:moveTo>
                    <a:pt x="3156242" y="818286"/>
                  </a:moveTo>
                  <a:lnTo>
                    <a:pt x="2922447" y="818286"/>
                  </a:lnTo>
                  <a:lnTo>
                    <a:pt x="2922447" y="935189"/>
                  </a:lnTo>
                  <a:lnTo>
                    <a:pt x="3039338" y="935189"/>
                  </a:lnTo>
                  <a:lnTo>
                    <a:pt x="3039338" y="1052080"/>
                  </a:lnTo>
                  <a:lnTo>
                    <a:pt x="3039338" y="1168984"/>
                  </a:lnTo>
                  <a:lnTo>
                    <a:pt x="3156242" y="1168984"/>
                  </a:lnTo>
                  <a:lnTo>
                    <a:pt x="3156242" y="1052080"/>
                  </a:lnTo>
                  <a:lnTo>
                    <a:pt x="3156242" y="935189"/>
                  </a:lnTo>
                  <a:lnTo>
                    <a:pt x="3156242" y="818286"/>
                  </a:lnTo>
                  <a:close/>
                </a:path>
                <a:path w="3390265" h="1169034">
                  <a:moveTo>
                    <a:pt x="3156242" y="584492"/>
                  </a:moveTo>
                  <a:lnTo>
                    <a:pt x="2922447" y="584492"/>
                  </a:lnTo>
                  <a:lnTo>
                    <a:pt x="2922447" y="701395"/>
                  </a:lnTo>
                  <a:lnTo>
                    <a:pt x="3156242" y="701395"/>
                  </a:lnTo>
                  <a:lnTo>
                    <a:pt x="3156242" y="584492"/>
                  </a:lnTo>
                  <a:close/>
                </a:path>
                <a:path w="3390265" h="1169034">
                  <a:moveTo>
                    <a:pt x="3156242" y="350697"/>
                  </a:moveTo>
                  <a:lnTo>
                    <a:pt x="3039338" y="350697"/>
                  </a:lnTo>
                  <a:lnTo>
                    <a:pt x="3039338" y="233794"/>
                  </a:lnTo>
                  <a:lnTo>
                    <a:pt x="2922447" y="233794"/>
                  </a:lnTo>
                  <a:lnTo>
                    <a:pt x="2922447" y="350697"/>
                  </a:lnTo>
                  <a:lnTo>
                    <a:pt x="2922447" y="467588"/>
                  </a:lnTo>
                  <a:lnTo>
                    <a:pt x="3156242" y="467588"/>
                  </a:lnTo>
                  <a:lnTo>
                    <a:pt x="3156242" y="350697"/>
                  </a:lnTo>
                  <a:close/>
                </a:path>
                <a:path w="3390265" h="1169034">
                  <a:moveTo>
                    <a:pt x="3273133" y="701395"/>
                  </a:moveTo>
                  <a:lnTo>
                    <a:pt x="3156242" y="701395"/>
                  </a:lnTo>
                  <a:lnTo>
                    <a:pt x="3156242" y="818286"/>
                  </a:lnTo>
                  <a:lnTo>
                    <a:pt x="3273133" y="818286"/>
                  </a:lnTo>
                  <a:lnTo>
                    <a:pt x="3273133" y="701395"/>
                  </a:lnTo>
                  <a:close/>
                </a:path>
                <a:path w="3390265" h="1169034">
                  <a:moveTo>
                    <a:pt x="3273133" y="233794"/>
                  </a:moveTo>
                  <a:lnTo>
                    <a:pt x="3156242" y="233794"/>
                  </a:lnTo>
                  <a:lnTo>
                    <a:pt x="3156242" y="350697"/>
                  </a:lnTo>
                  <a:lnTo>
                    <a:pt x="3273133" y="350697"/>
                  </a:lnTo>
                  <a:lnTo>
                    <a:pt x="3273133" y="233794"/>
                  </a:lnTo>
                  <a:close/>
                </a:path>
                <a:path w="3390265" h="1169034">
                  <a:moveTo>
                    <a:pt x="3390036" y="935189"/>
                  </a:moveTo>
                  <a:lnTo>
                    <a:pt x="3273133" y="935189"/>
                  </a:lnTo>
                  <a:lnTo>
                    <a:pt x="3273133" y="1052080"/>
                  </a:lnTo>
                  <a:lnTo>
                    <a:pt x="3390036" y="1052080"/>
                  </a:lnTo>
                  <a:lnTo>
                    <a:pt x="3390036" y="935189"/>
                  </a:lnTo>
                  <a:close/>
                </a:path>
                <a:path w="3390265" h="1169034">
                  <a:moveTo>
                    <a:pt x="3390036" y="467588"/>
                  </a:moveTo>
                  <a:lnTo>
                    <a:pt x="3273133" y="467588"/>
                  </a:lnTo>
                  <a:lnTo>
                    <a:pt x="3273133" y="584492"/>
                  </a:lnTo>
                  <a:lnTo>
                    <a:pt x="3390036" y="584492"/>
                  </a:lnTo>
                  <a:lnTo>
                    <a:pt x="3390036" y="467588"/>
                  </a:lnTo>
                  <a:close/>
                </a:path>
                <a:path w="3390265" h="1169034">
                  <a:moveTo>
                    <a:pt x="3390036" y="0"/>
                  </a:moveTo>
                  <a:lnTo>
                    <a:pt x="3273133" y="0"/>
                  </a:lnTo>
                  <a:lnTo>
                    <a:pt x="3273133" y="116903"/>
                  </a:lnTo>
                  <a:lnTo>
                    <a:pt x="3390036" y="116903"/>
                  </a:lnTo>
                  <a:lnTo>
                    <a:pt x="3390036" y="0"/>
                  </a:lnTo>
                  <a:close/>
                </a:path>
              </a:pathLst>
            </a:custGeom>
            <a:solidFill>
              <a:srgbClr val="000000"/>
            </a:solidFill>
          </p:spPr>
          <p:txBody>
            <a:bodyPr wrap="square" lIns="0" tIns="0" rIns="0" bIns="0" rtlCol="0"/>
            <a:lstStyle/>
            <a:p>
              <a:endParaRPr/>
            </a:p>
          </p:txBody>
        </p:sp>
        <p:sp>
          <p:nvSpPr>
            <p:cNvPr id="93" name="object 93"/>
            <p:cNvSpPr/>
            <p:nvPr/>
          </p:nvSpPr>
          <p:spPr>
            <a:xfrm>
              <a:off x="14300657" y="8137676"/>
              <a:ext cx="3390265" cy="1285875"/>
            </a:xfrm>
            <a:custGeom>
              <a:avLst/>
              <a:gdLst/>
              <a:ahLst/>
              <a:cxnLst/>
              <a:rect l="l" t="t" r="r" b="b"/>
              <a:pathLst>
                <a:path w="3390265" h="1285875">
                  <a:moveTo>
                    <a:pt x="116903" y="116903"/>
                  </a:moveTo>
                  <a:lnTo>
                    <a:pt x="0" y="116903"/>
                  </a:lnTo>
                  <a:lnTo>
                    <a:pt x="0" y="233794"/>
                  </a:lnTo>
                  <a:lnTo>
                    <a:pt x="0" y="350697"/>
                  </a:lnTo>
                  <a:lnTo>
                    <a:pt x="116903" y="350697"/>
                  </a:lnTo>
                  <a:lnTo>
                    <a:pt x="116903" y="233794"/>
                  </a:lnTo>
                  <a:lnTo>
                    <a:pt x="116903" y="116903"/>
                  </a:lnTo>
                  <a:close/>
                </a:path>
                <a:path w="3390265" h="1285875">
                  <a:moveTo>
                    <a:pt x="584492" y="701382"/>
                  </a:moveTo>
                  <a:lnTo>
                    <a:pt x="233794" y="701382"/>
                  </a:lnTo>
                  <a:lnTo>
                    <a:pt x="233794" y="818286"/>
                  </a:lnTo>
                  <a:lnTo>
                    <a:pt x="233794" y="935189"/>
                  </a:lnTo>
                  <a:lnTo>
                    <a:pt x="233794" y="1052080"/>
                  </a:lnTo>
                  <a:lnTo>
                    <a:pt x="584492" y="1052080"/>
                  </a:lnTo>
                  <a:lnTo>
                    <a:pt x="584492" y="935189"/>
                  </a:lnTo>
                  <a:lnTo>
                    <a:pt x="584492" y="818286"/>
                  </a:lnTo>
                  <a:lnTo>
                    <a:pt x="584492" y="701382"/>
                  </a:lnTo>
                  <a:close/>
                </a:path>
                <a:path w="3390265" h="1285875">
                  <a:moveTo>
                    <a:pt x="818286" y="467588"/>
                  </a:moveTo>
                  <a:lnTo>
                    <a:pt x="701382" y="467588"/>
                  </a:lnTo>
                  <a:lnTo>
                    <a:pt x="701382" y="584492"/>
                  </a:lnTo>
                  <a:lnTo>
                    <a:pt x="701382" y="701382"/>
                  </a:lnTo>
                  <a:lnTo>
                    <a:pt x="701382" y="818286"/>
                  </a:lnTo>
                  <a:lnTo>
                    <a:pt x="701382" y="935189"/>
                  </a:lnTo>
                  <a:lnTo>
                    <a:pt x="701382" y="1052080"/>
                  </a:lnTo>
                  <a:lnTo>
                    <a:pt x="701382" y="1168984"/>
                  </a:lnTo>
                  <a:lnTo>
                    <a:pt x="116903" y="1168984"/>
                  </a:lnTo>
                  <a:lnTo>
                    <a:pt x="116903" y="584492"/>
                  </a:lnTo>
                  <a:lnTo>
                    <a:pt x="701382" y="584492"/>
                  </a:lnTo>
                  <a:lnTo>
                    <a:pt x="701382" y="467588"/>
                  </a:lnTo>
                  <a:lnTo>
                    <a:pt x="0" y="467588"/>
                  </a:lnTo>
                  <a:lnTo>
                    <a:pt x="0" y="584492"/>
                  </a:lnTo>
                  <a:lnTo>
                    <a:pt x="0" y="701382"/>
                  </a:lnTo>
                  <a:lnTo>
                    <a:pt x="0" y="1285875"/>
                  </a:lnTo>
                  <a:lnTo>
                    <a:pt x="818286" y="1285875"/>
                  </a:lnTo>
                  <a:lnTo>
                    <a:pt x="818286" y="584492"/>
                  </a:lnTo>
                  <a:lnTo>
                    <a:pt x="818286" y="467588"/>
                  </a:lnTo>
                  <a:close/>
                </a:path>
                <a:path w="3390265" h="1285875">
                  <a:moveTo>
                    <a:pt x="1052080" y="1168984"/>
                  </a:moveTo>
                  <a:lnTo>
                    <a:pt x="935177" y="1168984"/>
                  </a:lnTo>
                  <a:lnTo>
                    <a:pt x="935177" y="1285875"/>
                  </a:lnTo>
                  <a:lnTo>
                    <a:pt x="1052080" y="1285875"/>
                  </a:lnTo>
                  <a:lnTo>
                    <a:pt x="1052080" y="1168984"/>
                  </a:lnTo>
                  <a:close/>
                </a:path>
                <a:path w="3390265" h="1285875">
                  <a:moveTo>
                    <a:pt x="1168984" y="701382"/>
                  </a:moveTo>
                  <a:lnTo>
                    <a:pt x="1052080" y="701382"/>
                  </a:lnTo>
                  <a:lnTo>
                    <a:pt x="1052080" y="584492"/>
                  </a:lnTo>
                  <a:lnTo>
                    <a:pt x="935177" y="584492"/>
                  </a:lnTo>
                  <a:lnTo>
                    <a:pt x="935177" y="701382"/>
                  </a:lnTo>
                  <a:lnTo>
                    <a:pt x="935177" y="818286"/>
                  </a:lnTo>
                  <a:lnTo>
                    <a:pt x="935177" y="935189"/>
                  </a:lnTo>
                  <a:lnTo>
                    <a:pt x="935177" y="1052080"/>
                  </a:lnTo>
                  <a:lnTo>
                    <a:pt x="1052080" y="1052080"/>
                  </a:lnTo>
                  <a:lnTo>
                    <a:pt x="1052080" y="935189"/>
                  </a:lnTo>
                  <a:lnTo>
                    <a:pt x="1168984" y="935189"/>
                  </a:lnTo>
                  <a:lnTo>
                    <a:pt x="1168984" y="818286"/>
                  </a:lnTo>
                  <a:lnTo>
                    <a:pt x="1168984" y="701382"/>
                  </a:lnTo>
                  <a:close/>
                </a:path>
                <a:path w="3390265" h="1285875">
                  <a:moveTo>
                    <a:pt x="1285875" y="1052080"/>
                  </a:moveTo>
                  <a:lnTo>
                    <a:pt x="1168984" y="1052080"/>
                  </a:lnTo>
                  <a:lnTo>
                    <a:pt x="1168984" y="1168984"/>
                  </a:lnTo>
                  <a:lnTo>
                    <a:pt x="1168984" y="1285875"/>
                  </a:lnTo>
                  <a:lnTo>
                    <a:pt x="1285875" y="1285875"/>
                  </a:lnTo>
                  <a:lnTo>
                    <a:pt x="1285875" y="1168984"/>
                  </a:lnTo>
                  <a:lnTo>
                    <a:pt x="1285875" y="1052080"/>
                  </a:lnTo>
                  <a:close/>
                </a:path>
                <a:path w="3390265" h="1285875">
                  <a:moveTo>
                    <a:pt x="1519669" y="584492"/>
                  </a:moveTo>
                  <a:lnTo>
                    <a:pt x="1168984" y="584492"/>
                  </a:lnTo>
                  <a:lnTo>
                    <a:pt x="1168984" y="701382"/>
                  </a:lnTo>
                  <a:lnTo>
                    <a:pt x="1285875" y="701382"/>
                  </a:lnTo>
                  <a:lnTo>
                    <a:pt x="1285875" y="818286"/>
                  </a:lnTo>
                  <a:lnTo>
                    <a:pt x="1285875" y="935189"/>
                  </a:lnTo>
                  <a:lnTo>
                    <a:pt x="1519669" y="935189"/>
                  </a:lnTo>
                  <a:lnTo>
                    <a:pt x="1519669" y="818286"/>
                  </a:lnTo>
                  <a:lnTo>
                    <a:pt x="1402778" y="818286"/>
                  </a:lnTo>
                  <a:lnTo>
                    <a:pt x="1402778" y="701382"/>
                  </a:lnTo>
                  <a:lnTo>
                    <a:pt x="1519669" y="701382"/>
                  </a:lnTo>
                  <a:lnTo>
                    <a:pt x="1519669" y="584492"/>
                  </a:lnTo>
                  <a:close/>
                </a:path>
                <a:path w="3390265" h="1285875">
                  <a:moveTo>
                    <a:pt x="1636572" y="116903"/>
                  </a:moveTo>
                  <a:lnTo>
                    <a:pt x="1168984" y="116903"/>
                  </a:lnTo>
                  <a:lnTo>
                    <a:pt x="1168984" y="233794"/>
                  </a:lnTo>
                  <a:lnTo>
                    <a:pt x="1285875" y="233794"/>
                  </a:lnTo>
                  <a:lnTo>
                    <a:pt x="1285875" y="350697"/>
                  </a:lnTo>
                  <a:lnTo>
                    <a:pt x="1168984" y="350697"/>
                  </a:lnTo>
                  <a:lnTo>
                    <a:pt x="1168984" y="233794"/>
                  </a:lnTo>
                  <a:lnTo>
                    <a:pt x="1052080" y="233794"/>
                  </a:lnTo>
                  <a:lnTo>
                    <a:pt x="1052080" y="116903"/>
                  </a:lnTo>
                  <a:lnTo>
                    <a:pt x="818286" y="116903"/>
                  </a:lnTo>
                  <a:lnTo>
                    <a:pt x="818286" y="233794"/>
                  </a:lnTo>
                  <a:lnTo>
                    <a:pt x="584492" y="233794"/>
                  </a:lnTo>
                  <a:lnTo>
                    <a:pt x="584492" y="116903"/>
                  </a:lnTo>
                  <a:lnTo>
                    <a:pt x="350697" y="116903"/>
                  </a:lnTo>
                  <a:lnTo>
                    <a:pt x="350697" y="233794"/>
                  </a:lnTo>
                  <a:lnTo>
                    <a:pt x="350697" y="350697"/>
                  </a:lnTo>
                  <a:lnTo>
                    <a:pt x="935177" y="350697"/>
                  </a:lnTo>
                  <a:lnTo>
                    <a:pt x="935177" y="467588"/>
                  </a:lnTo>
                  <a:lnTo>
                    <a:pt x="1052080" y="467588"/>
                  </a:lnTo>
                  <a:lnTo>
                    <a:pt x="1052080" y="584492"/>
                  </a:lnTo>
                  <a:lnTo>
                    <a:pt x="1168984" y="584492"/>
                  </a:lnTo>
                  <a:lnTo>
                    <a:pt x="1168984" y="467588"/>
                  </a:lnTo>
                  <a:lnTo>
                    <a:pt x="1402778" y="467588"/>
                  </a:lnTo>
                  <a:lnTo>
                    <a:pt x="1402778" y="350697"/>
                  </a:lnTo>
                  <a:lnTo>
                    <a:pt x="1402778" y="233794"/>
                  </a:lnTo>
                  <a:lnTo>
                    <a:pt x="1636572" y="233794"/>
                  </a:lnTo>
                  <a:lnTo>
                    <a:pt x="1636572" y="116903"/>
                  </a:lnTo>
                  <a:close/>
                </a:path>
                <a:path w="3390265" h="1285875">
                  <a:moveTo>
                    <a:pt x="1753463" y="584492"/>
                  </a:moveTo>
                  <a:lnTo>
                    <a:pt x="1636572" y="584492"/>
                  </a:lnTo>
                  <a:lnTo>
                    <a:pt x="1636572" y="701382"/>
                  </a:lnTo>
                  <a:lnTo>
                    <a:pt x="1753463" y="701382"/>
                  </a:lnTo>
                  <a:lnTo>
                    <a:pt x="1753463" y="584492"/>
                  </a:lnTo>
                  <a:close/>
                </a:path>
                <a:path w="3390265" h="1285875">
                  <a:moveTo>
                    <a:pt x="1753463" y="233794"/>
                  </a:moveTo>
                  <a:lnTo>
                    <a:pt x="1636572" y="233794"/>
                  </a:lnTo>
                  <a:lnTo>
                    <a:pt x="1636572" y="350697"/>
                  </a:lnTo>
                  <a:lnTo>
                    <a:pt x="1753463" y="350697"/>
                  </a:lnTo>
                  <a:lnTo>
                    <a:pt x="1753463" y="233794"/>
                  </a:lnTo>
                  <a:close/>
                </a:path>
                <a:path w="3390265" h="1285875">
                  <a:moveTo>
                    <a:pt x="1870367" y="701382"/>
                  </a:moveTo>
                  <a:lnTo>
                    <a:pt x="1753463" y="701382"/>
                  </a:lnTo>
                  <a:lnTo>
                    <a:pt x="1753463" y="818286"/>
                  </a:lnTo>
                  <a:lnTo>
                    <a:pt x="1870367" y="818286"/>
                  </a:lnTo>
                  <a:lnTo>
                    <a:pt x="1870367" y="701382"/>
                  </a:lnTo>
                  <a:close/>
                </a:path>
                <a:path w="3390265" h="1285875">
                  <a:moveTo>
                    <a:pt x="1870367" y="467588"/>
                  </a:moveTo>
                  <a:lnTo>
                    <a:pt x="1753463" y="467588"/>
                  </a:lnTo>
                  <a:lnTo>
                    <a:pt x="1753463" y="584492"/>
                  </a:lnTo>
                  <a:lnTo>
                    <a:pt x="1870367" y="584492"/>
                  </a:lnTo>
                  <a:lnTo>
                    <a:pt x="1870367" y="467588"/>
                  </a:lnTo>
                  <a:close/>
                </a:path>
                <a:path w="3390265" h="1285875">
                  <a:moveTo>
                    <a:pt x="1987257" y="1052080"/>
                  </a:moveTo>
                  <a:lnTo>
                    <a:pt x="1870367" y="1052080"/>
                  </a:lnTo>
                  <a:lnTo>
                    <a:pt x="1870367" y="935189"/>
                  </a:lnTo>
                  <a:lnTo>
                    <a:pt x="1753463" y="935189"/>
                  </a:lnTo>
                  <a:lnTo>
                    <a:pt x="1753463" y="818286"/>
                  </a:lnTo>
                  <a:lnTo>
                    <a:pt x="1636572" y="818286"/>
                  </a:lnTo>
                  <a:lnTo>
                    <a:pt x="1636572" y="935189"/>
                  </a:lnTo>
                  <a:lnTo>
                    <a:pt x="1519669" y="935189"/>
                  </a:lnTo>
                  <a:lnTo>
                    <a:pt x="1519669" y="1052080"/>
                  </a:lnTo>
                  <a:lnTo>
                    <a:pt x="1753463" y="1052080"/>
                  </a:lnTo>
                  <a:lnTo>
                    <a:pt x="1753463" y="1168984"/>
                  </a:lnTo>
                  <a:lnTo>
                    <a:pt x="1987257" y="1168984"/>
                  </a:lnTo>
                  <a:lnTo>
                    <a:pt x="1987257" y="1052080"/>
                  </a:lnTo>
                  <a:close/>
                </a:path>
                <a:path w="3390265" h="1285875">
                  <a:moveTo>
                    <a:pt x="1987257" y="818286"/>
                  </a:moveTo>
                  <a:lnTo>
                    <a:pt x="1870367" y="818286"/>
                  </a:lnTo>
                  <a:lnTo>
                    <a:pt x="1870367" y="935189"/>
                  </a:lnTo>
                  <a:lnTo>
                    <a:pt x="1987257" y="935189"/>
                  </a:lnTo>
                  <a:lnTo>
                    <a:pt x="1987257" y="818286"/>
                  </a:lnTo>
                  <a:close/>
                </a:path>
                <a:path w="3390265" h="1285875">
                  <a:moveTo>
                    <a:pt x="1987257" y="584492"/>
                  </a:moveTo>
                  <a:lnTo>
                    <a:pt x="1870367" y="584492"/>
                  </a:lnTo>
                  <a:lnTo>
                    <a:pt x="1870367" y="701382"/>
                  </a:lnTo>
                  <a:lnTo>
                    <a:pt x="1987257" y="701382"/>
                  </a:lnTo>
                  <a:lnTo>
                    <a:pt x="1987257" y="584492"/>
                  </a:lnTo>
                  <a:close/>
                </a:path>
                <a:path w="3390265" h="1285875">
                  <a:moveTo>
                    <a:pt x="1987257" y="116903"/>
                  </a:moveTo>
                  <a:lnTo>
                    <a:pt x="1753463" y="116903"/>
                  </a:lnTo>
                  <a:lnTo>
                    <a:pt x="1753463" y="233794"/>
                  </a:lnTo>
                  <a:lnTo>
                    <a:pt x="1987257" y="233794"/>
                  </a:lnTo>
                  <a:lnTo>
                    <a:pt x="1987257" y="116903"/>
                  </a:lnTo>
                  <a:close/>
                </a:path>
                <a:path w="3390265" h="1285875">
                  <a:moveTo>
                    <a:pt x="2104161" y="701382"/>
                  </a:moveTo>
                  <a:lnTo>
                    <a:pt x="1987257" y="701382"/>
                  </a:lnTo>
                  <a:lnTo>
                    <a:pt x="1987257" y="818286"/>
                  </a:lnTo>
                  <a:lnTo>
                    <a:pt x="2104161" y="818286"/>
                  </a:lnTo>
                  <a:lnTo>
                    <a:pt x="2104161" y="701382"/>
                  </a:lnTo>
                  <a:close/>
                </a:path>
                <a:path w="3390265" h="1285875">
                  <a:moveTo>
                    <a:pt x="2221052" y="233794"/>
                  </a:moveTo>
                  <a:lnTo>
                    <a:pt x="1987257" y="233794"/>
                  </a:lnTo>
                  <a:lnTo>
                    <a:pt x="1987257" y="350697"/>
                  </a:lnTo>
                  <a:lnTo>
                    <a:pt x="1987257" y="467588"/>
                  </a:lnTo>
                  <a:lnTo>
                    <a:pt x="1987257" y="584492"/>
                  </a:lnTo>
                  <a:lnTo>
                    <a:pt x="2104161" y="584492"/>
                  </a:lnTo>
                  <a:lnTo>
                    <a:pt x="2104161" y="467588"/>
                  </a:lnTo>
                  <a:lnTo>
                    <a:pt x="2221052" y="467588"/>
                  </a:lnTo>
                  <a:lnTo>
                    <a:pt x="2221052" y="350697"/>
                  </a:lnTo>
                  <a:lnTo>
                    <a:pt x="2221052" y="233794"/>
                  </a:lnTo>
                  <a:close/>
                </a:path>
                <a:path w="3390265" h="1285875">
                  <a:moveTo>
                    <a:pt x="2688653" y="467588"/>
                  </a:moveTo>
                  <a:lnTo>
                    <a:pt x="2571750" y="467588"/>
                  </a:lnTo>
                  <a:lnTo>
                    <a:pt x="2571750" y="584492"/>
                  </a:lnTo>
                  <a:lnTo>
                    <a:pt x="2688653" y="584492"/>
                  </a:lnTo>
                  <a:lnTo>
                    <a:pt x="2688653" y="467588"/>
                  </a:lnTo>
                  <a:close/>
                </a:path>
                <a:path w="3390265" h="1285875">
                  <a:moveTo>
                    <a:pt x="3156242" y="0"/>
                  </a:moveTo>
                  <a:lnTo>
                    <a:pt x="3039338" y="0"/>
                  </a:lnTo>
                  <a:lnTo>
                    <a:pt x="3039338" y="116903"/>
                  </a:lnTo>
                  <a:lnTo>
                    <a:pt x="3156242" y="116903"/>
                  </a:lnTo>
                  <a:lnTo>
                    <a:pt x="3156242" y="0"/>
                  </a:lnTo>
                  <a:close/>
                </a:path>
                <a:path w="3390265" h="1285875">
                  <a:moveTo>
                    <a:pt x="3390036" y="233794"/>
                  </a:moveTo>
                  <a:lnTo>
                    <a:pt x="3273133" y="233794"/>
                  </a:lnTo>
                  <a:lnTo>
                    <a:pt x="3273133" y="116903"/>
                  </a:lnTo>
                  <a:lnTo>
                    <a:pt x="3156242" y="116903"/>
                  </a:lnTo>
                  <a:lnTo>
                    <a:pt x="3156242" y="233794"/>
                  </a:lnTo>
                  <a:lnTo>
                    <a:pt x="3039338" y="233794"/>
                  </a:lnTo>
                  <a:lnTo>
                    <a:pt x="3039338" y="350697"/>
                  </a:lnTo>
                  <a:lnTo>
                    <a:pt x="2922447" y="350697"/>
                  </a:lnTo>
                  <a:lnTo>
                    <a:pt x="2922447" y="233794"/>
                  </a:lnTo>
                  <a:lnTo>
                    <a:pt x="2922447" y="116903"/>
                  </a:lnTo>
                  <a:lnTo>
                    <a:pt x="2805544" y="116903"/>
                  </a:lnTo>
                  <a:lnTo>
                    <a:pt x="2805544" y="350697"/>
                  </a:lnTo>
                  <a:lnTo>
                    <a:pt x="2805544" y="467588"/>
                  </a:lnTo>
                  <a:lnTo>
                    <a:pt x="2805544" y="584492"/>
                  </a:lnTo>
                  <a:lnTo>
                    <a:pt x="2805544" y="701382"/>
                  </a:lnTo>
                  <a:lnTo>
                    <a:pt x="2454859" y="701382"/>
                  </a:lnTo>
                  <a:lnTo>
                    <a:pt x="2454859" y="584492"/>
                  </a:lnTo>
                  <a:lnTo>
                    <a:pt x="2454859" y="467588"/>
                  </a:lnTo>
                  <a:lnTo>
                    <a:pt x="2454859" y="350697"/>
                  </a:lnTo>
                  <a:lnTo>
                    <a:pt x="2805544" y="350697"/>
                  </a:lnTo>
                  <a:lnTo>
                    <a:pt x="2805544" y="116903"/>
                  </a:lnTo>
                  <a:lnTo>
                    <a:pt x="2337955" y="116903"/>
                  </a:lnTo>
                  <a:lnTo>
                    <a:pt x="2337955" y="233794"/>
                  </a:lnTo>
                  <a:lnTo>
                    <a:pt x="2337955" y="350697"/>
                  </a:lnTo>
                  <a:lnTo>
                    <a:pt x="2337955" y="467588"/>
                  </a:lnTo>
                  <a:lnTo>
                    <a:pt x="2221052" y="467588"/>
                  </a:lnTo>
                  <a:lnTo>
                    <a:pt x="2221052" y="584492"/>
                  </a:lnTo>
                  <a:lnTo>
                    <a:pt x="2221052" y="701382"/>
                  </a:lnTo>
                  <a:lnTo>
                    <a:pt x="2337955" y="701382"/>
                  </a:lnTo>
                  <a:lnTo>
                    <a:pt x="2337955" y="818286"/>
                  </a:lnTo>
                  <a:lnTo>
                    <a:pt x="2337955" y="935189"/>
                  </a:lnTo>
                  <a:lnTo>
                    <a:pt x="2104161" y="935189"/>
                  </a:lnTo>
                  <a:lnTo>
                    <a:pt x="2104161" y="1052080"/>
                  </a:lnTo>
                  <a:lnTo>
                    <a:pt x="2104161" y="1168984"/>
                  </a:lnTo>
                  <a:lnTo>
                    <a:pt x="2221052" y="1168984"/>
                  </a:lnTo>
                  <a:lnTo>
                    <a:pt x="2221052" y="1052080"/>
                  </a:lnTo>
                  <a:lnTo>
                    <a:pt x="2337955" y="1052080"/>
                  </a:lnTo>
                  <a:lnTo>
                    <a:pt x="2337955" y="1168984"/>
                  </a:lnTo>
                  <a:lnTo>
                    <a:pt x="2571750" y="1168984"/>
                  </a:lnTo>
                  <a:lnTo>
                    <a:pt x="2571750" y="1052080"/>
                  </a:lnTo>
                  <a:lnTo>
                    <a:pt x="2688653" y="1052080"/>
                  </a:lnTo>
                  <a:lnTo>
                    <a:pt x="2688653" y="1168984"/>
                  </a:lnTo>
                  <a:lnTo>
                    <a:pt x="2805544" y="1168984"/>
                  </a:lnTo>
                  <a:lnTo>
                    <a:pt x="2805544" y="1052080"/>
                  </a:lnTo>
                  <a:lnTo>
                    <a:pt x="2922447" y="1052080"/>
                  </a:lnTo>
                  <a:lnTo>
                    <a:pt x="2922447" y="1168984"/>
                  </a:lnTo>
                  <a:lnTo>
                    <a:pt x="3039338" y="1168984"/>
                  </a:lnTo>
                  <a:lnTo>
                    <a:pt x="3039338" y="1052080"/>
                  </a:lnTo>
                  <a:lnTo>
                    <a:pt x="3156242" y="1052080"/>
                  </a:lnTo>
                  <a:lnTo>
                    <a:pt x="3156242" y="1168984"/>
                  </a:lnTo>
                  <a:lnTo>
                    <a:pt x="3273133" y="1168984"/>
                  </a:lnTo>
                  <a:lnTo>
                    <a:pt x="3273133" y="1052080"/>
                  </a:lnTo>
                  <a:lnTo>
                    <a:pt x="3273133" y="935189"/>
                  </a:lnTo>
                  <a:lnTo>
                    <a:pt x="3390036" y="935189"/>
                  </a:lnTo>
                  <a:lnTo>
                    <a:pt x="3390036" y="818286"/>
                  </a:lnTo>
                  <a:lnTo>
                    <a:pt x="3390036" y="701382"/>
                  </a:lnTo>
                  <a:lnTo>
                    <a:pt x="3273133" y="701382"/>
                  </a:lnTo>
                  <a:lnTo>
                    <a:pt x="3273133" y="584492"/>
                  </a:lnTo>
                  <a:lnTo>
                    <a:pt x="3156242" y="584492"/>
                  </a:lnTo>
                  <a:lnTo>
                    <a:pt x="3156242" y="701382"/>
                  </a:lnTo>
                  <a:lnTo>
                    <a:pt x="3039338" y="701382"/>
                  </a:lnTo>
                  <a:lnTo>
                    <a:pt x="3039338" y="818286"/>
                  </a:lnTo>
                  <a:lnTo>
                    <a:pt x="2922447" y="818286"/>
                  </a:lnTo>
                  <a:lnTo>
                    <a:pt x="2922447" y="935189"/>
                  </a:lnTo>
                  <a:lnTo>
                    <a:pt x="2454859" y="935189"/>
                  </a:lnTo>
                  <a:lnTo>
                    <a:pt x="2454859" y="818286"/>
                  </a:lnTo>
                  <a:lnTo>
                    <a:pt x="2922447" y="818286"/>
                  </a:lnTo>
                  <a:lnTo>
                    <a:pt x="2922447" y="701382"/>
                  </a:lnTo>
                  <a:lnTo>
                    <a:pt x="2922447" y="584492"/>
                  </a:lnTo>
                  <a:lnTo>
                    <a:pt x="3156242" y="584492"/>
                  </a:lnTo>
                  <a:lnTo>
                    <a:pt x="3156242" y="467588"/>
                  </a:lnTo>
                  <a:lnTo>
                    <a:pt x="3390036" y="467588"/>
                  </a:lnTo>
                  <a:lnTo>
                    <a:pt x="3390036" y="350697"/>
                  </a:lnTo>
                  <a:lnTo>
                    <a:pt x="3390036" y="233794"/>
                  </a:lnTo>
                  <a:close/>
                </a:path>
              </a:pathLst>
            </a:custGeom>
            <a:solidFill>
              <a:srgbClr val="000000"/>
            </a:solidFill>
          </p:spPr>
          <p:txBody>
            <a:bodyPr wrap="square" lIns="0" tIns="0" rIns="0" bIns="0" rtlCol="0"/>
            <a:lstStyle/>
            <a:p>
              <a:endParaRPr/>
            </a:p>
          </p:txBody>
        </p:sp>
        <p:sp>
          <p:nvSpPr>
            <p:cNvPr id="94" name="object 94"/>
            <p:cNvSpPr/>
            <p:nvPr/>
          </p:nvSpPr>
          <p:spPr>
            <a:xfrm>
              <a:off x="15469641" y="9306661"/>
              <a:ext cx="1987550" cy="117475"/>
            </a:xfrm>
            <a:custGeom>
              <a:avLst/>
              <a:gdLst/>
              <a:ahLst/>
              <a:cxnLst/>
              <a:rect l="l" t="t" r="r" b="b"/>
              <a:pathLst>
                <a:path w="1987550" h="117475">
                  <a:moveTo>
                    <a:pt x="116890" y="0"/>
                  </a:moveTo>
                  <a:lnTo>
                    <a:pt x="0" y="0"/>
                  </a:lnTo>
                  <a:lnTo>
                    <a:pt x="0" y="116890"/>
                  </a:lnTo>
                  <a:lnTo>
                    <a:pt x="116890" y="116890"/>
                  </a:lnTo>
                  <a:lnTo>
                    <a:pt x="116890" y="0"/>
                  </a:lnTo>
                  <a:close/>
                </a:path>
                <a:path w="1987550" h="117475">
                  <a:moveTo>
                    <a:pt x="701382" y="0"/>
                  </a:moveTo>
                  <a:lnTo>
                    <a:pt x="233794" y="0"/>
                  </a:lnTo>
                  <a:lnTo>
                    <a:pt x="233794" y="116890"/>
                  </a:lnTo>
                  <a:lnTo>
                    <a:pt x="701382" y="116890"/>
                  </a:lnTo>
                  <a:lnTo>
                    <a:pt x="701382" y="0"/>
                  </a:lnTo>
                  <a:close/>
                </a:path>
                <a:path w="1987550" h="117475">
                  <a:moveTo>
                    <a:pt x="935177" y="0"/>
                  </a:moveTo>
                  <a:lnTo>
                    <a:pt x="818273" y="0"/>
                  </a:lnTo>
                  <a:lnTo>
                    <a:pt x="818273" y="116890"/>
                  </a:lnTo>
                  <a:lnTo>
                    <a:pt x="935177" y="116890"/>
                  </a:lnTo>
                  <a:lnTo>
                    <a:pt x="935177" y="0"/>
                  </a:lnTo>
                  <a:close/>
                </a:path>
                <a:path w="1987550" h="117475">
                  <a:moveTo>
                    <a:pt x="1168971" y="0"/>
                  </a:moveTo>
                  <a:lnTo>
                    <a:pt x="1052068" y="0"/>
                  </a:lnTo>
                  <a:lnTo>
                    <a:pt x="1052068" y="116890"/>
                  </a:lnTo>
                  <a:lnTo>
                    <a:pt x="1168971" y="116890"/>
                  </a:lnTo>
                  <a:lnTo>
                    <a:pt x="1168971" y="0"/>
                  </a:lnTo>
                  <a:close/>
                </a:path>
                <a:path w="1987550" h="117475">
                  <a:moveTo>
                    <a:pt x="1519669" y="0"/>
                  </a:moveTo>
                  <a:lnTo>
                    <a:pt x="1402765" y="0"/>
                  </a:lnTo>
                  <a:lnTo>
                    <a:pt x="1402765" y="116890"/>
                  </a:lnTo>
                  <a:lnTo>
                    <a:pt x="1519669" y="116890"/>
                  </a:lnTo>
                  <a:lnTo>
                    <a:pt x="1519669" y="0"/>
                  </a:lnTo>
                  <a:close/>
                </a:path>
                <a:path w="1987550" h="117475">
                  <a:moveTo>
                    <a:pt x="1987257" y="0"/>
                  </a:moveTo>
                  <a:lnTo>
                    <a:pt x="1636560" y="0"/>
                  </a:lnTo>
                  <a:lnTo>
                    <a:pt x="1636560" y="116890"/>
                  </a:lnTo>
                  <a:lnTo>
                    <a:pt x="1987257" y="116890"/>
                  </a:lnTo>
                  <a:lnTo>
                    <a:pt x="1987257"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016000" y="537310"/>
            <a:ext cx="16690340" cy="1554913"/>
          </a:xfrm>
          <a:prstGeom prst="rect">
            <a:avLst/>
          </a:prstGeom>
        </p:spPr>
        <p:txBody>
          <a:bodyPr vert="horz" wrap="square" lIns="0" tIns="15875" rIns="0" bIns="0" rtlCol="0">
            <a:spAutoFit/>
          </a:bodyPr>
          <a:lstStyle/>
          <a:p>
            <a:pPr marL="12700">
              <a:lnSpc>
                <a:spcPct val="100000"/>
              </a:lnSpc>
              <a:spcBef>
                <a:spcPts val="125"/>
              </a:spcBef>
            </a:pPr>
            <a:r>
              <a:rPr sz="5000" dirty="0"/>
              <a:t>IMPORTANCE OF LIBRARIES IN RESPONSE TO THE OPIOID CRISIS</a:t>
            </a:r>
          </a:p>
        </p:txBody>
      </p:sp>
      <p:sp>
        <p:nvSpPr>
          <p:cNvPr id="3" name="object 3">
            <a:extLst>
              <a:ext uri="{C183D7F6-B498-43B3-948B-1728B52AA6E4}">
                <adec:decorative xmlns:adec="http://schemas.microsoft.com/office/drawing/2017/decorative" val="1"/>
              </a:ext>
            </a:extLst>
          </p:cNvPr>
          <p:cNvSpPr/>
          <p:nvPr/>
        </p:nvSpPr>
        <p:spPr>
          <a:xfrm>
            <a:off x="0" y="0"/>
            <a:ext cx="701040" cy="10288905"/>
          </a:xfrm>
          <a:custGeom>
            <a:avLst/>
            <a:gdLst/>
            <a:ahLst/>
            <a:cxnLst/>
            <a:rect l="l" t="t" r="r" b="b"/>
            <a:pathLst>
              <a:path w="701040" h="10288905">
                <a:moveTo>
                  <a:pt x="700483" y="10288357"/>
                </a:moveTo>
                <a:lnTo>
                  <a:pt x="0" y="10288357"/>
                </a:lnTo>
                <a:lnTo>
                  <a:pt x="0" y="0"/>
                </a:lnTo>
                <a:lnTo>
                  <a:pt x="700483" y="0"/>
                </a:lnTo>
                <a:lnTo>
                  <a:pt x="700483" y="10288357"/>
                </a:lnTo>
                <a:close/>
              </a:path>
            </a:pathLst>
          </a:custGeom>
          <a:solidFill>
            <a:srgbClr val="CDB59C"/>
          </a:solidFill>
        </p:spPr>
        <p:txBody>
          <a:bodyPr wrap="square" lIns="0" tIns="0" rIns="0" bIns="0" rtlCol="0"/>
          <a:lstStyle/>
          <a:p>
            <a:endParaRPr/>
          </a:p>
        </p:txBody>
      </p:sp>
      <p:pic>
        <p:nvPicPr>
          <p:cNvPr id="5" name="object 5">
            <a:hlinkClick r:id="rId3"/>
            <a:extLst>
              <a:ext uri="{C183D7F6-B498-43B3-948B-1728B52AA6E4}">
                <adec:decorative xmlns:adec="http://schemas.microsoft.com/office/drawing/2017/decorative" val="1"/>
              </a:ext>
            </a:extLst>
          </p:cNvPr>
          <p:cNvPicPr/>
          <p:nvPr/>
        </p:nvPicPr>
        <p:blipFill>
          <a:blip r:embed="rId4" cstate="print"/>
          <a:stretch>
            <a:fillRect/>
          </a:stretch>
        </p:blipFill>
        <p:spPr>
          <a:xfrm>
            <a:off x="1334999" y="2226513"/>
            <a:ext cx="104775" cy="104774"/>
          </a:xfrm>
          <a:prstGeom prst="rect">
            <a:avLst/>
          </a:prstGeom>
        </p:spPr>
      </p:pic>
      <p:pic>
        <p:nvPicPr>
          <p:cNvPr id="6" name="object 6">
            <a:hlinkClick r:id="rId3"/>
            <a:extLst>
              <a:ext uri="{C183D7F6-B498-43B3-948B-1728B52AA6E4}">
                <adec:decorative xmlns:adec="http://schemas.microsoft.com/office/drawing/2017/decorative" val="1"/>
              </a:ext>
            </a:extLst>
          </p:cNvPr>
          <p:cNvPicPr/>
          <p:nvPr/>
        </p:nvPicPr>
        <p:blipFill>
          <a:blip r:embed="rId4" cstate="print"/>
          <a:stretch>
            <a:fillRect/>
          </a:stretch>
        </p:blipFill>
        <p:spPr>
          <a:xfrm>
            <a:off x="1334999" y="3826713"/>
            <a:ext cx="104775" cy="104774"/>
          </a:xfrm>
          <a:prstGeom prst="rect">
            <a:avLst/>
          </a:prstGeom>
        </p:spPr>
      </p:pic>
      <p:pic>
        <p:nvPicPr>
          <p:cNvPr id="7" name="object 7">
            <a:hlinkClick r:id="rId3"/>
            <a:extLst>
              <a:ext uri="{C183D7F6-B498-43B3-948B-1728B52AA6E4}">
                <adec:decorative xmlns:adec="http://schemas.microsoft.com/office/drawing/2017/decorative" val="1"/>
              </a:ext>
            </a:extLst>
          </p:cNvPr>
          <p:cNvPicPr/>
          <p:nvPr/>
        </p:nvPicPr>
        <p:blipFill>
          <a:blip r:embed="rId4" cstate="print"/>
          <a:stretch>
            <a:fillRect/>
          </a:stretch>
        </p:blipFill>
        <p:spPr>
          <a:xfrm>
            <a:off x="1334999" y="4893513"/>
            <a:ext cx="104775" cy="104774"/>
          </a:xfrm>
          <a:prstGeom prst="rect">
            <a:avLst/>
          </a:prstGeom>
        </p:spPr>
      </p:pic>
      <p:pic>
        <p:nvPicPr>
          <p:cNvPr id="8" name="object 8">
            <a:hlinkClick r:id="rId3"/>
            <a:extLst>
              <a:ext uri="{C183D7F6-B498-43B3-948B-1728B52AA6E4}">
                <adec:decorative xmlns:adec="http://schemas.microsoft.com/office/drawing/2017/decorative" val="1"/>
              </a:ext>
            </a:extLst>
          </p:cNvPr>
          <p:cNvPicPr/>
          <p:nvPr/>
        </p:nvPicPr>
        <p:blipFill>
          <a:blip r:embed="rId4" cstate="print"/>
          <a:stretch>
            <a:fillRect/>
          </a:stretch>
        </p:blipFill>
        <p:spPr>
          <a:xfrm>
            <a:off x="1334999" y="5960312"/>
            <a:ext cx="104775" cy="104774"/>
          </a:xfrm>
          <a:prstGeom prst="rect">
            <a:avLst/>
          </a:prstGeom>
        </p:spPr>
      </p:pic>
      <p:pic>
        <p:nvPicPr>
          <p:cNvPr id="9" name="object 9">
            <a:hlinkClick r:id="rId3"/>
            <a:extLst>
              <a:ext uri="{C183D7F6-B498-43B3-948B-1728B52AA6E4}">
                <adec:decorative xmlns:adec="http://schemas.microsoft.com/office/drawing/2017/decorative" val="1"/>
              </a:ext>
            </a:extLst>
          </p:cNvPr>
          <p:cNvPicPr/>
          <p:nvPr/>
        </p:nvPicPr>
        <p:blipFill>
          <a:blip r:embed="rId4" cstate="print"/>
          <a:stretch>
            <a:fillRect/>
          </a:stretch>
        </p:blipFill>
        <p:spPr>
          <a:xfrm>
            <a:off x="1334999" y="8093912"/>
            <a:ext cx="104775" cy="104774"/>
          </a:xfrm>
          <a:prstGeom prst="rect">
            <a:avLst/>
          </a:prstGeom>
        </p:spPr>
      </p:pic>
      <p:pic>
        <p:nvPicPr>
          <p:cNvPr id="10" name="object 10">
            <a:hlinkClick r:id="rId3"/>
            <a:extLst>
              <a:ext uri="{C183D7F6-B498-43B3-948B-1728B52AA6E4}">
                <adec:decorative xmlns:adec="http://schemas.microsoft.com/office/drawing/2017/decorative" val="1"/>
              </a:ext>
            </a:extLst>
          </p:cNvPr>
          <p:cNvPicPr/>
          <p:nvPr/>
        </p:nvPicPr>
        <p:blipFill>
          <a:blip r:embed="rId5" cstate="print"/>
          <a:stretch>
            <a:fillRect/>
          </a:stretch>
        </p:blipFill>
        <p:spPr>
          <a:xfrm>
            <a:off x="1334999" y="9170237"/>
            <a:ext cx="104775" cy="104774"/>
          </a:xfrm>
          <a:prstGeom prst="rect">
            <a:avLst/>
          </a:prstGeom>
        </p:spPr>
      </p:pic>
      <p:sp>
        <p:nvSpPr>
          <p:cNvPr id="11" name="object 11"/>
          <p:cNvSpPr txBox="1"/>
          <p:nvPr/>
        </p:nvSpPr>
        <p:spPr>
          <a:xfrm>
            <a:off x="1713306" y="2092223"/>
            <a:ext cx="9340850" cy="7502525"/>
          </a:xfrm>
          <a:prstGeom prst="rect">
            <a:avLst/>
          </a:prstGeom>
        </p:spPr>
        <p:txBody>
          <a:bodyPr vert="horz" wrap="square" lIns="0" tIns="12065" rIns="0" bIns="0" rtlCol="0">
            <a:spAutoFit/>
          </a:bodyPr>
          <a:lstStyle/>
          <a:p>
            <a:pPr marL="12700" marR="12065">
              <a:lnSpc>
                <a:spcPct val="140000"/>
              </a:lnSpc>
              <a:spcBef>
                <a:spcPts val="95"/>
              </a:spcBef>
            </a:pPr>
            <a:r>
              <a:rPr sz="2500" spc="130" dirty="0">
                <a:latin typeface="Times New Roman"/>
                <a:cs typeface="Times New Roman"/>
                <a:hlinkClick r:id="rId3"/>
              </a:rPr>
              <a:t>Public</a:t>
            </a:r>
            <a:r>
              <a:rPr sz="2500" spc="45" dirty="0">
                <a:latin typeface="Times New Roman"/>
                <a:cs typeface="Times New Roman"/>
                <a:hlinkClick r:id="rId3"/>
              </a:rPr>
              <a:t> </a:t>
            </a:r>
            <a:r>
              <a:rPr sz="2500" spc="140" dirty="0">
                <a:latin typeface="Times New Roman"/>
                <a:cs typeface="Times New Roman"/>
                <a:hlinkClick r:id="rId3"/>
              </a:rPr>
              <a:t>libraries</a:t>
            </a:r>
            <a:r>
              <a:rPr sz="2500" spc="45" dirty="0">
                <a:latin typeface="Times New Roman"/>
                <a:cs typeface="Times New Roman"/>
                <a:hlinkClick r:id="rId3"/>
              </a:rPr>
              <a:t> </a:t>
            </a:r>
            <a:r>
              <a:rPr sz="2500" spc="220" dirty="0">
                <a:latin typeface="Times New Roman"/>
                <a:cs typeface="Times New Roman"/>
                <a:hlinkClick r:id="rId3"/>
              </a:rPr>
              <a:t>are</a:t>
            </a:r>
            <a:r>
              <a:rPr sz="2500" spc="45" dirty="0">
                <a:latin typeface="Times New Roman"/>
                <a:cs typeface="Times New Roman"/>
                <a:hlinkClick r:id="rId3"/>
              </a:rPr>
              <a:t> </a:t>
            </a:r>
            <a:r>
              <a:rPr sz="2500" spc="240" dirty="0">
                <a:latin typeface="Times New Roman"/>
                <a:cs typeface="Times New Roman"/>
                <a:hlinkClick r:id="rId3"/>
              </a:rPr>
              <a:t>trusted</a:t>
            </a:r>
            <a:r>
              <a:rPr sz="2500" spc="45" dirty="0">
                <a:latin typeface="Times New Roman"/>
                <a:cs typeface="Times New Roman"/>
                <a:hlinkClick r:id="rId3"/>
              </a:rPr>
              <a:t> </a:t>
            </a:r>
            <a:r>
              <a:rPr sz="2500" spc="180" dirty="0">
                <a:latin typeface="Times New Roman"/>
                <a:cs typeface="Times New Roman"/>
                <a:hlinkClick r:id="rId3"/>
              </a:rPr>
              <a:t>institutions</a:t>
            </a:r>
            <a:r>
              <a:rPr sz="2500" spc="45" dirty="0">
                <a:latin typeface="Times New Roman"/>
                <a:cs typeface="Times New Roman"/>
                <a:hlinkClick r:id="rId3"/>
              </a:rPr>
              <a:t> </a:t>
            </a:r>
            <a:r>
              <a:rPr sz="2500" spc="235" dirty="0">
                <a:latin typeface="Times New Roman"/>
                <a:cs typeface="Times New Roman"/>
                <a:hlinkClick r:id="rId3"/>
              </a:rPr>
              <a:t>that</a:t>
            </a:r>
            <a:r>
              <a:rPr sz="2500" spc="45" dirty="0">
                <a:latin typeface="Times New Roman"/>
                <a:cs typeface="Times New Roman"/>
                <a:hlinkClick r:id="rId3"/>
              </a:rPr>
              <a:t> </a:t>
            </a:r>
            <a:r>
              <a:rPr sz="2500" spc="220" dirty="0">
                <a:latin typeface="Times New Roman"/>
                <a:cs typeface="Times New Roman"/>
                <a:hlinkClick r:id="rId3"/>
              </a:rPr>
              <a:t>are</a:t>
            </a:r>
            <a:r>
              <a:rPr sz="2500" spc="45" dirty="0">
                <a:latin typeface="Times New Roman"/>
                <a:cs typeface="Times New Roman"/>
                <a:hlinkClick r:id="rId3"/>
              </a:rPr>
              <a:t> </a:t>
            </a:r>
            <a:r>
              <a:rPr sz="2500" spc="155" dirty="0">
                <a:latin typeface="Times New Roman"/>
                <a:cs typeface="Times New Roman"/>
                <a:hlinkClick r:id="rId3"/>
              </a:rPr>
              <a:t>viewed</a:t>
            </a:r>
            <a:r>
              <a:rPr sz="2500" spc="45" dirty="0">
                <a:latin typeface="Times New Roman"/>
                <a:cs typeface="Times New Roman"/>
                <a:hlinkClick r:id="rId3"/>
              </a:rPr>
              <a:t> </a:t>
            </a:r>
            <a:r>
              <a:rPr sz="2500" spc="140" dirty="0">
                <a:latin typeface="Times New Roman"/>
                <a:cs typeface="Times New Roman"/>
                <a:hlinkClick r:id="rId3"/>
              </a:rPr>
              <a:t>by</a:t>
            </a:r>
            <a:r>
              <a:rPr sz="2500" spc="50" dirty="0">
                <a:latin typeface="Times New Roman"/>
                <a:cs typeface="Times New Roman"/>
                <a:hlinkClick r:id="rId3"/>
              </a:rPr>
              <a:t> </a:t>
            </a:r>
            <a:r>
              <a:rPr sz="2500" spc="155" dirty="0">
                <a:latin typeface="Times New Roman"/>
                <a:cs typeface="Times New Roman"/>
                <a:hlinkClick r:id="rId3"/>
              </a:rPr>
              <a:t>over </a:t>
            </a:r>
            <a:r>
              <a:rPr sz="2500" spc="200" dirty="0">
                <a:latin typeface="Times New Roman"/>
                <a:cs typeface="Times New Roman"/>
                <a:hlinkClick r:id="rId3"/>
              </a:rPr>
              <a:t>90%</a:t>
            </a:r>
            <a:r>
              <a:rPr sz="2500" spc="45" dirty="0">
                <a:latin typeface="Times New Roman"/>
                <a:cs typeface="Times New Roman"/>
                <a:hlinkClick r:id="rId3"/>
              </a:rPr>
              <a:t> </a:t>
            </a:r>
            <a:r>
              <a:rPr sz="2500" spc="105" dirty="0">
                <a:latin typeface="Times New Roman"/>
                <a:cs typeface="Times New Roman"/>
                <a:hlinkClick r:id="rId3"/>
              </a:rPr>
              <a:t>of</a:t>
            </a:r>
            <a:r>
              <a:rPr sz="2500" spc="45" dirty="0">
                <a:latin typeface="Times New Roman"/>
                <a:cs typeface="Times New Roman"/>
                <a:hlinkClick r:id="rId3"/>
              </a:rPr>
              <a:t> </a:t>
            </a:r>
            <a:r>
              <a:rPr sz="2500" spc="150" dirty="0">
                <a:latin typeface="Times New Roman"/>
                <a:cs typeface="Times New Roman"/>
                <a:hlinkClick r:id="rId3"/>
              </a:rPr>
              <a:t>Americans</a:t>
            </a:r>
            <a:r>
              <a:rPr sz="2500" spc="45" dirty="0">
                <a:latin typeface="Times New Roman"/>
                <a:cs typeface="Times New Roman"/>
                <a:hlinkClick r:id="rId3"/>
              </a:rPr>
              <a:t> </a:t>
            </a:r>
            <a:r>
              <a:rPr sz="2500" spc="175" dirty="0">
                <a:latin typeface="Times New Roman"/>
                <a:cs typeface="Times New Roman"/>
                <a:hlinkClick r:id="rId3"/>
              </a:rPr>
              <a:t>as</a:t>
            </a:r>
            <a:r>
              <a:rPr sz="2500" spc="50" dirty="0">
                <a:latin typeface="Times New Roman"/>
                <a:cs typeface="Times New Roman"/>
                <a:hlinkClick r:id="rId3"/>
              </a:rPr>
              <a:t> </a:t>
            </a:r>
            <a:r>
              <a:rPr sz="2500" spc="85" dirty="0">
                <a:latin typeface="Times New Roman"/>
                <a:cs typeface="Times New Roman"/>
                <a:hlinkClick r:id="rId3"/>
              </a:rPr>
              <a:t>vital</a:t>
            </a:r>
            <a:r>
              <a:rPr sz="2500" spc="45" dirty="0">
                <a:latin typeface="Times New Roman"/>
                <a:cs typeface="Times New Roman"/>
                <a:hlinkClick r:id="rId3"/>
              </a:rPr>
              <a:t> </a:t>
            </a:r>
            <a:r>
              <a:rPr sz="2500" spc="240" dirty="0">
                <a:latin typeface="Times New Roman"/>
                <a:cs typeface="Times New Roman"/>
                <a:hlinkClick r:id="rId3"/>
              </a:rPr>
              <a:t>to</a:t>
            </a:r>
            <a:r>
              <a:rPr sz="2500" spc="45" dirty="0">
                <a:latin typeface="Times New Roman"/>
                <a:cs typeface="Times New Roman"/>
                <a:hlinkClick r:id="rId3"/>
              </a:rPr>
              <a:t> </a:t>
            </a:r>
            <a:r>
              <a:rPr sz="2500" spc="204" dirty="0">
                <a:latin typeface="Times New Roman"/>
                <a:cs typeface="Times New Roman"/>
                <a:hlinkClick r:id="rId3"/>
              </a:rPr>
              <a:t>community</a:t>
            </a:r>
            <a:r>
              <a:rPr sz="2500" spc="50" dirty="0">
                <a:latin typeface="Times New Roman"/>
                <a:cs typeface="Times New Roman"/>
                <a:hlinkClick r:id="rId3"/>
              </a:rPr>
              <a:t> </a:t>
            </a:r>
            <a:r>
              <a:rPr sz="2500" spc="155" dirty="0">
                <a:latin typeface="Times New Roman"/>
                <a:cs typeface="Times New Roman"/>
                <a:hlinkClick r:id="rId3"/>
              </a:rPr>
              <a:t>well-</a:t>
            </a:r>
            <a:r>
              <a:rPr sz="2500" spc="170" dirty="0">
                <a:latin typeface="Times New Roman"/>
                <a:cs typeface="Times New Roman"/>
                <a:hlinkClick r:id="rId3"/>
              </a:rPr>
              <a:t>being</a:t>
            </a:r>
            <a:r>
              <a:rPr sz="2500" spc="45" dirty="0">
                <a:latin typeface="Times New Roman"/>
                <a:cs typeface="Times New Roman"/>
                <a:hlinkClick r:id="rId3"/>
              </a:rPr>
              <a:t> </a:t>
            </a:r>
            <a:r>
              <a:rPr sz="2500" spc="204" dirty="0">
                <a:latin typeface="Times New Roman"/>
                <a:cs typeface="Times New Roman"/>
                <a:hlinkClick r:id="rId3"/>
              </a:rPr>
              <a:t>and </a:t>
            </a:r>
            <a:r>
              <a:rPr sz="2500" spc="175" dirty="0">
                <a:latin typeface="Times New Roman"/>
                <a:cs typeface="Times New Roman"/>
                <a:hlinkClick r:id="rId3"/>
              </a:rPr>
              <a:t>opportunity.</a:t>
            </a:r>
            <a:endParaRPr sz="2500" dirty="0">
              <a:latin typeface="Times New Roman"/>
              <a:cs typeface="Times New Roman"/>
            </a:endParaRPr>
          </a:p>
          <a:p>
            <a:pPr marL="12700" marR="465455">
              <a:lnSpc>
                <a:spcPct val="140000"/>
              </a:lnSpc>
            </a:pPr>
            <a:r>
              <a:rPr sz="2500" spc="130" dirty="0">
                <a:latin typeface="Times New Roman"/>
                <a:cs typeface="Times New Roman"/>
                <a:hlinkClick r:id="rId3"/>
              </a:rPr>
              <a:t>Public</a:t>
            </a:r>
            <a:r>
              <a:rPr sz="2500" spc="25" dirty="0">
                <a:latin typeface="Times New Roman"/>
                <a:cs typeface="Times New Roman"/>
                <a:hlinkClick r:id="rId3"/>
              </a:rPr>
              <a:t> </a:t>
            </a:r>
            <a:r>
              <a:rPr sz="2500" spc="140" dirty="0">
                <a:latin typeface="Times New Roman"/>
                <a:cs typeface="Times New Roman"/>
                <a:hlinkClick r:id="rId3"/>
              </a:rPr>
              <a:t>libraries</a:t>
            </a:r>
            <a:r>
              <a:rPr sz="2500" spc="30" dirty="0">
                <a:latin typeface="Times New Roman"/>
                <a:cs typeface="Times New Roman"/>
                <a:hlinkClick r:id="rId3"/>
              </a:rPr>
              <a:t> </a:t>
            </a:r>
            <a:r>
              <a:rPr sz="2500" spc="225" dirty="0">
                <a:latin typeface="Times New Roman"/>
                <a:cs typeface="Times New Roman"/>
                <a:hlinkClick r:id="rId3"/>
              </a:rPr>
              <a:t>host</a:t>
            </a:r>
            <a:r>
              <a:rPr sz="2500" spc="30" dirty="0">
                <a:latin typeface="Times New Roman"/>
                <a:cs typeface="Times New Roman"/>
                <a:hlinkClick r:id="rId3"/>
              </a:rPr>
              <a:t> </a:t>
            </a:r>
            <a:r>
              <a:rPr sz="2500" spc="-25" dirty="0">
                <a:latin typeface="Times New Roman"/>
                <a:cs typeface="Times New Roman"/>
                <a:hlinkClick r:id="rId3"/>
              </a:rPr>
              <a:t>1.4</a:t>
            </a:r>
            <a:r>
              <a:rPr sz="2500" spc="25" dirty="0">
                <a:latin typeface="Times New Roman"/>
                <a:cs typeface="Times New Roman"/>
                <a:hlinkClick r:id="rId3"/>
              </a:rPr>
              <a:t> </a:t>
            </a:r>
            <a:r>
              <a:rPr sz="2500" spc="90" dirty="0">
                <a:latin typeface="Times New Roman"/>
                <a:cs typeface="Times New Roman"/>
                <a:hlinkClick r:id="rId3"/>
              </a:rPr>
              <a:t>billion</a:t>
            </a:r>
            <a:r>
              <a:rPr sz="2500" spc="30" dirty="0">
                <a:latin typeface="Times New Roman"/>
                <a:cs typeface="Times New Roman"/>
                <a:hlinkClick r:id="rId3"/>
              </a:rPr>
              <a:t> </a:t>
            </a:r>
            <a:r>
              <a:rPr sz="2500" spc="105" dirty="0">
                <a:latin typeface="Times New Roman"/>
                <a:cs typeface="Times New Roman"/>
                <a:hlinkClick r:id="rId3"/>
              </a:rPr>
              <a:t>visits</a:t>
            </a:r>
            <a:r>
              <a:rPr sz="2500" spc="30" dirty="0">
                <a:latin typeface="Times New Roman"/>
                <a:cs typeface="Times New Roman"/>
                <a:hlinkClick r:id="rId3"/>
              </a:rPr>
              <a:t> </a:t>
            </a:r>
            <a:r>
              <a:rPr sz="2500" spc="140" dirty="0">
                <a:latin typeface="Times New Roman"/>
                <a:cs typeface="Times New Roman"/>
                <a:hlinkClick r:id="rId3"/>
              </a:rPr>
              <a:t>annually</a:t>
            </a:r>
            <a:r>
              <a:rPr sz="2500" spc="30" dirty="0">
                <a:latin typeface="Times New Roman"/>
                <a:cs typeface="Times New Roman"/>
                <a:hlinkClick r:id="rId3"/>
              </a:rPr>
              <a:t> </a:t>
            </a:r>
            <a:r>
              <a:rPr sz="2500" spc="229" dirty="0">
                <a:latin typeface="Times New Roman"/>
                <a:cs typeface="Times New Roman"/>
                <a:hlinkClick r:id="rId3"/>
              </a:rPr>
              <a:t>and</a:t>
            </a:r>
            <a:r>
              <a:rPr sz="2500" spc="25" dirty="0">
                <a:latin typeface="Times New Roman"/>
                <a:cs typeface="Times New Roman"/>
                <a:hlinkClick r:id="rId3"/>
              </a:rPr>
              <a:t> </a:t>
            </a:r>
            <a:r>
              <a:rPr sz="2500" spc="180" dirty="0">
                <a:latin typeface="Times New Roman"/>
                <a:cs typeface="Times New Roman"/>
                <a:hlinkClick r:id="rId3"/>
              </a:rPr>
              <a:t>serve</a:t>
            </a:r>
            <a:r>
              <a:rPr sz="2500" spc="30" dirty="0">
                <a:latin typeface="Times New Roman"/>
                <a:cs typeface="Times New Roman"/>
                <a:hlinkClick r:id="rId3"/>
              </a:rPr>
              <a:t> </a:t>
            </a:r>
            <a:r>
              <a:rPr sz="2500" spc="155" dirty="0">
                <a:latin typeface="Times New Roman"/>
                <a:cs typeface="Times New Roman"/>
                <a:hlinkClick r:id="rId3"/>
              </a:rPr>
              <a:t>over </a:t>
            </a:r>
            <a:r>
              <a:rPr sz="2500" spc="114" dirty="0">
                <a:latin typeface="Times New Roman"/>
                <a:cs typeface="Times New Roman"/>
                <a:hlinkClick r:id="rId3"/>
              </a:rPr>
              <a:t>96.4%</a:t>
            </a:r>
            <a:r>
              <a:rPr sz="2500" spc="60" dirty="0">
                <a:latin typeface="Times New Roman"/>
                <a:cs typeface="Times New Roman"/>
                <a:hlinkClick r:id="rId3"/>
              </a:rPr>
              <a:t> </a:t>
            </a:r>
            <a:r>
              <a:rPr sz="2500" spc="105" dirty="0">
                <a:latin typeface="Times New Roman"/>
                <a:cs typeface="Times New Roman"/>
                <a:hlinkClick r:id="rId3"/>
              </a:rPr>
              <a:t>of</a:t>
            </a:r>
            <a:r>
              <a:rPr sz="2500" spc="65" dirty="0">
                <a:latin typeface="Times New Roman"/>
                <a:cs typeface="Times New Roman"/>
                <a:hlinkClick r:id="rId3"/>
              </a:rPr>
              <a:t> </a:t>
            </a:r>
            <a:r>
              <a:rPr sz="2500" spc="250" dirty="0">
                <a:latin typeface="Times New Roman"/>
                <a:cs typeface="Times New Roman"/>
                <a:hlinkClick r:id="rId3"/>
              </a:rPr>
              <a:t>the</a:t>
            </a:r>
            <a:r>
              <a:rPr sz="2500" spc="65" dirty="0">
                <a:latin typeface="Times New Roman"/>
                <a:cs typeface="Times New Roman"/>
                <a:hlinkClick r:id="rId3"/>
              </a:rPr>
              <a:t> </a:t>
            </a:r>
            <a:r>
              <a:rPr sz="2500" dirty="0">
                <a:latin typeface="Times New Roman"/>
                <a:cs typeface="Times New Roman"/>
                <a:hlinkClick r:id="rId3"/>
              </a:rPr>
              <a:t>U.S.</a:t>
            </a:r>
            <a:r>
              <a:rPr sz="2500" spc="65" dirty="0">
                <a:latin typeface="Times New Roman"/>
                <a:cs typeface="Times New Roman"/>
                <a:hlinkClick r:id="rId3"/>
              </a:rPr>
              <a:t> </a:t>
            </a:r>
            <a:r>
              <a:rPr sz="2500" spc="155" dirty="0">
                <a:latin typeface="Times New Roman"/>
                <a:cs typeface="Times New Roman"/>
                <a:hlinkClick r:id="rId3"/>
              </a:rPr>
              <a:t>population.</a:t>
            </a:r>
            <a:endParaRPr sz="2500" dirty="0">
              <a:latin typeface="Times New Roman"/>
              <a:cs typeface="Times New Roman"/>
            </a:endParaRPr>
          </a:p>
          <a:p>
            <a:pPr marL="12700" marR="5080">
              <a:lnSpc>
                <a:spcPct val="140000"/>
              </a:lnSpc>
            </a:pPr>
            <a:r>
              <a:rPr sz="2500" spc="130" dirty="0">
                <a:latin typeface="Times New Roman"/>
                <a:cs typeface="Times New Roman"/>
                <a:hlinkClick r:id="rId3"/>
              </a:rPr>
              <a:t>Public</a:t>
            </a:r>
            <a:r>
              <a:rPr sz="2500" spc="50" dirty="0">
                <a:latin typeface="Times New Roman"/>
                <a:cs typeface="Times New Roman"/>
                <a:hlinkClick r:id="rId3"/>
              </a:rPr>
              <a:t> </a:t>
            </a:r>
            <a:r>
              <a:rPr sz="2500" spc="140" dirty="0">
                <a:latin typeface="Times New Roman"/>
                <a:cs typeface="Times New Roman"/>
                <a:hlinkClick r:id="rId3"/>
              </a:rPr>
              <a:t>libraries</a:t>
            </a:r>
            <a:r>
              <a:rPr sz="2500" spc="50" dirty="0">
                <a:latin typeface="Times New Roman"/>
                <a:cs typeface="Times New Roman"/>
                <a:hlinkClick r:id="rId3"/>
              </a:rPr>
              <a:t> </a:t>
            </a:r>
            <a:r>
              <a:rPr sz="2500" spc="220" dirty="0">
                <a:latin typeface="Times New Roman"/>
                <a:cs typeface="Times New Roman"/>
                <a:hlinkClick r:id="rId3"/>
              </a:rPr>
              <a:t>are</a:t>
            </a:r>
            <a:r>
              <a:rPr sz="2500" spc="55" dirty="0">
                <a:latin typeface="Times New Roman"/>
                <a:cs typeface="Times New Roman"/>
                <a:hlinkClick r:id="rId3"/>
              </a:rPr>
              <a:t> </a:t>
            </a:r>
            <a:r>
              <a:rPr sz="2500" spc="215" dirty="0">
                <a:latin typeface="Times New Roman"/>
                <a:cs typeface="Times New Roman"/>
                <a:hlinkClick r:id="rId3"/>
              </a:rPr>
              <a:t>important</a:t>
            </a:r>
            <a:r>
              <a:rPr sz="2500" spc="50" dirty="0">
                <a:latin typeface="Times New Roman"/>
                <a:cs typeface="Times New Roman"/>
                <a:hlinkClick r:id="rId3"/>
              </a:rPr>
              <a:t> </a:t>
            </a:r>
            <a:r>
              <a:rPr sz="2500" spc="220" dirty="0">
                <a:latin typeface="Times New Roman"/>
                <a:cs typeface="Times New Roman"/>
                <a:hlinkClick r:id="rId3"/>
              </a:rPr>
              <a:t>resources</a:t>
            </a:r>
            <a:r>
              <a:rPr sz="2500" spc="50" dirty="0">
                <a:latin typeface="Times New Roman"/>
                <a:cs typeface="Times New Roman"/>
                <a:hlinkClick r:id="rId3"/>
              </a:rPr>
              <a:t> </a:t>
            </a:r>
            <a:r>
              <a:rPr sz="2500" spc="150" dirty="0">
                <a:latin typeface="Times New Roman"/>
                <a:cs typeface="Times New Roman"/>
                <a:hlinkClick r:id="rId3"/>
              </a:rPr>
              <a:t>for</a:t>
            </a:r>
            <a:r>
              <a:rPr sz="2500" spc="55" dirty="0">
                <a:latin typeface="Times New Roman"/>
                <a:cs typeface="Times New Roman"/>
                <a:hlinkClick r:id="rId3"/>
              </a:rPr>
              <a:t> </a:t>
            </a:r>
            <a:r>
              <a:rPr sz="2500" spc="204" dirty="0">
                <a:latin typeface="Times New Roman"/>
                <a:cs typeface="Times New Roman"/>
                <a:hlinkClick r:id="rId3"/>
              </a:rPr>
              <a:t>community</a:t>
            </a:r>
            <a:r>
              <a:rPr sz="2500" spc="50" dirty="0">
                <a:latin typeface="Times New Roman"/>
                <a:cs typeface="Times New Roman"/>
                <a:hlinkClick r:id="rId3"/>
              </a:rPr>
              <a:t> </a:t>
            </a:r>
            <a:r>
              <a:rPr sz="2500" spc="155" dirty="0">
                <a:latin typeface="Times New Roman"/>
                <a:cs typeface="Times New Roman"/>
                <a:hlinkClick r:id="rId3"/>
              </a:rPr>
              <a:t>health, </a:t>
            </a:r>
            <a:r>
              <a:rPr sz="2500" spc="180" dirty="0">
                <a:latin typeface="Times New Roman"/>
                <a:cs typeface="Times New Roman"/>
                <a:hlinkClick r:id="rId3"/>
              </a:rPr>
              <a:t>with</a:t>
            </a:r>
            <a:r>
              <a:rPr sz="2500" spc="45" dirty="0">
                <a:latin typeface="Times New Roman"/>
                <a:cs typeface="Times New Roman"/>
                <a:hlinkClick r:id="rId3"/>
              </a:rPr>
              <a:t> </a:t>
            </a:r>
            <a:r>
              <a:rPr sz="2500" spc="275" dirty="0">
                <a:latin typeface="Times New Roman"/>
                <a:cs typeface="Times New Roman"/>
                <a:hlinkClick r:id="rId3"/>
              </a:rPr>
              <a:t>one-</a:t>
            </a:r>
            <a:r>
              <a:rPr sz="2500" spc="200" dirty="0">
                <a:latin typeface="Times New Roman"/>
                <a:cs typeface="Times New Roman"/>
                <a:hlinkClick r:id="rId3"/>
              </a:rPr>
              <a:t>third</a:t>
            </a:r>
            <a:r>
              <a:rPr sz="2500" spc="45" dirty="0">
                <a:latin typeface="Times New Roman"/>
                <a:cs typeface="Times New Roman"/>
                <a:hlinkClick r:id="rId3"/>
              </a:rPr>
              <a:t> </a:t>
            </a:r>
            <a:r>
              <a:rPr sz="2500" spc="105" dirty="0">
                <a:latin typeface="Times New Roman"/>
                <a:cs typeface="Times New Roman"/>
                <a:hlinkClick r:id="rId3"/>
              </a:rPr>
              <a:t>of</a:t>
            </a:r>
            <a:r>
              <a:rPr sz="2500" spc="50" dirty="0">
                <a:latin typeface="Times New Roman"/>
                <a:cs typeface="Times New Roman"/>
                <a:hlinkClick r:id="rId3"/>
              </a:rPr>
              <a:t> </a:t>
            </a:r>
            <a:r>
              <a:rPr sz="2500" spc="135" dirty="0">
                <a:latin typeface="Times New Roman"/>
                <a:cs typeface="Times New Roman"/>
                <a:hlinkClick r:id="rId3"/>
              </a:rPr>
              <a:t>visitors</a:t>
            </a:r>
            <a:r>
              <a:rPr sz="2500" spc="45" dirty="0">
                <a:latin typeface="Times New Roman"/>
                <a:cs typeface="Times New Roman"/>
                <a:hlinkClick r:id="rId3"/>
              </a:rPr>
              <a:t> </a:t>
            </a:r>
            <a:r>
              <a:rPr sz="2500" spc="165" dirty="0">
                <a:latin typeface="Times New Roman"/>
                <a:cs typeface="Times New Roman"/>
                <a:hlinkClick r:id="rId3"/>
              </a:rPr>
              <a:t>seeking</a:t>
            </a:r>
            <a:r>
              <a:rPr sz="2500" spc="45" dirty="0">
                <a:latin typeface="Times New Roman"/>
                <a:cs typeface="Times New Roman"/>
                <a:hlinkClick r:id="rId3"/>
              </a:rPr>
              <a:t> </a:t>
            </a:r>
            <a:r>
              <a:rPr sz="2500" spc="190" dirty="0">
                <a:latin typeface="Times New Roman"/>
                <a:cs typeface="Times New Roman"/>
                <a:hlinkClick r:id="rId3"/>
              </a:rPr>
              <a:t>health</a:t>
            </a:r>
            <a:r>
              <a:rPr sz="2500" spc="50" dirty="0">
                <a:latin typeface="Times New Roman"/>
                <a:cs typeface="Times New Roman"/>
                <a:hlinkClick r:id="rId3"/>
              </a:rPr>
              <a:t> </a:t>
            </a:r>
            <a:r>
              <a:rPr sz="2500" spc="150" dirty="0">
                <a:latin typeface="Times New Roman"/>
                <a:cs typeface="Times New Roman"/>
                <a:hlinkClick r:id="rId3"/>
              </a:rPr>
              <a:t>information.</a:t>
            </a:r>
            <a:endParaRPr sz="2500" dirty="0">
              <a:latin typeface="Times New Roman"/>
              <a:cs typeface="Times New Roman"/>
            </a:endParaRPr>
          </a:p>
          <a:p>
            <a:pPr marL="12700" marR="138430">
              <a:lnSpc>
                <a:spcPct val="140000"/>
              </a:lnSpc>
            </a:pPr>
            <a:r>
              <a:rPr sz="2500" dirty="0">
                <a:latin typeface="Times New Roman"/>
                <a:cs typeface="Times New Roman"/>
                <a:hlinkClick r:id="rId3"/>
              </a:rPr>
              <a:t>2017</a:t>
            </a:r>
            <a:r>
              <a:rPr sz="2500" spc="50" dirty="0">
                <a:latin typeface="Times New Roman"/>
                <a:cs typeface="Times New Roman"/>
                <a:hlinkClick r:id="rId3"/>
              </a:rPr>
              <a:t> </a:t>
            </a:r>
            <a:r>
              <a:rPr sz="2500" spc="165" dirty="0">
                <a:latin typeface="Times New Roman"/>
                <a:cs typeface="Times New Roman"/>
                <a:hlinkClick r:id="rId3"/>
              </a:rPr>
              <a:t>survey</a:t>
            </a:r>
            <a:r>
              <a:rPr sz="2500" spc="55" dirty="0">
                <a:latin typeface="Times New Roman"/>
                <a:cs typeface="Times New Roman"/>
                <a:hlinkClick r:id="rId3"/>
              </a:rPr>
              <a:t> </a:t>
            </a:r>
            <a:r>
              <a:rPr sz="2500" spc="105" dirty="0">
                <a:latin typeface="Times New Roman"/>
                <a:cs typeface="Times New Roman"/>
                <a:hlinkClick r:id="rId3"/>
              </a:rPr>
              <a:t>of</a:t>
            </a:r>
            <a:r>
              <a:rPr sz="2500" spc="55" dirty="0">
                <a:latin typeface="Times New Roman"/>
                <a:cs typeface="Times New Roman"/>
                <a:hlinkClick r:id="rId3"/>
              </a:rPr>
              <a:t> </a:t>
            </a:r>
            <a:r>
              <a:rPr sz="2500" dirty="0">
                <a:latin typeface="Times New Roman"/>
                <a:cs typeface="Times New Roman"/>
                <a:hlinkClick r:id="rId3"/>
              </a:rPr>
              <a:t>all</a:t>
            </a:r>
            <a:r>
              <a:rPr sz="2500" spc="50" dirty="0">
                <a:latin typeface="Times New Roman"/>
                <a:cs typeface="Times New Roman"/>
                <a:hlinkClick r:id="rId3"/>
              </a:rPr>
              <a:t> </a:t>
            </a:r>
            <a:r>
              <a:rPr sz="2500" spc="145" dirty="0">
                <a:latin typeface="Times New Roman"/>
                <a:cs typeface="Times New Roman"/>
                <a:hlinkClick r:id="rId3"/>
              </a:rPr>
              <a:t>public</a:t>
            </a:r>
            <a:r>
              <a:rPr sz="2500" spc="55" dirty="0">
                <a:latin typeface="Times New Roman"/>
                <a:cs typeface="Times New Roman"/>
                <a:hlinkClick r:id="rId3"/>
              </a:rPr>
              <a:t> </a:t>
            </a:r>
            <a:r>
              <a:rPr sz="2500" spc="140" dirty="0">
                <a:latin typeface="Times New Roman"/>
                <a:cs typeface="Times New Roman"/>
                <a:hlinkClick r:id="rId3"/>
              </a:rPr>
              <a:t>libraries</a:t>
            </a:r>
            <a:r>
              <a:rPr sz="2500" spc="55" dirty="0">
                <a:latin typeface="Times New Roman"/>
                <a:cs typeface="Times New Roman"/>
                <a:hlinkClick r:id="rId3"/>
              </a:rPr>
              <a:t> </a:t>
            </a:r>
            <a:r>
              <a:rPr sz="2500" spc="200" dirty="0">
                <a:latin typeface="Times New Roman"/>
                <a:cs typeface="Times New Roman"/>
                <a:hlinkClick r:id="rId3"/>
              </a:rPr>
              <a:t>across</a:t>
            </a:r>
            <a:r>
              <a:rPr sz="2500" spc="55" dirty="0">
                <a:latin typeface="Times New Roman"/>
                <a:cs typeface="Times New Roman"/>
                <a:hlinkClick r:id="rId3"/>
              </a:rPr>
              <a:t> </a:t>
            </a:r>
            <a:r>
              <a:rPr sz="2500" spc="135" dirty="0">
                <a:latin typeface="Times New Roman"/>
                <a:cs typeface="Times New Roman"/>
                <a:hlinkClick r:id="rId3"/>
              </a:rPr>
              <a:t>Pennsylvania,</a:t>
            </a:r>
            <a:r>
              <a:rPr sz="2500" spc="50" dirty="0">
                <a:latin typeface="Times New Roman"/>
                <a:cs typeface="Times New Roman"/>
                <a:hlinkClick r:id="rId3"/>
              </a:rPr>
              <a:t> </a:t>
            </a:r>
            <a:r>
              <a:rPr sz="2500" spc="100" dirty="0">
                <a:latin typeface="Times New Roman"/>
                <a:cs typeface="Times New Roman"/>
                <a:hlinkClick r:id="rId3"/>
              </a:rPr>
              <a:t>half</a:t>
            </a:r>
            <a:r>
              <a:rPr sz="2500" spc="55" dirty="0">
                <a:latin typeface="Times New Roman"/>
                <a:cs typeface="Times New Roman"/>
                <a:hlinkClick r:id="rId3"/>
              </a:rPr>
              <a:t> </a:t>
            </a:r>
            <a:r>
              <a:rPr sz="2500" spc="80" dirty="0">
                <a:latin typeface="Times New Roman"/>
                <a:cs typeface="Times New Roman"/>
                <a:hlinkClick r:id="rId3"/>
              </a:rPr>
              <a:t>of </a:t>
            </a:r>
            <a:r>
              <a:rPr sz="2500" spc="235" dirty="0">
                <a:latin typeface="Times New Roman"/>
                <a:cs typeface="Times New Roman"/>
                <a:hlinkClick r:id="rId3"/>
              </a:rPr>
              <a:t>respondents</a:t>
            </a:r>
            <a:r>
              <a:rPr sz="2500" spc="50" dirty="0">
                <a:latin typeface="Times New Roman"/>
                <a:cs typeface="Times New Roman"/>
                <a:hlinkClick r:id="rId3"/>
              </a:rPr>
              <a:t> </a:t>
            </a:r>
            <a:r>
              <a:rPr sz="2500" spc="240" dirty="0">
                <a:latin typeface="Times New Roman"/>
                <a:cs typeface="Times New Roman"/>
                <a:hlinkClick r:id="rId3"/>
              </a:rPr>
              <a:t>reported</a:t>
            </a:r>
            <a:r>
              <a:rPr sz="2500" spc="50" dirty="0">
                <a:latin typeface="Times New Roman"/>
                <a:cs typeface="Times New Roman"/>
                <a:hlinkClick r:id="rId3"/>
              </a:rPr>
              <a:t> </a:t>
            </a:r>
            <a:r>
              <a:rPr sz="2500" spc="150" dirty="0">
                <a:latin typeface="Times New Roman"/>
                <a:cs typeface="Times New Roman"/>
                <a:hlinkClick r:id="rId3"/>
              </a:rPr>
              <a:t>providing</a:t>
            </a:r>
            <a:r>
              <a:rPr sz="2500" spc="50" dirty="0">
                <a:latin typeface="Times New Roman"/>
                <a:cs typeface="Times New Roman"/>
                <a:hlinkClick r:id="rId3"/>
              </a:rPr>
              <a:t> </a:t>
            </a:r>
            <a:r>
              <a:rPr sz="2500" spc="229" dirty="0">
                <a:latin typeface="Times New Roman"/>
                <a:cs typeface="Times New Roman"/>
                <a:hlinkClick r:id="rId3"/>
              </a:rPr>
              <a:t>support</a:t>
            </a:r>
            <a:r>
              <a:rPr sz="2500" spc="55" dirty="0">
                <a:latin typeface="Times New Roman"/>
                <a:cs typeface="Times New Roman"/>
                <a:hlinkClick r:id="rId3"/>
              </a:rPr>
              <a:t> </a:t>
            </a:r>
            <a:r>
              <a:rPr sz="2500" spc="240" dirty="0">
                <a:latin typeface="Times New Roman"/>
                <a:cs typeface="Times New Roman"/>
                <a:hlinkClick r:id="rId3"/>
              </a:rPr>
              <a:t>to</a:t>
            </a:r>
            <a:r>
              <a:rPr sz="2500" spc="50" dirty="0">
                <a:latin typeface="Times New Roman"/>
                <a:cs typeface="Times New Roman"/>
                <a:hlinkClick r:id="rId3"/>
              </a:rPr>
              <a:t> </a:t>
            </a:r>
            <a:r>
              <a:rPr sz="2500" spc="225" dirty="0">
                <a:latin typeface="Times New Roman"/>
                <a:cs typeface="Times New Roman"/>
                <a:hlinkClick r:id="rId3"/>
              </a:rPr>
              <a:t>patrons</a:t>
            </a:r>
            <a:r>
              <a:rPr sz="2500" spc="50" dirty="0">
                <a:latin typeface="Times New Roman"/>
                <a:cs typeface="Times New Roman"/>
                <a:hlinkClick r:id="rId3"/>
              </a:rPr>
              <a:t> </a:t>
            </a:r>
            <a:r>
              <a:rPr sz="2500" spc="175" dirty="0">
                <a:latin typeface="Times New Roman"/>
                <a:cs typeface="Times New Roman"/>
                <a:hlinkClick r:id="rId3"/>
              </a:rPr>
              <a:t>regarding </a:t>
            </a:r>
            <a:r>
              <a:rPr sz="2500" spc="220" dirty="0">
                <a:latin typeface="Times New Roman"/>
                <a:cs typeface="Times New Roman"/>
                <a:hlinkClick r:id="rId3"/>
              </a:rPr>
              <a:t>substance</a:t>
            </a:r>
            <a:r>
              <a:rPr sz="2500" spc="40" dirty="0">
                <a:latin typeface="Times New Roman"/>
                <a:cs typeface="Times New Roman"/>
                <a:hlinkClick r:id="rId3"/>
              </a:rPr>
              <a:t> </a:t>
            </a:r>
            <a:r>
              <a:rPr sz="2500" spc="220" dirty="0">
                <a:latin typeface="Times New Roman"/>
                <a:cs typeface="Times New Roman"/>
                <a:hlinkClick r:id="rId3"/>
              </a:rPr>
              <a:t>use</a:t>
            </a:r>
            <a:r>
              <a:rPr sz="2500" spc="45" dirty="0">
                <a:latin typeface="Times New Roman"/>
                <a:cs typeface="Times New Roman"/>
                <a:hlinkClick r:id="rId3"/>
              </a:rPr>
              <a:t> </a:t>
            </a:r>
            <a:r>
              <a:rPr sz="2500" spc="229" dirty="0">
                <a:latin typeface="Times New Roman"/>
                <a:cs typeface="Times New Roman"/>
                <a:hlinkClick r:id="rId3"/>
              </a:rPr>
              <a:t>and</a:t>
            </a:r>
            <a:r>
              <a:rPr sz="2500" spc="45" dirty="0">
                <a:latin typeface="Times New Roman"/>
                <a:cs typeface="Times New Roman"/>
                <a:hlinkClick r:id="rId3"/>
              </a:rPr>
              <a:t> </a:t>
            </a:r>
            <a:r>
              <a:rPr sz="2500" spc="200" dirty="0">
                <a:latin typeface="Times New Roman"/>
                <a:cs typeface="Times New Roman"/>
                <a:hlinkClick r:id="rId3"/>
              </a:rPr>
              <a:t>mental</a:t>
            </a:r>
            <a:r>
              <a:rPr sz="2500" spc="45" dirty="0">
                <a:latin typeface="Times New Roman"/>
                <a:cs typeface="Times New Roman"/>
                <a:hlinkClick r:id="rId3"/>
              </a:rPr>
              <a:t> </a:t>
            </a:r>
            <a:r>
              <a:rPr sz="2500" spc="190" dirty="0">
                <a:latin typeface="Times New Roman"/>
                <a:cs typeface="Times New Roman"/>
                <a:hlinkClick r:id="rId3"/>
              </a:rPr>
              <a:t>health</a:t>
            </a:r>
            <a:r>
              <a:rPr sz="2500" spc="45" dirty="0">
                <a:latin typeface="Times New Roman"/>
                <a:cs typeface="Times New Roman"/>
                <a:hlinkClick r:id="rId3"/>
              </a:rPr>
              <a:t> </a:t>
            </a:r>
            <a:r>
              <a:rPr sz="2500" spc="229" dirty="0">
                <a:latin typeface="Times New Roman"/>
                <a:cs typeface="Times New Roman"/>
                <a:hlinkClick r:id="rId3"/>
              </a:rPr>
              <a:t>concerns</a:t>
            </a:r>
            <a:r>
              <a:rPr sz="2500" spc="45" dirty="0">
                <a:latin typeface="Times New Roman"/>
                <a:cs typeface="Times New Roman"/>
                <a:hlinkClick r:id="rId3"/>
              </a:rPr>
              <a:t> </a:t>
            </a:r>
            <a:r>
              <a:rPr sz="2500" spc="135" dirty="0">
                <a:latin typeface="Times New Roman"/>
                <a:cs typeface="Times New Roman"/>
                <a:hlinkClick r:id="rId3"/>
              </a:rPr>
              <a:t>in</a:t>
            </a:r>
            <a:r>
              <a:rPr sz="2500" spc="45" dirty="0">
                <a:latin typeface="Times New Roman"/>
                <a:cs typeface="Times New Roman"/>
                <a:hlinkClick r:id="rId3"/>
              </a:rPr>
              <a:t> </a:t>
            </a:r>
            <a:r>
              <a:rPr sz="2500" spc="250" dirty="0">
                <a:latin typeface="Times New Roman"/>
                <a:cs typeface="Times New Roman"/>
                <a:hlinkClick r:id="rId3"/>
              </a:rPr>
              <a:t>the</a:t>
            </a:r>
            <a:r>
              <a:rPr sz="2500" spc="40" dirty="0">
                <a:latin typeface="Times New Roman"/>
                <a:cs typeface="Times New Roman"/>
                <a:hlinkClick r:id="rId3"/>
              </a:rPr>
              <a:t> </a:t>
            </a:r>
            <a:r>
              <a:rPr sz="2500" spc="160" dirty="0">
                <a:latin typeface="Times New Roman"/>
                <a:cs typeface="Times New Roman"/>
                <a:hlinkClick r:id="rId3"/>
              </a:rPr>
              <a:t>previous </a:t>
            </a:r>
            <a:r>
              <a:rPr sz="2500" spc="200" dirty="0">
                <a:latin typeface="Times New Roman"/>
                <a:cs typeface="Times New Roman"/>
                <a:hlinkClick r:id="rId3"/>
              </a:rPr>
              <a:t>month.</a:t>
            </a:r>
            <a:endParaRPr sz="2500" dirty="0">
              <a:latin typeface="Times New Roman"/>
              <a:cs typeface="Times New Roman"/>
            </a:endParaRPr>
          </a:p>
          <a:p>
            <a:pPr marL="12700" marR="488950">
              <a:lnSpc>
                <a:spcPct val="140000"/>
              </a:lnSpc>
            </a:pPr>
            <a:r>
              <a:rPr sz="2500" dirty="0">
                <a:latin typeface="Times New Roman"/>
                <a:cs typeface="Times New Roman"/>
                <a:hlinkClick r:id="rId3"/>
              </a:rPr>
              <a:t>12%</a:t>
            </a:r>
            <a:r>
              <a:rPr sz="2500" spc="30" dirty="0">
                <a:latin typeface="Times New Roman"/>
                <a:cs typeface="Times New Roman"/>
                <a:hlinkClick r:id="rId3"/>
              </a:rPr>
              <a:t> </a:t>
            </a:r>
            <a:r>
              <a:rPr sz="2500" spc="105" dirty="0">
                <a:latin typeface="Times New Roman"/>
                <a:cs typeface="Times New Roman"/>
                <a:hlinkClick r:id="rId3"/>
              </a:rPr>
              <a:t>of</a:t>
            </a:r>
            <a:r>
              <a:rPr sz="2500" spc="35" dirty="0">
                <a:latin typeface="Times New Roman"/>
                <a:cs typeface="Times New Roman"/>
                <a:hlinkClick r:id="rId3"/>
              </a:rPr>
              <a:t> </a:t>
            </a:r>
            <a:r>
              <a:rPr sz="2500" spc="145" dirty="0">
                <a:latin typeface="Times New Roman"/>
                <a:cs typeface="Times New Roman"/>
                <a:hlinkClick r:id="rId3"/>
              </a:rPr>
              <a:t>public</a:t>
            </a:r>
            <a:r>
              <a:rPr sz="2500" spc="30" dirty="0">
                <a:latin typeface="Times New Roman"/>
                <a:cs typeface="Times New Roman"/>
                <a:hlinkClick r:id="rId3"/>
              </a:rPr>
              <a:t> </a:t>
            </a:r>
            <a:r>
              <a:rPr sz="2500" spc="140" dirty="0">
                <a:latin typeface="Times New Roman"/>
                <a:cs typeface="Times New Roman"/>
                <a:hlinkClick r:id="rId3"/>
              </a:rPr>
              <a:t>libraries</a:t>
            </a:r>
            <a:r>
              <a:rPr sz="2500" spc="35" dirty="0">
                <a:latin typeface="Times New Roman"/>
                <a:cs typeface="Times New Roman"/>
                <a:hlinkClick r:id="rId3"/>
              </a:rPr>
              <a:t> </a:t>
            </a:r>
            <a:r>
              <a:rPr sz="2500" spc="135" dirty="0">
                <a:latin typeface="Times New Roman"/>
                <a:cs typeface="Times New Roman"/>
                <a:hlinkClick r:id="rId3"/>
              </a:rPr>
              <a:t>in</a:t>
            </a:r>
            <a:r>
              <a:rPr sz="2500" spc="35" dirty="0">
                <a:latin typeface="Times New Roman"/>
                <a:cs typeface="Times New Roman"/>
                <a:hlinkClick r:id="rId3"/>
              </a:rPr>
              <a:t> </a:t>
            </a:r>
            <a:r>
              <a:rPr sz="2500" spc="145" dirty="0">
                <a:latin typeface="Times New Roman"/>
                <a:cs typeface="Times New Roman"/>
                <a:hlinkClick r:id="rId3"/>
              </a:rPr>
              <a:t>Pennsylvania</a:t>
            </a:r>
            <a:r>
              <a:rPr sz="2500" spc="30" dirty="0">
                <a:latin typeface="Times New Roman"/>
                <a:cs typeface="Times New Roman"/>
                <a:hlinkClick r:id="rId3"/>
              </a:rPr>
              <a:t> </a:t>
            </a:r>
            <a:r>
              <a:rPr sz="2500" spc="240" dirty="0">
                <a:latin typeface="Times New Roman"/>
                <a:cs typeface="Times New Roman"/>
                <a:hlinkClick r:id="rId3"/>
              </a:rPr>
              <a:t>reported</a:t>
            </a:r>
            <a:r>
              <a:rPr sz="2500" spc="35" dirty="0">
                <a:latin typeface="Times New Roman"/>
                <a:cs typeface="Times New Roman"/>
                <a:hlinkClick r:id="rId3"/>
              </a:rPr>
              <a:t> </a:t>
            </a:r>
            <a:r>
              <a:rPr sz="2500" spc="220" dirty="0">
                <a:latin typeface="Times New Roman"/>
                <a:cs typeface="Times New Roman"/>
                <a:hlinkClick r:id="rId3"/>
              </a:rPr>
              <a:t>at</a:t>
            </a:r>
            <a:r>
              <a:rPr sz="2500" spc="35" dirty="0">
                <a:latin typeface="Times New Roman"/>
                <a:cs typeface="Times New Roman"/>
                <a:hlinkClick r:id="rId3"/>
              </a:rPr>
              <a:t> </a:t>
            </a:r>
            <a:r>
              <a:rPr sz="2500" spc="165" dirty="0">
                <a:latin typeface="Times New Roman"/>
                <a:cs typeface="Times New Roman"/>
                <a:hlinkClick r:id="rId3"/>
              </a:rPr>
              <a:t>least</a:t>
            </a:r>
            <a:r>
              <a:rPr sz="2500" spc="30" dirty="0">
                <a:latin typeface="Times New Roman"/>
                <a:cs typeface="Times New Roman"/>
                <a:hlinkClick r:id="rId3"/>
              </a:rPr>
              <a:t> </a:t>
            </a:r>
            <a:r>
              <a:rPr sz="2500" spc="215" dirty="0">
                <a:latin typeface="Times New Roman"/>
                <a:cs typeface="Times New Roman"/>
                <a:hlinkClick r:id="rId3"/>
              </a:rPr>
              <a:t>one </a:t>
            </a:r>
            <a:r>
              <a:rPr sz="2500" spc="285" dirty="0">
                <a:latin typeface="Times New Roman"/>
                <a:cs typeface="Times New Roman"/>
                <a:hlinkClick r:id="rId3"/>
              </a:rPr>
              <a:t>on-</a:t>
            </a:r>
            <a:r>
              <a:rPr sz="2500" spc="170" dirty="0">
                <a:latin typeface="Times New Roman"/>
                <a:cs typeface="Times New Roman"/>
                <a:hlinkClick r:id="rId3"/>
              </a:rPr>
              <a:t>site</a:t>
            </a:r>
            <a:r>
              <a:rPr sz="2500" spc="50" dirty="0">
                <a:latin typeface="Times New Roman"/>
                <a:cs typeface="Times New Roman"/>
                <a:hlinkClick r:id="rId3"/>
              </a:rPr>
              <a:t> </a:t>
            </a:r>
            <a:r>
              <a:rPr sz="2500" spc="195" dirty="0">
                <a:latin typeface="Times New Roman"/>
                <a:cs typeface="Times New Roman"/>
                <a:hlinkClick r:id="rId3"/>
              </a:rPr>
              <a:t>overdose</a:t>
            </a:r>
            <a:r>
              <a:rPr sz="2500" spc="50" dirty="0">
                <a:latin typeface="Times New Roman"/>
                <a:cs typeface="Times New Roman"/>
                <a:hlinkClick r:id="rId3"/>
              </a:rPr>
              <a:t> </a:t>
            </a:r>
            <a:r>
              <a:rPr sz="2500" spc="135" dirty="0">
                <a:latin typeface="Times New Roman"/>
                <a:cs typeface="Times New Roman"/>
                <a:hlinkClick r:id="rId3"/>
              </a:rPr>
              <a:t>in</a:t>
            </a:r>
            <a:r>
              <a:rPr sz="2500" spc="50" dirty="0">
                <a:latin typeface="Times New Roman"/>
                <a:cs typeface="Times New Roman"/>
                <a:hlinkClick r:id="rId3"/>
              </a:rPr>
              <a:t> </a:t>
            </a:r>
            <a:r>
              <a:rPr sz="2500" spc="250" dirty="0">
                <a:latin typeface="Times New Roman"/>
                <a:cs typeface="Times New Roman"/>
                <a:hlinkClick r:id="rId3"/>
              </a:rPr>
              <a:t>the</a:t>
            </a:r>
            <a:r>
              <a:rPr sz="2500" spc="50" dirty="0">
                <a:latin typeface="Times New Roman"/>
                <a:cs typeface="Times New Roman"/>
                <a:hlinkClick r:id="rId3"/>
              </a:rPr>
              <a:t> </a:t>
            </a:r>
            <a:r>
              <a:rPr sz="2500" spc="170" dirty="0">
                <a:latin typeface="Times New Roman"/>
                <a:cs typeface="Times New Roman"/>
                <a:hlinkClick r:id="rId3"/>
              </a:rPr>
              <a:t>previous</a:t>
            </a:r>
            <a:r>
              <a:rPr sz="2500" spc="50" dirty="0">
                <a:latin typeface="Times New Roman"/>
                <a:cs typeface="Times New Roman"/>
                <a:hlinkClick r:id="rId3"/>
              </a:rPr>
              <a:t> </a:t>
            </a:r>
            <a:r>
              <a:rPr sz="2500" spc="120" dirty="0">
                <a:latin typeface="Times New Roman"/>
                <a:cs typeface="Times New Roman"/>
                <a:hlinkClick r:id="rId3"/>
              </a:rPr>
              <a:t>year.</a:t>
            </a:r>
            <a:endParaRPr sz="2500" dirty="0">
              <a:latin typeface="Times New Roman"/>
              <a:cs typeface="Times New Roman"/>
            </a:endParaRPr>
          </a:p>
          <a:p>
            <a:pPr marL="12700">
              <a:lnSpc>
                <a:spcPct val="100000"/>
              </a:lnSpc>
              <a:spcBef>
                <a:spcPts val="1275"/>
              </a:spcBef>
            </a:pPr>
            <a:r>
              <a:rPr sz="2500" i="1" spc="140" dirty="0">
                <a:latin typeface="Times New Roman"/>
                <a:cs typeface="Times New Roman"/>
                <a:hlinkClick r:id="rId3"/>
              </a:rPr>
              <a:t>There</a:t>
            </a:r>
            <a:r>
              <a:rPr sz="2500" i="1" spc="25" dirty="0">
                <a:latin typeface="Times New Roman"/>
                <a:cs typeface="Times New Roman"/>
                <a:hlinkClick r:id="rId3"/>
              </a:rPr>
              <a:t> </a:t>
            </a:r>
            <a:r>
              <a:rPr sz="2500" i="1" spc="120" dirty="0">
                <a:latin typeface="Times New Roman"/>
                <a:cs typeface="Times New Roman"/>
                <a:hlinkClick r:id="rId3"/>
              </a:rPr>
              <a:t>are</a:t>
            </a:r>
            <a:r>
              <a:rPr sz="2500" i="1" spc="25" dirty="0">
                <a:latin typeface="Times New Roman"/>
                <a:cs typeface="Times New Roman"/>
                <a:hlinkClick r:id="rId3"/>
              </a:rPr>
              <a:t> </a:t>
            </a:r>
            <a:r>
              <a:rPr sz="2500" i="1" spc="-30" dirty="0">
                <a:latin typeface="Times New Roman"/>
                <a:cs typeface="Times New Roman"/>
                <a:hlinkClick r:id="rId3"/>
              </a:rPr>
              <a:t>17,454</a:t>
            </a:r>
            <a:r>
              <a:rPr sz="2500" i="1" spc="25" dirty="0">
                <a:latin typeface="Times New Roman"/>
                <a:cs typeface="Times New Roman"/>
                <a:hlinkClick r:id="rId3"/>
              </a:rPr>
              <a:t> </a:t>
            </a:r>
            <a:r>
              <a:rPr sz="2500" i="1" spc="95" dirty="0">
                <a:latin typeface="Times New Roman"/>
                <a:cs typeface="Times New Roman"/>
                <a:hlinkClick r:id="rId3"/>
              </a:rPr>
              <a:t>libraries</a:t>
            </a:r>
            <a:r>
              <a:rPr sz="2500" i="1" spc="25" dirty="0">
                <a:latin typeface="Times New Roman"/>
                <a:cs typeface="Times New Roman"/>
                <a:hlinkClick r:id="rId3"/>
              </a:rPr>
              <a:t> </a:t>
            </a:r>
            <a:r>
              <a:rPr sz="2500" i="1" spc="195" dirty="0">
                <a:latin typeface="Times New Roman"/>
                <a:cs typeface="Times New Roman"/>
                <a:hlinkClick r:id="rId3"/>
              </a:rPr>
              <a:t>in</a:t>
            </a:r>
            <a:r>
              <a:rPr sz="2500" i="1" spc="25" dirty="0">
                <a:latin typeface="Times New Roman"/>
                <a:cs typeface="Times New Roman"/>
                <a:hlinkClick r:id="rId3"/>
              </a:rPr>
              <a:t> </a:t>
            </a:r>
            <a:r>
              <a:rPr sz="2500" i="1" spc="160" dirty="0">
                <a:latin typeface="Times New Roman"/>
                <a:cs typeface="Times New Roman"/>
                <a:hlinkClick r:id="rId3"/>
              </a:rPr>
              <a:t>the</a:t>
            </a:r>
            <a:r>
              <a:rPr sz="2500" i="1" spc="25" dirty="0">
                <a:latin typeface="Times New Roman"/>
                <a:cs typeface="Times New Roman"/>
                <a:hlinkClick r:id="rId3"/>
              </a:rPr>
              <a:t> </a:t>
            </a:r>
            <a:r>
              <a:rPr sz="2500" i="1" spc="145" dirty="0">
                <a:latin typeface="Times New Roman"/>
                <a:cs typeface="Times New Roman"/>
                <a:hlinkClick r:id="rId3"/>
              </a:rPr>
              <a:t>United</a:t>
            </a:r>
            <a:r>
              <a:rPr sz="2500" i="1" spc="25" dirty="0">
                <a:latin typeface="Times New Roman"/>
                <a:cs typeface="Times New Roman"/>
                <a:hlinkClick r:id="rId3"/>
              </a:rPr>
              <a:t> </a:t>
            </a:r>
            <a:r>
              <a:rPr sz="2500" i="1" spc="110" dirty="0">
                <a:latin typeface="Times New Roman"/>
                <a:cs typeface="Times New Roman"/>
                <a:hlinkClick r:id="rId3"/>
              </a:rPr>
              <a:t>States.</a:t>
            </a:r>
            <a:endParaRPr sz="2500" dirty="0">
              <a:latin typeface="Times New Roman"/>
              <a:cs typeface="Times New Roman"/>
            </a:endParaRPr>
          </a:p>
        </p:txBody>
      </p:sp>
      <p:pic>
        <p:nvPicPr>
          <p:cNvPr id="4" name="object 4" descr="Image of a large open library space."/>
          <p:cNvPicPr/>
          <p:nvPr/>
        </p:nvPicPr>
        <p:blipFill>
          <a:blip r:embed="rId6" cstate="print"/>
          <a:stretch>
            <a:fillRect/>
          </a:stretch>
        </p:blipFill>
        <p:spPr>
          <a:xfrm>
            <a:off x="11327688" y="3155370"/>
            <a:ext cx="6800849" cy="397192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261</TotalTime>
  <Words>4569</Words>
  <Application>Microsoft Macintosh PowerPoint</Application>
  <PresentationFormat>Custom</PresentationFormat>
  <Paragraphs>474</Paragraphs>
  <Slides>52</Slides>
  <Notes>47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Aptos</vt:lpstr>
      <vt:lpstr>Arial</vt:lpstr>
      <vt:lpstr>Arial Black</vt:lpstr>
      <vt:lpstr>Calibri</vt:lpstr>
      <vt:lpstr>Corbel</vt:lpstr>
      <vt:lpstr>Courier New</vt:lpstr>
      <vt:lpstr>EB Garamond</vt:lpstr>
      <vt:lpstr>Times New Roman</vt:lpstr>
      <vt:lpstr>Office Theme</vt:lpstr>
      <vt:lpstr>1_Office Theme</vt:lpstr>
      <vt:lpstr>Opioid Toolkit: A Professional Aid Created for Understanding the Opioid Crisis 02/27/24</vt:lpstr>
      <vt:lpstr>Land Acknowledgement </vt:lpstr>
      <vt:lpstr>Labor Acknowledgement </vt:lpstr>
      <vt:lpstr>Community Agreements</vt:lpstr>
      <vt:lpstr>Introduction</vt:lpstr>
      <vt:lpstr>COMBATING THE OPIOID EPIDEMIC, ONE RURAL LIBRARIAN AT A TIME</vt:lpstr>
      <vt:lpstr>AGENDA</vt:lpstr>
      <vt:lpstr>About Us</vt:lpstr>
      <vt:lpstr>IMPORTANCE OF LIBRARIES IN RESPONSE TO THE OPIOID CRISIS</vt:lpstr>
      <vt:lpstr>OCLC OPIOID TOOLKIT</vt:lpstr>
      <vt:lpstr>FIRST: A BRIEF INTRODUCTION TO OPIOID ADDICTION</vt:lpstr>
      <vt:lpstr>A BRIEF INTRODUCTION TO OPIOID ADDICTION</vt:lpstr>
      <vt:lpstr>What is withdrawal?</vt:lpstr>
      <vt:lpstr>WHO will become addicted to drugs?</vt:lpstr>
      <vt:lpstr>LET‘S DISCUSS</vt:lpstr>
      <vt:lpstr>SOME PRACTICAL INFORMATION</vt:lpstr>
      <vt:lpstr>Opioid Toolkit Overview 1 </vt:lpstr>
      <vt:lpstr>Opioid Toolkit Overview 2</vt:lpstr>
      <vt:lpstr>OPIOID TOOLKIT ACTION STEP OVERVIEW</vt:lpstr>
      <vt:lpstr>Action 1: Explore Your Community Data 1</vt:lpstr>
      <vt:lpstr>Action 1: Explore Your Community Data 2</vt:lpstr>
      <vt:lpstr>ACTION 1: EXPLORE YOUR COMMUNITY DATA</vt:lpstr>
      <vt:lpstr>FLORIDA PUBLIC HEALTH STATE OF EMERGENCY DECLARED 2017-ONGOING</vt:lpstr>
      <vt:lpstr>Action 1 Explore Your Community Data 2</vt:lpstr>
      <vt:lpstr>STEP 2: CONSIDER COMMUNITY ASSETS &amp; CONNECT WITH PARTNERS</vt:lpstr>
      <vt:lpstr>ACTION 2: CONSIDER COMMUNITY ASSETS </vt:lpstr>
      <vt:lpstr>ACTION 2: CONSIDER COMMUNITY ASSETS AND CONNECT WITH PARTNERS</vt:lpstr>
      <vt:lpstr>ACTION 2: CONSIDER COMMUNITY ASSETS AND CONNECT WITH PARTNERS 2</vt:lpstr>
      <vt:lpstr>POTENTIAL BENEFITS OF PARTNERSHIPS Specialized resources geared toward specific population groups (e.g., youth or multilingual materials) Subject matter experts that can provide training to library staff and/or patrons and/or participate in library programs or events In-kind donations (e.g., Deterra bags for safely disposing of unused medications or naloxone to revive someone who is experiencing an overdose) Information about drug take back events and location sites to safely dispose of unused medications Connecting with individuals with lived experience Collaborating on funding/grant requests to better address shared needs and priorities Promotion of and advocating for library programs and services in the community, reaching previous untapped users/patrons</vt:lpstr>
      <vt:lpstr>WHAT DOES THE LIBRARY BRING TO THE  TABLE, AGAIN?</vt:lpstr>
      <vt:lpstr>STEP 3: INCREASE AWARENESS &amp; KNOWLEDGE OF THE ISSUE AMONG STAFF &amp; THE COMMUNITY</vt:lpstr>
      <vt:lpstr>ACTION 3: INCREASE AWARENESS &amp; KNOWLEDGE OF ISSUE AMONG STAFF</vt:lpstr>
      <vt:lpstr>ACTION 3: RESOURCES</vt:lpstr>
      <vt:lpstr>ACTION 3: POLICY...?</vt:lpstr>
      <vt:lpstr>STEP 4: FOCUS ON LIBRARY STAFF CARE</vt:lpstr>
      <vt:lpstr>ACTION 4: FOCUS ON LIBRARY STAFF CARE</vt:lpstr>
      <vt:lpstr>ACTION 4: CREATING A POST CRISIS PLAN</vt:lpstr>
      <vt:lpstr>QUESTIONS TO DISCUSS:</vt:lpstr>
      <vt:lpstr>STEP 5: OFFER COMMUNITY ENGAGEMENT &amp; PROGRAMMING OPTIONS</vt:lpstr>
      <vt:lpstr>ACTION 5: OFFER COMMUNITY ENGAGEMENT &amp; PROGRAMMING OPTIONS</vt:lpstr>
      <vt:lpstr>ACTION 5: DETERRA BAGS</vt:lpstr>
      <vt:lpstr>ACTION 5: NALOXONE ACCESS</vt:lpstr>
      <vt:lpstr>ACTION 5: LOCATING NALOXONE NATIONALLY</vt:lpstr>
      <vt:lpstr>CONCLUSION</vt:lpstr>
      <vt:lpstr>Questions?</vt:lpstr>
      <vt:lpstr>The Opioid Epidemic Video</vt:lpstr>
      <vt:lpstr>Tessa’s Rx Awareness Story Video</vt:lpstr>
      <vt:lpstr>Tele’s Rx Awareness Story Video</vt:lpstr>
      <vt:lpstr>References 1</vt:lpstr>
      <vt:lpstr>References 2</vt:lpstr>
      <vt:lpstr>References 3</vt:lpstr>
      <vt:lpstr>References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 NNLM Presentation</dc:title>
  <dc:creator>CFC College of Social Work</dc:creator>
  <cp:keywords>DAF8l8rY7vg,BAEPTXbiJCs</cp:keywords>
  <cp:lastModifiedBy>Trogdon-Livingston, Debra Ann</cp:lastModifiedBy>
  <cp:revision>31</cp:revision>
  <dcterms:created xsi:type="dcterms:W3CDTF">2024-02-26T17:42:42Z</dcterms:created>
  <dcterms:modified xsi:type="dcterms:W3CDTF">2024-02-27T20:11:23Z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2024-02-26T00:00:00Z</vt:filetime>
  </property>
  <property fmtid="{D5CDD505-2E9C-101B-9397-08002B2CF9AE}" pid="3" name="Creator">
    <vt:lpwstr>Canva</vt:lpwstr>
  </property>
  <property fmtid="{D5CDD505-2E9C-101B-9397-08002B2CF9AE}" pid="4" name="LastSaved">
    <vt:filetime>2024-02-26T00:00:00Z</vt:filetime>
  </property>
  <property fmtid="{D5CDD505-2E9C-101B-9397-08002B2CF9AE}" pid="5" name="Producer">
    <vt:lpwstr>Canva</vt:lpwstr>
  </property>
</Properties>
</file>