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45" r:id="rId1"/>
  </p:sldMasterIdLst>
  <p:notesMasterIdLst>
    <p:notesMasterId r:id="rId17"/>
  </p:notesMasterIdLst>
  <p:handoutMasterIdLst>
    <p:handoutMasterId r:id="rId18"/>
  </p:handoutMasterIdLst>
  <p:sldIdLst>
    <p:sldId id="316" r:id="rId2"/>
    <p:sldId id="318" r:id="rId3"/>
    <p:sldId id="317" r:id="rId4"/>
    <p:sldId id="343" r:id="rId5"/>
    <p:sldId id="348" r:id="rId6"/>
    <p:sldId id="341" r:id="rId7"/>
    <p:sldId id="353" r:id="rId8"/>
    <p:sldId id="350" r:id="rId9"/>
    <p:sldId id="354" r:id="rId10"/>
    <p:sldId id="351" r:id="rId11"/>
    <p:sldId id="356" r:id="rId12"/>
    <p:sldId id="355" r:id="rId13"/>
    <p:sldId id="347" r:id="rId14"/>
    <p:sldId id="329" r:id="rId15"/>
    <p:sldId id="336" r:id="rId16"/>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680" autoAdjust="0"/>
    <p:restoredTop sz="67273" autoAdjust="0"/>
  </p:normalViewPr>
  <p:slideViewPr>
    <p:cSldViewPr snapToGrid="0">
      <p:cViewPr varScale="1">
        <p:scale>
          <a:sx n="61" d="100"/>
          <a:sy n="61" d="100"/>
        </p:scale>
        <p:origin x="1710" y="66"/>
      </p:cViewPr>
      <p:guideLst/>
    </p:cSldViewPr>
  </p:slideViewPr>
  <p:notesTextViewPr>
    <p:cViewPr>
      <p:scale>
        <a:sx n="1" d="1"/>
        <a:sy n="1" d="1"/>
      </p:scale>
      <p:origin x="0" y="0"/>
    </p:cViewPr>
  </p:notesTextViewPr>
  <p:sorterViewPr>
    <p:cViewPr>
      <p:scale>
        <a:sx n="75" d="100"/>
        <a:sy n="75" d="100"/>
      </p:scale>
      <p:origin x="0" y="0"/>
    </p:cViewPr>
  </p:sorterViewPr>
  <p:notesViewPr>
    <p:cSldViewPr snapToGrid="0">
      <p:cViewPr varScale="1">
        <p:scale>
          <a:sx n="52" d="100"/>
          <a:sy n="52" d="100"/>
        </p:scale>
        <p:origin x="2838" y="9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0B0639A-E911-4E00-9D24-330E41EB7FFE}"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6215C88B-A01C-4C97-8A08-0309BAD19B57}">
      <dgm:prSet/>
      <dgm:spPr/>
      <dgm:t>
        <a:bodyPr/>
        <a:lstStyle/>
        <a:p>
          <a:pPr rtl="0"/>
          <a:r>
            <a:rPr lang="en-US" dirty="0" smtClean="0"/>
            <a:t>Children who grow up in poverty are more likely to become obese adults</a:t>
          </a:r>
          <a:r>
            <a:rPr lang="en-US" baseline="30000" dirty="0" smtClean="0"/>
            <a:t>7</a:t>
          </a:r>
          <a:r>
            <a:rPr lang="en-US" dirty="0" smtClean="0"/>
            <a:t> </a:t>
          </a:r>
          <a:endParaRPr lang="en-US" dirty="0"/>
        </a:p>
      </dgm:t>
      <dgm:extLst>
        <a:ext uri="{E40237B7-FDA0-4F09-8148-C483321AD2D9}">
          <dgm14:cNvPr xmlns:dgm14="http://schemas.microsoft.com/office/drawing/2010/diagram" id="0" name="" descr="Children who grow up in poverty are more likely to become obese adults7 &#10;"/>
        </a:ext>
      </dgm:extLst>
    </dgm:pt>
    <dgm:pt modelId="{BEC96979-C019-4C39-94A8-28118FE14DA9}" type="parTrans" cxnId="{F99278F7-F8C4-47C4-8F00-6F3B7AF1F682}">
      <dgm:prSet/>
      <dgm:spPr/>
      <dgm:t>
        <a:bodyPr/>
        <a:lstStyle/>
        <a:p>
          <a:endParaRPr lang="en-US"/>
        </a:p>
      </dgm:t>
    </dgm:pt>
    <dgm:pt modelId="{275FFD8A-A58F-4F33-8846-0687F522D344}" type="sibTrans" cxnId="{F99278F7-F8C4-47C4-8F00-6F3B7AF1F682}">
      <dgm:prSet/>
      <dgm:spPr/>
      <dgm:t>
        <a:bodyPr/>
        <a:lstStyle/>
        <a:p>
          <a:endParaRPr lang="en-US"/>
        </a:p>
      </dgm:t>
    </dgm:pt>
    <dgm:pt modelId="{B35BA793-4AD5-4864-8167-382243201D04}">
      <dgm:prSet/>
      <dgm:spPr/>
      <dgm:t>
        <a:bodyPr/>
        <a:lstStyle/>
        <a:p>
          <a:pPr rtl="0"/>
          <a:r>
            <a:rPr lang="en-US" dirty="0" smtClean="0"/>
            <a:t>People who must limit food costs will select lower-quality diets</a:t>
          </a:r>
          <a:r>
            <a:rPr lang="en-US" baseline="30000" dirty="0" smtClean="0"/>
            <a:t>8</a:t>
          </a:r>
          <a:r>
            <a:rPr lang="en-US" dirty="0" smtClean="0"/>
            <a:t> </a:t>
          </a:r>
          <a:endParaRPr lang="en-US" dirty="0"/>
        </a:p>
      </dgm:t>
      <dgm:extLst>
        <a:ext uri="{E40237B7-FDA0-4F09-8148-C483321AD2D9}">
          <dgm14:cNvPr xmlns:dgm14="http://schemas.microsoft.com/office/drawing/2010/diagram" id="0" name="" descr="People who must limit food costs will select lower-quality diets8 &#10;"/>
        </a:ext>
      </dgm:extLst>
    </dgm:pt>
    <dgm:pt modelId="{A3B6B02A-15AD-4795-8325-53040B2CDD65}" type="parTrans" cxnId="{B500B6EB-66CE-4396-AABC-8F46639CC556}">
      <dgm:prSet/>
      <dgm:spPr/>
      <dgm:t>
        <a:bodyPr/>
        <a:lstStyle/>
        <a:p>
          <a:endParaRPr lang="en-US"/>
        </a:p>
      </dgm:t>
    </dgm:pt>
    <dgm:pt modelId="{E1516350-F23A-484E-8F29-44F18F99CCDF}" type="sibTrans" cxnId="{B500B6EB-66CE-4396-AABC-8F46639CC556}">
      <dgm:prSet/>
      <dgm:spPr/>
      <dgm:t>
        <a:bodyPr/>
        <a:lstStyle/>
        <a:p>
          <a:endParaRPr lang="en-US"/>
        </a:p>
      </dgm:t>
    </dgm:pt>
    <dgm:pt modelId="{898BDFC4-B83A-4B8E-BD19-15BD73EED887}" type="pres">
      <dgm:prSet presAssocID="{80B0639A-E911-4E00-9D24-330E41EB7FFE}" presName="diagram" presStyleCnt="0">
        <dgm:presLayoutVars>
          <dgm:dir/>
          <dgm:resizeHandles val="exact"/>
        </dgm:presLayoutVars>
      </dgm:prSet>
      <dgm:spPr/>
      <dgm:t>
        <a:bodyPr/>
        <a:lstStyle/>
        <a:p>
          <a:endParaRPr lang="en-US"/>
        </a:p>
      </dgm:t>
    </dgm:pt>
    <dgm:pt modelId="{8BCE5198-001D-43D2-A1A8-212C878D2728}" type="pres">
      <dgm:prSet presAssocID="{6215C88B-A01C-4C97-8A08-0309BAD19B57}" presName="node" presStyleLbl="node1" presStyleIdx="0" presStyleCnt="2">
        <dgm:presLayoutVars>
          <dgm:bulletEnabled val="1"/>
        </dgm:presLayoutVars>
      </dgm:prSet>
      <dgm:spPr/>
      <dgm:t>
        <a:bodyPr/>
        <a:lstStyle/>
        <a:p>
          <a:endParaRPr lang="en-US"/>
        </a:p>
      </dgm:t>
    </dgm:pt>
    <dgm:pt modelId="{5BEBF264-CB2E-416B-8E5C-0E25C833976D}" type="pres">
      <dgm:prSet presAssocID="{275FFD8A-A58F-4F33-8846-0687F522D344}" presName="sibTrans" presStyleCnt="0"/>
      <dgm:spPr/>
    </dgm:pt>
    <dgm:pt modelId="{5C30AE25-0640-4DD0-9741-8E097755E2B4}" type="pres">
      <dgm:prSet presAssocID="{B35BA793-4AD5-4864-8167-382243201D04}" presName="node" presStyleLbl="node1" presStyleIdx="1" presStyleCnt="2">
        <dgm:presLayoutVars>
          <dgm:bulletEnabled val="1"/>
        </dgm:presLayoutVars>
      </dgm:prSet>
      <dgm:spPr/>
      <dgm:t>
        <a:bodyPr/>
        <a:lstStyle/>
        <a:p>
          <a:endParaRPr lang="en-US"/>
        </a:p>
      </dgm:t>
    </dgm:pt>
  </dgm:ptLst>
  <dgm:cxnLst>
    <dgm:cxn modelId="{CEE12B29-02BD-4D46-83D3-6BDF3E36A6F8}" type="presOf" srcId="{6215C88B-A01C-4C97-8A08-0309BAD19B57}" destId="{8BCE5198-001D-43D2-A1A8-212C878D2728}" srcOrd="0" destOrd="0" presId="urn:microsoft.com/office/officeart/2005/8/layout/default"/>
    <dgm:cxn modelId="{F99278F7-F8C4-47C4-8F00-6F3B7AF1F682}" srcId="{80B0639A-E911-4E00-9D24-330E41EB7FFE}" destId="{6215C88B-A01C-4C97-8A08-0309BAD19B57}" srcOrd="0" destOrd="0" parTransId="{BEC96979-C019-4C39-94A8-28118FE14DA9}" sibTransId="{275FFD8A-A58F-4F33-8846-0687F522D344}"/>
    <dgm:cxn modelId="{1369A12E-F9A3-4263-A1C7-3E659F2EA3DC}" type="presOf" srcId="{B35BA793-4AD5-4864-8167-382243201D04}" destId="{5C30AE25-0640-4DD0-9741-8E097755E2B4}" srcOrd="0" destOrd="0" presId="urn:microsoft.com/office/officeart/2005/8/layout/default"/>
    <dgm:cxn modelId="{B500B6EB-66CE-4396-AABC-8F46639CC556}" srcId="{80B0639A-E911-4E00-9D24-330E41EB7FFE}" destId="{B35BA793-4AD5-4864-8167-382243201D04}" srcOrd="1" destOrd="0" parTransId="{A3B6B02A-15AD-4795-8325-53040B2CDD65}" sibTransId="{E1516350-F23A-484E-8F29-44F18F99CCDF}"/>
    <dgm:cxn modelId="{4145F703-4B79-46E5-A896-438E9B3F6ACC}" type="presOf" srcId="{80B0639A-E911-4E00-9D24-330E41EB7FFE}" destId="{898BDFC4-B83A-4B8E-BD19-15BD73EED887}" srcOrd="0" destOrd="0" presId="urn:microsoft.com/office/officeart/2005/8/layout/default"/>
    <dgm:cxn modelId="{00592379-520C-4B5F-9945-35986E7A1817}" type="presParOf" srcId="{898BDFC4-B83A-4B8E-BD19-15BD73EED887}" destId="{8BCE5198-001D-43D2-A1A8-212C878D2728}" srcOrd="0" destOrd="0" presId="urn:microsoft.com/office/officeart/2005/8/layout/default"/>
    <dgm:cxn modelId="{52C44C99-ACAA-4D03-BF90-5CBDD9ACDE7A}" type="presParOf" srcId="{898BDFC4-B83A-4B8E-BD19-15BD73EED887}" destId="{5BEBF264-CB2E-416B-8E5C-0E25C833976D}" srcOrd="1" destOrd="0" presId="urn:microsoft.com/office/officeart/2005/8/layout/default"/>
    <dgm:cxn modelId="{8BB311F5-B076-4393-8CCA-147C35E03F09}" type="presParOf" srcId="{898BDFC4-B83A-4B8E-BD19-15BD73EED887}" destId="{5C30AE25-0640-4DD0-9741-8E097755E2B4}" srcOrd="2"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CE5198-001D-43D2-A1A8-212C878D2728}">
      <dsp:nvSpPr>
        <dsp:cNvPr id="0" name=""/>
        <dsp:cNvSpPr/>
      </dsp:nvSpPr>
      <dsp:spPr>
        <a:xfrm>
          <a:off x="1365" y="469078"/>
          <a:ext cx="5327068" cy="319624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830" tIns="163830" rIns="163830" bIns="163830" numCol="1" spcCol="1270" anchor="ctr" anchorCtr="0">
          <a:noAutofit/>
        </a:bodyPr>
        <a:lstStyle/>
        <a:p>
          <a:pPr lvl="0" algn="ctr" defTabSz="1911350" rtl="0">
            <a:lnSpc>
              <a:spcPct val="90000"/>
            </a:lnSpc>
            <a:spcBef>
              <a:spcPct val="0"/>
            </a:spcBef>
            <a:spcAft>
              <a:spcPct val="35000"/>
            </a:spcAft>
          </a:pPr>
          <a:r>
            <a:rPr lang="en-US" sz="4300" kern="1200" dirty="0" smtClean="0"/>
            <a:t>Children who grow up in poverty are more likely to become obese adults</a:t>
          </a:r>
          <a:r>
            <a:rPr lang="en-US" sz="4300" kern="1200" baseline="30000" dirty="0" smtClean="0"/>
            <a:t>7</a:t>
          </a:r>
          <a:r>
            <a:rPr lang="en-US" sz="4300" kern="1200" dirty="0" smtClean="0"/>
            <a:t> </a:t>
          </a:r>
          <a:endParaRPr lang="en-US" sz="4300" kern="1200" dirty="0"/>
        </a:p>
      </dsp:txBody>
      <dsp:txXfrm>
        <a:off x="1365" y="469078"/>
        <a:ext cx="5327068" cy="3196241"/>
      </dsp:txXfrm>
    </dsp:sp>
    <dsp:sp modelId="{5C30AE25-0640-4DD0-9741-8E097755E2B4}">
      <dsp:nvSpPr>
        <dsp:cNvPr id="0" name=""/>
        <dsp:cNvSpPr/>
      </dsp:nvSpPr>
      <dsp:spPr>
        <a:xfrm>
          <a:off x="5861141" y="469078"/>
          <a:ext cx="5327068" cy="319624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830" tIns="163830" rIns="163830" bIns="163830" numCol="1" spcCol="1270" anchor="ctr" anchorCtr="0">
          <a:noAutofit/>
        </a:bodyPr>
        <a:lstStyle/>
        <a:p>
          <a:pPr lvl="0" algn="ctr" defTabSz="1911350" rtl="0">
            <a:lnSpc>
              <a:spcPct val="90000"/>
            </a:lnSpc>
            <a:spcBef>
              <a:spcPct val="0"/>
            </a:spcBef>
            <a:spcAft>
              <a:spcPct val="35000"/>
            </a:spcAft>
          </a:pPr>
          <a:r>
            <a:rPr lang="en-US" sz="4300" kern="1200" dirty="0" smtClean="0"/>
            <a:t>People who must limit food costs will select lower-quality diets</a:t>
          </a:r>
          <a:r>
            <a:rPr lang="en-US" sz="4300" kern="1200" baseline="30000" dirty="0" smtClean="0"/>
            <a:t>8</a:t>
          </a:r>
          <a:r>
            <a:rPr lang="en-US" sz="4300" kern="1200" dirty="0" smtClean="0"/>
            <a:t> </a:t>
          </a:r>
          <a:endParaRPr lang="en-US" sz="4300" kern="1200" dirty="0"/>
        </a:p>
      </dsp:txBody>
      <dsp:txXfrm>
        <a:off x="5861141" y="469078"/>
        <a:ext cx="5327068" cy="3196241"/>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09F2B456-C019-42D4-A873-AAA9222EE12E}" type="datetimeFigureOut">
              <a:rPr lang="en-US" smtClean="0"/>
              <a:t>11/21/2019</a:t>
            </a:fld>
            <a:endParaRPr lang="en-US"/>
          </a:p>
        </p:txBody>
      </p:sp>
      <p:sp>
        <p:nvSpPr>
          <p:cNvPr id="4" name="Footer Placeholder 3"/>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7BED46D0-6B82-4917-838B-105AD16B2FBB}" type="slidenum">
              <a:rPr lang="en-US" smtClean="0"/>
              <a:t>‹#›</a:t>
            </a:fld>
            <a:endParaRPr lang="en-US"/>
          </a:p>
        </p:txBody>
      </p:sp>
    </p:spTree>
    <p:extLst>
      <p:ext uri="{BB962C8B-B14F-4D97-AF65-F5344CB8AC3E}">
        <p14:creationId xmlns:p14="http://schemas.microsoft.com/office/powerpoint/2010/main" val="369939255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708B5077-A931-4E73-9321-0D1EA016C1DE}" type="datetimeFigureOut">
              <a:rPr lang="en-US" smtClean="0"/>
              <a:t>11/21/2019</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82EAC25A-0787-4250-9F5D-D1D38B63B3EB}" type="slidenum">
              <a:rPr lang="en-US" smtClean="0"/>
              <a:t>‹#›</a:t>
            </a:fld>
            <a:endParaRPr lang="en-US"/>
          </a:p>
        </p:txBody>
      </p:sp>
    </p:spTree>
    <p:extLst>
      <p:ext uri="{BB962C8B-B14F-4D97-AF65-F5344CB8AC3E}">
        <p14:creationId xmlns:p14="http://schemas.microsoft.com/office/powerpoint/2010/main" val="33572231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ers.usda.gov/amber-waves/2017/september/understanding-the-prevalence-severity-and-distribution-of-food-insecurity-in-the-united-states/"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map.feedingamerica.org/"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dirty="0" smtClean="0"/>
              <a:t>For this module we’re going to focus on a particular SDOH:</a:t>
            </a:r>
            <a:r>
              <a:rPr lang="en-US" baseline="0" dirty="0" smtClean="0"/>
              <a:t> food security.</a:t>
            </a:r>
            <a:r>
              <a:rPr lang="en-US" dirty="0" smtClean="0"/>
              <a:t> With awareness</a:t>
            </a:r>
            <a:r>
              <a:rPr lang="en-US" baseline="0" dirty="0" smtClean="0"/>
              <a:t> of the many, and overlapping, social determinants the hope is that by going a little more in depth on one particular SDOH we might see threads the resonate in other areas.  </a:t>
            </a:r>
          </a:p>
        </p:txBody>
      </p:sp>
      <p:sp>
        <p:nvSpPr>
          <p:cNvPr id="4" name="Slide Number Placeholder 3"/>
          <p:cNvSpPr>
            <a:spLocks noGrp="1"/>
          </p:cNvSpPr>
          <p:nvPr>
            <p:ph type="sldNum" sz="quarter" idx="10"/>
          </p:nvPr>
        </p:nvSpPr>
        <p:spPr/>
        <p:txBody>
          <a:bodyPr/>
          <a:lstStyle/>
          <a:p>
            <a:fld id="{82EAC25A-0787-4250-9F5D-D1D38B63B3EB}" type="slidenum">
              <a:rPr lang="en-US" smtClean="0"/>
              <a:t>1</a:t>
            </a:fld>
            <a:endParaRPr lang="en-US"/>
          </a:p>
        </p:txBody>
      </p:sp>
    </p:spTree>
    <p:extLst>
      <p:ext uri="{BB962C8B-B14F-4D97-AF65-F5344CB8AC3E}">
        <p14:creationId xmlns:p14="http://schemas.microsoft.com/office/powerpoint/2010/main" val="31725922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So let’s return to</a:t>
            </a:r>
            <a:r>
              <a:rPr lang="en-US" sz="1200" baseline="0" dirty="0" smtClean="0"/>
              <a:t> our true/false question. While the answer is false because causation is difficult to determine because of multiple and overlapping factors for each of those health indicators, like the ones that you see highlighted on the slide. often there is a paradox at play that perhaps seems counterintuitive. Let’s think about just obesity. </a:t>
            </a:r>
            <a:r>
              <a:rPr lang="en-US" baseline="0" dirty="0" smtClean="0"/>
              <a:t>Research indicates that higher rates of obesity are linked to increased food insecurity</a:t>
            </a:r>
            <a:r>
              <a:rPr lang="en-US" sz="1200" b="0" i="0" kern="1200" baseline="30000" dirty="0" smtClean="0">
                <a:solidFill>
                  <a:schemeClr val="tx1"/>
                </a:solidFill>
                <a:effectLst/>
                <a:latin typeface="+mn-lt"/>
                <a:ea typeface="+mn-ea"/>
                <a:cs typeface="+mn-cs"/>
              </a:rPr>
              <a:t>7</a:t>
            </a:r>
            <a:r>
              <a:rPr lang="en-US" baseline="0" dirty="0" smtClean="0"/>
              <a:t>. </a:t>
            </a:r>
            <a:r>
              <a:rPr lang="en-US" sz="1200" b="0" i="0" kern="1200" dirty="0" smtClean="0">
                <a:solidFill>
                  <a:schemeClr val="tx1"/>
                </a:solidFill>
                <a:effectLst/>
                <a:latin typeface="+mn-lt"/>
                <a:ea typeface="+mn-ea"/>
                <a:cs typeface="+mn-cs"/>
              </a:rPr>
              <a:t>This has</a:t>
            </a:r>
            <a:r>
              <a:rPr lang="en-US" sz="1200" b="0" i="0" kern="1200" baseline="0" dirty="0" smtClean="0">
                <a:solidFill>
                  <a:schemeClr val="tx1"/>
                </a:solidFill>
                <a:effectLst/>
                <a:latin typeface="+mn-lt"/>
                <a:ea typeface="+mn-ea"/>
                <a:cs typeface="+mn-cs"/>
              </a:rPr>
              <a:t> been shown to be more true to women than men</a:t>
            </a:r>
            <a:r>
              <a:rPr lang="en-US" sz="1200" b="0" i="0" kern="1200" baseline="30000" dirty="0" smtClean="0">
                <a:solidFill>
                  <a:schemeClr val="tx1"/>
                </a:solidFill>
                <a:effectLst/>
                <a:latin typeface="+mn-lt"/>
                <a:ea typeface="+mn-ea"/>
                <a:cs typeface="+mn-cs"/>
              </a:rPr>
              <a:t>7</a:t>
            </a:r>
            <a:r>
              <a:rPr lang="en-US" sz="1200" b="0" i="0" kern="1200" baseline="0" dirty="0" smtClean="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82EAC25A-0787-4250-9F5D-D1D38B63B3EB}" type="slidenum">
              <a:rPr lang="en-US" smtClean="0"/>
              <a:t>10</a:t>
            </a:fld>
            <a:endParaRPr lang="en-US"/>
          </a:p>
        </p:txBody>
      </p:sp>
    </p:spTree>
    <p:extLst>
      <p:ext uri="{BB962C8B-B14F-4D97-AF65-F5344CB8AC3E}">
        <p14:creationId xmlns:p14="http://schemas.microsoft.com/office/powerpoint/2010/main" val="6856982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A couple of considerations of why this is: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First, it has been suggested that children who grow up in poverty are more likely to become obese adults and, thus, childhood food insecurity as a result of poverty may amplify the effect of poverty on adult obesity</a:t>
            </a:r>
            <a:r>
              <a:rPr kumimoji="0" lang="en-US" sz="1200" b="0" i="0" u="none" strike="noStrike" kern="1200" cap="none" spc="0" normalizeH="0" baseline="30000" noProof="0" dirty="0" smtClean="0">
                <a:ln>
                  <a:noFill/>
                </a:ln>
                <a:solidFill>
                  <a:prstClr val="black"/>
                </a:solidFill>
                <a:effectLst/>
                <a:uLnTx/>
                <a:uFillTx/>
                <a:latin typeface="+mn-lt"/>
                <a:ea typeface="+mn-ea"/>
                <a:cs typeface="+mn-cs"/>
              </a:rPr>
              <a:t>7</a:t>
            </a:r>
            <a:r>
              <a:rPr kumimoji="0" lang="en-US" sz="1200" b="0" i="0" u="none" strike="noStrike" kern="1200" cap="none" spc="0" normalizeH="0" baseline="0" noProof="0" dirty="0" smtClean="0">
                <a:ln>
                  <a:noFill/>
                </a:ln>
                <a:solidFill>
                  <a:prstClr val="black"/>
                </a:solidFill>
                <a:effectLst/>
                <a:uLnTx/>
                <a:uFillTx/>
                <a:latin typeface="+mn-lt"/>
                <a:ea typeface="+mn-ea"/>
                <a:cs typeface="+mn-cs"/>
              </a:rPr>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Second, the low cost of energy-dense foods (high calories, think ice cream, potato chips, fried foods) may promote overconsumption of energy, leading to weight gain. To maintain adequate energy intake, people who must limit food costs will select lower-quality diets, consisting of high-energy, inexpensive foods. Often this is what’s available at the local corner store</a:t>
            </a:r>
            <a:r>
              <a:rPr kumimoji="0" lang="en-US" sz="1200" b="0" i="0" u="none" strike="noStrike" kern="1200" cap="none" spc="0" normalizeH="0" baseline="30000" noProof="0" dirty="0" smtClean="0">
                <a:ln>
                  <a:noFill/>
                </a:ln>
                <a:solidFill>
                  <a:prstClr val="black"/>
                </a:solidFill>
                <a:effectLst/>
                <a:uLnTx/>
                <a:uFillTx/>
                <a:latin typeface="+mn-lt"/>
                <a:ea typeface="+mn-ea"/>
                <a:cs typeface="+mn-cs"/>
              </a:rPr>
              <a:t>8</a:t>
            </a:r>
            <a:r>
              <a:rPr kumimoji="0" lang="en-US" sz="1200" b="0" i="0" u="none" strike="noStrike" kern="1200" cap="none" spc="0" normalizeH="0" baseline="0" noProof="0" dirty="0" smtClean="0">
                <a:ln>
                  <a:noFill/>
                </a:ln>
                <a:solidFill>
                  <a:prstClr val="black"/>
                </a:solidFill>
                <a:effectLst/>
                <a:uLnTx/>
                <a:uFillTx/>
                <a:latin typeface="+mn-lt"/>
                <a:ea typeface="+mn-ea"/>
                <a:cs typeface="+mn-cs"/>
              </a:rPr>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smtClean="0">
              <a:ln>
                <a:noFill/>
              </a:ln>
              <a:solidFill>
                <a:prstClr val="black"/>
              </a:solidFill>
              <a:effectLst/>
              <a:uLnTx/>
              <a:uFillTx/>
              <a:latin typeface="+mn-lt"/>
              <a:ea typeface="+mn-ea"/>
              <a:cs typeface="+mn-cs"/>
            </a:endParaRPr>
          </a:p>
          <a:p>
            <a:r>
              <a:rPr lang="en-US" dirty="0" smtClean="0"/>
              <a:t>Given that being overweight can be causes of both type 2 diabetes and cardiovascular disease, we can begin to see a thread that runs from food insecurity to each of these health indicators. </a:t>
            </a:r>
          </a:p>
          <a:p>
            <a:endParaRPr lang="en-US" dirty="0"/>
          </a:p>
        </p:txBody>
      </p:sp>
      <p:sp>
        <p:nvSpPr>
          <p:cNvPr id="4" name="Slide Number Placeholder 3"/>
          <p:cNvSpPr>
            <a:spLocks noGrp="1"/>
          </p:cNvSpPr>
          <p:nvPr>
            <p:ph type="sldNum" sz="quarter" idx="10"/>
          </p:nvPr>
        </p:nvSpPr>
        <p:spPr/>
        <p:txBody>
          <a:bodyPr/>
          <a:lstStyle/>
          <a:p>
            <a:fld id="{82EAC25A-0787-4250-9F5D-D1D38B63B3EB}" type="slidenum">
              <a:rPr lang="en-US" smtClean="0"/>
              <a:t>11</a:t>
            </a:fld>
            <a:endParaRPr lang="en-US"/>
          </a:p>
        </p:txBody>
      </p:sp>
    </p:spTree>
    <p:extLst>
      <p:ext uri="{BB962C8B-B14F-4D97-AF65-F5344CB8AC3E}">
        <p14:creationId xmlns:p14="http://schemas.microsoft.com/office/powerpoint/2010/main" val="19273205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200" b="0" i="0" u="none" strike="noStrike" dirty="0" smtClean="0">
                <a:solidFill>
                  <a:srgbClr val="000000"/>
                </a:solidFill>
                <a:effectLst/>
                <a:latin typeface="Calibri" panose="020F0502020204030204" pitchFamily="34" charset="0"/>
              </a:rPr>
              <a:t>SDOH factors are often interconnected. Geographic isolation or living in poverty influences food insecurity, therein impacting health. One’s health, depending on nature and severity, can then impact a person’s capacity to find gainful work or access healthful, nutritious foods. And the cycle continues. </a:t>
            </a:r>
            <a:r>
              <a:rPr lang="en-US" sz="1200" b="0" i="0" dirty="0" smtClean="0">
                <a:effectLst/>
                <a:latin typeface="Calibri" panose="020F0502020204030204" pitchFamily="34" charset="0"/>
              </a:rPr>
              <a:t>​</a:t>
            </a:r>
            <a:endParaRPr lang="en-US" b="0" i="0" dirty="0" smtClean="0">
              <a:effectLst/>
            </a:endParaRPr>
          </a:p>
          <a:p>
            <a:pPr algn="l" rtl="0" fontAlgn="base"/>
            <a:r>
              <a:rPr lang="en-US" sz="1200" b="0" i="0" dirty="0" smtClean="0">
                <a:effectLst/>
                <a:latin typeface="Calibri" panose="020F0502020204030204" pitchFamily="34" charset="0"/>
              </a:rPr>
              <a:t>​</a:t>
            </a:r>
            <a:endParaRPr lang="en-US" b="0" i="0" dirty="0" smtClean="0">
              <a:effectLst/>
            </a:endParaRPr>
          </a:p>
          <a:p>
            <a:pPr algn="l" rtl="0" fontAlgn="base"/>
            <a:r>
              <a:rPr lang="en-US" sz="1200" b="0" i="0" u="none" strike="noStrike" dirty="0" smtClean="0">
                <a:solidFill>
                  <a:srgbClr val="000000"/>
                </a:solidFill>
                <a:effectLst/>
                <a:latin typeface="Calibri" panose="020F0502020204030204" pitchFamily="34" charset="0"/>
              </a:rPr>
              <a:t>While poverty is not synonymous with food insecurity, social, economic, and educational disparities increase the likelihood they experience more of these overlapping issues more frequently. Transportation is also a large governing factor to accessing healthful, nutritious foods</a:t>
            </a:r>
            <a:r>
              <a:rPr lang="en-US" sz="1200" b="0" i="0" dirty="0" smtClean="0">
                <a:effectLst/>
                <a:latin typeface="Calibri" panose="020F0502020204030204" pitchFamily="34" charset="0"/>
              </a:rPr>
              <a:t>​</a:t>
            </a:r>
            <a:endParaRPr lang="en-US" b="0" i="0" dirty="0" smtClean="0">
              <a:effectLst/>
            </a:endParaRPr>
          </a:p>
          <a:p>
            <a:pPr algn="l" rtl="0" fontAlgn="base"/>
            <a:r>
              <a:rPr lang="en-US" sz="1200" b="0" i="0" dirty="0" smtClean="0">
                <a:effectLst/>
                <a:latin typeface="Calibri" panose="020F0502020204030204" pitchFamily="34" charset="0"/>
              </a:rPr>
              <a:t>​</a:t>
            </a:r>
            <a:endParaRPr lang="en-US" b="0" i="0" dirty="0" smtClean="0">
              <a:effectLst/>
            </a:endParaRPr>
          </a:p>
          <a:p>
            <a:pPr algn="l" rtl="0" fontAlgn="base"/>
            <a:r>
              <a:rPr lang="en-US" sz="1200" b="0" i="0" u="none" strike="noStrike" dirty="0" smtClean="0">
                <a:solidFill>
                  <a:srgbClr val="000000"/>
                </a:solidFill>
                <a:effectLst/>
                <a:latin typeface="Calibri" panose="020F0502020204030204" pitchFamily="34" charset="0"/>
              </a:rPr>
              <a:t>“Food insecurity does not exist in isolation, as low-income families are affected by multiple, overlapping issues like lack of affordable housing, social isolation, chronic or acute health problems, high medical costs, and low wages.”</a:t>
            </a:r>
            <a:r>
              <a:rPr lang="en-US" sz="1200" b="0" i="0" u="none" strike="noStrike" baseline="30000" dirty="0" smtClean="0">
                <a:solidFill>
                  <a:srgbClr val="000000"/>
                </a:solidFill>
                <a:effectLst/>
                <a:latin typeface="Calibri" panose="020F0502020204030204" pitchFamily="34" charset="0"/>
              </a:rPr>
              <a:t>11</a:t>
            </a:r>
            <a:endParaRPr lang="en-US" baseline="30000" dirty="0"/>
          </a:p>
        </p:txBody>
      </p:sp>
      <p:sp>
        <p:nvSpPr>
          <p:cNvPr id="4" name="Slide Number Placeholder 3"/>
          <p:cNvSpPr>
            <a:spLocks noGrp="1"/>
          </p:cNvSpPr>
          <p:nvPr>
            <p:ph type="sldNum" sz="quarter" idx="10"/>
          </p:nvPr>
        </p:nvSpPr>
        <p:spPr/>
        <p:txBody>
          <a:bodyPr/>
          <a:lstStyle/>
          <a:p>
            <a:fld id="{82EAC25A-0787-4250-9F5D-D1D38B63B3EB}" type="slidenum">
              <a:rPr lang="en-US" smtClean="0"/>
              <a:t>12</a:t>
            </a:fld>
            <a:endParaRPr lang="en-US"/>
          </a:p>
        </p:txBody>
      </p:sp>
    </p:spTree>
    <p:extLst>
      <p:ext uri="{BB962C8B-B14F-4D97-AF65-F5344CB8AC3E}">
        <p14:creationId xmlns:p14="http://schemas.microsoft.com/office/powerpoint/2010/main" val="10631962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So, what do we do as providers? Asking one more question presents to opportunity to address food insecurity in the moment. </a:t>
            </a:r>
          </a:p>
          <a:p>
            <a:endParaRPr lang="en-US" baseline="0" dirty="0" smtClean="0"/>
          </a:p>
          <a:p>
            <a:r>
              <a:rPr lang="en-US" baseline="0" dirty="0" smtClean="0"/>
              <a:t>Please do not shy away from asking one more question for which you may not have an immediate answer. Far too often the people we care for become stuck in the same unhealthy rut/routine because we do not ask these things. </a:t>
            </a:r>
          </a:p>
          <a:p>
            <a:endParaRPr lang="en-US" baseline="0" dirty="0" smtClean="0"/>
          </a:p>
          <a:p>
            <a:endParaRPr lang="en-US" baseline="0" dirty="0" smtClean="0"/>
          </a:p>
          <a:p>
            <a:r>
              <a:rPr lang="en-US" baseline="0" dirty="0" smtClean="0"/>
              <a:t>*There’s an ICD-10 z-code for this: Z59.4</a:t>
            </a:r>
          </a:p>
          <a:p>
            <a:r>
              <a:rPr lang="en-US" baseline="0" dirty="0" smtClean="0"/>
              <a:t>**Do you, as a provider, know where these are? Or who to connect with who does? </a:t>
            </a:r>
          </a:p>
        </p:txBody>
      </p:sp>
      <p:sp>
        <p:nvSpPr>
          <p:cNvPr id="4" name="Slide Number Placeholder 3"/>
          <p:cNvSpPr>
            <a:spLocks noGrp="1"/>
          </p:cNvSpPr>
          <p:nvPr>
            <p:ph type="sldNum" sz="quarter" idx="10"/>
          </p:nvPr>
        </p:nvSpPr>
        <p:spPr/>
        <p:txBody>
          <a:bodyPr/>
          <a:lstStyle/>
          <a:p>
            <a:fld id="{82EAC25A-0787-4250-9F5D-D1D38B63B3EB}" type="slidenum">
              <a:rPr lang="en-US" smtClean="0"/>
              <a:t>13</a:t>
            </a:fld>
            <a:endParaRPr lang="en-US"/>
          </a:p>
        </p:txBody>
      </p:sp>
    </p:spTree>
    <p:extLst>
      <p:ext uri="{BB962C8B-B14F-4D97-AF65-F5344CB8AC3E}">
        <p14:creationId xmlns:p14="http://schemas.microsoft.com/office/powerpoint/2010/main" val="41202899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aseline="0" dirty="0" smtClean="0"/>
              <a:t>As you move forward in the coming (week/month/etc.) I ask you to consider how more intentionally attending to SDOH might change how you care for your patients – or, if you already do so, think about what might happen if more of your colleagues did as well. What challenges might or currently do hinder your ability to attend to SDOH issues? </a:t>
            </a:r>
          </a:p>
          <a:p>
            <a:endParaRPr lang="en-US" sz="1400" baseline="0" dirty="0" smtClean="0"/>
          </a:p>
          <a:p>
            <a:r>
              <a:rPr lang="en-US" sz="1400" baseline="0" dirty="0" smtClean="0">
                <a:solidFill>
                  <a:srgbClr val="FF0000"/>
                </a:solidFill>
              </a:rPr>
              <a:t>NOTE TO FACILITATOR: If combining modules or using them out of suggested sequence, delete this slide or rearrange for your needs. This is Module 1 of the Social Determinants of Health (SDOH) Track. </a:t>
            </a:r>
          </a:p>
        </p:txBody>
      </p:sp>
      <p:sp>
        <p:nvSpPr>
          <p:cNvPr id="4" name="Slide Number Placeholder 3"/>
          <p:cNvSpPr>
            <a:spLocks noGrp="1"/>
          </p:cNvSpPr>
          <p:nvPr>
            <p:ph type="sldNum" sz="quarter" idx="10"/>
          </p:nvPr>
        </p:nvSpPr>
        <p:spPr/>
        <p:txBody>
          <a:bodyPr/>
          <a:lstStyle/>
          <a:p>
            <a:fld id="{82EAC25A-0787-4250-9F5D-D1D38B63B3EB}" type="slidenum">
              <a:rPr lang="en-US" smtClean="0"/>
              <a:t>14</a:t>
            </a:fld>
            <a:endParaRPr lang="en-US"/>
          </a:p>
        </p:txBody>
      </p:sp>
    </p:spTree>
    <p:extLst>
      <p:ext uri="{BB962C8B-B14F-4D97-AF65-F5344CB8AC3E}">
        <p14:creationId xmlns:p14="http://schemas.microsoft.com/office/powerpoint/2010/main" val="33969745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2EAC25A-0787-4250-9F5D-D1D38B63B3EB}" type="slidenum">
              <a:rPr lang="en-US" smtClean="0"/>
              <a:t>15</a:t>
            </a:fld>
            <a:endParaRPr lang="en-US"/>
          </a:p>
        </p:txBody>
      </p:sp>
    </p:spTree>
    <p:extLst>
      <p:ext uri="{BB962C8B-B14F-4D97-AF65-F5344CB8AC3E}">
        <p14:creationId xmlns:p14="http://schemas.microsoft.com/office/powerpoint/2010/main" val="25139425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A26EF3F-9985-492F-93A6-079BCEA05E17}" type="slidenum">
              <a:rPr lang="en-US" smtClean="0"/>
              <a:t>2</a:t>
            </a:fld>
            <a:endParaRPr lang="en-US"/>
          </a:p>
        </p:txBody>
      </p:sp>
    </p:spTree>
    <p:extLst>
      <p:ext uri="{BB962C8B-B14F-4D97-AF65-F5344CB8AC3E}">
        <p14:creationId xmlns:p14="http://schemas.microsoft.com/office/powerpoint/2010/main" val="5376311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2EAC25A-0787-4250-9F5D-D1D38B63B3E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09998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aseline="0" dirty="0" smtClean="0"/>
              <a:t>We’ll start today’s conversation with a question: true or false, food insecurity is the number one leading cause of obesity, diabetes, and heart disease? </a:t>
            </a:r>
            <a:r>
              <a:rPr lang="en-US" b="1" baseline="0" dirty="0" smtClean="0"/>
              <a:t>[NOTE to FACILITATOR: give the audience as much time as you’d like- this will probably be a quicker answer since they are just choosing true or false]</a:t>
            </a:r>
            <a:endParaRPr lang="en-US" b="1" baseline="0" dirty="0"/>
          </a:p>
        </p:txBody>
      </p:sp>
      <p:sp>
        <p:nvSpPr>
          <p:cNvPr id="4" name="Slide Number Placeholder 3"/>
          <p:cNvSpPr>
            <a:spLocks noGrp="1"/>
          </p:cNvSpPr>
          <p:nvPr>
            <p:ph type="sldNum" sz="quarter" idx="10"/>
          </p:nvPr>
        </p:nvSpPr>
        <p:spPr/>
        <p:txBody>
          <a:bodyPr/>
          <a:lstStyle/>
          <a:p>
            <a:fld id="{82EAC25A-0787-4250-9F5D-D1D38B63B3EB}" type="slidenum">
              <a:rPr lang="en-US" smtClean="0"/>
              <a:t>4</a:t>
            </a:fld>
            <a:endParaRPr lang="en-US"/>
          </a:p>
        </p:txBody>
      </p:sp>
    </p:spTree>
    <p:extLst>
      <p:ext uri="{BB962C8B-B14F-4D97-AF65-F5344CB8AC3E}">
        <p14:creationId xmlns:p14="http://schemas.microsoft.com/office/powerpoint/2010/main" val="34733629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aseline="0" dirty="0" smtClean="0"/>
              <a:t>The answer is false. Obesity is multifactorial. The leading cause of obesity lies at the intersection of social and personal treads of overeating, dietary awareness, genetics, inactivity, and education. And choice.</a:t>
            </a:r>
            <a:r>
              <a:rPr lang="en-US" baseline="30000" dirty="0" smtClean="0"/>
              <a:t>1</a:t>
            </a:r>
            <a:r>
              <a:rPr lang="en-US" baseline="0" dirty="0" smtClean="0"/>
              <a:t> One of the other conditions mentioned in the first question was diabetes. In </a:t>
            </a:r>
            <a:r>
              <a:rPr lang="en-US" sz="1200" b="0" i="0" kern="1200" dirty="0" smtClean="0">
                <a:solidFill>
                  <a:schemeClr val="tx1"/>
                </a:solidFill>
                <a:effectLst/>
                <a:latin typeface="+mn-lt"/>
                <a:ea typeface="+mn-ea"/>
                <a:cs typeface="+mn-cs"/>
              </a:rPr>
              <a:t>2015, 30.3 million Americans, or 9.4% of the population, had diabetes</a:t>
            </a:r>
            <a:r>
              <a:rPr lang="en-US" sz="1200" b="0" i="0" kern="1200" baseline="30000" dirty="0" smtClean="0">
                <a:solidFill>
                  <a:schemeClr val="tx1"/>
                </a:solidFill>
                <a:effectLst/>
                <a:latin typeface="+mn-lt"/>
                <a:ea typeface="+mn-ea"/>
                <a:cs typeface="+mn-cs"/>
              </a:rPr>
              <a:t>2</a:t>
            </a:r>
            <a:r>
              <a:rPr lang="en-US" sz="1200" b="0" i="0" kern="1200" dirty="0" smtClean="0">
                <a:solidFill>
                  <a:schemeClr val="tx1"/>
                </a:solidFill>
                <a:effectLst/>
                <a:latin typeface="+mn-lt"/>
                <a:ea typeface="+mn-ea"/>
                <a:cs typeface="+mn-cs"/>
              </a:rPr>
              <a:t>. Of the 30.3 million adults with diabetes, 23.1 million were diagnosed, and 7.2 million were undiagnosed</a:t>
            </a:r>
            <a:r>
              <a:rPr lang="en-US" sz="1200" b="0" i="0" kern="1200" baseline="30000" dirty="0" smtClean="0">
                <a:solidFill>
                  <a:schemeClr val="tx1"/>
                </a:solidFill>
                <a:effectLst/>
                <a:latin typeface="+mn-lt"/>
                <a:ea typeface="+mn-ea"/>
                <a:cs typeface="+mn-cs"/>
              </a:rPr>
              <a:t>2</a:t>
            </a:r>
            <a:r>
              <a:rPr lang="en-US" sz="1200" b="0" i="0" kern="1200" dirty="0" smtClean="0">
                <a:solidFill>
                  <a:schemeClr val="tx1"/>
                </a:solidFill>
                <a:effectLst/>
                <a:latin typeface="+mn-lt"/>
                <a:ea typeface="+mn-ea"/>
                <a:cs typeface="+mn-cs"/>
              </a:rPr>
              <a:t>. It is the seventh leading cause of death.</a:t>
            </a:r>
            <a:r>
              <a:rPr lang="en-US" sz="1200" b="0" i="0" kern="1200" baseline="30000" dirty="0" smtClean="0">
                <a:solidFill>
                  <a:schemeClr val="tx1"/>
                </a:solidFill>
                <a:effectLst/>
                <a:latin typeface="+mn-lt"/>
                <a:ea typeface="+mn-ea"/>
                <a:cs typeface="+mn-cs"/>
              </a:rPr>
              <a:t>2</a:t>
            </a:r>
            <a:r>
              <a:rPr lang="en-US" sz="1200" b="0" i="0" kern="1200" baseline="0" dirty="0" smtClean="0">
                <a:solidFill>
                  <a:schemeClr val="tx1"/>
                </a:solidFill>
                <a:effectLst/>
                <a:latin typeface="+mn-lt"/>
                <a:ea typeface="+mn-ea"/>
                <a:cs typeface="+mn-cs"/>
              </a:rPr>
              <a:t> T</a:t>
            </a:r>
            <a:r>
              <a:rPr lang="en-US" sz="1200" b="0" i="0" kern="1200" dirty="0" smtClean="0">
                <a:solidFill>
                  <a:schemeClr val="tx1"/>
                </a:solidFill>
                <a:effectLst/>
                <a:latin typeface="+mn-lt"/>
                <a:ea typeface="+mn-ea"/>
                <a:cs typeface="+mn-cs"/>
              </a:rPr>
              <a:t>he most</a:t>
            </a:r>
            <a:r>
              <a:rPr lang="en-US" sz="1200" b="0" i="0" kern="1200" baseline="0" dirty="0" smtClean="0">
                <a:solidFill>
                  <a:schemeClr val="tx1"/>
                </a:solidFill>
                <a:effectLst/>
                <a:latin typeface="+mn-lt"/>
                <a:ea typeface="+mn-ea"/>
                <a:cs typeface="+mn-cs"/>
              </a:rPr>
              <a:t> common cause of </a:t>
            </a:r>
            <a:r>
              <a:rPr lang="en-US" sz="1200" b="0" i="0" kern="1200" dirty="0" smtClean="0">
                <a:solidFill>
                  <a:schemeClr val="tx1"/>
                </a:solidFill>
                <a:effectLst/>
                <a:latin typeface="+mn-lt"/>
                <a:ea typeface="+mn-ea"/>
                <a:cs typeface="+mn-cs"/>
              </a:rPr>
              <a:t>cardiovascular disease is</a:t>
            </a:r>
            <a:r>
              <a:rPr lang="en-US" sz="1200" b="0" i="0" kern="1200" baseline="0" dirty="0" smtClean="0">
                <a:solidFill>
                  <a:schemeClr val="tx1"/>
                </a:solidFill>
                <a:effectLst/>
                <a:latin typeface="+mn-lt"/>
                <a:ea typeface="+mn-ea"/>
                <a:cs typeface="+mn-cs"/>
              </a:rPr>
              <a:t> a</a:t>
            </a:r>
            <a:r>
              <a:rPr lang="en-US" sz="1200" b="0" i="0" kern="1200" dirty="0" smtClean="0">
                <a:solidFill>
                  <a:schemeClr val="tx1"/>
                </a:solidFill>
                <a:effectLst/>
                <a:latin typeface="+mn-lt"/>
                <a:ea typeface="+mn-ea"/>
                <a:cs typeface="+mn-cs"/>
              </a:rPr>
              <a:t>therosclerosis</a:t>
            </a:r>
            <a:r>
              <a:rPr lang="en-US" sz="1200" b="0" i="0" kern="1200" baseline="0" dirty="0" smtClean="0">
                <a:solidFill>
                  <a:schemeClr val="tx1"/>
                </a:solidFill>
                <a:effectLst/>
                <a:latin typeface="+mn-lt"/>
                <a:ea typeface="+mn-ea"/>
                <a:cs typeface="+mn-cs"/>
              </a:rPr>
              <a:t> (i.e., </a:t>
            </a:r>
            <a:r>
              <a:rPr lang="en-US" sz="1200" b="0" i="0" kern="1200" dirty="0" smtClean="0">
                <a:solidFill>
                  <a:schemeClr val="tx1"/>
                </a:solidFill>
                <a:effectLst/>
                <a:latin typeface="+mn-lt"/>
                <a:ea typeface="+mn-ea"/>
                <a:cs typeface="+mn-cs"/>
              </a:rPr>
              <a:t>a disease of the arteries characterized by the deposition of plaques of fatty material on their inner walls). It can be caused by correctable problems, such as an </a:t>
            </a:r>
            <a:r>
              <a:rPr lang="en-US" sz="1200" b="0" i="0" u="none" kern="1200" dirty="0" smtClean="0">
                <a:solidFill>
                  <a:schemeClr val="tx1"/>
                </a:solidFill>
                <a:effectLst/>
                <a:latin typeface="+mn-lt"/>
                <a:ea typeface="+mn-ea"/>
                <a:cs typeface="+mn-cs"/>
              </a:rPr>
              <a:t>unhealthy diet</a:t>
            </a:r>
            <a:r>
              <a:rPr lang="en-US" sz="1200" b="0" i="0" kern="1200" dirty="0" smtClean="0">
                <a:solidFill>
                  <a:schemeClr val="tx1"/>
                </a:solidFill>
                <a:effectLst/>
                <a:latin typeface="+mn-lt"/>
                <a:ea typeface="+mn-ea"/>
                <a:cs typeface="+mn-cs"/>
              </a:rPr>
              <a:t>, lack of exercise, being overweight and smoking.</a:t>
            </a:r>
            <a:r>
              <a:rPr lang="en-US" sz="1200" b="0" i="0" kern="1200" baseline="30000" dirty="0" smtClean="0">
                <a:solidFill>
                  <a:schemeClr val="tx1"/>
                </a:solidFill>
                <a:effectLst/>
                <a:latin typeface="+mn-lt"/>
                <a:ea typeface="+mn-ea"/>
                <a:cs typeface="+mn-cs"/>
              </a:rPr>
              <a:t>3,4</a:t>
            </a:r>
          </a:p>
          <a:p>
            <a:pPr marL="0" indent="0">
              <a:buFont typeface="Arial" panose="020B0604020202020204" pitchFamily="34" charset="0"/>
              <a:buNone/>
            </a:pPr>
            <a:endParaRPr lang="en-US" sz="1200" b="0" i="0" kern="1200" baseline="0" dirty="0" smtClean="0">
              <a:solidFill>
                <a:schemeClr val="tx1"/>
              </a:solidFill>
              <a:effectLst/>
              <a:latin typeface="+mn-lt"/>
              <a:ea typeface="+mn-ea"/>
              <a:cs typeface="+mn-cs"/>
            </a:endParaRPr>
          </a:p>
          <a:p>
            <a:pPr marL="0" indent="0">
              <a:buFont typeface="Arial" panose="020B0604020202020204" pitchFamily="34" charset="0"/>
              <a:buNone/>
            </a:pPr>
            <a:r>
              <a:rPr lang="en-US" sz="1200" b="0" i="0" kern="1200" baseline="0" dirty="0" smtClean="0">
                <a:solidFill>
                  <a:schemeClr val="tx1"/>
                </a:solidFill>
                <a:effectLst/>
                <a:latin typeface="+mn-lt"/>
                <a:ea typeface="+mn-ea"/>
                <a:cs typeface="+mn-cs"/>
              </a:rPr>
              <a:t>A running question for you to consider throughout this module is what connection do these health indicators have with food insecurity? </a:t>
            </a:r>
            <a:r>
              <a:rPr lang="en-US" sz="1200" b="1" i="0" kern="1200" baseline="0" dirty="0" smtClean="0">
                <a:solidFill>
                  <a:schemeClr val="tx1"/>
                </a:solidFill>
                <a:effectLst/>
                <a:latin typeface="+mn-lt"/>
                <a:ea typeface="+mn-ea"/>
                <a:cs typeface="+mn-cs"/>
              </a:rPr>
              <a:t>[Note to Facilitator: let the audience know that they do not have to answer now, but just keep this in mind.]</a:t>
            </a:r>
          </a:p>
          <a:p>
            <a:pPr marL="0" indent="0">
              <a:buFont typeface="Arial" panose="020B0604020202020204" pitchFamily="34" charset="0"/>
              <a:buNone/>
            </a:pPr>
            <a:endParaRPr lang="en-US" baseline="0" dirty="0" smtClean="0"/>
          </a:p>
        </p:txBody>
      </p:sp>
      <p:sp>
        <p:nvSpPr>
          <p:cNvPr id="4" name="Slide Number Placeholder 3"/>
          <p:cNvSpPr>
            <a:spLocks noGrp="1"/>
          </p:cNvSpPr>
          <p:nvPr>
            <p:ph type="sldNum" sz="quarter" idx="10"/>
          </p:nvPr>
        </p:nvSpPr>
        <p:spPr/>
        <p:txBody>
          <a:bodyPr/>
          <a:lstStyle/>
          <a:p>
            <a:fld id="{82EAC25A-0787-4250-9F5D-D1D38B63B3EB}" type="slidenum">
              <a:rPr lang="en-US" smtClean="0"/>
              <a:t>5</a:t>
            </a:fld>
            <a:endParaRPr lang="en-US"/>
          </a:p>
        </p:txBody>
      </p:sp>
    </p:spTree>
    <p:extLst>
      <p:ext uri="{BB962C8B-B14F-4D97-AF65-F5344CB8AC3E}">
        <p14:creationId xmlns:p14="http://schemas.microsoft.com/office/powerpoint/2010/main" val="27260351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 As we consider that question,</a:t>
            </a:r>
            <a:r>
              <a:rPr lang="en-US" sz="1200" b="0" i="0" kern="1200" baseline="0" dirty="0" smtClean="0">
                <a:solidFill>
                  <a:schemeClr val="tx1"/>
                </a:solidFill>
                <a:effectLst/>
                <a:latin typeface="+mn-lt"/>
                <a:ea typeface="+mn-ea"/>
                <a:cs typeface="+mn-cs"/>
              </a:rPr>
              <a:t> let’s start with a definition of food insecurity from Feeding America South Dakota. You can see here that food insecurity is a term that refers to the USDA’s measure of lack of access at some times to enough food to be healthy and active</a:t>
            </a:r>
            <a:r>
              <a:rPr lang="en-US" sz="1200" b="0" i="0" kern="1200" baseline="30000" dirty="0" smtClean="0">
                <a:solidFill>
                  <a:schemeClr val="tx1"/>
                </a:solidFill>
                <a:effectLst/>
                <a:latin typeface="+mn-lt"/>
                <a:ea typeface="+mn-ea"/>
                <a:cs typeface="+mn-cs"/>
              </a:rPr>
              <a:t>9</a:t>
            </a:r>
            <a:r>
              <a:rPr lang="en-US" sz="1200" b="0" i="0" kern="1200" baseline="0" dirty="0" smtClean="0">
                <a:solidFill>
                  <a:schemeClr val="tx1"/>
                </a:solidFill>
                <a:effectLst/>
                <a:latin typeface="+mn-lt"/>
                <a:ea typeface="+mn-ea"/>
                <a:cs typeface="+mn-cs"/>
              </a:rPr>
              <a:t>. An important point of this definition is that food insecure households might not be consistently food-insecure</a:t>
            </a:r>
            <a:r>
              <a:rPr lang="en-US" sz="1200" b="0" i="0" kern="1200" baseline="30000" dirty="0" smtClean="0">
                <a:solidFill>
                  <a:schemeClr val="tx1"/>
                </a:solidFill>
                <a:effectLst/>
                <a:latin typeface="+mn-lt"/>
                <a:ea typeface="+mn-ea"/>
                <a:cs typeface="+mn-cs"/>
              </a:rPr>
              <a:t>9</a:t>
            </a:r>
            <a:r>
              <a:rPr lang="en-US" sz="1200" b="0" i="0" kern="1200" baseline="0" dirty="0" smtClean="0">
                <a:solidFill>
                  <a:schemeClr val="tx1"/>
                </a:solidFill>
                <a:effectLst/>
                <a:latin typeface="+mn-lt"/>
                <a:ea typeface="+mn-ea"/>
                <a:cs typeface="+mn-cs"/>
              </a:rPr>
              <a:t>. Instead, there could be a back and forth with paying for all the household needs, including food</a:t>
            </a:r>
            <a:r>
              <a:rPr lang="en-US" sz="1200" b="0" i="0" kern="1200" baseline="30000" dirty="0" smtClean="0">
                <a:solidFill>
                  <a:schemeClr val="tx1"/>
                </a:solidFill>
                <a:effectLst/>
                <a:latin typeface="+mn-lt"/>
                <a:ea typeface="+mn-ea"/>
                <a:cs typeface="+mn-cs"/>
              </a:rPr>
              <a:t>9</a:t>
            </a:r>
            <a:r>
              <a:rPr lang="en-US" sz="1200" b="0" i="0" kern="1200" baseline="0" dirty="0" smtClean="0">
                <a:solidFill>
                  <a:schemeClr val="tx1"/>
                </a:solidFill>
                <a:effectLst/>
                <a:latin typeface="+mn-lt"/>
                <a:ea typeface="+mn-ea"/>
                <a:cs typeface="+mn-cs"/>
              </a:rPr>
              <a:t>. </a:t>
            </a:r>
            <a:endParaRPr lang="en-US" dirty="0" smtClean="0"/>
          </a:p>
          <a:p>
            <a:endParaRPr lang="en-US" baseline="0" dirty="0" smtClean="0"/>
          </a:p>
        </p:txBody>
      </p:sp>
      <p:sp>
        <p:nvSpPr>
          <p:cNvPr id="4" name="Slide Number Placeholder 3"/>
          <p:cNvSpPr>
            <a:spLocks noGrp="1"/>
          </p:cNvSpPr>
          <p:nvPr>
            <p:ph type="sldNum" sz="quarter" idx="10"/>
          </p:nvPr>
        </p:nvSpPr>
        <p:spPr/>
        <p:txBody>
          <a:bodyPr/>
          <a:lstStyle/>
          <a:p>
            <a:fld id="{82EAC25A-0787-4250-9F5D-D1D38B63B3EB}" type="slidenum">
              <a:rPr lang="en-US" smtClean="0"/>
              <a:t>6</a:t>
            </a:fld>
            <a:endParaRPr lang="en-US"/>
          </a:p>
        </p:txBody>
      </p:sp>
    </p:spTree>
    <p:extLst>
      <p:ext uri="{BB962C8B-B14F-4D97-AF65-F5344CB8AC3E}">
        <p14:creationId xmlns:p14="http://schemas.microsoft.com/office/powerpoint/2010/main" val="41294271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rPr>
              <a:t>Moving from the</a:t>
            </a:r>
            <a:r>
              <a:rPr lang="en-US" sz="1200" b="0" i="0" kern="1200" baseline="0" dirty="0" smtClean="0">
                <a:solidFill>
                  <a:schemeClr val="tx1"/>
                </a:solidFill>
                <a:effectLst/>
                <a:latin typeface="+mn-lt"/>
                <a:ea typeface="+mn-ea"/>
                <a:cs typeface="+mn-cs"/>
              </a:rPr>
              <a:t> Feeding America definition, outlined h</a:t>
            </a:r>
            <a:r>
              <a:rPr lang="en-US" sz="1200" b="0" i="0" kern="1200" dirty="0" smtClean="0">
                <a:solidFill>
                  <a:schemeClr val="tx1"/>
                </a:solidFill>
                <a:effectLst/>
                <a:latin typeface="+mn-lt"/>
                <a:ea typeface="+mn-ea"/>
                <a:cs typeface="+mn-cs"/>
              </a:rPr>
              <a:t>ere are the four USDA measures that categorize lack of access</a:t>
            </a:r>
            <a:r>
              <a:rPr lang="en-US" sz="1200" b="0" i="0" kern="1200" baseline="0" dirty="0" smtClean="0">
                <a:solidFill>
                  <a:schemeClr val="tx1"/>
                </a:solidFill>
                <a:effectLst/>
                <a:latin typeface="+mn-lt"/>
                <a:ea typeface="+mn-ea"/>
                <a:cs typeface="+mn-cs"/>
              </a:rPr>
              <a:t> from high food security to very low food security. Those with high security do not have any reported problems accessing food</a:t>
            </a:r>
            <a:r>
              <a:rPr lang="en-US" sz="1200" b="0" i="0" kern="1200" baseline="30000" dirty="0" smtClean="0">
                <a:solidFill>
                  <a:schemeClr val="tx1"/>
                </a:solidFill>
                <a:effectLst/>
                <a:latin typeface="+mn-lt"/>
                <a:ea typeface="+mn-ea"/>
                <a:cs typeface="+mn-cs"/>
              </a:rPr>
              <a:t>5</a:t>
            </a:r>
            <a:r>
              <a:rPr lang="en-US" sz="1200" b="0" i="0" kern="1200" baseline="0" dirty="0" smtClean="0">
                <a:solidFill>
                  <a:schemeClr val="tx1"/>
                </a:solidFill>
                <a:effectLst/>
                <a:latin typeface="+mn-lt"/>
                <a:ea typeface="+mn-ea"/>
                <a:cs typeface="+mn-cs"/>
              </a:rPr>
              <a:t>. Those with very low food security are people who reported multiple times where they couldn’t eat as much or as frequently</a:t>
            </a:r>
            <a:r>
              <a:rPr lang="en-US" sz="1200" b="0" i="0" kern="1200" baseline="30000" dirty="0" smtClean="0">
                <a:solidFill>
                  <a:schemeClr val="tx1"/>
                </a:solidFill>
                <a:effectLst/>
                <a:latin typeface="+mn-lt"/>
                <a:ea typeface="+mn-ea"/>
                <a:cs typeface="+mn-cs"/>
              </a:rPr>
              <a:t>5</a:t>
            </a:r>
            <a:r>
              <a:rPr lang="en-US" sz="1200" b="0" i="0" kern="1200" baseline="0" dirty="0" smtClean="0">
                <a:solidFill>
                  <a:schemeClr val="tx1"/>
                </a:solidFill>
                <a:effectLst/>
                <a:latin typeface="+mn-lt"/>
                <a:ea typeface="+mn-ea"/>
                <a:cs typeface="+mn-cs"/>
              </a:rPr>
              <a:t>. Food insecure households include those with low or very low food security. The experience of food insecurity falls along a spectrum, and as noted previously, can fluctuate based on competing financial needs from month-to-month or week-to-week. </a:t>
            </a:r>
          </a:p>
        </p:txBody>
      </p:sp>
      <p:sp>
        <p:nvSpPr>
          <p:cNvPr id="4" name="Slide Number Placeholder 3"/>
          <p:cNvSpPr>
            <a:spLocks noGrp="1"/>
          </p:cNvSpPr>
          <p:nvPr>
            <p:ph type="sldNum" sz="quarter" idx="10"/>
          </p:nvPr>
        </p:nvSpPr>
        <p:spPr/>
        <p:txBody>
          <a:bodyPr/>
          <a:lstStyle/>
          <a:p>
            <a:fld id="{82EAC25A-0787-4250-9F5D-D1D38B63B3EB}" type="slidenum">
              <a:rPr lang="en-US" smtClean="0"/>
              <a:t>7</a:t>
            </a:fld>
            <a:endParaRPr lang="en-US"/>
          </a:p>
        </p:txBody>
      </p:sp>
    </p:spTree>
    <p:extLst>
      <p:ext uri="{BB962C8B-B14F-4D97-AF65-F5344CB8AC3E}">
        <p14:creationId xmlns:p14="http://schemas.microsoft.com/office/powerpoint/2010/main" val="10881666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The </a:t>
            </a:r>
            <a:r>
              <a:rPr lang="en-US" sz="1200" b="0" i="1" kern="1200" dirty="0" smtClean="0">
                <a:solidFill>
                  <a:schemeClr val="tx1"/>
                </a:solidFill>
                <a:effectLst/>
                <a:latin typeface="+mn-lt"/>
                <a:ea typeface="+mn-ea"/>
                <a:cs typeface="+mn-cs"/>
              </a:rPr>
              <a:t>prevalence</a:t>
            </a:r>
            <a:r>
              <a:rPr lang="en-US" sz="1200" b="0" i="0" kern="1200" dirty="0" smtClean="0">
                <a:solidFill>
                  <a:schemeClr val="tx1"/>
                </a:solidFill>
                <a:effectLst/>
                <a:latin typeface="+mn-lt"/>
                <a:ea typeface="+mn-ea"/>
                <a:cs typeface="+mn-cs"/>
              </a:rPr>
              <a:t> of food insecurity varies widely across subgroups of the U.S. population. Some groups experience disparities, whereby they are more likely to be food insecure than others. For example, food insecurity tends to be more prevalent in for those living below the</a:t>
            </a:r>
            <a:r>
              <a:rPr lang="en-US" sz="1200" b="0" i="0" kern="1200" baseline="0" dirty="0" smtClean="0">
                <a:solidFill>
                  <a:schemeClr val="tx1"/>
                </a:solidFill>
                <a:effectLst/>
                <a:latin typeface="+mn-lt"/>
                <a:ea typeface="+mn-ea"/>
                <a:cs typeface="+mn-cs"/>
              </a:rPr>
              <a:t> poverty line, in </a:t>
            </a:r>
            <a:r>
              <a:rPr lang="en-US" sz="1200" b="0" i="0" kern="1200" dirty="0" smtClean="0">
                <a:solidFill>
                  <a:schemeClr val="tx1"/>
                </a:solidFill>
                <a:effectLst/>
                <a:latin typeface="+mn-lt"/>
                <a:ea typeface="+mn-ea"/>
                <a:cs typeface="+mn-cs"/>
              </a:rPr>
              <a:t>households with children and in single-parent households, in particular. In 2018</a:t>
            </a:r>
            <a:r>
              <a:rPr lang="en-US" sz="1200" b="0"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35.3%</a:t>
            </a:r>
            <a:r>
              <a:rPr lang="en-US" sz="1200" b="0"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of households with incomes below the Federal poverty line were food insecure</a:t>
            </a:r>
            <a:r>
              <a:rPr lang="en-US" sz="1200" b="0" i="0" kern="1200" baseline="0" dirty="0" smtClean="0">
                <a:solidFill>
                  <a:schemeClr val="tx1"/>
                </a:solidFill>
                <a:effectLst/>
                <a:latin typeface="+mn-lt"/>
                <a:ea typeface="+mn-ea"/>
                <a:cs typeface="+mn-cs"/>
              </a:rPr>
              <a:t> and</a:t>
            </a:r>
            <a:r>
              <a:rPr lang="en-US" sz="1200" b="0" i="0" kern="1200" dirty="0" smtClean="0">
                <a:solidFill>
                  <a:schemeClr val="tx1"/>
                </a:solidFill>
                <a:effectLst/>
                <a:latin typeface="+mn-lt"/>
                <a:ea typeface="+mn-ea"/>
                <a:cs typeface="+mn-cs"/>
              </a:rPr>
              <a:t>13.9%</a:t>
            </a:r>
            <a:r>
              <a:rPr lang="en-US" sz="1200" b="0"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of households with children were food insecure</a:t>
            </a:r>
            <a:r>
              <a:rPr lang="en-US" sz="1200" b="0" i="0" kern="1200" baseline="0" dirty="0" smtClean="0">
                <a:solidFill>
                  <a:schemeClr val="tx1"/>
                </a:solidFill>
                <a:effectLst/>
                <a:latin typeface="+mn-lt"/>
                <a:ea typeface="+mn-ea"/>
                <a:cs typeface="+mn-cs"/>
              </a:rPr>
              <a:t>, which equates to 1 in 7 households with children.</a:t>
            </a:r>
            <a:r>
              <a:rPr kumimoji="0" lang="en-US" sz="1200" b="0" i="0" u="none" strike="noStrike" kern="1200" cap="none" spc="0" normalizeH="0" baseline="30000" noProof="0" dirty="0" smtClean="0">
                <a:ln>
                  <a:noFill/>
                </a:ln>
                <a:solidFill>
                  <a:prstClr val="black"/>
                </a:solidFill>
                <a:effectLst/>
                <a:uLnTx/>
                <a:uFillTx/>
                <a:latin typeface="+mn-lt"/>
                <a:ea typeface="+mn-ea"/>
                <a:cs typeface="+mn-cs"/>
              </a:rPr>
              <a:t>6</a:t>
            </a:r>
            <a:r>
              <a:rPr kumimoji="0" lang="en-US" sz="1200" b="0" i="0" u="none" strike="noStrike" kern="1200" cap="none" spc="0" normalizeH="0" baseline="0" noProof="0" dirty="0" smtClean="0">
                <a:ln>
                  <a:noFill/>
                </a:ln>
                <a:solidFill>
                  <a:schemeClr val="tx1"/>
                </a:solidFill>
                <a:effectLst/>
                <a:uLnTx/>
                <a:uFillTx/>
                <a:latin typeface="+mn-lt"/>
                <a:ea typeface="+mn-ea"/>
                <a:cs typeface="+mn-cs"/>
              </a:rPr>
              <a:t> </a:t>
            </a:r>
            <a:r>
              <a:rPr lang="en-US" sz="1200" b="0" i="0" kern="1200" baseline="0" dirty="0" smtClean="0">
                <a:solidFill>
                  <a:schemeClr val="tx1"/>
                </a:solidFill>
                <a:effectLst/>
                <a:latin typeface="+mn-lt"/>
                <a:ea typeface="+mn-ea"/>
                <a:cs typeface="+mn-cs"/>
              </a:rPr>
              <a:t>In 2017</a:t>
            </a:r>
            <a:r>
              <a:rPr lang="en-US" sz="1200" b="0" i="0" kern="1200" dirty="0" smtClean="0">
                <a:solidFill>
                  <a:schemeClr val="tx1"/>
                </a:solidFill>
                <a:effectLst/>
                <a:latin typeface="+mn-lt"/>
                <a:ea typeface="+mn-ea"/>
                <a:cs typeface="+mn-cs"/>
              </a:rPr>
              <a:t>, children accounted for 43.4 percent of all SNAP participants</a:t>
            </a:r>
            <a:r>
              <a:rPr lang="en-US" sz="1200" b="0" i="0" kern="1200" baseline="0" dirty="0" smtClean="0">
                <a:solidFill>
                  <a:schemeClr val="tx1"/>
                </a:solidFill>
                <a:effectLst/>
                <a:latin typeface="+mn-lt"/>
                <a:ea typeface="+mn-ea"/>
                <a:cs typeface="+mn-cs"/>
              </a:rPr>
              <a:t> and in </a:t>
            </a:r>
            <a:r>
              <a:rPr lang="en-US" sz="1200" b="0" i="0" kern="1200" dirty="0" smtClean="0">
                <a:solidFill>
                  <a:schemeClr val="tx1"/>
                </a:solidFill>
                <a:effectLst/>
                <a:latin typeface="+mn-lt"/>
                <a:ea typeface="+mn-ea"/>
                <a:cs typeface="+mn-cs"/>
              </a:rPr>
              <a:t>2016, 31.6 percent of single-mother households and 21.7 percent of single-father households were food insecure. </a:t>
            </a:r>
          </a:p>
          <a:p>
            <a:endParaRPr lang="en-US" sz="1200" b="0" i="0" kern="1200" dirty="0" smtClean="0">
              <a:solidFill>
                <a:schemeClr val="tx1"/>
              </a:solidFill>
              <a:effectLst/>
              <a:latin typeface="+mn-lt"/>
              <a:ea typeface="+mn-ea"/>
              <a:cs typeface="+mn-cs"/>
              <a:hlinkClick r:id="rId3"/>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rPr>
              <a:t>While we are discussing the link between food insecurity</a:t>
            </a:r>
            <a:r>
              <a:rPr lang="en-US" sz="1200" b="0" i="0" kern="1200" baseline="0" dirty="0" smtClean="0">
                <a:solidFill>
                  <a:schemeClr val="tx1"/>
                </a:solidFill>
                <a:effectLst/>
                <a:latin typeface="+mn-lt"/>
                <a:ea typeface="+mn-ea"/>
                <a:cs typeface="+mn-cs"/>
              </a:rPr>
              <a:t> and poverty, it is important to note that </a:t>
            </a:r>
            <a:r>
              <a:rPr lang="en-US" sz="1200" b="0" i="0" kern="1200" dirty="0" smtClean="0">
                <a:solidFill>
                  <a:schemeClr val="tx1"/>
                </a:solidFill>
                <a:effectLst/>
                <a:latin typeface="+mn-lt"/>
                <a:ea typeface="+mn-ea"/>
                <a:cs typeface="+mn-cs"/>
              </a:rPr>
              <a:t>although food insecurity is closely related to poverty, not all people living below the poverty line experience food insecurity and people living above the poverty line can experience food insecurity</a:t>
            </a:r>
            <a:r>
              <a:rPr lang="en-US" sz="1200" b="0" i="0" kern="1200" baseline="30000" dirty="0" smtClean="0">
                <a:solidFill>
                  <a:schemeClr val="tx1"/>
                </a:solidFill>
                <a:effectLst/>
                <a:latin typeface="+mn-lt"/>
                <a:ea typeface="+mn-ea"/>
                <a:cs typeface="+mn-cs"/>
              </a:rPr>
              <a:t>11</a:t>
            </a:r>
            <a:r>
              <a:rPr lang="en-US" sz="1200" b="0" i="0" kern="1200" dirty="0" smtClean="0">
                <a:solidFill>
                  <a:schemeClr val="tx1"/>
                </a:solidFill>
                <a:effectLst/>
                <a:latin typeface="+mn-lt"/>
                <a:ea typeface="+mn-ea"/>
                <a:cs typeface="+mn-cs"/>
              </a:rPr>
              <a:t>. </a:t>
            </a:r>
          </a:p>
          <a:p>
            <a:endParaRPr lang="en-US" sz="1200" b="0" i="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smtClean="0">
              <a:solidFill>
                <a:schemeClr val="tx1"/>
              </a:solidFill>
              <a:effectLst/>
              <a:latin typeface="+mn-lt"/>
              <a:ea typeface="+mn-ea"/>
              <a:cs typeface="+mn-cs"/>
            </a:endParaRPr>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82EAC25A-0787-4250-9F5D-D1D38B63B3EB}" type="slidenum">
              <a:rPr lang="en-US" smtClean="0"/>
              <a:t>8</a:t>
            </a:fld>
            <a:endParaRPr lang="en-US"/>
          </a:p>
        </p:txBody>
      </p:sp>
    </p:spTree>
    <p:extLst>
      <p:ext uri="{BB962C8B-B14F-4D97-AF65-F5344CB8AC3E}">
        <p14:creationId xmlns:p14="http://schemas.microsoft.com/office/powerpoint/2010/main" val="26852562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If you are interested in local statistics about food insecurity, Feeding America’s </a:t>
            </a:r>
            <a:r>
              <a:rPr lang="en-US" i="1" baseline="0" dirty="0" smtClean="0"/>
              <a:t>Map the Meal Gap </a:t>
            </a:r>
            <a:r>
              <a:rPr lang="en-US" baseline="0" dirty="0" smtClean="0"/>
              <a:t>highlights food insecurity rates, estimated public benefit program eligibility, average meal cost, and the money required to meet food needs. </a:t>
            </a:r>
          </a:p>
          <a:p>
            <a:endParaRPr lang="en-US" baseline="0" dirty="0" smtClean="0"/>
          </a:p>
          <a:p>
            <a:r>
              <a:rPr lang="en-US" b="1" baseline="0" dirty="0" smtClean="0"/>
              <a:t>[Note to Facilitator: visit map at </a:t>
            </a:r>
            <a:r>
              <a:rPr lang="en-US" b="1" dirty="0" smtClean="0">
                <a:hlinkClick r:id="rId3"/>
              </a:rPr>
              <a:t>https://map.feedingamerica.org/</a:t>
            </a:r>
            <a:r>
              <a:rPr lang="en-US" b="1" dirty="0" smtClean="0"/>
              <a:t>, look</a:t>
            </a:r>
            <a:r>
              <a:rPr lang="en-US" b="1" baseline="0" dirty="0" smtClean="0"/>
              <a:t> up your community to see details at your local level. See how this compares with what others understand or are experiencing, anecdotally or otherwise.] </a:t>
            </a:r>
          </a:p>
        </p:txBody>
      </p:sp>
      <p:sp>
        <p:nvSpPr>
          <p:cNvPr id="4" name="Slide Number Placeholder 3"/>
          <p:cNvSpPr>
            <a:spLocks noGrp="1"/>
          </p:cNvSpPr>
          <p:nvPr>
            <p:ph type="sldNum" sz="quarter" idx="10"/>
          </p:nvPr>
        </p:nvSpPr>
        <p:spPr/>
        <p:txBody>
          <a:bodyPr/>
          <a:lstStyle/>
          <a:p>
            <a:fld id="{82EAC25A-0787-4250-9F5D-D1D38B63B3EB}" type="slidenum">
              <a:rPr lang="en-US" smtClean="0"/>
              <a:t>9</a:t>
            </a:fld>
            <a:endParaRPr lang="en-US"/>
          </a:p>
        </p:txBody>
      </p:sp>
    </p:spTree>
    <p:extLst>
      <p:ext uri="{BB962C8B-B14F-4D97-AF65-F5344CB8AC3E}">
        <p14:creationId xmlns:p14="http://schemas.microsoft.com/office/powerpoint/2010/main" val="27528049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D080A4DE-6818-475B-875B-F1B097A76FF7}" type="datetime1">
              <a:rPr lang="en-US" smtClean="0"/>
              <a:t>11/21/2019</a:t>
            </a:fld>
            <a:endParaRPr lang="en-US"/>
          </a:p>
        </p:txBody>
      </p:sp>
      <p:sp>
        <p:nvSpPr>
          <p:cNvPr id="5" name="Footer Placeholder 4"/>
          <p:cNvSpPr>
            <a:spLocks noGrp="1"/>
          </p:cNvSpPr>
          <p:nvPr>
            <p:ph type="ftr" sz="quarter" idx="11"/>
          </p:nvPr>
        </p:nvSpPr>
        <p:spPr/>
        <p:txBody>
          <a:bodyPr/>
          <a:lstStyle/>
          <a:p>
            <a:r>
              <a:rPr lang="en-US" smtClean="0"/>
              <a:t>#citeNLM2018</a:t>
            </a:r>
            <a:endParaRPr lang="en-US"/>
          </a:p>
        </p:txBody>
      </p:sp>
      <p:sp>
        <p:nvSpPr>
          <p:cNvPr id="6" name="Slide Number Placeholder 5"/>
          <p:cNvSpPr>
            <a:spLocks noGrp="1"/>
          </p:cNvSpPr>
          <p:nvPr>
            <p:ph type="sldNum" sz="quarter" idx="12"/>
          </p:nvPr>
        </p:nvSpPr>
        <p:spPr/>
        <p:txBody>
          <a:bodyPr/>
          <a:lstStyle/>
          <a:p>
            <a:fld id="{BD9F92CD-A15F-4D01-A8C0-709E6596AA4B}" type="slidenum">
              <a:rPr lang="en-US" smtClean="0"/>
              <a:t>‹#›</a:t>
            </a:fld>
            <a:endParaRPr lang="en-US"/>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69316" y="5963433"/>
            <a:ext cx="3218688" cy="621792"/>
          </a:xfrm>
          <a:prstGeom prst="rect">
            <a:avLst/>
          </a:prstGeom>
        </p:spPr>
      </p:pic>
    </p:spTree>
    <p:extLst>
      <p:ext uri="{BB962C8B-B14F-4D97-AF65-F5344CB8AC3E}">
        <p14:creationId xmlns:p14="http://schemas.microsoft.com/office/powerpoint/2010/main" val="27756242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31C81C0-A3CD-4853-B4B6-89DA5B4E7560}" type="datetime1">
              <a:rPr lang="en-US" smtClean="0"/>
              <a:t>11/21/2019</a:t>
            </a:fld>
            <a:endParaRPr lang="en-US"/>
          </a:p>
        </p:txBody>
      </p:sp>
      <p:sp>
        <p:nvSpPr>
          <p:cNvPr id="5" name="Footer Placeholder 4"/>
          <p:cNvSpPr>
            <a:spLocks noGrp="1"/>
          </p:cNvSpPr>
          <p:nvPr>
            <p:ph type="ftr" sz="quarter" idx="11"/>
          </p:nvPr>
        </p:nvSpPr>
        <p:spPr/>
        <p:txBody>
          <a:bodyPr/>
          <a:lstStyle/>
          <a:p>
            <a:r>
              <a:rPr lang="en-US" smtClean="0"/>
              <a:t>#citeNLM2018</a:t>
            </a:r>
            <a:endParaRPr lang="en-US"/>
          </a:p>
        </p:txBody>
      </p:sp>
      <p:sp>
        <p:nvSpPr>
          <p:cNvPr id="6" name="Slide Number Placeholder 5"/>
          <p:cNvSpPr>
            <a:spLocks noGrp="1"/>
          </p:cNvSpPr>
          <p:nvPr>
            <p:ph type="sldNum" sz="quarter" idx="12"/>
          </p:nvPr>
        </p:nvSpPr>
        <p:spPr/>
        <p:txBody>
          <a:bodyPr/>
          <a:lstStyle/>
          <a:p>
            <a:fld id="{BD9F92CD-A15F-4D01-A8C0-709E6596AA4B}" type="slidenum">
              <a:rPr lang="en-US" smtClean="0"/>
              <a:t>‹#›</a:t>
            </a:fld>
            <a:endParaRPr lang="en-US"/>
          </a:p>
        </p:txBody>
      </p:sp>
    </p:spTree>
    <p:extLst>
      <p:ext uri="{BB962C8B-B14F-4D97-AF65-F5344CB8AC3E}">
        <p14:creationId xmlns:p14="http://schemas.microsoft.com/office/powerpoint/2010/main" val="10743983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ED6AA23-DCCF-4796-8855-B1CAEC5E9727}" type="datetime1">
              <a:rPr lang="en-US" smtClean="0"/>
              <a:t>11/21/2019</a:t>
            </a:fld>
            <a:endParaRPr lang="en-US"/>
          </a:p>
        </p:txBody>
      </p:sp>
      <p:sp>
        <p:nvSpPr>
          <p:cNvPr id="5" name="Footer Placeholder 4"/>
          <p:cNvSpPr>
            <a:spLocks noGrp="1"/>
          </p:cNvSpPr>
          <p:nvPr>
            <p:ph type="ftr" sz="quarter" idx="11"/>
          </p:nvPr>
        </p:nvSpPr>
        <p:spPr/>
        <p:txBody>
          <a:bodyPr/>
          <a:lstStyle/>
          <a:p>
            <a:r>
              <a:rPr lang="en-US" smtClean="0"/>
              <a:t>#citeNLM2018</a:t>
            </a:r>
            <a:endParaRPr lang="en-US"/>
          </a:p>
        </p:txBody>
      </p:sp>
      <p:sp>
        <p:nvSpPr>
          <p:cNvPr id="6" name="Slide Number Placeholder 5"/>
          <p:cNvSpPr>
            <a:spLocks noGrp="1"/>
          </p:cNvSpPr>
          <p:nvPr>
            <p:ph type="sldNum" sz="quarter" idx="12"/>
          </p:nvPr>
        </p:nvSpPr>
        <p:spPr/>
        <p:txBody>
          <a:bodyPr/>
          <a:lstStyle/>
          <a:p>
            <a:fld id="{BD9F92CD-A15F-4D01-A8C0-709E6596AA4B}" type="slidenum">
              <a:rPr lang="en-US" smtClean="0"/>
              <a:t>‹#›</a:t>
            </a:fld>
            <a:endParaRPr lang="en-US"/>
          </a:p>
        </p:txBody>
      </p:sp>
    </p:spTree>
    <p:extLst>
      <p:ext uri="{BB962C8B-B14F-4D97-AF65-F5344CB8AC3E}">
        <p14:creationId xmlns:p14="http://schemas.microsoft.com/office/powerpoint/2010/main" val="42076078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26AB652-D7D3-4BE5-8959-22A79339576C}" type="datetime1">
              <a:rPr lang="en-US" smtClean="0"/>
              <a:t>11/21/2019</a:t>
            </a:fld>
            <a:endParaRPr lang="en-US"/>
          </a:p>
        </p:txBody>
      </p:sp>
      <p:sp>
        <p:nvSpPr>
          <p:cNvPr id="5" name="Footer Placeholder 4"/>
          <p:cNvSpPr>
            <a:spLocks noGrp="1"/>
          </p:cNvSpPr>
          <p:nvPr>
            <p:ph type="ftr" sz="quarter" idx="11"/>
          </p:nvPr>
        </p:nvSpPr>
        <p:spPr/>
        <p:txBody>
          <a:bodyPr/>
          <a:lstStyle/>
          <a:p>
            <a:r>
              <a:rPr lang="en-US" smtClean="0"/>
              <a:t>#citeNLM2018</a:t>
            </a:r>
            <a:endParaRPr lang="en-US"/>
          </a:p>
        </p:txBody>
      </p:sp>
      <p:sp>
        <p:nvSpPr>
          <p:cNvPr id="6" name="Slide Number Placeholder 5"/>
          <p:cNvSpPr>
            <a:spLocks noGrp="1"/>
          </p:cNvSpPr>
          <p:nvPr>
            <p:ph type="sldNum" sz="quarter" idx="12"/>
          </p:nvPr>
        </p:nvSpPr>
        <p:spPr/>
        <p:txBody>
          <a:bodyPr/>
          <a:lstStyle/>
          <a:p>
            <a:fld id="{BD9F92CD-A15F-4D01-A8C0-709E6596AA4B}" type="slidenum">
              <a:rPr lang="en-US" smtClean="0"/>
              <a:t>‹#›</a:t>
            </a:fld>
            <a:endParaRPr lang="en-US"/>
          </a:p>
        </p:txBody>
      </p:sp>
    </p:spTree>
    <p:extLst>
      <p:ext uri="{BB962C8B-B14F-4D97-AF65-F5344CB8AC3E}">
        <p14:creationId xmlns:p14="http://schemas.microsoft.com/office/powerpoint/2010/main" val="14948076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8AF63677-35BB-46A6-9FB4-3CB3AD375170}" type="datetime1">
              <a:rPr lang="en-US" smtClean="0"/>
              <a:t>11/21/2019</a:t>
            </a:fld>
            <a:endParaRPr lang="en-US"/>
          </a:p>
        </p:txBody>
      </p:sp>
      <p:sp>
        <p:nvSpPr>
          <p:cNvPr id="5" name="Footer Placeholder 4"/>
          <p:cNvSpPr>
            <a:spLocks noGrp="1"/>
          </p:cNvSpPr>
          <p:nvPr>
            <p:ph type="ftr" sz="quarter" idx="11"/>
          </p:nvPr>
        </p:nvSpPr>
        <p:spPr/>
        <p:txBody>
          <a:bodyPr/>
          <a:lstStyle/>
          <a:p>
            <a:r>
              <a:rPr lang="en-US" smtClean="0"/>
              <a:t>#citeNLM2018</a:t>
            </a:r>
            <a:endParaRPr lang="en-US"/>
          </a:p>
        </p:txBody>
      </p:sp>
      <p:sp>
        <p:nvSpPr>
          <p:cNvPr id="6" name="Slide Number Placeholder 5"/>
          <p:cNvSpPr>
            <a:spLocks noGrp="1"/>
          </p:cNvSpPr>
          <p:nvPr>
            <p:ph type="sldNum" sz="quarter" idx="12"/>
          </p:nvPr>
        </p:nvSpPr>
        <p:spPr/>
        <p:txBody>
          <a:bodyPr/>
          <a:lstStyle/>
          <a:p>
            <a:fld id="{BD9F92CD-A15F-4D01-A8C0-709E6596AA4B}" type="slidenum">
              <a:rPr lang="en-US" smtClean="0"/>
              <a:t>‹#›</a:t>
            </a:fld>
            <a:endParaRPr lang="en-US"/>
          </a:p>
        </p:txBody>
      </p:sp>
    </p:spTree>
    <p:extLst>
      <p:ext uri="{BB962C8B-B14F-4D97-AF65-F5344CB8AC3E}">
        <p14:creationId xmlns:p14="http://schemas.microsoft.com/office/powerpoint/2010/main" val="9871260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79CACB96-07DF-4428-A372-9A2D95347F31}" type="datetime1">
              <a:rPr lang="en-US" smtClean="0"/>
              <a:t>11/21/2019</a:t>
            </a:fld>
            <a:endParaRPr lang="en-US"/>
          </a:p>
        </p:txBody>
      </p:sp>
      <p:sp>
        <p:nvSpPr>
          <p:cNvPr id="6" name="Footer Placeholder 5"/>
          <p:cNvSpPr>
            <a:spLocks noGrp="1"/>
          </p:cNvSpPr>
          <p:nvPr>
            <p:ph type="ftr" sz="quarter" idx="11"/>
          </p:nvPr>
        </p:nvSpPr>
        <p:spPr/>
        <p:txBody>
          <a:bodyPr/>
          <a:lstStyle/>
          <a:p>
            <a:r>
              <a:rPr lang="en-US" smtClean="0"/>
              <a:t>#citeNLM2018</a:t>
            </a:r>
            <a:endParaRPr lang="en-US"/>
          </a:p>
        </p:txBody>
      </p:sp>
      <p:sp>
        <p:nvSpPr>
          <p:cNvPr id="7" name="Slide Number Placeholder 6"/>
          <p:cNvSpPr>
            <a:spLocks noGrp="1"/>
          </p:cNvSpPr>
          <p:nvPr>
            <p:ph type="sldNum" sz="quarter" idx="12"/>
          </p:nvPr>
        </p:nvSpPr>
        <p:spPr/>
        <p:txBody>
          <a:bodyPr/>
          <a:lstStyle/>
          <a:p>
            <a:fld id="{BD9F92CD-A15F-4D01-A8C0-709E6596AA4B}" type="slidenum">
              <a:rPr lang="en-US" smtClean="0"/>
              <a:t>‹#›</a:t>
            </a:fld>
            <a:endParaRPr lang="en-US"/>
          </a:p>
        </p:txBody>
      </p:sp>
    </p:spTree>
    <p:extLst>
      <p:ext uri="{BB962C8B-B14F-4D97-AF65-F5344CB8AC3E}">
        <p14:creationId xmlns:p14="http://schemas.microsoft.com/office/powerpoint/2010/main" val="38341586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3884E31-53D2-41FB-ACF8-9FCB45513930}" type="datetime1">
              <a:rPr lang="en-US" smtClean="0"/>
              <a:t>11/21/2019</a:t>
            </a:fld>
            <a:endParaRPr lang="en-US"/>
          </a:p>
        </p:txBody>
      </p:sp>
      <p:sp>
        <p:nvSpPr>
          <p:cNvPr id="8" name="Footer Placeholder 7"/>
          <p:cNvSpPr>
            <a:spLocks noGrp="1"/>
          </p:cNvSpPr>
          <p:nvPr>
            <p:ph type="ftr" sz="quarter" idx="11"/>
          </p:nvPr>
        </p:nvSpPr>
        <p:spPr/>
        <p:txBody>
          <a:bodyPr/>
          <a:lstStyle/>
          <a:p>
            <a:r>
              <a:rPr lang="en-US" smtClean="0"/>
              <a:t>#citeNLM2018</a:t>
            </a:r>
            <a:endParaRPr lang="en-US"/>
          </a:p>
        </p:txBody>
      </p:sp>
      <p:sp>
        <p:nvSpPr>
          <p:cNvPr id="9" name="Slide Number Placeholder 8"/>
          <p:cNvSpPr>
            <a:spLocks noGrp="1"/>
          </p:cNvSpPr>
          <p:nvPr>
            <p:ph type="sldNum" sz="quarter" idx="12"/>
          </p:nvPr>
        </p:nvSpPr>
        <p:spPr/>
        <p:txBody>
          <a:bodyPr/>
          <a:lstStyle/>
          <a:p>
            <a:fld id="{BD9F92CD-A15F-4D01-A8C0-709E6596AA4B}" type="slidenum">
              <a:rPr lang="en-US" smtClean="0"/>
              <a:t>‹#›</a:t>
            </a:fld>
            <a:endParaRPr lang="en-US"/>
          </a:p>
        </p:txBody>
      </p:sp>
    </p:spTree>
    <p:extLst>
      <p:ext uri="{BB962C8B-B14F-4D97-AF65-F5344CB8AC3E}">
        <p14:creationId xmlns:p14="http://schemas.microsoft.com/office/powerpoint/2010/main" val="29321218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1A64AF7D-6CC6-4473-8654-20CC26F6EABC}" type="datetime1">
              <a:rPr lang="en-US" smtClean="0"/>
              <a:t>11/21/2019</a:t>
            </a:fld>
            <a:endParaRPr lang="en-US"/>
          </a:p>
        </p:txBody>
      </p:sp>
      <p:sp>
        <p:nvSpPr>
          <p:cNvPr id="4" name="Footer Placeholder 3"/>
          <p:cNvSpPr>
            <a:spLocks noGrp="1"/>
          </p:cNvSpPr>
          <p:nvPr>
            <p:ph type="ftr" sz="quarter" idx="11"/>
          </p:nvPr>
        </p:nvSpPr>
        <p:spPr/>
        <p:txBody>
          <a:bodyPr/>
          <a:lstStyle/>
          <a:p>
            <a:r>
              <a:rPr lang="en-US" smtClean="0"/>
              <a:t>#citeNLM2018</a:t>
            </a:r>
            <a:endParaRPr lang="en-US"/>
          </a:p>
        </p:txBody>
      </p:sp>
      <p:sp>
        <p:nvSpPr>
          <p:cNvPr id="5" name="Slide Number Placeholder 4"/>
          <p:cNvSpPr>
            <a:spLocks noGrp="1"/>
          </p:cNvSpPr>
          <p:nvPr>
            <p:ph type="sldNum" sz="quarter" idx="12"/>
          </p:nvPr>
        </p:nvSpPr>
        <p:spPr/>
        <p:txBody>
          <a:bodyPr/>
          <a:lstStyle/>
          <a:p>
            <a:fld id="{BD9F92CD-A15F-4D01-A8C0-709E6596AA4B}" type="slidenum">
              <a:rPr lang="en-US" smtClean="0"/>
              <a:t>‹#›</a:t>
            </a:fld>
            <a:endParaRPr lang="en-US"/>
          </a:p>
        </p:txBody>
      </p:sp>
    </p:spTree>
    <p:extLst>
      <p:ext uri="{BB962C8B-B14F-4D97-AF65-F5344CB8AC3E}">
        <p14:creationId xmlns:p14="http://schemas.microsoft.com/office/powerpoint/2010/main" val="39888173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84C0126-D094-4D08-A8E6-5F270869623A}" type="datetime1">
              <a:rPr lang="en-US" smtClean="0"/>
              <a:t>11/21/2019</a:t>
            </a:fld>
            <a:endParaRPr lang="en-US"/>
          </a:p>
        </p:txBody>
      </p:sp>
      <p:sp>
        <p:nvSpPr>
          <p:cNvPr id="3" name="Footer Placeholder 2"/>
          <p:cNvSpPr>
            <a:spLocks noGrp="1"/>
          </p:cNvSpPr>
          <p:nvPr>
            <p:ph type="ftr" sz="quarter" idx="11"/>
          </p:nvPr>
        </p:nvSpPr>
        <p:spPr/>
        <p:txBody>
          <a:bodyPr/>
          <a:lstStyle/>
          <a:p>
            <a:r>
              <a:rPr lang="en-US" smtClean="0"/>
              <a:t>#citeNLM2018</a:t>
            </a:r>
            <a:endParaRPr lang="en-US"/>
          </a:p>
        </p:txBody>
      </p:sp>
      <p:sp>
        <p:nvSpPr>
          <p:cNvPr id="4" name="Slide Number Placeholder 3"/>
          <p:cNvSpPr>
            <a:spLocks noGrp="1"/>
          </p:cNvSpPr>
          <p:nvPr>
            <p:ph type="sldNum" sz="quarter" idx="12"/>
          </p:nvPr>
        </p:nvSpPr>
        <p:spPr/>
        <p:txBody>
          <a:bodyPr/>
          <a:lstStyle/>
          <a:p>
            <a:fld id="{BD9F92CD-A15F-4D01-A8C0-709E6596AA4B}" type="slidenum">
              <a:rPr lang="en-US" smtClean="0"/>
              <a:t>‹#›</a:t>
            </a:fld>
            <a:endParaRPr lang="en-US"/>
          </a:p>
        </p:txBody>
      </p:sp>
    </p:spTree>
    <p:extLst>
      <p:ext uri="{BB962C8B-B14F-4D97-AF65-F5344CB8AC3E}">
        <p14:creationId xmlns:p14="http://schemas.microsoft.com/office/powerpoint/2010/main" val="42756680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91DF4601-E258-4342-A106-5FE953FCF198}" type="datetime1">
              <a:rPr lang="en-US" smtClean="0"/>
              <a:t>11/21/2019</a:t>
            </a:fld>
            <a:endParaRPr lang="en-US"/>
          </a:p>
        </p:txBody>
      </p:sp>
      <p:sp>
        <p:nvSpPr>
          <p:cNvPr id="6" name="Footer Placeholder 5"/>
          <p:cNvSpPr>
            <a:spLocks noGrp="1"/>
          </p:cNvSpPr>
          <p:nvPr>
            <p:ph type="ftr" sz="quarter" idx="11"/>
          </p:nvPr>
        </p:nvSpPr>
        <p:spPr/>
        <p:txBody>
          <a:bodyPr/>
          <a:lstStyle/>
          <a:p>
            <a:r>
              <a:rPr lang="en-US" smtClean="0"/>
              <a:t>#citeNLM2018</a:t>
            </a:r>
            <a:endParaRPr lang="en-US"/>
          </a:p>
        </p:txBody>
      </p:sp>
      <p:sp>
        <p:nvSpPr>
          <p:cNvPr id="7" name="Slide Number Placeholder 6"/>
          <p:cNvSpPr>
            <a:spLocks noGrp="1"/>
          </p:cNvSpPr>
          <p:nvPr>
            <p:ph type="sldNum" sz="quarter" idx="12"/>
          </p:nvPr>
        </p:nvSpPr>
        <p:spPr/>
        <p:txBody>
          <a:bodyPr/>
          <a:lstStyle/>
          <a:p>
            <a:fld id="{BD9F92CD-A15F-4D01-A8C0-709E6596AA4B}" type="slidenum">
              <a:rPr lang="en-US" smtClean="0"/>
              <a:t>‹#›</a:t>
            </a:fld>
            <a:endParaRPr lang="en-US"/>
          </a:p>
        </p:txBody>
      </p:sp>
    </p:spTree>
    <p:extLst>
      <p:ext uri="{BB962C8B-B14F-4D97-AF65-F5344CB8AC3E}">
        <p14:creationId xmlns:p14="http://schemas.microsoft.com/office/powerpoint/2010/main" val="21534983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01F1542A-B01E-4275-9B01-74B67EDB5415}" type="datetime1">
              <a:rPr lang="en-US" smtClean="0"/>
              <a:t>11/21/2019</a:t>
            </a:fld>
            <a:endParaRPr lang="en-US"/>
          </a:p>
        </p:txBody>
      </p:sp>
      <p:sp>
        <p:nvSpPr>
          <p:cNvPr id="6" name="Footer Placeholder 5"/>
          <p:cNvSpPr>
            <a:spLocks noGrp="1"/>
          </p:cNvSpPr>
          <p:nvPr>
            <p:ph type="ftr" sz="quarter" idx="11"/>
          </p:nvPr>
        </p:nvSpPr>
        <p:spPr/>
        <p:txBody>
          <a:bodyPr/>
          <a:lstStyle/>
          <a:p>
            <a:r>
              <a:rPr lang="en-US" smtClean="0"/>
              <a:t>#citeNLM2018</a:t>
            </a:r>
            <a:endParaRPr lang="en-US"/>
          </a:p>
        </p:txBody>
      </p:sp>
      <p:sp>
        <p:nvSpPr>
          <p:cNvPr id="7" name="Slide Number Placeholder 6"/>
          <p:cNvSpPr>
            <a:spLocks noGrp="1"/>
          </p:cNvSpPr>
          <p:nvPr>
            <p:ph type="sldNum" sz="quarter" idx="12"/>
          </p:nvPr>
        </p:nvSpPr>
        <p:spPr/>
        <p:txBody>
          <a:bodyPr/>
          <a:lstStyle/>
          <a:p>
            <a:fld id="{BD9F92CD-A15F-4D01-A8C0-709E6596AA4B}" type="slidenum">
              <a:rPr lang="en-US" smtClean="0"/>
              <a:t>‹#›</a:t>
            </a:fld>
            <a:endParaRPr lang="en-US"/>
          </a:p>
        </p:txBody>
      </p:sp>
    </p:spTree>
    <p:extLst>
      <p:ext uri="{BB962C8B-B14F-4D97-AF65-F5344CB8AC3E}">
        <p14:creationId xmlns:p14="http://schemas.microsoft.com/office/powerpoint/2010/main" val="17535354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ED6AA23-DCCF-4796-8855-B1CAEC5E9727}" type="datetime1">
              <a:rPr lang="en-US" smtClean="0"/>
              <a:t>11/21/2019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#citeNLM2018</a:t>
            </a:r>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9F92CD-A15F-4D01-A8C0-709E6596AA4B}" type="slidenum">
              <a:rPr lang="en-US" smtClean="0"/>
              <a:t>‹#›</a:t>
            </a:fld>
            <a:endParaRPr lang="en-US"/>
          </a:p>
        </p:txBody>
      </p:sp>
      <p:pic>
        <p:nvPicPr>
          <p:cNvPr id="7" name="Picture 6"/>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369316" y="5963433"/>
            <a:ext cx="3218688" cy="621792"/>
          </a:xfrm>
          <a:prstGeom prst="rect">
            <a:avLst/>
          </a:prstGeom>
        </p:spPr>
      </p:pic>
    </p:spTree>
    <p:extLst>
      <p:ext uri="{BB962C8B-B14F-4D97-AF65-F5344CB8AC3E}">
        <p14:creationId xmlns:p14="http://schemas.microsoft.com/office/powerpoint/2010/main" val="3373586962"/>
      </p:ext>
    </p:extLst>
  </p:cSld>
  <p:clrMap bg1="lt1" tx1="dk1" bg2="lt2" tx2="dk2" accent1="accent1" accent2="accent2" accent3="accent3" accent4="accent4" accent5="accent5" accent6="accent6" hlink="hlink" folHlink="folHlink"/>
  <p:sldLayoutIdLst>
    <p:sldLayoutId id="2147483946" r:id="rId1"/>
    <p:sldLayoutId id="2147483947" r:id="rId2"/>
    <p:sldLayoutId id="2147483948" r:id="rId3"/>
    <p:sldLayoutId id="2147483949" r:id="rId4"/>
    <p:sldLayoutId id="2147483950" r:id="rId5"/>
    <p:sldLayoutId id="2147483951" r:id="rId6"/>
    <p:sldLayoutId id="2147483952" r:id="rId7"/>
    <p:sldLayoutId id="2147483953" r:id="rId8"/>
    <p:sldLayoutId id="2147483954" r:id="rId9"/>
    <p:sldLayoutId id="2147483955" r:id="rId10"/>
    <p:sldLayoutId id="2147483956"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microsoft.com/office/2007/relationships/hdphoto" Target="../media/hdphoto2.wdp"/></Relationships>
</file>

<file path=ppt/slides/_rels/slide15.xml.rels><?xml version="1.0" encoding="UTF-8" standalone="yes"?>
<Relationships xmlns="http://schemas.openxmlformats.org/package/2006/relationships"><Relationship Id="rId8" Type="http://schemas.openxmlformats.org/officeDocument/2006/relationships/hyperlink" Target="https://www.ers.usda.gov/amber-waves/2017/september/understanding-the-prevalence-severity-and-distribution-of-food-insecurity-in-the-united-states" TargetMode="External"/><Relationship Id="rId13" Type="http://schemas.openxmlformats.org/officeDocument/2006/relationships/hyperlink" Target="https://www.niddk.nih.gov/health-information/diabetes/overview/symptoms-causes" TargetMode="External"/><Relationship Id="rId3" Type="http://schemas.openxmlformats.org/officeDocument/2006/relationships/hyperlink" Target="https://www.ncbi.nlm.nih.gov/books/NBK278977/" TargetMode="External"/><Relationship Id="rId7" Type="http://schemas.openxmlformats.org/officeDocument/2006/relationships/hyperlink" Target="https://www.ers.usda.gov/topics/food-nutrition-assistance/food-security-in-the-us/definitions-of-food-security.aspx" TargetMode="External"/><Relationship Id="rId12" Type="http://schemas.openxmlformats.org/officeDocument/2006/relationships/hyperlink" Target="https://hungerandhealth.feedingamerica.org/understand-food-insecurity/"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hyperlink" Target="https://www.ncbi.nlm.nih.gov/pubmed/23635324" TargetMode="External"/><Relationship Id="rId11" Type="http://schemas.openxmlformats.org/officeDocument/2006/relationships/hyperlink" Target="https://www.ers.usda.gov/data-products/chart-gallery/gallery/chart-detail/?chartId=58384" TargetMode="External"/><Relationship Id="rId5" Type="http://schemas.openxmlformats.org/officeDocument/2006/relationships/hyperlink" Target="https://medlineplus.gov/heartdiseases.html" TargetMode="External"/><Relationship Id="rId10" Type="http://schemas.openxmlformats.org/officeDocument/2006/relationships/hyperlink" Target="https://feedingsouthdakota.org/about/our-work/food-insecurity/" TargetMode="External"/><Relationship Id="rId4" Type="http://schemas.openxmlformats.org/officeDocument/2006/relationships/hyperlink" Target="https://www.diabetes.org/resources/statistics/statistics-about-diabetes" TargetMode="External"/><Relationship Id="rId9" Type="http://schemas.openxmlformats.org/officeDocument/2006/relationships/hyperlink" Target="https://doi.org/10.1016/j.jada.2007.08.006"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hyperlink" Target="http://ers.usda.gov/topics/food-nutrition-assistance/food-security-in-the-us.aspx"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hyperlink" Target="https://www.ers.usda.gov/data-products/chart-gallery/gallery/chart-detail/?chartId=58384"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https://map.feedingamerica.org/"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normAutofit/>
          </a:bodyPr>
          <a:lstStyle/>
          <a:p>
            <a:r>
              <a:rPr lang="en-US" dirty="0" smtClean="0">
                <a:latin typeface="+mn-lt"/>
              </a:rPr>
              <a:t>SDOH of Food Security </a:t>
            </a:r>
            <a:br>
              <a:rPr lang="en-US" dirty="0" smtClean="0">
                <a:latin typeface="+mn-lt"/>
              </a:rPr>
            </a:br>
            <a:r>
              <a:rPr lang="en-US" dirty="0" smtClean="0">
                <a:latin typeface="+mn-lt"/>
              </a:rPr>
              <a:t>&amp; Health </a:t>
            </a:r>
            <a:endParaRPr lang="en-US" sz="4400" dirty="0">
              <a:latin typeface="+mn-lt"/>
            </a:endParaRPr>
          </a:p>
        </p:txBody>
      </p:sp>
      <p:sp>
        <p:nvSpPr>
          <p:cNvPr id="2" name="Subtitle 1"/>
          <p:cNvSpPr>
            <a:spLocks noGrp="1"/>
          </p:cNvSpPr>
          <p:nvPr>
            <p:ph type="subTitle" idx="1"/>
          </p:nvPr>
        </p:nvSpPr>
        <p:spPr/>
        <p:txBody>
          <a:bodyPr/>
          <a:lstStyle/>
          <a:p>
            <a:r>
              <a:rPr lang="en-US" i="1" dirty="0" smtClean="0"/>
              <a:t>Social Determinants of Health</a:t>
            </a:r>
            <a:endParaRPr lang="en-US" i="1" dirty="0"/>
          </a:p>
        </p:txBody>
      </p:sp>
    </p:spTree>
    <p:extLst>
      <p:ext uri="{BB962C8B-B14F-4D97-AF65-F5344CB8AC3E}">
        <p14:creationId xmlns:p14="http://schemas.microsoft.com/office/powerpoint/2010/main" val="49618342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Food Insecurity &amp; Health</a:t>
            </a:r>
            <a:endParaRPr lang="en-US" dirty="0"/>
          </a:p>
        </p:txBody>
      </p:sp>
      <p:sp>
        <p:nvSpPr>
          <p:cNvPr id="3" name="Content Placeholder 2"/>
          <p:cNvSpPr>
            <a:spLocks noGrp="1"/>
          </p:cNvSpPr>
          <p:nvPr>
            <p:ph sz="half" idx="1"/>
          </p:nvPr>
        </p:nvSpPr>
        <p:spPr>
          <a:xfrm>
            <a:off x="838200" y="1690688"/>
            <a:ext cx="10717924" cy="4080549"/>
          </a:xfrm>
        </p:spPr>
        <p:txBody>
          <a:bodyPr>
            <a:noAutofit/>
          </a:bodyPr>
          <a:lstStyle/>
          <a:p>
            <a:r>
              <a:rPr lang="en-US" sz="2600" dirty="0" smtClean="0"/>
              <a:t>“The </a:t>
            </a:r>
            <a:r>
              <a:rPr lang="en-US" sz="2600" dirty="0"/>
              <a:t>leading cause of obesity lies at the intersection of social and personal treads of </a:t>
            </a:r>
            <a:r>
              <a:rPr lang="en-US" sz="2600" b="1" dirty="0" smtClean="0">
                <a:solidFill>
                  <a:schemeClr val="tx2">
                    <a:lumMod val="60000"/>
                    <a:lumOff val="40000"/>
                  </a:schemeClr>
                </a:solidFill>
              </a:rPr>
              <a:t>overeating</a:t>
            </a:r>
            <a:r>
              <a:rPr lang="en-US" sz="2600" dirty="0" smtClean="0"/>
              <a:t>,</a:t>
            </a:r>
            <a:r>
              <a:rPr lang="en-US" sz="2600" b="1" dirty="0" smtClean="0">
                <a:solidFill>
                  <a:schemeClr val="tx2">
                    <a:lumMod val="60000"/>
                    <a:lumOff val="40000"/>
                  </a:schemeClr>
                </a:solidFill>
              </a:rPr>
              <a:t> </a:t>
            </a:r>
            <a:r>
              <a:rPr lang="en-US" sz="2600" b="1" dirty="0">
                <a:solidFill>
                  <a:schemeClr val="tx2">
                    <a:lumMod val="60000"/>
                    <a:lumOff val="40000"/>
                  </a:schemeClr>
                </a:solidFill>
              </a:rPr>
              <a:t>dietary awareness</a:t>
            </a:r>
            <a:r>
              <a:rPr lang="en-US" sz="2600" dirty="0"/>
              <a:t>, genetics, </a:t>
            </a:r>
            <a:r>
              <a:rPr lang="en-US" sz="2600" b="1" dirty="0">
                <a:solidFill>
                  <a:srgbClr val="00B050"/>
                </a:solidFill>
              </a:rPr>
              <a:t>inactivity</a:t>
            </a:r>
            <a:r>
              <a:rPr lang="en-US" sz="2600" dirty="0"/>
              <a:t>, and </a:t>
            </a:r>
            <a:r>
              <a:rPr lang="en-US" sz="2600" b="1" dirty="0">
                <a:solidFill>
                  <a:schemeClr val="tx2">
                    <a:lumMod val="60000"/>
                    <a:lumOff val="40000"/>
                  </a:schemeClr>
                </a:solidFill>
              </a:rPr>
              <a:t>education</a:t>
            </a:r>
            <a:r>
              <a:rPr lang="en-US" sz="2600" dirty="0" smtClean="0"/>
              <a:t>.”</a:t>
            </a:r>
            <a:r>
              <a:rPr lang="en-US" sz="2600" baseline="30000" dirty="0" smtClean="0"/>
              <a:t>1</a:t>
            </a:r>
          </a:p>
          <a:p>
            <a:endParaRPr lang="en-US" sz="900" dirty="0"/>
          </a:p>
          <a:p>
            <a:r>
              <a:rPr lang="en-US" sz="2600" dirty="0" smtClean="0"/>
              <a:t>“</a:t>
            </a:r>
            <a:r>
              <a:rPr lang="en-US" sz="2600" dirty="0"/>
              <a:t>You are more likely to develop type 2 diabetes if you are </a:t>
            </a:r>
            <a:r>
              <a:rPr lang="en-US" sz="2600" b="1" dirty="0">
                <a:solidFill>
                  <a:srgbClr val="00B050"/>
                </a:solidFill>
              </a:rPr>
              <a:t>not physically active </a:t>
            </a:r>
            <a:r>
              <a:rPr lang="en-US" sz="2600" dirty="0"/>
              <a:t>and are </a:t>
            </a:r>
            <a:r>
              <a:rPr lang="en-US" sz="2600" b="1" dirty="0">
                <a:solidFill>
                  <a:schemeClr val="tx2">
                    <a:lumMod val="60000"/>
                    <a:lumOff val="40000"/>
                  </a:schemeClr>
                </a:solidFill>
              </a:rPr>
              <a:t>overweight</a:t>
            </a:r>
            <a:r>
              <a:rPr lang="en-US" sz="2600" dirty="0"/>
              <a:t> or </a:t>
            </a:r>
            <a:r>
              <a:rPr lang="en-US" sz="2600" b="1" dirty="0" smtClean="0">
                <a:solidFill>
                  <a:schemeClr val="tx2">
                    <a:lumMod val="60000"/>
                    <a:lumOff val="40000"/>
                  </a:schemeClr>
                </a:solidFill>
              </a:rPr>
              <a:t>obese</a:t>
            </a:r>
            <a:r>
              <a:rPr lang="en-US" sz="2600" dirty="0" smtClean="0"/>
              <a:t>… certain </a:t>
            </a:r>
            <a:r>
              <a:rPr lang="en-US" sz="2600" dirty="0"/>
              <a:t>genes </a:t>
            </a:r>
            <a:r>
              <a:rPr lang="en-US" sz="2600" dirty="0" smtClean="0"/>
              <a:t>also may </a:t>
            </a:r>
            <a:r>
              <a:rPr lang="en-US" sz="2600" dirty="0"/>
              <a:t>make you more likely to develop type 2 diabetes</a:t>
            </a:r>
            <a:r>
              <a:rPr lang="en-US" sz="2600" dirty="0" smtClean="0"/>
              <a:t>.”</a:t>
            </a:r>
            <a:r>
              <a:rPr lang="en-US" sz="2600" baseline="30000" dirty="0" smtClean="0"/>
              <a:t>12</a:t>
            </a:r>
          </a:p>
          <a:p>
            <a:pPr marL="0" indent="0">
              <a:buNone/>
            </a:pPr>
            <a:endParaRPr lang="en-US" sz="900" dirty="0"/>
          </a:p>
          <a:p>
            <a:r>
              <a:rPr lang="en-US" sz="2600" dirty="0" smtClean="0"/>
              <a:t>The </a:t>
            </a:r>
            <a:r>
              <a:rPr lang="en-US" sz="2600" dirty="0"/>
              <a:t>most common cause of cardiovascular disease is </a:t>
            </a:r>
            <a:r>
              <a:rPr lang="en-US" sz="2600" dirty="0" smtClean="0"/>
              <a:t>plaques </a:t>
            </a:r>
            <a:r>
              <a:rPr lang="en-US" sz="2600" dirty="0"/>
              <a:t>of fatty material on </a:t>
            </a:r>
            <a:r>
              <a:rPr lang="en-US" sz="2600" dirty="0" smtClean="0"/>
              <a:t>arterial </a:t>
            </a:r>
            <a:r>
              <a:rPr lang="en-US" sz="2600" dirty="0"/>
              <a:t>inner </a:t>
            </a:r>
            <a:r>
              <a:rPr lang="en-US" sz="2600" dirty="0" smtClean="0"/>
              <a:t>walls. </a:t>
            </a:r>
            <a:r>
              <a:rPr lang="en-US" sz="2600" dirty="0"/>
              <a:t>It can be caused by </a:t>
            </a:r>
            <a:r>
              <a:rPr lang="en-US" sz="2600" dirty="0" smtClean="0"/>
              <a:t>issues such </a:t>
            </a:r>
            <a:r>
              <a:rPr lang="en-US" sz="2600" dirty="0"/>
              <a:t>as an </a:t>
            </a:r>
            <a:r>
              <a:rPr lang="en-US" sz="2600" b="1" dirty="0">
                <a:solidFill>
                  <a:schemeClr val="tx2">
                    <a:lumMod val="60000"/>
                    <a:lumOff val="40000"/>
                  </a:schemeClr>
                </a:solidFill>
              </a:rPr>
              <a:t>unhealthy diet</a:t>
            </a:r>
            <a:r>
              <a:rPr lang="en-US" sz="2600" dirty="0"/>
              <a:t>, </a:t>
            </a:r>
            <a:r>
              <a:rPr lang="en-US" sz="2600" b="1" dirty="0">
                <a:solidFill>
                  <a:srgbClr val="00B050"/>
                </a:solidFill>
              </a:rPr>
              <a:t>lack of exercise</a:t>
            </a:r>
            <a:r>
              <a:rPr lang="en-US" sz="2600" dirty="0"/>
              <a:t>, </a:t>
            </a:r>
            <a:r>
              <a:rPr lang="en-US" sz="2600" b="1" dirty="0">
                <a:solidFill>
                  <a:schemeClr val="tx2">
                    <a:lumMod val="60000"/>
                    <a:lumOff val="40000"/>
                  </a:schemeClr>
                </a:solidFill>
              </a:rPr>
              <a:t>being overweight </a:t>
            </a:r>
            <a:r>
              <a:rPr lang="en-US" sz="2600" dirty="0"/>
              <a:t>and smoking</a:t>
            </a:r>
            <a:r>
              <a:rPr lang="en-US" sz="2600" dirty="0" smtClean="0"/>
              <a:t>. </a:t>
            </a:r>
            <a:r>
              <a:rPr lang="en-US" sz="2600" baseline="30000" dirty="0" smtClean="0"/>
              <a:t>3,4</a:t>
            </a:r>
          </a:p>
          <a:p>
            <a:endParaRPr lang="en-US" sz="2400" dirty="0"/>
          </a:p>
          <a:p>
            <a:endParaRPr lang="en-US" sz="2400" dirty="0" smtClean="0"/>
          </a:p>
          <a:p>
            <a:pPr marL="0" indent="0">
              <a:buNone/>
            </a:pPr>
            <a:endParaRPr lang="en-US" dirty="0"/>
          </a:p>
          <a:p>
            <a:pPr marL="0" indent="0">
              <a:buNone/>
            </a:pPr>
            <a:endParaRPr lang="en-US" dirty="0"/>
          </a:p>
          <a:p>
            <a:endParaRPr lang="en-US" dirty="0"/>
          </a:p>
        </p:txBody>
      </p:sp>
    </p:spTree>
    <p:extLst>
      <p:ext uri="{BB962C8B-B14F-4D97-AF65-F5344CB8AC3E}">
        <p14:creationId xmlns:p14="http://schemas.microsoft.com/office/powerpoint/2010/main" val="415709765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Obesity and Food Insecurity</a:t>
            </a:r>
            <a:endParaRPr lang="en-US" dirty="0"/>
          </a:p>
        </p:txBody>
      </p:sp>
      <p:graphicFrame>
        <p:nvGraphicFramePr>
          <p:cNvPr id="9" name="Content Placeholder 8" descr="image showing food insecurity contributions to obesity"/>
          <p:cNvGraphicFramePr>
            <a:graphicFrameLocks noGrp="1"/>
          </p:cNvGraphicFramePr>
          <p:nvPr>
            <p:ph idx="1"/>
            <p:extLst>
              <p:ext uri="{D42A27DB-BD31-4B8C-83A1-F6EECF244321}">
                <p14:modId xmlns:p14="http://schemas.microsoft.com/office/powerpoint/2010/main" val="1602332011"/>
              </p:ext>
            </p:extLst>
          </p:nvPr>
        </p:nvGraphicFramePr>
        <p:xfrm>
          <a:off x="501212" y="1690688"/>
          <a:ext cx="11189576" cy="413439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968357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Picture 9" descr="Picture that shows health indicators and outcomes linking to things like transportation, isolation, wages, disability and housing, which in turn, all influence food insecurity. "/>
          <p:cNvPicPr>
            <a:picLocks noChangeAspect="1"/>
          </p:cNvPicPr>
          <p:nvPr/>
        </p:nvPicPr>
        <p:blipFill rotWithShape="1">
          <a:blip r:embed="rId3"/>
          <a:srcRect b="5881"/>
          <a:stretch/>
        </p:blipFill>
        <p:spPr>
          <a:xfrm>
            <a:off x="740596" y="1054318"/>
            <a:ext cx="10962290" cy="5803682"/>
          </a:xfrm>
          <a:prstGeom prst="rect">
            <a:avLst/>
          </a:prstGeom>
        </p:spPr>
      </p:pic>
      <p:sp>
        <p:nvSpPr>
          <p:cNvPr id="8" name="Title 1"/>
          <p:cNvSpPr>
            <a:spLocks noGrp="1"/>
          </p:cNvSpPr>
          <p:nvPr>
            <p:ph type="title"/>
          </p:nvPr>
        </p:nvSpPr>
        <p:spPr>
          <a:xfrm>
            <a:off x="740596" y="222593"/>
            <a:ext cx="10515600" cy="1325563"/>
          </a:xfrm>
        </p:spPr>
        <p:txBody>
          <a:bodyPr>
            <a:normAutofit/>
          </a:bodyPr>
          <a:lstStyle/>
          <a:p>
            <a:r>
              <a:rPr lang="en-US" sz="4000" dirty="0" smtClean="0"/>
              <a:t>Interconnected Cycle of Food Insecurity, SDOH Factors &amp; Health</a:t>
            </a:r>
            <a:endParaRPr lang="en-US" sz="4000" dirty="0"/>
          </a:p>
        </p:txBody>
      </p:sp>
    </p:spTree>
    <p:extLst>
      <p:ext uri="{BB962C8B-B14F-4D97-AF65-F5344CB8AC3E}">
        <p14:creationId xmlns:p14="http://schemas.microsoft.com/office/powerpoint/2010/main" val="23275836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Ask One More Question</a:t>
            </a:r>
            <a:endParaRPr lang="en-US" b="1" dirty="0"/>
          </a:p>
        </p:txBody>
      </p:sp>
      <p:sp>
        <p:nvSpPr>
          <p:cNvPr id="3" name="Content Placeholder 2"/>
          <p:cNvSpPr>
            <a:spLocks noGrp="1"/>
          </p:cNvSpPr>
          <p:nvPr>
            <p:ph sz="half" idx="1"/>
          </p:nvPr>
        </p:nvSpPr>
        <p:spPr>
          <a:xfrm>
            <a:off x="1150883" y="1690688"/>
            <a:ext cx="6952594" cy="4070443"/>
          </a:xfrm>
        </p:spPr>
        <p:txBody>
          <a:bodyPr>
            <a:noAutofit/>
          </a:bodyPr>
          <a:lstStyle/>
          <a:p>
            <a:pPr marL="0" indent="0">
              <a:buNone/>
            </a:pPr>
            <a:r>
              <a:rPr lang="en-US" dirty="0"/>
              <a:t>In the past </a:t>
            </a:r>
            <a:r>
              <a:rPr lang="en-US" dirty="0" smtClean="0"/>
              <a:t>12 months, have you </a:t>
            </a:r>
            <a:r>
              <a:rPr lang="en-US" dirty="0"/>
              <a:t>worried if food would run out before </a:t>
            </a:r>
            <a:r>
              <a:rPr lang="en-US" dirty="0" smtClean="0"/>
              <a:t>you </a:t>
            </a:r>
            <a:r>
              <a:rPr lang="en-US" dirty="0"/>
              <a:t>had money to buy </a:t>
            </a:r>
            <a:r>
              <a:rPr lang="en-US" dirty="0" smtClean="0"/>
              <a:t>more?*</a:t>
            </a:r>
          </a:p>
          <a:p>
            <a:pPr marL="0" indent="0">
              <a:buNone/>
            </a:pPr>
            <a:endParaRPr lang="en-US" sz="900" dirty="0"/>
          </a:p>
          <a:p>
            <a:pPr marL="0" indent="0">
              <a:buNone/>
            </a:pPr>
            <a:r>
              <a:rPr lang="en-US" dirty="0" smtClean="0"/>
              <a:t>Do you know where to access/find vegetables and fruits (local produce programs)?**</a:t>
            </a:r>
          </a:p>
          <a:p>
            <a:pPr marL="0" indent="0">
              <a:buNone/>
            </a:pPr>
            <a:endParaRPr lang="en-US" sz="900" dirty="0"/>
          </a:p>
          <a:p>
            <a:pPr marL="0" indent="0">
              <a:buNone/>
            </a:pPr>
            <a:r>
              <a:rPr lang="en-US" dirty="0" smtClean="0"/>
              <a:t>Do you have a way to get to and from the produce program? </a:t>
            </a:r>
            <a:endParaRPr lang="en-US" dirty="0"/>
          </a:p>
        </p:txBody>
      </p:sp>
      <p:pic>
        <p:nvPicPr>
          <p:cNvPr id="4" name="Picture 3" descr="Question mark drawn on a blackboard."/>
          <p:cNvPicPr>
            <a:picLocks noChangeAspect="1"/>
          </p:cNvPicPr>
          <p:nvPr/>
        </p:nvPicPr>
        <p:blipFill rotWithShape="1">
          <a:blip r:embed="rId3"/>
          <a:srcRect l="27195" r="27767"/>
          <a:stretch/>
        </p:blipFill>
        <p:spPr>
          <a:xfrm>
            <a:off x="8447916" y="1565298"/>
            <a:ext cx="3218565" cy="432122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9950086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Take home message</a:t>
            </a:r>
            <a:endParaRPr lang="en-US" dirty="0"/>
          </a:p>
        </p:txBody>
      </p:sp>
      <p:sp>
        <p:nvSpPr>
          <p:cNvPr id="3" name="Content Placeholder 2"/>
          <p:cNvSpPr>
            <a:spLocks noGrp="1"/>
          </p:cNvSpPr>
          <p:nvPr>
            <p:ph idx="1"/>
          </p:nvPr>
        </p:nvSpPr>
        <p:spPr>
          <a:xfrm>
            <a:off x="838200" y="1604299"/>
            <a:ext cx="5739063" cy="4351338"/>
          </a:xfrm>
        </p:spPr>
        <p:txBody>
          <a:bodyPr>
            <a:normAutofit/>
          </a:bodyPr>
          <a:lstStyle/>
          <a:p>
            <a:pPr marL="0" indent="0">
              <a:buNone/>
            </a:pPr>
            <a:r>
              <a:rPr lang="en-US" sz="2700" i="1" dirty="0" smtClean="0"/>
              <a:t>Consider: </a:t>
            </a:r>
          </a:p>
          <a:p>
            <a:r>
              <a:rPr lang="en-US" sz="2700" dirty="0" smtClean="0"/>
              <a:t>What assumptions have you made about patients and their diet? </a:t>
            </a:r>
          </a:p>
          <a:p>
            <a:r>
              <a:rPr lang="en-US" sz="2700" dirty="0" smtClean="0"/>
              <a:t>What are the barriers to accessing healthful food for people in your community?</a:t>
            </a:r>
          </a:p>
          <a:p>
            <a:pPr marL="0" indent="0">
              <a:buNone/>
            </a:pPr>
            <a:r>
              <a:rPr lang="en-US" sz="2700" i="1" dirty="0" smtClean="0"/>
              <a:t>Remember:</a:t>
            </a:r>
          </a:p>
          <a:p>
            <a:r>
              <a:rPr lang="en-US" sz="2700" dirty="0"/>
              <a:t>Where someone lives often determines their access to nutritious foods. </a:t>
            </a:r>
          </a:p>
          <a:p>
            <a:pPr lvl="0"/>
            <a:endParaRPr lang="en-US" dirty="0" smtClean="0"/>
          </a:p>
          <a:p>
            <a:pPr lvl="0"/>
            <a:endParaRPr lang="en-US" dirty="0"/>
          </a:p>
        </p:txBody>
      </p:sp>
      <p:pic>
        <p:nvPicPr>
          <p:cNvPr id="6" name="Picture 5" descr="A person typing on a laptop with their phone and a planner next to the computer. "/>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Lst>
          </a:blip>
          <a:srcRect l="8490" t="18514"/>
          <a:stretch/>
        </p:blipFill>
        <p:spPr>
          <a:xfrm>
            <a:off x="6577263" y="2277979"/>
            <a:ext cx="4801750" cy="275924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TextBox 4"/>
          <p:cNvSpPr txBox="1"/>
          <p:nvPr/>
        </p:nvSpPr>
        <p:spPr>
          <a:xfrm>
            <a:off x="4227226" y="5801193"/>
            <a:ext cx="7674964" cy="830997"/>
          </a:xfrm>
          <a:prstGeom prst="rect">
            <a:avLst/>
          </a:prstGeom>
          <a:noFill/>
        </p:spPr>
        <p:txBody>
          <a:bodyPr wrap="square" rtlCol="0">
            <a:spAutoFit/>
          </a:bodyPr>
          <a:lstStyle/>
          <a:p>
            <a:r>
              <a:rPr lang="en-US" sz="1200" i="1" dirty="0"/>
              <a:t>Developed resources reported in this presentation are supported by the National Library of Medicine (NLM), National Institutes of Health (NIH) under cooperative agreement number UG4LM012342 with the University of Pittsburgh, Health Sciences Library System. The content is solely the responsibility of the authors and does not necessarily represent the official views of the National Institutes of Health</a:t>
            </a:r>
            <a:r>
              <a:rPr lang="en-US" sz="1200" i="1" dirty="0" smtClean="0"/>
              <a:t>.</a:t>
            </a:r>
            <a:endParaRPr lang="en-US" sz="1200" i="1" dirty="0"/>
          </a:p>
        </p:txBody>
      </p:sp>
    </p:spTree>
    <p:extLst>
      <p:ext uri="{BB962C8B-B14F-4D97-AF65-F5344CB8AC3E}">
        <p14:creationId xmlns:p14="http://schemas.microsoft.com/office/powerpoint/2010/main" val="254753790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References</a:t>
            </a:r>
            <a:endParaRPr lang="en-US" dirty="0"/>
          </a:p>
        </p:txBody>
      </p:sp>
      <p:sp>
        <p:nvSpPr>
          <p:cNvPr id="3" name="Content Placeholder 2" descr="References list"/>
          <p:cNvSpPr>
            <a:spLocks noGrp="1"/>
          </p:cNvSpPr>
          <p:nvPr>
            <p:ph idx="1"/>
          </p:nvPr>
        </p:nvSpPr>
        <p:spPr>
          <a:xfrm>
            <a:off x="838200" y="1494971"/>
            <a:ext cx="11127828" cy="4681992"/>
          </a:xfrm>
        </p:spPr>
        <p:txBody>
          <a:bodyPr>
            <a:normAutofit fontScale="55000" lnSpcReduction="20000"/>
          </a:bodyPr>
          <a:lstStyle/>
          <a:p>
            <a:pPr marL="514350" indent="-514350">
              <a:buFont typeface="+mj-lt"/>
              <a:buAutoNum type="arabicPeriod"/>
            </a:pPr>
            <a:r>
              <a:rPr lang="en-US" dirty="0"/>
              <a:t>Lee A, </a:t>
            </a:r>
            <a:r>
              <a:rPr lang="en-US" dirty="0" err="1"/>
              <a:t>Cardel</a:t>
            </a:r>
            <a:r>
              <a:rPr lang="en-US" dirty="0"/>
              <a:t> M, </a:t>
            </a:r>
            <a:r>
              <a:rPr lang="en-US" dirty="0" err="1"/>
              <a:t>Donahoo</a:t>
            </a:r>
            <a:r>
              <a:rPr lang="en-US" dirty="0"/>
              <a:t> WT. Social and Environmental Factors Influencing Obesity. 2019 Oct 12. In: Feingold KR, </a:t>
            </a:r>
            <a:r>
              <a:rPr lang="en-US" dirty="0" err="1"/>
              <a:t>Anawalt</a:t>
            </a:r>
            <a:r>
              <a:rPr lang="en-US" dirty="0"/>
              <a:t> B, Boyce A, et al., editors. </a:t>
            </a:r>
            <a:r>
              <a:rPr lang="en-US" dirty="0" err="1"/>
              <a:t>Endotext</a:t>
            </a:r>
            <a:r>
              <a:rPr lang="en-US" dirty="0"/>
              <a:t> [Internet]. South Dartmouth (MA): MDText.com, Inc.; 2000-. Available from: </a:t>
            </a:r>
            <a:r>
              <a:rPr lang="en-US" dirty="0" smtClean="0">
                <a:hlinkClick r:id="rId3"/>
              </a:rPr>
              <a:t>URL to Source</a:t>
            </a:r>
            <a:endParaRPr lang="en-US" dirty="0" smtClean="0"/>
          </a:p>
          <a:p>
            <a:pPr marL="514350" indent="-514350">
              <a:buFont typeface="+mj-lt"/>
              <a:buAutoNum type="arabicPeriod"/>
            </a:pPr>
            <a:r>
              <a:rPr lang="en-US" dirty="0"/>
              <a:t>American Diabetes </a:t>
            </a:r>
            <a:r>
              <a:rPr lang="en-US" dirty="0" smtClean="0"/>
              <a:t>Association (</a:t>
            </a:r>
            <a:r>
              <a:rPr lang="en-US" dirty="0" err="1" smtClean="0"/>
              <a:t>n.d</a:t>
            </a:r>
            <a:r>
              <a:rPr lang="en-US" dirty="0" smtClean="0"/>
              <a:t>). Statistics About Diabetes. Available at: </a:t>
            </a:r>
            <a:r>
              <a:rPr lang="en-US" dirty="0" smtClean="0">
                <a:hlinkClick r:id="rId4"/>
              </a:rPr>
              <a:t>URL to Source</a:t>
            </a:r>
            <a:endParaRPr lang="en-US" dirty="0" smtClean="0"/>
          </a:p>
          <a:p>
            <a:pPr marL="514350" indent="-514350">
              <a:buFont typeface="+mj-lt"/>
              <a:buAutoNum type="arabicPeriod"/>
            </a:pPr>
            <a:r>
              <a:rPr lang="en-US" dirty="0" smtClean="0"/>
              <a:t>U.S. National Library of Medicine. MedlinePlus. Heart Diseases. Available at: </a:t>
            </a:r>
            <a:r>
              <a:rPr lang="en-US" dirty="0" smtClean="0">
                <a:hlinkClick r:id="rId5"/>
              </a:rPr>
              <a:t>URL to Source</a:t>
            </a:r>
            <a:endParaRPr lang="en-US" dirty="0" smtClean="0"/>
          </a:p>
          <a:p>
            <a:pPr marL="514350" indent="-514350">
              <a:buFont typeface="+mj-lt"/>
              <a:buAutoNum type="arabicPeriod"/>
            </a:pPr>
            <a:r>
              <a:rPr lang="en-US" dirty="0" err="1"/>
              <a:t>Frostegård</a:t>
            </a:r>
            <a:r>
              <a:rPr lang="en-US" dirty="0"/>
              <a:t> J. Immunity, atherosclerosis and cardiovascular disease. </a:t>
            </a:r>
            <a:r>
              <a:rPr lang="en-US" dirty="0" smtClean="0"/>
              <a:t>BMC Med.</a:t>
            </a:r>
            <a:r>
              <a:rPr lang="en-US" dirty="0"/>
              <a:t> (2013) 11:117. </a:t>
            </a:r>
            <a:r>
              <a:rPr lang="en-US" dirty="0" smtClean="0"/>
              <a:t>10.1186/1741-7015-11-117. Available at: </a:t>
            </a:r>
            <a:r>
              <a:rPr lang="en-US" dirty="0" smtClean="0">
                <a:hlinkClick r:id="rId6"/>
              </a:rPr>
              <a:t>URL to Source</a:t>
            </a:r>
            <a:endParaRPr lang="en-US" dirty="0" smtClean="0"/>
          </a:p>
          <a:p>
            <a:pPr marL="514350" indent="-514350">
              <a:buFont typeface="+mj-lt"/>
              <a:buAutoNum type="arabicPeriod"/>
            </a:pPr>
            <a:r>
              <a:rPr lang="en-US" dirty="0" smtClean="0"/>
              <a:t>United States Department of Agriculture. Definitions of Food Insecurity. Available at: </a:t>
            </a:r>
            <a:r>
              <a:rPr lang="en-US" dirty="0" smtClean="0">
                <a:hlinkClick r:id="rId7"/>
              </a:rPr>
              <a:t>URL to Source</a:t>
            </a:r>
            <a:endParaRPr lang="en-US" dirty="0"/>
          </a:p>
          <a:p>
            <a:pPr marL="514350" indent="-514350">
              <a:buFont typeface="+mj-lt"/>
              <a:buAutoNum type="arabicPeriod"/>
            </a:pPr>
            <a:r>
              <a:rPr lang="en-US" dirty="0" err="1"/>
              <a:t>Rabbitt</a:t>
            </a:r>
            <a:r>
              <a:rPr lang="en-US" dirty="0"/>
              <a:t>, M., Coleman-Jensen, A. and Gregory, </a:t>
            </a:r>
            <a:r>
              <a:rPr lang="en-US" dirty="0" smtClean="0"/>
              <a:t>C.</a:t>
            </a:r>
            <a:r>
              <a:rPr lang="en-US" dirty="0"/>
              <a:t> </a:t>
            </a:r>
            <a:r>
              <a:rPr lang="en-US" i="1" dirty="0"/>
              <a:t>USDA ERS - Understanding the Prevalence, Severity, and Distribution of Food Insecurity in the United </a:t>
            </a:r>
            <a:r>
              <a:rPr lang="en-US" i="1" dirty="0" smtClean="0"/>
              <a:t>States</a:t>
            </a:r>
            <a:r>
              <a:rPr lang="en-US" dirty="0" smtClean="0"/>
              <a:t>. USDA.gov, 2019. </a:t>
            </a:r>
            <a:r>
              <a:rPr lang="en-US" dirty="0"/>
              <a:t>Available at: </a:t>
            </a:r>
            <a:r>
              <a:rPr lang="en-US" dirty="0" smtClean="0">
                <a:hlinkClick r:id="rId8"/>
              </a:rPr>
              <a:t>URL to Source</a:t>
            </a:r>
            <a:endParaRPr lang="en-US" dirty="0" smtClean="0"/>
          </a:p>
          <a:p>
            <a:pPr marL="514350" indent="-514350">
              <a:buFont typeface="+mj-lt"/>
              <a:buAutoNum type="arabicPeriod"/>
            </a:pPr>
            <a:r>
              <a:rPr lang="en-US" dirty="0" err="1"/>
              <a:t>Dinour</a:t>
            </a:r>
            <a:r>
              <a:rPr lang="en-US" dirty="0"/>
              <a:t> LM, Bergen D, </a:t>
            </a:r>
            <a:r>
              <a:rPr lang="en-US" dirty="0" err="1"/>
              <a:t>Yeh</a:t>
            </a:r>
            <a:r>
              <a:rPr lang="en-US" dirty="0"/>
              <a:t> MC. The food insecurity-obesity paradox: a review of the literature and the role food stamps may play. Journal of the American Dietetic Association. 2007;107(11):1952–61. </a:t>
            </a:r>
            <a:r>
              <a:rPr lang="en-US" dirty="0" err="1"/>
              <a:t>doiI</a:t>
            </a:r>
            <a:r>
              <a:rPr lang="en-US" dirty="0"/>
              <a:t>: </a:t>
            </a:r>
            <a:r>
              <a:rPr lang="en-US" dirty="0" smtClean="0">
                <a:hlinkClick r:id="rId9"/>
              </a:rPr>
              <a:t>URL to Source</a:t>
            </a:r>
            <a:endParaRPr lang="en-US" dirty="0"/>
          </a:p>
          <a:p>
            <a:pPr marL="514350" indent="-514350">
              <a:buFont typeface="+mj-lt"/>
              <a:buAutoNum type="arabicPeriod"/>
            </a:pPr>
            <a:r>
              <a:rPr lang="en-US" dirty="0" err="1"/>
              <a:t>Dhurandhar</a:t>
            </a:r>
            <a:r>
              <a:rPr lang="en-US" dirty="0"/>
              <a:t> EJ. The food-insecurity obesity paradox: A resource scarcity hypothesis. </a:t>
            </a:r>
            <a:r>
              <a:rPr lang="en-US" i="1" dirty="0" err="1"/>
              <a:t>Physiol</a:t>
            </a:r>
            <a:r>
              <a:rPr lang="en-US" i="1" dirty="0"/>
              <a:t> </a:t>
            </a:r>
            <a:r>
              <a:rPr lang="en-US" i="1" dirty="0" err="1"/>
              <a:t>Behav</a:t>
            </a:r>
            <a:r>
              <a:rPr lang="en-US" dirty="0"/>
              <a:t>. 2016;162:88–92. </a:t>
            </a:r>
            <a:r>
              <a:rPr lang="en-US" dirty="0" smtClean="0"/>
              <a:t>doi:10.1016/j.physbeh.2016.04.025</a:t>
            </a:r>
            <a:endParaRPr lang="en-US" dirty="0"/>
          </a:p>
          <a:p>
            <a:pPr marL="514350" indent="-514350">
              <a:buFont typeface="+mj-lt"/>
              <a:buAutoNum type="arabicPeriod"/>
            </a:pPr>
            <a:r>
              <a:rPr lang="en-US" dirty="0" smtClean="0"/>
              <a:t>Feeding South Dakota (2019</a:t>
            </a:r>
            <a:r>
              <a:rPr lang="en-US" dirty="0"/>
              <a:t>). What is “Food Insecurity</a:t>
            </a:r>
            <a:r>
              <a:rPr lang="en-US" dirty="0" smtClean="0"/>
              <a:t>?”. </a:t>
            </a:r>
            <a:r>
              <a:rPr lang="en-US" dirty="0"/>
              <a:t>Retrieved from: </a:t>
            </a:r>
            <a:r>
              <a:rPr lang="en-US" dirty="0" smtClean="0">
                <a:hlinkClick r:id="rId10"/>
              </a:rPr>
              <a:t>URL to Source</a:t>
            </a:r>
            <a:r>
              <a:rPr lang="en-US" dirty="0" smtClean="0"/>
              <a:t> </a:t>
            </a:r>
          </a:p>
          <a:p>
            <a:pPr marL="514350" indent="-514350">
              <a:buFont typeface="+mj-lt"/>
              <a:buAutoNum type="arabicPeriod"/>
            </a:pPr>
            <a:r>
              <a:rPr lang="en-US" dirty="0"/>
              <a:t>United States Food and Drug Administration (2019). Food insecurity rates are highest for single mother households and households with incomes below poverty line. Retrieved from: </a:t>
            </a:r>
            <a:r>
              <a:rPr lang="en-US" dirty="0" smtClean="0">
                <a:hlinkClick r:id="rId11"/>
              </a:rPr>
              <a:t>URL to Source</a:t>
            </a:r>
            <a:r>
              <a:rPr lang="en-US" dirty="0" smtClean="0"/>
              <a:t> </a:t>
            </a:r>
          </a:p>
          <a:p>
            <a:pPr marL="514350" indent="-514350">
              <a:buFont typeface="+mj-lt"/>
              <a:buAutoNum type="arabicPeriod"/>
            </a:pPr>
            <a:r>
              <a:rPr lang="en-US" dirty="0" smtClean="0"/>
              <a:t>Hunger + Health (2019</a:t>
            </a:r>
            <a:r>
              <a:rPr lang="en-US" dirty="0"/>
              <a:t>). What is Food Insecurity</a:t>
            </a:r>
            <a:r>
              <a:rPr lang="en-US" dirty="0" smtClean="0"/>
              <a:t>? Retrieved from: </a:t>
            </a:r>
            <a:r>
              <a:rPr lang="en-US" dirty="0" smtClean="0">
                <a:hlinkClick r:id="rId12"/>
              </a:rPr>
              <a:t>URL to Source</a:t>
            </a:r>
            <a:r>
              <a:rPr lang="en-US" dirty="0" smtClean="0"/>
              <a:t> </a:t>
            </a:r>
          </a:p>
          <a:p>
            <a:pPr marL="514350" indent="-514350">
              <a:buFont typeface="+mj-lt"/>
              <a:buAutoNum type="arabicPeriod"/>
            </a:pPr>
            <a:r>
              <a:rPr lang="en-US" dirty="0" smtClean="0"/>
              <a:t>National Institute of Diabetes and Digestive Kidney Diseases [NIDDK] (2016). Symptoms </a:t>
            </a:r>
            <a:r>
              <a:rPr lang="en-US" dirty="0"/>
              <a:t>&amp; Causes of </a:t>
            </a:r>
            <a:r>
              <a:rPr lang="en-US" dirty="0" smtClean="0"/>
              <a:t>Diabetes. Retrieved from: </a:t>
            </a:r>
            <a:r>
              <a:rPr lang="en-US" dirty="0" smtClean="0">
                <a:hlinkClick r:id="rId13"/>
              </a:rPr>
              <a:t>URL to Source</a:t>
            </a:r>
            <a:r>
              <a:rPr lang="en-US" dirty="0" smtClean="0"/>
              <a:t> </a:t>
            </a:r>
          </a:p>
          <a:p>
            <a:pPr marL="514350" indent="-514350">
              <a:buFont typeface="+mj-lt"/>
              <a:buAutoNum type="arabicPeriod"/>
            </a:pPr>
            <a:endParaRPr lang="en-US" dirty="0"/>
          </a:p>
          <a:p>
            <a:pPr marL="514350" indent="-514350">
              <a:buFont typeface="+mj-lt"/>
              <a:buAutoNum type="arabicPeriod"/>
            </a:pPr>
            <a:endParaRPr lang="en-US" dirty="0"/>
          </a:p>
          <a:p>
            <a:pPr marL="514350" indent="-514350">
              <a:buFont typeface="+mj-lt"/>
              <a:buAutoNum type="arabicPeriod"/>
            </a:pPr>
            <a:endParaRPr lang="en-US" dirty="0" smtClean="0"/>
          </a:p>
        </p:txBody>
      </p:sp>
    </p:spTree>
    <p:extLst>
      <p:ext uri="{BB962C8B-B14F-4D97-AF65-F5344CB8AC3E}">
        <p14:creationId xmlns:p14="http://schemas.microsoft.com/office/powerpoint/2010/main" val="83708849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Discussion question</a:t>
            </a:r>
            <a:endParaRPr lang="en-US" dirty="0"/>
          </a:p>
        </p:txBody>
      </p:sp>
      <p:sp>
        <p:nvSpPr>
          <p:cNvPr id="3" name="Content Placeholder 2"/>
          <p:cNvSpPr>
            <a:spLocks noGrp="1"/>
          </p:cNvSpPr>
          <p:nvPr>
            <p:ph idx="1"/>
          </p:nvPr>
        </p:nvSpPr>
        <p:spPr>
          <a:xfrm>
            <a:off x="838199" y="2065283"/>
            <a:ext cx="5036181" cy="3541038"/>
          </a:xfrm>
        </p:spPr>
        <p:txBody>
          <a:bodyPr>
            <a:normAutofit/>
          </a:bodyPr>
          <a:lstStyle/>
          <a:p>
            <a:pPr marL="0" indent="0">
              <a:buNone/>
            </a:pPr>
            <a:r>
              <a:rPr lang="en-US" sz="3200" dirty="0"/>
              <a:t>How can an increased awareness of the connection among SDOH-Health Disparities-Health Outcomes influence your interactions with patients? </a:t>
            </a:r>
          </a:p>
          <a:p>
            <a:pPr marL="0" indent="0">
              <a:buNone/>
            </a:pPr>
            <a:endParaRPr lang="en-US" sz="3200" dirty="0"/>
          </a:p>
        </p:txBody>
      </p:sp>
      <p:pic>
        <p:nvPicPr>
          <p:cNvPr id="5" name="Picture 4" descr="Group of doctors talking"/>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Lst>
          </a:blip>
          <a:stretch>
            <a:fillRect/>
          </a:stretch>
        </p:blipFill>
        <p:spPr>
          <a:xfrm>
            <a:off x="5874380" y="1782064"/>
            <a:ext cx="5734102" cy="382425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97114586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Objectives</a:t>
            </a:r>
            <a:endParaRPr lang="en-US" dirty="0"/>
          </a:p>
        </p:txBody>
      </p:sp>
      <p:sp>
        <p:nvSpPr>
          <p:cNvPr id="3" name="Content Placeholder 2"/>
          <p:cNvSpPr>
            <a:spLocks noGrp="1"/>
          </p:cNvSpPr>
          <p:nvPr>
            <p:ph idx="1"/>
          </p:nvPr>
        </p:nvSpPr>
        <p:spPr>
          <a:xfrm>
            <a:off x="838200" y="1825625"/>
            <a:ext cx="6116782" cy="3633479"/>
          </a:xfrm>
        </p:spPr>
        <p:txBody>
          <a:bodyPr/>
          <a:lstStyle/>
          <a:p>
            <a:pPr marL="0" indent="0">
              <a:buNone/>
            </a:pPr>
            <a:r>
              <a:rPr lang="en-US" dirty="0" smtClean="0"/>
              <a:t>By the end of this track, participants will be able to: </a:t>
            </a:r>
          </a:p>
          <a:p>
            <a:r>
              <a:rPr lang="en-US" dirty="0" smtClean="0"/>
              <a:t>Informally define food insecurity</a:t>
            </a:r>
          </a:p>
          <a:p>
            <a:r>
              <a:rPr lang="en-US" dirty="0" smtClean="0"/>
              <a:t>Discuss how food insecurity is linked to health outcomes</a:t>
            </a:r>
          </a:p>
          <a:p>
            <a:endParaRPr lang="en-US" dirty="0"/>
          </a:p>
        </p:txBody>
      </p:sp>
      <p:pic>
        <p:nvPicPr>
          <p:cNvPr id="4" name="Picture 3" descr="Representing thinking/ideas" title="Image: Light buld"/>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56396" y="1825625"/>
            <a:ext cx="4499702" cy="2734975"/>
          </a:xfrm>
          <a:prstGeom prst="rect">
            <a:avLst/>
          </a:prstGeom>
        </p:spPr>
      </p:pic>
    </p:spTree>
    <p:extLst>
      <p:ext uri="{BB962C8B-B14F-4D97-AF65-F5344CB8AC3E}">
        <p14:creationId xmlns:p14="http://schemas.microsoft.com/office/powerpoint/2010/main" val="175605333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ocery store"/>
          <p:cNvPicPr>
            <a:picLocks noChangeAspect="1"/>
          </p:cNvPicPr>
          <p:nvPr/>
        </p:nvPicPr>
        <p:blipFill rotWithShape="1">
          <a:blip r:embed="rId3"/>
          <a:srcRect t="9861" b="5959"/>
          <a:stretch/>
        </p:blipFill>
        <p:spPr>
          <a:xfrm>
            <a:off x="-1" y="0"/>
            <a:ext cx="12220095" cy="6858001"/>
          </a:xfrm>
          <a:prstGeom prst="rect">
            <a:avLst/>
          </a:prstGeom>
        </p:spPr>
      </p:pic>
      <p:sp>
        <p:nvSpPr>
          <p:cNvPr id="2" name="Title 1"/>
          <p:cNvSpPr>
            <a:spLocks noGrp="1"/>
          </p:cNvSpPr>
          <p:nvPr>
            <p:ph type="title"/>
          </p:nvPr>
        </p:nvSpPr>
        <p:spPr>
          <a:xfrm>
            <a:off x="-1" y="-31529"/>
            <a:ext cx="4650829" cy="993226"/>
          </a:xfrm>
          <a:solidFill>
            <a:schemeClr val="bg2">
              <a:lumMod val="10000"/>
            </a:schemeClr>
          </a:solidFill>
        </p:spPr>
        <p:txBody>
          <a:bodyPr>
            <a:noAutofit/>
          </a:bodyPr>
          <a:lstStyle/>
          <a:p>
            <a:pPr algn="ctr"/>
            <a:r>
              <a:rPr lang="en-US" sz="6000" b="1" dirty="0">
                <a:solidFill>
                  <a:schemeClr val="bg1">
                    <a:lumMod val="95000"/>
                  </a:schemeClr>
                </a:solidFill>
                <a:latin typeface="+mn-lt"/>
                <a:ea typeface="+mn-ea"/>
                <a:cs typeface="+mn-cs"/>
              </a:rPr>
              <a:t>True or False?</a:t>
            </a:r>
          </a:p>
        </p:txBody>
      </p:sp>
      <p:sp>
        <p:nvSpPr>
          <p:cNvPr id="3" name="Content Placeholder 2"/>
          <p:cNvSpPr>
            <a:spLocks noGrp="1"/>
          </p:cNvSpPr>
          <p:nvPr>
            <p:ph sz="half" idx="1"/>
          </p:nvPr>
        </p:nvSpPr>
        <p:spPr>
          <a:xfrm>
            <a:off x="7945820" y="4351283"/>
            <a:ext cx="4246179" cy="2506718"/>
          </a:xfrm>
          <a:solidFill>
            <a:schemeClr val="bg2">
              <a:lumMod val="10000"/>
            </a:schemeClr>
          </a:solidFill>
        </p:spPr>
        <p:txBody>
          <a:bodyPr>
            <a:noAutofit/>
          </a:bodyPr>
          <a:lstStyle/>
          <a:p>
            <a:pPr marL="0" indent="0" algn="ctr">
              <a:buNone/>
            </a:pPr>
            <a:r>
              <a:rPr lang="en-US" sz="3600" b="1" dirty="0" smtClean="0">
                <a:solidFill>
                  <a:schemeClr val="bg1">
                    <a:lumMod val="95000"/>
                  </a:schemeClr>
                </a:solidFill>
              </a:rPr>
              <a:t>Food insecurity is the number one leading cause of obesity, diabetes, and heart disease. </a:t>
            </a:r>
            <a:endParaRPr lang="en-US" sz="3600" b="1" baseline="30000" dirty="0">
              <a:solidFill>
                <a:schemeClr val="bg1">
                  <a:lumMod val="95000"/>
                </a:schemeClr>
              </a:solidFill>
            </a:endParaRPr>
          </a:p>
          <a:p>
            <a:endParaRPr lang="en-US" dirty="0"/>
          </a:p>
        </p:txBody>
      </p:sp>
    </p:spTree>
    <p:extLst>
      <p:ext uri="{BB962C8B-B14F-4D97-AF65-F5344CB8AC3E}">
        <p14:creationId xmlns:p14="http://schemas.microsoft.com/office/powerpoint/2010/main" val="113406946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75138" y="2146629"/>
            <a:ext cx="10515600" cy="1325563"/>
          </a:xfrm>
        </p:spPr>
        <p:txBody>
          <a:bodyPr>
            <a:normAutofit fontScale="90000"/>
          </a:bodyPr>
          <a:lstStyle/>
          <a:p>
            <a:pPr algn="ctr"/>
            <a:r>
              <a:rPr lang="en-US" sz="7300" b="1" dirty="0">
                <a:solidFill>
                  <a:srgbClr val="3863A2"/>
                </a:solidFill>
                <a:latin typeface="+mn-lt"/>
                <a:ea typeface="+mn-ea"/>
                <a:cs typeface="+mn-cs"/>
              </a:rPr>
              <a:t>False. </a:t>
            </a:r>
            <a:r>
              <a:rPr lang="en-US" dirty="0"/>
              <a:t/>
            </a:r>
            <a:br>
              <a:rPr lang="en-US" dirty="0"/>
            </a:br>
            <a:endParaRPr lang="en-US" dirty="0"/>
          </a:p>
        </p:txBody>
      </p:sp>
    </p:spTree>
    <p:extLst>
      <p:ext uri="{BB962C8B-B14F-4D97-AF65-F5344CB8AC3E}">
        <p14:creationId xmlns:p14="http://schemas.microsoft.com/office/powerpoint/2010/main" val="251268840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Food </a:t>
            </a:r>
            <a:r>
              <a:rPr lang="en-US" smtClean="0"/>
              <a:t>Insecurity Defined</a:t>
            </a:r>
            <a:endParaRPr lang="en-US" dirty="0"/>
          </a:p>
        </p:txBody>
      </p:sp>
      <p:sp>
        <p:nvSpPr>
          <p:cNvPr id="3" name="Content Placeholder 2"/>
          <p:cNvSpPr>
            <a:spLocks noGrp="1"/>
          </p:cNvSpPr>
          <p:nvPr>
            <p:ph idx="1"/>
          </p:nvPr>
        </p:nvSpPr>
        <p:spPr>
          <a:xfrm>
            <a:off x="838200" y="1832578"/>
            <a:ext cx="7139152" cy="3380076"/>
          </a:xfrm>
        </p:spPr>
        <p:txBody>
          <a:bodyPr>
            <a:noAutofit/>
          </a:bodyPr>
          <a:lstStyle/>
          <a:p>
            <a:pPr marL="0" indent="0">
              <a:buNone/>
            </a:pPr>
            <a:r>
              <a:rPr lang="en-US" sz="2600" dirty="0" smtClean="0"/>
              <a:t>“Food </a:t>
            </a:r>
            <a:r>
              <a:rPr lang="en-US" sz="2600" dirty="0"/>
              <a:t>insecurity refers to </a:t>
            </a:r>
            <a:r>
              <a:rPr lang="en-US" sz="2600" dirty="0">
                <a:hlinkClick r:id="rId3"/>
              </a:rPr>
              <a:t>USDA’s measure</a:t>
            </a:r>
            <a:r>
              <a:rPr lang="en-US" sz="2600" dirty="0"/>
              <a:t> of lack of access, at times, to enough food for an active, healthy life for all household members and limited or uncertain availability of nutritionally adequate foods. </a:t>
            </a:r>
            <a:r>
              <a:rPr lang="en-US" sz="2600" b="1" i="1" dirty="0">
                <a:solidFill>
                  <a:srgbClr val="3863A2"/>
                </a:solidFill>
              </a:rPr>
              <a:t>Food-insecure households are not necessarily food insecure all the time. </a:t>
            </a:r>
            <a:r>
              <a:rPr lang="en-US" sz="2600" dirty="0"/>
              <a:t>Food insecurity may reflect a household’s need to make trade-offs between important basic needs, such as housing or medical bills, and purchasing nutritionally adequate foods</a:t>
            </a:r>
            <a:r>
              <a:rPr lang="en-US" sz="2600" dirty="0" smtClean="0"/>
              <a:t>.”</a:t>
            </a:r>
            <a:r>
              <a:rPr lang="en-US" sz="2600" baseline="30000" dirty="0" smtClean="0"/>
              <a:t>9</a:t>
            </a:r>
            <a:endParaRPr lang="en-US" sz="2600" baseline="30000" dirty="0"/>
          </a:p>
        </p:txBody>
      </p:sp>
      <p:pic>
        <p:nvPicPr>
          <p:cNvPr id="5" name="Picture 4" descr="little boy in a shopping cart with food"/>
          <p:cNvPicPr>
            <a:picLocks noChangeAspect="1"/>
          </p:cNvPicPr>
          <p:nvPr/>
        </p:nvPicPr>
        <p:blipFill>
          <a:blip r:embed="rId4"/>
          <a:stretch>
            <a:fillRect/>
          </a:stretch>
        </p:blipFill>
        <p:spPr>
          <a:xfrm>
            <a:off x="8306995" y="1335965"/>
            <a:ext cx="3296426" cy="494463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05258823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USDA Ranges of Food Security</a:t>
            </a:r>
            <a:endParaRPr lang="en-US" baseline="30000" dirty="0"/>
          </a:p>
        </p:txBody>
      </p:sp>
      <p:sp>
        <p:nvSpPr>
          <p:cNvPr id="3" name="Content Placeholder 2"/>
          <p:cNvSpPr>
            <a:spLocks noGrp="1"/>
          </p:cNvSpPr>
          <p:nvPr>
            <p:ph idx="1"/>
          </p:nvPr>
        </p:nvSpPr>
        <p:spPr>
          <a:xfrm>
            <a:off x="838200" y="1678700"/>
            <a:ext cx="9230710" cy="3988800"/>
          </a:xfrm>
        </p:spPr>
        <p:txBody>
          <a:bodyPr>
            <a:noAutofit/>
          </a:bodyPr>
          <a:lstStyle/>
          <a:p>
            <a:pPr marL="0" indent="0">
              <a:buClr>
                <a:schemeClr val="tx1"/>
              </a:buClr>
              <a:buNone/>
            </a:pPr>
            <a:r>
              <a:rPr lang="en-US" sz="2400" b="1" dirty="0">
                <a:solidFill>
                  <a:srgbClr val="3863A2"/>
                </a:solidFill>
              </a:rPr>
              <a:t>High food security</a:t>
            </a:r>
            <a:r>
              <a:rPr lang="en-US" sz="2400" dirty="0"/>
              <a:t> (</a:t>
            </a:r>
            <a:r>
              <a:rPr lang="en-US" sz="2400" i="1" dirty="0"/>
              <a:t>old label=Food security):</a:t>
            </a:r>
            <a:r>
              <a:rPr lang="en-US" sz="2400" dirty="0"/>
              <a:t> no reported indications of food-access problems or </a:t>
            </a:r>
            <a:r>
              <a:rPr lang="en-US" sz="2400" dirty="0" smtClean="0"/>
              <a:t>limitations.</a:t>
            </a:r>
            <a:r>
              <a:rPr lang="en-US" sz="2400" baseline="30000" dirty="0" smtClean="0"/>
              <a:t>5</a:t>
            </a:r>
            <a:endParaRPr lang="en-US" sz="2400" dirty="0"/>
          </a:p>
          <a:p>
            <a:pPr marL="0" indent="0">
              <a:buClr>
                <a:schemeClr val="tx1"/>
              </a:buClr>
              <a:buNone/>
            </a:pPr>
            <a:r>
              <a:rPr lang="en-US" sz="2400" b="1" dirty="0">
                <a:solidFill>
                  <a:srgbClr val="3863A2"/>
                </a:solidFill>
              </a:rPr>
              <a:t>Marginal food security</a:t>
            </a:r>
            <a:r>
              <a:rPr lang="en-US" sz="2400" dirty="0"/>
              <a:t> (</a:t>
            </a:r>
            <a:r>
              <a:rPr lang="en-US" sz="2400" i="1" dirty="0"/>
              <a:t>old label=Food security):</a:t>
            </a:r>
            <a:r>
              <a:rPr lang="en-US" sz="2400" dirty="0"/>
              <a:t> one or two reported indications—typically of anxiety over food sufficiency or shortage of food in the house. Little or no indication of changes in diets or food intake</a:t>
            </a:r>
            <a:r>
              <a:rPr lang="en-US" sz="2400" dirty="0" smtClean="0"/>
              <a:t>.</a:t>
            </a:r>
            <a:r>
              <a:rPr lang="en-US" sz="2400" baseline="30000" dirty="0"/>
              <a:t> </a:t>
            </a:r>
            <a:r>
              <a:rPr lang="en-US" sz="2400" baseline="30000" dirty="0" smtClean="0"/>
              <a:t>5</a:t>
            </a:r>
            <a:endParaRPr lang="en-US" sz="2400" b="1" i="1" dirty="0"/>
          </a:p>
          <a:p>
            <a:pPr marL="0" indent="0">
              <a:buClr>
                <a:schemeClr val="tx1"/>
              </a:buClr>
              <a:buNone/>
            </a:pPr>
            <a:r>
              <a:rPr lang="en-US" sz="2400" b="1" dirty="0">
                <a:solidFill>
                  <a:srgbClr val="3863A2"/>
                </a:solidFill>
              </a:rPr>
              <a:t>Low food security </a:t>
            </a:r>
            <a:r>
              <a:rPr lang="en-US" sz="2400" dirty="0"/>
              <a:t>(</a:t>
            </a:r>
            <a:r>
              <a:rPr lang="en-US" sz="2400" i="1" dirty="0"/>
              <a:t>old label=Food insecurity without hunger):</a:t>
            </a:r>
            <a:r>
              <a:rPr lang="en-US" sz="2400" dirty="0"/>
              <a:t> reports of reduced quality, variety, or desirability of diet. Little or no indication of reduced food intake</a:t>
            </a:r>
            <a:r>
              <a:rPr lang="en-US" sz="2400" dirty="0" smtClean="0"/>
              <a:t>.</a:t>
            </a:r>
            <a:r>
              <a:rPr lang="en-US" sz="2400" baseline="30000" dirty="0"/>
              <a:t> </a:t>
            </a:r>
            <a:r>
              <a:rPr lang="en-US" sz="2400" baseline="30000" dirty="0" smtClean="0"/>
              <a:t>5</a:t>
            </a:r>
            <a:endParaRPr lang="en-US" sz="2400" dirty="0"/>
          </a:p>
          <a:p>
            <a:pPr marL="0" indent="0">
              <a:buClr>
                <a:schemeClr val="tx1"/>
              </a:buClr>
              <a:buNone/>
            </a:pPr>
            <a:r>
              <a:rPr lang="en-US" sz="2400" b="1" dirty="0">
                <a:solidFill>
                  <a:srgbClr val="3863A2"/>
                </a:solidFill>
              </a:rPr>
              <a:t>Very low food security</a:t>
            </a:r>
            <a:r>
              <a:rPr lang="en-US" sz="2400" dirty="0"/>
              <a:t> (</a:t>
            </a:r>
            <a:r>
              <a:rPr lang="en-US" sz="2400" i="1" dirty="0"/>
              <a:t>old label=Food insecurity with hunger):</a:t>
            </a:r>
            <a:r>
              <a:rPr lang="en-US" sz="2400" dirty="0"/>
              <a:t> Reports of multiple indications of disrupted eating patterns and reduced food intake</a:t>
            </a:r>
            <a:r>
              <a:rPr lang="en-US" sz="2400" dirty="0" smtClean="0"/>
              <a:t>.</a:t>
            </a:r>
            <a:r>
              <a:rPr lang="en-US" sz="2400" baseline="30000" dirty="0"/>
              <a:t> 5</a:t>
            </a:r>
            <a:endParaRPr lang="en-US" sz="2400" dirty="0"/>
          </a:p>
          <a:p>
            <a:pPr marL="0" indent="0">
              <a:buClr>
                <a:schemeClr val="tx1"/>
              </a:buClr>
              <a:buNone/>
            </a:pPr>
            <a:endParaRPr lang="en-US" sz="2400" dirty="0"/>
          </a:p>
          <a:p>
            <a:pPr marL="0" indent="0">
              <a:buNone/>
            </a:pPr>
            <a:endParaRPr lang="en-US" sz="2300" baseline="30000" dirty="0"/>
          </a:p>
        </p:txBody>
      </p:sp>
      <p:sp>
        <p:nvSpPr>
          <p:cNvPr id="4" name="TextBox 3"/>
          <p:cNvSpPr txBox="1"/>
          <p:nvPr/>
        </p:nvSpPr>
        <p:spPr>
          <a:xfrm>
            <a:off x="10310648" y="4477408"/>
            <a:ext cx="1881352" cy="430887"/>
          </a:xfrm>
          <a:prstGeom prst="rect">
            <a:avLst/>
          </a:prstGeom>
          <a:noFill/>
        </p:spPr>
        <p:txBody>
          <a:bodyPr wrap="square" rtlCol="0">
            <a:spAutoFit/>
          </a:bodyPr>
          <a:lstStyle/>
          <a:p>
            <a:pPr algn="r"/>
            <a:r>
              <a:rPr lang="en-US" sz="2200" b="1" i="1" dirty="0" smtClean="0">
                <a:solidFill>
                  <a:srgbClr val="C00000"/>
                </a:solidFill>
              </a:rPr>
              <a:t>Food insecure</a:t>
            </a:r>
            <a:endParaRPr lang="en-US" sz="2200" b="1" i="1" dirty="0">
              <a:solidFill>
                <a:srgbClr val="C00000"/>
              </a:solidFill>
            </a:endParaRPr>
          </a:p>
        </p:txBody>
      </p:sp>
      <p:sp>
        <p:nvSpPr>
          <p:cNvPr id="5" name="Arc 4" descr="half-circle pointing at the low food security and very low food security definitions. "/>
          <p:cNvSpPr/>
          <p:nvPr/>
        </p:nvSpPr>
        <p:spPr>
          <a:xfrm rot="2460000">
            <a:off x="9083509" y="3812151"/>
            <a:ext cx="1343151" cy="1446171"/>
          </a:xfrm>
          <a:prstGeom prst="arc">
            <a:avLst>
              <a:gd name="adj1" fmla="val 15120013"/>
              <a:gd name="adj2" fmla="val 3363231"/>
            </a:avLst>
          </a:prstGeom>
          <a:ln w="571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40204721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0636" y="2427905"/>
            <a:ext cx="2947061" cy="1325563"/>
          </a:xfrm>
        </p:spPr>
        <p:txBody>
          <a:bodyPr>
            <a:noAutofit/>
          </a:bodyPr>
          <a:lstStyle/>
          <a:p>
            <a:r>
              <a:rPr lang="en-US" sz="4200" dirty="0" smtClean="0"/>
              <a:t>Prevalence of Food </a:t>
            </a:r>
            <a:br>
              <a:rPr lang="en-US" sz="4200" dirty="0" smtClean="0"/>
            </a:br>
            <a:r>
              <a:rPr lang="en-US" sz="4200" dirty="0" smtClean="0"/>
              <a:t>Insecurity</a:t>
            </a:r>
            <a:endParaRPr lang="en-US" sz="4200" dirty="0"/>
          </a:p>
        </p:txBody>
      </p:sp>
      <p:pic>
        <p:nvPicPr>
          <p:cNvPr id="4" name="Picture 3" descr="graph of the prevalence of food insecurity by selected household characteristics, 2018. Those with an income below the poverty line, single mothers, and black, non-hispanic are most likely to be food insecure. "/>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21386" y="154973"/>
            <a:ext cx="7870614" cy="6703027"/>
          </a:xfrm>
          <a:prstGeom prst="rect">
            <a:avLst/>
          </a:prstGeom>
        </p:spPr>
      </p:pic>
      <p:sp>
        <p:nvSpPr>
          <p:cNvPr id="7" name="TextBox 6"/>
          <p:cNvSpPr txBox="1"/>
          <p:nvPr/>
        </p:nvSpPr>
        <p:spPr>
          <a:xfrm>
            <a:off x="300636" y="4061657"/>
            <a:ext cx="2967538" cy="1015663"/>
          </a:xfrm>
          <a:prstGeom prst="rect">
            <a:avLst/>
          </a:prstGeom>
          <a:noFill/>
        </p:spPr>
        <p:txBody>
          <a:bodyPr wrap="square" rtlCol="0">
            <a:spAutoFit/>
          </a:bodyPr>
          <a:lstStyle/>
          <a:p>
            <a:r>
              <a:rPr lang="en-US" sz="1200" b="1" dirty="0" smtClean="0"/>
              <a:t>Fig. 1 </a:t>
            </a:r>
            <a:r>
              <a:rPr lang="en-US" sz="1200" dirty="0" smtClean="0"/>
              <a:t>United States Food and Drug Administration (2019</a:t>
            </a:r>
            <a:r>
              <a:rPr lang="en-US" sz="1200" dirty="0"/>
              <a:t>). Food insecurity rates are highest for single mother households and households with incomes below poverty </a:t>
            </a:r>
            <a:r>
              <a:rPr lang="en-US" sz="1200" dirty="0" smtClean="0"/>
              <a:t>line. </a:t>
            </a:r>
            <a:r>
              <a:rPr lang="en-US" sz="1200" dirty="0"/>
              <a:t>Retrieved from: </a:t>
            </a:r>
            <a:r>
              <a:rPr lang="en-US" sz="1200" dirty="0" smtClean="0">
                <a:hlinkClick r:id="rId4"/>
              </a:rPr>
              <a:t>URL to Source</a:t>
            </a:r>
            <a:endParaRPr lang="en-US" sz="1200" dirty="0"/>
          </a:p>
        </p:txBody>
      </p:sp>
    </p:spTree>
    <p:extLst>
      <p:ext uri="{BB962C8B-B14F-4D97-AF65-F5344CB8AC3E}">
        <p14:creationId xmlns:p14="http://schemas.microsoft.com/office/powerpoint/2010/main" val="31330413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creenshot of the Feeding America Map the Meal Gap main page. ">
            <a:hlinkClick r:id="rId3"/>
          </p:cNvPr>
          <p:cNvPicPr>
            <a:picLocks noChangeAspect="1"/>
          </p:cNvPicPr>
          <p:nvPr/>
        </p:nvPicPr>
        <p:blipFill>
          <a:blip r:embed="rId4"/>
          <a:stretch>
            <a:fillRect/>
          </a:stretch>
        </p:blipFill>
        <p:spPr>
          <a:xfrm>
            <a:off x="0" y="413668"/>
            <a:ext cx="9869214" cy="6312930"/>
          </a:xfrm>
          <a:prstGeom prst="rect">
            <a:avLst/>
          </a:prstGeom>
        </p:spPr>
      </p:pic>
      <p:sp>
        <p:nvSpPr>
          <p:cNvPr id="2" name="Title 1"/>
          <p:cNvSpPr>
            <a:spLocks noGrp="1"/>
          </p:cNvSpPr>
          <p:nvPr>
            <p:ph type="title"/>
          </p:nvPr>
        </p:nvSpPr>
        <p:spPr>
          <a:xfrm>
            <a:off x="9490841" y="2293029"/>
            <a:ext cx="2556642" cy="2531219"/>
          </a:xfrm>
        </p:spPr>
        <p:txBody>
          <a:bodyPr>
            <a:normAutofit fontScale="90000"/>
          </a:bodyPr>
          <a:lstStyle/>
          <a:p>
            <a:pPr algn="r"/>
            <a:r>
              <a:rPr lang="en-US" dirty="0" smtClean="0"/>
              <a:t>Food Insecurity in Your Community</a:t>
            </a:r>
            <a:endParaRPr lang="en-US" dirty="0"/>
          </a:p>
        </p:txBody>
      </p:sp>
    </p:spTree>
    <p:extLst>
      <p:ext uri="{BB962C8B-B14F-4D97-AF65-F5344CB8AC3E}">
        <p14:creationId xmlns:p14="http://schemas.microsoft.com/office/powerpoint/2010/main" val="47411395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34161</TotalTime>
  <Words>1377</Words>
  <Application>Microsoft Office PowerPoint</Application>
  <PresentationFormat>Widescreen</PresentationFormat>
  <Paragraphs>114</Paragraphs>
  <Slides>15</Slides>
  <Notes>15</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15</vt:i4>
      </vt:variant>
    </vt:vector>
  </HeadingPairs>
  <TitlesOfParts>
    <vt:vector size="19" baseType="lpstr">
      <vt:lpstr>Arial</vt:lpstr>
      <vt:lpstr>Calibri</vt:lpstr>
      <vt:lpstr>Calibri Light</vt:lpstr>
      <vt:lpstr>Office Theme</vt:lpstr>
      <vt:lpstr>SDOH of Food Security  &amp; Health </vt:lpstr>
      <vt:lpstr>Discussion question</vt:lpstr>
      <vt:lpstr>Objectives</vt:lpstr>
      <vt:lpstr>True or False?</vt:lpstr>
      <vt:lpstr>False.  </vt:lpstr>
      <vt:lpstr>Food Insecurity Defined</vt:lpstr>
      <vt:lpstr>USDA Ranges of Food Security</vt:lpstr>
      <vt:lpstr>Prevalence of Food  Insecurity</vt:lpstr>
      <vt:lpstr>Food Insecurity in Your Community</vt:lpstr>
      <vt:lpstr>Food Insecurity &amp; Health</vt:lpstr>
      <vt:lpstr>Obesity and Food Insecurity</vt:lpstr>
      <vt:lpstr>Interconnected Cycle of Food Insecurity, SDOH Factors &amp; Health</vt:lpstr>
      <vt:lpstr>Ask One More Question</vt:lpstr>
      <vt:lpstr>Take home message</vt:lpstr>
      <vt:lpstr>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Collaboration and Innovation: NNLM’s Nationwide Online Wikipedia Edit-a-Thon</dc:title>
  <dc:creator>Vitale, Elaina J</dc:creator>
  <cp:lastModifiedBy>Seger, Erin</cp:lastModifiedBy>
  <cp:revision>449</cp:revision>
  <cp:lastPrinted>2019-07-12T16:33:52Z</cp:lastPrinted>
  <dcterms:created xsi:type="dcterms:W3CDTF">2018-06-07T18:55:41Z</dcterms:created>
  <dcterms:modified xsi:type="dcterms:W3CDTF">2019-11-21T19:20:04Z</dcterms:modified>
</cp:coreProperties>
</file>