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7315200" cy="9601200"/>
  <p:embeddedFontLst>
    <p:embeddedFont>
      <p:font typeface="Calibri" panose="020F0502020204030204" pitchFamily="34" charset="0"/>
      <p:regular r:id="rId23"/>
      <p:bold r:id="rId24"/>
      <p:italic r:id="rId25"/>
      <p:boldItalic r:id="rId26"/>
    </p:embeddedFont>
    <p:embeddedFont>
      <p:font typeface="Corbel" panose="020B050302020402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9" autoAdjust="0"/>
    <p:restoredTop sz="86358" autoAdjust="0"/>
  </p:normalViewPr>
  <p:slideViewPr>
    <p:cSldViewPr snapToGrid="0">
      <p:cViewPr>
        <p:scale>
          <a:sx n="50" d="100"/>
          <a:sy n="50" d="100"/>
        </p:scale>
        <p:origin x="36" y="1050"/>
      </p:cViewPr>
      <p:guideLst>
        <p:guide orient="horz" pos="2160"/>
        <p:guide pos="3840"/>
      </p:guideLst>
    </p:cSldViewPr>
  </p:slideViewPr>
  <p:outlineViewPr>
    <p:cViewPr>
      <p:scale>
        <a:sx n="33" d="100"/>
        <a:sy n="33" d="100"/>
      </p:scale>
      <p:origin x="0" y="-3533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5"/>
            <a:ext cx="3169920" cy="481726"/>
          </a:xfrm>
          <a:prstGeom prst="rect">
            <a:avLst/>
          </a:prstGeom>
          <a:noFill/>
          <a:ln>
            <a:noFill/>
          </a:ln>
        </p:spPr>
        <p:txBody>
          <a:bodyPr spcFirstLastPara="1" wrap="square" lIns="96650" tIns="48325" rIns="96650" bIns="4832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mlanet.org/e/sx/in/eid=6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licktime.symantec.com/3SYeepx6rdUjrNcDzAg2wxu7Vc?u=http%3A%2F%2Fwww.medlib-ed.org%2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Hello! Welcome to today’s session, Course Approval 101- Consumer Health for Library Students</a:t>
            </a:r>
            <a:endParaRPr sz="1200">
              <a:solidFill>
                <a:schemeClr val="dk1"/>
              </a:solidFill>
              <a:latin typeface="Calibri"/>
              <a:ea typeface="Calibri"/>
              <a:cs typeface="Calibri"/>
              <a:sym typeface="Calibri"/>
            </a:endParaRPr>
          </a:p>
        </p:txBody>
      </p:sp>
      <p:sp>
        <p:nvSpPr>
          <p:cNvPr id="86" name="Google Shape;86;p1: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315551db74_0_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315551db74_0_21: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sz="1300">
                <a:latin typeface="Corbel"/>
                <a:ea typeface="Corbel"/>
                <a:cs typeface="Corbel"/>
                <a:sym typeface="Corbel"/>
              </a:rPr>
              <a:t>Here is the example of the the table located on page 3 of the MLA Course Approval Guides to describe which competencies the course covers. </a:t>
            </a:r>
            <a:endParaRPr sz="1300">
              <a:latin typeface="Corbel"/>
              <a:ea typeface="Corbel"/>
              <a:cs typeface="Corbel"/>
              <a:sym typeface="Corbel"/>
            </a:endParaRPr>
          </a:p>
          <a:p>
            <a:pPr marL="0" lvl="0" indent="0" algn="l" rtl="0">
              <a:spcBef>
                <a:spcPts val="0"/>
              </a:spcBef>
              <a:spcAft>
                <a:spcPts val="0"/>
              </a:spcAft>
              <a:buNone/>
            </a:pPr>
            <a:endParaRPr sz="1300">
              <a:latin typeface="Corbel"/>
              <a:ea typeface="Corbel"/>
              <a:cs typeface="Corbel"/>
              <a:sym typeface="Corbe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70" name="Google Shape;170;g2315551db74_0_21: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315551db74_0_9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315551db74_0_9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95000"/>
              </a:lnSpc>
              <a:spcBef>
                <a:spcPts val="1200"/>
              </a:spcBef>
              <a:spcAft>
                <a:spcPts val="0"/>
              </a:spcAft>
              <a:buClr>
                <a:schemeClr val="dk1"/>
              </a:buClr>
              <a:buSzPts val="770"/>
              <a:buFont typeface="Arial"/>
              <a:buNone/>
            </a:pPr>
            <a:r>
              <a:rPr lang="en-US" sz="1400" b="1">
                <a:latin typeface="Corbel"/>
                <a:ea typeface="Corbel"/>
                <a:cs typeface="Corbel"/>
                <a:sym typeface="Corbel"/>
              </a:rPr>
              <a:t>Step 3:</a:t>
            </a:r>
            <a:r>
              <a:rPr lang="en-US" sz="1400">
                <a:latin typeface="Corbel"/>
                <a:ea typeface="Corbel"/>
                <a:cs typeface="Corbel"/>
                <a:sym typeface="Corbel"/>
              </a:rPr>
              <a:t>   Once Jim Westwood verifies that your course aligns with one or more CHIS competencies, go to the</a:t>
            </a:r>
            <a:r>
              <a:rPr lang="en-US" sz="1400">
                <a:uFill>
                  <a:noFill/>
                </a:uFill>
                <a:latin typeface="Corbel"/>
                <a:ea typeface="Corbel"/>
                <a:cs typeface="Corbel"/>
                <a:sym typeface="Corbel"/>
                <a:hlinkClick r:id="rId3"/>
              </a:rPr>
              <a:t> </a:t>
            </a:r>
            <a:r>
              <a:rPr lang="en-US" sz="1400" u="sng">
                <a:solidFill>
                  <a:srgbClr val="632423"/>
                </a:solidFill>
                <a:latin typeface="Corbel"/>
                <a:ea typeface="Corbel"/>
                <a:cs typeface="Corbel"/>
                <a:sym typeface="Corbel"/>
                <a:hlinkClick r:id="rId3">
                  <a:extLst>
                    <a:ext uri="{A12FA001-AC4F-418D-AE19-62706E023703}">
                      <ahyp:hlinkClr xmlns:ahyp="http://schemas.microsoft.com/office/drawing/2018/hyperlinkcolor" val="tx"/>
                    </a:ext>
                  </a:extLst>
                </a:hlinkClick>
              </a:rPr>
              <a:t>MLA application portal</a:t>
            </a:r>
            <a:r>
              <a:rPr lang="en-US" sz="1400">
                <a:latin typeface="Corbel"/>
                <a:ea typeface="Corbel"/>
                <a:cs typeface="Corbel"/>
                <a:sym typeface="Corbel"/>
              </a:rPr>
              <a:t> to fill out your application. </a:t>
            </a:r>
            <a:endParaRPr sz="1400">
              <a:latin typeface="Corbel"/>
              <a:ea typeface="Corbel"/>
              <a:cs typeface="Corbel"/>
              <a:sym typeface="Corbel"/>
            </a:endParaRPr>
          </a:p>
          <a:p>
            <a:pPr marL="457200" lvl="0" indent="-317500" algn="l" rtl="0">
              <a:lnSpc>
                <a:spcPct val="95000"/>
              </a:lnSpc>
              <a:spcBef>
                <a:spcPts val="1200"/>
              </a:spcBef>
              <a:spcAft>
                <a:spcPts val="0"/>
              </a:spcAft>
              <a:buClr>
                <a:schemeClr val="dk1"/>
              </a:buClr>
              <a:buSzPts val="1400"/>
              <a:buFont typeface="Corbel"/>
              <a:buChar char="•"/>
            </a:pPr>
            <a:r>
              <a:rPr lang="en-US" sz="1400">
                <a:latin typeface="Corbel"/>
                <a:ea typeface="Corbel"/>
                <a:cs typeface="Corbel"/>
                <a:sym typeface="Corbel"/>
              </a:rPr>
              <a:t>Note that you do not have to be an MLA member to apply. You will need to have an MLA account to complete the form. Feel free to request a guest account if you are not a MLA member.</a:t>
            </a:r>
            <a:endParaRPr sz="800"/>
          </a:p>
        </p:txBody>
      </p:sp>
      <p:sp>
        <p:nvSpPr>
          <p:cNvPr id="177" name="Google Shape;177;g2315551db74_0_9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315551db74_0_10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315551db74_0_105: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400" b="1">
                <a:latin typeface="Corbel"/>
                <a:ea typeface="Corbel"/>
                <a:cs typeface="Corbel"/>
                <a:sym typeface="Corbel"/>
              </a:rPr>
              <a:t>Step 4</a:t>
            </a:r>
            <a:r>
              <a:rPr lang="en-US" sz="1400">
                <a:latin typeface="Corbel"/>
                <a:ea typeface="Corbel"/>
                <a:cs typeface="Corbel"/>
                <a:sym typeface="Corbel"/>
              </a:rPr>
              <a:t>:  Throughout the process, please keep in touch with Jim and Sam on the status of your application. If you have any questions about the required information, you’re welcome to contact Jim or Sam Nunn.</a:t>
            </a:r>
            <a:endParaRPr sz="1400">
              <a:latin typeface="Corbel"/>
              <a:ea typeface="Corbel"/>
              <a:cs typeface="Corbel"/>
              <a:sym typeface="Corbel"/>
            </a:endParaRPr>
          </a:p>
          <a:p>
            <a:pPr marL="0" lvl="0" indent="0" algn="l" rtl="0">
              <a:lnSpc>
                <a:spcPct val="115000"/>
              </a:lnSpc>
              <a:spcBef>
                <a:spcPts val="1200"/>
              </a:spcBef>
              <a:spcAft>
                <a:spcPts val="1200"/>
              </a:spcAft>
              <a:buClr>
                <a:schemeClr val="dk1"/>
              </a:buClr>
              <a:buSzPts val="1100"/>
              <a:buFont typeface="Arial"/>
              <a:buNone/>
            </a:pPr>
            <a:r>
              <a:rPr lang="en-US" sz="1400" b="1">
                <a:latin typeface="Corbel"/>
                <a:ea typeface="Corbel"/>
                <a:cs typeface="Corbel"/>
                <a:sym typeface="Corbel"/>
              </a:rPr>
              <a:t>Step 5:</a:t>
            </a:r>
            <a:r>
              <a:rPr lang="en-US" sz="1400">
                <a:latin typeface="Corbel"/>
                <a:ea typeface="Corbel"/>
                <a:cs typeface="Corbel"/>
                <a:sym typeface="Corbel"/>
              </a:rPr>
              <a:t>  Once you've submitted the form, notify Jim Westwood and Sam Nunn of your completion. MLA will review your application, and a representative will contact you about your submission.  </a:t>
            </a:r>
            <a:endParaRPr sz="600"/>
          </a:p>
        </p:txBody>
      </p:sp>
      <p:sp>
        <p:nvSpPr>
          <p:cNvPr id="185" name="Google Shape;185;g2315551db74_0_105: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315551db74_0_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315551db74_0_46: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95000"/>
              </a:lnSpc>
              <a:spcBef>
                <a:spcPts val="1200"/>
              </a:spcBef>
              <a:spcAft>
                <a:spcPts val="0"/>
              </a:spcAft>
              <a:buClr>
                <a:schemeClr val="dk1"/>
              </a:buClr>
              <a:buSzPts val="770"/>
              <a:buFont typeface="Arial"/>
              <a:buNone/>
            </a:pPr>
            <a:r>
              <a:rPr lang="en-US" sz="1300">
                <a:latin typeface="Corbel"/>
                <a:ea typeface="Corbel"/>
                <a:cs typeface="Corbel"/>
                <a:sym typeface="Corbel"/>
              </a:rPr>
              <a:t>Now I will share some important information to keep in mind as you fill out your application online. </a:t>
            </a:r>
            <a:endParaRPr sz="1300">
              <a:latin typeface="Corbel"/>
              <a:ea typeface="Corbel"/>
              <a:cs typeface="Corbel"/>
              <a:sym typeface="Corbel"/>
            </a:endParaRPr>
          </a:p>
          <a:p>
            <a:pPr marL="0" lvl="0" indent="0" algn="l" rtl="0">
              <a:lnSpc>
                <a:spcPct val="95000"/>
              </a:lnSpc>
              <a:spcBef>
                <a:spcPts val="1200"/>
              </a:spcBef>
              <a:spcAft>
                <a:spcPts val="0"/>
              </a:spcAft>
              <a:buClr>
                <a:schemeClr val="dk1"/>
              </a:buClr>
              <a:buSzPts val="770"/>
              <a:buFont typeface="Arial"/>
              <a:buNone/>
            </a:pPr>
            <a:r>
              <a:rPr lang="en-US" sz="1300">
                <a:latin typeface="Corbel"/>
                <a:ea typeface="Corbel"/>
                <a:cs typeface="Corbel"/>
                <a:sym typeface="Corbel"/>
              </a:rPr>
              <a:t>When choosing the submission type, select “NLM and NNLM Courses Only”. This selection helps MLA identify that you are participating in the Consumer Health Information Specialization for Library Students program and you won’t be charged the usual fee associated with offering CHIS certificate.  If you do receive a notification for payment, don’t pay the fee, reach out to Sam and Jim and they’ll take care of it. </a:t>
            </a:r>
            <a:endParaRPr sz="1495">
              <a:latin typeface="Corbel"/>
              <a:ea typeface="Corbel"/>
              <a:cs typeface="Corbel"/>
              <a:sym typeface="Corbel"/>
            </a:endParaRPr>
          </a:p>
          <a:p>
            <a:pPr marL="0" lvl="0" indent="0" algn="l" rtl="0">
              <a:lnSpc>
                <a:spcPct val="95000"/>
              </a:lnSpc>
              <a:spcBef>
                <a:spcPts val="1200"/>
              </a:spcBef>
              <a:spcAft>
                <a:spcPts val="1200"/>
              </a:spcAft>
              <a:buClr>
                <a:schemeClr val="dk1"/>
              </a:buClr>
              <a:buSzPts val="770"/>
              <a:buFont typeface="Arial"/>
              <a:buNone/>
            </a:pPr>
            <a:r>
              <a:rPr lang="en-US" sz="1495">
                <a:latin typeface="Corbel"/>
                <a:ea typeface="Corbel"/>
                <a:cs typeface="Corbel"/>
                <a:sym typeface="Corbel"/>
              </a:rPr>
              <a:t>Through this partnership, MLA will not charge the application fee for anyone participating in the program. If you receive a notification for payment, reach out to Sam Nunn. </a:t>
            </a:r>
            <a:endParaRPr sz="1495">
              <a:latin typeface="Corbel"/>
              <a:ea typeface="Corbel"/>
              <a:cs typeface="Corbel"/>
              <a:sym typeface="Corbel"/>
            </a:endParaRPr>
          </a:p>
        </p:txBody>
      </p:sp>
      <p:sp>
        <p:nvSpPr>
          <p:cNvPr id="193" name="Google Shape;193;g2315551db74_0_46: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315551db74_0_6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315551db74_0_6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95000"/>
              </a:lnSpc>
              <a:spcBef>
                <a:spcPts val="1200"/>
              </a:spcBef>
              <a:spcAft>
                <a:spcPts val="0"/>
              </a:spcAft>
              <a:buClr>
                <a:schemeClr val="dk1"/>
              </a:buClr>
              <a:buSzPts val="770"/>
              <a:buFont typeface="Arial"/>
              <a:buNone/>
            </a:pPr>
            <a:r>
              <a:rPr lang="en-US" sz="1300">
                <a:latin typeface="Corbel"/>
                <a:ea typeface="Corbel"/>
                <a:cs typeface="Corbel"/>
                <a:sym typeface="Corbel"/>
              </a:rPr>
              <a:t>When you have reached the “MLA CE Credits” section of the form, it will ask you to indicate how many MLA CE hours you seek approval. The CE hours can be determined by the number of hours of in-person work done in the class. </a:t>
            </a:r>
            <a:endParaRPr sz="1300">
              <a:latin typeface="Corbel"/>
              <a:ea typeface="Corbel"/>
              <a:cs typeface="Corbel"/>
              <a:sym typeface="Corbel"/>
            </a:endParaRPr>
          </a:p>
          <a:p>
            <a:pPr marL="0" lvl="0" indent="0" algn="l" rtl="0">
              <a:lnSpc>
                <a:spcPct val="95000"/>
              </a:lnSpc>
              <a:spcBef>
                <a:spcPts val="1200"/>
              </a:spcBef>
              <a:spcAft>
                <a:spcPts val="1200"/>
              </a:spcAft>
              <a:buClr>
                <a:schemeClr val="dk1"/>
              </a:buClr>
              <a:buSzPts val="770"/>
              <a:buFont typeface="Arial"/>
              <a:buNone/>
            </a:pPr>
            <a:r>
              <a:rPr lang="en-US" sz="1300" b="1">
                <a:latin typeface="Corbel"/>
                <a:ea typeface="Corbel"/>
                <a:cs typeface="Corbel"/>
                <a:sym typeface="Corbel"/>
              </a:rPr>
              <a:t>One hour of in-person</a:t>
            </a:r>
            <a:r>
              <a:rPr lang="en-US" sz="1300">
                <a:latin typeface="Corbel"/>
                <a:ea typeface="Corbel"/>
                <a:cs typeface="Corbel"/>
                <a:sym typeface="Corbel"/>
              </a:rPr>
              <a:t> </a:t>
            </a:r>
            <a:r>
              <a:rPr lang="en-US" sz="1300" b="1">
                <a:latin typeface="Corbel"/>
                <a:ea typeface="Corbel"/>
                <a:cs typeface="Corbel"/>
                <a:sym typeface="Corbel"/>
              </a:rPr>
              <a:t>work is equivalent to one CE credit.</a:t>
            </a:r>
            <a:r>
              <a:rPr lang="en-US" sz="1300">
                <a:latin typeface="Corbel"/>
                <a:ea typeface="Corbel"/>
                <a:cs typeface="Corbel"/>
                <a:sym typeface="Corbel"/>
              </a:rPr>
              <a:t> </a:t>
            </a:r>
            <a:endParaRPr sz="300"/>
          </a:p>
        </p:txBody>
      </p:sp>
      <p:sp>
        <p:nvSpPr>
          <p:cNvPr id="201" name="Google Shape;201;g2315551db74_0_6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315551db74_0_7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315551db74_0_79: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12700" algn="l" rtl="0">
              <a:lnSpc>
                <a:spcPct val="115000"/>
              </a:lnSpc>
              <a:spcBef>
                <a:spcPts val="1200"/>
              </a:spcBef>
              <a:spcAft>
                <a:spcPts val="1200"/>
              </a:spcAft>
              <a:buClr>
                <a:schemeClr val="dk1"/>
              </a:buClr>
              <a:buSzPts val="1100"/>
              <a:buFont typeface="Arial"/>
              <a:buNone/>
            </a:pPr>
            <a:r>
              <a:rPr lang="en-US" sz="1300">
                <a:latin typeface="Corbel"/>
                <a:ea typeface="Corbel"/>
                <a:cs typeface="Corbel"/>
                <a:sym typeface="Corbel"/>
              </a:rPr>
              <a:t>When you have reached the term approval section, it will ask you to indicate how long you would like your course to be eligible for MLA CE. Click the drop-down button and choose "3 years". This will allow you to offer MLA CE credit for up to 3 years. There are no additional fees. </a:t>
            </a:r>
            <a:endParaRPr sz="1300"/>
          </a:p>
        </p:txBody>
      </p:sp>
      <p:sp>
        <p:nvSpPr>
          <p:cNvPr id="209" name="Google Shape;209;g2315551db74_0_79: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25e1cc6b49_1_4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25e1cc6b49_1_4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12700" algn="l" rtl="0">
              <a:lnSpc>
                <a:spcPct val="115000"/>
              </a:lnSpc>
              <a:spcBef>
                <a:spcPts val="1200"/>
              </a:spcBef>
              <a:spcAft>
                <a:spcPts val="0"/>
              </a:spcAft>
              <a:buClr>
                <a:schemeClr val="dk1"/>
              </a:buClr>
              <a:buSzPts val="1100"/>
              <a:buFont typeface="Arial"/>
              <a:buNone/>
            </a:pPr>
            <a:r>
              <a:rPr lang="en-US" sz="1300">
                <a:latin typeface="Corbel"/>
                <a:ea typeface="Corbel"/>
                <a:cs typeface="Corbel"/>
                <a:sym typeface="Corbel"/>
              </a:rPr>
              <a:t>If you are planning to teach your class again, you will need to fill out the “Schedule a Course on the MEDLIB-ED" form to schedule the course on</a:t>
            </a:r>
            <a:r>
              <a:rPr lang="en-US" sz="1300">
                <a:uFill>
                  <a:noFill/>
                </a:uFill>
                <a:latin typeface="Corbel"/>
                <a:ea typeface="Corbel"/>
                <a:cs typeface="Corbel"/>
                <a:sym typeface="Corbel"/>
                <a:hlinkClick r:id="rId3"/>
              </a:rPr>
              <a:t> </a:t>
            </a:r>
            <a:r>
              <a:rPr lang="en-US" sz="1300" u="sng">
                <a:solidFill>
                  <a:srgbClr val="632423"/>
                </a:solidFill>
                <a:latin typeface="Corbel"/>
                <a:ea typeface="Corbel"/>
                <a:cs typeface="Corbel"/>
                <a:sym typeface="Corbel"/>
                <a:hlinkClick r:id="rId3">
                  <a:extLst>
                    <a:ext uri="{A12FA001-AC4F-418D-AE19-62706E023703}">
                      <ahyp:hlinkClr xmlns:ahyp="http://schemas.microsoft.com/office/drawing/2018/hyperlinkcolor" val="tx"/>
                    </a:ext>
                  </a:extLst>
                </a:hlinkClick>
              </a:rPr>
              <a:t>MEDLIB-ED</a:t>
            </a:r>
            <a:r>
              <a:rPr lang="en-US" sz="1300">
                <a:latin typeface="Corbel"/>
                <a:ea typeface="Corbel"/>
                <a:cs typeface="Corbel"/>
                <a:sym typeface="Corbel"/>
              </a:rPr>
              <a:t> before the semester begins. </a:t>
            </a:r>
            <a:endParaRPr sz="1300">
              <a:latin typeface="Corbel"/>
              <a:ea typeface="Corbel"/>
              <a:cs typeface="Corbel"/>
              <a:sym typeface="Corbel"/>
            </a:endParaRPr>
          </a:p>
          <a:p>
            <a:pPr marL="0" lvl="0" indent="0" algn="l" rtl="0">
              <a:lnSpc>
                <a:spcPct val="115000"/>
              </a:lnSpc>
              <a:spcBef>
                <a:spcPts val="1200"/>
              </a:spcBef>
              <a:spcAft>
                <a:spcPts val="0"/>
              </a:spcAft>
              <a:buNone/>
            </a:pPr>
            <a:r>
              <a:rPr lang="en-US" sz="1300">
                <a:latin typeface="Corbel"/>
                <a:ea typeface="Corbel"/>
                <a:cs typeface="Corbel"/>
                <a:sym typeface="Corbel"/>
              </a:rPr>
              <a:t>This form notifies MLA that you are teaching the class again. They will generate a new code for you to give to your future students to claim credit after completing the course. </a:t>
            </a:r>
            <a:endParaRPr sz="1300">
              <a:latin typeface="Corbel"/>
              <a:ea typeface="Corbel"/>
              <a:cs typeface="Corbel"/>
              <a:sym typeface="Corbel"/>
            </a:endParaRPr>
          </a:p>
          <a:p>
            <a:pPr marL="0" lvl="0" indent="0" algn="l" rtl="0">
              <a:lnSpc>
                <a:spcPct val="115000"/>
              </a:lnSpc>
              <a:spcBef>
                <a:spcPts val="1200"/>
              </a:spcBef>
              <a:spcAft>
                <a:spcPts val="1200"/>
              </a:spcAft>
              <a:buNone/>
            </a:pPr>
            <a:r>
              <a:rPr lang="en-US" sz="1300">
                <a:latin typeface="Corbel"/>
                <a:ea typeface="Corbel"/>
                <a:cs typeface="Corbel"/>
                <a:sym typeface="Corbel"/>
              </a:rPr>
              <a:t>If you don’t want your class listed on MEDLIB-ED, you can notify MLA to remove your class from the list. Some universities like having their class promoted on the MEDLIB-ED. While others prefer to have it not listed.</a:t>
            </a:r>
            <a:endParaRPr sz="1300"/>
          </a:p>
        </p:txBody>
      </p:sp>
      <p:sp>
        <p:nvSpPr>
          <p:cNvPr id="217" name="Google Shape;217;g225e1cc6b49_1_4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25e1cc6b49_1_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225e1cc6b49_1_18: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SzPts val="1100"/>
              <a:buNone/>
            </a:pPr>
            <a:r>
              <a:rPr lang="en-US"/>
              <a:t>Brenda Linares, the Associate Dean of Library Services at UMKC Libraries at the University of Missouri-Kansas City (UMKC).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Brenda was previously the School of Nursing liaison at the University of Kansas Medical Center. Brenda received her bachelor’s in finance from California State University, Northridge. She also has a Master of Library and Information Science from the University of California, Los Angeles, and a Master of Business Administration from North Carolina State University. She is a member of the Academy of Health Information Professionals (AHIP).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SzPts val="1100"/>
              <a:buNone/>
            </a:pPr>
            <a:r>
              <a:rPr lang="en-US"/>
              <a:t>She loves working and building relationships with students, faculty, researchers, and the community. Brenda currently serves on the Medical Library Association (MLA) Board of Directors. She recently started her term as President of the Medical Library Association (2024-2025). </a:t>
            </a:r>
            <a:endParaRPr/>
          </a:p>
          <a:p>
            <a:pPr marL="0" lvl="0" indent="0" algn="l" rtl="0">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r>
              <a:rPr lang="en-US"/>
              <a:t>She has worked with diverse populations promoting health literacy and consumer health education. Her interests include outreach, consumer health, instruction and technology, health literacy, patient education and evidence-based research, mentoring, DEI, and leadership and management.  Her extensive expertise and experience as a health sciences librarian has provided her with the opportunity to teach as an adjunct instructor for Emporia State School of Library and Information Management (SLIM) where she has taught courses on Information Seeking Behavior, Consumer Health, and Health Sciences Librarianship.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Brenda will share her success story in teaching CHIS-certified courses through Emporia State University. </a:t>
            </a:r>
            <a:endParaRPr/>
          </a:p>
          <a:p>
            <a:pPr marL="0" lvl="0" indent="0" algn="l" rtl="0">
              <a:spcBef>
                <a:spcPts val="0"/>
              </a:spcBef>
              <a:spcAft>
                <a:spcPts val="0"/>
              </a:spcAft>
              <a:buNone/>
            </a:pPr>
            <a:endParaRPr/>
          </a:p>
        </p:txBody>
      </p:sp>
      <p:sp>
        <p:nvSpPr>
          <p:cNvPr id="224" name="Google Shape;224;g225e1cc6b49_1_18:notes"/>
          <p:cNvSpPr txBox="1">
            <a:spLocks noGrp="1"/>
          </p:cNvSpPr>
          <p:nvPr>
            <p:ph type="sldNum" idx="12"/>
          </p:nvPr>
        </p:nvSpPr>
        <p:spPr>
          <a:xfrm>
            <a:off x="4143587" y="9119475"/>
            <a:ext cx="3169800" cy="4818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e9c719f777_0_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g2e9c719f777_0_2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lnSpc>
                <a:spcPct val="150000"/>
              </a:lnSpc>
              <a:spcBef>
                <a:spcPts val="1200"/>
              </a:spcBef>
              <a:spcAft>
                <a:spcPts val="0"/>
              </a:spcAft>
              <a:buNone/>
            </a:pPr>
            <a:r>
              <a:rPr lang="en-US" sz="1300">
                <a:latin typeface="Corbel"/>
                <a:ea typeface="Corbel"/>
                <a:cs typeface="Corbel"/>
                <a:sym typeface="Corbel"/>
              </a:rPr>
              <a:t>Maggie will share her experience receiving a CHIS certification from ESU’s LIS program.  Now we will give the floor to Maggie! </a:t>
            </a:r>
            <a:endParaRPr sz="1300">
              <a:latin typeface="Corbel"/>
              <a:ea typeface="Corbel"/>
              <a:cs typeface="Corbel"/>
              <a:sym typeface="Corbel"/>
            </a:endParaRPr>
          </a:p>
          <a:p>
            <a:pPr marL="0" lvl="0" indent="0" algn="l" rtl="0">
              <a:lnSpc>
                <a:spcPct val="150000"/>
              </a:lnSpc>
              <a:spcBef>
                <a:spcPts val="1200"/>
              </a:spcBef>
              <a:spcAft>
                <a:spcPts val="0"/>
              </a:spcAft>
              <a:buNone/>
            </a:pPr>
            <a:r>
              <a:rPr lang="en-US" sz="1300">
                <a:latin typeface="Corbel"/>
                <a:ea typeface="Corbel"/>
                <a:cs typeface="Corbel"/>
                <a:sym typeface="Corbel"/>
              </a:rPr>
              <a:t>Questions to ask Maggie (if she hasn’t already answer them)</a:t>
            </a:r>
            <a:endParaRPr sz="1300">
              <a:latin typeface="Corbel"/>
              <a:ea typeface="Corbel"/>
              <a:cs typeface="Corbel"/>
              <a:sym typeface="Corbel"/>
            </a:endParaRPr>
          </a:p>
          <a:p>
            <a:pPr marL="457200" lvl="0" indent="-311150" algn="l" rtl="0">
              <a:lnSpc>
                <a:spcPct val="115000"/>
              </a:lnSpc>
              <a:spcBef>
                <a:spcPts val="1200"/>
              </a:spcBef>
              <a:spcAft>
                <a:spcPts val="0"/>
              </a:spcAft>
              <a:buClr>
                <a:schemeClr val="dk1"/>
              </a:buClr>
              <a:buSzPts val="1300"/>
              <a:buFont typeface="Corbel"/>
              <a:buChar char="●"/>
            </a:pPr>
            <a:r>
              <a:rPr lang="en-US" sz="1300">
                <a:latin typeface="Corbel"/>
                <a:ea typeface="Corbel"/>
                <a:cs typeface="Corbel"/>
                <a:sym typeface="Corbel"/>
              </a:rPr>
              <a:t>How did you hear about the certification?</a:t>
            </a:r>
            <a:endParaRPr sz="1300">
              <a:latin typeface="Corbel"/>
              <a:ea typeface="Corbel"/>
              <a:cs typeface="Corbel"/>
              <a:sym typeface="Corbel"/>
            </a:endParaRPr>
          </a:p>
          <a:p>
            <a:pPr marL="457200" lvl="0" indent="-311150" algn="l" rtl="0">
              <a:lnSpc>
                <a:spcPct val="115000"/>
              </a:lnSpc>
              <a:spcBef>
                <a:spcPts val="0"/>
              </a:spcBef>
              <a:spcAft>
                <a:spcPts val="0"/>
              </a:spcAft>
              <a:buClr>
                <a:schemeClr val="dk1"/>
              </a:buClr>
              <a:buSzPts val="1300"/>
              <a:buFont typeface="Corbel"/>
              <a:buChar char="●"/>
            </a:pPr>
            <a:r>
              <a:rPr lang="en-US" sz="1300">
                <a:latin typeface="Corbel"/>
                <a:ea typeface="Corbel"/>
                <a:cs typeface="Corbel"/>
                <a:sym typeface="Corbel"/>
              </a:rPr>
              <a:t>Share your experience receiving a CHIS certificate through your LIS program.</a:t>
            </a:r>
            <a:endParaRPr sz="1300">
              <a:latin typeface="Corbel"/>
              <a:ea typeface="Corbel"/>
              <a:cs typeface="Corbel"/>
              <a:sym typeface="Corbel"/>
            </a:endParaRPr>
          </a:p>
          <a:p>
            <a:pPr marL="457200" lvl="0" indent="-311150" algn="l" rtl="0">
              <a:lnSpc>
                <a:spcPct val="115000"/>
              </a:lnSpc>
              <a:spcBef>
                <a:spcPts val="0"/>
              </a:spcBef>
              <a:spcAft>
                <a:spcPts val="0"/>
              </a:spcAft>
              <a:buClr>
                <a:schemeClr val="dk1"/>
              </a:buClr>
              <a:buSzPts val="1300"/>
              <a:buFont typeface="Corbel"/>
              <a:buChar char="●"/>
            </a:pPr>
            <a:r>
              <a:rPr lang="en-US" sz="1300">
                <a:latin typeface="Corbel"/>
                <a:ea typeface="Corbel"/>
                <a:cs typeface="Corbel"/>
                <a:sym typeface="Corbel"/>
              </a:rPr>
              <a:t>Share your experience applying for the certification. Was it easy, straightforward, etc.</a:t>
            </a:r>
            <a:endParaRPr sz="1300">
              <a:latin typeface="Corbel"/>
              <a:ea typeface="Corbel"/>
              <a:cs typeface="Corbel"/>
              <a:sym typeface="Corbel"/>
            </a:endParaRPr>
          </a:p>
          <a:p>
            <a:pPr marL="457200" lvl="0" indent="-311150" algn="l" rtl="0">
              <a:lnSpc>
                <a:spcPct val="115000"/>
              </a:lnSpc>
              <a:spcBef>
                <a:spcPts val="0"/>
              </a:spcBef>
              <a:spcAft>
                <a:spcPts val="0"/>
              </a:spcAft>
              <a:buClr>
                <a:schemeClr val="dk1"/>
              </a:buClr>
              <a:buSzPts val="1300"/>
              <a:buFont typeface="Corbel"/>
              <a:buChar char="●"/>
            </a:pPr>
            <a:r>
              <a:rPr lang="en-US" sz="1300">
                <a:latin typeface="Corbel"/>
                <a:ea typeface="Corbel"/>
                <a:cs typeface="Corbel"/>
                <a:sym typeface="Corbel"/>
              </a:rPr>
              <a:t>How did the certification benefit your current or future role? Give examples of applying what you’ve learned in the CHIS-certified class in your current work or future librarian role.</a:t>
            </a:r>
            <a:endParaRPr sz="1300">
              <a:latin typeface="Corbel"/>
              <a:ea typeface="Corbel"/>
              <a:cs typeface="Corbel"/>
              <a:sym typeface="Corbel"/>
            </a:endParaRPr>
          </a:p>
          <a:p>
            <a:pPr marL="457200" lvl="0" indent="-311150" algn="l" rtl="0">
              <a:lnSpc>
                <a:spcPct val="115000"/>
              </a:lnSpc>
              <a:spcBef>
                <a:spcPts val="0"/>
              </a:spcBef>
              <a:spcAft>
                <a:spcPts val="0"/>
              </a:spcAft>
              <a:buClr>
                <a:schemeClr val="dk1"/>
              </a:buClr>
              <a:buSzPts val="1300"/>
              <a:buFont typeface="Corbel"/>
              <a:buChar char="●"/>
            </a:pPr>
            <a:r>
              <a:rPr lang="en-US" sz="1300">
                <a:latin typeface="Corbel"/>
                <a:ea typeface="Corbel"/>
                <a:cs typeface="Corbel"/>
                <a:sym typeface="Corbel"/>
              </a:rPr>
              <a:t>Do you have any advice for LIS/iSchool students looking to earn their CHIS certification?</a:t>
            </a:r>
            <a:endParaRPr sz="1300">
              <a:latin typeface="Corbel"/>
              <a:ea typeface="Corbel"/>
              <a:cs typeface="Corbel"/>
              <a:sym typeface="Corbel"/>
            </a:endParaRPr>
          </a:p>
          <a:p>
            <a:pPr marL="457200" lvl="0" indent="-311150" algn="l" rtl="0">
              <a:lnSpc>
                <a:spcPct val="115000"/>
              </a:lnSpc>
              <a:spcBef>
                <a:spcPts val="0"/>
              </a:spcBef>
              <a:spcAft>
                <a:spcPts val="0"/>
              </a:spcAft>
              <a:buClr>
                <a:schemeClr val="dk1"/>
              </a:buClr>
              <a:buSzPts val="1300"/>
              <a:buFont typeface="Corbel"/>
              <a:buChar char="●"/>
            </a:pPr>
            <a:r>
              <a:rPr lang="en-US" sz="1300">
                <a:latin typeface="Corbel"/>
                <a:ea typeface="Corbel"/>
                <a:cs typeface="Corbel"/>
                <a:sym typeface="Corbel"/>
              </a:rPr>
              <a:t>Any advice for professors on the fence about offering CHIS certificates? </a:t>
            </a:r>
            <a:endParaRPr sz="1300">
              <a:latin typeface="Corbel"/>
              <a:ea typeface="Corbel"/>
              <a:cs typeface="Corbel"/>
              <a:sym typeface="Corbel"/>
            </a:endParaRPr>
          </a:p>
          <a:p>
            <a:pPr marL="0" lvl="0" indent="0" algn="l" rtl="0">
              <a:lnSpc>
                <a:spcPct val="150000"/>
              </a:lnSpc>
              <a:spcBef>
                <a:spcPts val="1200"/>
              </a:spcBef>
              <a:spcAft>
                <a:spcPts val="0"/>
              </a:spcAft>
              <a:buNone/>
            </a:pPr>
            <a:endParaRPr sz="1300">
              <a:latin typeface="Corbel"/>
              <a:ea typeface="Corbel"/>
              <a:cs typeface="Corbel"/>
              <a:sym typeface="Corbel"/>
            </a:endParaRPr>
          </a:p>
          <a:p>
            <a:pPr marL="0" lvl="0" indent="0" algn="l" rtl="0">
              <a:spcBef>
                <a:spcPts val="1200"/>
              </a:spcBef>
              <a:spcAft>
                <a:spcPts val="0"/>
              </a:spcAft>
              <a:buNone/>
            </a:pPr>
            <a:endParaRPr sz="1300">
              <a:latin typeface="Corbel"/>
              <a:ea typeface="Corbel"/>
              <a:cs typeface="Corbel"/>
              <a:sym typeface="Corbel"/>
            </a:endParaRPr>
          </a:p>
        </p:txBody>
      </p:sp>
      <p:sp>
        <p:nvSpPr>
          <p:cNvPr id="232" name="Google Shape;232;g2e9c719f777_0_24:notes"/>
          <p:cNvSpPr txBox="1">
            <a:spLocks noGrp="1"/>
          </p:cNvSpPr>
          <p:nvPr>
            <p:ph type="sldNum" idx="12"/>
          </p:nvPr>
        </p:nvSpPr>
        <p:spPr>
          <a:xfrm>
            <a:off x="4143587" y="9119475"/>
            <a:ext cx="3169800" cy="4818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37d815a75e_1_14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37d815a75e_1_143: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Thank you for attending today’s session. We appreciate hearing from our speakers and thank you for speaking with us today. </a:t>
            </a:r>
            <a:endParaRPr/>
          </a:p>
          <a:p>
            <a:pPr marL="0" lvl="0" indent="0" algn="l" rtl="0">
              <a:spcBef>
                <a:spcPts val="0"/>
              </a:spcBef>
              <a:spcAft>
                <a:spcPts val="0"/>
              </a:spcAft>
              <a:buNone/>
            </a:pPr>
            <a:endParaRPr/>
          </a:p>
          <a:p>
            <a:pPr marL="0" lvl="0" indent="0" algn="l" rtl="0">
              <a:spcBef>
                <a:spcPts val="0"/>
              </a:spcBef>
              <a:spcAft>
                <a:spcPts val="0"/>
              </a:spcAft>
              <a:buNone/>
            </a:pPr>
            <a:r>
              <a:rPr lang="en-US"/>
              <a:t>Now we will move on to the Q &amp; A portion of today’s session. Please feel free to put your questions in the chat or raise your hand so we can call on you to speak. </a:t>
            </a:r>
            <a:endParaRPr/>
          </a:p>
          <a:p>
            <a:pPr marL="0" lvl="0" indent="0" algn="l" rtl="0">
              <a:spcBef>
                <a:spcPts val="0"/>
              </a:spcBef>
              <a:spcAft>
                <a:spcPts val="0"/>
              </a:spcAft>
              <a:buNone/>
            </a:pPr>
            <a:endParaRPr/>
          </a:p>
          <a:p>
            <a:pPr marL="0" lvl="0" indent="0" algn="l" rtl="0">
              <a:spcBef>
                <a:spcPts val="0"/>
              </a:spcBef>
              <a:spcAft>
                <a:spcPts val="0"/>
              </a:spcAft>
              <a:buNone/>
            </a:pPr>
            <a:r>
              <a:rPr lang="en-US"/>
              <a:t>sam and jamia</a:t>
            </a:r>
            <a:endParaRPr/>
          </a:p>
        </p:txBody>
      </p:sp>
      <p:sp>
        <p:nvSpPr>
          <p:cNvPr id="240" name="Google Shape;240;g237d815a75e_1_143:notes"/>
          <p:cNvSpPr txBox="1">
            <a:spLocks noGrp="1"/>
          </p:cNvSpPr>
          <p:nvPr>
            <p:ph type="sldNum" idx="12"/>
          </p:nvPr>
        </p:nvSpPr>
        <p:spPr>
          <a:xfrm>
            <a:off x="4143587" y="9119475"/>
            <a:ext cx="3169800" cy="4818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e9c719f777_0_33: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e9c719f777_0_33: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Today’s session agenda is as follows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Introductions</a:t>
            </a:r>
            <a:endParaRPr/>
          </a:p>
          <a:p>
            <a:pPr marL="0" lvl="0" indent="0" algn="l" rtl="0">
              <a:spcBef>
                <a:spcPts val="0"/>
              </a:spcBef>
              <a:spcAft>
                <a:spcPts val="0"/>
              </a:spcAft>
              <a:buClr>
                <a:schemeClr val="dk1"/>
              </a:buClr>
              <a:buSzPts val="1100"/>
              <a:buFont typeface="Arial"/>
              <a:buNone/>
            </a:pPr>
            <a:r>
              <a:rPr lang="en-US"/>
              <a:t>The Medical Library Association(MLA)</a:t>
            </a:r>
            <a:endParaRPr/>
          </a:p>
          <a:p>
            <a:pPr marL="0" lvl="0" indent="0" algn="l" rtl="0">
              <a:spcBef>
                <a:spcPts val="0"/>
              </a:spcBef>
              <a:spcAft>
                <a:spcPts val="0"/>
              </a:spcAft>
              <a:buClr>
                <a:schemeClr val="dk1"/>
              </a:buClr>
              <a:buSzPts val="1100"/>
              <a:buFont typeface="Arial"/>
              <a:buNone/>
            </a:pPr>
            <a:r>
              <a:rPr lang="en-US"/>
              <a:t>Consumer Health Information Specialization(CHIS)</a:t>
            </a:r>
            <a:endParaRPr/>
          </a:p>
          <a:p>
            <a:pPr marL="0" lvl="0" indent="0" algn="l" rtl="0">
              <a:spcBef>
                <a:spcPts val="0"/>
              </a:spcBef>
              <a:spcAft>
                <a:spcPts val="0"/>
              </a:spcAft>
              <a:buClr>
                <a:schemeClr val="dk1"/>
              </a:buClr>
              <a:buSzPts val="1100"/>
              <a:buFont typeface="Arial"/>
              <a:buNone/>
            </a:pPr>
            <a:r>
              <a:rPr lang="en-US"/>
              <a:t>Consumer Health for Library Students</a:t>
            </a:r>
            <a:endParaRPr/>
          </a:p>
          <a:p>
            <a:pPr marL="0" lvl="0" indent="0" algn="l" rtl="0">
              <a:spcBef>
                <a:spcPts val="0"/>
              </a:spcBef>
              <a:spcAft>
                <a:spcPts val="0"/>
              </a:spcAft>
              <a:buClr>
                <a:schemeClr val="dk1"/>
              </a:buClr>
              <a:buSzPts val="1100"/>
              <a:buFont typeface="Arial"/>
              <a:buNone/>
            </a:pPr>
            <a:r>
              <a:rPr lang="en-US"/>
              <a:t>Universities Approved to Offer CHIS </a:t>
            </a:r>
            <a:endParaRPr/>
          </a:p>
          <a:p>
            <a:pPr marL="0" lvl="0" indent="0" algn="l" rtl="0">
              <a:spcBef>
                <a:spcPts val="0"/>
              </a:spcBef>
              <a:spcAft>
                <a:spcPts val="0"/>
              </a:spcAft>
              <a:buClr>
                <a:schemeClr val="dk1"/>
              </a:buClr>
              <a:buSzPts val="1100"/>
              <a:buFont typeface="Arial"/>
              <a:buNone/>
            </a:pPr>
            <a:r>
              <a:rPr lang="en-US"/>
              <a:t>Requirements &amp; Steps for Class Approval</a:t>
            </a:r>
            <a:endParaRPr/>
          </a:p>
          <a:p>
            <a:pPr marL="0" lvl="0" indent="0" algn="l" rtl="0">
              <a:spcBef>
                <a:spcPts val="0"/>
              </a:spcBef>
              <a:spcAft>
                <a:spcPts val="0"/>
              </a:spcAft>
              <a:buClr>
                <a:schemeClr val="dk1"/>
              </a:buClr>
              <a:buSzPts val="1100"/>
              <a:buFont typeface="Arial"/>
              <a:buNone/>
            </a:pPr>
            <a:r>
              <a:rPr lang="en-US"/>
              <a:t>Faculty Spotlight: Brenda Linares,MLIS, MBA, AHIP </a:t>
            </a:r>
            <a:endParaRPr/>
          </a:p>
          <a:p>
            <a:pPr marL="0" lvl="0" indent="0" algn="l" rtl="0">
              <a:spcBef>
                <a:spcPts val="0"/>
              </a:spcBef>
              <a:spcAft>
                <a:spcPts val="0"/>
              </a:spcAft>
              <a:buClr>
                <a:schemeClr val="dk1"/>
              </a:buClr>
              <a:buSzPts val="1100"/>
              <a:buFont typeface="Arial"/>
              <a:buNone/>
            </a:pPr>
            <a:r>
              <a:rPr lang="en-US"/>
              <a:t>Student Spotlight: Maggie Hairabedian</a:t>
            </a:r>
            <a:endParaRPr/>
          </a:p>
          <a:p>
            <a:pPr marL="0" lvl="0" indent="0" algn="l" rtl="0">
              <a:spcBef>
                <a:spcPts val="0"/>
              </a:spcBef>
              <a:spcAft>
                <a:spcPts val="0"/>
              </a:spcAft>
              <a:buNone/>
            </a:pPr>
            <a:r>
              <a:rPr lang="en-US"/>
              <a:t>Q &amp; A</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3" name="Google Shape;93;g2e9c719f777_0_33: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25e1cc6b49_1_36:notes"/>
          <p:cNvSpPr>
            <a:spLocks noGrp="1" noRot="1" noChangeAspect="1"/>
          </p:cNvSpPr>
          <p:nvPr>
            <p:ph type="sldImg" idx="2"/>
          </p:nvPr>
        </p:nvSpPr>
        <p:spPr>
          <a:xfrm>
            <a:off x="777875" y="1200150"/>
            <a:ext cx="5759400" cy="3240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225e1cc6b49_1_36: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Here is our contact information. Please feel free to email us with any questions that you may have. Thank you again for attending today’s session. </a:t>
            </a:r>
            <a:endParaRPr/>
          </a:p>
          <a:p>
            <a:pPr marL="0" lvl="0" indent="0" algn="l" rtl="0">
              <a:spcBef>
                <a:spcPts val="0"/>
              </a:spcBef>
              <a:spcAft>
                <a:spcPts val="0"/>
              </a:spcAft>
              <a:buNone/>
            </a:pPr>
            <a:endParaRPr/>
          </a:p>
          <a:p>
            <a:pPr marL="0" lvl="0" indent="0" algn="l" rtl="0">
              <a:spcBef>
                <a:spcPts val="0"/>
              </a:spcBef>
              <a:spcAft>
                <a:spcPts val="0"/>
              </a:spcAft>
              <a:buNone/>
            </a:pPr>
            <a:r>
              <a:rPr lang="en-US"/>
              <a:t>sam and jamia</a:t>
            </a:r>
            <a:endParaRPr/>
          </a:p>
        </p:txBody>
      </p:sp>
      <p:sp>
        <p:nvSpPr>
          <p:cNvPr id="247" name="Google Shape;247;g225e1cc6b49_1_36:notes"/>
          <p:cNvSpPr txBox="1">
            <a:spLocks noGrp="1"/>
          </p:cNvSpPr>
          <p:nvPr>
            <p:ph type="sldNum" idx="12"/>
          </p:nvPr>
        </p:nvSpPr>
        <p:spPr>
          <a:xfrm>
            <a:off x="4143587" y="9119475"/>
            <a:ext cx="3169800" cy="4818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e9c719f777_0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e9c719f777_0_0: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a:t>Hello, my name is Jamia Williams. I am the Consumer Health Program Specialist at the Network of the National Library of Medicine Training Office(NTO). Today, I have colleague Sam Nunn who is a Program Manager from the NTO helping me co-faciliate today’s session.  Sam is here to answer any questions that you may have about the program. </a:t>
            </a:r>
            <a:endParaRPr/>
          </a:p>
          <a:p>
            <a:pPr marL="0" lvl="0" indent="0" algn="l" rtl="0">
              <a:spcBef>
                <a:spcPts val="0"/>
              </a:spcBef>
              <a:spcAft>
                <a:spcPts val="0"/>
              </a:spcAft>
              <a:buNone/>
            </a:pPr>
            <a:endParaRPr/>
          </a:p>
          <a:p>
            <a:pPr marL="0" lvl="0" indent="0" algn="l" rtl="0">
              <a:spcBef>
                <a:spcPts val="0"/>
              </a:spcBef>
              <a:spcAft>
                <a:spcPts val="0"/>
              </a:spcAft>
              <a:buNone/>
            </a:pPr>
            <a:r>
              <a:rPr lang="en-US"/>
              <a:t>In today’s session, Brenda Linares is our faculty spotlight speaker and Maggie Hairabedian is our student spotlight speaker </a:t>
            </a:r>
            <a:endParaRPr/>
          </a:p>
        </p:txBody>
      </p:sp>
      <p:sp>
        <p:nvSpPr>
          <p:cNvPr id="100" name="Google Shape;100;g2e9c719f777_0_0: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I want to set the foundation for today’s session with some background information.</a:t>
            </a:r>
            <a:endParaRPr/>
          </a:p>
          <a:p>
            <a:pPr marL="0" lvl="0" indent="0" algn="l" rtl="0">
              <a:spcBef>
                <a:spcPts val="0"/>
              </a:spcBef>
              <a:spcAft>
                <a:spcPts val="0"/>
              </a:spcAft>
              <a:buNone/>
            </a:pPr>
            <a:endParaRPr/>
          </a:p>
          <a:p>
            <a:pPr marL="0" lvl="0" indent="0" algn="l" rtl="0">
              <a:spcBef>
                <a:spcPts val="0"/>
              </a:spcBef>
              <a:spcAft>
                <a:spcPts val="0"/>
              </a:spcAft>
              <a:buNone/>
            </a:pPr>
            <a:r>
              <a:rPr lang="en-US"/>
              <a:t>The Medical Library Association (MLA) is a global, nonprofit educational organization, with a membership of more than 400 institutions and 3,000 professionals in the health information field. Since 1898, MLA has fostered excellence in the professional practice and leadership of health sciences library and information professionals to enhance health care, education, and research throughout the world. MLA educates health information professionals, supports health information research, promotes access to the world’s health sciences information, and works to ensure that the best health information is available to all.</a:t>
            </a:r>
            <a:endParaRPr/>
          </a:p>
        </p:txBody>
      </p:sp>
      <p:sp>
        <p:nvSpPr>
          <p:cNvPr id="113" name="Google Shape;113;p2:notes"/>
          <p:cNvSpPr txBox="1">
            <a:spLocks noGrp="1"/>
          </p:cNvSpPr>
          <p:nvPr>
            <p:ph type="sldNum" idx="12"/>
          </p:nvPr>
        </p:nvSpPr>
        <p:spPr>
          <a:xfrm>
            <a:off x="4143587" y="9119475"/>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25e1cc6b49_1_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225e1cc6b49_1_0: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So what is CHIS?</a:t>
            </a:r>
            <a:endParaRPr/>
          </a:p>
          <a:p>
            <a:pPr marL="0" lvl="0" indent="0" algn="l" rtl="0">
              <a:spcBef>
                <a:spcPts val="0"/>
              </a:spcBef>
              <a:spcAft>
                <a:spcPts val="0"/>
              </a:spcAft>
              <a:buNone/>
            </a:pPr>
            <a:endParaRPr/>
          </a:p>
          <a:p>
            <a:pPr marL="0" lvl="0" indent="0" algn="l" rtl="0">
              <a:spcBef>
                <a:spcPts val="0"/>
              </a:spcBef>
              <a:spcAft>
                <a:spcPts val="0"/>
              </a:spcAft>
              <a:buNone/>
            </a:pPr>
            <a:r>
              <a:rPr lang="en-US"/>
              <a:t>CHIS is the Consumer Health Information Specialization is a way that librarians, other information, and health professionals to acquire skills and knowledge needed to become a confident, expert provider of health information to your community. Your CHIS shows employers, colleagues, and the public you serve that you are committed to offering quality consumer health information services and to staying current with developments in consumer health information resources, technologies, and services.</a:t>
            </a:r>
            <a:endParaRPr/>
          </a:p>
        </p:txBody>
      </p:sp>
      <p:sp>
        <p:nvSpPr>
          <p:cNvPr id="121" name="Google Shape;121;g225e1cc6b49_1_0:notes"/>
          <p:cNvSpPr txBox="1">
            <a:spLocks noGrp="1"/>
          </p:cNvSpPr>
          <p:nvPr>
            <p:ph type="sldNum" idx="12"/>
          </p:nvPr>
        </p:nvSpPr>
        <p:spPr>
          <a:xfrm>
            <a:off x="4143587" y="9119475"/>
            <a:ext cx="3169800" cy="4818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25e1cc6b49_1_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225e1cc6b49_1_6: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100"/>
              <a:buFont typeface="Arial"/>
              <a:buNone/>
            </a:pPr>
            <a:r>
              <a:rPr lang="en-US" sz="1400">
                <a:latin typeface="Corbel"/>
                <a:ea typeface="Corbel"/>
                <a:cs typeface="Corbel"/>
                <a:sym typeface="Corbel"/>
              </a:rPr>
              <a:t>In partnership with MLA,  NNLM guides LIS and iSchool professors on getting their class approved to offer CHIS certificates to students.</a:t>
            </a:r>
            <a:endParaRPr sz="1400">
              <a:latin typeface="Corbel"/>
              <a:ea typeface="Corbel"/>
              <a:cs typeface="Corbel"/>
              <a:sym typeface="Corbel"/>
            </a:endParaRPr>
          </a:p>
          <a:p>
            <a:pPr marL="0" lvl="0" indent="0" algn="l" rtl="0">
              <a:spcBef>
                <a:spcPts val="0"/>
              </a:spcBef>
              <a:spcAft>
                <a:spcPts val="0"/>
              </a:spcAft>
              <a:buClr>
                <a:schemeClr val="dk1"/>
              </a:buClr>
              <a:buSzPts val="1100"/>
              <a:buFont typeface="Arial"/>
              <a:buNone/>
            </a:pPr>
            <a:endParaRPr sz="1400">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400">
                <a:latin typeface="Corbel"/>
                <a:ea typeface="Corbel"/>
                <a:cs typeface="Corbel"/>
                <a:sym typeface="Corbel"/>
              </a:rPr>
              <a:t>Students earning a CHIS certificate through their LIS program is a great way for students to show their future employers that they’ve gained skills and the knowledge in becoming a confident in providing health information services to consumers. </a:t>
            </a:r>
            <a:endParaRPr sz="1400">
              <a:latin typeface="Corbel"/>
              <a:ea typeface="Corbel"/>
              <a:cs typeface="Corbel"/>
              <a:sym typeface="Corbel"/>
            </a:endParaRPr>
          </a:p>
          <a:p>
            <a:pPr marL="0" lvl="0" indent="0" algn="l" rtl="0">
              <a:spcBef>
                <a:spcPts val="0"/>
              </a:spcBef>
              <a:spcAft>
                <a:spcPts val="0"/>
              </a:spcAft>
              <a:buClr>
                <a:schemeClr val="dk1"/>
              </a:buClr>
              <a:buSzPts val="1100"/>
              <a:buFont typeface="Arial"/>
              <a:buNone/>
            </a:pPr>
            <a:endParaRPr sz="1400">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400">
                <a:latin typeface="Corbel"/>
                <a:ea typeface="Corbel"/>
                <a:cs typeface="Corbel"/>
                <a:sym typeface="Corbel"/>
              </a:rPr>
              <a:t>Additionally, this is a great tool to use to recruit more students to register for your class and introduce students to the health sciences and medical librarianship.</a:t>
            </a:r>
            <a:endParaRPr sz="1400">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400">
                <a:latin typeface="Corbel"/>
                <a:ea typeface="Corbel"/>
                <a:cs typeface="Corbel"/>
                <a:sym typeface="Corbel"/>
              </a:rPr>
              <a:t> </a:t>
            </a:r>
            <a:endParaRPr sz="1400">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400">
                <a:latin typeface="Corbel"/>
                <a:ea typeface="Corbel"/>
                <a:cs typeface="Corbel"/>
                <a:sym typeface="Corbel"/>
              </a:rPr>
              <a:t>Usually there is $99 application fee that recipients would have to pay to receive their certification. However through NNLM’s CHIS sponsorship program, NNLM will cover the entire application fee. So it is 100% free to the students. </a:t>
            </a:r>
            <a:endParaRPr sz="1400">
              <a:latin typeface="Corbel"/>
              <a:ea typeface="Corbel"/>
              <a:cs typeface="Corbel"/>
              <a:sym typeface="Corbel"/>
            </a:endParaRPr>
          </a:p>
          <a:p>
            <a:pPr marL="0" lvl="0" indent="0" algn="l" rtl="0">
              <a:spcBef>
                <a:spcPts val="0"/>
              </a:spcBef>
              <a:spcAft>
                <a:spcPts val="0"/>
              </a:spcAft>
              <a:buClr>
                <a:schemeClr val="dk1"/>
              </a:buClr>
              <a:buSzPts val="1400"/>
              <a:buFont typeface="Arial"/>
              <a:buNone/>
            </a:pPr>
            <a:endParaRPr sz="2400">
              <a:latin typeface="Corbel"/>
              <a:ea typeface="Corbel"/>
              <a:cs typeface="Corbel"/>
              <a:sym typeface="Corbel"/>
            </a:endParaRPr>
          </a:p>
        </p:txBody>
      </p:sp>
      <p:sp>
        <p:nvSpPr>
          <p:cNvPr id="129" name="Google Shape;129;g225e1cc6b49_1_6:notes"/>
          <p:cNvSpPr txBox="1">
            <a:spLocks noGrp="1"/>
          </p:cNvSpPr>
          <p:nvPr>
            <p:ph type="sldNum" idx="12"/>
          </p:nvPr>
        </p:nvSpPr>
        <p:spPr>
          <a:xfrm>
            <a:off x="4143587" y="9119475"/>
            <a:ext cx="3169800" cy="4818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315551db74_0_1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2315551db74_0_117: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SzPts val="1400"/>
              <a:buNone/>
            </a:pPr>
            <a:r>
              <a:rPr lang="en-US">
                <a:solidFill>
                  <a:srgbClr val="666666"/>
                </a:solidFill>
                <a:latin typeface="Arial"/>
                <a:ea typeface="Arial"/>
                <a:cs typeface="Arial"/>
                <a:sym typeface="Arial"/>
              </a:rPr>
              <a:t>There are currently 8 LIS/iSchool Programs participating in the program, with a total of 12 classes approved to offer level 1 and level 2 CHIS certificates. </a:t>
            </a:r>
            <a:endParaRPr>
              <a:solidFill>
                <a:srgbClr val="666666"/>
              </a:solidFill>
              <a:latin typeface="Arial"/>
              <a:ea typeface="Arial"/>
              <a:cs typeface="Arial"/>
              <a:sym typeface="Arial"/>
            </a:endParaRPr>
          </a:p>
          <a:p>
            <a:pPr marL="0" lvl="0" indent="0" algn="l" rtl="0">
              <a:spcBef>
                <a:spcPts val="0"/>
              </a:spcBef>
              <a:spcAft>
                <a:spcPts val="0"/>
              </a:spcAft>
              <a:buSzPts val="1400"/>
              <a:buNone/>
            </a:pPr>
            <a:endParaRPr>
              <a:solidFill>
                <a:srgbClr val="666666"/>
              </a:solidFill>
              <a:latin typeface="Arial"/>
              <a:ea typeface="Arial"/>
              <a:cs typeface="Arial"/>
              <a:sym typeface="Arial"/>
            </a:endParaRPr>
          </a:p>
          <a:p>
            <a:pPr marL="0" lvl="0" indent="0" algn="l" rtl="0">
              <a:spcBef>
                <a:spcPts val="0"/>
              </a:spcBef>
              <a:spcAft>
                <a:spcPts val="0"/>
              </a:spcAft>
              <a:buSzPts val="1400"/>
              <a:buNone/>
            </a:pPr>
            <a:r>
              <a:rPr lang="en-US">
                <a:solidFill>
                  <a:srgbClr val="666666"/>
                </a:solidFill>
                <a:latin typeface="Arial"/>
                <a:ea typeface="Arial"/>
                <a:cs typeface="Arial"/>
                <a:sym typeface="Arial"/>
              </a:rPr>
              <a:t>Examples of classes approved to offer CHIS certificates are Consumer Health Information, Fundamentals of Medical Librarianship, Consumer Health Informatics and Graphic Novels in Libraries.</a:t>
            </a:r>
            <a:endParaRPr>
              <a:solidFill>
                <a:srgbClr val="666666"/>
              </a:solidFill>
              <a:latin typeface="Arial"/>
              <a:ea typeface="Arial"/>
              <a:cs typeface="Arial"/>
              <a:sym typeface="Arial"/>
            </a:endParaRPr>
          </a:p>
          <a:p>
            <a:pPr marL="0" lvl="0" indent="0" algn="l" rtl="0">
              <a:spcBef>
                <a:spcPts val="0"/>
              </a:spcBef>
              <a:spcAft>
                <a:spcPts val="0"/>
              </a:spcAft>
              <a:buSzPts val="1400"/>
              <a:buNone/>
            </a:pPr>
            <a:endParaRPr>
              <a:solidFill>
                <a:srgbClr val="666666"/>
              </a:solidFill>
              <a:latin typeface="Arial"/>
              <a:ea typeface="Arial"/>
              <a:cs typeface="Arial"/>
              <a:sym typeface="Arial"/>
            </a:endParaRPr>
          </a:p>
          <a:p>
            <a:pPr marL="0" lvl="0" indent="0" algn="l" rtl="0">
              <a:spcBef>
                <a:spcPts val="0"/>
              </a:spcBef>
              <a:spcAft>
                <a:spcPts val="0"/>
              </a:spcAft>
              <a:buSzPts val="1400"/>
              <a:buNone/>
            </a:pPr>
            <a:r>
              <a:rPr lang="en-US">
                <a:solidFill>
                  <a:srgbClr val="666666"/>
                </a:solidFill>
                <a:latin typeface="Arial"/>
                <a:ea typeface="Arial"/>
                <a:cs typeface="Arial"/>
                <a:sym typeface="Arial"/>
              </a:rPr>
              <a:t>We would love to have your program be part of this list!</a:t>
            </a:r>
            <a:endParaRPr>
              <a:solidFill>
                <a:srgbClr val="666666"/>
              </a:solidFill>
              <a:latin typeface="Arial"/>
              <a:ea typeface="Arial"/>
              <a:cs typeface="Arial"/>
              <a:sym typeface="Arial"/>
            </a:endParaRPr>
          </a:p>
        </p:txBody>
      </p:sp>
      <p:sp>
        <p:nvSpPr>
          <p:cNvPr id="138" name="Google Shape;138;g2315551db74_0_117:notes"/>
          <p:cNvSpPr txBox="1">
            <a:spLocks noGrp="1"/>
          </p:cNvSpPr>
          <p:nvPr>
            <p:ph type="sldNum" idx="12"/>
          </p:nvPr>
        </p:nvSpPr>
        <p:spPr>
          <a:xfrm>
            <a:off x="4143587" y="9119475"/>
            <a:ext cx="3169800" cy="481800"/>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25e1cc6b49_1_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25e1cc6b49_1_24: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In order to get approved to offer CHIS, your course must address one or more of the eight core competencies for providing consumer health information services. NNLM and MLA will work with you to ensure that your coursework entails the CHIS competencies listed.</a:t>
            </a: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To qualify for a level 1 certificate, the class must cover:</a:t>
            </a: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C1 - Know the Community</a:t>
            </a: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C2 - Know the Health Consumer</a:t>
            </a: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C3 - Knowledge of Subject Matter and Resources</a:t>
            </a: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C4 - Evaluation of Health Information</a:t>
            </a: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C5 - Communication, Reference, and Instruction</a:t>
            </a:r>
            <a:endParaRPr sz="1300">
              <a:solidFill>
                <a:srgbClr val="666666"/>
              </a:solidFill>
              <a:latin typeface="Corbel"/>
              <a:ea typeface="Corbel"/>
              <a:cs typeface="Corbel"/>
              <a:sym typeface="Corbel"/>
            </a:endParaRPr>
          </a:p>
          <a:p>
            <a:pPr marL="0" lvl="0" indent="0" algn="l" rtl="0">
              <a:spcBef>
                <a:spcPts val="0"/>
              </a:spcBef>
              <a:spcAft>
                <a:spcPts val="0"/>
              </a:spcAft>
              <a:buNone/>
            </a:pP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To qualify to offer level 2 certificates, the class must cover the following competencies in addition to the Level 1 requirements</a:t>
            </a: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C6 - Literacy and Health Literacy</a:t>
            </a: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C7 - Technology and Health</a:t>
            </a: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C8 - Ethical and Legal Issues</a:t>
            </a: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r>
              <a:rPr lang="en-US" sz="1300">
                <a:solidFill>
                  <a:srgbClr val="666666"/>
                </a:solidFill>
                <a:latin typeface="Corbel"/>
                <a:ea typeface="Corbel"/>
                <a:cs typeface="Corbel"/>
                <a:sym typeface="Corbel"/>
              </a:rPr>
              <a:t>Each level requires 12 MLA CE credit hours of coursework. </a:t>
            </a:r>
            <a:endParaRPr sz="1300">
              <a:solidFill>
                <a:srgbClr val="666666"/>
              </a:solidFill>
              <a:latin typeface="Corbel"/>
              <a:ea typeface="Corbel"/>
              <a:cs typeface="Corbel"/>
              <a:sym typeface="Corbel"/>
            </a:endParaRPr>
          </a:p>
          <a:p>
            <a:pPr marL="0" lvl="0" indent="0" algn="l" rtl="0">
              <a:spcBef>
                <a:spcPts val="0"/>
              </a:spcBef>
              <a:spcAft>
                <a:spcPts val="0"/>
              </a:spcAft>
              <a:buClr>
                <a:schemeClr val="dk1"/>
              </a:buClr>
              <a:buSzPts val="1100"/>
              <a:buFont typeface="Arial"/>
              <a:buNone/>
            </a:pPr>
            <a:endParaRPr sz="1300">
              <a:solidFill>
                <a:srgbClr val="666666"/>
              </a:solidFill>
              <a:latin typeface="Corbel"/>
              <a:ea typeface="Corbel"/>
              <a:cs typeface="Corbel"/>
              <a:sym typeface="Corbel"/>
            </a:endParaRPr>
          </a:p>
          <a:p>
            <a:pPr marL="0" lvl="0" indent="0" algn="l" rtl="0">
              <a:spcBef>
                <a:spcPts val="0"/>
              </a:spcBef>
              <a:spcAft>
                <a:spcPts val="0"/>
              </a:spcAft>
              <a:buNone/>
            </a:pPr>
            <a:endParaRPr sz="1300">
              <a:solidFill>
                <a:srgbClr val="666666"/>
              </a:solidFill>
              <a:latin typeface="Corbel"/>
              <a:ea typeface="Corbel"/>
              <a:cs typeface="Corbel"/>
              <a:sym typeface="Corbel"/>
            </a:endParaRPr>
          </a:p>
        </p:txBody>
      </p:sp>
      <p:sp>
        <p:nvSpPr>
          <p:cNvPr id="152" name="Google Shape;152;g225e1cc6b49_1_24: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315551db74_0_3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315551db74_0_32:notes"/>
          <p:cNvSpPr txBox="1">
            <a:spLocks noGrp="1"/>
          </p:cNvSpPr>
          <p:nvPr>
            <p:ph type="body" idx="1"/>
          </p:nvPr>
        </p:nvSpPr>
        <p:spPr>
          <a:xfrm>
            <a:off x="731520" y="4620577"/>
            <a:ext cx="5852100" cy="3780600"/>
          </a:xfrm>
          <a:prstGeom prst="rect">
            <a:avLst/>
          </a:prstGeom>
        </p:spPr>
        <p:txBody>
          <a:bodyPr spcFirstLastPara="1" wrap="square" lIns="96650" tIns="48325" rIns="96650" bIns="48325" anchor="t" anchorCtr="0">
            <a:noAutofit/>
          </a:bodyPr>
          <a:lstStyle/>
          <a:p>
            <a:pPr marL="0" lvl="0" indent="0" algn="l" rtl="0">
              <a:lnSpc>
                <a:spcPct val="95000"/>
              </a:lnSpc>
              <a:spcBef>
                <a:spcPts val="1200"/>
              </a:spcBef>
              <a:spcAft>
                <a:spcPts val="0"/>
              </a:spcAft>
              <a:buClr>
                <a:schemeClr val="dk1"/>
              </a:buClr>
              <a:buSzPts val="770"/>
              <a:buFont typeface="Arial"/>
              <a:buNone/>
            </a:pPr>
            <a:r>
              <a:rPr lang="en-US" sz="1300" b="1">
                <a:latin typeface="Corbel"/>
                <a:ea typeface="Corbel"/>
                <a:cs typeface="Corbel"/>
                <a:sym typeface="Corbel"/>
              </a:rPr>
              <a:t>Now I will explain how to get your course approved to offer CHIS. The instructions I am sharing today will be made available on NNLM’s website soon. </a:t>
            </a:r>
            <a:endParaRPr sz="1300" b="1">
              <a:latin typeface="Corbel"/>
              <a:ea typeface="Corbel"/>
              <a:cs typeface="Corbel"/>
              <a:sym typeface="Corbel"/>
            </a:endParaRPr>
          </a:p>
          <a:p>
            <a:pPr marL="0" lvl="0" indent="0" algn="l" rtl="0">
              <a:lnSpc>
                <a:spcPct val="95000"/>
              </a:lnSpc>
              <a:spcBef>
                <a:spcPts val="1200"/>
              </a:spcBef>
              <a:spcAft>
                <a:spcPts val="0"/>
              </a:spcAft>
              <a:buClr>
                <a:schemeClr val="dk1"/>
              </a:buClr>
              <a:buSzPts val="770"/>
              <a:buFont typeface="Arial"/>
              <a:buNone/>
            </a:pPr>
            <a:r>
              <a:rPr lang="en-US" sz="1300">
                <a:latin typeface="Corbel"/>
                <a:ea typeface="Corbel"/>
                <a:cs typeface="Corbel"/>
                <a:sym typeface="Corbel"/>
              </a:rPr>
              <a:t>As some of you may know, MLA’s main website and MEDLIB-ED was recently updated and there still working on getting some pages up and running, including the application to apply to offer CHIS. The steps and information required for the application will remain the same as before. Once the webpages are available, we will send all registrants the guide on how to apply to get a course approved to offer CHIS with the links to the pages.  </a:t>
            </a:r>
            <a:r>
              <a:rPr lang="en-US" sz="1300" b="1">
                <a:latin typeface="Corbel"/>
                <a:ea typeface="Corbel"/>
                <a:cs typeface="Corbel"/>
                <a:sym typeface="Corbel"/>
              </a:rPr>
              <a:t> </a:t>
            </a:r>
            <a:endParaRPr sz="1300" b="1">
              <a:latin typeface="Corbel"/>
              <a:ea typeface="Corbel"/>
              <a:cs typeface="Corbel"/>
              <a:sym typeface="Corbel"/>
            </a:endParaRPr>
          </a:p>
          <a:p>
            <a:pPr marL="0" lvl="0" indent="0" algn="l" rtl="0">
              <a:lnSpc>
                <a:spcPct val="95000"/>
              </a:lnSpc>
              <a:spcBef>
                <a:spcPts val="1200"/>
              </a:spcBef>
              <a:spcAft>
                <a:spcPts val="0"/>
              </a:spcAft>
              <a:buClr>
                <a:schemeClr val="dk1"/>
              </a:buClr>
              <a:buSzPts val="770"/>
              <a:buFont typeface="Arial"/>
              <a:buNone/>
            </a:pPr>
            <a:r>
              <a:rPr lang="en-US" sz="1300" b="1">
                <a:latin typeface="Corbel"/>
                <a:ea typeface="Corbel"/>
                <a:cs typeface="Corbel"/>
                <a:sym typeface="Corbel"/>
              </a:rPr>
              <a:t>Step 1:</a:t>
            </a:r>
            <a:r>
              <a:rPr lang="en-US" sz="1300">
                <a:latin typeface="Corbel"/>
                <a:ea typeface="Corbel"/>
                <a:cs typeface="Corbel"/>
                <a:sym typeface="Corbel"/>
              </a:rPr>
              <a:t>   Contact Sam Nunn at NNLM and Jim Westwood from MLA to notify your interest in applying to get your course approved to become an MLA consumer health information course. This will let MLA and NNLM know that they will be expecting an application from you. </a:t>
            </a:r>
            <a:endParaRPr sz="1300">
              <a:latin typeface="Corbel"/>
              <a:ea typeface="Corbel"/>
              <a:cs typeface="Corbel"/>
              <a:sym typeface="Corbel"/>
            </a:endParaRPr>
          </a:p>
          <a:p>
            <a:pPr marL="0" lvl="0" indent="0" algn="l" rtl="0">
              <a:lnSpc>
                <a:spcPct val="95000"/>
              </a:lnSpc>
              <a:spcBef>
                <a:spcPts val="1200"/>
              </a:spcBef>
              <a:spcAft>
                <a:spcPts val="0"/>
              </a:spcAft>
              <a:buClr>
                <a:schemeClr val="dk1"/>
              </a:buClr>
              <a:buSzPts val="770"/>
              <a:buFont typeface="Arial"/>
              <a:buNone/>
            </a:pPr>
            <a:r>
              <a:rPr lang="en-US" sz="1300" b="1">
                <a:latin typeface="Corbel"/>
                <a:ea typeface="Corbel"/>
                <a:cs typeface="Corbel"/>
                <a:sym typeface="Corbel"/>
              </a:rPr>
              <a:t>Step 2:   </a:t>
            </a:r>
            <a:r>
              <a:rPr lang="en-US" sz="1300">
                <a:latin typeface="Corbel"/>
                <a:ea typeface="Corbel"/>
                <a:cs typeface="Corbel"/>
                <a:sym typeface="Corbel"/>
              </a:rPr>
              <a:t>Email Jim Westwood your course syllabus and a description of how the course covers one or more of the eight CHIS competencies for review. You are welcome to use the table located on page 3 of the MLA Course Approval Guides to describe which competencies the course covers. </a:t>
            </a:r>
            <a:endParaRPr sz="1300">
              <a:latin typeface="Corbel"/>
              <a:ea typeface="Corbel"/>
              <a:cs typeface="Corbel"/>
              <a:sym typeface="Corbel"/>
            </a:endParaRPr>
          </a:p>
          <a:p>
            <a:pPr marL="0" lvl="0" indent="0" algn="l" rtl="0">
              <a:lnSpc>
                <a:spcPct val="95000"/>
              </a:lnSpc>
              <a:spcBef>
                <a:spcPts val="1200"/>
              </a:spcBef>
              <a:spcAft>
                <a:spcPts val="0"/>
              </a:spcAft>
              <a:buClr>
                <a:schemeClr val="dk1"/>
              </a:buClr>
              <a:buSzPts val="770"/>
              <a:buFont typeface="Arial"/>
              <a:buNone/>
            </a:pPr>
            <a:r>
              <a:rPr lang="en-US" sz="1300">
                <a:latin typeface="Corbel"/>
                <a:ea typeface="Corbel"/>
                <a:cs typeface="Corbel"/>
                <a:sym typeface="Corbel"/>
              </a:rPr>
              <a:t>By providing MLA the description of how the class covers the CHIS competencies prior to your official application submission, they can provide feedback on how it can be improved to ensure it covers the CHIS competencies, if necessary, and to address any questions they might have about your class. This is an opportunity to answer there questions and make any adjustments before your final submission. Plus this is a great way for MLA to get to know more about the course.</a:t>
            </a:r>
            <a:endParaRPr sz="1300">
              <a:latin typeface="Corbel"/>
              <a:ea typeface="Corbel"/>
              <a:cs typeface="Corbel"/>
              <a:sym typeface="Corbel"/>
            </a:endParaRPr>
          </a:p>
          <a:p>
            <a:pPr marL="0" lvl="0" indent="0" algn="l" rtl="0">
              <a:lnSpc>
                <a:spcPct val="95000"/>
              </a:lnSpc>
              <a:spcBef>
                <a:spcPts val="1200"/>
              </a:spcBef>
              <a:spcAft>
                <a:spcPts val="1200"/>
              </a:spcAft>
              <a:buNone/>
            </a:pPr>
            <a:endParaRPr sz="700"/>
          </a:p>
        </p:txBody>
      </p:sp>
      <p:sp>
        <p:nvSpPr>
          <p:cNvPr id="161" name="Google Shape;161;g2315551db74_0_32:notes"/>
          <p:cNvSpPr txBox="1">
            <a:spLocks noGrp="1"/>
          </p:cNvSpPr>
          <p:nvPr>
            <p:ph type="sldNum" idx="12"/>
          </p:nvPr>
        </p:nvSpPr>
        <p:spPr>
          <a:xfrm>
            <a:off x="4143587" y="9119475"/>
            <a:ext cx="3169800" cy="481800"/>
          </a:xfrm>
          <a:prstGeom prst="rect">
            <a:avLst/>
          </a:prstGeom>
        </p:spPr>
        <p:txBody>
          <a:bodyPr spcFirstLastPara="1" wrap="square" lIns="96650" tIns="48325" rIns="96650" bIns="483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normAutofit/>
          </a:bodyPr>
          <a:lstStyle>
            <a:lvl1pPr lvl="0" algn="ctr">
              <a:lnSpc>
                <a:spcPct val="85000"/>
              </a:lnSpc>
              <a:spcBef>
                <a:spcPts val="0"/>
              </a:spcBef>
              <a:spcAft>
                <a:spcPts val="0"/>
              </a:spcAft>
              <a:buClr>
                <a:schemeClr val="dk1"/>
              </a:buClr>
              <a:buSzPts val="7200"/>
              <a:buFont typeface="Corbel"/>
              <a:buNone/>
              <a:defRPr sz="7200" b="1" cap="none">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709530" y="3869634"/>
            <a:ext cx="8767860" cy="138816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400"/>
              </a:spcBef>
              <a:spcAft>
                <a:spcPts val="0"/>
              </a:spcAft>
              <a:buSzPts val="1760"/>
              <a:buNone/>
              <a:defRPr sz="2200">
                <a:solidFill>
                  <a:schemeClr val="dk1"/>
                </a:solidFill>
              </a:defRPr>
            </a:lvl1pPr>
            <a:lvl2pPr lvl="1" algn="ctr">
              <a:lnSpc>
                <a:spcPct val="90000"/>
              </a:lnSpc>
              <a:spcBef>
                <a:spcPts val="200"/>
              </a:spcBef>
              <a:spcAft>
                <a:spcPts val="0"/>
              </a:spcAft>
              <a:buSzPts val="1760"/>
              <a:buNone/>
              <a:defRPr sz="2200"/>
            </a:lvl2pPr>
            <a:lvl3pPr lvl="2" algn="ctr">
              <a:lnSpc>
                <a:spcPct val="90000"/>
              </a:lnSpc>
              <a:spcBef>
                <a:spcPts val="400"/>
              </a:spcBef>
              <a:spcAft>
                <a:spcPts val="0"/>
              </a:spcAft>
              <a:buSzPts val="1760"/>
              <a:buNone/>
              <a:defRPr sz="2200"/>
            </a:lvl3pPr>
            <a:lvl4pPr lvl="3" algn="ctr">
              <a:lnSpc>
                <a:spcPct val="90000"/>
              </a:lnSpc>
              <a:spcBef>
                <a:spcPts val="400"/>
              </a:spcBef>
              <a:spcAft>
                <a:spcPts val="0"/>
              </a:spcAft>
              <a:buSzPts val="1600"/>
              <a:buNone/>
              <a:defRPr sz="2000"/>
            </a:lvl4pPr>
            <a:lvl5pPr lvl="4" algn="ctr">
              <a:lnSpc>
                <a:spcPct val="90000"/>
              </a:lnSpc>
              <a:spcBef>
                <a:spcPts val="400"/>
              </a:spcBef>
              <a:spcAft>
                <a:spcPts val="0"/>
              </a:spcAft>
              <a:buSzPts val="1600"/>
              <a:buNone/>
              <a:defRPr sz="2000"/>
            </a:lvl5pPr>
            <a:lvl6pPr lvl="5" algn="ctr">
              <a:lnSpc>
                <a:spcPct val="90000"/>
              </a:lnSpc>
              <a:spcBef>
                <a:spcPts val="400"/>
              </a:spcBef>
              <a:spcAft>
                <a:spcPts val="0"/>
              </a:spcAft>
              <a:buSzPts val="1600"/>
              <a:buNone/>
              <a:defRPr sz="2000"/>
            </a:lvl6pPr>
            <a:lvl7pPr lvl="6" algn="ctr">
              <a:lnSpc>
                <a:spcPct val="90000"/>
              </a:lnSpc>
              <a:spcBef>
                <a:spcPts val="400"/>
              </a:spcBef>
              <a:spcAft>
                <a:spcPts val="0"/>
              </a:spcAft>
              <a:buSzPts val="1600"/>
              <a:buNone/>
              <a:defRPr sz="2000"/>
            </a:lvl7pPr>
            <a:lvl8pPr lvl="7" algn="ctr">
              <a:lnSpc>
                <a:spcPct val="90000"/>
              </a:lnSpc>
              <a:spcBef>
                <a:spcPts val="400"/>
              </a:spcBef>
              <a:spcAft>
                <a:spcPts val="0"/>
              </a:spcAft>
              <a:buSzPts val="1600"/>
              <a:buNone/>
              <a:defRPr sz="2000"/>
            </a:lvl8pPr>
            <a:lvl9pPr lvl="8" algn="ctr">
              <a:lnSpc>
                <a:spcPct val="90000"/>
              </a:lnSpc>
              <a:spcBef>
                <a:spcPts val="400"/>
              </a:spcBef>
              <a:spcAft>
                <a:spcPts val="400"/>
              </a:spcAft>
              <a:buSzPts val="1600"/>
              <a:buNone/>
              <a:defRPr sz="2000"/>
            </a:lvl9pPr>
          </a:lstStyle>
          <a:p>
            <a:endParaRPr/>
          </a:p>
        </p:txBody>
      </p:sp>
      <p:sp>
        <p:nvSpPr>
          <p:cNvPr id="20" name="Google Shape;20;p2"/>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Corbel"/>
                <a:ea typeface="Corbel"/>
                <a:cs typeface="Corbel"/>
                <a:sym typeface="Corbel"/>
              </a:defRPr>
            </a:lvl1pPr>
            <a:lvl2pPr marL="0" lvl="1" indent="0" algn="r">
              <a:spcBef>
                <a:spcPts val="0"/>
              </a:spcBef>
              <a:buNone/>
              <a:defRPr sz="1200" b="0" i="0" u="none" strike="noStrike" cap="none">
                <a:solidFill>
                  <a:schemeClr val="dk1"/>
                </a:solidFill>
                <a:latin typeface="Corbel"/>
                <a:ea typeface="Corbel"/>
                <a:cs typeface="Corbel"/>
                <a:sym typeface="Corbel"/>
              </a:defRPr>
            </a:lvl2pPr>
            <a:lvl3pPr marL="0" lvl="2" indent="0" algn="r">
              <a:spcBef>
                <a:spcPts val="0"/>
              </a:spcBef>
              <a:buNone/>
              <a:defRPr sz="1200" b="0" i="0" u="none" strike="noStrike" cap="none">
                <a:solidFill>
                  <a:schemeClr val="dk1"/>
                </a:solidFill>
                <a:latin typeface="Corbel"/>
                <a:ea typeface="Corbel"/>
                <a:cs typeface="Corbel"/>
                <a:sym typeface="Corbel"/>
              </a:defRPr>
            </a:lvl3pPr>
            <a:lvl4pPr marL="0" lvl="3" indent="0" algn="r">
              <a:spcBef>
                <a:spcPts val="0"/>
              </a:spcBef>
              <a:buNone/>
              <a:defRPr sz="1200" b="0" i="0" u="none" strike="noStrike" cap="none">
                <a:solidFill>
                  <a:schemeClr val="dk1"/>
                </a:solidFill>
                <a:latin typeface="Corbel"/>
                <a:ea typeface="Corbel"/>
                <a:cs typeface="Corbel"/>
                <a:sym typeface="Corbel"/>
              </a:defRPr>
            </a:lvl4pPr>
            <a:lvl5pPr marL="0" lvl="4" indent="0" algn="r">
              <a:spcBef>
                <a:spcPts val="0"/>
              </a:spcBef>
              <a:buNone/>
              <a:defRPr sz="1200" b="0" i="0" u="none" strike="noStrike" cap="none">
                <a:solidFill>
                  <a:schemeClr val="dk1"/>
                </a:solidFill>
                <a:latin typeface="Corbel"/>
                <a:ea typeface="Corbel"/>
                <a:cs typeface="Corbel"/>
                <a:sym typeface="Corbel"/>
              </a:defRPr>
            </a:lvl5pPr>
            <a:lvl6pPr marL="0" lvl="5" indent="0" algn="r">
              <a:spcBef>
                <a:spcPts val="0"/>
              </a:spcBef>
              <a:buNone/>
              <a:defRPr sz="1200" b="0" i="0" u="none" strike="noStrike" cap="none">
                <a:solidFill>
                  <a:schemeClr val="dk1"/>
                </a:solidFill>
                <a:latin typeface="Corbel"/>
                <a:ea typeface="Corbel"/>
                <a:cs typeface="Corbel"/>
                <a:sym typeface="Corbel"/>
              </a:defRPr>
            </a:lvl6pPr>
            <a:lvl7pPr marL="0" lvl="6" indent="0" algn="r">
              <a:spcBef>
                <a:spcPts val="0"/>
              </a:spcBef>
              <a:buNone/>
              <a:defRPr sz="1200" b="0" i="0" u="none" strike="noStrike" cap="none">
                <a:solidFill>
                  <a:schemeClr val="dk1"/>
                </a:solidFill>
                <a:latin typeface="Corbel"/>
                <a:ea typeface="Corbel"/>
                <a:cs typeface="Corbel"/>
                <a:sym typeface="Corbel"/>
              </a:defRPr>
            </a:lvl7pPr>
            <a:lvl8pPr marL="0" lvl="7" indent="0" algn="r">
              <a:spcBef>
                <a:spcPts val="0"/>
              </a:spcBef>
              <a:buNone/>
              <a:defRPr sz="1200" b="0" i="0" u="none" strike="noStrike" cap="none">
                <a:solidFill>
                  <a:schemeClr val="dk1"/>
                </a:solidFill>
                <a:latin typeface="Corbel"/>
                <a:ea typeface="Corbel"/>
                <a:cs typeface="Corbel"/>
                <a:sym typeface="Corbel"/>
              </a:defRPr>
            </a:lvl8pPr>
            <a:lvl9pPr marL="0" lvl="8" indent="0" algn="r">
              <a:spcBef>
                <a:spcPts val="0"/>
              </a:spcBef>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pic>
        <p:nvPicPr>
          <p:cNvPr id="23" name="Google Shape;23;p2" descr="Logo for NNLM"/>
          <p:cNvPicPr preferRelativeResize="0"/>
          <p:nvPr/>
        </p:nvPicPr>
        <p:blipFill rotWithShape="1">
          <a:blip r:embed="rId2">
            <a:alphaModFix/>
          </a:blip>
          <a:srcRect/>
          <a:stretch/>
        </p:blipFill>
        <p:spPr>
          <a:xfrm>
            <a:off x="161225" y="6322147"/>
            <a:ext cx="1343025" cy="342901"/>
          </a:xfrm>
          <a:prstGeom prst="rect">
            <a:avLst/>
          </a:prstGeom>
          <a:noFill/>
          <a:ln>
            <a:noFill/>
          </a:ln>
        </p:spPr>
      </p:pic>
      <p:sp>
        <p:nvSpPr>
          <p:cNvPr id="24" name="Google Shape;24;p2"/>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25" name="Google Shape;25;p2" descr="Logo for the Network of the National Library of Medicine"/>
          <p:cNvPicPr preferRelativeResize="0"/>
          <p:nvPr/>
        </p:nvPicPr>
        <p:blipFill rotWithShape="1">
          <a:blip r:embed="rId3">
            <a:alphaModFix/>
          </a:blip>
          <a:srcRect/>
          <a:stretch/>
        </p:blipFill>
        <p:spPr>
          <a:xfrm>
            <a:off x="225939" y="6244894"/>
            <a:ext cx="3590518" cy="5760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1"/>
          <p:cNvSpPr txBox="1">
            <a:spLocks noGrp="1"/>
          </p:cNvSpPr>
          <p:nvPr>
            <p:ph type="body" idx="1"/>
          </p:nvPr>
        </p:nvSpPr>
        <p:spPr>
          <a:xfrm rot="5400000">
            <a:off x="4060136" y="-859736"/>
            <a:ext cx="4038600" cy="9872871"/>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76" name="Google Shape;76;p1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81" name="Google Shape;81;p1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29" name="Google Shape;29;p3"/>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3"/>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33" name="Google Shape;33;p3" descr="Logo for the Network of the National Library of Medicine"/>
          <p:cNvPicPr preferRelativeResize="0"/>
          <p:nvPr/>
        </p:nvPicPr>
        <p:blipFill rotWithShape="1">
          <a:blip r:embed="rId2">
            <a:alphaModFix/>
          </a:blip>
          <a:srcRect/>
          <a:stretch/>
        </p:blipFill>
        <p:spPr>
          <a:xfrm>
            <a:off x="225939" y="6238632"/>
            <a:ext cx="3590518" cy="57607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dk1"/>
              </a:buClr>
              <a:buSzPts val="7200"/>
              <a:buFont typeface="Corbel"/>
              <a:buNone/>
              <a:defRPr sz="72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1709928" y="4154520"/>
            <a:ext cx="8769096" cy="136380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400"/>
              </a:spcBef>
              <a:spcAft>
                <a:spcPts val="0"/>
              </a:spcAft>
              <a:buSzPts val="1760"/>
              <a:buNone/>
              <a:defRPr sz="2200">
                <a:solidFill>
                  <a:schemeClr val="dk1"/>
                </a:solidFill>
              </a:defRPr>
            </a:lvl1pPr>
            <a:lvl2pPr marL="914400" lvl="1" indent="-228600" algn="l">
              <a:lnSpc>
                <a:spcPct val="90000"/>
              </a:lnSpc>
              <a:spcBef>
                <a:spcPts val="200"/>
              </a:spcBef>
              <a:spcAft>
                <a:spcPts val="0"/>
              </a:spcAft>
              <a:buSzPts val="1440"/>
              <a:buNone/>
              <a:defRPr sz="1800">
                <a:solidFill>
                  <a:srgbClr val="888888"/>
                </a:solidFill>
              </a:defRPr>
            </a:lvl2pPr>
            <a:lvl3pPr marL="1371600" lvl="2" indent="-228600" algn="l">
              <a:lnSpc>
                <a:spcPct val="90000"/>
              </a:lnSpc>
              <a:spcBef>
                <a:spcPts val="400"/>
              </a:spcBef>
              <a:spcAft>
                <a:spcPts val="0"/>
              </a:spcAft>
              <a:buSzPts val="1280"/>
              <a:buNone/>
              <a:defRPr sz="1600">
                <a:solidFill>
                  <a:srgbClr val="888888"/>
                </a:solidFill>
              </a:defRPr>
            </a:lvl3pPr>
            <a:lvl4pPr marL="1828800" lvl="3" indent="-228600" algn="l">
              <a:lnSpc>
                <a:spcPct val="90000"/>
              </a:lnSpc>
              <a:spcBef>
                <a:spcPts val="400"/>
              </a:spcBef>
              <a:spcAft>
                <a:spcPts val="0"/>
              </a:spcAft>
              <a:buSzPts val="1120"/>
              <a:buNone/>
              <a:defRPr sz="1400">
                <a:solidFill>
                  <a:srgbClr val="888888"/>
                </a:solidFill>
              </a:defRPr>
            </a:lvl4pPr>
            <a:lvl5pPr marL="2286000" lvl="4" indent="-228600" algn="l">
              <a:lnSpc>
                <a:spcPct val="90000"/>
              </a:lnSpc>
              <a:spcBef>
                <a:spcPts val="400"/>
              </a:spcBef>
              <a:spcAft>
                <a:spcPts val="0"/>
              </a:spcAft>
              <a:buSzPts val="1120"/>
              <a:buNone/>
              <a:defRPr sz="1400">
                <a:solidFill>
                  <a:srgbClr val="888888"/>
                </a:solidFill>
              </a:defRPr>
            </a:lvl5pPr>
            <a:lvl6pPr marL="2743200" lvl="5" indent="-228600" algn="l">
              <a:lnSpc>
                <a:spcPct val="90000"/>
              </a:lnSpc>
              <a:spcBef>
                <a:spcPts val="400"/>
              </a:spcBef>
              <a:spcAft>
                <a:spcPts val="0"/>
              </a:spcAft>
              <a:buSzPts val="1120"/>
              <a:buNone/>
              <a:defRPr sz="1400">
                <a:solidFill>
                  <a:srgbClr val="888888"/>
                </a:solidFill>
              </a:defRPr>
            </a:lvl6pPr>
            <a:lvl7pPr marL="3200400" lvl="6" indent="-228600" algn="l">
              <a:lnSpc>
                <a:spcPct val="90000"/>
              </a:lnSpc>
              <a:spcBef>
                <a:spcPts val="400"/>
              </a:spcBef>
              <a:spcAft>
                <a:spcPts val="0"/>
              </a:spcAft>
              <a:buSzPts val="1120"/>
              <a:buNone/>
              <a:defRPr sz="1400">
                <a:solidFill>
                  <a:srgbClr val="888888"/>
                </a:solidFill>
              </a:defRPr>
            </a:lvl7pPr>
            <a:lvl8pPr marL="3657600" lvl="7" indent="-228600" algn="l">
              <a:lnSpc>
                <a:spcPct val="90000"/>
              </a:lnSpc>
              <a:spcBef>
                <a:spcPts val="400"/>
              </a:spcBef>
              <a:spcAft>
                <a:spcPts val="0"/>
              </a:spcAft>
              <a:buSzPts val="1120"/>
              <a:buNone/>
              <a:defRPr sz="1400">
                <a:solidFill>
                  <a:srgbClr val="888888"/>
                </a:solidFill>
              </a:defRPr>
            </a:lvl8pPr>
            <a:lvl9pPr marL="4114800" lvl="8" indent="-228600" algn="l">
              <a:lnSpc>
                <a:spcPct val="90000"/>
              </a:lnSpc>
              <a:spcBef>
                <a:spcPts val="400"/>
              </a:spcBef>
              <a:spcAft>
                <a:spcPts val="400"/>
              </a:spcAft>
              <a:buSzPts val="1120"/>
              <a:buNone/>
              <a:defRPr sz="1400">
                <a:solidFill>
                  <a:srgbClr val="888888"/>
                </a:solidFill>
              </a:defRPr>
            </a:lvl9pPr>
          </a:lstStyle>
          <a:p>
            <a:endParaRPr/>
          </a:p>
        </p:txBody>
      </p:sp>
      <p:sp>
        <p:nvSpPr>
          <p:cNvPr id="37" name="Google Shape;37;p4"/>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9" name="Google Shape;39;p4"/>
          <p:cNvCxnSpPr/>
          <p:nvPr/>
        </p:nvCxnSpPr>
        <p:spPr>
          <a:xfrm>
            <a:off x="1981200" y="4020408"/>
            <a:ext cx="8229601" cy="0"/>
          </a:xfrm>
          <a:prstGeom prst="straightConnector1">
            <a:avLst/>
          </a:prstGeom>
          <a:noFill/>
          <a:ln w="10000" cap="flat" cmpd="sng">
            <a:solidFill>
              <a:schemeClr val="dk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43" name="Google Shape;43;p5"/>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44" name="Google Shape;44;p5"/>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6"/>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49" name="Google Shape;49;p6"/>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50" name="Google Shape;50;p6"/>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51" name="Google Shape;51;p6"/>
          <p:cNvSpPr txBox="1">
            <a:spLocks noGrp="1"/>
          </p:cNvSpPr>
          <p:nvPr>
            <p:ph type="body" idx="4"/>
          </p:nvPr>
        </p:nvSpPr>
        <p:spPr>
          <a:xfrm>
            <a:off x="6269173" y="2719322"/>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52" name="Google Shape;52;p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8"/>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9"/>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rmAutofit/>
          </a:bodyPr>
          <a:lstStyle>
            <a:lvl1pPr marL="457200" lvl="0" indent="-391160" algn="l">
              <a:lnSpc>
                <a:spcPct val="90000"/>
              </a:lnSpc>
              <a:spcBef>
                <a:spcPts val="1400"/>
              </a:spcBef>
              <a:spcAft>
                <a:spcPts val="0"/>
              </a:spcAft>
              <a:buSzPts val="2560"/>
              <a:buChar char="•"/>
              <a:defRPr sz="3200"/>
            </a:lvl1pPr>
            <a:lvl2pPr marL="914400" lvl="1" indent="-370840" algn="l">
              <a:lnSpc>
                <a:spcPct val="90000"/>
              </a:lnSpc>
              <a:spcBef>
                <a:spcPts val="200"/>
              </a:spcBef>
              <a:spcAft>
                <a:spcPts val="0"/>
              </a:spcAft>
              <a:buSzPts val="2240"/>
              <a:buChar char="•"/>
              <a:defRPr sz="2800"/>
            </a:lvl2pPr>
            <a:lvl3pPr marL="1371600" lvl="2" indent="-350519" algn="l">
              <a:lnSpc>
                <a:spcPct val="90000"/>
              </a:lnSpc>
              <a:spcBef>
                <a:spcPts val="400"/>
              </a:spcBef>
              <a:spcAft>
                <a:spcPts val="0"/>
              </a:spcAft>
              <a:buSzPts val="1920"/>
              <a:buChar char="•"/>
              <a:defRPr sz="2400"/>
            </a:lvl3pPr>
            <a:lvl4pPr marL="1828800" lvl="3" indent="-330200" algn="l">
              <a:lnSpc>
                <a:spcPct val="90000"/>
              </a:lnSpc>
              <a:spcBef>
                <a:spcPts val="400"/>
              </a:spcBef>
              <a:spcAft>
                <a:spcPts val="0"/>
              </a:spcAft>
              <a:buSzPts val="1600"/>
              <a:buChar char="•"/>
              <a:defRPr sz="2000"/>
            </a:lvl4pPr>
            <a:lvl5pPr marL="2286000" lvl="4" indent="-330200" algn="l">
              <a:lnSpc>
                <a:spcPct val="90000"/>
              </a:lnSpc>
              <a:spcBef>
                <a:spcPts val="400"/>
              </a:spcBef>
              <a:spcAft>
                <a:spcPts val="0"/>
              </a:spcAft>
              <a:buSzPts val="1600"/>
              <a:buChar char="•"/>
              <a:defRPr sz="2000"/>
            </a:lvl5pPr>
            <a:lvl6pPr marL="2743200" lvl="5" indent="-330200" algn="l">
              <a:lnSpc>
                <a:spcPct val="90000"/>
              </a:lnSpc>
              <a:spcBef>
                <a:spcPts val="400"/>
              </a:spcBef>
              <a:spcAft>
                <a:spcPts val="0"/>
              </a:spcAft>
              <a:buSzPts val="1600"/>
              <a:buChar char="•"/>
              <a:defRPr sz="2000"/>
            </a:lvl6pPr>
            <a:lvl7pPr marL="3200400" lvl="6" indent="-330200" algn="l">
              <a:lnSpc>
                <a:spcPct val="90000"/>
              </a:lnSpc>
              <a:spcBef>
                <a:spcPts val="400"/>
              </a:spcBef>
              <a:spcAft>
                <a:spcPts val="0"/>
              </a:spcAft>
              <a:buSzPts val="1600"/>
              <a:buChar char="•"/>
              <a:defRPr sz="2000"/>
            </a:lvl7pPr>
            <a:lvl8pPr marL="3657600" lvl="7" indent="-330200" algn="l">
              <a:lnSpc>
                <a:spcPct val="90000"/>
              </a:lnSpc>
              <a:spcBef>
                <a:spcPts val="400"/>
              </a:spcBef>
              <a:spcAft>
                <a:spcPts val="0"/>
              </a:spcAft>
              <a:buSzPts val="1600"/>
              <a:buChar char="•"/>
              <a:defRPr sz="2000"/>
            </a:lvl8pPr>
            <a:lvl9pPr marL="4114800" lvl="8" indent="-330200" algn="l">
              <a:lnSpc>
                <a:spcPct val="90000"/>
              </a:lnSpc>
              <a:spcBef>
                <a:spcPts val="400"/>
              </a:spcBef>
              <a:spcAft>
                <a:spcPts val="400"/>
              </a:spcAft>
              <a:buSzPts val="1600"/>
              <a:buChar char="•"/>
              <a:defRPr sz="2000"/>
            </a:lvl9pPr>
          </a:lstStyle>
          <a:p>
            <a:endParaRPr/>
          </a:p>
        </p:txBody>
      </p:sp>
      <p:sp>
        <p:nvSpPr>
          <p:cNvPr id="64" name="Google Shape;64;p9"/>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65" name="Google Shape;65;p9"/>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9"/>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0"/>
          <p:cNvSpPr>
            <a:spLocks noGrp="1"/>
          </p:cNvSpPr>
          <p:nvPr>
            <p:ph type="pic" idx="2"/>
          </p:nvPr>
        </p:nvSpPr>
        <p:spPr>
          <a:xfrm>
            <a:off x="5413248" y="1069847"/>
            <a:ext cx="6099048" cy="4800600"/>
          </a:xfrm>
          <a:prstGeom prst="rect">
            <a:avLst/>
          </a:prstGeom>
          <a:noFill/>
          <a:ln>
            <a:noFill/>
          </a:ln>
        </p:spPr>
      </p:sp>
      <p:sp>
        <p:nvSpPr>
          <p:cNvPr id="70" name="Google Shape;70;p10"/>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71" name="Google Shape;71;p1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marR="0" lvl="0" indent="-340360" algn="l" rtl="0">
              <a:lnSpc>
                <a:spcPct val="90000"/>
              </a:lnSpc>
              <a:spcBef>
                <a:spcPts val="1400"/>
              </a:spcBef>
              <a:spcAft>
                <a:spcPts val="0"/>
              </a:spcAft>
              <a:buClr>
                <a:schemeClr val="dk1"/>
              </a:buClr>
              <a:buSzPts val="1760"/>
              <a:buFont typeface="Corbel"/>
              <a:buChar char="•"/>
              <a:defRPr sz="2200" b="0" i="0" u="none" strike="noStrike" cap="none">
                <a:solidFill>
                  <a:schemeClr val="dk1"/>
                </a:solidFill>
                <a:latin typeface="Corbel"/>
                <a:ea typeface="Corbel"/>
                <a:cs typeface="Corbel"/>
                <a:sym typeface="Corbel"/>
              </a:defRPr>
            </a:lvl1pPr>
            <a:lvl2pPr marL="914400" marR="0" lvl="1" indent="-330200" algn="l" rtl="0">
              <a:lnSpc>
                <a:spcPct val="90000"/>
              </a:lnSpc>
              <a:spcBef>
                <a:spcPts val="200"/>
              </a:spcBef>
              <a:spcAft>
                <a:spcPts val="0"/>
              </a:spcAft>
              <a:buClr>
                <a:schemeClr val="dk1"/>
              </a:buClr>
              <a:buSzPts val="1600"/>
              <a:buFont typeface="Corbel"/>
              <a:buChar char="•"/>
              <a:defRPr sz="2000" b="0" i="0" u="none" strike="noStrike" cap="none">
                <a:solidFill>
                  <a:schemeClr val="dk1"/>
                </a:solidFill>
                <a:latin typeface="Corbel"/>
                <a:ea typeface="Corbel"/>
                <a:cs typeface="Corbel"/>
                <a:sym typeface="Corbel"/>
              </a:defRPr>
            </a:lvl2pPr>
            <a:lvl3pPr marL="1371600" marR="0" lvl="2" indent="-320039" algn="l" rtl="0">
              <a:lnSpc>
                <a:spcPct val="90000"/>
              </a:lnSpc>
              <a:spcBef>
                <a:spcPts val="400"/>
              </a:spcBef>
              <a:spcAft>
                <a:spcPts val="0"/>
              </a:spcAft>
              <a:buClr>
                <a:schemeClr val="dk1"/>
              </a:buClr>
              <a:buSzPts val="1440"/>
              <a:buFont typeface="Corbel"/>
              <a:buChar char="•"/>
              <a:defRPr sz="1800" b="0" i="0" u="none" strike="noStrike" cap="none">
                <a:solidFill>
                  <a:schemeClr val="dk1"/>
                </a:solidFill>
                <a:latin typeface="Corbel"/>
                <a:ea typeface="Corbel"/>
                <a:cs typeface="Corbel"/>
                <a:sym typeface="Corbel"/>
              </a:defRPr>
            </a:lvl3pPr>
            <a:lvl4pPr marL="1828800" marR="0" lvl="3" indent="-309880"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4pPr>
            <a:lvl5pPr marL="2286000" marR="0" lvl="4"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5pPr>
            <a:lvl6pPr marL="2743200" marR="0" lvl="5"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6pPr>
            <a:lvl7pPr marL="3200400" marR="0" lvl="6"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7pPr>
            <a:lvl8pPr marL="3657600" marR="0" lvl="7"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dk1"/>
              </a:buClr>
              <a:buSzPts val="1280"/>
              <a:buFont typeface="Corbel"/>
              <a:buChar char="•"/>
              <a:defRPr sz="1600" b="0" i="0" u="none" strike="noStrike" cap="none">
                <a:solidFill>
                  <a:schemeClr val="dk1"/>
                </a:solidFill>
                <a:latin typeface="Corbel"/>
                <a:ea typeface="Corbel"/>
                <a:cs typeface="Corbel"/>
                <a:sym typeface="Corbel"/>
              </a:defRPr>
            </a:lvl9pPr>
          </a:lstStyle>
          <a:p>
            <a:endParaRPr/>
          </a:p>
        </p:txBody>
      </p:sp>
      <p:sp>
        <p:nvSpPr>
          <p:cNvPr id="12" name="Google Shape;12;p1"/>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3" name="Google Shape;13;p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4" name="Google Shape;14;p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orbel"/>
                <a:ea typeface="Corbel"/>
                <a:cs typeface="Corbel"/>
                <a:sym typeface="Corbel"/>
              </a:defRPr>
            </a:lvl1pPr>
            <a:lvl2pPr marL="0" marR="0" lvl="1" indent="0" algn="r" rtl="0">
              <a:spcBef>
                <a:spcPts val="0"/>
              </a:spcBef>
              <a:buNone/>
              <a:defRPr sz="1200" b="0" i="0" u="none" strike="noStrike" cap="none">
                <a:solidFill>
                  <a:schemeClr val="dk1"/>
                </a:solidFill>
                <a:latin typeface="Corbel"/>
                <a:ea typeface="Corbel"/>
                <a:cs typeface="Corbel"/>
                <a:sym typeface="Corbel"/>
              </a:defRPr>
            </a:lvl2pPr>
            <a:lvl3pPr marL="0" marR="0" lvl="2" indent="0" algn="r" rtl="0">
              <a:spcBef>
                <a:spcPts val="0"/>
              </a:spcBef>
              <a:buNone/>
              <a:defRPr sz="1200" b="0" i="0" u="none" strike="noStrike" cap="none">
                <a:solidFill>
                  <a:schemeClr val="dk1"/>
                </a:solidFill>
                <a:latin typeface="Corbel"/>
                <a:ea typeface="Corbel"/>
                <a:cs typeface="Corbel"/>
                <a:sym typeface="Corbel"/>
              </a:defRPr>
            </a:lvl3pPr>
            <a:lvl4pPr marL="0" marR="0" lvl="3" indent="0" algn="r" rtl="0">
              <a:spcBef>
                <a:spcPts val="0"/>
              </a:spcBef>
              <a:buNone/>
              <a:defRPr sz="1200" b="0" i="0" u="none" strike="noStrike" cap="none">
                <a:solidFill>
                  <a:schemeClr val="dk1"/>
                </a:solidFill>
                <a:latin typeface="Corbel"/>
                <a:ea typeface="Corbel"/>
                <a:cs typeface="Corbel"/>
                <a:sym typeface="Corbel"/>
              </a:defRPr>
            </a:lvl4pPr>
            <a:lvl5pPr marL="0" marR="0" lvl="4" indent="0" algn="r" rtl="0">
              <a:spcBef>
                <a:spcPts val="0"/>
              </a:spcBef>
              <a:buNone/>
              <a:defRPr sz="1200" b="0" i="0" u="none" strike="noStrike" cap="none">
                <a:solidFill>
                  <a:schemeClr val="dk1"/>
                </a:solidFill>
                <a:latin typeface="Corbel"/>
                <a:ea typeface="Corbel"/>
                <a:cs typeface="Corbel"/>
                <a:sym typeface="Corbel"/>
              </a:defRPr>
            </a:lvl5pPr>
            <a:lvl6pPr marL="0" marR="0" lvl="5" indent="0" algn="r" rtl="0">
              <a:spcBef>
                <a:spcPts val="0"/>
              </a:spcBef>
              <a:buNone/>
              <a:defRPr sz="1200" b="0" i="0" u="none" strike="noStrike" cap="none">
                <a:solidFill>
                  <a:schemeClr val="dk1"/>
                </a:solidFill>
                <a:latin typeface="Corbel"/>
                <a:ea typeface="Corbel"/>
                <a:cs typeface="Corbel"/>
                <a:sym typeface="Corbel"/>
              </a:defRPr>
            </a:lvl6pPr>
            <a:lvl7pPr marL="0" marR="0" lvl="6" indent="0" algn="r" rtl="0">
              <a:spcBef>
                <a:spcPts val="0"/>
              </a:spcBef>
              <a:buNone/>
              <a:defRPr sz="1200" b="0" i="0" u="none" strike="noStrike" cap="none">
                <a:solidFill>
                  <a:schemeClr val="dk1"/>
                </a:solidFill>
                <a:latin typeface="Corbel"/>
                <a:ea typeface="Corbel"/>
                <a:cs typeface="Corbel"/>
                <a:sym typeface="Corbel"/>
              </a:defRPr>
            </a:lvl7pPr>
            <a:lvl8pPr marL="0" marR="0" lvl="7" indent="0" algn="r" rtl="0">
              <a:spcBef>
                <a:spcPts val="0"/>
              </a:spcBef>
              <a:buNone/>
              <a:defRPr sz="1200" b="0" i="0" u="none" strike="noStrike" cap="none">
                <a:solidFill>
                  <a:schemeClr val="dk1"/>
                </a:solidFill>
                <a:latin typeface="Corbel"/>
                <a:ea typeface="Corbel"/>
                <a:cs typeface="Corbel"/>
                <a:sym typeface="Corbel"/>
              </a:defRPr>
            </a:lvl8pPr>
            <a:lvl9pPr marL="0" marR="0" lvl="8" indent="0" algn="r" rtl="0">
              <a:spcBef>
                <a:spcPts val="0"/>
              </a:spcBef>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1"/>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pic>
        <p:nvPicPr>
          <p:cNvPr id="16" name="Google Shape;16;p1" descr="Logo for the Network of the National Library of Medicine"/>
          <p:cNvPicPr preferRelativeResize="0"/>
          <p:nvPr/>
        </p:nvPicPr>
        <p:blipFill rotWithShape="1">
          <a:blip r:embed="rId13">
            <a:alphaModFix/>
          </a:blip>
          <a:srcRect/>
          <a:stretch/>
        </p:blipFill>
        <p:spPr>
          <a:xfrm>
            <a:off x="225939" y="6201688"/>
            <a:ext cx="3590518" cy="57607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mlanet.org/professional-development/medlib-e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mailto:jamia.williams@utah.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mailto:sam.nunn@utah.edu" TargetMode="External"/><Relationship Id="rId4" Type="http://schemas.openxmlformats.org/officeDocument/2006/relationships/hyperlink" Target="mailto:blinares@emporia.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hyperlink" Target="https://www.mlanet.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www.mlanet.org/Specializations/consumer-health-information-specializa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nnlm.gov/guides/consumer-health-information-specializa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hyperlink" Target="mailto:sam.nunn@utah.ed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mailto:jim.westwood@mlahq.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112543" y="1383076"/>
            <a:ext cx="9966900" cy="2926200"/>
          </a:xfrm>
          <a:prstGeom prst="rect">
            <a:avLst/>
          </a:prstGeom>
          <a:noFill/>
          <a:ln>
            <a:noFill/>
          </a:ln>
        </p:spPr>
        <p:txBody>
          <a:bodyPr spcFirstLastPara="1" wrap="square" lIns="91425" tIns="45700" rIns="91425" bIns="45700" anchor="b" anchorCtr="0">
            <a:normAutofit/>
          </a:bodyPr>
          <a:lstStyle/>
          <a:p>
            <a:pPr marL="0" lvl="0" indent="0" algn="ctr" rtl="0">
              <a:lnSpc>
                <a:spcPct val="120000"/>
              </a:lnSpc>
              <a:spcBef>
                <a:spcPts val="0"/>
              </a:spcBef>
              <a:spcAft>
                <a:spcPts val="0"/>
              </a:spcAft>
              <a:buClr>
                <a:schemeClr val="dk1"/>
              </a:buClr>
              <a:buSzPts val="1100"/>
              <a:buFont typeface="Arial"/>
              <a:buNone/>
            </a:pPr>
            <a:r>
              <a:rPr lang="en-US" sz="3200" dirty="0">
                <a:solidFill>
                  <a:srgbClr val="294668"/>
                </a:solidFill>
                <a:highlight>
                  <a:srgbClr val="FFFFFF"/>
                </a:highlight>
                <a:latin typeface="Roboto"/>
                <a:ea typeface="Roboto"/>
                <a:cs typeface="Roboto"/>
                <a:sym typeface="Roboto"/>
              </a:rPr>
              <a:t>Course Approval 101- Consumer Health for Library Students </a:t>
            </a:r>
            <a:endParaRPr sz="4000" b="0" dirty="0">
              <a:latin typeface="Calibri"/>
              <a:ea typeface="Calibri"/>
              <a:cs typeface="Calibri"/>
              <a:sym typeface="Calibri"/>
            </a:endParaRPr>
          </a:p>
          <a:p>
            <a:pPr marL="0" lvl="0" indent="0" algn="ctr" rtl="0">
              <a:lnSpc>
                <a:spcPct val="85000"/>
              </a:lnSpc>
              <a:spcBef>
                <a:spcPts val="400"/>
              </a:spcBef>
              <a:spcAft>
                <a:spcPts val="0"/>
              </a:spcAft>
              <a:buClr>
                <a:schemeClr val="dk1"/>
              </a:buClr>
              <a:buSzPts val="7200"/>
              <a:buFont typeface="Corbel"/>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22"/>
          <p:cNvSpPr txBox="1">
            <a:spLocks noGrp="1"/>
          </p:cNvSpPr>
          <p:nvPr>
            <p:ph type="title" idx="4294967295"/>
          </p:nvPr>
        </p:nvSpPr>
        <p:spPr>
          <a:xfrm>
            <a:off x="570624" y="518324"/>
            <a:ext cx="3963275" cy="1024725"/>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Roboto"/>
                <a:ea typeface="Roboto"/>
                <a:cs typeface="Roboto"/>
                <a:sym typeface="Roboto"/>
              </a:rPr>
              <a:t>Table Example</a:t>
            </a:r>
          </a:p>
        </p:txBody>
      </p:sp>
      <p:pic>
        <p:nvPicPr>
          <p:cNvPr id="172" name="Google Shape;172;p22" descr="Sample of the MLA competencies table"/>
          <p:cNvPicPr preferRelativeResize="0"/>
          <p:nvPr/>
        </p:nvPicPr>
        <p:blipFill>
          <a:blip r:embed="rId3">
            <a:alphaModFix/>
          </a:blip>
          <a:stretch>
            <a:fillRect/>
          </a:stretch>
        </p:blipFill>
        <p:spPr>
          <a:xfrm>
            <a:off x="4533899" y="518324"/>
            <a:ext cx="4103075" cy="54168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Autofit/>
          </a:bodyPr>
          <a:lstStyle/>
          <a:p>
            <a:pPr marL="0" lvl="0" indent="0" algn="ctr" rtl="0">
              <a:lnSpc>
                <a:spcPct val="120000"/>
              </a:lnSpc>
              <a:spcBef>
                <a:spcPts val="0"/>
              </a:spcBef>
              <a:spcAft>
                <a:spcPts val="0"/>
              </a:spcAft>
              <a:buNone/>
            </a:pPr>
            <a:r>
              <a:rPr lang="en-US" sz="3200" b="1" dirty="0">
                <a:solidFill>
                  <a:srgbClr val="294668"/>
                </a:solidFill>
                <a:highlight>
                  <a:srgbClr val="FFFFFF"/>
                </a:highlight>
                <a:latin typeface="Roboto"/>
                <a:ea typeface="Roboto"/>
                <a:cs typeface="Roboto"/>
                <a:sym typeface="Roboto"/>
              </a:rPr>
              <a:t>Step 3 to get course approved by MLA  </a:t>
            </a:r>
            <a:endParaRPr sz="3200" b="1" dirty="0">
              <a:solidFill>
                <a:srgbClr val="294668"/>
              </a:solidFill>
              <a:highlight>
                <a:srgbClr val="FFFFFF"/>
              </a:highlight>
              <a:latin typeface="Roboto"/>
              <a:ea typeface="Roboto"/>
              <a:cs typeface="Roboto"/>
              <a:sym typeface="Roboto"/>
            </a:endParaRPr>
          </a:p>
          <a:p>
            <a:pPr marL="0" lvl="0" indent="0" algn="ctr" rtl="0">
              <a:spcBef>
                <a:spcPts val="400"/>
              </a:spcBef>
              <a:spcAft>
                <a:spcPts val="0"/>
              </a:spcAft>
              <a:buNone/>
            </a:pPr>
            <a:endParaRPr sz="5900" b="1" dirty="0"/>
          </a:p>
        </p:txBody>
      </p:sp>
      <p:sp>
        <p:nvSpPr>
          <p:cNvPr id="180" name="Google Shape;180;p23"/>
          <p:cNvSpPr txBox="1">
            <a:spLocks noGrp="1"/>
          </p:cNvSpPr>
          <p:nvPr>
            <p:ph type="body" idx="1"/>
          </p:nvPr>
        </p:nvSpPr>
        <p:spPr>
          <a:xfrm>
            <a:off x="780625" y="1250875"/>
            <a:ext cx="10974600" cy="5420400"/>
          </a:xfrm>
          <a:prstGeom prst="rect">
            <a:avLst/>
          </a:prstGeom>
        </p:spPr>
        <p:txBody>
          <a:bodyPr spcFirstLastPara="1" wrap="square" lIns="91425" tIns="45700" rIns="91425" bIns="45700" anchor="t" anchorCtr="0">
            <a:normAutofit/>
          </a:bodyPr>
          <a:lstStyle/>
          <a:p>
            <a:pPr marL="0" lvl="0" indent="0" algn="l" rtl="0">
              <a:lnSpc>
                <a:spcPct val="95000"/>
              </a:lnSpc>
              <a:spcBef>
                <a:spcPts val="1200"/>
              </a:spcBef>
              <a:spcAft>
                <a:spcPts val="0"/>
              </a:spcAft>
              <a:buSzPts val="770"/>
              <a:buNone/>
            </a:pPr>
            <a:r>
              <a:rPr lang="en-US" sz="1800" b="1"/>
              <a:t>Step 3:</a:t>
            </a:r>
            <a:r>
              <a:rPr lang="en-US" sz="1800"/>
              <a:t>   Once Jim Westwood verifies that your course aligns with one or more CHIS competencies, go to the MLA application portal to fill out your application. </a:t>
            </a:r>
            <a:endParaRPr sz="1800"/>
          </a:p>
          <a:p>
            <a:pPr marL="457200" lvl="0" indent="-342900" algn="l" rtl="0">
              <a:lnSpc>
                <a:spcPct val="95000"/>
              </a:lnSpc>
              <a:spcBef>
                <a:spcPts val="1200"/>
              </a:spcBef>
              <a:spcAft>
                <a:spcPts val="0"/>
              </a:spcAft>
              <a:buSzPts val="1800"/>
              <a:buChar char="•"/>
            </a:pPr>
            <a:r>
              <a:rPr lang="en-US" sz="1800"/>
              <a:t>Note that you do not have to be an MLA member to apply. You will need to have an MLA account to complete the form. Feel free to request a guest account if you are not a MLA member.</a:t>
            </a:r>
            <a:endParaRPr sz="1800"/>
          </a:p>
          <a:p>
            <a:pPr marL="0" lvl="0" indent="0" algn="l" rtl="0">
              <a:lnSpc>
                <a:spcPct val="95000"/>
              </a:lnSpc>
              <a:spcBef>
                <a:spcPts val="1200"/>
              </a:spcBef>
              <a:spcAft>
                <a:spcPts val="0"/>
              </a:spcAft>
              <a:buNone/>
            </a:pPr>
            <a:endParaRPr sz="1695">
              <a:solidFill>
                <a:srgbClr val="000000"/>
              </a:solidFill>
              <a:latin typeface="Roboto"/>
              <a:ea typeface="Roboto"/>
              <a:cs typeface="Roboto"/>
              <a:sym typeface="Roboto"/>
            </a:endParaRPr>
          </a:p>
          <a:p>
            <a:pPr marL="0" lvl="0" indent="0" algn="l" rtl="0">
              <a:lnSpc>
                <a:spcPct val="80000"/>
              </a:lnSpc>
              <a:spcBef>
                <a:spcPts val="1200"/>
              </a:spcBef>
              <a:spcAft>
                <a:spcPts val="0"/>
              </a:spcAft>
              <a:buSzPts val="770"/>
              <a:buNone/>
            </a:pPr>
            <a:endParaRPr sz="10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770"/>
              <a:buNone/>
            </a:pPr>
            <a:endParaRPr sz="200">
              <a:latin typeface="Roboto"/>
              <a:ea typeface="Roboto"/>
              <a:cs typeface="Roboto"/>
              <a:sym typeface="Roboto"/>
            </a:endParaRPr>
          </a:p>
          <a:p>
            <a:pPr marL="0" lvl="0" indent="0" algn="l" rtl="0">
              <a:lnSpc>
                <a:spcPct val="95000"/>
              </a:lnSpc>
              <a:spcBef>
                <a:spcPts val="1200"/>
              </a:spcBef>
              <a:spcAft>
                <a:spcPts val="0"/>
              </a:spcAft>
              <a:buSzPts val="770"/>
              <a:buNone/>
            </a:pPr>
            <a:endParaRPr sz="200">
              <a:latin typeface="Roboto"/>
              <a:ea typeface="Roboto"/>
              <a:cs typeface="Roboto"/>
              <a:sym typeface="Roboto"/>
            </a:endParaRPr>
          </a:p>
          <a:p>
            <a:pPr marL="0" lvl="0" indent="0" algn="l" rtl="0">
              <a:lnSpc>
                <a:spcPct val="95000"/>
              </a:lnSpc>
              <a:spcBef>
                <a:spcPts val="1200"/>
              </a:spcBef>
              <a:spcAft>
                <a:spcPts val="0"/>
              </a:spcAft>
              <a:buSzPts val="770"/>
              <a:buNone/>
            </a:pPr>
            <a:endParaRPr sz="200">
              <a:latin typeface="Roboto"/>
              <a:ea typeface="Roboto"/>
              <a:cs typeface="Roboto"/>
              <a:sym typeface="Roboto"/>
            </a:endParaRPr>
          </a:p>
          <a:p>
            <a:pPr marL="0" lvl="0" indent="0" algn="l" rtl="0">
              <a:lnSpc>
                <a:spcPct val="95000"/>
              </a:lnSpc>
              <a:spcBef>
                <a:spcPts val="1200"/>
              </a:spcBef>
              <a:spcAft>
                <a:spcPts val="0"/>
              </a:spcAft>
              <a:buSzPts val="770"/>
              <a:buNone/>
            </a:pPr>
            <a:endParaRPr sz="100">
              <a:latin typeface="Roboto"/>
              <a:ea typeface="Roboto"/>
              <a:cs typeface="Roboto"/>
              <a:sym typeface="Roboto"/>
            </a:endParaRPr>
          </a:p>
          <a:p>
            <a:pPr marL="0" lvl="0" indent="0" algn="l" rtl="0">
              <a:lnSpc>
                <a:spcPct val="70000"/>
              </a:lnSpc>
              <a:spcBef>
                <a:spcPts val="1400"/>
              </a:spcBef>
              <a:spcAft>
                <a:spcPts val="0"/>
              </a:spcAft>
              <a:buSzPts val="770"/>
              <a:buNone/>
            </a:pPr>
            <a:endParaRPr sz="100">
              <a:highlight>
                <a:srgbClr val="FFFFFF"/>
              </a:highlight>
              <a:latin typeface="Roboto"/>
              <a:ea typeface="Roboto"/>
              <a:cs typeface="Roboto"/>
              <a:sym typeface="Roboto"/>
            </a:endParaRPr>
          </a:p>
        </p:txBody>
      </p:sp>
      <p:pic>
        <p:nvPicPr>
          <p:cNvPr id="181" name="Google Shape;181;p23" descr="the word application spelled out using scrabble tiles">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2609940" y="2977075"/>
            <a:ext cx="6941526" cy="2578275"/>
          </a:xfrm>
          <a:prstGeom prst="rect">
            <a:avLst/>
          </a:prstGeom>
          <a:noFill/>
          <a:ln>
            <a:noFill/>
          </a:ln>
          <a:effectLst>
            <a:outerShdw blurRad="22860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4"/>
          <p:cNvSpPr txBox="1">
            <a:spLocks noGrp="1"/>
          </p:cNvSpPr>
          <p:nvPr>
            <p:ph type="title"/>
          </p:nvPr>
        </p:nvSpPr>
        <p:spPr>
          <a:xfrm>
            <a:off x="1158300" y="630350"/>
            <a:ext cx="9875400" cy="1356300"/>
          </a:xfrm>
          <a:prstGeom prst="rect">
            <a:avLst/>
          </a:prstGeom>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chemeClr val="dk1"/>
              </a:buClr>
              <a:buSzPts val="1100"/>
              <a:buFont typeface="Arial"/>
              <a:buNone/>
            </a:pPr>
            <a:r>
              <a:rPr lang="en-US" sz="3200" b="1" dirty="0">
                <a:solidFill>
                  <a:srgbClr val="294668"/>
                </a:solidFill>
                <a:highlight>
                  <a:srgbClr val="FFFFFF"/>
                </a:highlight>
                <a:latin typeface="Roboto"/>
                <a:ea typeface="Roboto"/>
                <a:cs typeface="Roboto"/>
                <a:sym typeface="Roboto"/>
              </a:rPr>
              <a:t>Steps 4 and 5 to get course approved by MLA  </a:t>
            </a:r>
            <a:endParaRPr sz="3200" b="1" dirty="0">
              <a:solidFill>
                <a:srgbClr val="294668"/>
              </a:solidFill>
              <a:highlight>
                <a:srgbClr val="FFFFFF"/>
              </a:highlight>
              <a:latin typeface="Roboto"/>
              <a:ea typeface="Roboto"/>
              <a:cs typeface="Roboto"/>
              <a:sym typeface="Roboto"/>
            </a:endParaRPr>
          </a:p>
          <a:p>
            <a:pPr marL="0" lvl="0" indent="0" algn="l" rtl="0">
              <a:spcBef>
                <a:spcPts val="400"/>
              </a:spcBef>
              <a:spcAft>
                <a:spcPts val="0"/>
              </a:spcAft>
              <a:buNone/>
            </a:pPr>
            <a:endParaRPr dirty="0"/>
          </a:p>
        </p:txBody>
      </p:sp>
      <p:sp>
        <p:nvSpPr>
          <p:cNvPr id="188" name="Google Shape;188;p24"/>
          <p:cNvSpPr txBox="1">
            <a:spLocks noGrp="1"/>
          </p:cNvSpPr>
          <p:nvPr>
            <p:ph type="body" idx="1"/>
          </p:nvPr>
        </p:nvSpPr>
        <p:spPr>
          <a:xfrm>
            <a:off x="1143000" y="2057400"/>
            <a:ext cx="6825000" cy="3711300"/>
          </a:xfrm>
          <a:prstGeom prst="rect">
            <a:avLst/>
          </a:prstGeom>
        </p:spPr>
        <p:txBody>
          <a:bodyPr spcFirstLastPara="1" wrap="square" lIns="91425" tIns="45700" rIns="91425" bIns="45700" anchor="t" anchorCtr="0">
            <a:normAutofit/>
          </a:bodyPr>
          <a:lstStyle/>
          <a:p>
            <a:pPr marL="0" lvl="0" indent="0" algn="l" rtl="0">
              <a:lnSpc>
                <a:spcPct val="115000"/>
              </a:lnSpc>
              <a:spcBef>
                <a:spcPts val="1200"/>
              </a:spcBef>
              <a:spcAft>
                <a:spcPts val="0"/>
              </a:spcAft>
              <a:buClr>
                <a:schemeClr val="dk1"/>
              </a:buClr>
              <a:buSzPts val="1100"/>
              <a:buFont typeface="Arial"/>
              <a:buNone/>
            </a:pPr>
            <a:r>
              <a:rPr lang="en-US" sz="2000" b="1" dirty="0"/>
              <a:t>Step 4</a:t>
            </a:r>
            <a:r>
              <a:rPr lang="en-US" sz="2000" dirty="0"/>
              <a:t>:  Throughout the process, please keep in touch with Jim and Sam on the status of your application. If you have any questions about the required information, please contact Jim Westwood or Sam Nunn for assistance.</a:t>
            </a:r>
            <a:endParaRPr sz="2000" dirty="0"/>
          </a:p>
          <a:p>
            <a:pPr marL="0" lvl="0" indent="0" algn="l" rtl="0">
              <a:lnSpc>
                <a:spcPct val="115000"/>
              </a:lnSpc>
              <a:spcBef>
                <a:spcPts val="1200"/>
              </a:spcBef>
              <a:spcAft>
                <a:spcPts val="0"/>
              </a:spcAft>
              <a:buNone/>
            </a:pPr>
            <a:r>
              <a:rPr lang="en-US" sz="2000" b="1" dirty="0"/>
              <a:t>Step 5:</a:t>
            </a:r>
            <a:r>
              <a:rPr lang="en-US" sz="2000" dirty="0"/>
              <a:t>  Once you've submitted the form, notify Jim Westwood and Sam Nunn of your completion. MLA will review your application, and a representative will contact you about your submission.  </a:t>
            </a:r>
            <a:endParaRPr sz="2000" dirty="0"/>
          </a:p>
          <a:p>
            <a:pPr marL="0" lvl="0" indent="0" algn="l" rtl="0">
              <a:lnSpc>
                <a:spcPct val="115000"/>
              </a:lnSpc>
              <a:spcBef>
                <a:spcPts val="1200"/>
              </a:spcBef>
              <a:spcAft>
                <a:spcPts val="1200"/>
              </a:spcAft>
              <a:buClr>
                <a:schemeClr val="dk1"/>
              </a:buClr>
              <a:buSzPts val="1100"/>
              <a:buFont typeface="Arial"/>
              <a:buNone/>
            </a:pPr>
            <a:endParaRPr sz="1800" dirty="0">
              <a:latin typeface="Roboto"/>
              <a:ea typeface="Roboto"/>
              <a:cs typeface="Roboto"/>
              <a:sym typeface="Roboto"/>
            </a:endParaRPr>
          </a:p>
        </p:txBody>
      </p:sp>
      <p:pic>
        <p:nvPicPr>
          <p:cNvPr id="189" name="Google Shape;189;p24" descr="A stack of colorful sticky notes with the words &quot;What's Next?&quot; on the sticky notes.">
            <a:extLst>
              <a:ext uri="{C183D7F6-B498-43B3-948B-1728B52AA6E4}">
                <adec:decorative xmlns:adec="http://schemas.microsoft.com/office/drawing/2017/decorative" val="0"/>
              </a:ext>
            </a:extLst>
          </p:cNvPr>
          <p:cNvPicPr preferRelativeResize="0"/>
          <p:nvPr/>
        </p:nvPicPr>
        <p:blipFill rotWithShape="1">
          <a:blip r:embed="rId3">
            <a:alphaModFix/>
          </a:blip>
          <a:srcRect l="41728"/>
          <a:stretch/>
        </p:blipFill>
        <p:spPr>
          <a:xfrm>
            <a:off x="8545732" y="1986650"/>
            <a:ext cx="2841118" cy="2573300"/>
          </a:xfrm>
          <a:prstGeom prst="rect">
            <a:avLst/>
          </a:prstGeom>
          <a:noFill/>
          <a:ln>
            <a:noFill/>
          </a:ln>
          <a:effectLst>
            <a:outerShdw blurRad="271463" dist="19050"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5"/>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Autofit/>
          </a:bodyPr>
          <a:lstStyle/>
          <a:p>
            <a:pPr marL="0" lvl="0" indent="0" algn="ctr" rtl="0">
              <a:lnSpc>
                <a:spcPct val="120000"/>
              </a:lnSpc>
              <a:spcBef>
                <a:spcPts val="0"/>
              </a:spcBef>
              <a:spcAft>
                <a:spcPts val="0"/>
              </a:spcAft>
              <a:buNone/>
            </a:pPr>
            <a:r>
              <a:rPr lang="en-US" sz="3200" b="1" dirty="0">
                <a:solidFill>
                  <a:srgbClr val="294668"/>
                </a:solidFill>
                <a:highlight>
                  <a:srgbClr val="FFFFFF"/>
                </a:highlight>
                <a:latin typeface="Roboto"/>
                <a:ea typeface="Roboto"/>
                <a:cs typeface="Roboto"/>
                <a:sym typeface="Roboto"/>
              </a:rPr>
              <a:t>Items to keep in mind as you fill out the form: Submission Type</a:t>
            </a:r>
            <a:endParaRPr sz="3200" b="1" dirty="0">
              <a:solidFill>
                <a:srgbClr val="294668"/>
              </a:solidFill>
              <a:highlight>
                <a:srgbClr val="FFFFFF"/>
              </a:highlight>
              <a:latin typeface="Roboto"/>
              <a:ea typeface="Roboto"/>
              <a:cs typeface="Roboto"/>
              <a:sym typeface="Roboto"/>
            </a:endParaRPr>
          </a:p>
          <a:p>
            <a:pPr marL="0" lvl="0" indent="0" algn="ctr" rtl="0">
              <a:spcBef>
                <a:spcPts val="400"/>
              </a:spcBef>
              <a:spcAft>
                <a:spcPts val="0"/>
              </a:spcAft>
              <a:buNone/>
            </a:pPr>
            <a:endParaRPr sz="5900" b="1" dirty="0"/>
          </a:p>
        </p:txBody>
      </p:sp>
      <p:sp>
        <p:nvSpPr>
          <p:cNvPr id="196" name="Google Shape;196;p25"/>
          <p:cNvSpPr txBox="1">
            <a:spLocks noGrp="1"/>
          </p:cNvSpPr>
          <p:nvPr>
            <p:ph type="body" idx="1"/>
          </p:nvPr>
        </p:nvSpPr>
        <p:spPr>
          <a:xfrm>
            <a:off x="737738" y="1423412"/>
            <a:ext cx="10974600" cy="5420400"/>
          </a:xfrm>
          <a:prstGeom prst="rect">
            <a:avLst/>
          </a:prstGeom>
        </p:spPr>
        <p:txBody>
          <a:bodyPr spcFirstLastPara="1" wrap="square" lIns="91425" tIns="45700" rIns="91425" bIns="45700" anchor="t" anchorCtr="0">
            <a:normAutofit/>
          </a:bodyPr>
          <a:lstStyle/>
          <a:p>
            <a:pPr marL="0" lvl="0" indent="0" algn="l" rtl="0">
              <a:lnSpc>
                <a:spcPct val="95000"/>
              </a:lnSpc>
              <a:spcBef>
                <a:spcPts val="1200"/>
              </a:spcBef>
              <a:spcAft>
                <a:spcPts val="0"/>
              </a:spcAft>
              <a:buSzPts val="770"/>
              <a:buNone/>
            </a:pPr>
            <a:r>
              <a:rPr lang="en-US" sz="2195" dirty="0"/>
              <a:t>When choosing the submission type, select “NLM and NNLM Courses Only”, This selection helps MLA identify if you are participating in the Consumer Health for Library Students Program. </a:t>
            </a:r>
            <a:endParaRPr sz="2195" dirty="0"/>
          </a:p>
          <a:p>
            <a:pPr marL="457200" lvl="0" indent="0" algn="l" rtl="0">
              <a:lnSpc>
                <a:spcPct val="95000"/>
              </a:lnSpc>
              <a:spcBef>
                <a:spcPts val="1200"/>
              </a:spcBef>
              <a:spcAft>
                <a:spcPts val="0"/>
              </a:spcAft>
              <a:buNone/>
            </a:pPr>
            <a:endParaRPr sz="2195" dirty="0">
              <a:solidFill>
                <a:srgbClr val="000000"/>
              </a:solidFill>
              <a:latin typeface="Roboto"/>
              <a:ea typeface="Roboto"/>
              <a:cs typeface="Roboto"/>
              <a:sym typeface="Roboto"/>
            </a:endParaRPr>
          </a:p>
          <a:p>
            <a:pPr marL="0" lvl="0" indent="0" algn="l" rtl="0">
              <a:lnSpc>
                <a:spcPct val="80000"/>
              </a:lnSpc>
              <a:spcBef>
                <a:spcPts val="1200"/>
              </a:spcBef>
              <a:spcAft>
                <a:spcPts val="0"/>
              </a:spcAft>
              <a:buSzPts val="770"/>
              <a:buNone/>
            </a:pPr>
            <a:endParaRPr sz="100" dirty="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770"/>
              <a:buNone/>
            </a:pPr>
            <a:endParaRPr sz="200" dirty="0">
              <a:latin typeface="Roboto"/>
              <a:ea typeface="Roboto"/>
              <a:cs typeface="Roboto"/>
              <a:sym typeface="Roboto"/>
            </a:endParaRPr>
          </a:p>
          <a:p>
            <a:pPr marL="0" lvl="0" indent="0" algn="l" rtl="0">
              <a:lnSpc>
                <a:spcPct val="95000"/>
              </a:lnSpc>
              <a:spcBef>
                <a:spcPts val="1200"/>
              </a:spcBef>
              <a:spcAft>
                <a:spcPts val="0"/>
              </a:spcAft>
              <a:buSzPts val="770"/>
              <a:buNone/>
            </a:pPr>
            <a:endParaRPr sz="200" dirty="0">
              <a:latin typeface="Roboto"/>
              <a:ea typeface="Roboto"/>
              <a:cs typeface="Roboto"/>
              <a:sym typeface="Roboto"/>
            </a:endParaRPr>
          </a:p>
          <a:p>
            <a:pPr marL="0" lvl="0" indent="0" algn="l" rtl="0">
              <a:lnSpc>
                <a:spcPct val="95000"/>
              </a:lnSpc>
              <a:spcBef>
                <a:spcPts val="1200"/>
              </a:spcBef>
              <a:spcAft>
                <a:spcPts val="0"/>
              </a:spcAft>
              <a:buSzPts val="770"/>
              <a:buNone/>
            </a:pPr>
            <a:endParaRPr sz="200" dirty="0">
              <a:latin typeface="Roboto"/>
              <a:ea typeface="Roboto"/>
              <a:cs typeface="Roboto"/>
              <a:sym typeface="Roboto"/>
            </a:endParaRPr>
          </a:p>
          <a:p>
            <a:pPr marL="0" lvl="0" indent="0" algn="l" rtl="0">
              <a:lnSpc>
                <a:spcPct val="95000"/>
              </a:lnSpc>
              <a:spcBef>
                <a:spcPts val="1200"/>
              </a:spcBef>
              <a:spcAft>
                <a:spcPts val="0"/>
              </a:spcAft>
              <a:buSzPts val="770"/>
              <a:buNone/>
            </a:pPr>
            <a:endParaRPr sz="100" dirty="0">
              <a:latin typeface="Roboto"/>
              <a:ea typeface="Roboto"/>
              <a:cs typeface="Roboto"/>
              <a:sym typeface="Roboto"/>
            </a:endParaRPr>
          </a:p>
          <a:p>
            <a:pPr marL="0" lvl="0" indent="0" algn="l" rtl="0">
              <a:lnSpc>
                <a:spcPct val="70000"/>
              </a:lnSpc>
              <a:spcBef>
                <a:spcPts val="1400"/>
              </a:spcBef>
              <a:spcAft>
                <a:spcPts val="0"/>
              </a:spcAft>
              <a:buSzPts val="770"/>
              <a:buNone/>
            </a:pPr>
            <a:endParaRPr sz="100" dirty="0">
              <a:highlight>
                <a:srgbClr val="FFFFFF"/>
              </a:highlight>
              <a:latin typeface="Roboto"/>
              <a:ea typeface="Roboto"/>
              <a:cs typeface="Roboto"/>
              <a:sym typeface="Roboto"/>
            </a:endParaRPr>
          </a:p>
        </p:txBody>
      </p:sp>
      <p:pic>
        <p:nvPicPr>
          <p:cNvPr id="197" name="Google Shape;197;p25" descr="On the MLA approval form, choose nlm and nnlm courses only from the submit a session for a track drop down menu."/>
          <p:cNvPicPr preferRelativeResize="0"/>
          <p:nvPr/>
        </p:nvPicPr>
        <p:blipFill>
          <a:blip r:embed="rId3">
            <a:alphaModFix/>
          </a:blip>
          <a:stretch>
            <a:fillRect/>
          </a:stretch>
        </p:blipFill>
        <p:spPr>
          <a:xfrm>
            <a:off x="1241725" y="2958418"/>
            <a:ext cx="9966626" cy="2892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Autofit/>
          </a:bodyPr>
          <a:lstStyle/>
          <a:p>
            <a:pPr marL="0" lvl="0" indent="0" algn="ctr" rtl="0">
              <a:lnSpc>
                <a:spcPct val="120000"/>
              </a:lnSpc>
              <a:spcBef>
                <a:spcPts val="0"/>
              </a:spcBef>
              <a:spcAft>
                <a:spcPts val="0"/>
              </a:spcAft>
              <a:buNone/>
            </a:pPr>
            <a:r>
              <a:rPr lang="en-US" sz="3200" b="1" dirty="0">
                <a:solidFill>
                  <a:srgbClr val="294668"/>
                </a:solidFill>
                <a:highlight>
                  <a:srgbClr val="FFFFFF"/>
                </a:highlight>
                <a:latin typeface="Roboto"/>
                <a:ea typeface="Roboto"/>
                <a:cs typeface="Roboto"/>
                <a:sym typeface="Roboto"/>
              </a:rPr>
              <a:t>Items to keep in mind as you fill out the form: Credits</a:t>
            </a:r>
            <a:endParaRPr sz="3200" b="1" dirty="0">
              <a:solidFill>
                <a:srgbClr val="294668"/>
              </a:solidFill>
              <a:highlight>
                <a:srgbClr val="FFFFFF"/>
              </a:highlight>
              <a:latin typeface="Roboto"/>
              <a:ea typeface="Roboto"/>
              <a:cs typeface="Roboto"/>
              <a:sym typeface="Roboto"/>
            </a:endParaRPr>
          </a:p>
          <a:p>
            <a:pPr marL="0" lvl="0" indent="0" algn="ctr" rtl="0">
              <a:spcBef>
                <a:spcPts val="400"/>
              </a:spcBef>
              <a:spcAft>
                <a:spcPts val="0"/>
              </a:spcAft>
              <a:buNone/>
            </a:pPr>
            <a:endParaRPr sz="5900" b="1" dirty="0"/>
          </a:p>
        </p:txBody>
      </p:sp>
      <p:sp>
        <p:nvSpPr>
          <p:cNvPr id="204" name="Google Shape;204;p26"/>
          <p:cNvSpPr txBox="1">
            <a:spLocks noGrp="1"/>
          </p:cNvSpPr>
          <p:nvPr>
            <p:ph type="body" idx="1"/>
          </p:nvPr>
        </p:nvSpPr>
        <p:spPr>
          <a:xfrm>
            <a:off x="780625" y="1250875"/>
            <a:ext cx="10974600" cy="5420400"/>
          </a:xfrm>
          <a:prstGeom prst="rect">
            <a:avLst/>
          </a:prstGeom>
        </p:spPr>
        <p:txBody>
          <a:bodyPr spcFirstLastPara="1" wrap="square" lIns="91425" tIns="45700" rIns="91425" bIns="45700" anchor="t" anchorCtr="0">
            <a:normAutofit/>
          </a:bodyPr>
          <a:lstStyle/>
          <a:p>
            <a:pPr marL="0" lvl="0" indent="0" algn="l" rtl="0">
              <a:lnSpc>
                <a:spcPct val="95000"/>
              </a:lnSpc>
              <a:spcBef>
                <a:spcPts val="1200"/>
              </a:spcBef>
              <a:spcAft>
                <a:spcPts val="0"/>
              </a:spcAft>
              <a:buSzPts val="770"/>
              <a:buNone/>
            </a:pPr>
            <a:r>
              <a:rPr lang="en-US"/>
              <a:t>When you have reached the “MLA CE Credits” section of the form, it will ask you to indicate how many MLA CE hours you seek approval. The CE hours can be determined by the number of hours of in-person work done in the class. </a:t>
            </a:r>
            <a:endParaRPr/>
          </a:p>
          <a:p>
            <a:pPr marL="0" lvl="0" indent="0" algn="l" rtl="0">
              <a:lnSpc>
                <a:spcPct val="95000"/>
              </a:lnSpc>
              <a:spcBef>
                <a:spcPts val="1200"/>
              </a:spcBef>
              <a:spcAft>
                <a:spcPts val="0"/>
              </a:spcAft>
              <a:buSzPts val="770"/>
              <a:buNone/>
            </a:pPr>
            <a:r>
              <a:rPr lang="en-US" b="1"/>
              <a:t>One hour of in-person</a:t>
            </a:r>
            <a:r>
              <a:rPr lang="en-US"/>
              <a:t> </a:t>
            </a:r>
            <a:r>
              <a:rPr lang="en-US" b="1"/>
              <a:t>work is equivalent to one CE credit.</a:t>
            </a:r>
            <a:r>
              <a:rPr lang="en-US"/>
              <a:t> </a:t>
            </a:r>
            <a:endParaRPr/>
          </a:p>
          <a:p>
            <a:pPr marL="457200" lvl="0" indent="0" algn="l" rtl="0">
              <a:lnSpc>
                <a:spcPct val="95000"/>
              </a:lnSpc>
              <a:spcBef>
                <a:spcPts val="1200"/>
              </a:spcBef>
              <a:spcAft>
                <a:spcPts val="0"/>
              </a:spcAft>
              <a:buNone/>
            </a:pPr>
            <a:endParaRPr>
              <a:solidFill>
                <a:srgbClr val="000000"/>
              </a:solidFill>
              <a:latin typeface="Roboto"/>
              <a:ea typeface="Roboto"/>
              <a:cs typeface="Roboto"/>
              <a:sym typeface="Roboto"/>
            </a:endParaRPr>
          </a:p>
          <a:p>
            <a:pPr marL="0" lvl="0" indent="0" algn="l" rtl="0">
              <a:lnSpc>
                <a:spcPct val="80000"/>
              </a:lnSpc>
              <a:spcBef>
                <a:spcPts val="1200"/>
              </a:spcBef>
              <a:spcAft>
                <a:spcPts val="0"/>
              </a:spcAft>
              <a:buSzPts val="770"/>
              <a:buNone/>
            </a:pPr>
            <a:endParaRPr sz="10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770"/>
              <a:buNone/>
            </a:pPr>
            <a:endParaRPr sz="200">
              <a:latin typeface="Roboto"/>
              <a:ea typeface="Roboto"/>
              <a:cs typeface="Roboto"/>
              <a:sym typeface="Roboto"/>
            </a:endParaRPr>
          </a:p>
          <a:p>
            <a:pPr marL="0" lvl="0" indent="0" algn="l" rtl="0">
              <a:lnSpc>
                <a:spcPct val="95000"/>
              </a:lnSpc>
              <a:spcBef>
                <a:spcPts val="1200"/>
              </a:spcBef>
              <a:spcAft>
                <a:spcPts val="0"/>
              </a:spcAft>
              <a:buSzPts val="770"/>
              <a:buNone/>
            </a:pPr>
            <a:endParaRPr sz="200">
              <a:latin typeface="Roboto"/>
              <a:ea typeface="Roboto"/>
              <a:cs typeface="Roboto"/>
              <a:sym typeface="Roboto"/>
            </a:endParaRPr>
          </a:p>
          <a:p>
            <a:pPr marL="0" lvl="0" indent="0" algn="l" rtl="0">
              <a:lnSpc>
                <a:spcPct val="95000"/>
              </a:lnSpc>
              <a:spcBef>
                <a:spcPts val="1200"/>
              </a:spcBef>
              <a:spcAft>
                <a:spcPts val="0"/>
              </a:spcAft>
              <a:buSzPts val="770"/>
              <a:buNone/>
            </a:pPr>
            <a:endParaRPr sz="200">
              <a:latin typeface="Roboto"/>
              <a:ea typeface="Roboto"/>
              <a:cs typeface="Roboto"/>
              <a:sym typeface="Roboto"/>
            </a:endParaRPr>
          </a:p>
          <a:p>
            <a:pPr marL="0" lvl="0" indent="0" algn="l" rtl="0">
              <a:lnSpc>
                <a:spcPct val="95000"/>
              </a:lnSpc>
              <a:spcBef>
                <a:spcPts val="1200"/>
              </a:spcBef>
              <a:spcAft>
                <a:spcPts val="0"/>
              </a:spcAft>
              <a:buSzPts val="770"/>
              <a:buNone/>
            </a:pPr>
            <a:endParaRPr sz="100">
              <a:latin typeface="Roboto"/>
              <a:ea typeface="Roboto"/>
              <a:cs typeface="Roboto"/>
              <a:sym typeface="Roboto"/>
            </a:endParaRPr>
          </a:p>
          <a:p>
            <a:pPr marL="0" lvl="0" indent="0" algn="l" rtl="0">
              <a:lnSpc>
                <a:spcPct val="70000"/>
              </a:lnSpc>
              <a:spcBef>
                <a:spcPts val="1400"/>
              </a:spcBef>
              <a:spcAft>
                <a:spcPts val="0"/>
              </a:spcAft>
              <a:buSzPts val="770"/>
              <a:buNone/>
            </a:pPr>
            <a:endParaRPr sz="100">
              <a:highlight>
                <a:srgbClr val="FFFFFF"/>
              </a:highlight>
              <a:latin typeface="Roboto"/>
              <a:ea typeface="Roboto"/>
              <a:cs typeface="Roboto"/>
              <a:sym typeface="Roboto"/>
            </a:endParaRPr>
          </a:p>
        </p:txBody>
      </p:sp>
      <p:pic>
        <p:nvPicPr>
          <p:cNvPr id="205" name="Google Shape;205;p26" descr="Enter the number of CE hours in the MLA CE credits box."/>
          <p:cNvPicPr preferRelativeResize="0"/>
          <p:nvPr/>
        </p:nvPicPr>
        <p:blipFill>
          <a:blip r:embed="rId3">
            <a:alphaModFix/>
          </a:blip>
          <a:stretch>
            <a:fillRect/>
          </a:stretch>
        </p:blipFill>
        <p:spPr>
          <a:xfrm>
            <a:off x="1023938" y="3251763"/>
            <a:ext cx="10144125" cy="2028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7"/>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Autofit/>
          </a:bodyPr>
          <a:lstStyle/>
          <a:p>
            <a:pPr marL="0" lvl="0" indent="0" algn="ctr" rtl="0">
              <a:lnSpc>
                <a:spcPct val="120000"/>
              </a:lnSpc>
              <a:spcBef>
                <a:spcPts val="0"/>
              </a:spcBef>
              <a:spcAft>
                <a:spcPts val="0"/>
              </a:spcAft>
              <a:buNone/>
            </a:pPr>
            <a:r>
              <a:rPr lang="en-US" sz="3200" b="1" dirty="0">
                <a:solidFill>
                  <a:srgbClr val="294668"/>
                </a:solidFill>
                <a:highlight>
                  <a:srgbClr val="FFFFFF"/>
                </a:highlight>
                <a:latin typeface="Roboto"/>
                <a:ea typeface="Roboto"/>
                <a:cs typeface="Roboto"/>
                <a:sym typeface="Roboto"/>
              </a:rPr>
              <a:t>Items to keep in mind as you fill out the form:  Approval Term</a:t>
            </a:r>
            <a:endParaRPr sz="3200" b="1" dirty="0">
              <a:solidFill>
                <a:srgbClr val="294668"/>
              </a:solidFill>
              <a:highlight>
                <a:srgbClr val="FFFFFF"/>
              </a:highlight>
              <a:latin typeface="Roboto"/>
              <a:ea typeface="Roboto"/>
              <a:cs typeface="Roboto"/>
              <a:sym typeface="Roboto"/>
            </a:endParaRPr>
          </a:p>
          <a:p>
            <a:pPr marL="0" lvl="0" indent="0" algn="ctr" rtl="0">
              <a:spcBef>
                <a:spcPts val="400"/>
              </a:spcBef>
              <a:spcAft>
                <a:spcPts val="0"/>
              </a:spcAft>
              <a:buNone/>
            </a:pPr>
            <a:endParaRPr sz="5900" b="1" dirty="0"/>
          </a:p>
        </p:txBody>
      </p:sp>
      <p:sp>
        <p:nvSpPr>
          <p:cNvPr id="212" name="Google Shape;212;p27"/>
          <p:cNvSpPr txBox="1">
            <a:spLocks noGrp="1"/>
          </p:cNvSpPr>
          <p:nvPr>
            <p:ph type="body" idx="1"/>
          </p:nvPr>
        </p:nvSpPr>
        <p:spPr>
          <a:xfrm>
            <a:off x="780625" y="1437600"/>
            <a:ext cx="10974600" cy="5420400"/>
          </a:xfrm>
          <a:prstGeom prst="rect">
            <a:avLst/>
          </a:prstGeom>
        </p:spPr>
        <p:txBody>
          <a:bodyPr spcFirstLastPara="1" wrap="square" lIns="91425" tIns="45700" rIns="91425" bIns="45700" anchor="t" anchorCtr="0">
            <a:normAutofit/>
          </a:bodyPr>
          <a:lstStyle/>
          <a:p>
            <a:pPr marL="0" lvl="0" indent="12700" algn="l" rtl="0">
              <a:lnSpc>
                <a:spcPct val="115000"/>
              </a:lnSpc>
              <a:spcBef>
                <a:spcPts val="1200"/>
              </a:spcBef>
              <a:spcAft>
                <a:spcPts val="0"/>
              </a:spcAft>
              <a:buSzPts val="1100"/>
              <a:buNone/>
            </a:pPr>
            <a:r>
              <a:rPr lang="en-US" dirty="0"/>
              <a:t>When you have reached the term approval section, it will ask you to indicate how long you would like your course to be eligible for MLA CE. Click the drop-down button and choose "3 years". The program offers to cover all the fees related to having your course offer MLA CE credit for up to 3 years. </a:t>
            </a:r>
            <a:endParaRPr dirty="0"/>
          </a:p>
          <a:p>
            <a:pPr marL="457200" lvl="0" indent="0" algn="l" rtl="0">
              <a:lnSpc>
                <a:spcPct val="95000"/>
              </a:lnSpc>
              <a:spcBef>
                <a:spcPts val="1200"/>
              </a:spcBef>
              <a:spcAft>
                <a:spcPts val="0"/>
              </a:spcAft>
              <a:buNone/>
            </a:pPr>
            <a:endParaRPr dirty="0">
              <a:solidFill>
                <a:srgbClr val="000000"/>
              </a:solidFill>
              <a:latin typeface="Roboto"/>
              <a:ea typeface="Roboto"/>
              <a:cs typeface="Roboto"/>
              <a:sym typeface="Roboto"/>
            </a:endParaRPr>
          </a:p>
          <a:p>
            <a:pPr marL="0" lvl="0" indent="0" algn="l" rtl="0">
              <a:lnSpc>
                <a:spcPct val="80000"/>
              </a:lnSpc>
              <a:spcBef>
                <a:spcPts val="1200"/>
              </a:spcBef>
              <a:spcAft>
                <a:spcPts val="0"/>
              </a:spcAft>
              <a:buSzPts val="770"/>
              <a:buNone/>
            </a:pPr>
            <a:endParaRPr sz="100" dirty="0">
              <a:solidFill>
                <a:srgbClr val="000000"/>
              </a:solidFill>
              <a:highlight>
                <a:srgbClr val="FFFFFF"/>
              </a:highlight>
              <a:latin typeface="Roboto"/>
              <a:ea typeface="Roboto"/>
              <a:cs typeface="Roboto"/>
              <a:sym typeface="Roboto"/>
            </a:endParaRPr>
          </a:p>
          <a:p>
            <a:pPr marL="0" lvl="0" indent="0" algn="l" rtl="0">
              <a:lnSpc>
                <a:spcPct val="95000"/>
              </a:lnSpc>
              <a:spcBef>
                <a:spcPts val="1200"/>
              </a:spcBef>
              <a:spcAft>
                <a:spcPts val="0"/>
              </a:spcAft>
              <a:buSzPts val="770"/>
              <a:buNone/>
            </a:pPr>
            <a:endParaRPr sz="200" dirty="0">
              <a:latin typeface="Roboto"/>
              <a:ea typeface="Roboto"/>
              <a:cs typeface="Roboto"/>
              <a:sym typeface="Roboto"/>
            </a:endParaRPr>
          </a:p>
          <a:p>
            <a:pPr marL="0" lvl="0" indent="0" algn="l" rtl="0">
              <a:lnSpc>
                <a:spcPct val="95000"/>
              </a:lnSpc>
              <a:spcBef>
                <a:spcPts val="1200"/>
              </a:spcBef>
              <a:spcAft>
                <a:spcPts val="0"/>
              </a:spcAft>
              <a:buSzPts val="770"/>
              <a:buNone/>
            </a:pPr>
            <a:endParaRPr sz="200" dirty="0">
              <a:latin typeface="Roboto"/>
              <a:ea typeface="Roboto"/>
              <a:cs typeface="Roboto"/>
              <a:sym typeface="Roboto"/>
            </a:endParaRPr>
          </a:p>
          <a:p>
            <a:pPr marL="0" lvl="0" indent="0" algn="l" rtl="0">
              <a:lnSpc>
                <a:spcPct val="95000"/>
              </a:lnSpc>
              <a:spcBef>
                <a:spcPts val="1200"/>
              </a:spcBef>
              <a:spcAft>
                <a:spcPts val="0"/>
              </a:spcAft>
              <a:buSzPts val="770"/>
              <a:buNone/>
            </a:pPr>
            <a:endParaRPr sz="200" dirty="0">
              <a:latin typeface="Roboto"/>
              <a:ea typeface="Roboto"/>
              <a:cs typeface="Roboto"/>
              <a:sym typeface="Roboto"/>
            </a:endParaRPr>
          </a:p>
          <a:p>
            <a:pPr marL="0" lvl="0" indent="0" algn="l" rtl="0">
              <a:lnSpc>
                <a:spcPct val="95000"/>
              </a:lnSpc>
              <a:spcBef>
                <a:spcPts val="1200"/>
              </a:spcBef>
              <a:spcAft>
                <a:spcPts val="0"/>
              </a:spcAft>
              <a:buSzPts val="770"/>
              <a:buNone/>
            </a:pPr>
            <a:endParaRPr sz="100" dirty="0">
              <a:latin typeface="Roboto"/>
              <a:ea typeface="Roboto"/>
              <a:cs typeface="Roboto"/>
              <a:sym typeface="Roboto"/>
            </a:endParaRPr>
          </a:p>
          <a:p>
            <a:pPr marL="0" lvl="0" indent="0" algn="l" rtl="0">
              <a:lnSpc>
                <a:spcPct val="70000"/>
              </a:lnSpc>
              <a:spcBef>
                <a:spcPts val="1400"/>
              </a:spcBef>
              <a:spcAft>
                <a:spcPts val="0"/>
              </a:spcAft>
              <a:buSzPts val="770"/>
              <a:buNone/>
            </a:pPr>
            <a:endParaRPr sz="100" dirty="0">
              <a:highlight>
                <a:srgbClr val="FFFFFF"/>
              </a:highlight>
              <a:latin typeface="Roboto"/>
              <a:ea typeface="Roboto"/>
              <a:cs typeface="Roboto"/>
              <a:sym typeface="Roboto"/>
            </a:endParaRPr>
          </a:p>
        </p:txBody>
      </p:sp>
      <p:pic>
        <p:nvPicPr>
          <p:cNvPr id="213" name="Google Shape;213;p27" descr="Indicate the term of approval between 1 to 3 years."/>
          <p:cNvPicPr preferRelativeResize="0"/>
          <p:nvPr/>
        </p:nvPicPr>
        <p:blipFill>
          <a:blip r:embed="rId3">
            <a:alphaModFix/>
          </a:blip>
          <a:stretch>
            <a:fillRect/>
          </a:stretch>
        </p:blipFill>
        <p:spPr>
          <a:xfrm>
            <a:off x="1032450" y="3179975"/>
            <a:ext cx="10096500" cy="2676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1158300" y="609600"/>
            <a:ext cx="9875400" cy="1356300"/>
          </a:xfrm>
          <a:prstGeom prst="rect">
            <a:avLst/>
          </a:prstGeom>
        </p:spPr>
        <p:txBody>
          <a:bodyPr spcFirstLastPara="1" wrap="square" lIns="91425" tIns="45700" rIns="91425" bIns="45700" anchor="ctr" anchorCtr="0">
            <a:normAutofit/>
          </a:bodyPr>
          <a:lstStyle/>
          <a:p>
            <a:pPr marL="0" lvl="0" indent="0" algn="ctr" rtl="0">
              <a:lnSpc>
                <a:spcPct val="120000"/>
              </a:lnSpc>
              <a:spcBef>
                <a:spcPts val="0"/>
              </a:spcBef>
              <a:spcAft>
                <a:spcPts val="0"/>
              </a:spcAft>
              <a:buClr>
                <a:schemeClr val="dk1"/>
              </a:buClr>
              <a:buSzPts val="1100"/>
              <a:buFont typeface="Arial"/>
              <a:buNone/>
            </a:pPr>
            <a:r>
              <a:rPr lang="en-US" sz="3200" b="1">
                <a:solidFill>
                  <a:srgbClr val="294668"/>
                </a:solidFill>
                <a:highlight>
                  <a:srgbClr val="FFFFFF"/>
                </a:highlight>
                <a:latin typeface="Roboto"/>
                <a:ea typeface="Roboto"/>
                <a:cs typeface="Roboto"/>
                <a:sym typeface="Roboto"/>
              </a:rPr>
              <a:t>Items to keep in mind once class is approved</a:t>
            </a:r>
            <a:endParaRPr sz="3200" b="1">
              <a:solidFill>
                <a:srgbClr val="294668"/>
              </a:solidFill>
              <a:highlight>
                <a:srgbClr val="FFFFFF"/>
              </a:highlight>
              <a:latin typeface="Roboto"/>
              <a:ea typeface="Roboto"/>
              <a:cs typeface="Roboto"/>
              <a:sym typeface="Roboto"/>
            </a:endParaRPr>
          </a:p>
          <a:p>
            <a:pPr marL="0" lvl="0" indent="0" algn="l" rtl="0">
              <a:spcBef>
                <a:spcPts val="400"/>
              </a:spcBef>
              <a:spcAft>
                <a:spcPts val="0"/>
              </a:spcAft>
              <a:buNone/>
            </a:pPr>
            <a:endParaRPr/>
          </a:p>
        </p:txBody>
      </p:sp>
      <p:sp>
        <p:nvSpPr>
          <p:cNvPr id="220" name="Google Shape;220;p28"/>
          <p:cNvSpPr txBox="1">
            <a:spLocks noGrp="1"/>
          </p:cNvSpPr>
          <p:nvPr>
            <p:ph type="body" idx="1"/>
          </p:nvPr>
        </p:nvSpPr>
        <p:spPr>
          <a:xfrm>
            <a:off x="1159500" y="1611275"/>
            <a:ext cx="9873000" cy="4038600"/>
          </a:xfrm>
          <a:prstGeom prst="rect">
            <a:avLst/>
          </a:prstGeom>
        </p:spPr>
        <p:txBody>
          <a:bodyPr spcFirstLastPara="1" wrap="square" lIns="91425" tIns="45700" rIns="91425" bIns="45700" anchor="t" anchorCtr="0">
            <a:normAutofit/>
          </a:bodyPr>
          <a:lstStyle/>
          <a:p>
            <a:pPr marL="0" lvl="0" indent="12700" algn="l" rtl="0">
              <a:lnSpc>
                <a:spcPct val="115000"/>
              </a:lnSpc>
              <a:spcBef>
                <a:spcPts val="1200"/>
              </a:spcBef>
              <a:spcAft>
                <a:spcPts val="0"/>
              </a:spcAft>
              <a:buNone/>
            </a:pPr>
            <a:r>
              <a:rPr lang="en-US"/>
              <a:t>If you are planning to teach your class again, you will need to fill out the “Schedule a Course on the MEDLIB-ED" form to schedule the course on</a:t>
            </a:r>
            <a:r>
              <a:rPr lang="en-US" u="sng">
                <a:solidFill>
                  <a:schemeClr val="hlink"/>
                </a:solidFill>
                <a:hlinkClick r:id="rId3"/>
              </a:rPr>
              <a:t> MEDLIB-ED</a:t>
            </a:r>
            <a:r>
              <a:rPr lang="en-US"/>
              <a:t> before the semester begins. </a:t>
            </a:r>
            <a:endParaRPr/>
          </a:p>
          <a:p>
            <a:pPr marL="457200" lvl="0" indent="-368300" algn="l" rtl="0">
              <a:lnSpc>
                <a:spcPct val="115000"/>
              </a:lnSpc>
              <a:spcBef>
                <a:spcPts val="1200"/>
              </a:spcBef>
              <a:spcAft>
                <a:spcPts val="0"/>
              </a:spcAft>
              <a:buSzPts val="2200"/>
              <a:buChar char="•"/>
            </a:pPr>
            <a:r>
              <a:rPr lang="en-US"/>
              <a:t>This form notifies MLA that you are teaching the class again. They will generate a new code for you to give to your future students to claim credit after completing the course. </a:t>
            </a:r>
            <a:endParaRPr/>
          </a:p>
          <a:p>
            <a:pPr marL="457200" lvl="0" indent="-368300" algn="l" rtl="0">
              <a:lnSpc>
                <a:spcPct val="115000"/>
              </a:lnSpc>
              <a:spcBef>
                <a:spcPts val="0"/>
              </a:spcBef>
              <a:spcAft>
                <a:spcPts val="0"/>
              </a:spcAft>
              <a:buSzPts val="2200"/>
              <a:buChar char="•"/>
            </a:pPr>
            <a:r>
              <a:rPr lang="en-US"/>
              <a:t>If you don’t want your class listed on MEDLIB-ED, you can notify MLA to remove your class from the list.</a:t>
            </a:r>
            <a:endParaRPr/>
          </a:p>
          <a:p>
            <a:pPr marL="0" lvl="0" indent="0" algn="l" rtl="0">
              <a:lnSpc>
                <a:spcPct val="115000"/>
              </a:lnSpc>
              <a:spcBef>
                <a:spcPts val="1200"/>
              </a:spcBef>
              <a:spcAft>
                <a:spcPts val="0"/>
              </a:spcAft>
              <a:buNone/>
            </a:pPr>
            <a:r>
              <a:rPr lang="en-US" sz="1800">
                <a:latin typeface="Roboto"/>
                <a:ea typeface="Roboto"/>
                <a:cs typeface="Roboto"/>
                <a:sym typeface="Roboto"/>
              </a:rPr>
              <a:t> </a:t>
            </a:r>
            <a:endParaRPr sz="1800">
              <a:latin typeface="Roboto"/>
              <a:ea typeface="Roboto"/>
              <a:cs typeface="Roboto"/>
              <a:sym typeface="Roboto"/>
            </a:endParaRPr>
          </a:p>
          <a:p>
            <a:pPr marL="0" lvl="0" indent="0" algn="l" rtl="0">
              <a:spcBef>
                <a:spcPts val="140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9"/>
          <p:cNvSpPr txBox="1">
            <a:spLocks noGrp="1"/>
          </p:cNvSpPr>
          <p:nvPr>
            <p:ph type="title"/>
          </p:nvPr>
        </p:nvSpPr>
        <p:spPr>
          <a:xfrm>
            <a:off x="833400" y="491716"/>
            <a:ext cx="10883100" cy="1114500"/>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400"/>
              </a:spcAft>
              <a:buClr>
                <a:schemeClr val="dk1"/>
              </a:buClr>
              <a:buSzPts val="1100"/>
              <a:buFont typeface="Arial"/>
              <a:buNone/>
            </a:pPr>
            <a:r>
              <a:rPr lang="en-US" sz="3200" b="1" dirty="0">
                <a:solidFill>
                  <a:srgbClr val="294668"/>
                </a:solidFill>
                <a:highlight>
                  <a:srgbClr val="FFFFFF"/>
                </a:highlight>
                <a:latin typeface="Roboto"/>
                <a:ea typeface="Roboto"/>
                <a:cs typeface="Roboto"/>
                <a:sym typeface="Roboto"/>
              </a:rPr>
              <a:t>Brenda Linares, MLIS, MBA, AHIP</a:t>
            </a:r>
            <a:r>
              <a:rPr lang="en-US" sz="3200" b="1" dirty="0">
                <a:solidFill>
                  <a:srgbClr val="294668"/>
                </a:solidFill>
                <a:latin typeface="Roboto"/>
                <a:ea typeface="Roboto"/>
                <a:cs typeface="Roboto"/>
                <a:sym typeface="Roboto"/>
              </a:rPr>
              <a:t> (she/her)</a:t>
            </a:r>
            <a:endParaRPr sz="3200" dirty="0">
              <a:solidFill>
                <a:srgbClr val="294668"/>
              </a:solidFill>
              <a:latin typeface="Roboto"/>
              <a:ea typeface="Roboto"/>
              <a:cs typeface="Roboto"/>
              <a:sym typeface="Roboto"/>
            </a:endParaRPr>
          </a:p>
        </p:txBody>
      </p:sp>
      <p:sp>
        <p:nvSpPr>
          <p:cNvPr id="227" name="Google Shape;227;p29"/>
          <p:cNvSpPr txBox="1">
            <a:spLocks noGrp="1"/>
          </p:cNvSpPr>
          <p:nvPr>
            <p:ph type="body" idx="1"/>
          </p:nvPr>
        </p:nvSpPr>
        <p:spPr>
          <a:xfrm>
            <a:off x="3934050" y="1593650"/>
            <a:ext cx="7782600" cy="4345500"/>
          </a:xfrm>
          <a:prstGeom prst="rect">
            <a:avLst/>
          </a:prstGeom>
          <a:noFill/>
          <a:ln>
            <a:noFill/>
          </a:ln>
        </p:spPr>
        <p:txBody>
          <a:bodyPr spcFirstLastPara="1" wrap="square" lIns="91425" tIns="45700" rIns="91425" bIns="45700" anchor="t" anchorCtr="0">
            <a:normAutofit/>
          </a:bodyPr>
          <a:lstStyle/>
          <a:p>
            <a:pPr marL="457200" lvl="0" indent="-355600" algn="l" rtl="0">
              <a:lnSpc>
                <a:spcPct val="115000"/>
              </a:lnSpc>
              <a:spcBef>
                <a:spcPts val="1200"/>
              </a:spcBef>
              <a:spcAft>
                <a:spcPts val="0"/>
              </a:spcAft>
              <a:buSzPts val="2000"/>
              <a:buChar char="•"/>
            </a:pPr>
            <a:r>
              <a:rPr lang="en-US" sz="2000"/>
              <a:t>Linares is an adjunct instructor in the School of Library and Information Management at Emporia State University.</a:t>
            </a:r>
            <a:endParaRPr sz="2000"/>
          </a:p>
          <a:p>
            <a:pPr marL="457200" lvl="0" indent="-355600" algn="l" rtl="0">
              <a:lnSpc>
                <a:spcPct val="115000"/>
              </a:lnSpc>
              <a:spcBef>
                <a:spcPts val="0"/>
              </a:spcBef>
              <a:spcAft>
                <a:spcPts val="0"/>
              </a:spcAft>
              <a:buClr>
                <a:schemeClr val="lt1"/>
              </a:buClr>
              <a:buSzPts val="2000"/>
              <a:buChar char="•"/>
            </a:pPr>
            <a:endParaRPr sz="2000"/>
          </a:p>
          <a:p>
            <a:pPr marL="457200" lvl="0" indent="-355600" algn="l" rtl="0">
              <a:lnSpc>
                <a:spcPct val="115000"/>
              </a:lnSpc>
              <a:spcBef>
                <a:spcPts val="0"/>
              </a:spcBef>
              <a:spcAft>
                <a:spcPts val="0"/>
              </a:spcAft>
              <a:buSzPts val="2000"/>
              <a:buChar char="•"/>
            </a:pPr>
            <a:r>
              <a:rPr lang="en-US" sz="2000"/>
              <a:t>She teaches courses on information seeking behavior, consumer health, and health sciences librarianship. </a:t>
            </a:r>
            <a:endParaRPr sz="2000"/>
          </a:p>
          <a:p>
            <a:pPr marL="457200" lvl="0" indent="-355600" algn="l" rtl="0">
              <a:lnSpc>
                <a:spcPct val="115000"/>
              </a:lnSpc>
              <a:spcBef>
                <a:spcPts val="0"/>
              </a:spcBef>
              <a:spcAft>
                <a:spcPts val="0"/>
              </a:spcAft>
              <a:buClr>
                <a:schemeClr val="lt1"/>
              </a:buClr>
              <a:buSzPts val="2000"/>
              <a:buChar char="•"/>
            </a:pPr>
            <a:endParaRPr sz="2000"/>
          </a:p>
          <a:p>
            <a:pPr marL="457200" lvl="0" indent="-355600" algn="l" rtl="0">
              <a:lnSpc>
                <a:spcPct val="115000"/>
              </a:lnSpc>
              <a:spcBef>
                <a:spcPts val="0"/>
              </a:spcBef>
              <a:spcAft>
                <a:spcPts val="0"/>
              </a:spcAft>
              <a:buSzPts val="2000"/>
              <a:buChar char="•"/>
            </a:pPr>
            <a:r>
              <a:rPr lang="en-US" sz="2000"/>
              <a:t>Her research interests include outreach, consumer health, instruction and technology, health literacy, patient education and evidence-based research, mentoring, DEI, and leadership and management.</a:t>
            </a:r>
            <a:endParaRPr sz="2000"/>
          </a:p>
          <a:p>
            <a:pPr marL="457200" lvl="0" indent="0" algn="l" rtl="0">
              <a:lnSpc>
                <a:spcPct val="115000"/>
              </a:lnSpc>
              <a:spcBef>
                <a:spcPts val="1200"/>
              </a:spcBef>
              <a:spcAft>
                <a:spcPts val="1200"/>
              </a:spcAft>
              <a:buNone/>
            </a:pPr>
            <a:endParaRPr sz="2000">
              <a:latin typeface="Roboto"/>
              <a:ea typeface="Roboto"/>
              <a:cs typeface="Roboto"/>
              <a:sym typeface="Roboto"/>
            </a:endParaRPr>
          </a:p>
        </p:txBody>
      </p:sp>
      <p:pic>
        <p:nvPicPr>
          <p:cNvPr id="228" name="Google Shape;228;p29" descr="Headshot of Brenda Linares"/>
          <p:cNvPicPr preferRelativeResize="0"/>
          <p:nvPr/>
        </p:nvPicPr>
        <p:blipFill rotWithShape="1">
          <a:blip r:embed="rId3">
            <a:alphaModFix/>
          </a:blip>
          <a:srcRect l="18104" r="18104"/>
          <a:stretch/>
        </p:blipFill>
        <p:spPr>
          <a:xfrm>
            <a:off x="717750" y="1492100"/>
            <a:ext cx="2922401" cy="43455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0" descr="Headshot of Maggie Hairabedian"/>
          <p:cNvSpPr txBox="1">
            <a:spLocks noGrp="1"/>
          </p:cNvSpPr>
          <p:nvPr>
            <p:ph type="title"/>
          </p:nvPr>
        </p:nvSpPr>
        <p:spPr>
          <a:xfrm>
            <a:off x="833400" y="491716"/>
            <a:ext cx="10883100" cy="1114500"/>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400"/>
              </a:spcAft>
              <a:buClr>
                <a:schemeClr val="dk1"/>
              </a:buClr>
              <a:buSzPts val="1100"/>
              <a:buFont typeface="Arial"/>
              <a:buNone/>
            </a:pPr>
            <a:r>
              <a:rPr lang="en-US" sz="3200" b="1" dirty="0">
                <a:solidFill>
                  <a:srgbClr val="294668"/>
                </a:solidFill>
                <a:highlight>
                  <a:srgbClr val="FFFFFF"/>
                </a:highlight>
                <a:latin typeface="Roboto"/>
                <a:ea typeface="Roboto"/>
                <a:cs typeface="Roboto"/>
                <a:sym typeface="Roboto"/>
              </a:rPr>
              <a:t>Maggie Hairabedian</a:t>
            </a:r>
            <a:r>
              <a:rPr lang="en-US" sz="3200" b="1" dirty="0">
                <a:solidFill>
                  <a:srgbClr val="294668"/>
                </a:solidFill>
                <a:latin typeface="Roboto"/>
                <a:ea typeface="Roboto"/>
                <a:cs typeface="Roboto"/>
                <a:sym typeface="Roboto"/>
              </a:rPr>
              <a:t> (she/her)</a:t>
            </a:r>
            <a:endParaRPr sz="3200" dirty="0">
              <a:solidFill>
                <a:srgbClr val="294668"/>
              </a:solidFill>
              <a:latin typeface="Roboto"/>
              <a:ea typeface="Roboto"/>
              <a:cs typeface="Roboto"/>
              <a:sym typeface="Roboto"/>
            </a:endParaRPr>
          </a:p>
        </p:txBody>
      </p:sp>
      <p:sp>
        <p:nvSpPr>
          <p:cNvPr id="235" name="Google Shape;235;p30"/>
          <p:cNvSpPr txBox="1">
            <a:spLocks noGrp="1"/>
          </p:cNvSpPr>
          <p:nvPr>
            <p:ph type="body" idx="1"/>
          </p:nvPr>
        </p:nvSpPr>
        <p:spPr>
          <a:xfrm>
            <a:off x="4352700" y="1606225"/>
            <a:ext cx="7782600" cy="4345500"/>
          </a:xfrm>
          <a:prstGeom prst="rect">
            <a:avLst/>
          </a:prstGeom>
          <a:noFill/>
          <a:ln>
            <a:noFill/>
          </a:ln>
        </p:spPr>
        <p:txBody>
          <a:bodyPr spcFirstLastPara="1" wrap="square" lIns="91425" tIns="45700" rIns="91425" bIns="45700" anchor="t" anchorCtr="0">
            <a:normAutofit/>
          </a:bodyPr>
          <a:lstStyle/>
          <a:p>
            <a:pPr marL="457200" lvl="0" indent="-355600" algn="l" rtl="0">
              <a:lnSpc>
                <a:spcPct val="150000"/>
              </a:lnSpc>
              <a:spcBef>
                <a:spcPts val="1200"/>
              </a:spcBef>
              <a:spcAft>
                <a:spcPts val="0"/>
              </a:spcAft>
              <a:buSzPts val="2000"/>
              <a:buChar char="•"/>
            </a:pPr>
            <a:r>
              <a:rPr lang="en-US" sz="2000" dirty="0"/>
              <a:t>Hairabedian is a Medical Librarian at Wesley Medical Center (HCA) in Wichita, KS. </a:t>
            </a:r>
            <a:endParaRPr sz="2000" dirty="0"/>
          </a:p>
          <a:p>
            <a:pPr marL="457200" lvl="0" indent="-355600" algn="l" rtl="0">
              <a:lnSpc>
                <a:spcPct val="150000"/>
              </a:lnSpc>
              <a:spcBef>
                <a:spcPts val="0"/>
              </a:spcBef>
              <a:spcAft>
                <a:spcPts val="0"/>
              </a:spcAft>
              <a:buSzPts val="2000"/>
              <a:buChar char="•"/>
            </a:pPr>
            <a:r>
              <a:rPr lang="en-US" sz="2000" dirty="0"/>
              <a:t>Education </a:t>
            </a:r>
            <a:endParaRPr sz="2000" dirty="0"/>
          </a:p>
          <a:p>
            <a:pPr marL="914400" lvl="0" indent="-355600" algn="l" rtl="0">
              <a:lnSpc>
                <a:spcPct val="150000"/>
              </a:lnSpc>
              <a:spcBef>
                <a:spcPts val="0"/>
              </a:spcBef>
              <a:spcAft>
                <a:spcPts val="0"/>
              </a:spcAft>
              <a:buSzPts val="2000"/>
              <a:buChar char="•"/>
            </a:pPr>
            <a:r>
              <a:rPr lang="en-US" sz="2000" dirty="0"/>
              <a:t>Master of Library Science - Emporia State University</a:t>
            </a:r>
            <a:endParaRPr sz="2000" dirty="0"/>
          </a:p>
          <a:p>
            <a:pPr marL="914400" lvl="0" indent="-355600" algn="l" rtl="0">
              <a:lnSpc>
                <a:spcPct val="150000"/>
              </a:lnSpc>
              <a:spcBef>
                <a:spcPts val="0"/>
              </a:spcBef>
              <a:spcAft>
                <a:spcPts val="0"/>
              </a:spcAft>
              <a:buSzPts val="2000"/>
              <a:buChar char="•"/>
            </a:pPr>
            <a:r>
              <a:rPr lang="en-US" sz="2000" dirty="0"/>
              <a:t>Master of Art in English - Pittsburg State University</a:t>
            </a:r>
            <a:endParaRPr sz="2000" dirty="0"/>
          </a:p>
          <a:p>
            <a:pPr marL="914400" lvl="0" indent="-355600" algn="l" rtl="0">
              <a:lnSpc>
                <a:spcPct val="150000"/>
              </a:lnSpc>
              <a:spcBef>
                <a:spcPts val="0"/>
              </a:spcBef>
              <a:spcAft>
                <a:spcPts val="0"/>
              </a:spcAft>
              <a:buSzPts val="2000"/>
              <a:buChar char="•"/>
            </a:pPr>
            <a:r>
              <a:rPr lang="en-US" sz="2000" dirty="0"/>
              <a:t>Bachelor of Art in English - Pittsburg State University </a:t>
            </a:r>
            <a:endParaRPr dirty="0"/>
          </a:p>
          <a:p>
            <a:pPr marL="457200" lvl="0" indent="-355600" algn="l" rtl="0">
              <a:lnSpc>
                <a:spcPct val="150000"/>
              </a:lnSpc>
              <a:spcBef>
                <a:spcPts val="0"/>
              </a:spcBef>
              <a:spcAft>
                <a:spcPts val="0"/>
              </a:spcAft>
              <a:buSzPts val="2000"/>
              <a:buChar char="•"/>
            </a:pPr>
            <a:r>
              <a:rPr lang="en-US" sz="2000" dirty="0"/>
              <a:t>MLA’s Consumer Health Information Specialization - Level II</a:t>
            </a:r>
            <a:endParaRPr sz="2000" dirty="0"/>
          </a:p>
          <a:p>
            <a:pPr marL="457200" lvl="0" indent="0" algn="l" rtl="0">
              <a:lnSpc>
                <a:spcPct val="115000"/>
              </a:lnSpc>
              <a:spcBef>
                <a:spcPts val="1200"/>
              </a:spcBef>
              <a:spcAft>
                <a:spcPts val="1200"/>
              </a:spcAft>
              <a:buNone/>
            </a:pPr>
            <a:endParaRPr sz="2000" dirty="0">
              <a:latin typeface="Roboto"/>
              <a:ea typeface="Roboto"/>
              <a:cs typeface="Roboto"/>
              <a:sym typeface="Roboto"/>
            </a:endParaRPr>
          </a:p>
        </p:txBody>
      </p:sp>
      <p:pic>
        <p:nvPicPr>
          <p:cNvPr id="236" name="Google Shape;236;p30" descr="Headshot of Maggie Hairabedian"/>
          <p:cNvPicPr preferRelativeResize="0"/>
          <p:nvPr/>
        </p:nvPicPr>
        <p:blipFill rotWithShape="1">
          <a:blip r:embed="rId3">
            <a:alphaModFix/>
          </a:blip>
          <a:srcRect l="-1667" r="34418"/>
          <a:stretch/>
        </p:blipFill>
        <p:spPr>
          <a:xfrm>
            <a:off x="717750" y="1492100"/>
            <a:ext cx="2922400" cy="4345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1"/>
          <p:cNvSpPr txBox="1">
            <a:spLocks noGrp="1"/>
          </p:cNvSpPr>
          <p:nvPr>
            <p:ph type="title"/>
          </p:nvPr>
        </p:nvSpPr>
        <p:spPr>
          <a:xfrm>
            <a:off x="-59550" y="2197300"/>
            <a:ext cx="4898700" cy="1114500"/>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400"/>
              </a:spcAft>
              <a:buClr>
                <a:schemeClr val="dk1"/>
              </a:buClr>
              <a:buSzPts val="1100"/>
              <a:buFont typeface="Arial"/>
              <a:buNone/>
            </a:pPr>
            <a:r>
              <a:rPr lang="en-US" sz="3200" b="1">
                <a:solidFill>
                  <a:srgbClr val="294668"/>
                </a:solidFill>
                <a:highlight>
                  <a:srgbClr val="FFFFFF"/>
                </a:highlight>
                <a:latin typeface="Roboto"/>
                <a:ea typeface="Roboto"/>
                <a:cs typeface="Roboto"/>
                <a:sym typeface="Roboto"/>
              </a:rPr>
              <a:t>Questions?</a:t>
            </a:r>
            <a:endParaRPr sz="4000">
              <a:latin typeface="Calibri"/>
              <a:ea typeface="Calibri"/>
              <a:cs typeface="Calibri"/>
              <a:sym typeface="Calibri"/>
            </a:endParaRPr>
          </a:p>
        </p:txBody>
      </p:sp>
      <p:pic>
        <p:nvPicPr>
          <p:cNvPr id="243" name="Google Shape;243;p31" descr="A group of paper cut out question marks&#10;&#10;"/>
          <p:cNvPicPr preferRelativeResize="0"/>
          <p:nvPr/>
        </p:nvPicPr>
        <p:blipFill>
          <a:blip r:embed="rId3">
            <a:alphaModFix/>
          </a:blip>
          <a:stretch>
            <a:fillRect/>
          </a:stretch>
        </p:blipFill>
        <p:spPr>
          <a:xfrm>
            <a:off x="4575275" y="795700"/>
            <a:ext cx="6559201" cy="4378149"/>
          </a:xfrm>
          <a:prstGeom prst="rect">
            <a:avLst/>
          </a:prstGeom>
          <a:noFill/>
          <a:ln>
            <a:noFill/>
          </a:ln>
          <a:effectLst>
            <a:outerShdw blurRad="371475"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1158300" y="102025"/>
            <a:ext cx="9875400" cy="1356300"/>
          </a:xfrm>
          <a:prstGeom prst="rect">
            <a:avLst/>
          </a:prstGeom>
        </p:spPr>
        <p:txBody>
          <a:bodyPr spcFirstLastPara="1" wrap="square" lIns="91425" tIns="45700" rIns="91425" bIns="45700" anchor="ctr" anchorCtr="0">
            <a:normAutofit/>
          </a:bodyPr>
          <a:lstStyle/>
          <a:p>
            <a:pPr marL="3200400" lvl="0" indent="457200" algn="l" rtl="0">
              <a:spcBef>
                <a:spcPts val="1400"/>
              </a:spcBef>
              <a:spcAft>
                <a:spcPts val="0"/>
              </a:spcAft>
              <a:buClr>
                <a:schemeClr val="dk1"/>
              </a:buClr>
              <a:buSzPts val="1100"/>
              <a:buFont typeface="Arial"/>
              <a:buNone/>
            </a:pPr>
            <a:r>
              <a:rPr lang="en-US" sz="4500" b="1" dirty="0">
                <a:solidFill>
                  <a:schemeClr val="dk2"/>
                </a:solidFill>
                <a:latin typeface="Roboto"/>
                <a:ea typeface="Roboto"/>
                <a:cs typeface="Roboto"/>
                <a:sym typeface="Roboto"/>
              </a:rPr>
              <a:t>Agenda</a:t>
            </a:r>
            <a:endParaRPr dirty="0"/>
          </a:p>
        </p:txBody>
      </p:sp>
      <p:sp>
        <p:nvSpPr>
          <p:cNvPr id="96" name="Google Shape;96;p14"/>
          <p:cNvSpPr txBox="1"/>
          <p:nvPr/>
        </p:nvSpPr>
        <p:spPr>
          <a:xfrm>
            <a:off x="2995450" y="1675100"/>
            <a:ext cx="7124100" cy="3994200"/>
          </a:xfrm>
          <a:prstGeom prst="rect">
            <a:avLst/>
          </a:prstGeom>
          <a:noFill/>
          <a:ln>
            <a:noFill/>
          </a:ln>
        </p:spPr>
        <p:txBody>
          <a:bodyPr spcFirstLastPara="1" wrap="square" lIns="91425" tIns="91425" rIns="91425" bIns="91425" anchor="t" anchorCtr="0">
            <a:spAutoFit/>
          </a:bodyPr>
          <a:lstStyle/>
          <a:p>
            <a:pPr marL="457200" lvl="0" indent="-387350" algn="l" rtl="0">
              <a:lnSpc>
                <a:spcPct val="90000"/>
              </a:lnSpc>
              <a:spcBef>
                <a:spcPts val="1400"/>
              </a:spcBef>
              <a:spcAft>
                <a:spcPts val="0"/>
              </a:spcAft>
              <a:buClr>
                <a:schemeClr val="accent2"/>
              </a:buClr>
              <a:buSzPts val="2500"/>
              <a:buFont typeface="Corbel"/>
              <a:buChar char="❏"/>
            </a:pPr>
            <a:r>
              <a:rPr lang="en-US" sz="2500">
                <a:solidFill>
                  <a:schemeClr val="dk1"/>
                </a:solidFill>
                <a:latin typeface="Corbel"/>
                <a:ea typeface="Corbel"/>
                <a:cs typeface="Corbel"/>
                <a:sym typeface="Corbel"/>
              </a:rPr>
              <a:t>Introductions</a:t>
            </a:r>
            <a:endParaRPr sz="2500">
              <a:solidFill>
                <a:schemeClr val="dk1"/>
              </a:solidFill>
              <a:latin typeface="Corbel"/>
              <a:ea typeface="Corbel"/>
              <a:cs typeface="Corbel"/>
              <a:sym typeface="Corbel"/>
            </a:endParaRPr>
          </a:p>
          <a:p>
            <a:pPr marL="457200" lvl="0" indent="-387350" algn="l" rtl="0">
              <a:lnSpc>
                <a:spcPct val="90000"/>
              </a:lnSpc>
              <a:spcBef>
                <a:spcPts val="0"/>
              </a:spcBef>
              <a:spcAft>
                <a:spcPts val="0"/>
              </a:spcAft>
              <a:buClr>
                <a:schemeClr val="accent2"/>
              </a:buClr>
              <a:buSzPts val="2500"/>
              <a:buFont typeface="Corbel"/>
              <a:buChar char="❏"/>
            </a:pPr>
            <a:r>
              <a:rPr lang="en-US" sz="2500">
                <a:solidFill>
                  <a:schemeClr val="dk1"/>
                </a:solidFill>
                <a:latin typeface="Corbel"/>
                <a:ea typeface="Corbel"/>
                <a:cs typeface="Corbel"/>
                <a:sym typeface="Corbel"/>
              </a:rPr>
              <a:t>The Medical Library Association(MLA)</a:t>
            </a:r>
            <a:endParaRPr sz="2500">
              <a:solidFill>
                <a:schemeClr val="dk1"/>
              </a:solidFill>
              <a:latin typeface="Corbel"/>
              <a:ea typeface="Corbel"/>
              <a:cs typeface="Corbel"/>
              <a:sym typeface="Corbel"/>
            </a:endParaRPr>
          </a:p>
          <a:p>
            <a:pPr marL="457200" lvl="0" indent="-387350" algn="l" rtl="0">
              <a:lnSpc>
                <a:spcPct val="90000"/>
              </a:lnSpc>
              <a:spcBef>
                <a:spcPts val="0"/>
              </a:spcBef>
              <a:spcAft>
                <a:spcPts val="0"/>
              </a:spcAft>
              <a:buClr>
                <a:schemeClr val="accent2"/>
              </a:buClr>
              <a:buSzPts val="2500"/>
              <a:buFont typeface="Corbel"/>
              <a:buChar char="❏"/>
            </a:pPr>
            <a:r>
              <a:rPr lang="en-US" sz="2500">
                <a:solidFill>
                  <a:schemeClr val="dk1"/>
                </a:solidFill>
                <a:latin typeface="Corbel"/>
                <a:ea typeface="Corbel"/>
                <a:cs typeface="Corbel"/>
                <a:sym typeface="Corbel"/>
              </a:rPr>
              <a:t>Consumer Health Information Specialization(CHIS)</a:t>
            </a:r>
            <a:endParaRPr sz="2500">
              <a:solidFill>
                <a:schemeClr val="dk1"/>
              </a:solidFill>
              <a:latin typeface="Corbel"/>
              <a:ea typeface="Corbel"/>
              <a:cs typeface="Corbel"/>
              <a:sym typeface="Corbel"/>
            </a:endParaRPr>
          </a:p>
          <a:p>
            <a:pPr marL="457200" lvl="0" indent="-387350" algn="l" rtl="0">
              <a:lnSpc>
                <a:spcPct val="90000"/>
              </a:lnSpc>
              <a:spcBef>
                <a:spcPts val="0"/>
              </a:spcBef>
              <a:spcAft>
                <a:spcPts val="0"/>
              </a:spcAft>
              <a:buClr>
                <a:schemeClr val="accent2"/>
              </a:buClr>
              <a:buSzPts val="2500"/>
              <a:buFont typeface="Corbel"/>
              <a:buChar char="❏"/>
            </a:pPr>
            <a:r>
              <a:rPr lang="en-US" sz="2500">
                <a:solidFill>
                  <a:schemeClr val="dk1"/>
                </a:solidFill>
                <a:latin typeface="Corbel"/>
                <a:ea typeface="Corbel"/>
                <a:cs typeface="Corbel"/>
                <a:sym typeface="Corbel"/>
              </a:rPr>
              <a:t>Consumer Health for Library Students</a:t>
            </a:r>
            <a:endParaRPr sz="2500">
              <a:solidFill>
                <a:schemeClr val="dk1"/>
              </a:solidFill>
              <a:latin typeface="Corbel"/>
              <a:ea typeface="Corbel"/>
              <a:cs typeface="Corbel"/>
              <a:sym typeface="Corbel"/>
            </a:endParaRPr>
          </a:p>
          <a:p>
            <a:pPr marL="457200" lvl="0" indent="-387350" algn="l" rtl="0">
              <a:lnSpc>
                <a:spcPct val="90000"/>
              </a:lnSpc>
              <a:spcBef>
                <a:spcPts val="0"/>
              </a:spcBef>
              <a:spcAft>
                <a:spcPts val="0"/>
              </a:spcAft>
              <a:buClr>
                <a:schemeClr val="accent2"/>
              </a:buClr>
              <a:buSzPts val="2500"/>
              <a:buFont typeface="Corbel"/>
              <a:buChar char="❏"/>
            </a:pPr>
            <a:r>
              <a:rPr lang="en-US" sz="2500">
                <a:solidFill>
                  <a:schemeClr val="dk1"/>
                </a:solidFill>
                <a:latin typeface="Corbel"/>
                <a:ea typeface="Corbel"/>
                <a:cs typeface="Corbel"/>
                <a:sym typeface="Corbel"/>
              </a:rPr>
              <a:t>Universities Approved to Offer CHIS </a:t>
            </a:r>
            <a:endParaRPr sz="2500">
              <a:solidFill>
                <a:schemeClr val="dk1"/>
              </a:solidFill>
              <a:latin typeface="Corbel"/>
              <a:ea typeface="Corbel"/>
              <a:cs typeface="Corbel"/>
              <a:sym typeface="Corbel"/>
            </a:endParaRPr>
          </a:p>
          <a:p>
            <a:pPr marL="457200" lvl="0" indent="-387350" algn="l" rtl="0">
              <a:lnSpc>
                <a:spcPct val="90000"/>
              </a:lnSpc>
              <a:spcBef>
                <a:spcPts val="0"/>
              </a:spcBef>
              <a:spcAft>
                <a:spcPts val="0"/>
              </a:spcAft>
              <a:buClr>
                <a:schemeClr val="accent2"/>
              </a:buClr>
              <a:buSzPts val="2500"/>
              <a:buFont typeface="Corbel"/>
              <a:buChar char="❏"/>
            </a:pPr>
            <a:r>
              <a:rPr lang="en-US" sz="2500">
                <a:solidFill>
                  <a:schemeClr val="dk1"/>
                </a:solidFill>
                <a:latin typeface="Corbel"/>
                <a:ea typeface="Corbel"/>
                <a:cs typeface="Corbel"/>
                <a:sym typeface="Corbel"/>
              </a:rPr>
              <a:t>Requirements &amp; Steps for Class Approval</a:t>
            </a:r>
            <a:endParaRPr sz="2500">
              <a:solidFill>
                <a:schemeClr val="dk1"/>
              </a:solidFill>
              <a:latin typeface="Corbel"/>
              <a:ea typeface="Corbel"/>
              <a:cs typeface="Corbel"/>
              <a:sym typeface="Corbel"/>
            </a:endParaRPr>
          </a:p>
          <a:p>
            <a:pPr marL="457200" lvl="0" indent="-387350" algn="l" rtl="0">
              <a:lnSpc>
                <a:spcPct val="90000"/>
              </a:lnSpc>
              <a:spcBef>
                <a:spcPts val="0"/>
              </a:spcBef>
              <a:spcAft>
                <a:spcPts val="0"/>
              </a:spcAft>
              <a:buClr>
                <a:schemeClr val="accent2"/>
              </a:buClr>
              <a:buSzPts val="2500"/>
              <a:buFont typeface="Corbel"/>
              <a:buChar char="❏"/>
            </a:pPr>
            <a:r>
              <a:rPr lang="en-US" sz="2500">
                <a:solidFill>
                  <a:schemeClr val="dk1"/>
                </a:solidFill>
                <a:latin typeface="Corbel"/>
                <a:ea typeface="Corbel"/>
                <a:cs typeface="Corbel"/>
                <a:sym typeface="Corbel"/>
              </a:rPr>
              <a:t>Faculty Spotlight: Brenda Linares,MLIS, MBA, AHIP </a:t>
            </a:r>
            <a:endParaRPr sz="2500">
              <a:solidFill>
                <a:schemeClr val="dk1"/>
              </a:solidFill>
              <a:latin typeface="Corbel"/>
              <a:ea typeface="Corbel"/>
              <a:cs typeface="Corbel"/>
              <a:sym typeface="Corbel"/>
            </a:endParaRPr>
          </a:p>
          <a:p>
            <a:pPr marL="457200" lvl="0" indent="-387350" algn="l" rtl="0">
              <a:lnSpc>
                <a:spcPct val="90000"/>
              </a:lnSpc>
              <a:spcBef>
                <a:spcPts val="0"/>
              </a:spcBef>
              <a:spcAft>
                <a:spcPts val="0"/>
              </a:spcAft>
              <a:buClr>
                <a:schemeClr val="accent2"/>
              </a:buClr>
              <a:buSzPts val="2500"/>
              <a:buFont typeface="Corbel"/>
              <a:buChar char="❏"/>
            </a:pPr>
            <a:r>
              <a:rPr lang="en-US" sz="2500">
                <a:solidFill>
                  <a:schemeClr val="dk1"/>
                </a:solidFill>
                <a:latin typeface="Corbel"/>
                <a:ea typeface="Corbel"/>
                <a:cs typeface="Corbel"/>
                <a:sym typeface="Corbel"/>
              </a:rPr>
              <a:t>Student Spotlight: Maggie Hairabedian</a:t>
            </a:r>
            <a:endParaRPr sz="2500">
              <a:solidFill>
                <a:schemeClr val="dk1"/>
              </a:solidFill>
              <a:latin typeface="Corbel"/>
              <a:ea typeface="Corbel"/>
              <a:cs typeface="Corbel"/>
              <a:sym typeface="Corbel"/>
            </a:endParaRPr>
          </a:p>
          <a:p>
            <a:pPr marL="457200" lvl="0" indent="-387350" algn="l" rtl="0">
              <a:lnSpc>
                <a:spcPct val="90000"/>
              </a:lnSpc>
              <a:spcBef>
                <a:spcPts val="0"/>
              </a:spcBef>
              <a:spcAft>
                <a:spcPts val="0"/>
              </a:spcAft>
              <a:buClr>
                <a:schemeClr val="accent2"/>
              </a:buClr>
              <a:buSzPts val="2500"/>
              <a:buFont typeface="Corbel"/>
              <a:buChar char="❏"/>
            </a:pPr>
            <a:r>
              <a:rPr lang="en-US" sz="2500">
                <a:solidFill>
                  <a:schemeClr val="dk1"/>
                </a:solidFill>
                <a:latin typeface="Corbel"/>
                <a:ea typeface="Corbel"/>
                <a:cs typeface="Corbel"/>
                <a:sym typeface="Corbel"/>
              </a:rPr>
              <a:t>Q &amp; A</a:t>
            </a:r>
            <a:endParaRPr sz="2300">
              <a:solidFill>
                <a:schemeClr val="dk1"/>
              </a:solidFill>
              <a:latin typeface="Corbel"/>
              <a:ea typeface="Corbel"/>
              <a:cs typeface="Corbel"/>
              <a:sym typeface="Corbe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2"/>
          <p:cNvSpPr txBox="1">
            <a:spLocks noGrp="1"/>
          </p:cNvSpPr>
          <p:nvPr>
            <p:ph type="title"/>
          </p:nvPr>
        </p:nvSpPr>
        <p:spPr>
          <a:xfrm>
            <a:off x="833400" y="294641"/>
            <a:ext cx="10883100" cy="1114500"/>
          </a:xfrm>
          <a:prstGeom prst="rect">
            <a:avLst/>
          </a:prstGeom>
          <a:noFill/>
          <a:ln>
            <a:noFill/>
          </a:ln>
        </p:spPr>
        <p:txBody>
          <a:bodyPr spcFirstLastPara="1" wrap="square" lIns="91425" tIns="45700" rIns="91425" bIns="45700" anchor="ctr" anchorCtr="0">
            <a:normAutofit/>
          </a:bodyPr>
          <a:lstStyle/>
          <a:p>
            <a:pPr marL="2743200" lvl="0" indent="457200" algn="l" rtl="0">
              <a:lnSpc>
                <a:spcPct val="120000"/>
              </a:lnSpc>
              <a:spcBef>
                <a:spcPts val="0"/>
              </a:spcBef>
              <a:spcAft>
                <a:spcPts val="400"/>
              </a:spcAft>
              <a:buClr>
                <a:schemeClr val="dk1"/>
              </a:buClr>
              <a:buSzPts val="1100"/>
              <a:buFont typeface="Arial"/>
              <a:buNone/>
            </a:pPr>
            <a:r>
              <a:rPr lang="en-US" sz="3200" b="1" dirty="0">
                <a:solidFill>
                  <a:srgbClr val="294668"/>
                </a:solidFill>
                <a:highlight>
                  <a:srgbClr val="FFFFFF"/>
                </a:highlight>
                <a:latin typeface="Roboto"/>
                <a:ea typeface="Roboto"/>
                <a:cs typeface="Roboto"/>
                <a:sym typeface="Roboto"/>
              </a:rPr>
              <a:t>Contact Information </a:t>
            </a:r>
            <a:endParaRPr sz="4000" dirty="0">
              <a:latin typeface="Calibri"/>
              <a:ea typeface="Calibri"/>
              <a:cs typeface="Calibri"/>
              <a:sym typeface="Calibri"/>
            </a:endParaRPr>
          </a:p>
        </p:txBody>
      </p:sp>
      <p:sp>
        <p:nvSpPr>
          <p:cNvPr id="250" name="Google Shape;250;p32"/>
          <p:cNvSpPr txBox="1">
            <a:spLocks noGrp="1"/>
          </p:cNvSpPr>
          <p:nvPr>
            <p:ph type="body" idx="1"/>
          </p:nvPr>
        </p:nvSpPr>
        <p:spPr>
          <a:xfrm>
            <a:off x="833400" y="1606225"/>
            <a:ext cx="4741800" cy="4038600"/>
          </a:xfrm>
          <a:prstGeom prst="rect">
            <a:avLst/>
          </a:prstGeom>
          <a:noFill/>
          <a:ln>
            <a:noFill/>
          </a:ln>
        </p:spPr>
        <p:txBody>
          <a:bodyPr spcFirstLastPara="1" wrap="square" lIns="91425" tIns="45700" rIns="91425" bIns="45700" anchor="t" anchorCtr="0">
            <a:normAutofit/>
          </a:bodyPr>
          <a:lstStyle/>
          <a:p>
            <a:pPr marL="228600" lvl="0" indent="-71120" algn="l" rtl="0">
              <a:lnSpc>
                <a:spcPct val="90000"/>
              </a:lnSpc>
              <a:spcBef>
                <a:spcPts val="0"/>
              </a:spcBef>
              <a:spcAft>
                <a:spcPts val="0"/>
              </a:spcAft>
              <a:buSzPts val="1760"/>
              <a:buNone/>
            </a:pPr>
            <a:r>
              <a:rPr lang="en-US" b="1"/>
              <a:t>Jamia Williams, MLS</a:t>
            </a:r>
            <a:endParaRPr b="1"/>
          </a:p>
          <a:p>
            <a:pPr marL="228600" lvl="0" indent="-71120" algn="l" rtl="0">
              <a:lnSpc>
                <a:spcPct val="90000"/>
              </a:lnSpc>
              <a:spcBef>
                <a:spcPts val="0"/>
              </a:spcBef>
              <a:spcAft>
                <a:spcPts val="0"/>
              </a:spcAft>
              <a:buSzPts val="1760"/>
              <a:buNone/>
            </a:pPr>
            <a:r>
              <a:rPr lang="en-US"/>
              <a:t>Consumer Health Program Specialist</a:t>
            </a:r>
            <a:endParaRPr/>
          </a:p>
          <a:p>
            <a:pPr marL="228600" lvl="0" indent="-71120" algn="l" rtl="0">
              <a:lnSpc>
                <a:spcPct val="90000"/>
              </a:lnSpc>
              <a:spcBef>
                <a:spcPts val="0"/>
              </a:spcBef>
              <a:spcAft>
                <a:spcPts val="0"/>
              </a:spcAft>
              <a:buSzPts val="1760"/>
              <a:buNone/>
            </a:pPr>
            <a:r>
              <a:rPr lang="en-US"/>
              <a:t>NNLM Training Office </a:t>
            </a:r>
            <a:endParaRPr/>
          </a:p>
          <a:p>
            <a:pPr marL="228600" lvl="0" indent="-71120" algn="l" rtl="0">
              <a:lnSpc>
                <a:spcPct val="90000"/>
              </a:lnSpc>
              <a:spcBef>
                <a:spcPts val="0"/>
              </a:spcBef>
              <a:spcAft>
                <a:spcPts val="0"/>
              </a:spcAft>
              <a:buSzPts val="1760"/>
              <a:buNone/>
            </a:pPr>
            <a:r>
              <a:rPr lang="en-US"/>
              <a:t>University of Utah</a:t>
            </a:r>
            <a:endParaRPr/>
          </a:p>
          <a:p>
            <a:pPr marL="228600" lvl="0" indent="-71120" algn="l" rtl="0">
              <a:lnSpc>
                <a:spcPct val="90000"/>
              </a:lnSpc>
              <a:spcBef>
                <a:spcPts val="0"/>
              </a:spcBef>
              <a:spcAft>
                <a:spcPts val="0"/>
              </a:spcAft>
              <a:buSzPts val="1760"/>
              <a:buNone/>
            </a:pPr>
            <a:r>
              <a:rPr lang="en-US" u="sng">
                <a:solidFill>
                  <a:schemeClr val="hlink"/>
                </a:solidFill>
                <a:highlight>
                  <a:srgbClr val="FFFFFF"/>
                </a:highlight>
                <a:hlinkClick r:id="rId3"/>
              </a:rPr>
              <a:t>jamia.williams@utah.edu</a:t>
            </a:r>
            <a:r>
              <a:rPr lang="en-US">
                <a:solidFill>
                  <a:srgbClr val="294668"/>
                </a:solidFill>
                <a:highlight>
                  <a:srgbClr val="FFFFFF"/>
                </a:highlight>
              </a:rPr>
              <a:t> </a:t>
            </a:r>
            <a:endParaRPr/>
          </a:p>
          <a:p>
            <a:pPr marL="228600" lvl="0" indent="-71120" algn="l" rtl="0">
              <a:lnSpc>
                <a:spcPct val="90000"/>
              </a:lnSpc>
              <a:spcBef>
                <a:spcPts val="0"/>
              </a:spcBef>
              <a:spcAft>
                <a:spcPts val="0"/>
              </a:spcAft>
              <a:buSzPts val="1760"/>
              <a:buNone/>
            </a:pPr>
            <a:endParaRPr/>
          </a:p>
          <a:p>
            <a:pPr marL="228600" lvl="0" indent="-71120" algn="l" rtl="0">
              <a:lnSpc>
                <a:spcPct val="90000"/>
              </a:lnSpc>
              <a:spcBef>
                <a:spcPts val="0"/>
              </a:spcBef>
              <a:spcAft>
                <a:spcPts val="0"/>
              </a:spcAft>
              <a:buSzPts val="1760"/>
              <a:buNone/>
            </a:pPr>
            <a:endParaRPr/>
          </a:p>
          <a:p>
            <a:pPr marL="228600" lvl="0" indent="-71120" algn="l" rtl="0">
              <a:spcBef>
                <a:spcPts val="0"/>
              </a:spcBef>
              <a:spcAft>
                <a:spcPts val="0"/>
              </a:spcAft>
              <a:buClr>
                <a:schemeClr val="dk1"/>
              </a:buClr>
              <a:buSzPts val="1760"/>
              <a:buFont typeface="Arial"/>
              <a:buNone/>
            </a:pPr>
            <a:endParaRPr/>
          </a:p>
          <a:p>
            <a:pPr marL="228600" lvl="0" indent="-71120" algn="l" rtl="0">
              <a:lnSpc>
                <a:spcPct val="90000"/>
              </a:lnSpc>
              <a:spcBef>
                <a:spcPts val="0"/>
              </a:spcBef>
              <a:spcAft>
                <a:spcPts val="0"/>
              </a:spcAft>
              <a:buSzPts val="1760"/>
              <a:buNone/>
            </a:pPr>
            <a:endParaRPr/>
          </a:p>
        </p:txBody>
      </p:sp>
      <p:sp>
        <p:nvSpPr>
          <p:cNvPr id="251" name="Google Shape;251;p32"/>
          <p:cNvSpPr txBox="1">
            <a:spLocks noGrp="1"/>
          </p:cNvSpPr>
          <p:nvPr>
            <p:ph type="body" idx="1"/>
          </p:nvPr>
        </p:nvSpPr>
        <p:spPr>
          <a:xfrm>
            <a:off x="6174825" y="1606225"/>
            <a:ext cx="6160200" cy="4038600"/>
          </a:xfrm>
          <a:prstGeom prst="rect">
            <a:avLst/>
          </a:prstGeom>
          <a:noFill/>
          <a:ln>
            <a:noFill/>
          </a:ln>
        </p:spPr>
        <p:txBody>
          <a:bodyPr spcFirstLastPara="1" wrap="square" lIns="91425" tIns="45700" rIns="91425" bIns="45700" anchor="t" anchorCtr="0">
            <a:normAutofit/>
          </a:bodyPr>
          <a:lstStyle/>
          <a:p>
            <a:pPr marL="228600" lvl="0" indent="-71120" algn="l" rtl="0">
              <a:lnSpc>
                <a:spcPct val="90000"/>
              </a:lnSpc>
              <a:spcBef>
                <a:spcPts val="0"/>
              </a:spcBef>
              <a:spcAft>
                <a:spcPts val="0"/>
              </a:spcAft>
              <a:buClr>
                <a:schemeClr val="dk1"/>
              </a:buClr>
              <a:buSzPts val="1100"/>
              <a:buFont typeface="Arial"/>
              <a:buNone/>
            </a:pPr>
            <a:r>
              <a:rPr lang="en-US" b="1"/>
              <a:t>Brenda Linares, MLIS, MBA, AHIP</a:t>
            </a:r>
            <a:endParaRPr b="1"/>
          </a:p>
          <a:p>
            <a:pPr marL="228600" lvl="0" indent="-71120" algn="l" rtl="0">
              <a:lnSpc>
                <a:spcPct val="90000"/>
              </a:lnSpc>
              <a:spcBef>
                <a:spcPts val="0"/>
              </a:spcBef>
              <a:spcAft>
                <a:spcPts val="0"/>
              </a:spcAft>
              <a:buClr>
                <a:schemeClr val="dk1"/>
              </a:buClr>
              <a:buSzPts val="1100"/>
              <a:buFont typeface="Arial"/>
              <a:buNone/>
            </a:pPr>
            <a:r>
              <a:rPr lang="en-US"/>
              <a:t>Adjunct Instructor</a:t>
            </a:r>
            <a:endParaRPr/>
          </a:p>
          <a:p>
            <a:pPr marL="228600" lvl="0" indent="-71120" algn="l" rtl="0">
              <a:lnSpc>
                <a:spcPct val="90000"/>
              </a:lnSpc>
              <a:spcBef>
                <a:spcPts val="0"/>
              </a:spcBef>
              <a:spcAft>
                <a:spcPts val="0"/>
              </a:spcAft>
              <a:buSzPts val="1100"/>
              <a:buNone/>
            </a:pPr>
            <a:r>
              <a:rPr lang="en-US"/>
              <a:t>School of Library and Information Management</a:t>
            </a:r>
            <a:endParaRPr/>
          </a:p>
          <a:p>
            <a:pPr marL="228600" lvl="0" indent="-71120" algn="l" rtl="0">
              <a:lnSpc>
                <a:spcPct val="90000"/>
              </a:lnSpc>
              <a:spcBef>
                <a:spcPts val="0"/>
              </a:spcBef>
              <a:spcAft>
                <a:spcPts val="0"/>
              </a:spcAft>
              <a:buSzPts val="1760"/>
              <a:buNone/>
            </a:pPr>
            <a:r>
              <a:rPr lang="en-US"/>
              <a:t>Emporia State University</a:t>
            </a:r>
            <a:endParaRPr/>
          </a:p>
          <a:p>
            <a:pPr marL="228600" lvl="0" indent="-71120" algn="l" rtl="0">
              <a:lnSpc>
                <a:spcPct val="90000"/>
              </a:lnSpc>
              <a:spcBef>
                <a:spcPts val="0"/>
              </a:spcBef>
              <a:spcAft>
                <a:spcPts val="0"/>
              </a:spcAft>
              <a:buSzPts val="1760"/>
              <a:buNone/>
            </a:pPr>
            <a:r>
              <a:rPr lang="en-US" u="sng">
                <a:solidFill>
                  <a:schemeClr val="hlink"/>
                </a:solidFill>
                <a:hlinkClick r:id="rId4"/>
              </a:rPr>
              <a:t>blinares@emporia.edu</a:t>
            </a:r>
            <a:r>
              <a:rPr lang="en-US"/>
              <a:t> </a:t>
            </a:r>
            <a:endParaRPr/>
          </a:p>
          <a:p>
            <a:pPr marL="228600" lvl="0" indent="-71120" algn="l" rtl="0">
              <a:lnSpc>
                <a:spcPct val="90000"/>
              </a:lnSpc>
              <a:spcBef>
                <a:spcPts val="0"/>
              </a:spcBef>
              <a:spcAft>
                <a:spcPts val="0"/>
              </a:spcAft>
              <a:buSzPts val="1760"/>
              <a:buNone/>
            </a:pPr>
            <a:endParaRPr/>
          </a:p>
          <a:p>
            <a:pPr marL="228600" lvl="0" indent="-71120" algn="l" rtl="0">
              <a:lnSpc>
                <a:spcPct val="90000"/>
              </a:lnSpc>
              <a:spcBef>
                <a:spcPts val="0"/>
              </a:spcBef>
              <a:spcAft>
                <a:spcPts val="0"/>
              </a:spcAft>
              <a:buSzPts val="1760"/>
              <a:buNone/>
            </a:pPr>
            <a:endParaRPr/>
          </a:p>
        </p:txBody>
      </p:sp>
      <p:sp>
        <p:nvSpPr>
          <p:cNvPr id="252" name="Google Shape;252;p32"/>
          <p:cNvSpPr txBox="1"/>
          <p:nvPr/>
        </p:nvSpPr>
        <p:spPr>
          <a:xfrm>
            <a:off x="4174350" y="3752300"/>
            <a:ext cx="2805900" cy="1708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760"/>
              <a:buFont typeface="Arial"/>
              <a:buNone/>
            </a:pPr>
            <a:r>
              <a:rPr lang="en-US" sz="2200" b="1">
                <a:solidFill>
                  <a:schemeClr val="dk1"/>
                </a:solidFill>
                <a:latin typeface="Corbel"/>
                <a:ea typeface="Corbel"/>
                <a:cs typeface="Corbel"/>
                <a:sym typeface="Corbel"/>
              </a:rPr>
              <a:t>Samantha Nunn</a:t>
            </a:r>
            <a:endParaRPr sz="2200" b="1">
              <a:solidFill>
                <a:schemeClr val="dk1"/>
              </a:solidFill>
              <a:latin typeface="Corbel"/>
              <a:ea typeface="Corbel"/>
              <a:cs typeface="Corbel"/>
              <a:sym typeface="Corbel"/>
            </a:endParaRPr>
          </a:p>
          <a:p>
            <a:pPr marL="0" lvl="0" indent="0" algn="l" rtl="0">
              <a:lnSpc>
                <a:spcPct val="90000"/>
              </a:lnSpc>
              <a:spcBef>
                <a:spcPts val="0"/>
              </a:spcBef>
              <a:spcAft>
                <a:spcPts val="0"/>
              </a:spcAft>
              <a:buClr>
                <a:schemeClr val="dk1"/>
              </a:buClr>
              <a:buSzPts val="1760"/>
              <a:buFont typeface="Arial"/>
              <a:buNone/>
            </a:pPr>
            <a:r>
              <a:rPr lang="en-US" sz="2200">
                <a:solidFill>
                  <a:schemeClr val="dk1"/>
                </a:solidFill>
                <a:latin typeface="Corbel"/>
                <a:ea typeface="Corbel"/>
                <a:cs typeface="Corbel"/>
                <a:sym typeface="Corbel"/>
              </a:rPr>
              <a:t>Program Manager </a:t>
            </a:r>
            <a:endParaRPr sz="2200">
              <a:solidFill>
                <a:schemeClr val="dk1"/>
              </a:solidFill>
              <a:latin typeface="Corbel"/>
              <a:ea typeface="Corbel"/>
              <a:cs typeface="Corbel"/>
              <a:sym typeface="Corbel"/>
            </a:endParaRPr>
          </a:p>
          <a:p>
            <a:pPr marL="0" lvl="0" indent="0" algn="l" rtl="0">
              <a:lnSpc>
                <a:spcPct val="90000"/>
              </a:lnSpc>
              <a:spcBef>
                <a:spcPts val="0"/>
              </a:spcBef>
              <a:spcAft>
                <a:spcPts val="0"/>
              </a:spcAft>
              <a:buClr>
                <a:schemeClr val="dk1"/>
              </a:buClr>
              <a:buSzPts val="1760"/>
              <a:buFont typeface="Arial"/>
              <a:buNone/>
            </a:pPr>
            <a:r>
              <a:rPr lang="en-US" sz="2200">
                <a:solidFill>
                  <a:schemeClr val="dk1"/>
                </a:solidFill>
                <a:latin typeface="Corbel"/>
                <a:ea typeface="Corbel"/>
                <a:cs typeface="Corbel"/>
                <a:sym typeface="Corbel"/>
              </a:rPr>
              <a:t>NNLM Training Office</a:t>
            </a:r>
            <a:endParaRPr sz="2200">
              <a:solidFill>
                <a:schemeClr val="dk1"/>
              </a:solidFill>
              <a:latin typeface="Corbel"/>
              <a:ea typeface="Corbel"/>
              <a:cs typeface="Corbel"/>
              <a:sym typeface="Corbel"/>
            </a:endParaRPr>
          </a:p>
          <a:p>
            <a:pPr marL="0" lvl="0" indent="0" algn="l" rtl="0">
              <a:lnSpc>
                <a:spcPct val="90000"/>
              </a:lnSpc>
              <a:spcBef>
                <a:spcPts val="0"/>
              </a:spcBef>
              <a:spcAft>
                <a:spcPts val="0"/>
              </a:spcAft>
              <a:buClr>
                <a:schemeClr val="dk1"/>
              </a:buClr>
              <a:buSzPts val="1760"/>
              <a:buFont typeface="Arial"/>
              <a:buNone/>
            </a:pPr>
            <a:r>
              <a:rPr lang="en-US" sz="2200">
                <a:solidFill>
                  <a:schemeClr val="dk1"/>
                </a:solidFill>
                <a:latin typeface="Corbel"/>
                <a:ea typeface="Corbel"/>
                <a:cs typeface="Corbel"/>
                <a:sym typeface="Corbel"/>
              </a:rPr>
              <a:t>University of Utah</a:t>
            </a:r>
            <a:endParaRPr sz="2200">
              <a:solidFill>
                <a:schemeClr val="dk1"/>
              </a:solidFill>
              <a:latin typeface="Corbel"/>
              <a:ea typeface="Corbel"/>
              <a:cs typeface="Corbel"/>
              <a:sym typeface="Corbel"/>
            </a:endParaRPr>
          </a:p>
          <a:p>
            <a:pPr marL="0" lvl="0" indent="0" algn="l" rtl="0">
              <a:lnSpc>
                <a:spcPct val="90000"/>
              </a:lnSpc>
              <a:spcBef>
                <a:spcPts val="0"/>
              </a:spcBef>
              <a:spcAft>
                <a:spcPts val="0"/>
              </a:spcAft>
              <a:buClr>
                <a:schemeClr val="dk1"/>
              </a:buClr>
              <a:buSzPts val="1760"/>
              <a:buFont typeface="Arial"/>
              <a:buNone/>
            </a:pPr>
            <a:r>
              <a:rPr lang="en-US" sz="2200" u="sng">
                <a:solidFill>
                  <a:schemeClr val="hlink"/>
                </a:solidFill>
                <a:latin typeface="Corbel"/>
                <a:ea typeface="Corbel"/>
                <a:cs typeface="Corbel"/>
                <a:sym typeface="Corbel"/>
                <a:hlinkClick r:id="rId5"/>
              </a:rPr>
              <a:t>sam.nunn@utah.edu</a:t>
            </a:r>
            <a:r>
              <a:rPr lang="en-US" sz="2200">
                <a:solidFill>
                  <a:schemeClr val="dk1"/>
                </a:solidFill>
                <a:latin typeface="Corbel"/>
                <a:ea typeface="Corbel"/>
                <a:cs typeface="Corbel"/>
                <a:sym typeface="Corbel"/>
              </a:rPr>
              <a:t> </a:t>
            </a:r>
            <a:endParaRPr sz="2200">
              <a:solidFill>
                <a:schemeClr val="dk1"/>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 name="Title 1">
            <a:extLst>
              <a:ext uri="{FF2B5EF4-FFF2-40B4-BE49-F238E27FC236}">
                <a16:creationId xmlns:a16="http://schemas.microsoft.com/office/drawing/2014/main" id="{D058E2C5-9C0B-40F5-B266-C6DCE32F5870}"/>
              </a:ext>
            </a:extLst>
          </p:cNvPr>
          <p:cNvSpPr>
            <a:spLocks noGrp="1"/>
          </p:cNvSpPr>
          <p:nvPr>
            <p:ph type="title"/>
          </p:nvPr>
        </p:nvSpPr>
        <p:spPr>
          <a:xfrm>
            <a:off x="876300" y="-2319860"/>
            <a:ext cx="9875520" cy="1356360"/>
          </a:xfrm>
        </p:spPr>
        <p:txBody>
          <a:bodyPr/>
          <a:lstStyle/>
          <a:p>
            <a:r>
              <a:rPr lang="en-US" dirty="0"/>
              <a:t>Guest Speakers </a:t>
            </a:r>
          </a:p>
        </p:txBody>
      </p:sp>
      <p:pic>
        <p:nvPicPr>
          <p:cNvPr id="104" name="Google Shape;104;p15" descr="Headshot of Brenda Linares"/>
          <p:cNvPicPr preferRelativeResize="0"/>
          <p:nvPr/>
        </p:nvPicPr>
        <p:blipFill rotWithShape="1">
          <a:blip r:embed="rId3">
            <a:alphaModFix/>
          </a:blip>
          <a:srcRect l="18105" r="18098"/>
          <a:stretch/>
        </p:blipFill>
        <p:spPr>
          <a:xfrm>
            <a:off x="292550" y="588000"/>
            <a:ext cx="1444800" cy="21483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105" name="Google Shape;105;p15"/>
          <p:cNvSpPr txBox="1"/>
          <p:nvPr/>
        </p:nvSpPr>
        <p:spPr>
          <a:xfrm>
            <a:off x="1921425" y="886800"/>
            <a:ext cx="4710000" cy="1639200"/>
          </a:xfrm>
          <a:prstGeom prst="rect">
            <a:avLst/>
          </a:prstGeom>
          <a:noFill/>
          <a:ln>
            <a:noFill/>
          </a:ln>
        </p:spPr>
        <p:txBody>
          <a:bodyPr spcFirstLastPara="1" wrap="square" lIns="91425" tIns="91425" rIns="91425" bIns="91425" anchor="t" anchorCtr="0">
            <a:spAutoFit/>
          </a:bodyPr>
          <a:lstStyle/>
          <a:p>
            <a:pPr marL="228600" lvl="0" indent="-71120" algn="l" rtl="0">
              <a:lnSpc>
                <a:spcPct val="90000"/>
              </a:lnSpc>
              <a:spcBef>
                <a:spcPts val="0"/>
              </a:spcBef>
              <a:spcAft>
                <a:spcPts val="0"/>
              </a:spcAft>
              <a:buClr>
                <a:schemeClr val="dk1"/>
              </a:buClr>
              <a:buSzPts val="1100"/>
              <a:buFont typeface="Arial"/>
              <a:buNone/>
            </a:pPr>
            <a:r>
              <a:rPr lang="en-US" sz="2100" b="1">
                <a:solidFill>
                  <a:schemeClr val="dk1"/>
                </a:solidFill>
                <a:latin typeface="Corbel"/>
                <a:ea typeface="Corbel"/>
                <a:cs typeface="Corbel"/>
                <a:sym typeface="Corbel"/>
              </a:rPr>
              <a:t>Brenda Linares, MLIS, MBA, AHIP</a:t>
            </a:r>
            <a:endParaRPr sz="2100" b="1">
              <a:solidFill>
                <a:schemeClr val="dk1"/>
              </a:solidFill>
              <a:latin typeface="Corbel"/>
              <a:ea typeface="Corbel"/>
              <a:cs typeface="Corbel"/>
              <a:sym typeface="Corbel"/>
            </a:endParaRPr>
          </a:p>
          <a:p>
            <a:pPr marL="228600" lvl="0" indent="-71120" algn="l" rtl="0">
              <a:lnSpc>
                <a:spcPct val="90000"/>
              </a:lnSpc>
              <a:spcBef>
                <a:spcPts val="0"/>
              </a:spcBef>
              <a:spcAft>
                <a:spcPts val="0"/>
              </a:spcAft>
              <a:buClr>
                <a:schemeClr val="dk1"/>
              </a:buClr>
              <a:buSzPts val="1100"/>
              <a:buFont typeface="Arial"/>
              <a:buNone/>
            </a:pPr>
            <a:r>
              <a:rPr lang="en-US" sz="2100">
                <a:solidFill>
                  <a:schemeClr val="dk1"/>
                </a:solidFill>
                <a:latin typeface="Corbel"/>
                <a:ea typeface="Corbel"/>
                <a:cs typeface="Corbel"/>
                <a:sym typeface="Corbel"/>
              </a:rPr>
              <a:t>Adjunct Instructor</a:t>
            </a:r>
            <a:endParaRPr sz="2100">
              <a:solidFill>
                <a:schemeClr val="dk1"/>
              </a:solidFill>
              <a:latin typeface="Corbel"/>
              <a:ea typeface="Corbel"/>
              <a:cs typeface="Corbel"/>
              <a:sym typeface="Corbel"/>
            </a:endParaRPr>
          </a:p>
          <a:p>
            <a:pPr marL="228600" lvl="0" indent="-71120" algn="l" rtl="0">
              <a:lnSpc>
                <a:spcPct val="90000"/>
              </a:lnSpc>
              <a:spcBef>
                <a:spcPts val="0"/>
              </a:spcBef>
              <a:spcAft>
                <a:spcPts val="0"/>
              </a:spcAft>
              <a:buClr>
                <a:schemeClr val="dk1"/>
              </a:buClr>
              <a:buSzPts val="1100"/>
              <a:buFont typeface="Arial"/>
              <a:buNone/>
            </a:pPr>
            <a:r>
              <a:rPr lang="en-US" sz="2100">
                <a:solidFill>
                  <a:schemeClr val="dk1"/>
                </a:solidFill>
                <a:latin typeface="Corbel"/>
                <a:ea typeface="Corbel"/>
                <a:cs typeface="Corbel"/>
                <a:sym typeface="Corbel"/>
              </a:rPr>
              <a:t>School of Library and Information Management</a:t>
            </a:r>
            <a:endParaRPr sz="2100">
              <a:solidFill>
                <a:schemeClr val="dk1"/>
              </a:solidFill>
              <a:latin typeface="Corbel"/>
              <a:ea typeface="Corbel"/>
              <a:cs typeface="Corbel"/>
              <a:sym typeface="Corbel"/>
            </a:endParaRPr>
          </a:p>
          <a:p>
            <a:pPr marL="228600" lvl="0" indent="-71120" algn="l" rtl="0">
              <a:lnSpc>
                <a:spcPct val="90000"/>
              </a:lnSpc>
              <a:spcBef>
                <a:spcPts val="0"/>
              </a:spcBef>
              <a:spcAft>
                <a:spcPts val="0"/>
              </a:spcAft>
              <a:buClr>
                <a:schemeClr val="dk1"/>
              </a:buClr>
              <a:buSzPts val="1760"/>
              <a:buFont typeface="Arial"/>
              <a:buNone/>
            </a:pPr>
            <a:r>
              <a:rPr lang="en-US" sz="2100">
                <a:solidFill>
                  <a:schemeClr val="dk1"/>
                </a:solidFill>
                <a:latin typeface="Corbel"/>
                <a:ea typeface="Corbel"/>
                <a:cs typeface="Corbel"/>
                <a:sym typeface="Corbel"/>
              </a:rPr>
              <a:t>Emporia State University</a:t>
            </a:r>
            <a:endParaRPr sz="2100">
              <a:solidFill>
                <a:schemeClr val="dk1"/>
              </a:solidFill>
              <a:latin typeface="Corbel"/>
              <a:ea typeface="Corbel"/>
              <a:cs typeface="Corbel"/>
              <a:sym typeface="Corbel"/>
            </a:endParaRPr>
          </a:p>
        </p:txBody>
      </p:sp>
      <p:pic>
        <p:nvPicPr>
          <p:cNvPr id="109" name="Google Shape;109;p15" descr="Headshot of Maggie Hariabedian"/>
          <p:cNvPicPr preferRelativeResize="0"/>
          <p:nvPr/>
        </p:nvPicPr>
        <p:blipFill rotWithShape="1">
          <a:blip r:embed="rId4">
            <a:alphaModFix/>
          </a:blip>
          <a:srcRect l="-7309" r="27341"/>
          <a:stretch/>
        </p:blipFill>
        <p:spPr>
          <a:xfrm>
            <a:off x="6208984" y="798300"/>
            <a:ext cx="1775100" cy="22197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108" name="Google Shape;108;p15"/>
          <p:cNvSpPr txBox="1"/>
          <p:nvPr/>
        </p:nvSpPr>
        <p:spPr>
          <a:xfrm>
            <a:off x="7984075" y="798300"/>
            <a:ext cx="4323000" cy="181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solidFill>
                  <a:schemeClr val="dk1"/>
                </a:solidFill>
                <a:latin typeface="Corbel"/>
                <a:ea typeface="Corbel"/>
                <a:cs typeface="Corbel"/>
                <a:sym typeface="Corbel"/>
              </a:rPr>
              <a:t>Maggie Hairabedian, MLS, MA, BA </a:t>
            </a:r>
            <a:endParaRPr sz="2100" b="1">
              <a:solidFill>
                <a:schemeClr val="dk1"/>
              </a:solidFill>
              <a:latin typeface="Corbel"/>
              <a:ea typeface="Corbel"/>
              <a:cs typeface="Corbel"/>
              <a:sym typeface="Corbel"/>
            </a:endParaRPr>
          </a:p>
          <a:p>
            <a:pPr marL="0" lvl="0" indent="0" algn="l" rtl="0">
              <a:spcBef>
                <a:spcPts val="0"/>
              </a:spcBef>
              <a:spcAft>
                <a:spcPts val="0"/>
              </a:spcAft>
              <a:buNone/>
            </a:pPr>
            <a:r>
              <a:rPr lang="en-US" sz="2100">
                <a:solidFill>
                  <a:schemeClr val="dk1"/>
                </a:solidFill>
                <a:latin typeface="Corbel"/>
                <a:ea typeface="Corbel"/>
                <a:cs typeface="Corbel"/>
                <a:sym typeface="Corbel"/>
              </a:rPr>
              <a:t>Medical Librarian </a:t>
            </a:r>
            <a:endParaRPr sz="2100">
              <a:solidFill>
                <a:schemeClr val="dk1"/>
              </a:solidFill>
              <a:latin typeface="Corbel"/>
              <a:ea typeface="Corbel"/>
              <a:cs typeface="Corbel"/>
              <a:sym typeface="Corbel"/>
            </a:endParaRPr>
          </a:p>
          <a:p>
            <a:pPr marL="0" lvl="0" indent="0" algn="l" rtl="0">
              <a:spcBef>
                <a:spcPts val="0"/>
              </a:spcBef>
              <a:spcAft>
                <a:spcPts val="0"/>
              </a:spcAft>
              <a:buNone/>
            </a:pPr>
            <a:r>
              <a:rPr lang="en-US" sz="2100">
                <a:solidFill>
                  <a:schemeClr val="dk1"/>
                </a:solidFill>
                <a:latin typeface="Corbel"/>
                <a:ea typeface="Corbel"/>
                <a:cs typeface="Corbel"/>
                <a:sym typeface="Corbel"/>
              </a:rPr>
              <a:t>Wesley Medical Center (HCA) - Wichita, KS</a:t>
            </a:r>
            <a:endParaRPr sz="2100">
              <a:solidFill>
                <a:schemeClr val="dk1"/>
              </a:solidFill>
              <a:latin typeface="Corbel"/>
              <a:ea typeface="Corbel"/>
              <a:cs typeface="Corbel"/>
              <a:sym typeface="Corbel"/>
            </a:endParaRPr>
          </a:p>
          <a:p>
            <a:pPr marL="0" lvl="0" indent="0" algn="l" rtl="0">
              <a:spcBef>
                <a:spcPts val="0"/>
              </a:spcBef>
              <a:spcAft>
                <a:spcPts val="0"/>
              </a:spcAft>
              <a:buNone/>
            </a:pPr>
            <a:endParaRPr sz="2200">
              <a:solidFill>
                <a:schemeClr val="dk1"/>
              </a:solidFill>
              <a:latin typeface="Corbel"/>
              <a:ea typeface="Corbel"/>
              <a:cs typeface="Corbel"/>
              <a:sym typeface="Corbel"/>
            </a:endParaRPr>
          </a:p>
        </p:txBody>
      </p:sp>
      <p:pic>
        <p:nvPicPr>
          <p:cNvPr id="102" name="Google Shape;102;p15" descr="Headshot of Jamia Williams"/>
          <p:cNvPicPr preferRelativeResize="0"/>
          <p:nvPr/>
        </p:nvPicPr>
        <p:blipFill rotWithShape="1">
          <a:blip r:embed="rId5">
            <a:alphaModFix/>
          </a:blip>
          <a:srcRect l="20305" r="20305"/>
          <a:stretch/>
        </p:blipFill>
        <p:spPr>
          <a:xfrm>
            <a:off x="292550" y="3704910"/>
            <a:ext cx="1444800" cy="2148900"/>
          </a:xfrm>
          <a:prstGeom prst="roundRect">
            <a:avLst>
              <a:gd name="adj" fmla="val 16667"/>
            </a:avLst>
          </a:prstGeom>
          <a:noFill/>
          <a:ln>
            <a:noFill/>
          </a:ln>
        </p:spPr>
      </p:pic>
      <p:sp>
        <p:nvSpPr>
          <p:cNvPr id="103" name="Google Shape;103;p15"/>
          <p:cNvSpPr txBox="1"/>
          <p:nvPr/>
        </p:nvSpPr>
        <p:spPr>
          <a:xfrm>
            <a:off x="1921425" y="4077500"/>
            <a:ext cx="4650900" cy="1348200"/>
          </a:xfrm>
          <a:prstGeom prst="rect">
            <a:avLst/>
          </a:prstGeom>
          <a:noFill/>
          <a:ln>
            <a:noFill/>
          </a:ln>
        </p:spPr>
        <p:txBody>
          <a:bodyPr spcFirstLastPara="1" wrap="square" lIns="91425" tIns="91425" rIns="91425" bIns="91425" anchor="t" anchorCtr="0">
            <a:spAutoFit/>
          </a:bodyPr>
          <a:lstStyle/>
          <a:p>
            <a:pPr marL="228600" lvl="0" indent="-71120" algn="l" rtl="0">
              <a:lnSpc>
                <a:spcPct val="90000"/>
              </a:lnSpc>
              <a:spcBef>
                <a:spcPts val="0"/>
              </a:spcBef>
              <a:spcAft>
                <a:spcPts val="0"/>
              </a:spcAft>
              <a:buNone/>
            </a:pPr>
            <a:r>
              <a:rPr lang="en-US" sz="2100" b="1">
                <a:solidFill>
                  <a:schemeClr val="dk1"/>
                </a:solidFill>
                <a:latin typeface="Corbel"/>
                <a:ea typeface="Corbel"/>
                <a:cs typeface="Corbel"/>
                <a:sym typeface="Corbel"/>
              </a:rPr>
              <a:t>Jamia Williams, MLS</a:t>
            </a:r>
            <a:endParaRPr sz="2100" b="1">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r>
              <a:rPr lang="en-US" sz="2100">
                <a:solidFill>
                  <a:schemeClr val="dk1"/>
                </a:solidFill>
                <a:latin typeface="Corbel"/>
                <a:ea typeface="Corbel"/>
                <a:cs typeface="Corbel"/>
                <a:sym typeface="Corbel"/>
              </a:rPr>
              <a:t>Consumer Health Program Specialist</a:t>
            </a:r>
            <a:endParaRPr sz="21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r>
              <a:rPr lang="en-US" sz="2100">
                <a:solidFill>
                  <a:schemeClr val="dk1"/>
                </a:solidFill>
                <a:latin typeface="Corbel"/>
                <a:ea typeface="Corbel"/>
                <a:cs typeface="Corbel"/>
                <a:sym typeface="Corbel"/>
              </a:rPr>
              <a:t>NNLM Training Office </a:t>
            </a:r>
            <a:endParaRPr sz="21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r>
              <a:rPr lang="en-US" sz="2100">
                <a:solidFill>
                  <a:schemeClr val="dk1"/>
                </a:solidFill>
                <a:latin typeface="Corbel"/>
                <a:ea typeface="Corbel"/>
                <a:cs typeface="Corbel"/>
                <a:sym typeface="Corbel"/>
              </a:rPr>
              <a:t>University of Utah</a:t>
            </a:r>
            <a:endParaRPr sz="2100"/>
          </a:p>
        </p:txBody>
      </p:sp>
      <p:pic>
        <p:nvPicPr>
          <p:cNvPr id="106" name="Google Shape;106;p15" descr="Headshot of Samantha Nunn"/>
          <p:cNvPicPr preferRelativeResize="0"/>
          <p:nvPr/>
        </p:nvPicPr>
        <p:blipFill>
          <a:blip r:embed="rId6">
            <a:alphaModFix/>
          </a:blip>
          <a:stretch>
            <a:fillRect/>
          </a:stretch>
        </p:blipFill>
        <p:spPr>
          <a:xfrm>
            <a:off x="6631434" y="3669500"/>
            <a:ext cx="1775100" cy="22197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107" name="Google Shape;107;p15"/>
          <p:cNvSpPr txBox="1"/>
          <p:nvPr/>
        </p:nvSpPr>
        <p:spPr>
          <a:xfrm>
            <a:off x="8868100" y="4077500"/>
            <a:ext cx="2798400" cy="1348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760"/>
              <a:buFont typeface="Arial"/>
              <a:buNone/>
            </a:pPr>
            <a:r>
              <a:rPr lang="en-US" sz="2100" b="1">
                <a:solidFill>
                  <a:schemeClr val="dk1"/>
                </a:solidFill>
                <a:latin typeface="Corbel"/>
                <a:ea typeface="Corbel"/>
                <a:cs typeface="Corbel"/>
                <a:sym typeface="Corbel"/>
              </a:rPr>
              <a:t>Samantha Nunn</a:t>
            </a:r>
            <a:endParaRPr sz="2100" b="1">
              <a:solidFill>
                <a:schemeClr val="dk1"/>
              </a:solidFill>
              <a:latin typeface="Corbel"/>
              <a:ea typeface="Corbel"/>
              <a:cs typeface="Corbel"/>
              <a:sym typeface="Corbel"/>
            </a:endParaRPr>
          </a:p>
          <a:p>
            <a:pPr marL="0" lvl="0" indent="0" algn="l" rtl="0">
              <a:lnSpc>
                <a:spcPct val="90000"/>
              </a:lnSpc>
              <a:spcBef>
                <a:spcPts val="0"/>
              </a:spcBef>
              <a:spcAft>
                <a:spcPts val="0"/>
              </a:spcAft>
              <a:buClr>
                <a:schemeClr val="dk1"/>
              </a:buClr>
              <a:buSzPts val="1760"/>
              <a:buFont typeface="Arial"/>
              <a:buNone/>
            </a:pPr>
            <a:r>
              <a:rPr lang="en-US" sz="2100">
                <a:solidFill>
                  <a:schemeClr val="dk1"/>
                </a:solidFill>
                <a:latin typeface="Corbel"/>
                <a:ea typeface="Corbel"/>
                <a:cs typeface="Corbel"/>
                <a:sym typeface="Corbel"/>
              </a:rPr>
              <a:t>Program Manager </a:t>
            </a:r>
            <a:endParaRPr sz="2100">
              <a:solidFill>
                <a:schemeClr val="dk1"/>
              </a:solidFill>
              <a:latin typeface="Corbel"/>
              <a:ea typeface="Corbel"/>
              <a:cs typeface="Corbel"/>
              <a:sym typeface="Corbel"/>
            </a:endParaRPr>
          </a:p>
          <a:p>
            <a:pPr marL="0" lvl="0" indent="0" algn="l" rtl="0">
              <a:lnSpc>
                <a:spcPct val="90000"/>
              </a:lnSpc>
              <a:spcBef>
                <a:spcPts val="0"/>
              </a:spcBef>
              <a:spcAft>
                <a:spcPts val="0"/>
              </a:spcAft>
              <a:buClr>
                <a:schemeClr val="dk1"/>
              </a:buClr>
              <a:buSzPts val="1760"/>
              <a:buFont typeface="Arial"/>
              <a:buNone/>
            </a:pPr>
            <a:r>
              <a:rPr lang="en-US" sz="2100">
                <a:solidFill>
                  <a:schemeClr val="dk1"/>
                </a:solidFill>
                <a:latin typeface="Corbel"/>
                <a:ea typeface="Corbel"/>
                <a:cs typeface="Corbel"/>
                <a:sym typeface="Corbel"/>
              </a:rPr>
              <a:t>NNLM Training Office</a:t>
            </a:r>
            <a:endParaRPr sz="2100">
              <a:solidFill>
                <a:schemeClr val="dk1"/>
              </a:solidFill>
              <a:latin typeface="Corbel"/>
              <a:ea typeface="Corbel"/>
              <a:cs typeface="Corbel"/>
              <a:sym typeface="Corbel"/>
            </a:endParaRPr>
          </a:p>
          <a:p>
            <a:pPr marL="0" lvl="0" indent="0" algn="l" rtl="0">
              <a:lnSpc>
                <a:spcPct val="90000"/>
              </a:lnSpc>
              <a:spcBef>
                <a:spcPts val="0"/>
              </a:spcBef>
              <a:spcAft>
                <a:spcPts val="0"/>
              </a:spcAft>
              <a:buClr>
                <a:schemeClr val="dk1"/>
              </a:buClr>
              <a:buSzPts val="1760"/>
              <a:buFont typeface="Arial"/>
              <a:buNone/>
            </a:pPr>
            <a:r>
              <a:rPr lang="en-US" sz="2100">
                <a:solidFill>
                  <a:schemeClr val="dk1"/>
                </a:solidFill>
                <a:latin typeface="Corbel"/>
                <a:ea typeface="Corbel"/>
                <a:cs typeface="Corbel"/>
                <a:sym typeface="Corbel"/>
              </a:rPr>
              <a:t>University of Utah</a:t>
            </a:r>
            <a:endParaRPr sz="2100">
              <a:solidFill>
                <a:schemeClr val="dk1"/>
              </a:solidFill>
              <a:latin typeface="Corbel"/>
              <a:ea typeface="Corbel"/>
              <a:cs typeface="Corbel"/>
              <a:sym typeface="Corbe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351800" y="376141"/>
            <a:ext cx="10883100" cy="1114500"/>
          </a:xfrm>
          <a:prstGeom prst="rect">
            <a:avLst/>
          </a:prstGeom>
          <a:noFill/>
          <a:ln>
            <a:noFill/>
          </a:ln>
        </p:spPr>
        <p:txBody>
          <a:bodyPr spcFirstLastPara="1" wrap="square" lIns="91425" tIns="45700" rIns="91425" bIns="45700" anchor="ctr" anchorCtr="0">
            <a:normAutofit/>
          </a:bodyPr>
          <a:lstStyle/>
          <a:p>
            <a:pPr marL="1828800" lvl="0" indent="457200" algn="l" rtl="0">
              <a:lnSpc>
                <a:spcPct val="90000"/>
              </a:lnSpc>
              <a:spcBef>
                <a:spcPts val="0"/>
              </a:spcBef>
              <a:spcAft>
                <a:spcPts val="0"/>
              </a:spcAft>
              <a:buClr>
                <a:schemeClr val="dk1"/>
              </a:buClr>
              <a:buSzPts val="4000"/>
              <a:buFont typeface="Corbel"/>
              <a:buNone/>
            </a:pPr>
            <a:r>
              <a:rPr lang="en-US" sz="4000" b="1" dirty="0">
                <a:solidFill>
                  <a:schemeClr val="dk2"/>
                </a:solidFill>
                <a:latin typeface="Roboto"/>
                <a:ea typeface="Roboto"/>
                <a:cs typeface="Roboto"/>
                <a:sym typeface="Roboto"/>
              </a:rPr>
              <a:t>The Medical Library Association</a:t>
            </a:r>
            <a:endParaRPr sz="4000" b="1" dirty="0">
              <a:solidFill>
                <a:schemeClr val="dk2"/>
              </a:solidFill>
              <a:latin typeface="Roboto"/>
              <a:ea typeface="Roboto"/>
              <a:cs typeface="Roboto"/>
              <a:sym typeface="Roboto"/>
            </a:endParaRPr>
          </a:p>
        </p:txBody>
      </p:sp>
      <p:sp>
        <p:nvSpPr>
          <p:cNvPr id="116" name="Google Shape;116;p16"/>
          <p:cNvSpPr txBox="1">
            <a:spLocks noGrp="1"/>
          </p:cNvSpPr>
          <p:nvPr>
            <p:ph type="body" idx="1"/>
          </p:nvPr>
        </p:nvSpPr>
        <p:spPr>
          <a:xfrm>
            <a:off x="392850" y="1355800"/>
            <a:ext cx="11760600" cy="4038600"/>
          </a:xfrm>
          <a:prstGeom prst="rect">
            <a:avLst/>
          </a:prstGeom>
          <a:noFill/>
          <a:ln>
            <a:noFill/>
          </a:ln>
        </p:spPr>
        <p:txBody>
          <a:bodyPr spcFirstLastPara="1" wrap="square" lIns="91425" tIns="45700" rIns="91425" bIns="45700" anchor="t" anchorCtr="0">
            <a:normAutofit fontScale="25000" lnSpcReduction="20000"/>
          </a:bodyPr>
          <a:lstStyle/>
          <a:p>
            <a:pPr marL="228600" lvl="0" indent="-71120" algn="l" rtl="0">
              <a:lnSpc>
                <a:spcPct val="90000"/>
              </a:lnSpc>
              <a:spcBef>
                <a:spcPts val="0"/>
              </a:spcBef>
              <a:spcAft>
                <a:spcPts val="0"/>
              </a:spcAft>
              <a:buSzPts val="440"/>
              <a:buNone/>
            </a:pPr>
            <a:r>
              <a:rPr lang="en-US" sz="8800" dirty="0">
                <a:latin typeface="Roboto"/>
                <a:ea typeface="Roboto"/>
                <a:cs typeface="Roboto"/>
                <a:sym typeface="Roboto"/>
              </a:rPr>
              <a:t>T</a:t>
            </a:r>
            <a:r>
              <a:rPr lang="en-US" sz="10400" dirty="0"/>
              <a:t>he Medical Library Association (MLA) is a global, nonprofit educational organization, with a membership of more than 400 institutions and 3,000 professionals in the health information field. Since 1898, MLA has fostered excellence in the professional practice and leadership of health sciences library and information professionals to enhance health care, education, and research throughout the world. MLA educates health information professionals, supports health information research, promotes access to the world’s health sciences information, and works to ensure that the best health information is available to all.</a:t>
            </a:r>
            <a:endParaRPr sz="10400" dirty="0"/>
          </a:p>
          <a:p>
            <a:pPr marL="228600" lvl="0" indent="-71120" algn="l" rtl="0">
              <a:lnSpc>
                <a:spcPct val="90000"/>
              </a:lnSpc>
              <a:spcBef>
                <a:spcPts val="0"/>
              </a:spcBef>
              <a:spcAft>
                <a:spcPts val="0"/>
              </a:spcAft>
              <a:buSzPts val="440"/>
              <a:buNone/>
            </a:pPr>
            <a:endParaRPr sz="10400" dirty="0"/>
          </a:p>
          <a:p>
            <a:pPr marL="228600" lvl="0" indent="-71120" algn="l" rtl="0">
              <a:lnSpc>
                <a:spcPct val="90000"/>
              </a:lnSpc>
              <a:spcBef>
                <a:spcPts val="0"/>
              </a:spcBef>
              <a:spcAft>
                <a:spcPts val="0"/>
              </a:spcAft>
              <a:buSzPts val="440"/>
              <a:buNone/>
            </a:pPr>
            <a:endParaRPr sz="10400" dirty="0"/>
          </a:p>
          <a:p>
            <a:pPr marL="3429000" lvl="0" indent="-71120" algn="l" rtl="0">
              <a:lnSpc>
                <a:spcPct val="90000"/>
              </a:lnSpc>
              <a:spcBef>
                <a:spcPts val="0"/>
              </a:spcBef>
              <a:spcAft>
                <a:spcPts val="0"/>
              </a:spcAft>
              <a:buSzPts val="440"/>
              <a:buNone/>
            </a:pPr>
            <a:endParaRPr sz="10400" b="1" dirty="0"/>
          </a:p>
          <a:p>
            <a:pPr marL="3429000" lvl="0" indent="-71120" algn="l" rtl="0">
              <a:lnSpc>
                <a:spcPct val="90000"/>
              </a:lnSpc>
              <a:spcBef>
                <a:spcPts val="0"/>
              </a:spcBef>
              <a:spcAft>
                <a:spcPts val="0"/>
              </a:spcAft>
              <a:buSzPts val="440"/>
              <a:buNone/>
            </a:pPr>
            <a:endParaRPr sz="10400" b="1" dirty="0"/>
          </a:p>
          <a:p>
            <a:pPr marL="3429000" lvl="0" indent="-71120" algn="l" rtl="0">
              <a:lnSpc>
                <a:spcPct val="90000"/>
              </a:lnSpc>
              <a:spcBef>
                <a:spcPts val="0"/>
              </a:spcBef>
              <a:spcAft>
                <a:spcPts val="0"/>
              </a:spcAft>
              <a:buSzPts val="440"/>
              <a:buNone/>
            </a:pPr>
            <a:r>
              <a:rPr lang="en-US" sz="10400" b="1" dirty="0"/>
              <a:t>Website:</a:t>
            </a:r>
            <a:r>
              <a:rPr lang="en-US" sz="10400" dirty="0"/>
              <a:t> </a:t>
            </a:r>
            <a:r>
              <a:rPr lang="en-US" sz="10400" u="sng" dirty="0">
                <a:solidFill>
                  <a:schemeClr val="dk2"/>
                </a:solidFill>
                <a:hlinkClick r:id="rId3">
                  <a:extLst>
                    <a:ext uri="{A12FA001-AC4F-418D-AE19-62706E023703}">
                      <ahyp:hlinkClr xmlns:ahyp="http://schemas.microsoft.com/office/drawing/2018/hyperlinkcolor" val="tx"/>
                    </a:ext>
                  </a:extLst>
                </a:hlinkClick>
              </a:rPr>
              <a:t>https://www.mlanet.org</a:t>
            </a:r>
            <a:r>
              <a:rPr lang="en-US" sz="10400" dirty="0">
                <a:solidFill>
                  <a:schemeClr val="dk2"/>
                </a:solidFill>
              </a:rPr>
              <a:t> </a:t>
            </a:r>
            <a:r>
              <a:rPr lang="en-US" sz="10400" dirty="0"/>
              <a:t> </a:t>
            </a:r>
            <a:endParaRPr sz="10400" dirty="0"/>
          </a:p>
          <a:p>
            <a:pPr marL="228600" lvl="0" indent="-71120" algn="l" rtl="0">
              <a:lnSpc>
                <a:spcPct val="90000"/>
              </a:lnSpc>
              <a:spcBef>
                <a:spcPts val="0"/>
              </a:spcBef>
              <a:spcAft>
                <a:spcPts val="0"/>
              </a:spcAft>
              <a:buSzPct val="80000"/>
              <a:buNone/>
            </a:pPr>
            <a:endParaRPr dirty="0"/>
          </a:p>
          <a:p>
            <a:pPr marL="228600" lvl="0" indent="-71120" algn="l" rtl="0">
              <a:lnSpc>
                <a:spcPct val="90000"/>
              </a:lnSpc>
              <a:spcBef>
                <a:spcPts val="0"/>
              </a:spcBef>
              <a:spcAft>
                <a:spcPts val="0"/>
              </a:spcAft>
              <a:buSzPct val="80000"/>
              <a:buNone/>
            </a:pPr>
            <a:endParaRPr dirty="0"/>
          </a:p>
          <a:p>
            <a:pPr marL="228600" lvl="0" indent="-71120" algn="l" rtl="0">
              <a:lnSpc>
                <a:spcPct val="90000"/>
              </a:lnSpc>
              <a:spcBef>
                <a:spcPts val="0"/>
              </a:spcBef>
              <a:spcAft>
                <a:spcPts val="0"/>
              </a:spcAft>
              <a:buSzPct val="80000"/>
              <a:buNone/>
            </a:pPr>
            <a:endParaRPr dirty="0"/>
          </a:p>
          <a:p>
            <a:pPr marL="228600" lvl="0" indent="-71120" algn="l" rtl="0">
              <a:lnSpc>
                <a:spcPct val="90000"/>
              </a:lnSpc>
              <a:spcBef>
                <a:spcPts val="0"/>
              </a:spcBef>
              <a:spcAft>
                <a:spcPts val="0"/>
              </a:spcAft>
              <a:buSzPct val="80000"/>
              <a:buNone/>
            </a:pPr>
            <a:endParaRPr dirty="0"/>
          </a:p>
          <a:p>
            <a:pPr marL="228600" lvl="0" indent="-71120" algn="l" rtl="0">
              <a:lnSpc>
                <a:spcPct val="90000"/>
              </a:lnSpc>
              <a:spcBef>
                <a:spcPts val="0"/>
              </a:spcBef>
              <a:spcAft>
                <a:spcPts val="0"/>
              </a:spcAft>
              <a:buSzPct val="80000"/>
              <a:buNone/>
            </a:pPr>
            <a:endParaRPr dirty="0"/>
          </a:p>
          <a:p>
            <a:pPr marL="228600" lvl="0" indent="-71120" algn="l" rtl="0">
              <a:lnSpc>
                <a:spcPct val="90000"/>
              </a:lnSpc>
              <a:spcBef>
                <a:spcPts val="0"/>
              </a:spcBef>
              <a:spcAft>
                <a:spcPts val="0"/>
              </a:spcAft>
              <a:buSzPct val="80000"/>
              <a:buNone/>
            </a:pPr>
            <a:endParaRPr dirty="0"/>
          </a:p>
          <a:p>
            <a:pPr marL="228600" lvl="0" indent="-71120" algn="l" rtl="0">
              <a:lnSpc>
                <a:spcPct val="90000"/>
              </a:lnSpc>
              <a:spcBef>
                <a:spcPts val="0"/>
              </a:spcBef>
              <a:spcAft>
                <a:spcPts val="0"/>
              </a:spcAft>
              <a:buSzPct val="80000"/>
              <a:buNone/>
            </a:pPr>
            <a:endParaRPr dirty="0"/>
          </a:p>
          <a:p>
            <a:pPr marL="228600" lvl="0" indent="-71120" algn="l" rtl="0">
              <a:lnSpc>
                <a:spcPct val="90000"/>
              </a:lnSpc>
              <a:spcBef>
                <a:spcPts val="0"/>
              </a:spcBef>
              <a:spcAft>
                <a:spcPts val="0"/>
              </a:spcAft>
              <a:buSzPct val="80000"/>
              <a:buNone/>
            </a:pPr>
            <a:endParaRPr dirty="0"/>
          </a:p>
          <a:p>
            <a:pPr marL="228600" lvl="0" indent="-71120" algn="l" rtl="0">
              <a:lnSpc>
                <a:spcPct val="90000"/>
              </a:lnSpc>
              <a:spcBef>
                <a:spcPts val="0"/>
              </a:spcBef>
              <a:spcAft>
                <a:spcPts val="0"/>
              </a:spcAft>
              <a:buSzPct val="80000"/>
              <a:buNone/>
            </a:pPr>
            <a:endParaRPr dirty="0"/>
          </a:p>
          <a:p>
            <a:pPr marL="228600" lvl="0" indent="-71120" algn="l" rtl="0">
              <a:lnSpc>
                <a:spcPct val="90000"/>
              </a:lnSpc>
              <a:spcBef>
                <a:spcPts val="0"/>
              </a:spcBef>
              <a:spcAft>
                <a:spcPts val="0"/>
              </a:spcAft>
              <a:buSzPct val="80000"/>
              <a:buNone/>
            </a:pPr>
            <a:endParaRPr dirty="0"/>
          </a:p>
          <a:p>
            <a:pPr marL="228600" lvl="0" indent="-71120" algn="l" rtl="0">
              <a:lnSpc>
                <a:spcPct val="90000"/>
              </a:lnSpc>
              <a:spcBef>
                <a:spcPts val="0"/>
              </a:spcBef>
              <a:spcAft>
                <a:spcPts val="0"/>
              </a:spcAft>
              <a:buSzPct val="80000"/>
              <a:buNone/>
            </a:pPr>
            <a:endParaRPr dirty="0"/>
          </a:p>
          <a:p>
            <a:pPr marL="228600" lvl="0" indent="-71120" algn="l" rtl="0">
              <a:lnSpc>
                <a:spcPct val="90000"/>
              </a:lnSpc>
              <a:spcBef>
                <a:spcPts val="0"/>
              </a:spcBef>
              <a:spcAft>
                <a:spcPts val="0"/>
              </a:spcAft>
              <a:buSzPct val="80000"/>
              <a:buNone/>
            </a:pPr>
            <a:endParaRPr dirty="0"/>
          </a:p>
          <a:p>
            <a:pPr marL="2900680" lvl="0" indent="0" algn="l" rtl="0">
              <a:lnSpc>
                <a:spcPct val="90000"/>
              </a:lnSpc>
              <a:spcBef>
                <a:spcPts val="0"/>
              </a:spcBef>
              <a:spcAft>
                <a:spcPts val="0"/>
              </a:spcAft>
              <a:buSzPts val="440"/>
              <a:buNone/>
            </a:pPr>
            <a:r>
              <a:rPr lang="en-US" dirty="0"/>
              <a:t>	</a:t>
            </a:r>
            <a:r>
              <a:rPr lang="en-US" sz="7200" b="1" dirty="0">
                <a:latin typeface="Roboto"/>
                <a:ea typeface="Roboto"/>
                <a:cs typeface="Roboto"/>
                <a:sym typeface="Roboto"/>
              </a:rPr>
              <a:t>									</a:t>
            </a:r>
            <a:endParaRPr sz="7200" b="1" dirty="0">
              <a:latin typeface="Roboto"/>
              <a:ea typeface="Roboto"/>
              <a:cs typeface="Roboto"/>
              <a:sym typeface="Roboto"/>
            </a:endParaRPr>
          </a:p>
          <a:p>
            <a:pPr marL="4114800" lvl="0" indent="457200" algn="l" rtl="0">
              <a:lnSpc>
                <a:spcPct val="90000"/>
              </a:lnSpc>
              <a:spcBef>
                <a:spcPts val="0"/>
              </a:spcBef>
              <a:spcAft>
                <a:spcPts val="0"/>
              </a:spcAft>
              <a:buSzPts val="440"/>
              <a:buNone/>
            </a:pPr>
            <a:endParaRPr sz="7200" b="1" dirty="0">
              <a:latin typeface="Roboto"/>
              <a:ea typeface="Roboto"/>
              <a:cs typeface="Roboto"/>
              <a:sym typeface="Roboto"/>
            </a:endParaRPr>
          </a:p>
          <a:p>
            <a:pPr marL="4114800" lvl="0" indent="457200" algn="l" rtl="0">
              <a:lnSpc>
                <a:spcPct val="90000"/>
              </a:lnSpc>
              <a:spcBef>
                <a:spcPts val="0"/>
              </a:spcBef>
              <a:spcAft>
                <a:spcPts val="0"/>
              </a:spcAft>
              <a:buSzPts val="440"/>
              <a:buNone/>
            </a:pPr>
            <a:endParaRPr sz="7200" b="1" dirty="0">
              <a:latin typeface="Roboto"/>
              <a:ea typeface="Roboto"/>
              <a:cs typeface="Roboto"/>
              <a:sym typeface="Roboto"/>
            </a:endParaRPr>
          </a:p>
          <a:p>
            <a:pPr marL="4114800" lvl="0" indent="457200" algn="l" rtl="0">
              <a:lnSpc>
                <a:spcPct val="90000"/>
              </a:lnSpc>
              <a:spcBef>
                <a:spcPts val="0"/>
              </a:spcBef>
              <a:spcAft>
                <a:spcPts val="0"/>
              </a:spcAft>
              <a:buSzPts val="440"/>
              <a:buNone/>
            </a:pPr>
            <a:endParaRPr sz="7200" b="1" dirty="0">
              <a:latin typeface="Roboto"/>
              <a:ea typeface="Roboto"/>
              <a:cs typeface="Roboto"/>
              <a:sym typeface="Roboto"/>
            </a:endParaRPr>
          </a:p>
          <a:p>
            <a:pPr marL="4114800" lvl="0" indent="457200" algn="l" rtl="0">
              <a:lnSpc>
                <a:spcPct val="90000"/>
              </a:lnSpc>
              <a:spcBef>
                <a:spcPts val="0"/>
              </a:spcBef>
              <a:spcAft>
                <a:spcPts val="0"/>
              </a:spcAft>
              <a:buSzPts val="440"/>
              <a:buNone/>
            </a:pPr>
            <a:endParaRPr sz="7200" b="1" dirty="0">
              <a:latin typeface="Roboto"/>
              <a:ea typeface="Roboto"/>
              <a:cs typeface="Roboto"/>
              <a:sym typeface="Roboto"/>
            </a:endParaRPr>
          </a:p>
          <a:p>
            <a:pPr marL="4114800" lvl="0" indent="457200" algn="l" rtl="0">
              <a:lnSpc>
                <a:spcPct val="90000"/>
              </a:lnSpc>
              <a:spcBef>
                <a:spcPts val="0"/>
              </a:spcBef>
              <a:spcAft>
                <a:spcPts val="0"/>
              </a:spcAft>
              <a:buSzPts val="440"/>
              <a:buNone/>
            </a:pPr>
            <a:endParaRPr sz="7200" b="1" dirty="0">
              <a:solidFill>
                <a:schemeClr val="dk2"/>
              </a:solidFill>
              <a:latin typeface="Roboto"/>
              <a:ea typeface="Roboto"/>
              <a:cs typeface="Roboto"/>
              <a:sym typeface="Roboto"/>
            </a:endParaRPr>
          </a:p>
        </p:txBody>
      </p:sp>
      <p:pic>
        <p:nvPicPr>
          <p:cNvPr id="117" name="Google Shape;117;p16" descr="Medical Library Association Logo"/>
          <p:cNvPicPr preferRelativeResize="0"/>
          <p:nvPr/>
        </p:nvPicPr>
        <p:blipFill rotWithShape="1">
          <a:blip r:embed="rId4">
            <a:alphaModFix/>
          </a:blip>
          <a:srcRect l="11080" t="-6740" r="-11080" b="6739"/>
          <a:stretch/>
        </p:blipFill>
        <p:spPr>
          <a:xfrm>
            <a:off x="7629063" y="4764625"/>
            <a:ext cx="4524375" cy="1428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802000" y="198541"/>
            <a:ext cx="10883100" cy="1114500"/>
          </a:xfrm>
          <a:prstGeom prst="rect">
            <a:avLst/>
          </a:prstGeom>
          <a:noFill/>
          <a:ln>
            <a:noFill/>
          </a:ln>
        </p:spPr>
        <p:txBody>
          <a:bodyPr spcFirstLastPara="1" wrap="square" lIns="91425" tIns="45700" rIns="91425" bIns="45700" anchor="ctr" anchorCtr="0">
            <a:normAutofit/>
          </a:bodyPr>
          <a:lstStyle/>
          <a:p>
            <a:pPr marL="3200400" lvl="0" indent="0" algn="l" rtl="0">
              <a:lnSpc>
                <a:spcPct val="90000"/>
              </a:lnSpc>
              <a:spcBef>
                <a:spcPts val="0"/>
              </a:spcBef>
              <a:spcAft>
                <a:spcPts val="0"/>
              </a:spcAft>
              <a:buClr>
                <a:schemeClr val="dk1"/>
              </a:buClr>
              <a:buSzPts val="4000"/>
              <a:buFont typeface="Corbel"/>
              <a:buNone/>
            </a:pPr>
            <a:r>
              <a:rPr lang="en-US" sz="4000" b="1" dirty="0">
                <a:solidFill>
                  <a:schemeClr val="dk2"/>
                </a:solidFill>
                <a:latin typeface="Roboto"/>
                <a:ea typeface="Roboto"/>
                <a:cs typeface="Roboto"/>
                <a:sym typeface="Roboto"/>
              </a:rPr>
              <a:t>What is CHIS?</a:t>
            </a:r>
            <a:endParaRPr sz="4000" b="1" dirty="0">
              <a:solidFill>
                <a:schemeClr val="dk2"/>
              </a:solidFill>
              <a:latin typeface="Roboto"/>
              <a:ea typeface="Roboto"/>
              <a:cs typeface="Roboto"/>
              <a:sym typeface="Roboto"/>
            </a:endParaRPr>
          </a:p>
        </p:txBody>
      </p:sp>
      <p:sp>
        <p:nvSpPr>
          <p:cNvPr id="124" name="Google Shape;124;p17"/>
          <p:cNvSpPr txBox="1">
            <a:spLocks noGrp="1"/>
          </p:cNvSpPr>
          <p:nvPr>
            <p:ph type="body" idx="1"/>
          </p:nvPr>
        </p:nvSpPr>
        <p:spPr>
          <a:xfrm>
            <a:off x="917175" y="1409696"/>
            <a:ext cx="10883100" cy="40386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None/>
            </a:pPr>
            <a:r>
              <a:rPr lang="en-US" sz="12000" b="1" dirty="0"/>
              <a:t>Consumer Health Information Specialization</a:t>
            </a:r>
            <a:r>
              <a:rPr lang="en-US" sz="12000" dirty="0"/>
              <a:t> is a way that librarians, other information, and health professionals to acquire skills and knowledge needed to become a confident, expert provider of health information to your community. Your CHIS shows employers, colleagues, and the public you serve that you are committed to offering quality consumer health information services and to staying current with developments in consumer health information resources, technologies, and services.</a:t>
            </a:r>
            <a:endParaRPr sz="12000" dirty="0"/>
          </a:p>
          <a:p>
            <a:pPr marL="0" lvl="0" indent="0" algn="l" rtl="0">
              <a:lnSpc>
                <a:spcPct val="90000"/>
              </a:lnSpc>
              <a:spcBef>
                <a:spcPts val="0"/>
              </a:spcBef>
              <a:spcAft>
                <a:spcPts val="0"/>
              </a:spcAft>
              <a:buNone/>
            </a:pPr>
            <a:endParaRPr sz="12000" dirty="0"/>
          </a:p>
          <a:p>
            <a:pPr marL="0" lvl="0" indent="0" algn="l" rtl="0">
              <a:lnSpc>
                <a:spcPct val="90000"/>
              </a:lnSpc>
              <a:spcBef>
                <a:spcPts val="0"/>
              </a:spcBef>
              <a:spcAft>
                <a:spcPts val="0"/>
              </a:spcAft>
              <a:buNone/>
            </a:pPr>
            <a:r>
              <a:rPr lang="en-US" sz="12000" b="1" dirty="0"/>
              <a:t>For more information about CHIS</a:t>
            </a:r>
            <a:endParaRPr sz="12000" b="1" dirty="0"/>
          </a:p>
          <a:p>
            <a:pPr marL="0" lvl="0" indent="0" algn="l" rtl="0">
              <a:lnSpc>
                <a:spcPct val="90000"/>
              </a:lnSpc>
              <a:spcBef>
                <a:spcPts val="0"/>
              </a:spcBef>
              <a:spcAft>
                <a:spcPts val="0"/>
              </a:spcAft>
              <a:buNone/>
            </a:pPr>
            <a:endParaRPr sz="12000" b="1" dirty="0"/>
          </a:p>
          <a:p>
            <a:pPr marL="457200" lvl="0" indent="-368300" algn="l" rtl="0">
              <a:spcBef>
                <a:spcPts val="0"/>
              </a:spcBef>
              <a:spcAft>
                <a:spcPts val="0"/>
              </a:spcAft>
              <a:buClr>
                <a:schemeClr val="dk2"/>
              </a:buClr>
              <a:buSzPct val="100000"/>
              <a:buChar char="•"/>
            </a:pPr>
            <a:r>
              <a:rPr lang="en-US" sz="8800" u="sng" dirty="0">
                <a:solidFill>
                  <a:schemeClr val="dk2"/>
                </a:solidFill>
                <a:hlinkClick r:id="rId3">
                  <a:extLst>
                    <a:ext uri="{A12FA001-AC4F-418D-AE19-62706E023703}">
                      <ahyp:hlinkClr xmlns:ahyp="http://schemas.microsoft.com/office/drawing/2018/hyperlinkcolor" val="tx"/>
                    </a:ext>
                  </a:extLst>
                </a:hlinkClick>
              </a:rPr>
              <a:t>Consumer Health Information Specialization (MLA CHIS webpage)</a:t>
            </a:r>
            <a:endParaRPr sz="8800" dirty="0">
              <a:solidFill>
                <a:schemeClr val="dk2"/>
              </a:solidFill>
            </a:endParaRPr>
          </a:p>
          <a:p>
            <a:pPr marL="457200" lvl="0" indent="0" algn="l" rtl="0">
              <a:spcBef>
                <a:spcPts val="0"/>
              </a:spcBef>
              <a:spcAft>
                <a:spcPts val="0"/>
              </a:spcAft>
              <a:buNone/>
            </a:pPr>
            <a:endParaRPr sz="8800" dirty="0">
              <a:solidFill>
                <a:schemeClr val="dk2"/>
              </a:solidFill>
            </a:endParaRPr>
          </a:p>
          <a:p>
            <a:pPr marL="457200" lvl="0" indent="-368300" algn="l" rtl="0">
              <a:spcBef>
                <a:spcPts val="0"/>
              </a:spcBef>
              <a:spcAft>
                <a:spcPts val="0"/>
              </a:spcAft>
              <a:buClr>
                <a:schemeClr val="dk2"/>
              </a:buClr>
              <a:buSzPct val="100000"/>
              <a:buChar char="•"/>
            </a:pPr>
            <a:r>
              <a:rPr lang="en-US" sz="8800" u="sng" dirty="0">
                <a:solidFill>
                  <a:schemeClr val="dk2"/>
                </a:solidFill>
                <a:hlinkClick r:id="rId4">
                  <a:extLst>
                    <a:ext uri="{A12FA001-AC4F-418D-AE19-62706E023703}">
                      <ahyp:hlinkClr xmlns:ahyp="http://schemas.microsoft.com/office/drawing/2018/hyperlinkcolor" val="tx"/>
                    </a:ext>
                  </a:extLst>
                </a:hlinkClick>
              </a:rPr>
              <a:t>Chart Your Path to CHIS (NNLM CHIS webpage)</a:t>
            </a:r>
            <a:endParaRPr sz="8800" b="1" dirty="0">
              <a:solidFill>
                <a:schemeClr val="dk2"/>
              </a:solidFill>
            </a:endParaRPr>
          </a:p>
          <a:p>
            <a:pPr marL="457200" lvl="0" indent="0" algn="l" rtl="0">
              <a:lnSpc>
                <a:spcPct val="90000"/>
              </a:lnSpc>
              <a:spcBef>
                <a:spcPts val="0"/>
              </a:spcBef>
              <a:spcAft>
                <a:spcPts val="0"/>
              </a:spcAft>
              <a:buNone/>
            </a:pPr>
            <a:endParaRPr sz="8800" dirty="0">
              <a:latin typeface="Roboto"/>
              <a:ea typeface="Roboto"/>
              <a:cs typeface="Roboto"/>
              <a:sym typeface="Roboto"/>
            </a:endParaRPr>
          </a:p>
          <a:p>
            <a:pPr marL="457200" lvl="0" indent="0" algn="l" rtl="0">
              <a:lnSpc>
                <a:spcPct val="90000"/>
              </a:lnSpc>
              <a:spcBef>
                <a:spcPts val="0"/>
              </a:spcBef>
              <a:spcAft>
                <a:spcPts val="0"/>
              </a:spcAft>
              <a:buNone/>
            </a:pPr>
            <a:endParaRPr dirty="0">
              <a:latin typeface="Roboto"/>
              <a:ea typeface="Roboto"/>
              <a:cs typeface="Roboto"/>
              <a:sym typeface="Roboto"/>
            </a:endParaRPr>
          </a:p>
          <a:p>
            <a:pPr marL="228600" lvl="0" indent="-71120" algn="l" rtl="0">
              <a:lnSpc>
                <a:spcPct val="90000"/>
              </a:lnSpc>
              <a:spcBef>
                <a:spcPts val="0"/>
              </a:spcBef>
              <a:spcAft>
                <a:spcPts val="0"/>
              </a:spcAft>
              <a:buSzPct val="80000"/>
              <a:buNone/>
            </a:pPr>
            <a:endParaRPr dirty="0">
              <a:latin typeface="Roboto"/>
              <a:ea typeface="Roboto"/>
              <a:cs typeface="Roboto"/>
              <a:sym typeface="Roboto"/>
            </a:endParaRPr>
          </a:p>
          <a:p>
            <a:pPr marL="228600" lvl="0" indent="-71120" algn="l" rtl="0">
              <a:lnSpc>
                <a:spcPct val="90000"/>
              </a:lnSpc>
              <a:spcBef>
                <a:spcPts val="0"/>
              </a:spcBef>
              <a:spcAft>
                <a:spcPts val="0"/>
              </a:spcAft>
              <a:buSzPct val="80000"/>
              <a:buNone/>
            </a:pPr>
            <a:endParaRPr dirty="0">
              <a:latin typeface="Roboto"/>
              <a:ea typeface="Roboto"/>
              <a:cs typeface="Roboto"/>
              <a:sym typeface="Roboto"/>
            </a:endParaRPr>
          </a:p>
          <a:p>
            <a:pPr marL="228600" lvl="0" indent="-71120" algn="l" rtl="0">
              <a:lnSpc>
                <a:spcPct val="90000"/>
              </a:lnSpc>
              <a:spcBef>
                <a:spcPts val="0"/>
              </a:spcBef>
              <a:spcAft>
                <a:spcPts val="0"/>
              </a:spcAft>
              <a:buSzPct val="80000"/>
              <a:buNone/>
            </a:pPr>
            <a:endParaRPr dirty="0">
              <a:latin typeface="Roboto"/>
              <a:ea typeface="Roboto"/>
              <a:cs typeface="Roboto"/>
              <a:sym typeface="Roboto"/>
            </a:endParaRPr>
          </a:p>
          <a:p>
            <a:pPr marL="228600" lvl="0" indent="-71120" algn="l" rtl="0">
              <a:lnSpc>
                <a:spcPct val="90000"/>
              </a:lnSpc>
              <a:spcBef>
                <a:spcPts val="0"/>
              </a:spcBef>
              <a:spcAft>
                <a:spcPts val="0"/>
              </a:spcAft>
              <a:buSzPct val="80000"/>
              <a:buNone/>
            </a:pPr>
            <a:endParaRPr dirty="0">
              <a:latin typeface="Roboto"/>
              <a:ea typeface="Roboto"/>
              <a:cs typeface="Roboto"/>
              <a:sym typeface="Roboto"/>
            </a:endParaRPr>
          </a:p>
          <a:p>
            <a:pPr marL="228600" lvl="0" indent="-71120" algn="l" rtl="0">
              <a:lnSpc>
                <a:spcPct val="90000"/>
              </a:lnSpc>
              <a:spcBef>
                <a:spcPts val="0"/>
              </a:spcBef>
              <a:spcAft>
                <a:spcPts val="0"/>
              </a:spcAft>
              <a:buSzPct val="80000"/>
              <a:buNone/>
            </a:pPr>
            <a:endParaRPr dirty="0">
              <a:latin typeface="Roboto"/>
              <a:ea typeface="Roboto"/>
              <a:cs typeface="Roboto"/>
              <a:sym typeface="Roboto"/>
            </a:endParaRPr>
          </a:p>
          <a:p>
            <a:pPr marL="228600" lvl="0" indent="-71120" algn="l" rtl="0">
              <a:lnSpc>
                <a:spcPct val="90000"/>
              </a:lnSpc>
              <a:spcBef>
                <a:spcPts val="0"/>
              </a:spcBef>
              <a:spcAft>
                <a:spcPts val="0"/>
              </a:spcAft>
              <a:buSzPct val="80000"/>
              <a:buNone/>
            </a:pPr>
            <a:endParaRPr dirty="0">
              <a:latin typeface="Roboto"/>
              <a:ea typeface="Roboto"/>
              <a:cs typeface="Roboto"/>
              <a:sym typeface="Roboto"/>
            </a:endParaRPr>
          </a:p>
          <a:p>
            <a:pPr marL="228600" lvl="0" indent="-71120" algn="l" rtl="0">
              <a:lnSpc>
                <a:spcPct val="90000"/>
              </a:lnSpc>
              <a:spcBef>
                <a:spcPts val="0"/>
              </a:spcBef>
              <a:spcAft>
                <a:spcPts val="0"/>
              </a:spcAft>
              <a:buSzPct val="80000"/>
              <a:buNone/>
            </a:pPr>
            <a:endParaRPr dirty="0">
              <a:latin typeface="Roboto"/>
              <a:ea typeface="Roboto"/>
              <a:cs typeface="Roboto"/>
              <a:sym typeface="Roboto"/>
            </a:endParaRPr>
          </a:p>
          <a:p>
            <a:pPr marL="228600" lvl="0" indent="-71120" algn="l" rtl="0">
              <a:lnSpc>
                <a:spcPct val="90000"/>
              </a:lnSpc>
              <a:spcBef>
                <a:spcPts val="0"/>
              </a:spcBef>
              <a:spcAft>
                <a:spcPts val="0"/>
              </a:spcAft>
              <a:buSzPct val="80000"/>
              <a:buNone/>
            </a:pPr>
            <a:endParaRPr dirty="0">
              <a:latin typeface="Roboto"/>
              <a:ea typeface="Roboto"/>
              <a:cs typeface="Roboto"/>
              <a:sym typeface="Roboto"/>
            </a:endParaRPr>
          </a:p>
          <a:p>
            <a:pPr marL="228600" lvl="0" indent="-71120" algn="l" rtl="0">
              <a:lnSpc>
                <a:spcPct val="90000"/>
              </a:lnSpc>
              <a:spcBef>
                <a:spcPts val="0"/>
              </a:spcBef>
              <a:spcAft>
                <a:spcPts val="0"/>
              </a:spcAft>
              <a:buSzPct val="80000"/>
              <a:buNone/>
            </a:pPr>
            <a:endParaRPr dirty="0">
              <a:latin typeface="Roboto"/>
              <a:ea typeface="Roboto"/>
              <a:cs typeface="Roboto"/>
              <a:sym typeface="Roboto"/>
            </a:endParaRPr>
          </a:p>
          <a:p>
            <a:pPr marL="228600" lvl="0" indent="-71120" algn="l" rtl="0">
              <a:lnSpc>
                <a:spcPct val="90000"/>
              </a:lnSpc>
              <a:spcBef>
                <a:spcPts val="0"/>
              </a:spcBef>
              <a:spcAft>
                <a:spcPts val="0"/>
              </a:spcAft>
              <a:buSzPct val="80000"/>
              <a:buNone/>
            </a:pPr>
            <a:endParaRPr dirty="0">
              <a:latin typeface="Roboto"/>
              <a:ea typeface="Roboto"/>
              <a:cs typeface="Roboto"/>
              <a:sym typeface="Roboto"/>
            </a:endParaRPr>
          </a:p>
          <a:p>
            <a:pPr marL="228600" lvl="0" indent="-71120" algn="l" rtl="0">
              <a:lnSpc>
                <a:spcPct val="90000"/>
              </a:lnSpc>
              <a:spcBef>
                <a:spcPts val="0"/>
              </a:spcBef>
              <a:spcAft>
                <a:spcPts val="0"/>
              </a:spcAft>
              <a:buSzPct val="60689"/>
              <a:buNone/>
            </a:pPr>
            <a:endParaRPr sz="2900" dirty="0">
              <a:latin typeface="Roboto"/>
              <a:ea typeface="Roboto"/>
              <a:cs typeface="Roboto"/>
              <a:sym typeface="Roboto"/>
            </a:endParaRPr>
          </a:p>
          <a:p>
            <a:pPr marL="228600" lvl="0" indent="-71120" algn="l" rtl="0">
              <a:lnSpc>
                <a:spcPct val="90000"/>
              </a:lnSpc>
              <a:spcBef>
                <a:spcPts val="0"/>
              </a:spcBef>
              <a:spcAft>
                <a:spcPts val="0"/>
              </a:spcAft>
              <a:buSzPct val="60689"/>
              <a:buNone/>
            </a:pPr>
            <a:endParaRPr sz="2900" dirty="0">
              <a:latin typeface="Roboto"/>
              <a:ea typeface="Roboto"/>
              <a:cs typeface="Roboto"/>
              <a:sym typeface="Roboto"/>
            </a:endParaRPr>
          </a:p>
          <a:p>
            <a:pPr marL="228600" lvl="0" indent="-71120" algn="l" rtl="0">
              <a:lnSpc>
                <a:spcPct val="90000"/>
              </a:lnSpc>
              <a:spcBef>
                <a:spcPts val="0"/>
              </a:spcBef>
              <a:spcAft>
                <a:spcPts val="0"/>
              </a:spcAft>
              <a:buSzPct val="60689"/>
              <a:buNone/>
            </a:pPr>
            <a:endParaRPr sz="2900" dirty="0">
              <a:latin typeface="Roboto"/>
              <a:ea typeface="Roboto"/>
              <a:cs typeface="Roboto"/>
              <a:sym typeface="Roboto"/>
            </a:endParaRPr>
          </a:p>
          <a:p>
            <a:pPr marL="228600" lvl="0" indent="-71120" algn="l" rtl="0">
              <a:lnSpc>
                <a:spcPct val="90000"/>
              </a:lnSpc>
              <a:spcBef>
                <a:spcPts val="0"/>
              </a:spcBef>
              <a:spcAft>
                <a:spcPts val="0"/>
              </a:spcAft>
              <a:buSzPct val="60689"/>
              <a:buNone/>
            </a:pPr>
            <a:endParaRPr sz="2900" dirty="0">
              <a:latin typeface="Roboto"/>
              <a:ea typeface="Roboto"/>
              <a:cs typeface="Roboto"/>
              <a:sym typeface="Roboto"/>
            </a:endParaRPr>
          </a:p>
          <a:p>
            <a:pPr marL="228600" lvl="0" indent="-71120" algn="l" rtl="0">
              <a:lnSpc>
                <a:spcPct val="90000"/>
              </a:lnSpc>
              <a:spcBef>
                <a:spcPts val="0"/>
              </a:spcBef>
              <a:spcAft>
                <a:spcPts val="0"/>
              </a:spcAft>
              <a:buSzPct val="60689"/>
              <a:buNone/>
            </a:pPr>
            <a:endParaRPr sz="2900" dirty="0">
              <a:latin typeface="Roboto"/>
              <a:ea typeface="Roboto"/>
              <a:cs typeface="Roboto"/>
              <a:sym typeface="Roboto"/>
            </a:endParaRPr>
          </a:p>
          <a:p>
            <a:pPr marL="228600" lvl="0" indent="-71120" algn="l" rtl="0">
              <a:lnSpc>
                <a:spcPct val="90000"/>
              </a:lnSpc>
              <a:spcBef>
                <a:spcPts val="0"/>
              </a:spcBef>
              <a:spcAft>
                <a:spcPts val="0"/>
              </a:spcAft>
              <a:buSzPct val="60689"/>
              <a:buNone/>
            </a:pPr>
            <a:endParaRPr sz="2900" dirty="0">
              <a:latin typeface="Roboto"/>
              <a:ea typeface="Roboto"/>
              <a:cs typeface="Roboto"/>
              <a:sym typeface="Roboto"/>
            </a:endParaRPr>
          </a:p>
          <a:p>
            <a:pPr marL="3200400" lvl="0" indent="457200" algn="l" rtl="0">
              <a:lnSpc>
                <a:spcPct val="90000"/>
              </a:lnSpc>
              <a:spcBef>
                <a:spcPts val="0"/>
              </a:spcBef>
              <a:spcAft>
                <a:spcPts val="0"/>
              </a:spcAft>
              <a:buSzPts val="440"/>
              <a:buNone/>
            </a:pPr>
            <a:endParaRPr sz="8000" dirty="0"/>
          </a:p>
        </p:txBody>
      </p:sp>
      <p:pic>
        <p:nvPicPr>
          <p:cNvPr id="125" name="Google Shape;125;p17" descr="MLA's CHIS digital badge"/>
          <p:cNvPicPr preferRelativeResize="0"/>
          <p:nvPr/>
        </p:nvPicPr>
        <p:blipFill>
          <a:blip r:embed="rId5">
            <a:alphaModFix/>
          </a:blip>
          <a:stretch>
            <a:fillRect/>
          </a:stretch>
        </p:blipFill>
        <p:spPr>
          <a:xfrm>
            <a:off x="10335975" y="4261375"/>
            <a:ext cx="1794200" cy="1794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title"/>
          </p:nvPr>
        </p:nvSpPr>
        <p:spPr>
          <a:xfrm>
            <a:off x="833400" y="491716"/>
            <a:ext cx="10883100" cy="1114500"/>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400"/>
              </a:spcAft>
              <a:buClr>
                <a:schemeClr val="dk1"/>
              </a:buClr>
              <a:buSzPts val="1100"/>
              <a:buFont typeface="Arial"/>
              <a:buNone/>
            </a:pPr>
            <a:r>
              <a:rPr lang="en-US" sz="3200" b="1">
                <a:solidFill>
                  <a:srgbClr val="294668"/>
                </a:solidFill>
                <a:highlight>
                  <a:srgbClr val="FFFFFF"/>
                </a:highlight>
                <a:latin typeface="Roboto"/>
                <a:ea typeface="Roboto"/>
                <a:cs typeface="Roboto"/>
                <a:sym typeface="Roboto"/>
              </a:rPr>
              <a:t>Consumer Health for Library Students</a:t>
            </a:r>
            <a:endParaRPr sz="4000">
              <a:latin typeface="Calibri"/>
              <a:ea typeface="Calibri"/>
              <a:cs typeface="Calibri"/>
              <a:sym typeface="Calibri"/>
            </a:endParaRPr>
          </a:p>
        </p:txBody>
      </p:sp>
      <p:sp>
        <p:nvSpPr>
          <p:cNvPr id="132" name="Google Shape;132;p18"/>
          <p:cNvSpPr txBox="1">
            <a:spLocks noGrp="1"/>
          </p:cNvSpPr>
          <p:nvPr>
            <p:ph type="body" idx="1"/>
          </p:nvPr>
        </p:nvSpPr>
        <p:spPr>
          <a:xfrm>
            <a:off x="833400" y="1669471"/>
            <a:ext cx="10883100" cy="40386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2400"/>
              <a:t>In partnership with MLA,  NNLM guides LIS and iSchool professors on getting their class approved to offer CHIS certificates to students.</a:t>
            </a:r>
            <a:endParaRPr sz="2400"/>
          </a:p>
          <a:p>
            <a:pPr marL="0" lvl="0" indent="0" algn="l" rtl="0">
              <a:lnSpc>
                <a:spcPct val="115000"/>
              </a:lnSpc>
              <a:spcBef>
                <a:spcPts val="1200"/>
              </a:spcBef>
              <a:spcAft>
                <a:spcPts val="0"/>
              </a:spcAft>
              <a:buNone/>
            </a:pPr>
            <a:endParaRPr sz="800">
              <a:solidFill>
                <a:srgbClr val="172B4D"/>
              </a:solidFill>
              <a:highlight>
                <a:schemeClr val="lt1"/>
              </a:highlight>
            </a:endParaRPr>
          </a:p>
          <a:p>
            <a:pPr marL="0" lvl="0" indent="0" algn="l" rtl="0">
              <a:lnSpc>
                <a:spcPct val="100000"/>
              </a:lnSpc>
              <a:spcBef>
                <a:spcPts val="1200"/>
              </a:spcBef>
              <a:spcAft>
                <a:spcPts val="0"/>
              </a:spcAft>
              <a:buClr>
                <a:schemeClr val="dk1"/>
              </a:buClr>
              <a:buSzPts val="1100"/>
              <a:buFont typeface="Arial"/>
              <a:buNone/>
            </a:pPr>
            <a:r>
              <a:rPr lang="en-US" sz="2400"/>
              <a:t>Students earning a CHIS certificate through their LIS program is a great way for students to show their future employers that they’ve gained skills and the knowledge in becoming a confident in providing health information services to consumers. </a:t>
            </a:r>
            <a:endParaRPr sz="2400"/>
          </a:p>
        </p:txBody>
      </p:sp>
      <p:pic>
        <p:nvPicPr>
          <p:cNvPr id="133" name="Google Shape;133;p18" descr="Network of the National Library of Medicine Logo"/>
          <p:cNvPicPr preferRelativeResize="0"/>
          <p:nvPr/>
        </p:nvPicPr>
        <p:blipFill rotWithShape="1">
          <a:blip r:embed="rId3">
            <a:alphaModFix/>
          </a:blip>
          <a:srcRect/>
          <a:stretch/>
        </p:blipFill>
        <p:spPr>
          <a:xfrm>
            <a:off x="677118" y="4676300"/>
            <a:ext cx="5487231" cy="830552"/>
          </a:xfrm>
          <a:prstGeom prst="rect">
            <a:avLst/>
          </a:prstGeom>
          <a:noFill/>
          <a:ln>
            <a:noFill/>
          </a:ln>
        </p:spPr>
      </p:pic>
      <p:pic>
        <p:nvPicPr>
          <p:cNvPr id="134" name="Google Shape;134;p18" descr="Medical Library Association Logo"/>
          <p:cNvPicPr preferRelativeResize="0"/>
          <p:nvPr/>
        </p:nvPicPr>
        <p:blipFill rotWithShape="1">
          <a:blip r:embed="rId4">
            <a:alphaModFix/>
          </a:blip>
          <a:srcRect/>
          <a:stretch/>
        </p:blipFill>
        <p:spPr>
          <a:xfrm>
            <a:off x="6232700" y="4284012"/>
            <a:ext cx="5415103" cy="16151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833400" y="491716"/>
            <a:ext cx="10883100" cy="1114500"/>
          </a:xfrm>
          <a:prstGeom prst="rect">
            <a:avLst/>
          </a:prstGeom>
          <a:noFill/>
          <a:ln>
            <a:noFill/>
          </a:ln>
        </p:spPr>
        <p:txBody>
          <a:bodyPr spcFirstLastPara="1" wrap="square" lIns="91425" tIns="45700" rIns="91425" bIns="45700" anchor="ctr" anchorCtr="0">
            <a:normAutofit/>
          </a:bodyPr>
          <a:lstStyle/>
          <a:p>
            <a:pPr marL="0" lvl="0" indent="0" algn="ctr" rtl="0">
              <a:lnSpc>
                <a:spcPct val="120000"/>
              </a:lnSpc>
              <a:spcBef>
                <a:spcPts val="0"/>
              </a:spcBef>
              <a:spcAft>
                <a:spcPts val="400"/>
              </a:spcAft>
              <a:buClr>
                <a:schemeClr val="dk1"/>
              </a:buClr>
              <a:buSzPts val="1100"/>
              <a:buFont typeface="Arial"/>
              <a:buNone/>
            </a:pPr>
            <a:r>
              <a:rPr lang="en-US" sz="3200" b="1" dirty="0">
                <a:solidFill>
                  <a:srgbClr val="294668"/>
                </a:solidFill>
                <a:highlight>
                  <a:srgbClr val="FFFFFF"/>
                </a:highlight>
                <a:latin typeface="Roboto"/>
                <a:ea typeface="Roboto"/>
                <a:cs typeface="Roboto"/>
                <a:sym typeface="Roboto"/>
              </a:rPr>
              <a:t>Universities Approved to Offer CHIS </a:t>
            </a:r>
            <a:endParaRPr sz="4000" dirty="0">
              <a:latin typeface="Calibri"/>
              <a:ea typeface="Calibri"/>
              <a:cs typeface="Calibri"/>
              <a:sym typeface="Calibri"/>
            </a:endParaRPr>
          </a:p>
        </p:txBody>
      </p:sp>
      <p:pic>
        <p:nvPicPr>
          <p:cNvPr id="141" name="Google Shape;141;p19" descr="Emporia State University"/>
          <p:cNvPicPr preferRelativeResize="0"/>
          <p:nvPr/>
        </p:nvPicPr>
        <p:blipFill rotWithShape="1">
          <a:blip r:embed="rId3">
            <a:alphaModFix/>
          </a:blip>
          <a:srcRect/>
          <a:stretch/>
        </p:blipFill>
        <p:spPr>
          <a:xfrm>
            <a:off x="1048602" y="1714825"/>
            <a:ext cx="2813078" cy="1578275"/>
          </a:xfrm>
          <a:prstGeom prst="rect">
            <a:avLst/>
          </a:prstGeom>
          <a:noFill/>
          <a:ln>
            <a:noFill/>
          </a:ln>
        </p:spPr>
      </p:pic>
      <p:pic>
        <p:nvPicPr>
          <p:cNvPr id="145" name="Google Shape;145;p19" descr="Texas Women's University "/>
          <p:cNvPicPr preferRelativeResize="0"/>
          <p:nvPr/>
        </p:nvPicPr>
        <p:blipFill>
          <a:blip r:embed="rId4">
            <a:alphaModFix/>
          </a:blip>
          <a:stretch>
            <a:fillRect/>
          </a:stretch>
        </p:blipFill>
        <p:spPr>
          <a:xfrm>
            <a:off x="4633291" y="1606237"/>
            <a:ext cx="3024147" cy="2017800"/>
          </a:xfrm>
          <a:prstGeom prst="rect">
            <a:avLst/>
          </a:prstGeom>
          <a:noFill/>
          <a:ln>
            <a:noFill/>
          </a:ln>
        </p:spPr>
      </p:pic>
      <p:pic>
        <p:nvPicPr>
          <p:cNvPr id="148" name="Google Shape;148;p19" descr="University of South Florida"/>
          <p:cNvPicPr preferRelativeResize="0"/>
          <p:nvPr/>
        </p:nvPicPr>
        <p:blipFill>
          <a:blip r:embed="rId5">
            <a:alphaModFix/>
          </a:blip>
          <a:stretch>
            <a:fillRect/>
          </a:stretch>
        </p:blipFill>
        <p:spPr>
          <a:xfrm>
            <a:off x="8309325" y="1320874"/>
            <a:ext cx="3327925" cy="1863625"/>
          </a:xfrm>
          <a:prstGeom prst="rect">
            <a:avLst/>
          </a:prstGeom>
          <a:noFill/>
          <a:ln>
            <a:noFill/>
          </a:ln>
        </p:spPr>
      </p:pic>
      <p:pic>
        <p:nvPicPr>
          <p:cNvPr id="144" name="Google Shape;144;p19" descr="University of North Texas"/>
          <p:cNvPicPr preferRelativeResize="0"/>
          <p:nvPr/>
        </p:nvPicPr>
        <p:blipFill rotWithShape="1">
          <a:blip r:embed="rId6">
            <a:alphaModFix/>
          </a:blip>
          <a:srcRect t="5960" b="-5959"/>
          <a:stretch/>
        </p:blipFill>
        <p:spPr>
          <a:xfrm>
            <a:off x="930145" y="2449859"/>
            <a:ext cx="3629463" cy="3629432"/>
          </a:xfrm>
          <a:prstGeom prst="rect">
            <a:avLst/>
          </a:prstGeom>
          <a:noFill/>
          <a:ln>
            <a:noFill/>
          </a:ln>
        </p:spPr>
      </p:pic>
      <p:pic>
        <p:nvPicPr>
          <p:cNvPr id="146" name="Google Shape;146;p19" descr="University of North Carolina at Chapel Hill "/>
          <p:cNvPicPr preferRelativeResize="0"/>
          <p:nvPr/>
        </p:nvPicPr>
        <p:blipFill>
          <a:blip r:embed="rId7">
            <a:alphaModFix/>
          </a:blip>
          <a:stretch>
            <a:fillRect/>
          </a:stretch>
        </p:blipFill>
        <p:spPr>
          <a:xfrm>
            <a:off x="4957213" y="3624025"/>
            <a:ext cx="2635475" cy="2017800"/>
          </a:xfrm>
          <a:prstGeom prst="rect">
            <a:avLst/>
          </a:prstGeom>
          <a:noFill/>
          <a:ln>
            <a:noFill/>
          </a:ln>
        </p:spPr>
      </p:pic>
      <p:pic>
        <p:nvPicPr>
          <p:cNvPr id="142" name="Google Shape;142;p19" descr="University of Missouri "/>
          <p:cNvPicPr preferRelativeResize="0"/>
          <p:nvPr/>
        </p:nvPicPr>
        <p:blipFill rotWithShape="1">
          <a:blip r:embed="rId8">
            <a:alphaModFix/>
          </a:blip>
          <a:srcRect/>
          <a:stretch/>
        </p:blipFill>
        <p:spPr>
          <a:xfrm>
            <a:off x="8345088" y="3307650"/>
            <a:ext cx="3256401" cy="956925"/>
          </a:xfrm>
          <a:prstGeom prst="rect">
            <a:avLst/>
          </a:prstGeom>
          <a:noFill/>
          <a:ln>
            <a:noFill/>
          </a:ln>
        </p:spPr>
      </p:pic>
      <p:pic>
        <p:nvPicPr>
          <p:cNvPr id="143" name="Google Shape;143;p19" descr="University of Kentucky"/>
          <p:cNvPicPr preferRelativeResize="0"/>
          <p:nvPr/>
        </p:nvPicPr>
        <p:blipFill rotWithShape="1">
          <a:blip r:embed="rId9">
            <a:alphaModFix/>
          </a:blip>
          <a:srcRect b="22106"/>
          <a:stretch/>
        </p:blipFill>
        <p:spPr>
          <a:xfrm>
            <a:off x="833400" y="4530687"/>
            <a:ext cx="3629475" cy="1589664"/>
          </a:xfrm>
          <a:prstGeom prst="rect">
            <a:avLst/>
          </a:prstGeom>
          <a:noFill/>
          <a:ln>
            <a:noFill/>
          </a:ln>
        </p:spPr>
      </p:pic>
      <p:pic>
        <p:nvPicPr>
          <p:cNvPr id="147" name="Google Shape;147;p19" descr="Kent State University "/>
          <p:cNvPicPr preferRelativeResize="0"/>
          <p:nvPr/>
        </p:nvPicPr>
        <p:blipFill>
          <a:blip r:embed="rId10">
            <a:alphaModFix/>
          </a:blip>
          <a:stretch>
            <a:fillRect/>
          </a:stretch>
        </p:blipFill>
        <p:spPr>
          <a:xfrm>
            <a:off x="8387898" y="4387724"/>
            <a:ext cx="3170776" cy="17326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0"/>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Autofit/>
          </a:bodyPr>
          <a:lstStyle/>
          <a:p>
            <a:pPr marL="0" lvl="0" indent="0" algn="ctr" rtl="0">
              <a:lnSpc>
                <a:spcPct val="120000"/>
              </a:lnSpc>
              <a:spcBef>
                <a:spcPts val="0"/>
              </a:spcBef>
              <a:spcAft>
                <a:spcPts val="0"/>
              </a:spcAft>
              <a:buNone/>
            </a:pPr>
            <a:endParaRPr sz="3200" b="1" dirty="0">
              <a:solidFill>
                <a:srgbClr val="294668"/>
              </a:solidFill>
              <a:highlight>
                <a:srgbClr val="FFFFFF"/>
              </a:highlight>
              <a:latin typeface="Roboto"/>
              <a:ea typeface="Roboto"/>
              <a:cs typeface="Roboto"/>
              <a:sym typeface="Roboto"/>
            </a:endParaRPr>
          </a:p>
          <a:p>
            <a:pPr marL="0" lvl="0" indent="0" algn="ctr" rtl="0">
              <a:lnSpc>
                <a:spcPct val="120000"/>
              </a:lnSpc>
              <a:spcBef>
                <a:spcPts val="400"/>
              </a:spcBef>
              <a:spcAft>
                <a:spcPts val="0"/>
              </a:spcAft>
              <a:buClr>
                <a:schemeClr val="dk1"/>
              </a:buClr>
              <a:buSzPts val="1100"/>
              <a:buFont typeface="Arial"/>
              <a:buNone/>
            </a:pPr>
            <a:r>
              <a:rPr lang="en-US" sz="3200" b="1" dirty="0">
                <a:solidFill>
                  <a:srgbClr val="294668"/>
                </a:solidFill>
                <a:highlight>
                  <a:srgbClr val="FFFFFF"/>
                </a:highlight>
                <a:latin typeface="Roboto"/>
                <a:ea typeface="Roboto"/>
                <a:cs typeface="Roboto"/>
                <a:sym typeface="Roboto"/>
              </a:rPr>
              <a:t>What are the Requirements to Have Your Class MLA-Approved as a Consumer Health Course?</a:t>
            </a:r>
            <a:endParaRPr sz="3200" b="1" dirty="0">
              <a:solidFill>
                <a:srgbClr val="294668"/>
              </a:solidFill>
              <a:highlight>
                <a:srgbClr val="FFFFFF"/>
              </a:highlight>
              <a:latin typeface="Roboto"/>
              <a:ea typeface="Roboto"/>
              <a:cs typeface="Roboto"/>
              <a:sym typeface="Roboto"/>
            </a:endParaRPr>
          </a:p>
          <a:p>
            <a:pPr marL="0" lvl="0" indent="0" algn="ctr" rtl="0">
              <a:spcBef>
                <a:spcPts val="400"/>
              </a:spcBef>
              <a:spcAft>
                <a:spcPts val="0"/>
              </a:spcAft>
              <a:buNone/>
            </a:pPr>
            <a:endParaRPr sz="5900" b="1" dirty="0"/>
          </a:p>
        </p:txBody>
      </p:sp>
      <p:sp>
        <p:nvSpPr>
          <p:cNvPr id="155" name="Google Shape;155;p20"/>
          <p:cNvSpPr txBox="1">
            <a:spLocks noGrp="1"/>
          </p:cNvSpPr>
          <p:nvPr>
            <p:ph type="body" idx="1"/>
          </p:nvPr>
        </p:nvSpPr>
        <p:spPr>
          <a:xfrm>
            <a:off x="1143000" y="1901775"/>
            <a:ext cx="9875400" cy="4287900"/>
          </a:xfrm>
          <a:prstGeom prst="rect">
            <a:avLst/>
          </a:prstGeom>
        </p:spPr>
        <p:txBody>
          <a:bodyPr spcFirstLastPara="1" wrap="square" lIns="91425" tIns="45700" rIns="91425" bIns="45700" anchor="t" anchorCtr="0">
            <a:normAutofit lnSpcReduction="10000"/>
          </a:bodyPr>
          <a:lstStyle/>
          <a:p>
            <a:pPr marL="0" lvl="0" indent="0" algn="l" rtl="0">
              <a:spcBef>
                <a:spcPts val="1400"/>
              </a:spcBef>
              <a:spcAft>
                <a:spcPts val="0"/>
              </a:spcAft>
              <a:buNone/>
            </a:pPr>
            <a:r>
              <a:rPr lang="en-US" sz="1682" dirty="0"/>
              <a:t>Your course must address one or more of the eight core competencies:</a:t>
            </a:r>
            <a:endParaRPr sz="1682" dirty="0"/>
          </a:p>
          <a:p>
            <a:pPr marL="0" lvl="0" indent="0" algn="l" rtl="0">
              <a:lnSpc>
                <a:spcPct val="120000"/>
              </a:lnSpc>
              <a:spcBef>
                <a:spcPts val="0"/>
              </a:spcBef>
              <a:spcAft>
                <a:spcPts val="0"/>
              </a:spcAft>
              <a:buNone/>
            </a:pPr>
            <a:endParaRPr sz="1682" dirty="0">
              <a:solidFill>
                <a:srgbClr val="666666"/>
              </a:solidFill>
              <a:highlight>
                <a:srgbClr val="FFFFFF"/>
              </a:highlight>
            </a:endParaRPr>
          </a:p>
          <a:p>
            <a:pPr marL="0" lvl="0" indent="0" algn="l" rtl="0">
              <a:lnSpc>
                <a:spcPct val="200000"/>
              </a:lnSpc>
              <a:spcBef>
                <a:spcPts val="400"/>
              </a:spcBef>
              <a:spcAft>
                <a:spcPts val="0"/>
              </a:spcAft>
              <a:buClr>
                <a:schemeClr val="dk1"/>
              </a:buClr>
              <a:buSzPts val="1100"/>
              <a:buFont typeface="Arial"/>
              <a:buNone/>
            </a:pPr>
            <a:r>
              <a:rPr lang="en-US" sz="1682" b="1" dirty="0">
                <a:highlight>
                  <a:srgbClr val="FFFFFF"/>
                </a:highlight>
              </a:rPr>
              <a:t>CHIS Competencies</a:t>
            </a:r>
            <a:endParaRPr sz="1682" b="1" dirty="0">
              <a:highlight>
                <a:srgbClr val="FFFFFF"/>
              </a:highlight>
            </a:endParaRPr>
          </a:p>
          <a:p>
            <a:pPr marL="0" lvl="0" indent="0" algn="l" rtl="0">
              <a:lnSpc>
                <a:spcPct val="120000"/>
              </a:lnSpc>
              <a:spcBef>
                <a:spcPts val="400"/>
              </a:spcBef>
              <a:spcAft>
                <a:spcPts val="0"/>
              </a:spcAft>
              <a:buClr>
                <a:schemeClr val="dk1"/>
              </a:buClr>
              <a:buSzPts val="1100"/>
              <a:buFont typeface="Arial"/>
              <a:buNone/>
            </a:pPr>
            <a:r>
              <a:rPr lang="en-US" sz="1682" i="1" dirty="0">
                <a:highlight>
                  <a:srgbClr val="FFFFFF"/>
                </a:highlight>
              </a:rPr>
              <a:t>Required for Level 1</a:t>
            </a:r>
            <a:endParaRPr sz="1682" i="1" dirty="0">
              <a:highlight>
                <a:srgbClr val="FFFFFF"/>
              </a:highlight>
            </a:endParaRPr>
          </a:p>
          <a:p>
            <a:pPr marL="457200" lvl="0" indent="-335429" algn="l" rtl="0">
              <a:lnSpc>
                <a:spcPct val="115000"/>
              </a:lnSpc>
              <a:spcBef>
                <a:spcPts val="200"/>
              </a:spcBef>
              <a:spcAft>
                <a:spcPts val="0"/>
              </a:spcAft>
              <a:buClr>
                <a:schemeClr val="dk1"/>
              </a:buClr>
              <a:buSzPts val="1682"/>
              <a:buFont typeface="Corbel"/>
              <a:buChar char="●"/>
            </a:pPr>
            <a:r>
              <a:rPr lang="en-US" sz="1682" i="1" dirty="0">
                <a:highlight>
                  <a:srgbClr val="FFFFFF"/>
                </a:highlight>
              </a:rPr>
              <a:t>C1</a:t>
            </a:r>
            <a:r>
              <a:rPr lang="en-US" sz="1682" dirty="0">
                <a:highlight>
                  <a:srgbClr val="FFFFFF"/>
                </a:highlight>
              </a:rPr>
              <a:t> - Know the Community</a:t>
            </a:r>
            <a:endParaRPr sz="1682" dirty="0">
              <a:highlight>
                <a:srgbClr val="FFFFFF"/>
              </a:highlight>
            </a:endParaRPr>
          </a:p>
          <a:p>
            <a:pPr marL="457200" lvl="0" indent="-335429" algn="l" rtl="0">
              <a:lnSpc>
                <a:spcPct val="115000"/>
              </a:lnSpc>
              <a:spcBef>
                <a:spcPts val="0"/>
              </a:spcBef>
              <a:spcAft>
                <a:spcPts val="0"/>
              </a:spcAft>
              <a:buClr>
                <a:schemeClr val="dk1"/>
              </a:buClr>
              <a:buSzPts val="1682"/>
              <a:buFont typeface="Corbel"/>
              <a:buChar char="●"/>
            </a:pPr>
            <a:r>
              <a:rPr lang="en-US" sz="1682" i="1" dirty="0">
                <a:highlight>
                  <a:srgbClr val="FFFFFF"/>
                </a:highlight>
              </a:rPr>
              <a:t>C2</a:t>
            </a:r>
            <a:r>
              <a:rPr lang="en-US" sz="1682" dirty="0">
                <a:highlight>
                  <a:srgbClr val="FFFFFF"/>
                </a:highlight>
              </a:rPr>
              <a:t> - Know the Health Consumer</a:t>
            </a:r>
            <a:endParaRPr sz="1682" dirty="0">
              <a:highlight>
                <a:srgbClr val="FFFFFF"/>
              </a:highlight>
            </a:endParaRPr>
          </a:p>
          <a:p>
            <a:pPr marL="457200" lvl="0" indent="-335429" algn="l" rtl="0">
              <a:lnSpc>
                <a:spcPct val="115000"/>
              </a:lnSpc>
              <a:spcBef>
                <a:spcPts val="0"/>
              </a:spcBef>
              <a:spcAft>
                <a:spcPts val="0"/>
              </a:spcAft>
              <a:buClr>
                <a:schemeClr val="dk1"/>
              </a:buClr>
              <a:buSzPts val="1682"/>
              <a:buFont typeface="Corbel"/>
              <a:buChar char="●"/>
            </a:pPr>
            <a:r>
              <a:rPr lang="en-US" sz="1682" i="1" dirty="0">
                <a:highlight>
                  <a:srgbClr val="FFFFFF"/>
                </a:highlight>
              </a:rPr>
              <a:t>C3</a:t>
            </a:r>
            <a:r>
              <a:rPr lang="en-US" sz="1682" dirty="0">
                <a:highlight>
                  <a:srgbClr val="FFFFFF"/>
                </a:highlight>
              </a:rPr>
              <a:t> - Knowledge of Subject Matter and Resources</a:t>
            </a:r>
            <a:endParaRPr sz="1682" dirty="0">
              <a:highlight>
                <a:srgbClr val="FFFFFF"/>
              </a:highlight>
            </a:endParaRPr>
          </a:p>
          <a:p>
            <a:pPr marL="457200" lvl="0" indent="-335429" algn="l" rtl="0">
              <a:lnSpc>
                <a:spcPct val="115000"/>
              </a:lnSpc>
              <a:spcBef>
                <a:spcPts val="0"/>
              </a:spcBef>
              <a:spcAft>
                <a:spcPts val="0"/>
              </a:spcAft>
              <a:buClr>
                <a:schemeClr val="dk1"/>
              </a:buClr>
              <a:buSzPts val="1682"/>
              <a:buFont typeface="Corbel"/>
              <a:buChar char="●"/>
            </a:pPr>
            <a:r>
              <a:rPr lang="en-US" sz="1682" i="1" dirty="0">
                <a:highlight>
                  <a:srgbClr val="FFFFFF"/>
                </a:highlight>
              </a:rPr>
              <a:t>C4</a:t>
            </a:r>
            <a:r>
              <a:rPr lang="en-US" sz="1682" dirty="0">
                <a:highlight>
                  <a:srgbClr val="FFFFFF"/>
                </a:highlight>
              </a:rPr>
              <a:t> - Evaluation of Health Information</a:t>
            </a:r>
            <a:endParaRPr sz="1682" dirty="0">
              <a:highlight>
                <a:srgbClr val="FFFFFF"/>
              </a:highlight>
            </a:endParaRPr>
          </a:p>
          <a:p>
            <a:pPr marL="457200" lvl="0" indent="-335429" algn="l" rtl="0">
              <a:lnSpc>
                <a:spcPct val="115000"/>
              </a:lnSpc>
              <a:spcBef>
                <a:spcPts val="0"/>
              </a:spcBef>
              <a:spcAft>
                <a:spcPts val="0"/>
              </a:spcAft>
              <a:buClr>
                <a:schemeClr val="dk1"/>
              </a:buClr>
              <a:buSzPts val="1682"/>
              <a:buFont typeface="Corbel"/>
              <a:buChar char="●"/>
            </a:pPr>
            <a:r>
              <a:rPr lang="en-US" sz="1682" i="1" dirty="0">
                <a:highlight>
                  <a:srgbClr val="FFFFFF"/>
                </a:highlight>
              </a:rPr>
              <a:t>C5</a:t>
            </a:r>
            <a:r>
              <a:rPr lang="en-US" sz="1682" dirty="0">
                <a:highlight>
                  <a:srgbClr val="FFFFFF"/>
                </a:highlight>
              </a:rPr>
              <a:t> - Communication, Reference, and Instruction</a:t>
            </a:r>
            <a:endParaRPr sz="1682" dirty="0">
              <a:highlight>
                <a:srgbClr val="FFFFFF"/>
              </a:highlight>
            </a:endParaRPr>
          </a:p>
          <a:p>
            <a:pPr marL="0" lvl="0" indent="0" algn="l" rtl="0">
              <a:lnSpc>
                <a:spcPct val="120000"/>
              </a:lnSpc>
              <a:spcBef>
                <a:spcPts val="1200"/>
              </a:spcBef>
              <a:spcAft>
                <a:spcPts val="0"/>
              </a:spcAft>
              <a:buClr>
                <a:schemeClr val="dk1"/>
              </a:buClr>
              <a:buSzPts val="1100"/>
              <a:buFont typeface="Arial"/>
              <a:buNone/>
            </a:pPr>
            <a:r>
              <a:rPr lang="en-US" sz="1682" i="1" dirty="0">
                <a:highlight>
                  <a:srgbClr val="FFFFFF"/>
                </a:highlight>
              </a:rPr>
              <a:t>Required for Level 2, in addition to Level 1 requirements</a:t>
            </a:r>
            <a:endParaRPr sz="1682" i="1" dirty="0">
              <a:highlight>
                <a:srgbClr val="FFFFFF"/>
              </a:highlight>
            </a:endParaRPr>
          </a:p>
          <a:p>
            <a:pPr marL="457200" lvl="0" indent="-335429" algn="l" rtl="0">
              <a:lnSpc>
                <a:spcPct val="115000"/>
              </a:lnSpc>
              <a:spcBef>
                <a:spcPts val="200"/>
              </a:spcBef>
              <a:spcAft>
                <a:spcPts val="0"/>
              </a:spcAft>
              <a:buClr>
                <a:schemeClr val="dk1"/>
              </a:buClr>
              <a:buSzPts val="1682"/>
              <a:buFont typeface="Corbel"/>
              <a:buChar char="●"/>
            </a:pPr>
            <a:r>
              <a:rPr lang="en-US" sz="1682" i="1" dirty="0">
                <a:highlight>
                  <a:srgbClr val="FFFFFF"/>
                </a:highlight>
              </a:rPr>
              <a:t>C6 </a:t>
            </a:r>
            <a:r>
              <a:rPr lang="en-US" sz="1682" dirty="0">
                <a:highlight>
                  <a:srgbClr val="FFFFFF"/>
                </a:highlight>
              </a:rPr>
              <a:t>- Literacy and Health Literacy</a:t>
            </a:r>
            <a:endParaRPr sz="1682" dirty="0">
              <a:highlight>
                <a:srgbClr val="FFFFFF"/>
              </a:highlight>
            </a:endParaRPr>
          </a:p>
          <a:p>
            <a:pPr marL="457200" lvl="0" indent="-335429" algn="l" rtl="0">
              <a:lnSpc>
                <a:spcPct val="115000"/>
              </a:lnSpc>
              <a:spcBef>
                <a:spcPts val="0"/>
              </a:spcBef>
              <a:spcAft>
                <a:spcPts val="0"/>
              </a:spcAft>
              <a:buClr>
                <a:schemeClr val="dk1"/>
              </a:buClr>
              <a:buSzPts val="1682"/>
              <a:buFont typeface="Corbel"/>
              <a:buChar char="●"/>
            </a:pPr>
            <a:r>
              <a:rPr lang="en-US" sz="1682" i="1" dirty="0">
                <a:highlight>
                  <a:srgbClr val="FFFFFF"/>
                </a:highlight>
              </a:rPr>
              <a:t>C7 </a:t>
            </a:r>
            <a:r>
              <a:rPr lang="en-US" sz="1682" dirty="0">
                <a:highlight>
                  <a:srgbClr val="FFFFFF"/>
                </a:highlight>
              </a:rPr>
              <a:t>- Technology and Health</a:t>
            </a:r>
            <a:endParaRPr sz="1682" dirty="0">
              <a:highlight>
                <a:srgbClr val="FFFFFF"/>
              </a:highlight>
            </a:endParaRPr>
          </a:p>
          <a:p>
            <a:pPr marL="457200" lvl="0" indent="-335429" algn="l" rtl="0">
              <a:lnSpc>
                <a:spcPct val="115000"/>
              </a:lnSpc>
              <a:spcBef>
                <a:spcPts val="0"/>
              </a:spcBef>
              <a:spcAft>
                <a:spcPts val="0"/>
              </a:spcAft>
              <a:buClr>
                <a:schemeClr val="dk1"/>
              </a:buClr>
              <a:buSzPts val="1682"/>
              <a:buFont typeface="Corbel"/>
              <a:buChar char="●"/>
            </a:pPr>
            <a:r>
              <a:rPr lang="en-US" sz="1682" i="1" dirty="0">
                <a:highlight>
                  <a:srgbClr val="FFFFFF"/>
                </a:highlight>
              </a:rPr>
              <a:t>C8 </a:t>
            </a:r>
            <a:r>
              <a:rPr lang="en-US" sz="1682" dirty="0">
                <a:highlight>
                  <a:srgbClr val="FFFFFF"/>
                </a:highlight>
              </a:rPr>
              <a:t>- Ethical and Legal Issues</a:t>
            </a:r>
            <a:endParaRPr sz="1682" dirty="0">
              <a:highlight>
                <a:srgbClr val="FFFFFF"/>
              </a:highlight>
            </a:endParaRPr>
          </a:p>
          <a:p>
            <a:pPr marL="0" lvl="0" indent="0" algn="l" rtl="0">
              <a:spcBef>
                <a:spcPts val="1400"/>
              </a:spcBef>
              <a:spcAft>
                <a:spcPts val="0"/>
              </a:spcAft>
              <a:buNone/>
            </a:pPr>
            <a:endParaRPr dirty="0"/>
          </a:p>
        </p:txBody>
      </p:sp>
      <p:pic>
        <p:nvPicPr>
          <p:cNvPr id="157" name="Google Shape;157;p20" descr="Medical Library Association and Consumer Health Information Specialization logos for level one."/>
          <p:cNvPicPr preferRelativeResize="0"/>
          <p:nvPr/>
        </p:nvPicPr>
        <p:blipFill>
          <a:blip r:embed="rId3">
            <a:alphaModFix/>
          </a:blip>
          <a:stretch>
            <a:fillRect/>
          </a:stretch>
        </p:blipFill>
        <p:spPr>
          <a:xfrm>
            <a:off x="6690023" y="2621073"/>
            <a:ext cx="2317550" cy="2317525"/>
          </a:xfrm>
          <a:prstGeom prst="rect">
            <a:avLst/>
          </a:prstGeom>
          <a:noFill/>
          <a:ln>
            <a:noFill/>
          </a:ln>
        </p:spPr>
      </p:pic>
      <p:pic>
        <p:nvPicPr>
          <p:cNvPr id="156" name="Google Shape;156;p20" descr="Medical Library Association and Consumer Health Information Specialization logos for level two."/>
          <p:cNvPicPr preferRelativeResize="0"/>
          <p:nvPr/>
        </p:nvPicPr>
        <p:blipFill>
          <a:blip r:embed="rId4">
            <a:alphaModFix/>
          </a:blip>
          <a:stretch>
            <a:fillRect/>
          </a:stretch>
        </p:blipFill>
        <p:spPr>
          <a:xfrm>
            <a:off x="9376423" y="2624939"/>
            <a:ext cx="2317550" cy="23097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1"/>
          <p:cNvSpPr txBox="1">
            <a:spLocks noGrp="1"/>
          </p:cNvSpPr>
          <p:nvPr>
            <p:ph type="title"/>
          </p:nvPr>
        </p:nvSpPr>
        <p:spPr>
          <a:xfrm>
            <a:off x="1143000" y="609600"/>
            <a:ext cx="9875400" cy="1356300"/>
          </a:xfrm>
          <a:prstGeom prst="rect">
            <a:avLst/>
          </a:prstGeom>
        </p:spPr>
        <p:txBody>
          <a:bodyPr spcFirstLastPara="1" wrap="square" lIns="91425" tIns="45700" rIns="91425" bIns="45700" anchor="ctr" anchorCtr="0">
            <a:noAutofit/>
          </a:bodyPr>
          <a:lstStyle/>
          <a:p>
            <a:pPr marL="0" lvl="0" indent="0" algn="ctr" rtl="0">
              <a:lnSpc>
                <a:spcPct val="120000"/>
              </a:lnSpc>
              <a:spcBef>
                <a:spcPts val="0"/>
              </a:spcBef>
              <a:spcAft>
                <a:spcPts val="0"/>
              </a:spcAft>
              <a:buNone/>
            </a:pPr>
            <a:r>
              <a:rPr lang="en-US" sz="3200" b="1" dirty="0">
                <a:solidFill>
                  <a:srgbClr val="294668"/>
                </a:solidFill>
                <a:highlight>
                  <a:srgbClr val="FFFFFF"/>
                </a:highlight>
                <a:latin typeface="Roboto"/>
                <a:ea typeface="Roboto"/>
                <a:cs typeface="Roboto"/>
                <a:sym typeface="Roboto"/>
              </a:rPr>
              <a:t>Steps 1 and 2 to get course approved by MLA  </a:t>
            </a:r>
            <a:endParaRPr sz="3200" b="1" dirty="0">
              <a:solidFill>
                <a:srgbClr val="294668"/>
              </a:solidFill>
              <a:highlight>
                <a:srgbClr val="FFFFFF"/>
              </a:highlight>
              <a:latin typeface="Roboto"/>
              <a:ea typeface="Roboto"/>
              <a:cs typeface="Roboto"/>
              <a:sym typeface="Roboto"/>
            </a:endParaRPr>
          </a:p>
          <a:p>
            <a:pPr marL="0" lvl="0" indent="0" algn="ctr" rtl="0">
              <a:spcBef>
                <a:spcPts val="400"/>
              </a:spcBef>
              <a:spcAft>
                <a:spcPts val="0"/>
              </a:spcAft>
              <a:buNone/>
            </a:pPr>
            <a:endParaRPr sz="5900" b="1" dirty="0"/>
          </a:p>
        </p:txBody>
      </p:sp>
      <p:sp>
        <p:nvSpPr>
          <p:cNvPr id="164" name="Google Shape;164;p21"/>
          <p:cNvSpPr txBox="1">
            <a:spLocks noGrp="1"/>
          </p:cNvSpPr>
          <p:nvPr>
            <p:ph type="body" idx="1"/>
          </p:nvPr>
        </p:nvSpPr>
        <p:spPr>
          <a:xfrm>
            <a:off x="780625" y="1250875"/>
            <a:ext cx="10974600" cy="5420400"/>
          </a:xfrm>
          <a:prstGeom prst="rect">
            <a:avLst/>
          </a:prstGeom>
        </p:spPr>
        <p:txBody>
          <a:bodyPr spcFirstLastPara="1" wrap="square" lIns="91425" tIns="45700" rIns="91425" bIns="45700" anchor="t" anchorCtr="0">
            <a:normAutofit/>
          </a:bodyPr>
          <a:lstStyle/>
          <a:p>
            <a:pPr marL="0" lvl="0" indent="0" algn="l" rtl="0">
              <a:lnSpc>
                <a:spcPct val="95000"/>
              </a:lnSpc>
              <a:spcBef>
                <a:spcPts val="1200"/>
              </a:spcBef>
              <a:spcAft>
                <a:spcPts val="0"/>
              </a:spcAft>
              <a:buSzPts val="770"/>
              <a:buNone/>
            </a:pPr>
            <a:r>
              <a:rPr lang="en-US" sz="1800" b="1" dirty="0"/>
              <a:t>Step 1:</a:t>
            </a:r>
            <a:r>
              <a:rPr lang="en-US" sz="1800" dirty="0"/>
              <a:t>   Contact Sam Nunn at NNLM and Jim Westwood from MLA to notify your interest in applying to get your course approved to become an MLA consumer health information course.</a:t>
            </a:r>
            <a:endParaRPr sz="1800" dirty="0"/>
          </a:p>
          <a:p>
            <a:pPr marL="0" lvl="0" indent="0" algn="l" rtl="0">
              <a:lnSpc>
                <a:spcPct val="95000"/>
              </a:lnSpc>
              <a:spcBef>
                <a:spcPts val="1200"/>
              </a:spcBef>
              <a:spcAft>
                <a:spcPts val="0"/>
              </a:spcAft>
              <a:buSzPts val="770"/>
              <a:buNone/>
            </a:pPr>
            <a:r>
              <a:rPr lang="en-US" sz="1800" b="1" dirty="0">
                <a:solidFill>
                  <a:srgbClr val="000000"/>
                </a:solidFill>
              </a:rPr>
              <a:t>Step 2:   </a:t>
            </a:r>
            <a:r>
              <a:rPr lang="en-US" sz="1800" dirty="0">
                <a:solidFill>
                  <a:srgbClr val="000000"/>
                </a:solidFill>
              </a:rPr>
              <a:t>Email Jim Westwood your course syllabus and a description of how the course covers one or more of the eight CHIS competencies for review. </a:t>
            </a:r>
            <a:endParaRPr sz="1800" dirty="0">
              <a:solidFill>
                <a:srgbClr val="000000"/>
              </a:solidFill>
            </a:endParaRPr>
          </a:p>
          <a:p>
            <a:pPr marL="457200" lvl="0" indent="-342900" algn="l" rtl="0">
              <a:lnSpc>
                <a:spcPct val="95000"/>
              </a:lnSpc>
              <a:spcBef>
                <a:spcPts val="1200"/>
              </a:spcBef>
              <a:spcAft>
                <a:spcPts val="0"/>
              </a:spcAft>
              <a:buClr>
                <a:srgbClr val="000000"/>
              </a:buClr>
              <a:buSzPts val="1800"/>
              <a:buChar char="•"/>
            </a:pPr>
            <a:r>
              <a:rPr lang="en-US" sz="1800" dirty="0">
                <a:solidFill>
                  <a:srgbClr val="000000"/>
                </a:solidFill>
              </a:rPr>
              <a:t>You are welcome to use the table located on page 3 of the MLA Course Approval Guides to describe which competencies the course covers. </a:t>
            </a:r>
            <a:endParaRPr sz="1800" dirty="0">
              <a:solidFill>
                <a:srgbClr val="000000"/>
              </a:solidFill>
            </a:endParaRPr>
          </a:p>
          <a:p>
            <a:pPr marL="0" lvl="0" indent="0" algn="l" rtl="0">
              <a:lnSpc>
                <a:spcPct val="80000"/>
              </a:lnSpc>
              <a:spcBef>
                <a:spcPts val="1200"/>
              </a:spcBef>
              <a:spcAft>
                <a:spcPts val="0"/>
              </a:spcAft>
              <a:buSzPts val="770"/>
              <a:buNone/>
            </a:pPr>
            <a:endParaRPr sz="100" dirty="0">
              <a:solidFill>
                <a:srgbClr val="000000"/>
              </a:solidFill>
              <a:highlight>
                <a:srgbClr val="FFFFFF"/>
              </a:highlight>
            </a:endParaRPr>
          </a:p>
          <a:p>
            <a:pPr marL="0" lvl="0" indent="0" algn="l" rtl="0">
              <a:lnSpc>
                <a:spcPct val="95000"/>
              </a:lnSpc>
              <a:spcBef>
                <a:spcPts val="1200"/>
              </a:spcBef>
              <a:spcAft>
                <a:spcPts val="0"/>
              </a:spcAft>
              <a:buSzPts val="770"/>
              <a:buNone/>
            </a:pPr>
            <a:endParaRPr sz="200" dirty="0"/>
          </a:p>
          <a:p>
            <a:pPr marL="0" lvl="0" indent="0" algn="l" rtl="0">
              <a:lnSpc>
                <a:spcPct val="95000"/>
              </a:lnSpc>
              <a:spcBef>
                <a:spcPts val="1200"/>
              </a:spcBef>
              <a:spcAft>
                <a:spcPts val="0"/>
              </a:spcAft>
              <a:buSzPts val="770"/>
              <a:buNone/>
            </a:pPr>
            <a:endParaRPr sz="200" dirty="0"/>
          </a:p>
          <a:p>
            <a:pPr marL="0" lvl="0" indent="0" algn="l" rtl="0">
              <a:lnSpc>
                <a:spcPct val="95000"/>
              </a:lnSpc>
              <a:spcBef>
                <a:spcPts val="1200"/>
              </a:spcBef>
              <a:spcAft>
                <a:spcPts val="0"/>
              </a:spcAft>
              <a:buSzPts val="770"/>
              <a:buNone/>
            </a:pPr>
            <a:endParaRPr sz="200" dirty="0"/>
          </a:p>
          <a:p>
            <a:pPr marL="0" lvl="0" indent="0" algn="l" rtl="0">
              <a:lnSpc>
                <a:spcPct val="95000"/>
              </a:lnSpc>
              <a:spcBef>
                <a:spcPts val="1200"/>
              </a:spcBef>
              <a:spcAft>
                <a:spcPts val="0"/>
              </a:spcAft>
              <a:buSzPts val="770"/>
              <a:buNone/>
            </a:pPr>
            <a:endParaRPr sz="100" dirty="0"/>
          </a:p>
          <a:p>
            <a:pPr marL="0" lvl="0" indent="0" algn="l" rtl="0">
              <a:lnSpc>
                <a:spcPct val="70000"/>
              </a:lnSpc>
              <a:spcBef>
                <a:spcPts val="1400"/>
              </a:spcBef>
              <a:spcAft>
                <a:spcPts val="0"/>
              </a:spcAft>
              <a:buSzPts val="770"/>
              <a:buNone/>
            </a:pPr>
            <a:endParaRPr sz="100" dirty="0">
              <a:highlight>
                <a:srgbClr val="FFFFFF"/>
              </a:highlight>
            </a:endParaRPr>
          </a:p>
        </p:txBody>
      </p:sp>
      <p:sp>
        <p:nvSpPr>
          <p:cNvPr id="165" name="Google Shape;165;p21"/>
          <p:cNvSpPr txBox="1"/>
          <p:nvPr/>
        </p:nvSpPr>
        <p:spPr>
          <a:xfrm>
            <a:off x="1143000" y="3549775"/>
            <a:ext cx="3000000" cy="1708500"/>
          </a:xfrm>
          <a:prstGeom prst="rect">
            <a:avLst/>
          </a:prstGeom>
          <a:noFill/>
          <a:ln>
            <a:noFill/>
          </a:ln>
        </p:spPr>
        <p:txBody>
          <a:bodyPr spcFirstLastPara="1" wrap="square" lIns="91425" tIns="91425" rIns="91425" bIns="91425" anchor="t" anchorCtr="0">
            <a:spAutoFit/>
          </a:bodyPr>
          <a:lstStyle/>
          <a:p>
            <a:pPr marL="228600" lvl="0" indent="-71120" algn="l" rtl="0">
              <a:lnSpc>
                <a:spcPct val="90000"/>
              </a:lnSpc>
              <a:spcBef>
                <a:spcPts val="0"/>
              </a:spcBef>
              <a:spcAft>
                <a:spcPts val="0"/>
              </a:spcAft>
              <a:buNone/>
            </a:pPr>
            <a:r>
              <a:rPr lang="en-US" sz="2200">
                <a:solidFill>
                  <a:schemeClr val="dk1"/>
                </a:solidFill>
                <a:latin typeface="Corbel"/>
                <a:ea typeface="Corbel"/>
                <a:cs typeface="Corbel"/>
                <a:sym typeface="Corbel"/>
              </a:rPr>
              <a:t>Samantha Nunn</a:t>
            </a:r>
            <a:endParaRPr sz="22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r>
              <a:rPr lang="en-US" sz="2200">
                <a:solidFill>
                  <a:schemeClr val="dk1"/>
                </a:solidFill>
                <a:latin typeface="Corbel"/>
                <a:ea typeface="Corbel"/>
                <a:cs typeface="Corbel"/>
                <a:sym typeface="Corbel"/>
              </a:rPr>
              <a:t>Program Manager </a:t>
            </a:r>
            <a:endParaRPr sz="22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r>
              <a:rPr lang="en-US" sz="2200">
                <a:solidFill>
                  <a:schemeClr val="dk1"/>
                </a:solidFill>
                <a:latin typeface="Corbel"/>
                <a:ea typeface="Corbel"/>
                <a:cs typeface="Corbel"/>
                <a:sym typeface="Corbel"/>
              </a:rPr>
              <a:t>NNLM Training Office</a:t>
            </a:r>
            <a:endParaRPr sz="22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r>
              <a:rPr lang="en-US" sz="2200">
                <a:solidFill>
                  <a:schemeClr val="dk1"/>
                </a:solidFill>
                <a:latin typeface="Corbel"/>
                <a:ea typeface="Corbel"/>
                <a:cs typeface="Corbel"/>
                <a:sym typeface="Corbel"/>
              </a:rPr>
              <a:t>University of Utah</a:t>
            </a:r>
            <a:endParaRPr sz="22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r>
              <a:rPr lang="en-US" sz="2200" u="sng">
                <a:solidFill>
                  <a:schemeClr val="hlink"/>
                </a:solidFill>
                <a:latin typeface="Corbel"/>
                <a:ea typeface="Corbel"/>
                <a:cs typeface="Corbel"/>
                <a:sym typeface="Corbel"/>
                <a:hlinkClick r:id="rId3"/>
              </a:rPr>
              <a:t>sam.nunn@utah.edu</a:t>
            </a:r>
            <a:endParaRPr/>
          </a:p>
        </p:txBody>
      </p:sp>
      <p:sp>
        <p:nvSpPr>
          <p:cNvPr id="166" name="Google Shape;166;p21"/>
          <p:cNvSpPr txBox="1"/>
          <p:nvPr/>
        </p:nvSpPr>
        <p:spPr>
          <a:xfrm>
            <a:off x="5703125" y="3549775"/>
            <a:ext cx="4454100" cy="2816700"/>
          </a:xfrm>
          <a:prstGeom prst="rect">
            <a:avLst/>
          </a:prstGeom>
          <a:noFill/>
          <a:ln>
            <a:noFill/>
          </a:ln>
        </p:spPr>
        <p:txBody>
          <a:bodyPr spcFirstLastPara="1" wrap="square" lIns="91425" tIns="91425" rIns="91425" bIns="91425" anchor="t" anchorCtr="0">
            <a:spAutoFit/>
          </a:bodyPr>
          <a:lstStyle/>
          <a:p>
            <a:pPr marL="228600" lvl="0" indent="-71120" algn="l" rtl="0">
              <a:lnSpc>
                <a:spcPct val="90000"/>
              </a:lnSpc>
              <a:spcBef>
                <a:spcPts val="0"/>
              </a:spcBef>
              <a:spcAft>
                <a:spcPts val="0"/>
              </a:spcAft>
              <a:buNone/>
            </a:pPr>
            <a:r>
              <a:rPr lang="en-US" sz="2200">
                <a:solidFill>
                  <a:schemeClr val="dk1"/>
                </a:solidFill>
                <a:latin typeface="Corbel"/>
                <a:ea typeface="Corbel"/>
                <a:cs typeface="Corbel"/>
                <a:sym typeface="Corbel"/>
              </a:rPr>
              <a:t>Jim Westwood</a:t>
            </a:r>
            <a:endParaRPr sz="22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r>
              <a:rPr lang="en-US" sz="2200">
                <a:solidFill>
                  <a:schemeClr val="dk1"/>
                </a:solidFill>
                <a:latin typeface="Corbel"/>
                <a:ea typeface="Corbel"/>
                <a:cs typeface="Corbel"/>
                <a:sym typeface="Corbel"/>
              </a:rPr>
              <a:t>Membership Concierge &amp;</a:t>
            </a:r>
            <a:endParaRPr sz="22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r>
              <a:rPr lang="en-US" sz="2200">
                <a:solidFill>
                  <a:schemeClr val="dk1"/>
                </a:solidFill>
                <a:latin typeface="Corbel"/>
                <a:ea typeface="Corbel"/>
                <a:cs typeface="Corbel"/>
                <a:sym typeface="Corbel"/>
              </a:rPr>
              <a:t>Professional Development</a:t>
            </a:r>
            <a:endParaRPr sz="22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r>
              <a:rPr lang="en-US" sz="2200">
                <a:solidFill>
                  <a:schemeClr val="dk1"/>
                </a:solidFill>
                <a:latin typeface="Corbel"/>
                <a:ea typeface="Corbel"/>
                <a:cs typeface="Corbel"/>
                <a:sym typeface="Corbel"/>
              </a:rPr>
              <a:t>Administrator </a:t>
            </a:r>
            <a:endParaRPr sz="22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r>
              <a:rPr lang="en-US" sz="2200" u="sng">
                <a:solidFill>
                  <a:schemeClr val="hlink"/>
                </a:solidFill>
                <a:latin typeface="Corbel"/>
                <a:ea typeface="Corbel"/>
                <a:cs typeface="Corbel"/>
                <a:sym typeface="Corbel"/>
                <a:hlinkClick r:id="rId4"/>
              </a:rPr>
              <a:t>jim.westwood@mlahq.org</a:t>
            </a:r>
            <a:r>
              <a:rPr lang="en-US" sz="2200">
                <a:solidFill>
                  <a:schemeClr val="dk1"/>
                </a:solidFill>
                <a:latin typeface="Corbel"/>
                <a:ea typeface="Corbel"/>
                <a:cs typeface="Corbel"/>
                <a:sym typeface="Corbel"/>
              </a:rPr>
              <a:t> </a:t>
            </a:r>
            <a:endParaRPr sz="22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endParaRPr sz="22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endParaRPr sz="2200">
              <a:solidFill>
                <a:schemeClr val="dk1"/>
              </a:solidFill>
              <a:latin typeface="Corbel"/>
              <a:ea typeface="Corbel"/>
              <a:cs typeface="Corbel"/>
              <a:sym typeface="Corbel"/>
            </a:endParaRPr>
          </a:p>
          <a:p>
            <a:pPr marL="228600" lvl="0" indent="-71120" algn="l" rtl="0">
              <a:lnSpc>
                <a:spcPct val="90000"/>
              </a:lnSpc>
              <a:spcBef>
                <a:spcPts val="0"/>
              </a:spcBef>
              <a:spcAft>
                <a:spcPts val="0"/>
              </a:spcAft>
              <a:buNone/>
            </a:pPr>
            <a:endParaRPr sz="2200">
              <a:solidFill>
                <a:schemeClr val="dk1"/>
              </a:solidFill>
              <a:latin typeface="Corbel"/>
              <a:ea typeface="Corbel"/>
              <a:cs typeface="Corbel"/>
              <a:sym typeface="Corbel"/>
            </a:endParaRPr>
          </a:p>
          <a:p>
            <a:pPr marL="157480" lvl="0" indent="0" algn="l" rtl="0">
              <a:lnSpc>
                <a:spcPct val="90000"/>
              </a:lnSpc>
              <a:spcBef>
                <a:spcPts val="0"/>
              </a:spcBef>
              <a:spcAft>
                <a:spcPts val="0"/>
              </a:spcAft>
              <a:buNone/>
            </a:pPr>
            <a:endParaRPr/>
          </a:p>
        </p:txBody>
      </p:sp>
    </p:spTree>
  </p:cSld>
  <p:clrMapOvr>
    <a:masterClrMapping/>
  </p:clrMapOvr>
</p:sld>
</file>

<file path=ppt/theme/theme1.xml><?xml version="1.0" encoding="utf-8"?>
<a:theme xmlns:a="http://schemas.openxmlformats.org/drawingml/2006/main" name="Basis">
  <a:themeElements>
    <a:clrScheme name="Custom 15">
      <a:dk1>
        <a:srgbClr val="000000"/>
      </a:dk1>
      <a:lt1>
        <a:srgbClr val="FFFFFF"/>
      </a:lt1>
      <a:dk2>
        <a:srgbClr val="1F497D"/>
      </a:dk2>
      <a:lt2>
        <a:srgbClr val="EEECE1"/>
      </a:lt2>
      <a:accent1>
        <a:srgbClr val="366092"/>
      </a:accent1>
      <a:accent2>
        <a:srgbClr val="953734"/>
      </a:accent2>
      <a:accent3>
        <a:srgbClr val="586D2D"/>
      </a:accent3>
      <a:accent4>
        <a:srgbClr val="76923C"/>
      </a:accent4>
      <a:accent5>
        <a:srgbClr val="4BACC6"/>
      </a:accent5>
      <a:accent6>
        <a:srgbClr val="F78629"/>
      </a:accent6>
      <a:hlink>
        <a:srgbClr val="632423"/>
      </a:hlink>
      <a:folHlink>
        <a:srgbClr val="63242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3348</Words>
  <Application>Microsoft Office PowerPoint</Application>
  <PresentationFormat>Widescreen</PresentationFormat>
  <Paragraphs>299</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Calibri</vt:lpstr>
      <vt:lpstr>Corbel</vt:lpstr>
      <vt:lpstr>Roboto</vt:lpstr>
      <vt:lpstr>Arial</vt:lpstr>
      <vt:lpstr>Basis</vt:lpstr>
      <vt:lpstr>Course Approval 101- Consumer Health for Library Students  </vt:lpstr>
      <vt:lpstr>Agenda</vt:lpstr>
      <vt:lpstr>Guest Speakers </vt:lpstr>
      <vt:lpstr>The Medical Library Association</vt:lpstr>
      <vt:lpstr>What is CHIS?</vt:lpstr>
      <vt:lpstr>Consumer Health for Library Students</vt:lpstr>
      <vt:lpstr>Universities Approved to Offer CHIS </vt:lpstr>
      <vt:lpstr> What are the Requirements to Have Your Class MLA-Approved as a Consumer Health Course? </vt:lpstr>
      <vt:lpstr>Steps 1 and 2 to get course approved by MLA   </vt:lpstr>
      <vt:lpstr>Table Example</vt:lpstr>
      <vt:lpstr>Step 3 to get course approved by MLA   </vt:lpstr>
      <vt:lpstr>Steps 4 and 5 to get course approved by MLA   </vt:lpstr>
      <vt:lpstr>Items to keep in mind as you fill out the form: Submission Type </vt:lpstr>
      <vt:lpstr>Items to keep in mind as you fill out the form: Credits </vt:lpstr>
      <vt:lpstr>Items to keep in mind as you fill out the form:  Approval Term </vt:lpstr>
      <vt:lpstr>Items to keep in mind once class is approved </vt:lpstr>
      <vt:lpstr>Brenda Linares, MLIS, MBA, AHIP (she/her)</vt:lpstr>
      <vt:lpstr>Maggie Hairabedian (she/her)</vt:lpstr>
      <vt:lpstr>Questions?</vt:lpstr>
      <vt:lpstr>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Approval 101- Consumer Health for Library Students</dc:title>
  <dc:creator>Samantha Nunn</dc:creator>
  <cp:lastModifiedBy>SAMANTHA R NUNN</cp:lastModifiedBy>
  <cp:revision>8</cp:revision>
  <dcterms:modified xsi:type="dcterms:W3CDTF">2024-08-21T22:42:50Z</dcterms:modified>
</cp:coreProperties>
</file>