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5.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57"/>
  </p:notesMasterIdLst>
  <p:handoutMasterIdLst>
    <p:handoutMasterId r:id="rId58"/>
  </p:handoutMasterIdLst>
  <p:sldIdLst>
    <p:sldId id="277" r:id="rId6"/>
    <p:sldId id="347" r:id="rId7"/>
    <p:sldId id="279" r:id="rId8"/>
    <p:sldId id="283" r:id="rId9"/>
    <p:sldId id="284" r:id="rId10"/>
    <p:sldId id="280" r:id="rId11"/>
    <p:sldId id="285" r:id="rId12"/>
    <p:sldId id="286" r:id="rId13"/>
    <p:sldId id="287" r:id="rId14"/>
    <p:sldId id="288" r:id="rId15"/>
    <p:sldId id="290" r:id="rId16"/>
    <p:sldId id="289"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24" r:id="rId32"/>
    <p:sldId id="325" r:id="rId33"/>
    <p:sldId id="305" r:id="rId34"/>
    <p:sldId id="326" r:id="rId35"/>
    <p:sldId id="306" r:id="rId36"/>
    <p:sldId id="327" r:id="rId37"/>
    <p:sldId id="328" r:id="rId38"/>
    <p:sldId id="329" r:id="rId39"/>
    <p:sldId id="330" r:id="rId40"/>
    <p:sldId id="331" r:id="rId41"/>
    <p:sldId id="348" r:id="rId42"/>
    <p:sldId id="349" r:id="rId43"/>
    <p:sldId id="350"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E3C3FB-5781-0FB9-29EF-F41248D1EB07}" name="Weston, Eleanor (NIH/NIEHS) [C]" initials="WE([" userId="S::westoneh@nih.gov::5dc913e2-543f-4c30-9d5e-c10f72464b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8474"/>
    <a:srgbClr val="1E4B70"/>
    <a:srgbClr val="648C28"/>
    <a:srgbClr val="286E43"/>
    <a:srgbClr val="00518E"/>
    <a:srgbClr val="338C55"/>
    <a:srgbClr val="0033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85930" autoAdjust="0"/>
  </p:normalViewPr>
  <p:slideViewPr>
    <p:cSldViewPr snapToGrid="0">
      <p:cViewPr varScale="1">
        <p:scale>
          <a:sx n="74" d="100"/>
          <a:sy n="74" d="100"/>
        </p:scale>
        <p:origin x="610" y="58"/>
      </p:cViewPr>
      <p:guideLst/>
    </p:cSldViewPr>
  </p:slideViewPr>
  <p:outlineViewPr>
    <p:cViewPr>
      <p:scale>
        <a:sx n="33" d="100"/>
        <a:sy n="33" d="100"/>
      </p:scale>
      <p:origin x="0" y="-3216"/>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17BE135-85D8-E9D4-C4BF-9C2E1487D2B3}"/>
              </a:ext>
            </a:extLst>
          </p:cNvPr>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96259" name="Rectangle 3">
            <a:extLst>
              <a:ext uri="{FF2B5EF4-FFF2-40B4-BE49-F238E27FC236}">
                <a16:creationId xmlns:a16="http://schemas.microsoft.com/office/drawing/2014/main" id="{AFDABFB3-5AC9-1211-2871-B275D04DD43D}"/>
              </a:ext>
            </a:extLst>
          </p:cNvPr>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endParaRPr lang="en-US"/>
          </a:p>
        </p:txBody>
      </p:sp>
      <p:sp>
        <p:nvSpPr>
          <p:cNvPr id="96260" name="Rectangle 4">
            <a:extLst>
              <a:ext uri="{FF2B5EF4-FFF2-40B4-BE49-F238E27FC236}">
                <a16:creationId xmlns:a16="http://schemas.microsoft.com/office/drawing/2014/main" id="{727FC7B5-9B46-4240-F505-DD69E5DD8ADF}"/>
              </a:ext>
            </a:extLst>
          </p:cNvPr>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96261" name="Rectangle 5">
            <a:extLst>
              <a:ext uri="{FF2B5EF4-FFF2-40B4-BE49-F238E27FC236}">
                <a16:creationId xmlns:a16="http://schemas.microsoft.com/office/drawing/2014/main" id="{7A0172CB-6E44-84CF-A24A-90F018C0E913}"/>
              </a:ext>
            </a:extLst>
          </p:cNvPr>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lgn="r">
              <a:defRPr sz="1200"/>
            </a:lvl1pPr>
          </a:lstStyle>
          <a:p>
            <a:fld id="{46FFD675-86BC-4FD0-91B8-A6A2596E2B1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DB777C56-4A7E-B391-21AD-608A8F28C4C8}"/>
              </a:ext>
            </a:extLst>
          </p:cNvPr>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114691" name="Rectangle 3">
            <a:extLst>
              <a:ext uri="{FF2B5EF4-FFF2-40B4-BE49-F238E27FC236}">
                <a16:creationId xmlns:a16="http://schemas.microsoft.com/office/drawing/2014/main" id="{B762A92E-BE37-AD0E-DC41-EEC7B5173D03}"/>
              </a:ext>
            </a:extLst>
          </p:cNvPr>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2E196297-9F55-4D6D-8E43-76B562C5A49A}" type="datetime1">
              <a:rPr lang="en-US"/>
              <a:pPr>
                <a:defRPr/>
              </a:pPr>
              <a:t>2/15/2023</a:t>
            </a:fld>
            <a:endParaRPr lang="en-US"/>
          </a:p>
        </p:txBody>
      </p:sp>
      <p:sp>
        <p:nvSpPr>
          <p:cNvPr id="14340" name="Rectangle 4">
            <a:extLst>
              <a:ext uri="{FF2B5EF4-FFF2-40B4-BE49-F238E27FC236}">
                <a16:creationId xmlns:a16="http://schemas.microsoft.com/office/drawing/2014/main" id="{A707D9E8-B09B-6450-CF21-C19EAEA3EEE2}"/>
              </a:ext>
            </a:extLst>
          </p:cNvPr>
          <p:cNvSpPr>
            <a:spLocks noGrp="1" noRot="1" noChangeAspect="1" noChangeArrowheads="1" noTextEdit="1"/>
          </p:cNvSpPr>
          <p:nvPr>
            <p:ph type="sldImg" idx="2"/>
          </p:nvPr>
        </p:nvSpPr>
        <p:spPr bwMode="auto">
          <a:xfrm>
            <a:off x="301625" y="533400"/>
            <a:ext cx="6416675" cy="4811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4" name="Rectangle 6">
            <a:extLst>
              <a:ext uri="{FF2B5EF4-FFF2-40B4-BE49-F238E27FC236}">
                <a16:creationId xmlns:a16="http://schemas.microsoft.com/office/drawing/2014/main" id="{7BB4CF51-C1F4-36AA-CA5C-47F2A0F7FEDB}"/>
              </a:ext>
            </a:extLst>
          </p:cNvPr>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114695" name="Rectangle 7">
            <a:extLst>
              <a:ext uri="{FF2B5EF4-FFF2-40B4-BE49-F238E27FC236}">
                <a16:creationId xmlns:a16="http://schemas.microsoft.com/office/drawing/2014/main" id="{393627B4-C1F0-5394-2180-9A438EA36000}"/>
              </a:ext>
            </a:extLst>
          </p:cNvPr>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lgn="r">
              <a:defRPr sz="1200"/>
            </a:lvl1pPr>
          </a:lstStyle>
          <a:p>
            <a:fld id="{0B88FE0C-65E9-4684-91E0-94E0229A87FB}" type="slidenum">
              <a:rPr lang="en-US" altLang="en-US"/>
              <a:pPr/>
              <a:t>‹#›</a:t>
            </a:fld>
            <a:endParaRPr lang="en-US" altLang="en-US"/>
          </a:p>
        </p:txBody>
      </p:sp>
      <p:sp>
        <p:nvSpPr>
          <p:cNvPr id="114696" name="Rectangle 8">
            <a:extLst>
              <a:ext uri="{FF2B5EF4-FFF2-40B4-BE49-F238E27FC236}">
                <a16:creationId xmlns:a16="http://schemas.microsoft.com/office/drawing/2014/main" id="{AD65CD8E-4BE6-5D02-87C6-CEB18C3F8F7D}"/>
              </a:ext>
            </a:extLst>
          </p:cNvPr>
          <p:cNvSpPr>
            <a:spLocks noGrp="1" noChangeArrowheads="1"/>
          </p:cNvSpPr>
          <p:nvPr>
            <p:ph type="body" sz="quarter" idx="3"/>
          </p:nvPr>
        </p:nvSpPr>
        <p:spPr bwMode="auto">
          <a:xfrm>
            <a:off x="304800" y="5492750"/>
            <a:ext cx="6410325" cy="3279775"/>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ＭＳ Ｐゴシック" pitchFamily="-112" charset="-128"/>
      </a:defRPr>
    </a:lvl1pPr>
    <a:lvl2pPr marL="6286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2pPr>
    <a:lvl3pPr marL="10858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3pPr>
    <a:lvl4pPr marL="15430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4pPr>
    <a:lvl5pPr marL="20002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o.org/3/cb4894en/online/src/html/chapter-04-2.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pa.gov/radiation/radiation-sources-and-doses#dosescomm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nsider.com/map-states-with-lyme-disease-other-tick-borne-illnesses-2022-5"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ho.int/activities/environmental-health-impac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cientificamerican.com/article/minorities-breathe-more-than-their-share-of-polluted-ai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ho.int/data/gho/data/themes/public-health-and-environmen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ho.int/activities/environmental-health-impac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ho.int/activities/environmental-health-impac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pa.gov/pm-pollution/particulate-matter-pm-basic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8373EE65-9F1E-A1BA-6DE3-DEC9281BBE51}"/>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fld id="{EAB7CB22-7AE6-48FC-AE03-08563FA443D4}" type="datetime1">
              <a:rPr lang="en-US" smtClean="0"/>
              <a:pPr eaLnBrk="1" hangingPunct="1">
                <a:defRPr/>
              </a:pPr>
              <a:t>2/15/2023</a:t>
            </a:fld>
            <a:endParaRPr lang="en-US"/>
          </a:p>
        </p:txBody>
      </p:sp>
      <p:sp>
        <p:nvSpPr>
          <p:cNvPr id="15363" name="Rectangle 7">
            <a:extLst>
              <a:ext uri="{FF2B5EF4-FFF2-40B4-BE49-F238E27FC236}">
                <a16:creationId xmlns:a16="http://schemas.microsoft.com/office/drawing/2014/main" id="{27DE2B80-6754-0ABB-3158-1EA19958B3A4}"/>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DBF17633-3A37-4D8D-AB73-3E0B4E38B6B6}" type="slidenum">
              <a:rPr lang="en-US" altLang="en-US"/>
              <a:pPr eaLnBrk="1" hangingPunct="1"/>
              <a:t>1</a:t>
            </a:fld>
            <a:endParaRPr lang="en-US" altLang="en-US"/>
          </a:p>
        </p:txBody>
      </p:sp>
      <p:sp>
        <p:nvSpPr>
          <p:cNvPr id="15364" name="Rectangle 2">
            <a:extLst>
              <a:ext uri="{FF2B5EF4-FFF2-40B4-BE49-F238E27FC236}">
                <a16:creationId xmlns:a16="http://schemas.microsoft.com/office/drawing/2014/main" id="{A28AFF55-7D47-3F60-3944-9E8E8A45A992}"/>
              </a:ext>
            </a:extLst>
          </p:cNvPr>
          <p:cNvSpPr>
            <a:spLocks noGrp="1" noRot="1" noChangeAspect="1" noChangeArrowheads="1" noTextEdit="1"/>
          </p:cNvSpPr>
          <p:nvPr>
            <p:ph type="sldImg"/>
          </p:nvPr>
        </p:nvSpPr>
        <p:spPr>
          <a:xfrm>
            <a:off x="303213" y="533400"/>
            <a:ext cx="6415087" cy="4811713"/>
          </a:xfrm>
          <a:ln/>
        </p:spPr>
      </p:sp>
      <p:sp>
        <p:nvSpPr>
          <p:cNvPr id="15365" name="Rectangle 3">
            <a:extLst>
              <a:ext uri="{FF2B5EF4-FFF2-40B4-BE49-F238E27FC236}">
                <a16:creationId xmlns:a16="http://schemas.microsoft.com/office/drawing/2014/main" id="{37C728AA-BD68-E3D1-213B-DC4681D112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have soil pollution, which can come from a variety of sources – landfills, agriculture, nuclear power plants, and even from vehicles. These sources can contaminate soil with things like heavy metals, radon, pesticides/herbicides, petroleum products, and radioactive substances. This graphic shows some of the important functions of soil such carbon sequestration, climate regulation, flood regulation and how pollution of the soil has detrimental effects such as increased greenhouse gas emissions, reduced crop yields, and reduced vegetation and therefore reduced flood control capacity.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Image Source: </a:t>
            </a:r>
            <a:r>
              <a:rPr lang="en-US" sz="1200" dirty="0">
                <a:hlinkClick r:id="rId3"/>
              </a:rPr>
              <a:t>https://www.fao.org/3/cb4894en/online/src/html/chapter-04-2.html</a:t>
            </a:r>
            <a:r>
              <a:rPr lang="en-US" sz="1200" dirty="0"/>
              <a:t> </a:t>
            </a:r>
          </a:p>
          <a:p>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10</a:t>
            </a:fld>
            <a:endParaRPr lang="en-US" altLang="en-US"/>
          </a:p>
        </p:txBody>
      </p:sp>
    </p:spTree>
    <p:extLst>
      <p:ext uri="{BB962C8B-B14F-4D97-AF65-F5344CB8AC3E}">
        <p14:creationId xmlns:p14="http://schemas.microsoft.com/office/powerpoint/2010/main" val="304431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also food-related pollution, which often stems from air/water/soil pollution. Not only can food be polluted with harmful levels of chemicals like lead or arsenic or even microplastics, but the nutritional content and quality of food can also be affected by the quality of the soil/water/air that it's grown in or consumes. Antibiotic use in animal agriculture is also a big issue, as overexposure to antibiotics can lead to antibiotic resistance. And of course, there are outbreaks of things like e. coli and other foodborne pathogens that cause illness, which make an estimated 600 million people ill every year and kills around 420,000 people each year.</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11</a:t>
            </a:fld>
            <a:endParaRPr lang="en-US" altLang="en-US"/>
          </a:p>
        </p:txBody>
      </p:sp>
    </p:spTree>
    <p:extLst>
      <p:ext uri="{BB962C8B-B14F-4D97-AF65-F5344CB8AC3E}">
        <p14:creationId xmlns:p14="http://schemas.microsoft.com/office/powerpoint/2010/main" val="3758278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also many pollutants in consumer products, such as endocrine disrupting chemicals like phthalates commonly found in cosmetics or BPA (also an EDC) in plastic/canned goods (you may see “BPA free” often on plastic/canned items), flame retardants often used in furniture and electronics, and phytoestrogens found in soy products.</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12</a:t>
            </a:fld>
            <a:endParaRPr lang="en-US" altLang="en-US"/>
          </a:p>
        </p:txBody>
      </p:sp>
    </p:spTree>
    <p:extLst>
      <p:ext uri="{BB962C8B-B14F-4D97-AF65-F5344CB8AC3E}">
        <p14:creationId xmlns:p14="http://schemas.microsoft.com/office/powerpoint/2010/main" val="2466034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also the concept of “pollution of the built environment”, which refers to anything man-made – from houses and office buildings and schools to neighborhoods and towns/cities. For example, cities tend to have increased levels of noise and light pollution, as well as traffic emissions. Buildings can become infested with mold or pests. And many building materials contain harmful chemicals like lead, formaldehyde, and asbestos. There’s even a phenomenon called “sick-building syndrome” that refers to a situation where someone experiences acute health effects from spending time in a specific building. There’s also “building-related illness”, which refers to a diagnosable illness caused by contaminants in a building, such as legionnaire’s disease that is caused by the legionella bacteria in water systems in buildings.</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13</a:t>
            </a:fld>
            <a:endParaRPr lang="en-US" altLang="en-US"/>
          </a:p>
        </p:txBody>
      </p:sp>
    </p:spTree>
    <p:extLst>
      <p:ext uri="{BB962C8B-B14F-4D97-AF65-F5344CB8AC3E}">
        <p14:creationId xmlns:p14="http://schemas.microsoft.com/office/powerpoint/2010/main" val="339682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environmental exposure is radiation. </a:t>
            </a:r>
            <a:r>
              <a:rPr lang="en-US" b="0" i="0" dirty="0">
                <a:solidFill>
                  <a:srgbClr val="1B1B1B"/>
                </a:solidFill>
                <a:effectLst/>
                <a:latin typeface="Source Sans Pro Web"/>
              </a:rPr>
              <a:t>All of us are exposed to small amounts of radiation every day, from both natural sources such as minerals in the ground and cosmic radiation and from man-made sources such as medical x-rays and CT scans. According to the National Council on Radiation Protection and Measurements (NCRP), the average annual radiation dose per person in the U.S. is 620 millirem. To put that into perspective, it takes a short-term dose of greater than 500,000 millirem to kill someone. This chart from the EPA shows some of the most common radiation sources and how much radiation they produce.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Image Source: </a:t>
            </a:r>
            <a:r>
              <a:rPr lang="en-US" sz="1200" dirty="0">
                <a:hlinkClick r:id="rId3"/>
              </a:rPr>
              <a:t>https://www.epa.gov/radiation/radiation-sources-and-doses#dosescommon</a:t>
            </a:r>
            <a:r>
              <a:rPr lang="en-US" sz="1200" dirty="0"/>
              <a:t> </a:t>
            </a:r>
          </a:p>
          <a:p>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14</a:t>
            </a:fld>
            <a:endParaRPr lang="en-US" altLang="en-US"/>
          </a:p>
        </p:txBody>
      </p:sp>
    </p:spTree>
    <p:extLst>
      <p:ext uri="{BB962C8B-B14F-4D97-AF65-F5344CB8AC3E}">
        <p14:creationId xmlns:p14="http://schemas.microsoft.com/office/powerpoint/2010/main" val="327044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environmental exposure we’re all much too familiar with is zoonotic and vector-borne diseases. Zoonotic diseases include things like covid, bubonic plague, and swine and bird flu. And then there are vectors like ticks and mosquitos that are responsible for almost 1/5</a:t>
            </a:r>
            <a:r>
              <a:rPr lang="en-US" baseline="30000" dirty="0"/>
              <a:t>th</a:t>
            </a:r>
            <a:r>
              <a:rPr lang="en-US" dirty="0"/>
              <a:t> of infectious diseases (such as </a:t>
            </a:r>
            <a:r>
              <a:rPr lang="en-US" dirty="0" err="1"/>
              <a:t>lyme</a:t>
            </a:r>
            <a:r>
              <a:rPr lang="en-US" dirty="0"/>
              <a:t> disease, malaria, and dengue fever) and cause more than 700,000 deaths per year.</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15</a:t>
            </a:fld>
            <a:endParaRPr lang="en-US" altLang="en-US"/>
          </a:p>
        </p:txBody>
      </p:sp>
    </p:spTree>
    <p:extLst>
      <p:ext uri="{BB962C8B-B14F-4D97-AF65-F5344CB8AC3E}">
        <p14:creationId xmlns:p14="http://schemas.microsoft.com/office/powerpoint/2010/main" val="1240896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environmental exposure we’re all familiar with is weather and natural disasters, like heatwaves, hurricanes, floods, droughts, and wildfires, as well as more rare phenomena like acid rain and volcanic eruptions. These can all harm human health directly, like heat stroke caused by high temperatures or hypothermia from extreme cold temperatures, and also in a more indirect manner, like worsening air quality from particulate matter in the ash and smoke from a volcanic eruption or wildfire which can spread for hundreds or even thousands of miles.</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16</a:t>
            </a:fld>
            <a:endParaRPr lang="en-US" altLang="en-US"/>
          </a:p>
        </p:txBody>
      </p:sp>
    </p:spTree>
    <p:extLst>
      <p:ext uri="{BB962C8B-B14F-4D97-AF65-F5344CB8AC3E}">
        <p14:creationId xmlns:p14="http://schemas.microsoft.com/office/powerpoint/2010/main" val="1149245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physical environmental exposures, there are also social factors that come into play, such as your lifestyle, where you live/work, and your demographics. These are all determinants of your environment and your health. For example, lower-income people often experience worse environmental exposures to things like lead paint, noise and air pollution, and extreme temperatures, and also have more issues with access to things that enable a healthy lifestyle, like healthy fresh food and safe places to exercise.</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17</a:t>
            </a:fld>
            <a:endParaRPr lang="en-US" altLang="en-US"/>
          </a:p>
        </p:txBody>
      </p:sp>
    </p:spTree>
    <p:extLst>
      <p:ext uri="{BB962C8B-B14F-4D97-AF65-F5344CB8AC3E}">
        <p14:creationId xmlns:p14="http://schemas.microsoft.com/office/powerpoint/2010/main" val="107451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Lifestyle factors include things like substance use, diet, exercise, sleep, stress, and even experiences of trauma or violence.</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18</a:t>
            </a:fld>
            <a:endParaRPr lang="en-US" altLang="en-US"/>
          </a:p>
        </p:txBody>
      </p:sp>
    </p:spTree>
    <p:extLst>
      <p:ext uri="{BB962C8B-B14F-4D97-AF65-F5344CB8AC3E}">
        <p14:creationId xmlns:p14="http://schemas.microsoft.com/office/powerpoint/2010/main" val="2128083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you live and work are also major determinants of your environmental exposures and health – for example, living in food deserts or areas with poor infrastructure, or living in certain climates or regions with certain disease vectors or that are prone to certain natural disasters. For example, this map of tick-borne diseases in the U.S. shows how people in New England are at increased risk of Lyme disease because the ticks in that region tend to carry that the bacteria that causes that disease, whereas in the West and Midwest, people are at higher risk of Rocky Mountain Spotted Fever because the ticks there tend to carry the bacteria for that.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Image Source: </a:t>
            </a:r>
            <a:r>
              <a:rPr lang="en-US" sz="1200" dirty="0">
                <a:hlinkClick r:id="rId3"/>
              </a:rPr>
              <a:t>https://www.insider.com/map-states-with-lyme-disease-other-tick-borne-illnesses-2022-5</a:t>
            </a:r>
            <a:r>
              <a:rPr lang="en-US" sz="1200" dirty="0"/>
              <a:t> </a:t>
            </a:r>
          </a:p>
          <a:p>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19</a:t>
            </a:fld>
            <a:endParaRPr lang="en-US" altLang="en-US"/>
          </a:p>
        </p:txBody>
      </p:sp>
    </p:spTree>
    <p:extLst>
      <p:ext uri="{BB962C8B-B14F-4D97-AF65-F5344CB8AC3E}">
        <p14:creationId xmlns:p14="http://schemas.microsoft.com/office/powerpoint/2010/main" val="101442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little about the NIEHS. We’re one of the 27 institutes that make up the National Institutes of Health and our focus is on the study of environmental health. We’re located in what’s known as Research Triangle Park, which is the largest research park in the United States, occupying 7,000 acres and hosting more than 300 organizations. It’s called Research Triangle Park because of its location relative to the three surrounding cities of Raleigh, Durham, and Chapel Hill, or more specifically, for the three major research universities here: North Carolina State University in Raleigh, Duke University in Durham, and the University of North Carolina at Chapel Hill.</a:t>
            </a:r>
          </a:p>
        </p:txBody>
      </p:sp>
      <p:sp>
        <p:nvSpPr>
          <p:cNvPr id="4" name="Date Placeholder 3"/>
          <p:cNvSpPr>
            <a:spLocks noGrp="1"/>
          </p:cNvSpPr>
          <p:nvPr>
            <p:ph type="dt" idx="1"/>
          </p:nvPr>
        </p:nvSpPr>
        <p:spPr/>
        <p:txBody>
          <a:bodyPr/>
          <a:lstStyle/>
          <a:p>
            <a:pPr>
              <a:defRPr/>
            </a:pPr>
            <a:fld id="{EB36204B-CBAB-4039-891E-2D87AA5FA76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DCA14675-A4E1-4067-9680-E2CF472FEC0C}" type="slidenum">
              <a:rPr lang="en-US" altLang="en-US" smtClean="0"/>
              <a:pPr/>
              <a:t>2</a:t>
            </a:fld>
            <a:endParaRPr lang="en-US" altLang="en-US"/>
          </a:p>
        </p:txBody>
      </p:sp>
    </p:spTree>
    <p:extLst>
      <p:ext uri="{BB962C8B-B14F-4D97-AF65-F5344CB8AC3E}">
        <p14:creationId xmlns:p14="http://schemas.microsoft.com/office/powerpoint/2010/main" val="876422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Demographic and socioeconomic factors are of also major social determinants of health. As this graphic from the WHO shows, low- and middle-income countries tend to suffer more environment-related health issues, as do small children and adults over 50. Men tend to have more occupational exposures/injuries, whereas women tend to have exposures from things like cooking and gathering water. There’s also a lot of data on how race/ethnicity affect one's environmental exposures, which I have an example of on the next slide.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Image Source: </a:t>
            </a:r>
            <a:r>
              <a:rPr lang="en-US" sz="1200" dirty="0">
                <a:hlinkClick r:id="rId3"/>
              </a:rPr>
              <a:t>https://www.who.int/activities/environmental-health-impacts</a:t>
            </a:r>
            <a:r>
              <a:rPr lang="en-US" sz="1200" dirty="0"/>
              <a:t> </a:t>
            </a:r>
          </a:p>
          <a:p>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20</a:t>
            </a:fld>
            <a:endParaRPr lang="en-US" altLang="en-US"/>
          </a:p>
        </p:txBody>
      </p:sp>
    </p:spTree>
    <p:extLst>
      <p:ext uri="{BB962C8B-B14F-4D97-AF65-F5344CB8AC3E}">
        <p14:creationId xmlns:p14="http://schemas.microsoft.com/office/powerpoint/2010/main" val="2232110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Related to these social factors are the concepts of access and disparity. Those different socioeconomic and geographic and lifestyle factors can all contribute to whether someone has access to things like clean water, proper sanitation, or health care. There are disparities not only in who does and does not have access to certain things, but also disparities in terms of things like the level of environmental pollutants people are exposed to. This 2019 study on air pollution perfectly illustrates this – it found that while white people in the U.S. are responsible for much of the consumption driving higher emissions in various industries, Black and Hispanic people are exposed to higher levels of air pollution from those industries, disproportionately bearing the health effects of the air pollution caused by those emissions.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Image Source: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https://www.scientificamerican.com/article/minorities-breathe-more-than-their-share-of-polluted-air/</a:t>
            </a:r>
            <a:endParaRPr lang="en-US" sz="1200" dirty="0"/>
          </a:p>
          <a:p>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21</a:t>
            </a:fld>
            <a:endParaRPr lang="en-US" altLang="en-US"/>
          </a:p>
        </p:txBody>
      </p:sp>
    </p:spTree>
    <p:extLst>
      <p:ext uri="{BB962C8B-B14F-4D97-AF65-F5344CB8AC3E}">
        <p14:creationId xmlns:p14="http://schemas.microsoft.com/office/powerpoint/2010/main" val="3404104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recognize, understand, and address these disparities and inequities, the environmental justice movement was born. Environmental justice seeks to ensure fair treatment and meaningful involvement of all people regardless of things like race/ethnicity, gender, nationality, or income, in regards to environmental laws, regulations, and policies. This is an important concept and has become a major area of focus in environmental health science.</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22</a:t>
            </a:fld>
            <a:endParaRPr lang="en-US" altLang="en-US"/>
          </a:p>
        </p:txBody>
      </p:sp>
    </p:spTree>
    <p:extLst>
      <p:ext uri="{BB962C8B-B14F-4D97-AF65-F5344CB8AC3E}">
        <p14:creationId xmlns:p14="http://schemas.microsoft.com/office/powerpoint/2010/main" val="213536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major concept in environmental health science is genetics and the interaction between your genes and your environment, which can affect your health in unique ways. While most people are familiar with the concept of genetics, you may not be as familiar with epigenetics, which is the study of how your behaviors and environment can cause changes that affect how your genes work. While genetic changes are permanent and alter your actual genes or DNA, epigenetic changes are often reversible and do not alter the actual structure of your genes, but instead change how your body reads your genes/DNA. A great example of how environmental exposures can cause epigenetic changes is smoking cigarettes. In the study cited on the right, researchers found that smokers had less DNA methylation, which is basically a method/mechanism of epigenetic change, at certain parts of a specific gene than non-smokers. But as this study showed, those changes are reversible – smokers who quit can end up with similar levels of DNA methylation as non-smokers over time.</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23</a:t>
            </a:fld>
            <a:endParaRPr lang="en-US" altLang="en-US"/>
          </a:p>
        </p:txBody>
      </p:sp>
    </p:spTree>
    <p:extLst>
      <p:ext uri="{BB962C8B-B14F-4D97-AF65-F5344CB8AC3E}">
        <p14:creationId xmlns:p14="http://schemas.microsoft.com/office/powerpoint/2010/main" val="2540039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climate change deserves it’s own slide. Climate change is one of the biggest threats to our environment and our health, with the WHO estimating that we could see approximately a quarter of a million excess deaths per year because of climate change between 2030 and 2050. And the health effects of climate change could cost 2-4 billion per year by 2030. Climate change is a major area of focus in environmental health research – for example, here at the NIEHS we have our own climate change and health program, as well as being the administrative home of the broader NIH-wide climate change and health initiative that spans all the different institutes, like the National Cancer Institute and the National Institute for Child Health and Human Development, to name a few.</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24</a:t>
            </a:fld>
            <a:endParaRPr lang="en-US" altLang="en-US"/>
          </a:p>
        </p:txBody>
      </p:sp>
    </p:spTree>
    <p:extLst>
      <p:ext uri="{BB962C8B-B14F-4D97-AF65-F5344CB8AC3E}">
        <p14:creationId xmlns:p14="http://schemas.microsoft.com/office/powerpoint/2010/main" val="1645549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we’ve covered what environmental health is and seen the many exposures and major concepts in environmental health, I thought it’d be interesting to show some examples of topics of actual literature searches that we have done for our researchers here at the NIEHS. We actually all just finished working on a series of searches on climate change and rheumatic diseases for a scientist here, including one on toxicology, one on epigenetics, and one on gene-environment interactions specifically. We also have done a lot of covid-related searches over the past few years. You can also see some searches that integrate those social determinants – such as socioeconomic factors like “racial/ethnic discrimination and hypertension risk in women”, lifestyle factors like “climate change and sleep”, and geographic factors like “environmental exposures in housing in the Caribbean and South America” or the one growth stunting and air pollution in Africa.</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25</a:t>
            </a:fld>
            <a:endParaRPr lang="en-US" altLang="en-US"/>
          </a:p>
        </p:txBody>
      </p:sp>
    </p:spTree>
    <p:extLst>
      <p:ext uri="{BB962C8B-B14F-4D97-AF65-F5344CB8AC3E}">
        <p14:creationId xmlns:p14="http://schemas.microsoft.com/office/powerpoint/2010/main" val="2740715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kind of environmental health information can you expect to find in PubMed? As a reminder, PubMed is a scholarly, biomedical database, so it is very focused in scope, unlike something like Web of Science or Scopus which are much bigger, multidisciplinary databases. PubMed doesn’t really have a lot in the way of “grey literature”, consumer health resources, books, conference reports, etc. If you’re needing to find information that is more patient/consumer friendly, you’d be better using some like Medline Plus, which is a good resource for that type of information. PubMed is mostly going to have original research studies and review articles, including things like systematic reviews. PubMed does have filters for different publication/study types, as well as some </a:t>
            </a:r>
            <a:r>
              <a:rPr lang="en-US" dirty="0" err="1"/>
              <a:t>MeSH</a:t>
            </a:r>
            <a:r>
              <a:rPr lang="en-US" dirty="0"/>
              <a:t> terms and other ways of searching for specific publication/study types, which can be very helpful if you’re looking for something specific. I’ve listed over here to the right the main study types in environmental health research – most studies will fall into the category of either an epidemiological study or a toxicological study</a:t>
            </a:r>
            <a:r>
              <a:rPr lang="en-US" b="0" i="0" dirty="0">
                <a:solidFill>
                  <a:srgbClr val="BDC1C6"/>
                </a:solidFill>
                <a:effectLst/>
                <a:latin typeface="Roboto" panose="02000000000000000000" pitchFamily="2" charset="0"/>
              </a:rPr>
              <a:t>.</a:t>
            </a:r>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26</a:t>
            </a:fld>
            <a:endParaRPr lang="en-US" altLang="en-US"/>
          </a:p>
        </p:txBody>
      </p:sp>
    </p:spTree>
    <p:extLst>
      <p:ext uri="{BB962C8B-B14F-4D97-AF65-F5344CB8AC3E}">
        <p14:creationId xmlns:p14="http://schemas.microsoft.com/office/powerpoint/2010/main" val="810007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using the “Article Type” filter – you can see that the article is labeled as a comparative study. Not all studies will be fully indexed with study types, especially older ones, but it can be a useful tool.</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27</a:t>
            </a:fld>
            <a:endParaRPr lang="en-US" altLang="en-US"/>
          </a:p>
        </p:txBody>
      </p:sp>
    </p:spTree>
    <p:extLst>
      <p:ext uri="{BB962C8B-B14F-4D97-AF65-F5344CB8AC3E}">
        <p14:creationId xmlns:p14="http://schemas.microsoft.com/office/powerpoint/2010/main" val="3924614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t>
            </a:r>
            <a:r>
              <a:rPr lang="en-US" dirty="0" err="1"/>
              <a:t>MeSH</a:t>
            </a:r>
            <a:r>
              <a:rPr lang="en-US" dirty="0"/>
              <a:t> terms for study types/methods, which also are not always added to every study, but can again be helpful when you’re looking for a specific type of study.</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28</a:t>
            </a:fld>
            <a:endParaRPr lang="en-US" altLang="en-US"/>
          </a:p>
        </p:txBody>
      </p:sp>
    </p:spTree>
    <p:extLst>
      <p:ext uri="{BB962C8B-B14F-4D97-AF65-F5344CB8AC3E}">
        <p14:creationId xmlns:p14="http://schemas.microsoft.com/office/powerpoint/2010/main" val="2806946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listed here some of the major environmental health/science journals that are indexed in PubMed. This is certainly not an exhaustive list but shows that there is a lot of environmental health related content in PubMed, including the journal Environmental Health Perspectives which is actually published by the NIEHS. </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29</a:t>
            </a:fld>
            <a:endParaRPr lang="en-US" altLang="en-US"/>
          </a:p>
        </p:txBody>
      </p:sp>
    </p:spTree>
    <p:extLst>
      <p:ext uri="{BB962C8B-B14F-4D97-AF65-F5344CB8AC3E}">
        <p14:creationId xmlns:p14="http://schemas.microsoft.com/office/powerpoint/2010/main" val="263551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EE3354C-ADC7-778D-DEC0-D273EA786408}"/>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3EFF8FEC-BD5F-D677-6CF2-09D95AEB65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 today I am going to start by giving a brief overview of environmental health, including the different types of environmental exposures and some of the major concepts in environmental health. Then, I’ll talk about what type of environmental health information you can expect to find in PubMed. Then I’ll hand it over to Stacey to talk about developing research questions using the PECO framework, selecting relevant Mesh terms, and for a demonstration on finding environmental health information </a:t>
            </a:r>
            <a:r>
              <a:rPr lang="en-US" altLang="en-US">
                <a:latin typeface="Arial" panose="020B0604020202020204" pitchFamily="34" charset="0"/>
              </a:rPr>
              <a:t>in PubMed.</a:t>
            </a:r>
            <a:endParaRPr lang="en-US" altLang="en-US" dirty="0">
              <a:latin typeface="Arial" panose="020B0604020202020204" pitchFamily="34" charset="0"/>
            </a:endParaRPr>
          </a:p>
        </p:txBody>
      </p:sp>
      <p:sp>
        <p:nvSpPr>
          <p:cNvPr id="16388" name="Date Placeholder 3">
            <a:extLst>
              <a:ext uri="{FF2B5EF4-FFF2-40B4-BE49-F238E27FC236}">
                <a16:creationId xmlns:a16="http://schemas.microsoft.com/office/drawing/2014/main" id="{A6CA65F6-8A08-85E6-B991-7245F4D590B6}"/>
              </a:ext>
            </a:extLst>
          </p:cNvPr>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fld id="{C4ECC9CF-C2B0-456C-9515-8ACF900CEA18}" type="datetime1">
              <a:rPr lang="en-US" smtClean="0"/>
              <a:pPr eaLnBrk="1" hangingPunct="1">
                <a:defRPr/>
              </a:pPr>
              <a:t>2/15/2023</a:t>
            </a:fld>
            <a:endParaRPr lang="en-US"/>
          </a:p>
        </p:txBody>
      </p:sp>
      <p:sp>
        <p:nvSpPr>
          <p:cNvPr id="16389" name="Slide Number Placeholder 4">
            <a:extLst>
              <a:ext uri="{FF2B5EF4-FFF2-40B4-BE49-F238E27FC236}">
                <a16:creationId xmlns:a16="http://schemas.microsoft.com/office/drawing/2014/main" id="{8AB1062E-E9A0-A5A9-867A-187E46839174}"/>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78A512F-A2FA-4D77-9E21-54BCF315D164}" type="slidenum">
              <a:rPr lang="en-US" altLang="en-US"/>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for specific journals in PubMed using the journal field tag, as shown here.</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30</a:t>
            </a:fld>
            <a:endParaRPr lang="en-US" altLang="en-US"/>
          </a:p>
        </p:txBody>
      </p:sp>
    </p:spTree>
    <p:extLst>
      <p:ext uri="{BB962C8B-B14F-4D97-AF65-F5344CB8AC3E}">
        <p14:creationId xmlns:p14="http://schemas.microsoft.com/office/powerpoint/2010/main" val="2455377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want to mention PubMed Central, which you can think of as a subset of PubMed that serves as a repository of free full-text articles. While PubMed is a free, open citation database, not all the articles in it will be free to access – it will depend on what journals you have subscriptions to via your institution or whether journals are open access or not. So, if you know you don’t have access to a lot of journals, you can actually filter your search results in PubMed to only show you things available full-text for free, such as the things in PMC, that way you know you’ll be able to actually read the studies you’ve found. The NIH (and therefore the NIEHS), as well as many other federal agencies and research organizations including the EPA and CDC, actually have policies that mandate that research done or funded by them is made available in PMC (though there are sometimes embargo periods so it may take up to a year after publication before things are available in PMC), but the point is that because of these policies there is a wealth of environmental health-related research in PMC that is freely available for anyone to access.</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31</a:t>
            </a:fld>
            <a:endParaRPr lang="en-US" altLang="en-US"/>
          </a:p>
        </p:txBody>
      </p:sp>
    </p:spTree>
    <p:extLst>
      <p:ext uri="{BB962C8B-B14F-4D97-AF65-F5344CB8AC3E}">
        <p14:creationId xmlns:p14="http://schemas.microsoft.com/office/powerpoint/2010/main" val="1862640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an example of using the “free full text” filter I mentioned to only show articles that are freely available, like those in PMC. Now, I’ll turn it over to Stacey…</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32</a:t>
            </a:fld>
            <a:endParaRPr lang="en-US" altLang="en-US"/>
          </a:p>
        </p:txBody>
      </p:sp>
    </p:spTree>
    <p:extLst>
      <p:ext uri="{BB962C8B-B14F-4D97-AF65-F5344CB8AC3E}">
        <p14:creationId xmlns:p14="http://schemas.microsoft.com/office/powerpoint/2010/main" val="3312231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Reference: </a:t>
            </a:r>
            <a:r>
              <a:rPr lang="en-US" altLang="en-US" sz="1200" dirty="0"/>
              <a:t>Morgan RL, Whaley P, Thayer KA, </a:t>
            </a:r>
            <a:r>
              <a:rPr lang="en-US" altLang="en-US" sz="1200" dirty="0" err="1"/>
              <a:t>Schünemann</a:t>
            </a:r>
            <a:r>
              <a:rPr lang="en-US" altLang="en-US" sz="1200" dirty="0"/>
              <a:t> HJ. Identifying the PECO: A framework for formulating good questions to explore the association of environmental and other exposures with health outcomes. Environ Int. 2018;121(Pt 1):1027-31. </a:t>
            </a:r>
          </a:p>
          <a:p>
            <a:pPr eaLnBrk="1" hangingPunct="1"/>
            <a:r>
              <a:rPr lang="en-US" altLang="en-US" sz="1200" dirty="0" err="1"/>
              <a:t>doi</a:t>
            </a:r>
            <a:r>
              <a:rPr lang="en-US" altLang="en-US" sz="1200" dirty="0"/>
              <a:t>: 10.1016/j.envint.2018.07.015. PubMed PMID: 30166065.</a:t>
            </a:r>
          </a:p>
          <a:p>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34</a:t>
            </a:fld>
            <a:endParaRPr lang="en-US" altLang="en-US"/>
          </a:p>
        </p:txBody>
      </p:sp>
    </p:spTree>
    <p:extLst>
      <p:ext uri="{BB962C8B-B14F-4D97-AF65-F5344CB8AC3E}">
        <p14:creationId xmlns:p14="http://schemas.microsoft.com/office/powerpoint/2010/main" val="3652673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35</a:t>
            </a:fld>
            <a:endParaRPr lang="en-US" altLang="en-US"/>
          </a:p>
        </p:txBody>
      </p:sp>
    </p:spTree>
    <p:extLst>
      <p:ext uri="{BB962C8B-B14F-4D97-AF65-F5344CB8AC3E}">
        <p14:creationId xmlns:p14="http://schemas.microsoft.com/office/powerpoint/2010/main" val="1070413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EE3354C-ADC7-778D-DEC0-D273EA786408}"/>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3EFF8FEC-BD5F-D677-6CF2-09D95AEB65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388" name="Date Placeholder 3">
            <a:extLst>
              <a:ext uri="{FF2B5EF4-FFF2-40B4-BE49-F238E27FC236}">
                <a16:creationId xmlns:a16="http://schemas.microsoft.com/office/drawing/2014/main" id="{A6CA65F6-8A08-85E6-B991-7245F4D590B6}"/>
              </a:ext>
            </a:extLst>
          </p:cNvPr>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fld id="{C4ECC9CF-C2B0-456C-9515-8ACF900CEA18}" type="datetime1">
              <a:rPr lang="en-US" smtClean="0"/>
              <a:pPr eaLnBrk="1" hangingPunct="1">
                <a:defRPr/>
              </a:pPr>
              <a:t>2/15/2023</a:t>
            </a:fld>
            <a:endParaRPr lang="en-US"/>
          </a:p>
        </p:txBody>
      </p:sp>
      <p:sp>
        <p:nvSpPr>
          <p:cNvPr id="16389" name="Slide Number Placeholder 4">
            <a:extLst>
              <a:ext uri="{FF2B5EF4-FFF2-40B4-BE49-F238E27FC236}">
                <a16:creationId xmlns:a16="http://schemas.microsoft.com/office/drawing/2014/main" id="{8AB1062E-E9A0-A5A9-867A-187E46839174}"/>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78A512F-A2FA-4D77-9E21-54BCF315D164}" type="slidenum">
              <a:rPr lang="en-US" altLang="en-US"/>
              <a:pPr eaLnBrk="1" hangingPunct="1"/>
              <a:t>44</a:t>
            </a:fld>
            <a:endParaRPr lang="en-US" altLang="en-US"/>
          </a:p>
        </p:txBody>
      </p:sp>
    </p:spTree>
    <p:extLst>
      <p:ext uri="{BB962C8B-B14F-4D97-AF65-F5344CB8AC3E}">
        <p14:creationId xmlns:p14="http://schemas.microsoft.com/office/powerpoint/2010/main" val="2947906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1EE3354C-ADC7-778D-DEC0-D273EA786408}"/>
              </a:ext>
            </a:extLst>
          </p:cNvPr>
          <p:cNvSpPr>
            <a:spLocks noGrp="1" noRot="1" noChangeAspect="1" noTextEdit="1"/>
          </p:cNvSpPr>
          <p:nvPr>
            <p:ph type="sldImg"/>
          </p:nvPr>
        </p:nvSpPr>
        <p:spPr>
          <a:ln/>
        </p:spPr>
      </p:sp>
      <p:sp>
        <p:nvSpPr>
          <p:cNvPr id="16387" name="Notes Placeholder 2">
            <a:extLst>
              <a:ext uri="{FF2B5EF4-FFF2-40B4-BE49-F238E27FC236}">
                <a16:creationId xmlns:a16="http://schemas.microsoft.com/office/drawing/2014/main" id="{3EFF8FEC-BD5F-D677-6CF2-09D95AEB65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6388" name="Date Placeholder 3">
            <a:extLst>
              <a:ext uri="{FF2B5EF4-FFF2-40B4-BE49-F238E27FC236}">
                <a16:creationId xmlns:a16="http://schemas.microsoft.com/office/drawing/2014/main" id="{A6CA65F6-8A08-85E6-B991-7245F4D590B6}"/>
              </a:ext>
            </a:extLst>
          </p:cNvPr>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fld id="{C4ECC9CF-C2B0-456C-9515-8ACF900CEA18}" type="datetime1">
              <a:rPr lang="en-US" smtClean="0"/>
              <a:pPr eaLnBrk="1" hangingPunct="1">
                <a:defRPr/>
              </a:pPr>
              <a:t>2/15/2023</a:t>
            </a:fld>
            <a:endParaRPr lang="en-US"/>
          </a:p>
        </p:txBody>
      </p:sp>
      <p:sp>
        <p:nvSpPr>
          <p:cNvPr id="16389" name="Slide Number Placeholder 4">
            <a:extLst>
              <a:ext uri="{FF2B5EF4-FFF2-40B4-BE49-F238E27FC236}">
                <a16:creationId xmlns:a16="http://schemas.microsoft.com/office/drawing/2014/main" id="{8AB1062E-E9A0-A5A9-867A-187E46839174}"/>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678A512F-A2FA-4D77-9E21-54BCF315D164}" type="slidenum">
              <a:rPr lang="en-US" altLang="en-US"/>
              <a:pPr eaLnBrk="1" hangingPunct="1"/>
              <a:t>45</a:t>
            </a:fld>
            <a:endParaRPr lang="en-US" altLang="en-US"/>
          </a:p>
        </p:txBody>
      </p:sp>
    </p:spTree>
    <p:extLst>
      <p:ext uri="{BB962C8B-B14F-4D97-AF65-F5344CB8AC3E}">
        <p14:creationId xmlns:p14="http://schemas.microsoft.com/office/powerpoint/2010/main" val="3791454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46</a:t>
            </a:fld>
            <a:endParaRPr lang="en-US" altLang="en-US"/>
          </a:p>
        </p:txBody>
      </p:sp>
    </p:spTree>
    <p:extLst>
      <p:ext uri="{BB962C8B-B14F-4D97-AF65-F5344CB8AC3E}">
        <p14:creationId xmlns:p14="http://schemas.microsoft.com/office/powerpoint/2010/main" val="57661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environmental health? Many people might hear “environmental health” and think that means “the health of the environment”, but it’s actually a branch of public health that focuses on how the environment affects human health. It’s a very broad umbrella of topics that includes things you might typically think of, like air pollution, and also things you may not have considered, like lifestyle or socioeconomic factors.</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4</a:t>
            </a:fld>
            <a:endParaRPr lang="en-US" altLang="en-US"/>
          </a:p>
        </p:txBody>
      </p:sp>
    </p:spTree>
    <p:extLst>
      <p:ext uri="{BB962C8B-B14F-4D97-AF65-F5344CB8AC3E}">
        <p14:creationId xmlns:p14="http://schemas.microsoft.com/office/powerpoint/2010/main" val="183237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“environmental health” important? As you can see from this data from the World Health Organization, almost a quarter of global deaths can be attributed to environmental factors. The environment plays a major role in our health and so it’s critical that we better understand how and why the environment affects us.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Image Source: </a:t>
            </a:r>
            <a:r>
              <a:rPr lang="en-US" sz="1200" dirty="0">
                <a:hlinkClick r:id="rId3"/>
              </a:rPr>
              <a:t>https://www.who.int/data/gho/data/themes/public-health-and-environment</a:t>
            </a:r>
            <a:r>
              <a:rPr lang="en-US" sz="1200" dirty="0"/>
              <a:t> </a:t>
            </a:r>
          </a:p>
          <a:p>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5</a:t>
            </a:fld>
            <a:endParaRPr lang="en-US" altLang="en-US"/>
          </a:p>
        </p:txBody>
      </p:sp>
    </p:spTree>
    <p:extLst>
      <p:ext uri="{BB962C8B-B14F-4D97-AF65-F5344CB8AC3E}">
        <p14:creationId xmlns:p14="http://schemas.microsoft.com/office/powerpoint/2010/main" val="421790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infographic shows the leading causes of death from environmental factors. Most of them are caused by noncommunicable diseases like heart disease, diabetes, cancer, and respiratory diseases. But there are also communicable diseases like malaria and, of course, things like covid-19 which has become a leading cause of death in recent years (though is not reflected here since this infographic is from 2019).</a:t>
            </a:r>
          </a:p>
          <a:p>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Image Source: </a:t>
            </a:r>
            <a:r>
              <a:rPr lang="en-US" sz="1200" dirty="0">
                <a:hlinkClick r:id="rId3"/>
              </a:rPr>
              <a:t>https://www.who.int/activities/environmental-health-impacts</a:t>
            </a:r>
            <a:r>
              <a:rPr lang="en-US" sz="1200" dirty="0"/>
              <a:t> </a:t>
            </a:r>
          </a:p>
          <a:p>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6</a:t>
            </a:fld>
            <a:endParaRPr lang="en-US" altLang="en-US"/>
          </a:p>
        </p:txBody>
      </p:sp>
    </p:spTree>
    <p:extLst>
      <p:ext uri="{BB962C8B-B14F-4D97-AF65-F5344CB8AC3E}">
        <p14:creationId xmlns:p14="http://schemas.microsoft.com/office/powerpoint/2010/main" val="424999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infographic from the WHO that gives a nice overview of the different types of environmental exposures, which I’ll now go into a little more detail 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Image Source: </a:t>
            </a:r>
            <a:r>
              <a:rPr lang="en-US" sz="1200" dirty="0">
                <a:hlinkClick r:id="rId3"/>
              </a:rPr>
              <a:t>https://www.who.int/activities/environmental-health-impacts</a:t>
            </a:r>
            <a:r>
              <a:rPr lang="en-US" sz="1200" dirty="0"/>
              <a:t> </a:t>
            </a:r>
          </a:p>
          <a:p>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7</a:t>
            </a:fld>
            <a:endParaRPr lang="en-US" altLang="en-US"/>
          </a:p>
        </p:txBody>
      </p:sp>
    </p:spTree>
    <p:extLst>
      <p:ext uri="{BB962C8B-B14F-4D97-AF65-F5344CB8AC3E}">
        <p14:creationId xmlns:p14="http://schemas.microsoft.com/office/powerpoint/2010/main" val="949037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have air pollution, which is usually categorized as either outdoor air pollution – things like smog or wildfire smoke or even pollen - or indoor air pollution – such as from smoke from stoves/chimneys, dust/pet dander or gases like carbon monoxide. One of the most important concepts related to air pollution is particulate matter, which is a mixture of solid and liquid droplets in the air that can be inhaled and can contain up to hundreds of different chemicals. As you can see from this graphic from the EPA, particulate matter is very small – small enough to get into your lungs or bloodstream, which is why particulate matter is so harmful.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Image Source: </a:t>
            </a:r>
            <a:r>
              <a:rPr lang="en-US" sz="1200" dirty="0">
                <a:hlinkClick r:id="rId3"/>
              </a:rPr>
              <a:t>https://www.epa.gov/pm-pollution/particulate-matter-pm-basics</a:t>
            </a:r>
            <a:r>
              <a:rPr lang="en-US" sz="1200" dirty="0"/>
              <a:t> </a:t>
            </a:r>
          </a:p>
          <a:p>
            <a:endParaRPr lang="en-US" dirty="0"/>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8</a:t>
            </a:fld>
            <a:endParaRPr lang="en-US" altLang="en-US"/>
          </a:p>
        </p:txBody>
      </p:sp>
    </p:spTree>
    <p:extLst>
      <p:ext uri="{BB962C8B-B14F-4D97-AF65-F5344CB8AC3E}">
        <p14:creationId xmlns:p14="http://schemas.microsoft.com/office/powerpoint/2010/main" val="4028131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water pollution, such as from chemical run-off from factories like the one in the top right (a factory in Russia). Another example is waste/plastic pollution – for instance, you may have heard of the “Great Pacific Garbage patch” which is a large area of waste in the Pacific. That’s actually only 1 of 5 “garbage patches” in the world’s oceans. There’s also things like toxic algae blooms, as shown in the bottom right picture, and things like lead or other chemicals in drinking water, as well as man-made disasters like oil spills.</a:t>
            </a:r>
          </a:p>
        </p:txBody>
      </p:sp>
      <p:sp>
        <p:nvSpPr>
          <p:cNvPr id="4" name="Date Placeholder 3"/>
          <p:cNvSpPr>
            <a:spLocks noGrp="1"/>
          </p:cNvSpPr>
          <p:nvPr>
            <p:ph type="dt" idx="1"/>
          </p:nvPr>
        </p:nvSpPr>
        <p:spPr/>
        <p:txBody>
          <a:bodyPr/>
          <a:lstStyle/>
          <a:p>
            <a:pPr>
              <a:defRPr/>
            </a:pPr>
            <a:fld id="{2E196297-9F55-4D6D-8E43-76B562C5A49A}" type="datetime1">
              <a:rPr lang="en-US" smtClean="0"/>
              <a:pPr>
                <a:defRPr/>
              </a:pPr>
              <a:t>2/15/2023</a:t>
            </a:fld>
            <a:endParaRPr lang="en-US"/>
          </a:p>
        </p:txBody>
      </p:sp>
      <p:sp>
        <p:nvSpPr>
          <p:cNvPr id="5" name="Slide Number Placeholder 4"/>
          <p:cNvSpPr>
            <a:spLocks noGrp="1"/>
          </p:cNvSpPr>
          <p:nvPr>
            <p:ph type="sldNum" sz="quarter" idx="5"/>
          </p:nvPr>
        </p:nvSpPr>
        <p:spPr/>
        <p:txBody>
          <a:bodyPr/>
          <a:lstStyle/>
          <a:p>
            <a:fld id="{0B88FE0C-65E9-4684-91E0-94E0229A87FB}" type="slidenum">
              <a:rPr lang="en-US" altLang="en-US" smtClean="0"/>
              <a:pPr/>
              <a:t>9</a:t>
            </a:fld>
            <a:endParaRPr lang="en-US" altLang="en-US"/>
          </a:p>
        </p:txBody>
      </p:sp>
    </p:spTree>
    <p:extLst>
      <p:ext uri="{BB962C8B-B14F-4D97-AF65-F5344CB8AC3E}">
        <p14:creationId xmlns:p14="http://schemas.microsoft.com/office/powerpoint/2010/main" val="3170180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5D449E-A850-9A2A-874C-05069F9325CD}"/>
              </a:ext>
            </a:extLst>
          </p:cNvPr>
          <p:cNvSpPr txBox="1">
            <a:spLocks noChangeArrowheads="1"/>
          </p:cNvSpPr>
          <p:nvPr/>
        </p:nvSpPr>
        <p:spPr bwMode="auto">
          <a:xfrm>
            <a:off x="1858963" y="6459538"/>
            <a:ext cx="54260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defRPr/>
            </a:pPr>
            <a:r>
              <a:rPr lang="en-US" sz="1100">
                <a:cs typeface="Arial" charset="0"/>
              </a:rPr>
              <a:t> National Institutes of Health • U.S. Department of Health and Human Services</a:t>
            </a:r>
          </a:p>
        </p:txBody>
      </p:sp>
      <p:pic>
        <p:nvPicPr>
          <p:cNvPr id="3" name="Picture 16">
            <a:extLst>
              <a:ext uri="{FF2B5EF4-FFF2-40B4-BE49-F238E27FC236}">
                <a16:creationId xmlns:a16="http://schemas.microsoft.com/office/drawing/2014/main" id="{1632B9E6-3CDD-3D81-1F38-8D8DCCB8B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3513"/>
            <a:ext cx="8839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57175" y="1846263"/>
            <a:ext cx="8629650" cy="1470025"/>
          </a:xfrm>
          <a:noFill/>
          <a:ln w="9525">
            <a:noFill/>
            <a:miter lim="800000"/>
            <a:headEnd/>
            <a:tailEnd/>
          </a:ln>
        </p:spPr>
        <p:txBody>
          <a:bodyPr anchor="b"/>
          <a:lstStyle>
            <a:lvl1pPr algn="ctr">
              <a:defRPr lang="en-US" sz="4300">
                <a:latin typeface="Arial Narrow" pitchFamily="34" charset="0"/>
              </a:defRPr>
            </a:lvl1pPr>
          </a:lstStyle>
          <a:p>
            <a:pPr lvl="0"/>
            <a:r>
              <a:rPr lang="en-US"/>
              <a:t>Click to edit Master title style</a:t>
            </a:r>
            <a:endParaRPr lang="en-US" dirty="0"/>
          </a:p>
        </p:txBody>
      </p:sp>
      <p:sp>
        <p:nvSpPr>
          <p:cNvPr id="3075" name="Rectangle 3"/>
          <p:cNvSpPr>
            <a:spLocks noGrp="1" noChangeArrowheads="1"/>
          </p:cNvSpPr>
          <p:nvPr>
            <p:ph type="subTitle" idx="1"/>
          </p:nvPr>
        </p:nvSpPr>
        <p:spPr>
          <a:xfrm>
            <a:off x="265122" y="3500438"/>
            <a:ext cx="8613756" cy="1752600"/>
          </a:xfrm>
          <a:noFill/>
          <a:ln w="9525">
            <a:noFill/>
            <a:miter lim="800000"/>
            <a:headEnd/>
            <a:tailEnd/>
          </a:ln>
        </p:spPr>
        <p:txBody>
          <a:bodyPr/>
          <a:lstStyle>
            <a:lvl1pPr marL="0" indent="0" algn="ctr">
              <a:buNone/>
              <a:defRPr lang="en-US" sz="2600" b="1" dirty="0">
                <a:latin typeface="Arial" pitchFamily="34" charset="0"/>
                <a:ea typeface="ＭＳ Ｐゴシック" charset="-128"/>
              </a:defRPr>
            </a:lvl1pPr>
          </a:lstStyle>
          <a:p>
            <a:pPr lvl="0"/>
            <a:r>
              <a:rPr lang="en-US"/>
              <a:t>Click to edit Master subtitle style</a:t>
            </a:r>
            <a:endParaRPr lang="en-US" dirty="0"/>
          </a:p>
        </p:txBody>
      </p:sp>
    </p:spTree>
    <p:extLst>
      <p:ext uri="{BB962C8B-B14F-4D97-AF65-F5344CB8AC3E}">
        <p14:creationId xmlns:p14="http://schemas.microsoft.com/office/powerpoint/2010/main" val="142834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No NIH-H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649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623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no NIH-H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751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5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49338"/>
            <a:ext cx="3962400" cy="4881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49338"/>
            <a:ext cx="3962400" cy="4881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294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spcBef>
                <a:spcPts val="1400"/>
              </a:spcBef>
              <a:defRPr/>
            </a:lvl2pPr>
            <a:lvl3pPr>
              <a:lnSpc>
                <a:spcPct val="90000"/>
              </a:lnSpc>
              <a:spcBef>
                <a:spcPts val="900"/>
              </a:spcBef>
              <a:defRPr/>
            </a:lvl3pPr>
            <a:lvl4pPr>
              <a:lnSpc>
                <a:spcPct val="90000"/>
              </a:lnSpc>
              <a:spcBef>
                <a:spcPts val="600"/>
              </a:spcBef>
              <a:defRPr/>
            </a:lvl4pPr>
            <a:lvl5pPr>
              <a:lnSpc>
                <a:spcPct val="9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787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NIH-HH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C5081E-4C0A-5260-EDB3-E840C44736CF}"/>
              </a:ext>
            </a:extLst>
          </p:cNvPr>
          <p:cNvSpPr/>
          <p:nvPr/>
        </p:nvSpPr>
        <p:spPr>
          <a:xfrm>
            <a:off x="6351588" y="6351588"/>
            <a:ext cx="2792412" cy="50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spcBef>
                <a:spcPts val="1400"/>
              </a:spcBef>
              <a:defRPr/>
            </a:lvl2pPr>
            <a:lvl3pPr>
              <a:lnSpc>
                <a:spcPct val="90000"/>
              </a:lnSpc>
              <a:spcBef>
                <a:spcPts val="900"/>
              </a:spcBef>
              <a:defRPr/>
            </a:lvl3pPr>
            <a:lvl4pPr>
              <a:lnSpc>
                <a:spcPct val="90000"/>
              </a:lnSpc>
              <a:spcBef>
                <a:spcPts val="600"/>
              </a:spcBef>
              <a:defRPr/>
            </a:lvl4pPr>
            <a:lvl5pPr>
              <a:lnSpc>
                <a:spcPct val="90000"/>
              </a:lnSpc>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526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931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NIH-H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F31B9-5251-52B1-C4B1-052EC74CB340}"/>
              </a:ext>
            </a:extLst>
          </p:cNvPr>
          <p:cNvSpPr/>
          <p:nvPr/>
        </p:nvSpPr>
        <p:spPr>
          <a:xfrm>
            <a:off x="6351588" y="6351588"/>
            <a:ext cx="2792412" cy="50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63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4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747838"/>
            <a:ext cx="3810000" cy="4881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747838"/>
            <a:ext cx="3810000" cy="4881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47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9E618C52-B364-1822-970B-4A3A35E7F8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438" y="315913"/>
            <a:ext cx="44529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AA2A402-63E1-F416-43D7-FB207AAC7E7C}"/>
              </a:ext>
            </a:extLst>
          </p:cNvPr>
          <p:cNvSpPr txBox="1">
            <a:spLocks noChangeArrowheads="1"/>
          </p:cNvSpPr>
          <p:nvPr/>
        </p:nvSpPr>
        <p:spPr bwMode="auto">
          <a:xfrm>
            <a:off x="1858963" y="6459538"/>
            <a:ext cx="542607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defRPr/>
            </a:pPr>
            <a:r>
              <a:rPr lang="en-US" sz="1100">
                <a:cs typeface="Arial" charset="0"/>
              </a:rPr>
              <a:t> National Institutes of Health • U.S. Department of Health and Human Services</a:t>
            </a:r>
          </a:p>
        </p:txBody>
      </p:sp>
      <p:pic>
        <p:nvPicPr>
          <p:cNvPr id="6" name="Picture 16">
            <a:extLst>
              <a:ext uri="{FF2B5EF4-FFF2-40B4-BE49-F238E27FC236}">
                <a16:creationId xmlns:a16="http://schemas.microsoft.com/office/drawing/2014/main" id="{714641B9-8166-F067-185A-DC9B11E5C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3513"/>
            <a:ext cx="8839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7924" y="1264721"/>
            <a:ext cx="8408152" cy="1470025"/>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lang="en-US" sz="4300">
                <a:latin typeface="Arial Narrow" pitchFamily="34" charset="0"/>
              </a:defRPr>
            </a:lvl1pPr>
          </a:lstStyle>
          <a:p>
            <a:pPr lvl="0"/>
            <a:r>
              <a:rPr lang="en-US" dirty="0"/>
              <a:t>Click to edit Master title style</a:t>
            </a:r>
          </a:p>
        </p:txBody>
      </p:sp>
      <p:sp>
        <p:nvSpPr>
          <p:cNvPr id="3" name="Subtitle 2"/>
          <p:cNvSpPr>
            <a:spLocks noGrp="1"/>
          </p:cNvSpPr>
          <p:nvPr>
            <p:ph type="subTitle" idx="1"/>
          </p:nvPr>
        </p:nvSpPr>
        <p:spPr>
          <a:xfrm>
            <a:off x="373335" y="2831123"/>
            <a:ext cx="8397330" cy="1752600"/>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600" b="1" dirty="0">
                <a:latin typeface="Arial" pitchFamily="34" charset="0"/>
                <a:ea typeface="ＭＳ Ｐゴシック" charset="-128"/>
              </a:defRPr>
            </a:lvl1pPr>
          </a:lstStyle>
          <a:p>
            <a:pPr lvl="0"/>
            <a:r>
              <a:rPr lang="en-US" dirty="0"/>
              <a:t>Click to edit Master subtitle style</a:t>
            </a:r>
          </a:p>
        </p:txBody>
      </p:sp>
    </p:spTree>
    <p:extLst>
      <p:ext uri="{BB962C8B-B14F-4D97-AF65-F5344CB8AC3E}">
        <p14:creationId xmlns:p14="http://schemas.microsoft.com/office/powerpoint/2010/main" val="232048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50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C3F9855-6790-9DC9-4007-E9F4E422C6B7}"/>
              </a:ext>
            </a:extLst>
          </p:cNvPr>
          <p:cNvSpPr>
            <a:spLocks noGrp="1" noChangeArrowheads="1"/>
          </p:cNvSpPr>
          <p:nvPr>
            <p:ph type="title"/>
          </p:nvPr>
        </p:nvSpPr>
        <p:spPr bwMode="auto">
          <a:xfrm>
            <a:off x="457200" y="9906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E091259-7B36-1332-A99A-1EFE7C6E2E6F}"/>
              </a:ext>
            </a:extLst>
          </p:cNvPr>
          <p:cNvSpPr>
            <a:spLocks noGrp="1" noChangeArrowheads="1"/>
          </p:cNvSpPr>
          <p:nvPr>
            <p:ph type="body" idx="1"/>
          </p:nvPr>
        </p:nvSpPr>
        <p:spPr bwMode="auto">
          <a:xfrm>
            <a:off x="914400" y="1747838"/>
            <a:ext cx="77724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TextBox 6">
            <a:extLst>
              <a:ext uri="{FF2B5EF4-FFF2-40B4-BE49-F238E27FC236}">
                <a16:creationId xmlns:a16="http://schemas.microsoft.com/office/drawing/2014/main" id="{03324A74-33F6-6CD7-CCB9-0272A33FA17A}"/>
              </a:ext>
            </a:extLst>
          </p:cNvPr>
          <p:cNvSpPr txBox="1"/>
          <p:nvPr/>
        </p:nvSpPr>
        <p:spPr>
          <a:xfrm>
            <a:off x="6329363" y="6456363"/>
            <a:ext cx="2814637" cy="401637"/>
          </a:xfrm>
          <a:prstGeom prst="rect">
            <a:avLst/>
          </a:prstGeom>
          <a:noFill/>
        </p:spPr>
        <p:txBody>
          <a:bodyPr wrap="none" rIns="137160" bIns="91440" anchor="b">
            <a:spAutoFit/>
          </a:bodyPr>
          <a:lstStyle/>
          <a:p>
            <a:pPr algn="r">
              <a:lnSpc>
                <a:spcPct val="90000"/>
              </a:lnSpc>
              <a:defRPr/>
            </a:pPr>
            <a:r>
              <a:rPr lang="en-US" sz="950" dirty="0">
                <a:solidFill>
                  <a:schemeClr val="tx1">
                    <a:lumMod val="65000"/>
                    <a:lumOff val="35000"/>
                  </a:schemeClr>
                </a:solidFill>
                <a:latin typeface="Arial" charset="0"/>
              </a:rPr>
              <a:t>National Institutes of Health</a:t>
            </a:r>
          </a:p>
          <a:p>
            <a:pPr algn="r">
              <a:lnSpc>
                <a:spcPct val="90000"/>
              </a:lnSpc>
              <a:defRPr/>
            </a:pPr>
            <a:r>
              <a:rPr lang="en-US" sz="950" dirty="0">
                <a:solidFill>
                  <a:schemeClr val="tx1">
                    <a:lumMod val="65000"/>
                    <a:lumOff val="35000"/>
                  </a:schemeClr>
                </a:solidFill>
                <a:latin typeface="Arial" charset="0"/>
              </a:rPr>
              <a:t>U.S. Department of Health and Human Services</a:t>
            </a:r>
          </a:p>
        </p:txBody>
      </p:sp>
      <p:pic>
        <p:nvPicPr>
          <p:cNvPr id="1029" name="Picture 16">
            <a:extLst>
              <a:ext uri="{FF2B5EF4-FFF2-40B4-BE49-F238E27FC236}">
                <a16:creationId xmlns:a16="http://schemas.microsoft.com/office/drawing/2014/main" id="{3C0AB5A5-FB86-D70D-9857-F80CE858D8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63513"/>
            <a:ext cx="88392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5" r:id="rId1"/>
    <p:sldLayoutId id="2147484447" r:id="rId2"/>
    <p:sldLayoutId id="2147484456" r:id="rId3"/>
    <p:sldLayoutId id="2147484448" r:id="rId4"/>
    <p:sldLayoutId id="2147484457" r:id="rId5"/>
    <p:sldLayoutId id="2147484449" r:id="rId6"/>
    <p:sldLayoutId id="2147484450" r:id="rId7"/>
  </p:sldLayoutIdLst>
  <p:txStyles>
    <p:titleStyle>
      <a:lvl1pPr algn="l" rtl="0" eaLnBrk="1" fontAlgn="base" hangingPunct="1">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1" fontAlgn="base" hangingPunct="1">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25425" indent="-225425" algn="l" rtl="0" eaLnBrk="1" fontAlgn="base" hangingPunct="1">
        <a:lnSpc>
          <a:spcPct val="95000"/>
        </a:lnSpc>
        <a:spcBef>
          <a:spcPct val="70000"/>
        </a:spcBef>
        <a:spcAft>
          <a:spcPct val="0"/>
        </a:spcAft>
        <a:buClr>
          <a:schemeClr val="tx2"/>
        </a:buClr>
        <a:buChar char="•"/>
        <a:defRPr lang="en-US" sz="2300">
          <a:solidFill>
            <a:schemeClr val="tx1"/>
          </a:solidFill>
          <a:latin typeface="+mn-lt"/>
          <a:ea typeface="MS PGothic" pitchFamily="34" charset="-128"/>
          <a:cs typeface="ＭＳ Ｐゴシック" pitchFamily="-112" charset="-128"/>
        </a:defRPr>
      </a:lvl1pPr>
      <a:lvl2pPr marL="576263" indent="-236538" algn="l" rtl="0" eaLnBrk="1" fontAlgn="base" hangingPunct="1">
        <a:lnSpc>
          <a:spcPct val="95000"/>
        </a:lnSpc>
        <a:spcBef>
          <a:spcPct val="70000"/>
        </a:spcBef>
        <a:spcAft>
          <a:spcPct val="0"/>
        </a:spcAft>
        <a:buClr>
          <a:schemeClr val="tx2"/>
        </a:buClr>
        <a:buChar char="–"/>
        <a:defRPr lang="en-US" sz="2100">
          <a:solidFill>
            <a:schemeClr val="tx1"/>
          </a:solidFill>
          <a:latin typeface="+mn-lt"/>
          <a:ea typeface="MS PGothic" pitchFamily="34" charset="-128"/>
        </a:defRPr>
      </a:lvl2pPr>
      <a:lvl3pPr marL="857250" indent="-166688" algn="l" rtl="0" eaLnBrk="1" fontAlgn="base" hangingPunct="1">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3pPr>
      <a:lvl4pPr marL="1139825" indent="-168275" algn="l" rtl="0" eaLnBrk="1" fontAlgn="base" hangingPunct="1">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4pPr>
      <a:lvl5pPr marL="1433513" indent="-179388" algn="l" rtl="0" eaLnBrk="1" fontAlgn="base" hangingPunct="1">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D259100-F0C0-A072-1675-46268E66400B}"/>
              </a:ext>
            </a:extLst>
          </p:cNvPr>
          <p:cNvSpPr>
            <a:spLocks noGrp="1" noChangeArrowheads="1"/>
          </p:cNvSpPr>
          <p:nvPr>
            <p:ph type="title"/>
          </p:nvPr>
        </p:nvSpPr>
        <p:spPr bwMode="auto">
          <a:xfrm>
            <a:off x="266700" y="3175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48293495-94FD-4F7A-9835-4F46F2797D5D}"/>
              </a:ext>
            </a:extLst>
          </p:cNvPr>
          <p:cNvSpPr>
            <a:spLocks noGrp="1" noChangeArrowheads="1"/>
          </p:cNvSpPr>
          <p:nvPr>
            <p:ph type="body" idx="1"/>
          </p:nvPr>
        </p:nvSpPr>
        <p:spPr bwMode="auto">
          <a:xfrm>
            <a:off x="609600" y="1049338"/>
            <a:ext cx="80772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Box 4">
            <a:extLst>
              <a:ext uri="{FF2B5EF4-FFF2-40B4-BE49-F238E27FC236}">
                <a16:creationId xmlns:a16="http://schemas.microsoft.com/office/drawing/2014/main" id="{838464E1-3ABA-4E9A-9454-225B68D1DF1F}"/>
              </a:ext>
            </a:extLst>
          </p:cNvPr>
          <p:cNvSpPr txBox="1"/>
          <p:nvPr/>
        </p:nvSpPr>
        <p:spPr>
          <a:xfrm>
            <a:off x="6329363" y="6456363"/>
            <a:ext cx="2814637" cy="401637"/>
          </a:xfrm>
          <a:prstGeom prst="rect">
            <a:avLst/>
          </a:prstGeom>
          <a:noFill/>
        </p:spPr>
        <p:txBody>
          <a:bodyPr wrap="none" rIns="137160" bIns="91440" anchor="b">
            <a:spAutoFit/>
          </a:bodyPr>
          <a:lstStyle/>
          <a:p>
            <a:pPr algn="r">
              <a:lnSpc>
                <a:spcPct val="90000"/>
              </a:lnSpc>
              <a:defRPr/>
            </a:pPr>
            <a:r>
              <a:rPr lang="en-US" sz="950" dirty="0">
                <a:solidFill>
                  <a:schemeClr val="tx1">
                    <a:lumMod val="65000"/>
                    <a:lumOff val="35000"/>
                  </a:schemeClr>
                </a:solidFill>
                <a:latin typeface="Arial" charset="0"/>
              </a:rPr>
              <a:t>National Institutes of Health</a:t>
            </a:r>
          </a:p>
          <a:p>
            <a:pPr algn="r">
              <a:lnSpc>
                <a:spcPct val="90000"/>
              </a:lnSpc>
              <a:defRPr/>
            </a:pPr>
            <a:r>
              <a:rPr lang="en-US" sz="950" dirty="0">
                <a:solidFill>
                  <a:schemeClr val="tx1">
                    <a:lumMod val="65000"/>
                    <a:lumOff val="35000"/>
                  </a:schemeClr>
                </a:solidFill>
                <a:latin typeface="Arial" charset="0"/>
              </a:rPr>
              <a:t>U.S. Department of Health and Human Services</a:t>
            </a:r>
          </a:p>
        </p:txBody>
      </p:sp>
    </p:spTree>
  </p:cSld>
  <p:clrMap bg1="lt1" tx1="dk1" bg2="lt2" tx2="dk2" accent1="accent1" accent2="accent2" accent3="accent3" accent4="accent4" accent5="accent5" accent6="accent6" hlink="hlink" folHlink="folHlink"/>
  <p:sldLayoutIdLst>
    <p:sldLayoutId id="2147484458" r:id="rId1"/>
    <p:sldLayoutId id="2147484451" r:id="rId2"/>
    <p:sldLayoutId id="2147484459" r:id="rId3"/>
    <p:sldLayoutId id="2147484452" r:id="rId4"/>
    <p:sldLayoutId id="2147484460" r:id="rId5"/>
    <p:sldLayoutId id="2147484453" r:id="rId6"/>
    <p:sldLayoutId id="2147484454" r:id="rId7"/>
  </p:sldLayoutIdLst>
  <p:txStyles>
    <p:titleStyle>
      <a:lvl1pPr algn="l" rtl="0" eaLnBrk="0" fontAlgn="base" hangingPunct="0">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lang="en-US" sz="2300">
          <a:solidFill>
            <a:schemeClr val="tx1"/>
          </a:solidFill>
          <a:latin typeface="+mn-lt"/>
          <a:ea typeface="MS PGothic" pitchFamily="34" charset="-128"/>
          <a:cs typeface="ＭＳ Ｐゴシック" pitchFamily="-112" charset="-128"/>
        </a:defRPr>
      </a:lvl1pPr>
      <a:lvl2pPr marL="576263" indent="-236538" algn="l" rtl="0" eaLnBrk="0" fontAlgn="base" hangingPunct="0">
        <a:lnSpc>
          <a:spcPct val="90000"/>
        </a:lnSpc>
        <a:spcBef>
          <a:spcPct val="70000"/>
        </a:spcBef>
        <a:spcAft>
          <a:spcPct val="0"/>
        </a:spcAft>
        <a:buClr>
          <a:schemeClr val="tx2"/>
        </a:buClr>
        <a:buChar char="–"/>
        <a:defRPr lang="en-US" sz="2100">
          <a:solidFill>
            <a:schemeClr val="tx1"/>
          </a:solidFill>
          <a:latin typeface="+mn-lt"/>
          <a:ea typeface="MS PGothic" pitchFamily="34" charset="-128"/>
        </a:defRPr>
      </a:lvl2pPr>
      <a:lvl3pPr marL="857250" indent="-166688"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3pPr>
      <a:lvl4pPr marL="1139825" indent="-168275"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4pPr>
      <a:lvl5pPr marL="1433513" indent="-179388"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iehs.nih.gov/research/programs/climatechange/index.cf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nih.gov/climateandhealth"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pmc/about/public-acces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nlm.nih.gov/bsd/difference.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3" Type="http://schemas.openxmlformats.org/officeDocument/2006/relationships/hyperlink" Target="https://www.ncbi.nlm.nih.gov/mesh/68063607" TargetMode="External"/><Relationship Id="rId18" Type="http://schemas.openxmlformats.org/officeDocument/2006/relationships/hyperlink" Target="https://www.ncbi.nlm.nih.gov/mesh/68039981" TargetMode="External"/><Relationship Id="rId26" Type="http://schemas.openxmlformats.org/officeDocument/2006/relationships/hyperlink" Target="https://www.ncbi.nlm.nih.gov/mesh/68055907" TargetMode="External"/><Relationship Id="rId3" Type="http://schemas.openxmlformats.org/officeDocument/2006/relationships/hyperlink" Target="https://www.ncbi.nlm.nih.gov/mesh/68000393" TargetMode="External"/><Relationship Id="rId21" Type="http://schemas.openxmlformats.org/officeDocument/2006/relationships/hyperlink" Target="https://www.ncbi.nlm.nih.gov/mesh/2101208" TargetMode="External"/><Relationship Id="rId34" Type="http://schemas.openxmlformats.org/officeDocument/2006/relationships/hyperlink" Target="https://www.ncbi.nlm.nih.gov/mesh/67006780" TargetMode="External"/><Relationship Id="rId7" Type="http://schemas.openxmlformats.org/officeDocument/2006/relationships/hyperlink" Target="https://www.ncbi.nlm.nih.gov/mesh/68013458" TargetMode="External"/><Relationship Id="rId12" Type="http://schemas.openxmlformats.org/officeDocument/2006/relationships/hyperlink" Target="https://www.ncbi.nlm.nih.gov/mesh/68003058" TargetMode="External"/><Relationship Id="rId17" Type="http://schemas.openxmlformats.org/officeDocument/2006/relationships/hyperlink" Target="https://www.ncbi.nlm.nih.gov/mesh/68011058" TargetMode="External"/><Relationship Id="rId25" Type="http://schemas.openxmlformats.org/officeDocument/2006/relationships/hyperlink" Target="https://www.ncbi.nlm.nih.gov/mesh/68057231" TargetMode="External"/><Relationship Id="rId33" Type="http://schemas.openxmlformats.org/officeDocument/2006/relationships/hyperlink" Target="https://www.ncbi.nlm.nih.gov/mesh/68052244" TargetMode="External"/><Relationship Id="rId2" Type="http://schemas.openxmlformats.org/officeDocument/2006/relationships/hyperlink" Target="https://www.ncbi.nlm.nih.gov/mesh/68000397" TargetMode="External"/><Relationship Id="rId16" Type="http://schemas.openxmlformats.org/officeDocument/2006/relationships/hyperlink" Target="https://www.ncbi.nlm.nih.gov/mesh/68005658" TargetMode="External"/><Relationship Id="rId20" Type="http://schemas.openxmlformats.org/officeDocument/2006/relationships/hyperlink" Target="https://www.ncbi.nlm.nih.gov/mesh/2027857" TargetMode="External"/><Relationship Id="rId29" Type="http://schemas.openxmlformats.org/officeDocument/2006/relationships/hyperlink" Target="https://www.ncbi.nlm.nih.gov/mesh/68018883" TargetMode="External"/><Relationship Id="rId1" Type="http://schemas.openxmlformats.org/officeDocument/2006/relationships/slideLayout" Target="../slideLayouts/slideLayout9.xml"/><Relationship Id="rId6" Type="http://schemas.openxmlformats.org/officeDocument/2006/relationships/hyperlink" Target="https://www.ncbi.nlm.nih.gov/mesh/68052638" TargetMode="External"/><Relationship Id="rId11" Type="http://schemas.openxmlformats.org/officeDocument/2006/relationships/hyperlink" Target="https://www.ncbi.nlm.nih.gov/mesh/68000485" TargetMode="External"/><Relationship Id="rId24" Type="http://schemas.openxmlformats.org/officeDocument/2006/relationships/hyperlink" Target="https://www.ncbi.nlm.nih.gov/mesh/68012111" TargetMode="External"/><Relationship Id="rId32" Type="http://schemas.openxmlformats.org/officeDocument/2006/relationships/hyperlink" Target="https://www.ncbi.nlm.nih.gov/mesh/68004147" TargetMode="External"/><Relationship Id="rId5" Type="http://schemas.openxmlformats.org/officeDocument/2006/relationships/hyperlink" Target="https://www.ncbi.nlm.nih.gov/mesh/68010126" TargetMode="External"/><Relationship Id="rId15" Type="http://schemas.openxmlformats.org/officeDocument/2006/relationships/hyperlink" Target="https://www.ncbi.nlm.nih.gov/mesh/2103189" TargetMode="External"/><Relationship Id="rId23" Type="http://schemas.openxmlformats.org/officeDocument/2006/relationships/hyperlink" Target="https://www.ncbi.nlm.nih.gov/mesh/2023448" TargetMode="External"/><Relationship Id="rId28" Type="http://schemas.openxmlformats.org/officeDocument/2006/relationships/hyperlink" Target="https://www.ncbi.nlm.nih.gov/mesh/68014887" TargetMode="External"/><Relationship Id="rId36" Type="http://schemas.openxmlformats.org/officeDocument/2006/relationships/hyperlink" Target="https://www.ncbi.nlm.nih.gov/mesh/82052244" TargetMode="External"/><Relationship Id="rId10" Type="http://schemas.openxmlformats.org/officeDocument/2006/relationships/hyperlink" Target="https://www.ncbi.nlm.nih.gov/mesh/82000393" TargetMode="External"/><Relationship Id="rId19" Type="http://schemas.openxmlformats.org/officeDocument/2006/relationships/hyperlink" Target="https://www.ncbi.nlm.nih.gov/mesh/68004780" TargetMode="External"/><Relationship Id="rId31" Type="http://schemas.openxmlformats.org/officeDocument/2006/relationships/hyperlink" Target="https://www.ncbi.nlm.nih.gov/mesh/68005523" TargetMode="External"/><Relationship Id="rId4" Type="http://schemas.openxmlformats.org/officeDocument/2006/relationships/hyperlink" Target="https://www.ncbi.nlm.nih.gov/mesh/68001554" TargetMode="External"/><Relationship Id="rId9" Type="http://schemas.openxmlformats.org/officeDocument/2006/relationships/hyperlink" Target="https://www.ncbi.nlm.nih.gov/mesh/68055549" TargetMode="External"/><Relationship Id="rId14" Type="http://schemas.openxmlformats.org/officeDocument/2006/relationships/hyperlink" Target="https://www.ncbi.nlm.nih.gov/mesh/68004391" TargetMode="External"/><Relationship Id="rId22" Type="http://schemas.openxmlformats.org/officeDocument/2006/relationships/hyperlink" Target="https://www.ncbi.nlm.nih.gov/mesh/68009622" TargetMode="External"/><Relationship Id="rId27" Type="http://schemas.openxmlformats.org/officeDocument/2006/relationships/hyperlink" Target="https://www.ncbi.nlm.nih.gov/mesh/2028083" TargetMode="External"/><Relationship Id="rId30" Type="http://schemas.openxmlformats.org/officeDocument/2006/relationships/hyperlink" Target="https://www.ncbi.nlm.nih.gov/mesh/2052126" TargetMode="External"/><Relationship Id="rId35" Type="http://schemas.openxmlformats.org/officeDocument/2006/relationships/hyperlink" Target="https://www.ncbi.nlm.nih.gov/mesh/67494474" TargetMode="External"/><Relationship Id="rId8" Type="http://schemas.openxmlformats.org/officeDocument/2006/relationships/hyperlink" Target="https://www.ncbi.nlm.nih.gov/mesh/68001335"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ncbi.nlm.nih.gov/mesh/68020260" TargetMode="External"/><Relationship Id="rId13" Type="http://schemas.openxmlformats.org/officeDocument/2006/relationships/hyperlink" Target="https://www.ncbi.nlm.nih.gov/mesh/82002274" TargetMode="External"/><Relationship Id="rId18" Type="http://schemas.openxmlformats.org/officeDocument/2006/relationships/hyperlink" Target="https://www.ncbi.nlm.nih.gov/mesh/68057890" TargetMode="External"/><Relationship Id="rId3" Type="http://schemas.openxmlformats.org/officeDocument/2006/relationships/hyperlink" Target="https://www.ncbi.nlm.nih.gov/mesh/68055768" TargetMode="External"/><Relationship Id="rId21" Type="http://schemas.openxmlformats.org/officeDocument/2006/relationships/hyperlink" Target="https://www.ncbi.nlm.nih.gov/mesh/68016273" TargetMode="External"/><Relationship Id="rId7" Type="http://schemas.openxmlformats.org/officeDocument/2006/relationships/hyperlink" Target="https://www.ncbi.nlm.nih.gov/mesh/2023425" TargetMode="External"/><Relationship Id="rId12" Type="http://schemas.openxmlformats.org/officeDocument/2006/relationships/hyperlink" Target="https://www.ncbi.nlm.nih.gov/mesh/68004786" TargetMode="External"/><Relationship Id="rId17" Type="http://schemas.openxmlformats.org/officeDocument/2006/relationships/hyperlink" Target="https://www.ncbi.nlm.nih.gov/mesh/68019175" TargetMode="External"/><Relationship Id="rId2" Type="http://schemas.openxmlformats.org/officeDocument/2006/relationships/hyperlink" Target="https://www.ncbi.nlm.nih.gov/mesh/68005411" TargetMode="External"/><Relationship Id="rId16" Type="http://schemas.openxmlformats.org/officeDocument/2006/relationships/hyperlink" Target="https://www.ncbi.nlm.nih.gov/mesh/82014874" TargetMode="External"/><Relationship Id="rId20" Type="http://schemas.openxmlformats.org/officeDocument/2006/relationships/hyperlink" Target="https://www.ncbi.nlm.nih.gov/mesh/68059647" TargetMode="External"/><Relationship Id="rId1" Type="http://schemas.openxmlformats.org/officeDocument/2006/relationships/slideLayout" Target="../slideLayouts/slideLayout9.xml"/><Relationship Id="rId6" Type="http://schemas.openxmlformats.org/officeDocument/2006/relationships/hyperlink" Target="https://www.ncbi.nlm.nih.gov/mesh/68019216" TargetMode="External"/><Relationship Id="rId11" Type="http://schemas.openxmlformats.org/officeDocument/2006/relationships/hyperlink" Target="https://www.ncbi.nlm.nih.gov/mesh/68004787" TargetMode="External"/><Relationship Id="rId5" Type="http://schemas.openxmlformats.org/officeDocument/2006/relationships/hyperlink" Target="https://www.ncbi.nlm.nih.gov/mesh/82005411" TargetMode="External"/><Relationship Id="rId15" Type="http://schemas.openxmlformats.org/officeDocument/2006/relationships/hyperlink" Target="https://www.ncbi.nlm.nih.gov/mesh/82012989" TargetMode="External"/><Relationship Id="rId23" Type="http://schemas.openxmlformats.org/officeDocument/2006/relationships/hyperlink" Target="https://www.ncbi.nlm.nih.gov/mesh/68017132" TargetMode="External"/><Relationship Id="rId10" Type="http://schemas.openxmlformats.org/officeDocument/2006/relationships/hyperlink" Target="https://www.ncbi.nlm.nih.gov/mesh/68004782" TargetMode="External"/><Relationship Id="rId19" Type="http://schemas.openxmlformats.org/officeDocument/2006/relationships/hyperlink" Target="https://www.ncbi.nlm.nih.gov/mesh/2031072" TargetMode="External"/><Relationship Id="rId4" Type="http://schemas.openxmlformats.org/officeDocument/2006/relationships/hyperlink" Target="https://www.ncbi.nlm.nih.gov/mesh/68011075" TargetMode="External"/><Relationship Id="rId9" Type="http://schemas.openxmlformats.org/officeDocument/2006/relationships/hyperlink" Target="https://www.ncbi.nlm.nih.gov/mesh/68058955" TargetMode="External"/><Relationship Id="rId14" Type="http://schemas.openxmlformats.org/officeDocument/2006/relationships/hyperlink" Target="https://www.ncbi.nlm.nih.gov/mesh/82004785" TargetMode="External"/><Relationship Id="rId22" Type="http://schemas.openxmlformats.org/officeDocument/2006/relationships/hyperlink" Target="https://www.ncbi.nlm.nih.gov/mesh/68009274"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ncbi.nlm.nih.gov/mesh/67471071" TargetMode="External"/><Relationship Id="rId13" Type="http://schemas.openxmlformats.org/officeDocument/2006/relationships/hyperlink" Target="https://www.ncbi.nlm.nih.gov/mesh/68010968" TargetMode="External"/><Relationship Id="rId18" Type="http://schemas.openxmlformats.org/officeDocument/2006/relationships/hyperlink" Target="https://www.ncbi.nlm.nih.gov/mesh/82048789" TargetMode="External"/><Relationship Id="rId3" Type="http://schemas.openxmlformats.org/officeDocument/2006/relationships/hyperlink" Target="https://www.ncbi.nlm.nih.gov/mesh/68011297" TargetMode="External"/><Relationship Id="rId7" Type="http://schemas.openxmlformats.org/officeDocument/2006/relationships/hyperlink" Target="https://www.ncbi.nlm.nih.gov/mesh/67076994" TargetMode="External"/><Relationship Id="rId12" Type="http://schemas.openxmlformats.org/officeDocument/2006/relationships/hyperlink" Target="https://www.ncbi.nlm.nih.gov/mesh/68010795" TargetMode="External"/><Relationship Id="rId17" Type="http://schemas.openxmlformats.org/officeDocument/2006/relationships/hyperlink" Target="https://www.ncbi.nlm.nih.gov/mesh/68045730" TargetMode="External"/><Relationship Id="rId2" Type="http://schemas.openxmlformats.org/officeDocument/2006/relationships/hyperlink" Target="https://www.ncbi.nlm.nih.gov/mesh/68007280" TargetMode="External"/><Relationship Id="rId16" Type="http://schemas.openxmlformats.org/officeDocument/2006/relationships/hyperlink" Target="https://www.ncbi.nlm.nih.gov/mesh/68019833" TargetMode="External"/><Relationship Id="rId20" Type="http://schemas.openxmlformats.org/officeDocument/2006/relationships/hyperlink" Target="https://www.ncbi.nlm.nih.gov/mesh/68011084" TargetMode="External"/><Relationship Id="rId1" Type="http://schemas.openxmlformats.org/officeDocument/2006/relationships/slideLayout" Target="../slideLayouts/slideLayout9.xml"/><Relationship Id="rId6" Type="http://schemas.openxmlformats.org/officeDocument/2006/relationships/hyperlink" Target="https://www.ncbi.nlm.nih.gov/mesh/68017738" TargetMode="External"/><Relationship Id="rId11" Type="http://schemas.openxmlformats.org/officeDocument/2006/relationships/hyperlink" Target="https://www.ncbi.nlm.nih.gov/mesh/82010575" TargetMode="External"/><Relationship Id="rId5" Type="http://schemas.openxmlformats.org/officeDocument/2006/relationships/hyperlink" Target="%22Fluorocarbons%22%5bMesh%5d" TargetMode="External"/><Relationship Id="rId15" Type="http://schemas.openxmlformats.org/officeDocument/2006/relationships/hyperlink" Target="https://www.ncbi.nlm.nih.gov/mesh/68048789" TargetMode="External"/><Relationship Id="rId10" Type="http://schemas.openxmlformats.org/officeDocument/2006/relationships/hyperlink" Target="https://www.ncbi.nlm.nih.gov/mesh/68010575" TargetMode="External"/><Relationship Id="rId19" Type="http://schemas.openxmlformats.org/officeDocument/2006/relationships/hyperlink" Target="https://www.ncbi.nlm.nih.gov/mesh/68011078" TargetMode="External"/><Relationship Id="rId4" Type="http://schemas.openxmlformats.org/officeDocument/2006/relationships/hyperlink" Target="https://www.ncbi.nlm.nih.gov/mesh/68012306" TargetMode="External"/><Relationship Id="rId9" Type="http://schemas.openxmlformats.org/officeDocument/2006/relationships/hyperlink" Target="https://www.ncbi.nlm.nih.gov/mesh/67023036" TargetMode="External"/><Relationship Id="rId14" Type="http://schemas.openxmlformats.org/officeDocument/2006/relationships/hyperlink" Target="https://www.ncbi.nlm.nih.gov/mesh/8201096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pubchem.ncbi.nlm.nih.gov/" TargetMode="External"/><Relationship Id="rId2" Type="http://schemas.openxmlformats.org/officeDocument/2006/relationships/hyperlink" Target="https://www.ncbi.nlm.nih.gov/mesh/68004051"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mesh/68004051" TargetMode="External"/><Relationship Id="rId2" Type="http://schemas.openxmlformats.org/officeDocument/2006/relationships/hyperlink" Target="https://www.ncbi.nlm.nih.gov/mesh/67016599"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hyperlink" Target="https://pubmed.ncbi.nlm.nih.gov/help/#p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ncbi.nlm.nih.gov/mesh/1000082"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nlm.nih.gov/mesh/qualifiers_scopenotes.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learn.nlm.nih.gov/documentation/training-packets/T0042010P/" TargetMode="External"/><Relationship Id="rId2" Type="http://schemas.openxmlformats.org/officeDocument/2006/relationships/hyperlink" Target="https://www.nnlm.gov/training/class/drug-and-chemical-information-demand"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mailto:kelly.miller2@nih.gov" TargetMode="External"/><Relationship Id="rId2" Type="http://schemas.openxmlformats.org/officeDocument/2006/relationships/hyperlink" Target="mailto:stacey.mantooth@nih.gov" TargetMode="External"/><Relationship Id="rId1" Type="http://schemas.openxmlformats.org/officeDocument/2006/relationships/slideLayout" Target="../slideLayouts/slideLayout3.xml"/><Relationship Id="rId4" Type="http://schemas.openxmlformats.org/officeDocument/2006/relationships/hyperlink" Target="mailto:library@niehs.nih.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2">
            <a:extLst>
              <a:ext uri="{FF2B5EF4-FFF2-40B4-BE49-F238E27FC236}">
                <a16:creationId xmlns:a16="http://schemas.microsoft.com/office/drawing/2014/main" id="{8988FDA8-4CF0-8604-333A-E140F3252210}"/>
              </a:ext>
            </a:extLst>
          </p:cNvPr>
          <p:cNvSpPr>
            <a:spLocks noGrp="1"/>
          </p:cNvSpPr>
          <p:nvPr>
            <p:ph type="ctrTitle"/>
          </p:nvPr>
        </p:nvSpPr>
        <p:spPr>
          <a:ln/>
        </p:spPr>
        <p:txBody>
          <a:bodyPr/>
          <a:lstStyle/>
          <a:p>
            <a:pPr eaLnBrk="1" hangingPunct="1"/>
            <a:r>
              <a:rPr lang="en-US" altLang="en-US" dirty="0"/>
              <a:t>Finding Environmental Health Information in PubMed</a:t>
            </a:r>
            <a:endParaRPr altLang="en-US" dirty="0"/>
          </a:p>
        </p:txBody>
      </p:sp>
      <p:sp>
        <p:nvSpPr>
          <p:cNvPr id="9219" name="Subtitle 23">
            <a:extLst>
              <a:ext uri="{FF2B5EF4-FFF2-40B4-BE49-F238E27FC236}">
                <a16:creationId xmlns:a16="http://schemas.microsoft.com/office/drawing/2014/main" id="{27DD9180-B460-FF9F-4392-47A25C1E576F}"/>
              </a:ext>
            </a:extLst>
          </p:cNvPr>
          <p:cNvSpPr>
            <a:spLocks noGrp="1"/>
          </p:cNvSpPr>
          <p:nvPr>
            <p:ph type="subTitle" idx="1"/>
          </p:nvPr>
        </p:nvSpPr>
        <p:spPr>
          <a:xfrm>
            <a:off x="265113" y="3500438"/>
            <a:ext cx="8613775" cy="1752600"/>
          </a:xfrm>
          <a:ln/>
        </p:spPr>
        <p:txBody>
          <a:bodyPr/>
          <a:lstStyle/>
          <a:p>
            <a:pPr eaLnBrk="1" hangingPunct="1"/>
            <a:r>
              <a:rPr altLang="en-US" dirty="0">
                <a:ea typeface="MS PGothic" panose="020B0600070205080204" pitchFamily="34" charset="-128"/>
              </a:rPr>
              <a:t>Kelly Miller &amp; Stacey Mantooth</a:t>
            </a:r>
            <a:br>
              <a:rPr altLang="en-US" dirty="0">
                <a:ea typeface="MS PGothic" panose="020B0600070205080204" pitchFamily="34" charset="-128"/>
              </a:rPr>
            </a:br>
            <a:r>
              <a:rPr altLang="en-US" dirty="0">
                <a:ea typeface="MS PGothic" panose="020B0600070205080204" pitchFamily="34" charset="-128"/>
              </a:rPr>
              <a:t>Vista Technology Contractors</a:t>
            </a:r>
            <a:br>
              <a:rPr altLang="en-US" dirty="0">
                <a:ea typeface="MS PGothic" panose="020B0600070205080204" pitchFamily="34" charset="-128"/>
              </a:rPr>
            </a:br>
            <a:r>
              <a:rPr altLang="en-US" dirty="0">
                <a:ea typeface="MS PGothic" panose="020B0600070205080204" pitchFamily="34" charset="-128"/>
              </a:rPr>
              <a:t>NIEHS Library</a:t>
            </a:r>
            <a:br>
              <a:rPr altLang="en-US" dirty="0">
                <a:ea typeface="MS PGothic" panose="020B0600070205080204" pitchFamily="34" charset="-128"/>
              </a:rPr>
            </a:br>
            <a:r>
              <a:rPr altLang="en-US" dirty="0">
                <a:ea typeface="MS PGothic" panose="020B0600070205080204" pitchFamily="34" charset="-128"/>
              </a:rPr>
              <a:t>National Institute of Environmental Health Sciences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1329-1F18-7C66-E5CC-A089C4E8695F}"/>
              </a:ext>
            </a:extLst>
          </p:cNvPr>
          <p:cNvSpPr>
            <a:spLocks noGrp="1"/>
          </p:cNvSpPr>
          <p:nvPr>
            <p:ph type="title"/>
          </p:nvPr>
        </p:nvSpPr>
        <p:spPr/>
        <p:txBody>
          <a:bodyPr/>
          <a:lstStyle/>
          <a:p>
            <a:r>
              <a:rPr lang="en-US" dirty="0"/>
              <a:t>Soil Pollution</a:t>
            </a:r>
          </a:p>
        </p:txBody>
      </p:sp>
      <p:sp>
        <p:nvSpPr>
          <p:cNvPr id="3" name="Content Placeholder 2">
            <a:extLst>
              <a:ext uri="{FF2B5EF4-FFF2-40B4-BE49-F238E27FC236}">
                <a16:creationId xmlns:a16="http://schemas.microsoft.com/office/drawing/2014/main" id="{D6C2029C-3FA1-B4A7-0FAF-FF67CD266098}"/>
              </a:ext>
            </a:extLst>
          </p:cNvPr>
          <p:cNvSpPr>
            <a:spLocks noGrp="1"/>
          </p:cNvSpPr>
          <p:nvPr>
            <p:ph idx="1"/>
          </p:nvPr>
        </p:nvSpPr>
        <p:spPr>
          <a:xfrm>
            <a:off x="566932" y="1507749"/>
            <a:ext cx="3377625" cy="4725987"/>
          </a:xfrm>
        </p:spPr>
        <p:txBody>
          <a:bodyPr/>
          <a:lstStyle/>
          <a:p>
            <a:pPr>
              <a:lnSpc>
                <a:spcPct val="100000"/>
              </a:lnSpc>
            </a:pPr>
            <a:r>
              <a:rPr lang="en-US" sz="1600" dirty="0"/>
              <a:t>Contamination from:</a:t>
            </a:r>
          </a:p>
          <a:p>
            <a:pPr lvl="1">
              <a:lnSpc>
                <a:spcPct val="100000"/>
              </a:lnSpc>
            </a:pPr>
            <a:r>
              <a:rPr lang="en-US" sz="1400" dirty="0"/>
              <a:t>Industrial waste/landfills</a:t>
            </a:r>
          </a:p>
          <a:p>
            <a:pPr lvl="1">
              <a:lnSpc>
                <a:spcPct val="100000"/>
              </a:lnSpc>
            </a:pPr>
            <a:r>
              <a:rPr lang="en-US" sz="1400" dirty="0"/>
              <a:t>Agriculture</a:t>
            </a:r>
          </a:p>
          <a:p>
            <a:pPr lvl="1">
              <a:lnSpc>
                <a:spcPct val="100000"/>
              </a:lnSpc>
            </a:pPr>
            <a:r>
              <a:rPr lang="en-US" sz="1400" dirty="0"/>
              <a:t>Radioactive sites/nuclear disasters</a:t>
            </a:r>
          </a:p>
          <a:p>
            <a:pPr lvl="1">
              <a:lnSpc>
                <a:spcPct val="100000"/>
              </a:lnSpc>
            </a:pPr>
            <a:r>
              <a:rPr lang="en-US" sz="1400" dirty="0"/>
              <a:t>Vehicle emissions/fluid leaks</a:t>
            </a:r>
          </a:p>
          <a:p>
            <a:pPr>
              <a:lnSpc>
                <a:spcPct val="100000"/>
              </a:lnSpc>
            </a:pPr>
            <a:r>
              <a:rPr lang="en-US" sz="1600" dirty="0"/>
              <a:t>Common contaminants:</a:t>
            </a:r>
          </a:p>
          <a:p>
            <a:pPr lvl="1">
              <a:lnSpc>
                <a:spcPct val="100000"/>
              </a:lnSpc>
            </a:pPr>
            <a:r>
              <a:rPr lang="en-US" sz="1400" dirty="0"/>
              <a:t>Heavy metals (lead, arsenic, etc.)</a:t>
            </a:r>
          </a:p>
          <a:p>
            <a:pPr lvl="1">
              <a:lnSpc>
                <a:spcPct val="100000"/>
              </a:lnSpc>
            </a:pPr>
            <a:r>
              <a:rPr lang="en-US" sz="1400" dirty="0"/>
              <a:t>Gases like radon</a:t>
            </a:r>
          </a:p>
          <a:p>
            <a:pPr lvl="1">
              <a:lnSpc>
                <a:spcPct val="100000"/>
              </a:lnSpc>
            </a:pPr>
            <a:r>
              <a:rPr lang="en-US" sz="1400" dirty="0"/>
              <a:t>Pesticides/agricultural chemicals</a:t>
            </a:r>
          </a:p>
          <a:p>
            <a:pPr lvl="1">
              <a:lnSpc>
                <a:spcPct val="100000"/>
              </a:lnSpc>
            </a:pPr>
            <a:r>
              <a:rPr lang="en-US" sz="1400" dirty="0"/>
              <a:t>Petroleum products</a:t>
            </a:r>
          </a:p>
          <a:p>
            <a:pPr lvl="1">
              <a:lnSpc>
                <a:spcPct val="100000"/>
              </a:lnSpc>
            </a:pPr>
            <a:r>
              <a:rPr lang="en-US" sz="1400" dirty="0"/>
              <a:t>Radioactive substances like uranium</a:t>
            </a:r>
          </a:p>
        </p:txBody>
      </p:sp>
      <p:pic>
        <p:nvPicPr>
          <p:cNvPr id="9" name="Picture 8" descr="This graphic shows some of the important functions of soil such carbon sequestration, climate regulation, flood regulation and how pollution of the soil has detrimental effects such as increased greenhouse gas emissions, reduced crop yields, and reduced vegetation and therefore reduced flood control capacity.&#10;">
            <a:extLst>
              <a:ext uri="{FF2B5EF4-FFF2-40B4-BE49-F238E27FC236}">
                <a16:creationId xmlns:a16="http://schemas.microsoft.com/office/drawing/2014/main" id="{720AE7AC-7C41-44B8-CD8F-AC72D9908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495" y="1065022"/>
            <a:ext cx="4742243" cy="4932170"/>
          </a:xfrm>
          <a:prstGeom prst="rect">
            <a:avLst/>
          </a:prstGeom>
        </p:spPr>
      </p:pic>
    </p:spTree>
    <p:extLst>
      <p:ext uri="{BB962C8B-B14F-4D97-AF65-F5344CB8AC3E}">
        <p14:creationId xmlns:p14="http://schemas.microsoft.com/office/powerpoint/2010/main" val="155145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3271-4462-E8C6-750B-97959312214C}"/>
              </a:ext>
            </a:extLst>
          </p:cNvPr>
          <p:cNvSpPr>
            <a:spLocks noGrp="1"/>
          </p:cNvSpPr>
          <p:nvPr>
            <p:ph type="title"/>
          </p:nvPr>
        </p:nvSpPr>
        <p:spPr>
          <a:xfrm>
            <a:off x="457200" y="960120"/>
            <a:ext cx="8229600" cy="730250"/>
          </a:xfrm>
        </p:spPr>
        <p:txBody>
          <a:bodyPr/>
          <a:lstStyle/>
          <a:p>
            <a:r>
              <a:rPr lang="en-US" dirty="0"/>
              <a:t>Food-related Pollution</a:t>
            </a:r>
          </a:p>
        </p:txBody>
      </p:sp>
      <p:sp>
        <p:nvSpPr>
          <p:cNvPr id="3" name="Content Placeholder 2">
            <a:extLst>
              <a:ext uri="{FF2B5EF4-FFF2-40B4-BE49-F238E27FC236}">
                <a16:creationId xmlns:a16="http://schemas.microsoft.com/office/drawing/2014/main" id="{C9DE2D9E-6D5E-8747-0FAE-FAA0293ED6B4}"/>
              </a:ext>
            </a:extLst>
          </p:cNvPr>
          <p:cNvSpPr>
            <a:spLocks noGrp="1"/>
          </p:cNvSpPr>
          <p:nvPr>
            <p:ph idx="1"/>
          </p:nvPr>
        </p:nvSpPr>
        <p:spPr>
          <a:xfrm>
            <a:off x="693266" y="1543594"/>
            <a:ext cx="4004569" cy="4725987"/>
          </a:xfrm>
        </p:spPr>
        <p:txBody>
          <a:bodyPr/>
          <a:lstStyle/>
          <a:p>
            <a:r>
              <a:rPr lang="en-US" sz="2000" dirty="0"/>
              <a:t>Pollutants in food (</a:t>
            </a:r>
            <a:r>
              <a:rPr lang="en-US" sz="2000" dirty="0" err="1"/>
              <a:t>ie</a:t>
            </a:r>
            <a:r>
              <a:rPr lang="en-US" sz="2000" dirty="0"/>
              <a:t>: mercury in tuna, arsenic in rice, microplastics in seafood)</a:t>
            </a:r>
          </a:p>
          <a:p>
            <a:pPr lvl="1"/>
            <a:r>
              <a:rPr lang="en-US" sz="1800" dirty="0"/>
              <a:t>Nutritional content of food affected by the quality of soil/water/air</a:t>
            </a:r>
          </a:p>
          <a:p>
            <a:r>
              <a:rPr lang="en-US" sz="2000" dirty="0"/>
              <a:t>Antibiotics used in animal agriculture</a:t>
            </a:r>
          </a:p>
          <a:p>
            <a:pPr lvl="1"/>
            <a:r>
              <a:rPr lang="en-US" sz="1800" dirty="0"/>
              <a:t>Antibiotic resistance</a:t>
            </a:r>
          </a:p>
          <a:p>
            <a:pPr marL="225425" marR="0" lvl="0" indent="-225425" algn="l" defTabSz="914400" rtl="0" eaLnBrk="1" fontAlgn="base" latinLnBrk="0" hangingPunct="1">
              <a:lnSpc>
                <a:spcPct val="90000"/>
              </a:lnSpc>
              <a:spcBef>
                <a:spcPct val="70000"/>
              </a:spcBef>
              <a:spcAft>
                <a:spcPct val="0"/>
              </a:spcAft>
              <a:buClr>
                <a:srgbClr val="00447C"/>
              </a:buClr>
              <a:buSzTx/>
              <a:buFontTx/>
              <a:buChar char="•"/>
              <a:tabLst/>
              <a:defRPr/>
            </a:pPr>
            <a:r>
              <a:rPr kumimoji="0" lang="en-US" sz="2000" b="0" i="0" u="none" strike="noStrike" kern="0" cap="none" spc="0" normalizeH="0" baseline="0" noProof="0" dirty="0">
                <a:ln>
                  <a:noFill/>
                </a:ln>
                <a:solidFill>
                  <a:srgbClr val="000000"/>
                </a:solidFill>
                <a:effectLst/>
                <a:uLnTx/>
                <a:uFillTx/>
                <a:latin typeface="Arial"/>
                <a:ea typeface="MS PGothic" pitchFamily="34" charset="-128"/>
              </a:rPr>
              <a:t>Food-borne illnesses/food poisoning (</a:t>
            </a:r>
            <a:r>
              <a:rPr kumimoji="0" lang="en-US" sz="2000" b="0" i="0" u="none" strike="noStrike" kern="0" cap="none" spc="0" normalizeH="0" baseline="0" noProof="0" dirty="0" err="1">
                <a:ln>
                  <a:noFill/>
                </a:ln>
                <a:solidFill>
                  <a:srgbClr val="000000"/>
                </a:solidFill>
                <a:effectLst/>
                <a:uLnTx/>
                <a:uFillTx/>
                <a:latin typeface="Arial"/>
                <a:ea typeface="MS PGothic" pitchFamily="34" charset="-128"/>
              </a:rPr>
              <a:t>ie</a:t>
            </a:r>
            <a:r>
              <a:rPr kumimoji="0" lang="en-US" sz="2000" b="0" i="0" u="none" strike="noStrike" kern="0" cap="none" spc="0" normalizeH="0" baseline="0" noProof="0" dirty="0">
                <a:ln>
                  <a:noFill/>
                </a:ln>
                <a:solidFill>
                  <a:srgbClr val="000000"/>
                </a:solidFill>
                <a:effectLst/>
                <a:uLnTx/>
                <a:uFillTx/>
                <a:latin typeface="Arial"/>
                <a:ea typeface="MS PGothic" pitchFamily="34" charset="-128"/>
              </a:rPr>
              <a:t>: </a:t>
            </a:r>
            <a:r>
              <a:rPr lang="en-US" sz="2000" i="1" dirty="0">
                <a:solidFill>
                  <a:srgbClr val="000000"/>
                </a:solidFill>
                <a:latin typeface="Arial"/>
              </a:rPr>
              <a:t>E</a:t>
            </a:r>
            <a:r>
              <a:rPr kumimoji="0" lang="en-US" sz="2000" b="0" i="1" u="none" strike="noStrike" kern="0" cap="none" spc="0" normalizeH="0" baseline="0" noProof="0" dirty="0">
                <a:ln>
                  <a:noFill/>
                </a:ln>
                <a:solidFill>
                  <a:srgbClr val="000000"/>
                </a:solidFill>
                <a:effectLst/>
                <a:uLnTx/>
                <a:uFillTx/>
                <a:latin typeface="Arial"/>
                <a:ea typeface="MS PGothic" pitchFamily="34" charset="-128"/>
              </a:rPr>
              <a:t>. coli</a:t>
            </a:r>
            <a:r>
              <a:rPr kumimoji="0" lang="en-US" sz="2000" b="0" i="0" u="none" strike="noStrike" kern="0" cap="none" spc="0" normalizeH="0" baseline="0" noProof="0" dirty="0">
                <a:ln>
                  <a:noFill/>
                </a:ln>
                <a:solidFill>
                  <a:srgbClr val="000000"/>
                </a:solidFill>
                <a:effectLst/>
                <a:uLnTx/>
                <a:uFillTx/>
                <a:latin typeface="Arial"/>
                <a:ea typeface="MS PGothic" pitchFamily="34" charset="-128"/>
              </a:rPr>
              <a:t>, </a:t>
            </a:r>
            <a:r>
              <a:rPr kumimoji="0" lang="en-US" sz="2000" b="0" i="1" u="none" strike="noStrike" kern="0" cap="none" spc="0" normalizeH="0" baseline="0" noProof="0" dirty="0">
                <a:ln>
                  <a:noFill/>
                </a:ln>
                <a:solidFill>
                  <a:srgbClr val="000000"/>
                </a:solidFill>
                <a:effectLst/>
                <a:uLnTx/>
                <a:uFillTx/>
                <a:latin typeface="Arial"/>
                <a:ea typeface="MS PGothic" pitchFamily="34" charset="-128"/>
              </a:rPr>
              <a:t>Salmonella</a:t>
            </a:r>
            <a:r>
              <a:rPr kumimoji="0" lang="en-US" sz="2000" b="0" i="0" u="none" strike="noStrike" kern="0" cap="none" spc="0" normalizeH="0" baseline="0" noProof="0" dirty="0">
                <a:ln>
                  <a:noFill/>
                </a:ln>
                <a:solidFill>
                  <a:srgbClr val="000000"/>
                </a:solidFill>
                <a:effectLst/>
                <a:uLnTx/>
                <a:uFillTx/>
                <a:latin typeface="Arial"/>
                <a:ea typeface="MS PGothic" pitchFamily="34" charset="-128"/>
              </a:rPr>
              <a:t>, etc.)</a:t>
            </a:r>
          </a:p>
        </p:txBody>
      </p:sp>
      <p:sp>
        <p:nvSpPr>
          <p:cNvPr id="9" name="Speech Bubble: Rectangle with Corners Rounded 8">
            <a:extLst>
              <a:ext uri="{FF2B5EF4-FFF2-40B4-BE49-F238E27FC236}">
                <a16:creationId xmlns:a16="http://schemas.microsoft.com/office/drawing/2014/main" id="{9285D6D0-22AD-B7DD-191A-C948F039948F}"/>
              </a:ext>
              <a:ext uri="{C183D7F6-B498-43B3-948B-1728B52AA6E4}">
                <adec:decorative xmlns:adec="http://schemas.microsoft.com/office/drawing/2017/decorative" val="1"/>
              </a:ext>
            </a:extLst>
          </p:cNvPr>
          <p:cNvSpPr/>
          <p:nvPr/>
        </p:nvSpPr>
        <p:spPr>
          <a:xfrm>
            <a:off x="5315713" y="4217192"/>
            <a:ext cx="3544866" cy="1609595"/>
          </a:xfrm>
          <a:prstGeom prst="wedgeRoundRectCallout">
            <a:avLst>
              <a:gd name="adj1" fmla="val -66363"/>
              <a:gd name="adj2" fmla="val 12324"/>
              <a:gd name="adj3" fmla="val 1666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816ADE8-3839-B43E-80C1-1D715E97ADDE}"/>
              </a:ext>
            </a:extLst>
          </p:cNvPr>
          <p:cNvSpPr txBox="1"/>
          <p:nvPr/>
        </p:nvSpPr>
        <p:spPr>
          <a:xfrm>
            <a:off x="5489491" y="4329491"/>
            <a:ext cx="3371088" cy="1384995"/>
          </a:xfrm>
          <a:prstGeom prst="rect">
            <a:avLst/>
          </a:prstGeom>
          <a:noFill/>
        </p:spPr>
        <p:txBody>
          <a:bodyPr wrap="square" rtlCol="0">
            <a:spAutoFit/>
          </a:bodyPr>
          <a:lstStyle/>
          <a:p>
            <a:r>
              <a:rPr lang="en-US" sz="1400" dirty="0">
                <a:solidFill>
                  <a:schemeClr val="bg1"/>
                </a:solidFill>
              </a:rPr>
              <a:t>“An estimated 600 million – almost 1 in 10 people in the world – fall ill after eating contaminated food and 420,000 die every year, resulting in the loss of 33 million healthy life years (DALYs).” (WHO, “Food Safety”)</a:t>
            </a:r>
          </a:p>
        </p:txBody>
      </p:sp>
    </p:spTree>
    <p:extLst>
      <p:ext uri="{BB962C8B-B14F-4D97-AF65-F5344CB8AC3E}">
        <p14:creationId xmlns:p14="http://schemas.microsoft.com/office/powerpoint/2010/main" val="3236695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E4B1-87ED-CC75-BA2A-2C710D8052AF}"/>
              </a:ext>
            </a:extLst>
          </p:cNvPr>
          <p:cNvSpPr>
            <a:spLocks noGrp="1"/>
          </p:cNvSpPr>
          <p:nvPr>
            <p:ph type="title"/>
          </p:nvPr>
        </p:nvSpPr>
        <p:spPr/>
        <p:txBody>
          <a:bodyPr/>
          <a:lstStyle/>
          <a:p>
            <a:r>
              <a:rPr lang="en-US" dirty="0"/>
              <a:t>Harmful Chemicals in Consumer Products</a:t>
            </a:r>
          </a:p>
        </p:txBody>
      </p:sp>
      <p:sp>
        <p:nvSpPr>
          <p:cNvPr id="3" name="Content Placeholder 2">
            <a:extLst>
              <a:ext uri="{FF2B5EF4-FFF2-40B4-BE49-F238E27FC236}">
                <a16:creationId xmlns:a16="http://schemas.microsoft.com/office/drawing/2014/main" id="{FD8C4A67-4F1E-EF8E-9FFB-971E58032651}"/>
              </a:ext>
            </a:extLst>
          </p:cNvPr>
          <p:cNvSpPr>
            <a:spLocks noGrp="1"/>
          </p:cNvSpPr>
          <p:nvPr>
            <p:ph idx="1"/>
          </p:nvPr>
        </p:nvSpPr>
        <p:spPr>
          <a:xfrm>
            <a:off x="674126" y="1705179"/>
            <a:ext cx="3770334" cy="4725987"/>
          </a:xfrm>
        </p:spPr>
        <p:txBody>
          <a:bodyPr/>
          <a:lstStyle/>
          <a:p>
            <a:r>
              <a:rPr lang="en-US" dirty="0"/>
              <a:t>Endocrine disrupting chemicals like phthalates in cosmetics</a:t>
            </a:r>
          </a:p>
          <a:p>
            <a:r>
              <a:rPr lang="en-US" dirty="0"/>
              <a:t>Bisphenol-A (BPA) in plastic containers and canned goods</a:t>
            </a:r>
          </a:p>
          <a:p>
            <a:r>
              <a:rPr lang="en-US" dirty="0"/>
              <a:t>Microplastics</a:t>
            </a:r>
          </a:p>
          <a:p>
            <a:r>
              <a:rPr lang="en-US" dirty="0"/>
              <a:t>Flame retardants used in furniture and electronics</a:t>
            </a:r>
          </a:p>
          <a:p>
            <a:r>
              <a:rPr lang="en-US" dirty="0"/>
              <a:t>Phytoestrogens in soy products</a:t>
            </a:r>
          </a:p>
        </p:txBody>
      </p:sp>
      <p:sp>
        <p:nvSpPr>
          <p:cNvPr id="5" name="Rectangle: Rounded Corners 4">
            <a:extLst>
              <a:ext uri="{FF2B5EF4-FFF2-40B4-BE49-F238E27FC236}">
                <a16:creationId xmlns:a16="http://schemas.microsoft.com/office/drawing/2014/main" id="{1BF7FDA8-6E32-486C-5F6B-8D2225C4A6E2}"/>
              </a:ext>
              <a:ext uri="{C183D7F6-B498-43B3-948B-1728B52AA6E4}">
                <adec:decorative xmlns:adec="http://schemas.microsoft.com/office/drawing/2017/decorative" val="1"/>
              </a:ext>
            </a:extLst>
          </p:cNvPr>
          <p:cNvSpPr/>
          <p:nvPr/>
        </p:nvSpPr>
        <p:spPr>
          <a:xfrm>
            <a:off x="4832005" y="3574212"/>
            <a:ext cx="3861866" cy="165916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7665B6-D432-62D3-874B-D2CB1C984BD4}"/>
              </a:ext>
            </a:extLst>
          </p:cNvPr>
          <p:cNvSpPr txBox="1"/>
          <p:nvPr/>
        </p:nvSpPr>
        <p:spPr>
          <a:xfrm>
            <a:off x="4832005" y="3632935"/>
            <a:ext cx="3933172" cy="1600438"/>
          </a:xfrm>
          <a:prstGeom prst="rect">
            <a:avLst/>
          </a:prstGeom>
          <a:noFill/>
        </p:spPr>
        <p:txBody>
          <a:bodyPr wrap="square" rtlCol="0">
            <a:spAutoFit/>
          </a:bodyPr>
          <a:lstStyle/>
          <a:p>
            <a:r>
              <a:rPr lang="en-US" sz="1400" dirty="0">
                <a:solidFill>
                  <a:schemeClr val="bg1"/>
                </a:solidFill>
              </a:rPr>
              <a:t>“Many chemicals, both natural and man-made, may mimic or interfere with the body’s hormones, known as the endocrine system. Called endocrine disruptors, these chemicals are linked with developmental, reproductive, brain, immune, and other problems.” </a:t>
            </a:r>
            <a:r>
              <a:rPr lang="en-US" sz="1200" dirty="0">
                <a:solidFill>
                  <a:schemeClr val="bg1"/>
                </a:solidFill>
              </a:rPr>
              <a:t>(NIEHS, “Endocrine Disruptors”)</a:t>
            </a:r>
            <a:endParaRPr lang="en-US" sz="1400" dirty="0">
              <a:solidFill>
                <a:schemeClr val="bg1"/>
              </a:solidFill>
            </a:endParaRPr>
          </a:p>
        </p:txBody>
      </p:sp>
    </p:spTree>
    <p:extLst>
      <p:ext uri="{BB962C8B-B14F-4D97-AF65-F5344CB8AC3E}">
        <p14:creationId xmlns:p14="http://schemas.microsoft.com/office/powerpoint/2010/main" val="154082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41D9-9558-4683-BC45-322AC4BCF4D4}"/>
              </a:ext>
            </a:extLst>
          </p:cNvPr>
          <p:cNvSpPr>
            <a:spLocks noGrp="1"/>
          </p:cNvSpPr>
          <p:nvPr>
            <p:ph type="title"/>
          </p:nvPr>
        </p:nvSpPr>
        <p:spPr>
          <a:xfrm>
            <a:off x="457200" y="1003663"/>
            <a:ext cx="8229600" cy="730250"/>
          </a:xfrm>
        </p:spPr>
        <p:txBody>
          <a:bodyPr/>
          <a:lstStyle/>
          <a:p>
            <a:r>
              <a:rPr lang="en-US" dirty="0"/>
              <a:t>Pollution of the Built Environment</a:t>
            </a:r>
          </a:p>
        </p:txBody>
      </p:sp>
      <p:sp>
        <p:nvSpPr>
          <p:cNvPr id="3" name="Content Placeholder 2">
            <a:extLst>
              <a:ext uri="{FF2B5EF4-FFF2-40B4-BE49-F238E27FC236}">
                <a16:creationId xmlns:a16="http://schemas.microsoft.com/office/drawing/2014/main" id="{6CFCDE39-7678-0D9D-2522-16DA5E59084E}"/>
              </a:ext>
            </a:extLst>
          </p:cNvPr>
          <p:cNvSpPr>
            <a:spLocks noGrp="1"/>
          </p:cNvSpPr>
          <p:nvPr>
            <p:ph idx="1"/>
          </p:nvPr>
        </p:nvSpPr>
        <p:spPr>
          <a:xfrm>
            <a:off x="650450" y="1644206"/>
            <a:ext cx="4364736" cy="4725987"/>
          </a:xfrm>
        </p:spPr>
        <p:txBody>
          <a:bodyPr/>
          <a:lstStyle/>
          <a:p>
            <a:r>
              <a:rPr lang="en-US" sz="1800" dirty="0"/>
              <a:t>Noise/light pollution</a:t>
            </a:r>
          </a:p>
          <a:p>
            <a:r>
              <a:rPr lang="en-US" sz="1800" dirty="0"/>
              <a:t>Traffic pollution</a:t>
            </a:r>
          </a:p>
          <a:p>
            <a:r>
              <a:rPr lang="en-US" sz="1800" dirty="0"/>
              <a:t>Mold/bacteria</a:t>
            </a:r>
          </a:p>
          <a:p>
            <a:r>
              <a:rPr lang="en-US" sz="1800" dirty="0"/>
              <a:t>Pests and pesticides</a:t>
            </a:r>
          </a:p>
          <a:p>
            <a:r>
              <a:rPr lang="en-US" sz="1800" dirty="0"/>
              <a:t>Chemicals in buildings and building materials</a:t>
            </a:r>
          </a:p>
          <a:p>
            <a:pPr lvl="1"/>
            <a:r>
              <a:rPr lang="en-US" sz="1600" dirty="0"/>
              <a:t>Lead paint, lead pipes</a:t>
            </a:r>
          </a:p>
          <a:p>
            <a:pPr lvl="1"/>
            <a:r>
              <a:rPr lang="en-US" sz="1600" dirty="0"/>
              <a:t>Volatile organic compounds (VOCs) like formaldehyde used in wood treatment/building materials</a:t>
            </a:r>
          </a:p>
          <a:p>
            <a:pPr lvl="1"/>
            <a:r>
              <a:rPr lang="en-US" sz="1600" dirty="0"/>
              <a:t>Asbestos in insulation and building materials</a:t>
            </a:r>
          </a:p>
          <a:p>
            <a:r>
              <a:rPr lang="en-US" sz="1800" dirty="0"/>
              <a:t>Indoor air pollution</a:t>
            </a:r>
          </a:p>
        </p:txBody>
      </p:sp>
      <p:sp>
        <p:nvSpPr>
          <p:cNvPr id="7" name="Speech Bubble: Rectangle with Corners Rounded 6">
            <a:extLst>
              <a:ext uri="{FF2B5EF4-FFF2-40B4-BE49-F238E27FC236}">
                <a16:creationId xmlns:a16="http://schemas.microsoft.com/office/drawing/2014/main" id="{1CABD182-A58E-F087-07E8-995D3874B1C1}"/>
              </a:ext>
              <a:ext uri="{C183D7F6-B498-43B3-948B-1728B52AA6E4}">
                <adec:decorative xmlns:adec="http://schemas.microsoft.com/office/drawing/2017/decorative" val="1"/>
              </a:ext>
            </a:extLst>
          </p:cNvPr>
          <p:cNvSpPr/>
          <p:nvPr/>
        </p:nvSpPr>
        <p:spPr>
          <a:xfrm>
            <a:off x="5114544" y="1644206"/>
            <a:ext cx="3570398" cy="1451979"/>
          </a:xfrm>
          <a:prstGeom prst="wedgeRoundRectCallout">
            <a:avLst>
              <a:gd name="adj1" fmla="val -21004"/>
              <a:gd name="adj2" fmla="val 490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26ACE79-685A-B16D-AFE7-EFED7D0463DA}"/>
              </a:ext>
              <a:ext uri="{C183D7F6-B498-43B3-948B-1728B52AA6E4}">
                <adec:decorative xmlns:adec="http://schemas.microsoft.com/office/drawing/2017/decorative" val="1"/>
              </a:ext>
            </a:extLst>
          </p:cNvPr>
          <p:cNvSpPr/>
          <p:nvPr/>
        </p:nvSpPr>
        <p:spPr>
          <a:xfrm>
            <a:off x="5441348" y="3255133"/>
            <a:ext cx="3196684" cy="109400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082AAE18-6025-3794-540F-5351C2718606}"/>
              </a:ext>
              <a:ext uri="{C183D7F6-B498-43B3-948B-1728B52AA6E4}">
                <adec:decorative xmlns:adec="http://schemas.microsoft.com/office/drawing/2017/decorative" val="1"/>
              </a:ext>
            </a:extLst>
          </p:cNvPr>
          <p:cNvSpPr/>
          <p:nvPr/>
        </p:nvSpPr>
        <p:spPr>
          <a:xfrm>
            <a:off x="6120979" y="4795334"/>
            <a:ext cx="2517053" cy="1148762"/>
          </a:xfrm>
          <a:prstGeom prst="wedgeRoundRectCallout">
            <a:avLst>
              <a:gd name="adj1" fmla="val -36038"/>
              <a:gd name="adj2" fmla="val -82060"/>
              <a:gd name="adj3" fmla="val 166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C72AA37-CC53-417C-E58C-0598273BDFC6}"/>
              </a:ext>
            </a:extLst>
          </p:cNvPr>
          <p:cNvSpPr txBox="1"/>
          <p:nvPr/>
        </p:nvSpPr>
        <p:spPr>
          <a:xfrm>
            <a:off x="5226130" y="1691375"/>
            <a:ext cx="3458812" cy="1384995"/>
          </a:xfrm>
          <a:prstGeom prst="rect">
            <a:avLst/>
          </a:prstGeom>
          <a:noFill/>
        </p:spPr>
        <p:txBody>
          <a:bodyPr wrap="square" rtlCol="0">
            <a:spAutoFit/>
          </a:bodyPr>
          <a:lstStyle/>
          <a:p>
            <a:r>
              <a:rPr lang="en-US" sz="1200" dirty="0"/>
              <a:t>Sick Building Syndrome: “used to describe a situation in which the occupants of a building experience acute health- or comfort-related effects that seem to be linked directly to the time spent in the building. No specific illness or cause can be identified.” </a:t>
            </a:r>
            <a:r>
              <a:rPr lang="en-US" sz="1100" dirty="0"/>
              <a:t>(Joshi, “The Sick-Building Syndrome”)</a:t>
            </a:r>
            <a:endParaRPr lang="en-US" sz="1200" dirty="0"/>
          </a:p>
        </p:txBody>
      </p:sp>
      <p:sp>
        <p:nvSpPr>
          <p:cNvPr id="5" name="TextBox 4">
            <a:extLst>
              <a:ext uri="{FF2B5EF4-FFF2-40B4-BE49-F238E27FC236}">
                <a16:creationId xmlns:a16="http://schemas.microsoft.com/office/drawing/2014/main" id="{433056B5-7E3E-C9F7-15D6-1BE5C9B68920}"/>
              </a:ext>
            </a:extLst>
          </p:cNvPr>
          <p:cNvSpPr txBox="1"/>
          <p:nvPr/>
        </p:nvSpPr>
        <p:spPr>
          <a:xfrm>
            <a:off x="5574078" y="3294301"/>
            <a:ext cx="3196684" cy="1015663"/>
          </a:xfrm>
          <a:prstGeom prst="rect">
            <a:avLst/>
          </a:prstGeom>
          <a:noFill/>
        </p:spPr>
        <p:txBody>
          <a:bodyPr wrap="square" rtlCol="0">
            <a:spAutoFit/>
          </a:bodyPr>
          <a:lstStyle/>
          <a:p>
            <a:r>
              <a:rPr lang="en-US" sz="1200" dirty="0"/>
              <a:t>Building-related illnesses: “when the symptoms of diagnosable illness are identified and attributed directly to airborne building contaminants.” </a:t>
            </a:r>
            <a:r>
              <a:rPr lang="en-US" sz="1100" dirty="0"/>
              <a:t>(Joshi, “The Sick-Building Syndrome”)</a:t>
            </a:r>
            <a:endParaRPr lang="en-US" sz="1200" dirty="0"/>
          </a:p>
        </p:txBody>
      </p:sp>
      <p:sp>
        <p:nvSpPr>
          <p:cNvPr id="6" name="TextBox 5">
            <a:extLst>
              <a:ext uri="{FF2B5EF4-FFF2-40B4-BE49-F238E27FC236}">
                <a16:creationId xmlns:a16="http://schemas.microsoft.com/office/drawing/2014/main" id="{BBF2ED4E-23EC-97B5-2322-022951AA5571}"/>
              </a:ext>
            </a:extLst>
          </p:cNvPr>
          <p:cNvSpPr txBox="1"/>
          <p:nvPr/>
        </p:nvSpPr>
        <p:spPr>
          <a:xfrm>
            <a:off x="6220336" y="4900355"/>
            <a:ext cx="2318338" cy="938719"/>
          </a:xfrm>
          <a:prstGeom prst="rect">
            <a:avLst/>
          </a:prstGeom>
          <a:noFill/>
        </p:spPr>
        <p:txBody>
          <a:bodyPr wrap="square" rtlCol="0">
            <a:spAutoFit/>
          </a:bodyPr>
          <a:lstStyle/>
          <a:p>
            <a:r>
              <a:rPr lang="en-US" sz="1100" dirty="0"/>
              <a:t>An example of a building-related illness is Legionnaire's disease, which comes from the </a:t>
            </a:r>
            <a:r>
              <a:rPr lang="en-US" sz="1100" i="1" dirty="0"/>
              <a:t>Legionella</a:t>
            </a:r>
            <a:r>
              <a:rPr lang="en-US" sz="1100" dirty="0"/>
              <a:t> bacteria that can grow and spread in water systems in buildings</a:t>
            </a:r>
          </a:p>
        </p:txBody>
      </p:sp>
    </p:spTree>
    <p:extLst>
      <p:ext uri="{BB962C8B-B14F-4D97-AF65-F5344CB8AC3E}">
        <p14:creationId xmlns:p14="http://schemas.microsoft.com/office/powerpoint/2010/main" val="277015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5754-73AF-6839-C61F-8559956B61AB}"/>
              </a:ext>
            </a:extLst>
          </p:cNvPr>
          <p:cNvSpPr>
            <a:spLocks noGrp="1"/>
          </p:cNvSpPr>
          <p:nvPr>
            <p:ph type="title"/>
          </p:nvPr>
        </p:nvSpPr>
        <p:spPr/>
        <p:txBody>
          <a:bodyPr/>
          <a:lstStyle/>
          <a:p>
            <a:r>
              <a:rPr lang="en-US" dirty="0"/>
              <a:t>Radiation</a:t>
            </a:r>
          </a:p>
        </p:txBody>
      </p:sp>
      <p:sp>
        <p:nvSpPr>
          <p:cNvPr id="3" name="Content Placeholder 2">
            <a:extLst>
              <a:ext uri="{FF2B5EF4-FFF2-40B4-BE49-F238E27FC236}">
                <a16:creationId xmlns:a16="http://schemas.microsoft.com/office/drawing/2014/main" id="{A102EA36-BE3A-6FA3-2E3E-EA8573064FDD}"/>
              </a:ext>
            </a:extLst>
          </p:cNvPr>
          <p:cNvSpPr>
            <a:spLocks noGrp="1"/>
          </p:cNvSpPr>
          <p:nvPr>
            <p:ph idx="1"/>
          </p:nvPr>
        </p:nvSpPr>
        <p:spPr>
          <a:xfrm>
            <a:off x="570618" y="1611885"/>
            <a:ext cx="3761018" cy="4725987"/>
          </a:xfrm>
        </p:spPr>
        <p:txBody>
          <a:bodyPr/>
          <a:lstStyle/>
          <a:p>
            <a:r>
              <a:rPr lang="en-US" dirty="0"/>
              <a:t>Ultraviolet (UV) radiation</a:t>
            </a:r>
          </a:p>
          <a:p>
            <a:r>
              <a:rPr lang="en-US" dirty="0"/>
              <a:t>Nuclear power/nuclear disasters (</a:t>
            </a:r>
            <a:r>
              <a:rPr lang="en-US" dirty="0" err="1"/>
              <a:t>ie</a:t>
            </a:r>
            <a:r>
              <a:rPr lang="en-US" dirty="0"/>
              <a:t>: Chernobyl, Fukushima)</a:t>
            </a:r>
          </a:p>
          <a:p>
            <a:r>
              <a:rPr lang="en-US" dirty="0"/>
              <a:t>Electromagnetic and radiofrequency radiation</a:t>
            </a:r>
          </a:p>
          <a:p>
            <a:r>
              <a:rPr lang="en-US" dirty="0"/>
              <a:t>Radioactive materials in soil/water/air</a:t>
            </a:r>
          </a:p>
          <a:p>
            <a:r>
              <a:rPr lang="en-US" dirty="0"/>
              <a:t>Medical radiation (</a:t>
            </a:r>
            <a:r>
              <a:rPr lang="en-US" dirty="0" err="1"/>
              <a:t>ie</a:t>
            </a:r>
            <a:r>
              <a:rPr lang="en-US" dirty="0"/>
              <a:t>: X-rays, CT scans)</a:t>
            </a:r>
          </a:p>
        </p:txBody>
      </p:sp>
    </p:spTree>
    <p:extLst>
      <p:ext uri="{BB962C8B-B14F-4D97-AF65-F5344CB8AC3E}">
        <p14:creationId xmlns:p14="http://schemas.microsoft.com/office/powerpoint/2010/main" val="105241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69C7-27F9-4BF7-B855-3BCA29C09EBE}"/>
              </a:ext>
            </a:extLst>
          </p:cNvPr>
          <p:cNvSpPr>
            <a:spLocks noGrp="1"/>
          </p:cNvSpPr>
          <p:nvPr>
            <p:ph type="title"/>
          </p:nvPr>
        </p:nvSpPr>
        <p:spPr/>
        <p:txBody>
          <a:bodyPr/>
          <a:lstStyle/>
          <a:p>
            <a:r>
              <a:rPr lang="en-US" dirty="0"/>
              <a:t>Zoonotic/Vector-borne Diseases</a:t>
            </a:r>
          </a:p>
        </p:txBody>
      </p:sp>
      <p:sp>
        <p:nvSpPr>
          <p:cNvPr id="3" name="Content Placeholder 2">
            <a:extLst>
              <a:ext uri="{FF2B5EF4-FFF2-40B4-BE49-F238E27FC236}">
                <a16:creationId xmlns:a16="http://schemas.microsoft.com/office/drawing/2014/main" id="{373FFF06-A1A1-3A3D-A797-AAB0EE095E29}"/>
              </a:ext>
            </a:extLst>
          </p:cNvPr>
          <p:cNvSpPr>
            <a:spLocks noGrp="1"/>
          </p:cNvSpPr>
          <p:nvPr>
            <p:ph idx="1"/>
          </p:nvPr>
        </p:nvSpPr>
        <p:spPr>
          <a:xfrm>
            <a:off x="609601" y="1570161"/>
            <a:ext cx="3814965" cy="4725987"/>
          </a:xfrm>
        </p:spPr>
        <p:txBody>
          <a:bodyPr/>
          <a:lstStyle/>
          <a:p>
            <a:r>
              <a:rPr lang="en-US" sz="1800" dirty="0"/>
              <a:t>Zoonotic diseases</a:t>
            </a:r>
          </a:p>
          <a:p>
            <a:pPr lvl="1"/>
            <a:r>
              <a:rPr lang="en-US" sz="1600" dirty="0"/>
              <a:t>Covid-19</a:t>
            </a:r>
          </a:p>
          <a:p>
            <a:pPr lvl="1"/>
            <a:r>
              <a:rPr lang="en-US" sz="1600" dirty="0"/>
              <a:t>Bubonic plague</a:t>
            </a:r>
          </a:p>
          <a:p>
            <a:pPr lvl="1"/>
            <a:r>
              <a:rPr lang="en-US" sz="1600" dirty="0"/>
              <a:t>Swine/bird flu</a:t>
            </a:r>
          </a:p>
          <a:p>
            <a:r>
              <a:rPr lang="en-US" sz="1800" dirty="0"/>
              <a:t>Tick-borne diseases</a:t>
            </a:r>
          </a:p>
          <a:p>
            <a:pPr lvl="1"/>
            <a:r>
              <a:rPr lang="en-US" sz="1600" dirty="0"/>
              <a:t>Lyme disease</a:t>
            </a:r>
          </a:p>
          <a:p>
            <a:pPr lvl="1"/>
            <a:r>
              <a:rPr lang="en-US" sz="1600" dirty="0"/>
              <a:t>Rocky Mountain Spotted Fever</a:t>
            </a:r>
          </a:p>
          <a:p>
            <a:r>
              <a:rPr lang="en-US" sz="1800" dirty="0"/>
              <a:t>Mosquito-borne diseases</a:t>
            </a:r>
          </a:p>
          <a:p>
            <a:pPr lvl="1"/>
            <a:r>
              <a:rPr lang="en-US" sz="1600" dirty="0"/>
              <a:t>Malaria</a:t>
            </a:r>
          </a:p>
          <a:p>
            <a:pPr lvl="1"/>
            <a:r>
              <a:rPr lang="en-US" sz="1600" dirty="0"/>
              <a:t>West Nile Virus</a:t>
            </a:r>
          </a:p>
          <a:p>
            <a:pPr lvl="1"/>
            <a:r>
              <a:rPr lang="en-US" sz="1600" dirty="0"/>
              <a:t>Zika Virus</a:t>
            </a:r>
          </a:p>
          <a:p>
            <a:pPr lvl="1"/>
            <a:r>
              <a:rPr lang="en-US" sz="1600" dirty="0"/>
              <a:t>Dengue Fever</a:t>
            </a:r>
          </a:p>
        </p:txBody>
      </p:sp>
      <p:grpSp>
        <p:nvGrpSpPr>
          <p:cNvPr id="6" name="Group 5">
            <a:extLst>
              <a:ext uri="{FF2B5EF4-FFF2-40B4-BE49-F238E27FC236}">
                <a16:creationId xmlns:a16="http://schemas.microsoft.com/office/drawing/2014/main" id="{37AFFDF7-1155-CC6A-235B-689189C2A151}"/>
              </a:ext>
              <a:ext uri="{C183D7F6-B498-43B3-948B-1728B52AA6E4}">
                <adec:decorative xmlns:adec="http://schemas.microsoft.com/office/drawing/2017/decorative" val="1"/>
              </a:ext>
            </a:extLst>
          </p:cNvPr>
          <p:cNvGrpSpPr/>
          <p:nvPr/>
        </p:nvGrpSpPr>
        <p:grpSpPr>
          <a:xfrm>
            <a:off x="5212079" y="3225163"/>
            <a:ext cx="3474721" cy="1566672"/>
            <a:chOff x="5212078" y="4485498"/>
            <a:chExt cx="3474721" cy="1566672"/>
          </a:xfrm>
        </p:grpSpPr>
        <p:sp>
          <p:nvSpPr>
            <p:cNvPr id="5" name="Rectangle: Rounded Corners 4">
              <a:extLst>
                <a:ext uri="{FF2B5EF4-FFF2-40B4-BE49-F238E27FC236}">
                  <a16:creationId xmlns:a16="http://schemas.microsoft.com/office/drawing/2014/main" id="{887A5AA0-DB32-D359-77DF-92D1E5DE19D9}"/>
                </a:ext>
              </a:extLst>
            </p:cNvPr>
            <p:cNvSpPr/>
            <p:nvPr/>
          </p:nvSpPr>
          <p:spPr>
            <a:xfrm>
              <a:off x="5212078" y="4485498"/>
              <a:ext cx="3474721" cy="156667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6501FDF-4294-A31A-F4C5-F5AD4FCA60B8}"/>
                </a:ext>
              </a:extLst>
            </p:cNvPr>
            <p:cNvSpPr txBox="1"/>
            <p:nvPr/>
          </p:nvSpPr>
          <p:spPr>
            <a:xfrm>
              <a:off x="5329823" y="4607114"/>
              <a:ext cx="3239231" cy="1323439"/>
            </a:xfrm>
            <a:prstGeom prst="rect">
              <a:avLst/>
            </a:prstGeom>
            <a:noFill/>
          </p:spPr>
          <p:txBody>
            <a:bodyPr wrap="square" rtlCol="0">
              <a:spAutoFit/>
            </a:bodyPr>
            <a:lstStyle/>
            <a:p>
              <a:r>
                <a:rPr lang="en-US" sz="1600" dirty="0">
                  <a:solidFill>
                    <a:schemeClr val="bg1"/>
                  </a:solidFill>
                </a:rPr>
                <a:t>“Vector-borne diseases account for more than 17% of all infectious diseases, causing more than 700,000 deaths annually.” </a:t>
              </a:r>
              <a:r>
                <a:rPr lang="en-US" sz="1400" dirty="0">
                  <a:solidFill>
                    <a:schemeClr val="bg1"/>
                  </a:solidFill>
                </a:rPr>
                <a:t>(WHO, “Vector-borne Diseases”)</a:t>
              </a:r>
              <a:endParaRPr lang="en-US" sz="1600" dirty="0">
                <a:solidFill>
                  <a:schemeClr val="bg1"/>
                </a:solidFill>
              </a:endParaRPr>
            </a:p>
          </p:txBody>
        </p:sp>
      </p:grpSp>
    </p:spTree>
    <p:extLst>
      <p:ext uri="{BB962C8B-B14F-4D97-AF65-F5344CB8AC3E}">
        <p14:creationId xmlns:p14="http://schemas.microsoft.com/office/powerpoint/2010/main" val="152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8A08-A6B5-E71C-DB01-4B74B56FC803}"/>
              </a:ext>
            </a:extLst>
          </p:cNvPr>
          <p:cNvSpPr>
            <a:spLocks noGrp="1"/>
          </p:cNvSpPr>
          <p:nvPr>
            <p:ph type="title"/>
          </p:nvPr>
        </p:nvSpPr>
        <p:spPr/>
        <p:txBody>
          <a:bodyPr/>
          <a:lstStyle/>
          <a:p>
            <a:r>
              <a:rPr lang="en-US" dirty="0"/>
              <a:t>Weather and Natural Disasters</a:t>
            </a:r>
          </a:p>
        </p:txBody>
      </p:sp>
      <p:sp>
        <p:nvSpPr>
          <p:cNvPr id="3" name="Content Placeholder 2">
            <a:extLst>
              <a:ext uri="{FF2B5EF4-FFF2-40B4-BE49-F238E27FC236}">
                <a16:creationId xmlns:a16="http://schemas.microsoft.com/office/drawing/2014/main" id="{6E0C72D2-939F-D15F-95E9-E7505FB3732D}"/>
              </a:ext>
            </a:extLst>
          </p:cNvPr>
          <p:cNvSpPr>
            <a:spLocks noGrp="1"/>
          </p:cNvSpPr>
          <p:nvPr>
            <p:ph idx="1"/>
          </p:nvPr>
        </p:nvSpPr>
        <p:spPr>
          <a:xfrm>
            <a:off x="631663" y="1570798"/>
            <a:ext cx="4062984" cy="4725987"/>
          </a:xfrm>
        </p:spPr>
        <p:txBody>
          <a:bodyPr/>
          <a:lstStyle/>
          <a:p>
            <a:r>
              <a:rPr lang="en-US" sz="2000" dirty="0"/>
              <a:t>Extreme temperatures</a:t>
            </a:r>
          </a:p>
          <a:p>
            <a:pPr lvl="1"/>
            <a:r>
              <a:rPr lang="en-US" sz="1800" dirty="0"/>
              <a:t>Heatwaves</a:t>
            </a:r>
          </a:p>
          <a:p>
            <a:pPr lvl="1"/>
            <a:r>
              <a:rPr lang="en-US" sz="1800" dirty="0"/>
              <a:t>Cold snaps</a:t>
            </a:r>
          </a:p>
          <a:p>
            <a:r>
              <a:rPr lang="en-US" sz="2000" dirty="0"/>
              <a:t>Blizzards</a:t>
            </a:r>
          </a:p>
          <a:p>
            <a:r>
              <a:rPr lang="en-US" sz="2000" dirty="0"/>
              <a:t>Droughts</a:t>
            </a:r>
          </a:p>
          <a:p>
            <a:r>
              <a:rPr lang="en-US" sz="2000" dirty="0"/>
              <a:t>Floods</a:t>
            </a:r>
          </a:p>
          <a:p>
            <a:r>
              <a:rPr lang="en-US" sz="2000" dirty="0"/>
              <a:t>Wildfires</a:t>
            </a:r>
          </a:p>
          <a:p>
            <a:r>
              <a:rPr lang="en-US" sz="2000" dirty="0"/>
              <a:t>Severe storms/hurricanes</a:t>
            </a:r>
          </a:p>
          <a:p>
            <a:r>
              <a:rPr lang="en-US" sz="2000" dirty="0"/>
              <a:t>Acid rain</a:t>
            </a:r>
          </a:p>
          <a:p>
            <a:r>
              <a:rPr lang="en-US" sz="2000" dirty="0"/>
              <a:t>Earthquakes/tsunamis</a:t>
            </a:r>
          </a:p>
          <a:p>
            <a:r>
              <a:rPr lang="en-US" sz="2000" dirty="0"/>
              <a:t>Volcanic eruptions</a:t>
            </a:r>
          </a:p>
        </p:txBody>
      </p:sp>
    </p:spTree>
    <p:extLst>
      <p:ext uri="{BB962C8B-B14F-4D97-AF65-F5344CB8AC3E}">
        <p14:creationId xmlns:p14="http://schemas.microsoft.com/office/powerpoint/2010/main" val="416492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CB8B-2553-99F1-6DC3-AD57865FA706}"/>
              </a:ext>
            </a:extLst>
          </p:cNvPr>
          <p:cNvSpPr>
            <a:spLocks noGrp="1"/>
          </p:cNvSpPr>
          <p:nvPr>
            <p:ph type="title"/>
          </p:nvPr>
        </p:nvSpPr>
        <p:spPr/>
        <p:txBody>
          <a:bodyPr/>
          <a:lstStyle/>
          <a:p>
            <a:r>
              <a:rPr lang="en-US" dirty="0"/>
              <a:t>Social Factors/Determinants</a:t>
            </a:r>
          </a:p>
        </p:txBody>
      </p:sp>
      <p:sp>
        <p:nvSpPr>
          <p:cNvPr id="3" name="Content Placeholder 2">
            <a:extLst>
              <a:ext uri="{FF2B5EF4-FFF2-40B4-BE49-F238E27FC236}">
                <a16:creationId xmlns:a16="http://schemas.microsoft.com/office/drawing/2014/main" id="{62F2FB68-A46A-C77C-9138-A4853E8716A9}"/>
              </a:ext>
            </a:extLst>
          </p:cNvPr>
          <p:cNvSpPr>
            <a:spLocks noGrp="1"/>
          </p:cNvSpPr>
          <p:nvPr>
            <p:ph idx="1"/>
          </p:nvPr>
        </p:nvSpPr>
        <p:spPr>
          <a:xfrm>
            <a:off x="603504" y="1583246"/>
            <a:ext cx="3822528" cy="4725987"/>
          </a:xfrm>
        </p:spPr>
        <p:txBody>
          <a:bodyPr/>
          <a:lstStyle/>
          <a:p>
            <a:r>
              <a:rPr lang="en-US" sz="2000" dirty="0"/>
              <a:t>Lifestyle factors and behavior</a:t>
            </a:r>
          </a:p>
          <a:p>
            <a:r>
              <a:rPr lang="en-US" sz="2000" dirty="0"/>
              <a:t>Geographic factors</a:t>
            </a:r>
          </a:p>
          <a:p>
            <a:r>
              <a:rPr lang="en-US" sz="2000" dirty="0"/>
              <a:t>Socioeconomic factors</a:t>
            </a:r>
          </a:p>
          <a:p>
            <a:r>
              <a:rPr lang="en-US" sz="2000" dirty="0"/>
              <a:t>Access &amp; Disparities</a:t>
            </a:r>
          </a:p>
          <a:p>
            <a:pPr lvl="1"/>
            <a:r>
              <a:rPr lang="en-US" sz="1800" dirty="0"/>
              <a:t>Environmental Justice</a:t>
            </a:r>
          </a:p>
          <a:p>
            <a:pPr marL="0" indent="0">
              <a:buNone/>
            </a:pPr>
            <a:endParaRPr lang="en-US" dirty="0"/>
          </a:p>
        </p:txBody>
      </p:sp>
      <p:grpSp>
        <p:nvGrpSpPr>
          <p:cNvPr id="4" name="Group 3">
            <a:extLst>
              <a:ext uri="{FF2B5EF4-FFF2-40B4-BE49-F238E27FC236}">
                <a16:creationId xmlns:a16="http://schemas.microsoft.com/office/drawing/2014/main" id="{EE9E157C-8AFA-271B-75C1-478E0833A5A8}"/>
              </a:ext>
              <a:ext uri="{C183D7F6-B498-43B3-948B-1728B52AA6E4}">
                <adec:decorative xmlns:adec="http://schemas.microsoft.com/office/drawing/2017/decorative" val="1"/>
              </a:ext>
            </a:extLst>
          </p:cNvPr>
          <p:cNvGrpSpPr/>
          <p:nvPr/>
        </p:nvGrpSpPr>
        <p:grpSpPr>
          <a:xfrm>
            <a:off x="4784152" y="1649697"/>
            <a:ext cx="4048952" cy="4320849"/>
            <a:chOff x="4076790" y="2027872"/>
            <a:chExt cx="4846320" cy="2769989"/>
          </a:xfrm>
        </p:grpSpPr>
        <p:sp>
          <p:nvSpPr>
            <p:cNvPr id="5" name="Rectangle: Rounded Corners 4">
              <a:extLst>
                <a:ext uri="{FF2B5EF4-FFF2-40B4-BE49-F238E27FC236}">
                  <a16:creationId xmlns:a16="http://schemas.microsoft.com/office/drawing/2014/main" id="{E4AAD1A4-6B02-F3D2-24F8-480243D9DA7F}"/>
                </a:ext>
              </a:extLst>
            </p:cNvPr>
            <p:cNvSpPr/>
            <p:nvPr/>
          </p:nvSpPr>
          <p:spPr>
            <a:xfrm>
              <a:off x="4076790" y="2027872"/>
              <a:ext cx="4846320" cy="276998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36409EF-1D54-4752-F12F-C4142AA1E874}"/>
                </a:ext>
              </a:extLst>
            </p:cNvPr>
            <p:cNvSpPr txBox="1"/>
            <p:nvPr/>
          </p:nvSpPr>
          <p:spPr>
            <a:xfrm>
              <a:off x="4405973" y="2290611"/>
              <a:ext cx="4517137" cy="2229579"/>
            </a:xfrm>
            <a:prstGeom prst="rect">
              <a:avLst/>
            </a:prstGeom>
            <a:noFill/>
          </p:spPr>
          <p:txBody>
            <a:bodyPr wrap="square" rtlCol="0">
              <a:spAutoFit/>
            </a:bodyPr>
            <a:lstStyle/>
            <a:p>
              <a:r>
                <a:rPr lang="en-US" sz="1600" dirty="0">
                  <a:solidFill>
                    <a:schemeClr val="bg1"/>
                  </a:solidFill>
                </a:rPr>
                <a:t>“The socioeconomic environment also interacts with the built environment, so that lower-income neighborhoods and homes are more likely to experience high rates of lead paint exposures, noise, air pollution, mold growth and extremes of heat and cold, while also less likely to have access to nature, safe areas for walking, affordable fresh food, and parks and playgrounds for physical exercise. All of these can lead to poorer health outcomes…” </a:t>
              </a:r>
            </a:p>
            <a:p>
              <a:r>
                <a:rPr lang="en-US" sz="1400" dirty="0">
                  <a:solidFill>
                    <a:schemeClr val="bg1"/>
                  </a:solidFill>
                </a:rPr>
                <a:t>(</a:t>
              </a:r>
              <a:r>
                <a:rPr lang="en-US" sz="1400" dirty="0" err="1">
                  <a:solidFill>
                    <a:schemeClr val="bg1"/>
                  </a:solidFill>
                </a:rPr>
                <a:t>Hepp</a:t>
              </a:r>
              <a:r>
                <a:rPr lang="en-US" sz="1400" dirty="0">
                  <a:solidFill>
                    <a:schemeClr val="bg1"/>
                  </a:solidFill>
                </a:rPr>
                <a:t> &amp; Walker, “Socioeconomic Environment”)</a:t>
              </a:r>
              <a:endParaRPr lang="en-US" sz="1600" dirty="0">
                <a:solidFill>
                  <a:schemeClr val="bg1"/>
                </a:solidFill>
              </a:endParaRPr>
            </a:p>
          </p:txBody>
        </p:sp>
      </p:grpSp>
    </p:spTree>
    <p:extLst>
      <p:ext uri="{BB962C8B-B14F-4D97-AF65-F5344CB8AC3E}">
        <p14:creationId xmlns:p14="http://schemas.microsoft.com/office/powerpoint/2010/main" val="43942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CB830-5420-A0FA-1565-5993BEF015CD}"/>
              </a:ext>
            </a:extLst>
          </p:cNvPr>
          <p:cNvSpPr>
            <a:spLocks noGrp="1"/>
          </p:cNvSpPr>
          <p:nvPr>
            <p:ph type="title"/>
          </p:nvPr>
        </p:nvSpPr>
        <p:spPr/>
        <p:txBody>
          <a:bodyPr/>
          <a:lstStyle/>
          <a:p>
            <a:r>
              <a:rPr lang="en-US" dirty="0"/>
              <a:t>Lifestyle Factors &amp; Behavior</a:t>
            </a:r>
          </a:p>
        </p:txBody>
      </p:sp>
      <p:sp>
        <p:nvSpPr>
          <p:cNvPr id="3" name="Content Placeholder 2">
            <a:extLst>
              <a:ext uri="{FF2B5EF4-FFF2-40B4-BE49-F238E27FC236}">
                <a16:creationId xmlns:a16="http://schemas.microsoft.com/office/drawing/2014/main" id="{FEF097F1-D0FC-571D-41A6-94850386A6EB}"/>
              </a:ext>
            </a:extLst>
          </p:cNvPr>
          <p:cNvSpPr>
            <a:spLocks noGrp="1"/>
          </p:cNvSpPr>
          <p:nvPr>
            <p:ph idx="1"/>
          </p:nvPr>
        </p:nvSpPr>
        <p:spPr>
          <a:xfrm>
            <a:off x="595618" y="1618928"/>
            <a:ext cx="7772400" cy="4725987"/>
          </a:xfrm>
        </p:spPr>
        <p:txBody>
          <a:bodyPr/>
          <a:lstStyle/>
          <a:p>
            <a:r>
              <a:rPr lang="en-US" dirty="0"/>
              <a:t>Smoking/drinking</a:t>
            </a:r>
          </a:p>
          <a:p>
            <a:r>
              <a:rPr lang="en-US" dirty="0"/>
              <a:t>Diet/nutrition</a:t>
            </a:r>
          </a:p>
          <a:p>
            <a:r>
              <a:rPr lang="en-US" dirty="0"/>
              <a:t>Physical activity</a:t>
            </a:r>
          </a:p>
          <a:p>
            <a:r>
              <a:rPr lang="en-US" dirty="0"/>
              <a:t>Sleep</a:t>
            </a:r>
          </a:p>
          <a:p>
            <a:r>
              <a:rPr lang="en-US" dirty="0"/>
              <a:t>Stress</a:t>
            </a:r>
          </a:p>
          <a:p>
            <a:r>
              <a:rPr lang="en-US" dirty="0"/>
              <a:t>Trauma/violence</a:t>
            </a:r>
          </a:p>
        </p:txBody>
      </p:sp>
    </p:spTree>
    <p:extLst>
      <p:ext uri="{BB962C8B-B14F-4D97-AF65-F5344CB8AC3E}">
        <p14:creationId xmlns:p14="http://schemas.microsoft.com/office/powerpoint/2010/main" val="145716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9B90-881E-638B-7A64-F7A60D10B600}"/>
              </a:ext>
            </a:extLst>
          </p:cNvPr>
          <p:cNvSpPr>
            <a:spLocks noGrp="1"/>
          </p:cNvSpPr>
          <p:nvPr>
            <p:ph type="title"/>
          </p:nvPr>
        </p:nvSpPr>
        <p:spPr/>
        <p:txBody>
          <a:bodyPr/>
          <a:lstStyle/>
          <a:p>
            <a:r>
              <a:rPr lang="en-US" dirty="0"/>
              <a:t>Geographic Factors</a:t>
            </a:r>
          </a:p>
        </p:txBody>
      </p:sp>
      <p:sp>
        <p:nvSpPr>
          <p:cNvPr id="3" name="Content Placeholder 2">
            <a:extLst>
              <a:ext uri="{FF2B5EF4-FFF2-40B4-BE49-F238E27FC236}">
                <a16:creationId xmlns:a16="http://schemas.microsoft.com/office/drawing/2014/main" id="{97B1859A-3CEB-6D1F-18B4-4D230E8DFCE9}"/>
              </a:ext>
            </a:extLst>
          </p:cNvPr>
          <p:cNvSpPr>
            <a:spLocks noGrp="1"/>
          </p:cNvSpPr>
          <p:nvPr>
            <p:ph idx="1"/>
          </p:nvPr>
        </p:nvSpPr>
        <p:spPr>
          <a:xfrm>
            <a:off x="534799" y="1555730"/>
            <a:ext cx="3357693" cy="4725987"/>
          </a:xfrm>
        </p:spPr>
        <p:txBody>
          <a:bodyPr/>
          <a:lstStyle/>
          <a:p>
            <a:r>
              <a:rPr lang="en-US" sz="2000" dirty="0"/>
              <a:t>Living in a food desert</a:t>
            </a:r>
          </a:p>
          <a:p>
            <a:r>
              <a:rPr lang="en-US" sz="2000" dirty="0"/>
              <a:t>Living near industrial sites/landfills/etc.</a:t>
            </a:r>
          </a:p>
          <a:p>
            <a:r>
              <a:rPr lang="en-US" sz="2000" dirty="0"/>
              <a:t>Living in an area with certain disease vectors (</a:t>
            </a:r>
            <a:r>
              <a:rPr lang="en-US" sz="2000" dirty="0" err="1"/>
              <a:t>ie</a:t>
            </a:r>
            <a:r>
              <a:rPr lang="en-US" sz="2000" dirty="0"/>
              <a:t>: ticks, mosquitos, etc.)</a:t>
            </a:r>
          </a:p>
          <a:p>
            <a:r>
              <a:rPr lang="en-US" sz="2000" dirty="0"/>
              <a:t>Living in certain climates </a:t>
            </a:r>
          </a:p>
          <a:p>
            <a:r>
              <a:rPr lang="en-US" sz="2000" dirty="0"/>
              <a:t>Living in areas with certain weather events (</a:t>
            </a:r>
            <a:r>
              <a:rPr lang="en-US" sz="2000" dirty="0" err="1"/>
              <a:t>ie</a:t>
            </a:r>
            <a:r>
              <a:rPr lang="en-US" sz="2000" dirty="0"/>
              <a:t>: earthquakes, volcanos, hurricanes, etc.)</a:t>
            </a:r>
          </a:p>
          <a:p>
            <a:r>
              <a:rPr lang="en-US" sz="2000" dirty="0"/>
              <a:t>Living in areas with poor infrastructure</a:t>
            </a:r>
          </a:p>
        </p:txBody>
      </p:sp>
      <p:pic>
        <p:nvPicPr>
          <p:cNvPr id="5" name="Picture 4" descr="For example, this map of tick-borne diseases in the U.S. shows how people in New England are at increased risk of Lyme disease because the ticks in that region tend to carry that the bacteria that causes that disease, whereas in the West and Midwest, people are at higher risk of Rocky Mountain Spotted Fever because the ticks there tend to carry the bacteria for that.&#10;">
            <a:extLst>
              <a:ext uri="{FF2B5EF4-FFF2-40B4-BE49-F238E27FC236}">
                <a16:creationId xmlns:a16="http://schemas.microsoft.com/office/drawing/2014/main" id="{4C5AF76B-52A3-0F08-E9F8-E05DE58BE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312" y="1555730"/>
            <a:ext cx="4893087" cy="3976051"/>
          </a:xfrm>
          <a:prstGeom prst="rect">
            <a:avLst/>
          </a:prstGeom>
        </p:spPr>
      </p:pic>
    </p:spTree>
    <p:extLst>
      <p:ext uri="{BB962C8B-B14F-4D97-AF65-F5344CB8AC3E}">
        <p14:creationId xmlns:p14="http://schemas.microsoft.com/office/powerpoint/2010/main" val="96057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2B14-CC94-E0CB-57EA-F9F87303FA24}"/>
              </a:ext>
            </a:extLst>
          </p:cNvPr>
          <p:cNvSpPr>
            <a:spLocks noGrp="1"/>
          </p:cNvSpPr>
          <p:nvPr>
            <p:ph type="title"/>
          </p:nvPr>
        </p:nvSpPr>
        <p:spPr/>
        <p:txBody>
          <a:bodyPr/>
          <a:lstStyle/>
          <a:p>
            <a:r>
              <a:rPr lang="en-US" sz="3600" dirty="0"/>
              <a:t>About NIEHS</a:t>
            </a:r>
          </a:p>
        </p:txBody>
      </p:sp>
      <p:sp>
        <p:nvSpPr>
          <p:cNvPr id="3" name="Content Placeholder 2">
            <a:extLst>
              <a:ext uri="{FF2B5EF4-FFF2-40B4-BE49-F238E27FC236}">
                <a16:creationId xmlns:a16="http://schemas.microsoft.com/office/drawing/2014/main" id="{86FCCDE8-BB9B-84BE-1E74-89555523A261}"/>
              </a:ext>
            </a:extLst>
          </p:cNvPr>
          <p:cNvSpPr>
            <a:spLocks noGrp="1"/>
          </p:cNvSpPr>
          <p:nvPr>
            <p:ph sz="half" idx="1"/>
          </p:nvPr>
        </p:nvSpPr>
        <p:spPr>
          <a:xfrm>
            <a:off x="537881" y="1720476"/>
            <a:ext cx="4260030" cy="4881562"/>
          </a:xfrm>
        </p:spPr>
        <p:txBody>
          <a:bodyPr/>
          <a:lstStyle/>
          <a:p>
            <a:r>
              <a:rPr lang="en-US" altLang="en-US" sz="2000" dirty="0"/>
              <a:t>One of the 27 institutes and centers that make up the National Institutes of Health (NIH), which is part of the US Department of Health and Human Services</a:t>
            </a:r>
          </a:p>
          <a:p>
            <a:r>
              <a:rPr lang="en-US" altLang="en-US" sz="2000" dirty="0"/>
              <a:t>Dedicated to the study of environmental health</a:t>
            </a:r>
          </a:p>
          <a:p>
            <a:r>
              <a:rPr lang="en-US" altLang="en-US" sz="2000" dirty="0"/>
              <a:t>Also home to the National Toxicology Program</a:t>
            </a:r>
          </a:p>
          <a:p>
            <a:r>
              <a:rPr lang="en-US" altLang="en-US" sz="2000" dirty="0"/>
              <a:t>Located in Durham County, NC in Research Triangle Park</a:t>
            </a:r>
          </a:p>
        </p:txBody>
      </p:sp>
    </p:spTree>
    <p:extLst>
      <p:ext uri="{BB962C8B-B14F-4D97-AF65-F5344CB8AC3E}">
        <p14:creationId xmlns:p14="http://schemas.microsoft.com/office/powerpoint/2010/main" val="2499438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47286-E7AC-8719-6289-0F319FB32D68}"/>
              </a:ext>
            </a:extLst>
          </p:cNvPr>
          <p:cNvSpPr>
            <a:spLocks noGrp="1"/>
          </p:cNvSpPr>
          <p:nvPr>
            <p:ph type="title"/>
          </p:nvPr>
        </p:nvSpPr>
        <p:spPr>
          <a:xfrm>
            <a:off x="457200" y="921957"/>
            <a:ext cx="8229600" cy="730250"/>
          </a:xfrm>
        </p:spPr>
        <p:txBody>
          <a:bodyPr/>
          <a:lstStyle/>
          <a:p>
            <a:r>
              <a:rPr lang="en-US" dirty="0"/>
              <a:t>Socioeconomic Factors</a:t>
            </a:r>
          </a:p>
        </p:txBody>
      </p:sp>
      <p:sp>
        <p:nvSpPr>
          <p:cNvPr id="3" name="Content Placeholder 2">
            <a:extLst>
              <a:ext uri="{FF2B5EF4-FFF2-40B4-BE49-F238E27FC236}">
                <a16:creationId xmlns:a16="http://schemas.microsoft.com/office/drawing/2014/main" id="{9F1BD456-DF22-0717-5A42-95F9771F1FF6}"/>
              </a:ext>
            </a:extLst>
          </p:cNvPr>
          <p:cNvSpPr>
            <a:spLocks noGrp="1"/>
          </p:cNvSpPr>
          <p:nvPr>
            <p:ph idx="1"/>
          </p:nvPr>
        </p:nvSpPr>
        <p:spPr>
          <a:xfrm>
            <a:off x="621792" y="1652207"/>
            <a:ext cx="3000566" cy="4725987"/>
          </a:xfrm>
        </p:spPr>
        <p:txBody>
          <a:bodyPr/>
          <a:lstStyle/>
          <a:p>
            <a:r>
              <a:rPr lang="en-US" dirty="0"/>
              <a:t>Age</a:t>
            </a:r>
          </a:p>
          <a:p>
            <a:r>
              <a:rPr lang="en-US" dirty="0"/>
              <a:t>Sex/Gender</a:t>
            </a:r>
          </a:p>
          <a:p>
            <a:r>
              <a:rPr lang="en-US" dirty="0"/>
              <a:t>Sexual Orientation</a:t>
            </a:r>
          </a:p>
          <a:p>
            <a:r>
              <a:rPr lang="en-US" dirty="0"/>
              <a:t>Race/Ethnicity</a:t>
            </a:r>
          </a:p>
          <a:p>
            <a:r>
              <a:rPr lang="en-US" dirty="0"/>
              <a:t>Income/wealth</a:t>
            </a:r>
          </a:p>
          <a:p>
            <a:r>
              <a:rPr lang="en-US" dirty="0"/>
              <a:t>Education</a:t>
            </a:r>
          </a:p>
          <a:p>
            <a:r>
              <a:rPr lang="en-US" dirty="0"/>
              <a:t>Occupation</a:t>
            </a:r>
          </a:p>
        </p:txBody>
      </p:sp>
      <p:pic>
        <p:nvPicPr>
          <p:cNvPr id="8" name="Picture 7" descr="As this graphic from the WHO shows, low- and middle-income countries tend to suffer more environment-related health issues, as do small children and adults over 50. Men tend to have more occupational exposures/injuries, whereas women tend to have exposures from things like cooking and gathering water. ">
            <a:extLst>
              <a:ext uri="{FF2B5EF4-FFF2-40B4-BE49-F238E27FC236}">
                <a16:creationId xmlns:a16="http://schemas.microsoft.com/office/drawing/2014/main" id="{749C6E19-6B71-3D0F-854D-B94F6DABC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390" y="1350181"/>
            <a:ext cx="5064442" cy="5064442"/>
          </a:xfrm>
          <a:prstGeom prst="rect">
            <a:avLst/>
          </a:prstGeom>
        </p:spPr>
      </p:pic>
    </p:spTree>
    <p:extLst>
      <p:ext uri="{BB962C8B-B14F-4D97-AF65-F5344CB8AC3E}">
        <p14:creationId xmlns:p14="http://schemas.microsoft.com/office/powerpoint/2010/main" val="2426731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1B43E-EED1-3A6E-6909-724050D8E0FE}"/>
              </a:ext>
            </a:extLst>
          </p:cNvPr>
          <p:cNvSpPr>
            <a:spLocks noGrp="1"/>
          </p:cNvSpPr>
          <p:nvPr>
            <p:ph type="title"/>
          </p:nvPr>
        </p:nvSpPr>
        <p:spPr/>
        <p:txBody>
          <a:bodyPr/>
          <a:lstStyle/>
          <a:p>
            <a:r>
              <a:rPr lang="en-US" dirty="0"/>
              <a:t>Access &amp; Disparities</a:t>
            </a:r>
          </a:p>
        </p:txBody>
      </p:sp>
      <p:sp>
        <p:nvSpPr>
          <p:cNvPr id="3" name="Content Placeholder 2">
            <a:extLst>
              <a:ext uri="{FF2B5EF4-FFF2-40B4-BE49-F238E27FC236}">
                <a16:creationId xmlns:a16="http://schemas.microsoft.com/office/drawing/2014/main" id="{4D75EE66-02CF-51CF-BA49-38175B098C6E}"/>
              </a:ext>
            </a:extLst>
          </p:cNvPr>
          <p:cNvSpPr>
            <a:spLocks noGrp="1"/>
          </p:cNvSpPr>
          <p:nvPr>
            <p:ph idx="1"/>
          </p:nvPr>
        </p:nvSpPr>
        <p:spPr>
          <a:xfrm>
            <a:off x="579120" y="1552766"/>
            <a:ext cx="3446764" cy="4725987"/>
          </a:xfrm>
        </p:spPr>
        <p:txBody>
          <a:bodyPr/>
          <a:lstStyle/>
          <a:p>
            <a:r>
              <a:rPr lang="en-US" sz="2000" dirty="0"/>
              <a:t>Access to things like clean water, proper sanitation, health care, etc.</a:t>
            </a:r>
          </a:p>
          <a:p>
            <a:r>
              <a:rPr lang="en-US" sz="2000" dirty="0"/>
              <a:t>Disparities in environmental exposures, in health care, etc.</a:t>
            </a:r>
          </a:p>
        </p:txBody>
      </p:sp>
      <p:grpSp>
        <p:nvGrpSpPr>
          <p:cNvPr id="11" name="Group 10">
            <a:extLst>
              <a:ext uri="{FF2B5EF4-FFF2-40B4-BE49-F238E27FC236}">
                <a16:creationId xmlns:a16="http://schemas.microsoft.com/office/drawing/2014/main" id="{950AEFF6-CC8E-9728-CFCD-1BAB407B690A}"/>
              </a:ext>
              <a:ext uri="{C183D7F6-B498-43B3-948B-1728B52AA6E4}">
                <adec:decorative xmlns:adec="http://schemas.microsoft.com/office/drawing/2017/decorative" val="1"/>
              </a:ext>
            </a:extLst>
          </p:cNvPr>
          <p:cNvGrpSpPr/>
          <p:nvPr/>
        </p:nvGrpSpPr>
        <p:grpSpPr>
          <a:xfrm>
            <a:off x="158496" y="3753358"/>
            <a:ext cx="3498920" cy="3087561"/>
            <a:chOff x="249936" y="3674111"/>
            <a:chExt cx="3403493" cy="3011523"/>
          </a:xfrm>
        </p:grpSpPr>
        <p:sp>
          <p:nvSpPr>
            <p:cNvPr id="10" name="Speech Bubble: Rectangle with Corners Rounded 9">
              <a:extLst>
                <a:ext uri="{FF2B5EF4-FFF2-40B4-BE49-F238E27FC236}">
                  <a16:creationId xmlns:a16="http://schemas.microsoft.com/office/drawing/2014/main" id="{94EC997D-D6D1-4991-4CD3-93D5D33C795C}"/>
                </a:ext>
              </a:extLst>
            </p:cNvPr>
            <p:cNvSpPr/>
            <p:nvPr/>
          </p:nvSpPr>
          <p:spPr>
            <a:xfrm>
              <a:off x="249936" y="3674111"/>
              <a:ext cx="3371088" cy="2926080"/>
            </a:xfrm>
            <a:prstGeom prst="wedgeRoundRectCallout">
              <a:avLst>
                <a:gd name="adj1" fmla="val 64881"/>
                <a:gd name="adj2" fmla="val -24375"/>
                <a:gd name="adj3" fmla="val 1666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93D1440-380D-E167-8130-BCF2BE4794E1}"/>
                </a:ext>
              </a:extLst>
            </p:cNvPr>
            <p:cNvSpPr txBox="1"/>
            <p:nvPr/>
          </p:nvSpPr>
          <p:spPr>
            <a:xfrm>
              <a:off x="375887" y="3823312"/>
              <a:ext cx="3277542" cy="2862322"/>
            </a:xfrm>
            <a:prstGeom prst="rect">
              <a:avLst/>
            </a:prstGeom>
            <a:noFill/>
          </p:spPr>
          <p:txBody>
            <a:bodyPr wrap="square" rtlCol="0">
              <a:spAutoFit/>
            </a:bodyPr>
            <a:lstStyle/>
            <a:p>
              <a:r>
                <a:rPr lang="en-US" sz="1200" dirty="0">
                  <a:solidFill>
                    <a:schemeClr val="bg1"/>
                  </a:solidFill>
                </a:rPr>
                <a:t>“A study published in March (2019) in the </a:t>
              </a:r>
              <a:r>
                <a:rPr lang="en-US" sz="1200" i="1" dirty="0">
                  <a:solidFill>
                    <a:schemeClr val="bg1"/>
                  </a:solidFill>
                </a:rPr>
                <a:t>Proceedings of the National Academy of Sciences USA </a:t>
              </a:r>
              <a:r>
                <a:rPr lang="en-US" sz="1200" dirty="0">
                  <a:solidFill>
                    <a:schemeClr val="bg1"/>
                  </a:solidFill>
                </a:rPr>
                <a:t>shows that </a:t>
              </a:r>
              <a:r>
                <a:rPr lang="en-US" sz="1200" b="1" dirty="0">
                  <a:solidFill>
                    <a:schemeClr val="bg1"/>
                  </a:solidFill>
                </a:rPr>
                <a:t>even though black and Hispanic people in the U.S. are exposed to more air pollution than white people, these groups consume less from the industries generating much of that pollution.</a:t>
              </a:r>
              <a:r>
                <a:rPr lang="en-US" sz="1200" dirty="0">
                  <a:solidFill>
                    <a:schemeClr val="bg1"/>
                  </a:solidFill>
                </a:rPr>
                <a:t> The findings put hard data behind inequities that environmental justice advocates have reported on the ground, revealing that </a:t>
              </a:r>
              <a:r>
                <a:rPr lang="en-US" sz="1200" b="1" dirty="0">
                  <a:solidFill>
                    <a:schemeClr val="bg1"/>
                  </a:solidFill>
                </a:rPr>
                <a:t>racial minorities bear a disproportionate amount of the costs of emissions tied to higher levels of consumption.</a:t>
              </a:r>
              <a:r>
                <a:rPr lang="en-US" sz="1200" dirty="0">
                  <a:solidFill>
                    <a:schemeClr val="bg1"/>
                  </a:solidFill>
                </a:rPr>
                <a:t>” (Thompson, Scientific American)</a:t>
              </a:r>
            </a:p>
          </p:txBody>
        </p:sp>
      </p:grpSp>
      <p:pic>
        <p:nvPicPr>
          <p:cNvPr id="8" name="Picture 7" descr="This 2019 study on air pollution perfectly illustrates this – it found that while white people in the U.S. are responsible for much of the consumption driving higher emissions in various industries, Black and Hispanic people are exposed to higher levels of air pollution from those industries, disproportionately bearing the health effects of the air pollution caused by those emissions.">
            <a:extLst>
              <a:ext uri="{FF2B5EF4-FFF2-40B4-BE49-F238E27FC236}">
                <a16:creationId xmlns:a16="http://schemas.microsoft.com/office/drawing/2014/main" id="{10F93BFC-84A3-EB3E-A67E-3D33A90D2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399" y="1412294"/>
            <a:ext cx="4809105" cy="4504137"/>
          </a:xfrm>
          <a:prstGeom prst="rect">
            <a:avLst/>
          </a:prstGeom>
        </p:spPr>
      </p:pic>
    </p:spTree>
    <p:extLst>
      <p:ext uri="{BB962C8B-B14F-4D97-AF65-F5344CB8AC3E}">
        <p14:creationId xmlns:p14="http://schemas.microsoft.com/office/powerpoint/2010/main" val="143586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1728-40F2-2BC7-1FA2-CF4303D57F10}"/>
              </a:ext>
            </a:extLst>
          </p:cNvPr>
          <p:cNvSpPr>
            <a:spLocks noGrp="1"/>
          </p:cNvSpPr>
          <p:nvPr>
            <p:ph type="title"/>
          </p:nvPr>
        </p:nvSpPr>
        <p:spPr/>
        <p:txBody>
          <a:bodyPr/>
          <a:lstStyle/>
          <a:p>
            <a:r>
              <a:rPr lang="en-US" dirty="0"/>
              <a:t>Environmental Justice</a:t>
            </a:r>
          </a:p>
        </p:txBody>
      </p:sp>
      <p:sp>
        <p:nvSpPr>
          <p:cNvPr id="3" name="Content Placeholder 2">
            <a:extLst>
              <a:ext uri="{FF2B5EF4-FFF2-40B4-BE49-F238E27FC236}">
                <a16:creationId xmlns:a16="http://schemas.microsoft.com/office/drawing/2014/main" id="{5DDA2B18-03D7-CF0D-A7F0-4F703DEA8ADF}"/>
              </a:ext>
            </a:extLst>
          </p:cNvPr>
          <p:cNvSpPr>
            <a:spLocks noGrp="1"/>
          </p:cNvSpPr>
          <p:nvPr>
            <p:ph idx="1"/>
          </p:nvPr>
        </p:nvSpPr>
        <p:spPr>
          <a:xfrm>
            <a:off x="521208" y="1662494"/>
            <a:ext cx="8165592" cy="4725987"/>
          </a:xfrm>
        </p:spPr>
        <p:txBody>
          <a:bodyPr/>
          <a:lstStyle/>
          <a:p>
            <a:pPr marL="0" indent="0">
              <a:buNone/>
            </a:pPr>
            <a:r>
              <a:rPr lang="en-US" sz="2000" dirty="0"/>
              <a:t>Environmental Justice: “the </a:t>
            </a:r>
            <a:r>
              <a:rPr lang="en-US" sz="2000" dirty="0">
                <a:solidFill>
                  <a:schemeClr val="bg2"/>
                </a:solidFill>
              </a:rPr>
              <a:t>fair treatment </a:t>
            </a:r>
            <a:r>
              <a:rPr lang="en-US" sz="2000" dirty="0"/>
              <a:t>and </a:t>
            </a:r>
            <a:r>
              <a:rPr lang="en-US" sz="2000" dirty="0">
                <a:solidFill>
                  <a:schemeClr val="accent4"/>
                </a:solidFill>
              </a:rPr>
              <a:t>meaningful involvement </a:t>
            </a:r>
            <a:r>
              <a:rPr lang="en-US" sz="2000" dirty="0"/>
              <a:t>of </a:t>
            </a:r>
            <a:r>
              <a:rPr lang="en-US" sz="2000" dirty="0">
                <a:solidFill>
                  <a:schemeClr val="accent3"/>
                </a:solidFill>
              </a:rPr>
              <a:t>all people </a:t>
            </a:r>
            <a:r>
              <a:rPr lang="en-US" sz="2000" dirty="0"/>
              <a:t>regardless of race, color, national origin, or income, with respect to the development, implementation, and enforcement of environmental laws, regulations, and policies.” </a:t>
            </a:r>
            <a:r>
              <a:rPr lang="en-US" sz="1800" dirty="0"/>
              <a:t>(EPA, “Environmental Justice”)</a:t>
            </a:r>
          </a:p>
          <a:p>
            <a:endParaRPr lang="en-US" dirty="0"/>
          </a:p>
        </p:txBody>
      </p:sp>
      <p:grpSp>
        <p:nvGrpSpPr>
          <p:cNvPr id="7" name="Group 6">
            <a:extLst>
              <a:ext uri="{FF2B5EF4-FFF2-40B4-BE49-F238E27FC236}">
                <a16:creationId xmlns:a16="http://schemas.microsoft.com/office/drawing/2014/main" id="{AF0C376D-E1CD-54E6-0AE7-2499F9AB51AE}"/>
              </a:ext>
              <a:ext uri="{C183D7F6-B498-43B3-948B-1728B52AA6E4}">
                <adec:decorative xmlns:adec="http://schemas.microsoft.com/office/drawing/2017/decorative" val="1"/>
              </a:ext>
            </a:extLst>
          </p:cNvPr>
          <p:cNvGrpSpPr/>
          <p:nvPr/>
        </p:nvGrpSpPr>
        <p:grpSpPr>
          <a:xfrm>
            <a:off x="1719834" y="3429000"/>
            <a:ext cx="5768340" cy="2697480"/>
            <a:chOff x="1719834" y="3429000"/>
            <a:chExt cx="5768340" cy="2697480"/>
          </a:xfrm>
        </p:grpSpPr>
        <p:sp>
          <p:nvSpPr>
            <p:cNvPr id="6" name="Rectangle: Rounded Corners 5">
              <a:extLst>
                <a:ext uri="{FF2B5EF4-FFF2-40B4-BE49-F238E27FC236}">
                  <a16:creationId xmlns:a16="http://schemas.microsoft.com/office/drawing/2014/main" id="{34534829-56C0-D359-F5A3-2D65F03C4E1C}"/>
                </a:ext>
              </a:extLst>
            </p:cNvPr>
            <p:cNvSpPr/>
            <p:nvPr/>
          </p:nvSpPr>
          <p:spPr>
            <a:xfrm>
              <a:off x="1719834" y="3429000"/>
              <a:ext cx="5768340" cy="2697480"/>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2CE1174-1DCE-C902-78B0-AB263853B9FE}"/>
                </a:ext>
              </a:extLst>
            </p:cNvPr>
            <p:cNvSpPr txBox="1"/>
            <p:nvPr/>
          </p:nvSpPr>
          <p:spPr>
            <a:xfrm>
              <a:off x="1719834" y="3727482"/>
              <a:ext cx="5768340" cy="2215991"/>
            </a:xfrm>
            <a:prstGeom prst="rect">
              <a:avLst/>
            </a:prstGeom>
            <a:noFill/>
          </p:spPr>
          <p:txBody>
            <a:bodyPr wrap="square">
              <a:spAutoFit/>
            </a:bodyPr>
            <a:lstStyle/>
            <a:p>
              <a:pPr algn="ctr"/>
              <a:r>
                <a:rPr lang="en-US" dirty="0">
                  <a:solidFill>
                    <a:schemeClr val="bg1"/>
                  </a:solidFill>
                </a:rPr>
                <a:t>“Whether by conscious design or institutional neglect, communities of color in urban ghettos, in rural 'poverty pockets', or on economically impoverished Native-American reservations face some of the worst environmental devastation in the nation.” </a:t>
              </a:r>
            </a:p>
            <a:p>
              <a:pPr algn="ctr"/>
              <a:endParaRPr lang="en-US" sz="1600" dirty="0"/>
            </a:p>
            <a:p>
              <a:pPr algn="ctr"/>
              <a:r>
                <a:rPr lang="en-US" sz="1600" dirty="0">
                  <a:solidFill>
                    <a:schemeClr val="bg1"/>
                  </a:solidFill>
                </a:rPr>
                <a:t>– Dr. Robert Bullard</a:t>
              </a:r>
            </a:p>
            <a:p>
              <a:pPr algn="ctr"/>
              <a:r>
                <a:rPr lang="en-US" sz="1600" dirty="0">
                  <a:solidFill>
                    <a:schemeClr val="bg1"/>
                  </a:solidFill>
                </a:rPr>
                <a:t>(“Father” of the Environmental Justice movement)</a:t>
              </a:r>
            </a:p>
          </p:txBody>
        </p:sp>
      </p:grpSp>
    </p:spTree>
    <p:extLst>
      <p:ext uri="{BB962C8B-B14F-4D97-AF65-F5344CB8AC3E}">
        <p14:creationId xmlns:p14="http://schemas.microsoft.com/office/powerpoint/2010/main" val="3638861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49574-6783-4368-C47F-CF8632F4504A}"/>
              </a:ext>
            </a:extLst>
          </p:cNvPr>
          <p:cNvSpPr>
            <a:spLocks noGrp="1"/>
          </p:cNvSpPr>
          <p:nvPr>
            <p:ph type="title"/>
          </p:nvPr>
        </p:nvSpPr>
        <p:spPr/>
        <p:txBody>
          <a:bodyPr/>
          <a:lstStyle/>
          <a:p>
            <a:r>
              <a:rPr lang="en-US" dirty="0"/>
              <a:t>Genetics/Epigenetics</a:t>
            </a:r>
          </a:p>
        </p:txBody>
      </p:sp>
      <p:sp>
        <p:nvSpPr>
          <p:cNvPr id="3" name="Content Placeholder 2">
            <a:extLst>
              <a:ext uri="{FF2B5EF4-FFF2-40B4-BE49-F238E27FC236}">
                <a16:creationId xmlns:a16="http://schemas.microsoft.com/office/drawing/2014/main" id="{E0294B3A-7B29-01F4-CECB-6633CB4BE662}"/>
              </a:ext>
            </a:extLst>
          </p:cNvPr>
          <p:cNvSpPr>
            <a:spLocks noGrp="1"/>
          </p:cNvSpPr>
          <p:nvPr>
            <p:ph idx="1"/>
          </p:nvPr>
        </p:nvSpPr>
        <p:spPr>
          <a:xfrm>
            <a:off x="553924" y="1525382"/>
            <a:ext cx="5351926" cy="4725987"/>
          </a:xfrm>
        </p:spPr>
        <p:txBody>
          <a:bodyPr/>
          <a:lstStyle/>
          <a:p>
            <a:r>
              <a:rPr lang="en-US" sz="1400" dirty="0"/>
              <a:t>“Subtle differences in one person’s genes can cause them to respond differently to the same environmental exposure as another person. As a result, some people may develop a disease after being exposed to something in the environment while others may not.” (NIEHS, “Gene and Environment Interaction”)</a:t>
            </a:r>
          </a:p>
          <a:p>
            <a:r>
              <a:rPr lang="en-US" sz="1400" dirty="0"/>
              <a:t>“Epigenetics is the study of </a:t>
            </a:r>
            <a:r>
              <a:rPr lang="en-US" sz="1400" dirty="0">
                <a:solidFill>
                  <a:schemeClr val="bg2"/>
                </a:solidFill>
              </a:rPr>
              <a:t>how your behaviors and environment can cause changes that affect the way your genes work</a:t>
            </a:r>
            <a:r>
              <a:rPr lang="en-US" sz="1400" dirty="0"/>
              <a:t>. Unlike genetic changes, </a:t>
            </a:r>
            <a:r>
              <a:rPr lang="en-US" sz="1400" dirty="0">
                <a:solidFill>
                  <a:schemeClr val="accent4"/>
                </a:solidFill>
              </a:rPr>
              <a:t>epigenetic changes are reversible and do not change your DNA sequence</a:t>
            </a:r>
            <a:r>
              <a:rPr lang="en-US" sz="1400" dirty="0"/>
              <a:t>, but </a:t>
            </a:r>
            <a:r>
              <a:rPr lang="en-US" sz="1400" dirty="0">
                <a:solidFill>
                  <a:schemeClr val="tx2"/>
                </a:solidFill>
              </a:rPr>
              <a:t>they can change how your body reads a DNA sequence</a:t>
            </a:r>
            <a:r>
              <a:rPr lang="en-US" sz="1400" dirty="0"/>
              <a:t>.” (CDC, “What is Epigenetics?”)</a:t>
            </a:r>
          </a:p>
          <a:p>
            <a:pPr lvl="1"/>
            <a:r>
              <a:rPr lang="en-US" sz="1400" dirty="0"/>
              <a:t>Examples of epigenetic changes:</a:t>
            </a:r>
          </a:p>
          <a:p>
            <a:pPr lvl="2"/>
            <a:r>
              <a:rPr lang="en-US" sz="1200" dirty="0"/>
              <a:t>Infections: germs can change your epigenetics to weaken your immune system to help the germs survive</a:t>
            </a:r>
          </a:p>
          <a:p>
            <a:pPr lvl="2"/>
            <a:r>
              <a:rPr lang="en-US" sz="1200" dirty="0"/>
              <a:t>Cancer: certain epigenetic changes can increase your risk of cancer, such as how having a mutation in the </a:t>
            </a:r>
            <a:r>
              <a:rPr lang="en-US" sz="1200" i="1" dirty="0"/>
              <a:t>BRAC1</a:t>
            </a:r>
            <a:r>
              <a:rPr lang="en-US" sz="1200" dirty="0"/>
              <a:t> gene can increase your risk of breast cancer</a:t>
            </a:r>
          </a:p>
          <a:p>
            <a:pPr lvl="2"/>
            <a:r>
              <a:rPr lang="en-US" sz="1200" dirty="0"/>
              <a:t>Nutrition during pregnancy: a mother’s diet can change the baby’s epigenetics – for example, children born to women who experienced famine can end up with increased risk of developing certain diseases</a:t>
            </a:r>
          </a:p>
        </p:txBody>
      </p:sp>
      <p:grpSp>
        <p:nvGrpSpPr>
          <p:cNvPr id="6" name="Group 5">
            <a:extLst>
              <a:ext uri="{FF2B5EF4-FFF2-40B4-BE49-F238E27FC236}">
                <a16:creationId xmlns:a16="http://schemas.microsoft.com/office/drawing/2014/main" id="{D9F5666A-38A9-9416-CB32-A86084041BF7}"/>
              </a:ext>
              <a:ext uri="{C183D7F6-B498-43B3-948B-1728B52AA6E4}">
                <adec:decorative xmlns:adec="http://schemas.microsoft.com/office/drawing/2017/decorative" val="1"/>
              </a:ext>
            </a:extLst>
          </p:cNvPr>
          <p:cNvGrpSpPr/>
          <p:nvPr/>
        </p:nvGrpSpPr>
        <p:grpSpPr>
          <a:xfrm>
            <a:off x="6387713" y="1534478"/>
            <a:ext cx="2459708" cy="4332922"/>
            <a:chOff x="6595872" y="1534478"/>
            <a:chExt cx="2298192" cy="4220146"/>
          </a:xfrm>
        </p:grpSpPr>
        <p:sp>
          <p:nvSpPr>
            <p:cNvPr id="5" name="Rectangle: Rounded Corners 4">
              <a:extLst>
                <a:ext uri="{FF2B5EF4-FFF2-40B4-BE49-F238E27FC236}">
                  <a16:creationId xmlns:a16="http://schemas.microsoft.com/office/drawing/2014/main" id="{EB605EE1-B399-5BFB-5CFE-55FB2C7ACF6D}"/>
                </a:ext>
              </a:extLst>
            </p:cNvPr>
            <p:cNvSpPr/>
            <p:nvPr/>
          </p:nvSpPr>
          <p:spPr>
            <a:xfrm>
              <a:off x="6595872" y="1534478"/>
              <a:ext cx="2298192" cy="42201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B320F2-56A3-E3CB-F0D2-83F78AD1F53E}"/>
                </a:ext>
              </a:extLst>
            </p:cNvPr>
            <p:cNvSpPr txBox="1"/>
            <p:nvPr/>
          </p:nvSpPr>
          <p:spPr>
            <a:xfrm>
              <a:off x="6705184" y="1711061"/>
              <a:ext cx="2188880" cy="3866980"/>
            </a:xfrm>
            <a:prstGeom prst="rect">
              <a:avLst/>
            </a:prstGeom>
            <a:noFill/>
          </p:spPr>
          <p:txBody>
            <a:bodyPr wrap="square" rtlCol="0">
              <a:spAutoFit/>
            </a:bodyPr>
            <a:lstStyle/>
            <a:p>
              <a:r>
                <a:rPr lang="en-US" sz="1200" dirty="0"/>
                <a:t>“Smoking can result in epigenetic changes. For example, </a:t>
              </a:r>
              <a:r>
                <a:rPr lang="en-US" sz="1200" b="1" dirty="0"/>
                <a:t>at certain parts of the </a:t>
              </a:r>
              <a:r>
                <a:rPr lang="en-US" sz="1200" b="1" i="1" dirty="0"/>
                <a:t>AHRR</a:t>
              </a:r>
              <a:r>
                <a:rPr lang="en-US" sz="1200" b="1" dirty="0"/>
                <a:t> gene, smokers tend to have less DNA methylation than non-smokers. </a:t>
              </a:r>
              <a:r>
                <a:rPr lang="en-US" sz="1200" dirty="0"/>
                <a:t>The difference is greater for heavy smokers and long-term smokers. </a:t>
              </a:r>
              <a:r>
                <a:rPr lang="en-US" sz="1200" b="1" dirty="0"/>
                <a:t>After quitting smoking, former smokers can begin to have increased DNA methylation at this gene. Eventually, they can reach levels similar to those of non-smokers. </a:t>
              </a:r>
              <a:r>
                <a:rPr lang="en-US" sz="1200" dirty="0"/>
                <a:t>In some cases, this can happen in under a year, but the length of time depends on how long and how much someone smoked before quitting.” (CDC, “What is Epigenetics?”)</a:t>
              </a:r>
            </a:p>
          </p:txBody>
        </p:sp>
      </p:grpSp>
    </p:spTree>
    <p:extLst>
      <p:ext uri="{BB962C8B-B14F-4D97-AF65-F5344CB8AC3E}">
        <p14:creationId xmlns:p14="http://schemas.microsoft.com/office/powerpoint/2010/main" val="143848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9186-1664-B309-5645-03F17B629A0E}"/>
              </a:ext>
            </a:extLst>
          </p:cNvPr>
          <p:cNvSpPr>
            <a:spLocks noGrp="1"/>
          </p:cNvSpPr>
          <p:nvPr>
            <p:ph type="title"/>
          </p:nvPr>
        </p:nvSpPr>
        <p:spPr/>
        <p:txBody>
          <a:bodyPr/>
          <a:lstStyle/>
          <a:p>
            <a:r>
              <a:rPr lang="en-US" dirty="0"/>
              <a:t>Climate Change</a:t>
            </a:r>
          </a:p>
        </p:txBody>
      </p:sp>
      <p:sp>
        <p:nvSpPr>
          <p:cNvPr id="3" name="Content Placeholder 2">
            <a:extLst>
              <a:ext uri="{FF2B5EF4-FFF2-40B4-BE49-F238E27FC236}">
                <a16:creationId xmlns:a16="http://schemas.microsoft.com/office/drawing/2014/main" id="{6B9EE50F-D943-5343-36DB-A9C75137EF73}"/>
              </a:ext>
            </a:extLst>
          </p:cNvPr>
          <p:cNvSpPr>
            <a:spLocks noGrp="1"/>
          </p:cNvSpPr>
          <p:nvPr>
            <p:ph idx="1"/>
          </p:nvPr>
        </p:nvSpPr>
        <p:spPr>
          <a:xfrm>
            <a:off x="563880" y="1632014"/>
            <a:ext cx="4462272" cy="4725987"/>
          </a:xfrm>
        </p:spPr>
        <p:txBody>
          <a:bodyPr/>
          <a:lstStyle/>
          <a:p>
            <a:r>
              <a:rPr lang="en-US" sz="2000" dirty="0"/>
              <a:t>“Between 2030 and 2050, climate change is expected to cause approximately </a:t>
            </a:r>
            <a:r>
              <a:rPr lang="en-US" sz="2000" dirty="0">
                <a:solidFill>
                  <a:schemeClr val="accent1"/>
                </a:solidFill>
              </a:rPr>
              <a:t>250,000</a:t>
            </a:r>
            <a:r>
              <a:rPr lang="en-US" sz="2000" dirty="0"/>
              <a:t> </a:t>
            </a:r>
            <a:r>
              <a:rPr lang="en-US" sz="2000" dirty="0">
                <a:solidFill>
                  <a:schemeClr val="accent1"/>
                </a:solidFill>
              </a:rPr>
              <a:t>additional deaths per year</a:t>
            </a:r>
            <a:r>
              <a:rPr lang="en-US" sz="2000" dirty="0"/>
              <a:t>, from malnutrition, malaria, diarrhea and heat stress.” </a:t>
            </a:r>
            <a:r>
              <a:rPr lang="en-US" sz="1600" dirty="0"/>
              <a:t>(WHO, “Climate Change and Health”)</a:t>
            </a:r>
          </a:p>
          <a:p>
            <a:r>
              <a:rPr lang="en-US" sz="2000" dirty="0"/>
              <a:t>“The direct damage costs to health (i.e. excluding costs in health-determining sectors such as agriculture and water and sanitation), is estimated to be between </a:t>
            </a:r>
            <a:r>
              <a:rPr lang="en-US" sz="2000" dirty="0">
                <a:solidFill>
                  <a:schemeClr val="accent4"/>
                </a:solidFill>
              </a:rPr>
              <a:t>USD 2-4 billion/year </a:t>
            </a:r>
            <a:r>
              <a:rPr lang="en-US" sz="2000" dirty="0"/>
              <a:t>by 2030.” </a:t>
            </a:r>
            <a:r>
              <a:rPr lang="en-US" sz="1600" dirty="0"/>
              <a:t>(WHO, “Climate Change and Health”)</a:t>
            </a:r>
            <a:endParaRPr lang="en-US" sz="2000" dirty="0"/>
          </a:p>
        </p:txBody>
      </p:sp>
      <p:sp>
        <p:nvSpPr>
          <p:cNvPr id="4" name="TextBox 3">
            <a:extLst>
              <a:ext uri="{FF2B5EF4-FFF2-40B4-BE49-F238E27FC236}">
                <a16:creationId xmlns:a16="http://schemas.microsoft.com/office/drawing/2014/main" id="{339EA228-FD3F-2C59-06BF-A340643F76CC}"/>
              </a:ext>
            </a:extLst>
          </p:cNvPr>
          <p:cNvSpPr txBox="1"/>
          <p:nvPr/>
        </p:nvSpPr>
        <p:spPr>
          <a:xfrm>
            <a:off x="5376672" y="1219200"/>
            <a:ext cx="3538728" cy="2092881"/>
          </a:xfrm>
          <a:prstGeom prst="rect">
            <a:avLst/>
          </a:prstGeom>
          <a:noFill/>
        </p:spPr>
        <p:txBody>
          <a:bodyPr wrap="square" rtlCol="0">
            <a:spAutoFit/>
          </a:bodyPr>
          <a:lstStyle/>
          <a:p>
            <a:r>
              <a:rPr lang="en-US" sz="1400" dirty="0">
                <a:hlinkClick r:id="rId3"/>
              </a:rPr>
              <a:t>NIEHS Climate Change and Human Health Program</a:t>
            </a:r>
            <a:endParaRPr lang="en-US" sz="1400" dirty="0"/>
          </a:p>
          <a:p>
            <a:r>
              <a:rPr lang="en-US" sz="1200" dirty="0"/>
              <a:t>The NIEHS Climate Change and Human Health Program provides coordination and leadership for NIEHS-supported research and activities related to the human health impacts of climate change. This program also coordinates climate change and health collaborations across NIEHS, NIH, and other federal agencies.</a:t>
            </a:r>
          </a:p>
          <a:p>
            <a:endParaRPr lang="en-US" dirty="0"/>
          </a:p>
        </p:txBody>
      </p:sp>
      <p:sp>
        <p:nvSpPr>
          <p:cNvPr id="5" name="TextBox 4">
            <a:extLst>
              <a:ext uri="{FF2B5EF4-FFF2-40B4-BE49-F238E27FC236}">
                <a16:creationId xmlns:a16="http://schemas.microsoft.com/office/drawing/2014/main" id="{BA983F22-D833-3329-9AF5-D7E98D938549}"/>
              </a:ext>
            </a:extLst>
          </p:cNvPr>
          <p:cNvSpPr txBox="1"/>
          <p:nvPr/>
        </p:nvSpPr>
        <p:spPr>
          <a:xfrm>
            <a:off x="5376672" y="3429000"/>
            <a:ext cx="3538728" cy="2523768"/>
          </a:xfrm>
          <a:prstGeom prst="rect">
            <a:avLst/>
          </a:prstGeom>
          <a:noFill/>
        </p:spPr>
        <p:txBody>
          <a:bodyPr wrap="square" rtlCol="0">
            <a:spAutoFit/>
          </a:bodyPr>
          <a:lstStyle/>
          <a:p>
            <a:r>
              <a:rPr lang="en-US" sz="1400" dirty="0">
                <a:hlinkClick r:id="rId4"/>
              </a:rPr>
              <a:t>NIH Climate Change and Health Initiative</a:t>
            </a:r>
            <a:endParaRPr lang="en-US" sz="1400" dirty="0"/>
          </a:p>
          <a:p>
            <a:r>
              <a:rPr lang="en-US" sz="1200" dirty="0"/>
              <a:t>The NIH Climate Change and Health Initiative is an urgent, cross-cutting NIH effort to reduce health threats from climate change across the lifespan and build health resilience in individuals, communities, and nations around the world, especially among those at highest risk. The NIH Climate Change and Health Initiative is led by an Executive Committee comprising the Directors of seven NIH Institutes and Centers. The NIEHS Director chairs the Executive Committee and NIEHS provides the Initiative's administrative home.</a:t>
            </a:r>
          </a:p>
        </p:txBody>
      </p:sp>
    </p:spTree>
    <p:extLst>
      <p:ext uri="{BB962C8B-B14F-4D97-AF65-F5344CB8AC3E}">
        <p14:creationId xmlns:p14="http://schemas.microsoft.com/office/powerpoint/2010/main" val="3761610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6C01-4B18-2E39-7A9D-5487B1EF00B7}"/>
              </a:ext>
            </a:extLst>
          </p:cNvPr>
          <p:cNvSpPr>
            <a:spLocks noGrp="1"/>
          </p:cNvSpPr>
          <p:nvPr>
            <p:ph type="title"/>
          </p:nvPr>
        </p:nvSpPr>
        <p:spPr/>
        <p:txBody>
          <a:bodyPr/>
          <a:lstStyle/>
          <a:p>
            <a:r>
              <a:rPr lang="en-US" dirty="0"/>
              <a:t>Examples of Literature Search Topics</a:t>
            </a:r>
          </a:p>
        </p:txBody>
      </p:sp>
      <p:sp>
        <p:nvSpPr>
          <p:cNvPr id="3" name="Content Placeholder 2">
            <a:extLst>
              <a:ext uri="{FF2B5EF4-FFF2-40B4-BE49-F238E27FC236}">
                <a16:creationId xmlns:a16="http://schemas.microsoft.com/office/drawing/2014/main" id="{4BE23CD3-C3EF-4BC6-08CC-75B43EFC06DE}"/>
              </a:ext>
            </a:extLst>
          </p:cNvPr>
          <p:cNvSpPr>
            <a:spLocks noGrp="1"/>
          </p:cNvSpPr>
          <p:nvPr>
            <p:ph idx="1"/>
          </p:nvPr>
        </p:nvSpPr>
        <p:spPr>
          <a:xfrm>
            <a:off x="457200" y="1632014"/>
            <a:ext cx="8418576" cy="4725987"/>
          </a:xfrm>
        </p:spPr>
        <p:txBody>
          <a:bodyPr numCol="2"/>
          <a:lstStyle/>
          <a:p>
            <a:r>
              <a:rPr lang="en-US" sz="1200" dirty="0"/>
              <a:t>Climate change and rheumatic diseases</a:t>
            </a:r>
          </a:p>
          <a:p>
            <a:r>
              <a:rPr lang="en-US" sz="1200" dirty="0"/>
              <a:t>Climate change and sleep</a:t>
            </a:r>
          </a:p>
          <a:p>
            <a:r>
              <a:rPr lang="en-US" sz="1200" dirty="0"/>
              <a:t>Covid-19 pandemic and sleep</a:t>
            </a:r>
          </a:p>
          <a:p>
            <a:r>
              <a:rPr lang="en-US" sz="1200" dirty="0"/>
              <a:t>Covid-19 and climate/environmental factors</a:t>
            </a:r>
          </a:p>
          <a:p>
            <a:r>
              <a:rPr lang="en-US" sz="1200" dirty="0"/>
              <a:t>Endocrine disrupting chemicals and hair care products</a:t>
            </a:r>
          </a:p>
          <a:p>
            <a:r>
              <a:rPr lang="en-US" sz="1200" dirty="0"/>
              <a:t>Endocrine disrupting chemicals and menopause</a:t>
            </a:r>
          </a:p>
          <a:p>
            <a:r>
              <a:rPr lang="en-US" sz="1200" dirty="0"/>
              <a:t>PFAS and cancer</a:t>
            </a:r>
          </a:p>
          <a:p>
            <a:r>
              <a:rPr lang="en-US" sz="1200" dirty="0"/>
              <a:t>PFAS and infections</a:t>
            </a:r>
          </a:p>
          <a:p>
            <a:r>
              <a:rPr lang="en-US" sz="1200" dirty="0"/>
              <a:t>Vitamin D and fertility</a:t>
            </a:r>
          </a:p>
          <a:p>
            <a:r>
              <a:rPr lang="en-US" sz="1200" dirty="0"/>
              <a:t>Outdoor air pollution and fertility</a:t>
            </a:r>
          </a:p>
          <a:p>
            <a:r>
              <a:rPr lang="en-US" sz="1200" dirty="0"/>
              <a:t>Lead and ovarian aging</a:t>
            </a:r>
          </a:p>
          <a:p>
            <a:r>
              <a:rPr lang="en-US" sz="1200" dirty="0"/>
              <a:t>Lead, drinking water, and reproductive development in Puerto Rico</a:t>
            </a:r>
          </a:p>
          <a:p>
            <a:r>
              <a:rPr lang="en-US" sz="1200" dirty="0"/>
              <a:t>Racial/ethnic discrimination and hypertension risk in women</a:t>
            </a:r>
          </a:p>
          <a:p>
            <a:endParaRPr lang="en-US" sz="1200" dirty="0"/>
          </a:p>
          <a:p>
            <a:pPr marL="0" indent="0">
              <a:buNone/>
            </a:pPr>
            <a:endParaRPr lang="en-US" sz="1200" dirty="0"/>
          </a:p>
          <a:p>
            <a:r>
              <a:rPr lang="en-US" sz="1200" dirty="0"/>
              <a:t>Traumatic childhood experiences and metabolic syndrome in women</a:t>
            </a:r>
          </a:p>
          <a:p>
            <a:r>
              <a:rPr lang="en-US" sz="1200" dirty="0"/>
              <a:t>Cigarette smoke and cervical cancer</a:t>
            </a:r>
          </a:p>
          <a:p>
            <a:r>
              <a:rPr lang="en-US" sz="1200" dirty="0"/>
              <a:t>Cigarette smoke and epigenetics</a:t>
            </a:r>
          </a:p>
          <a:p>
            <a:r>
              <a:rPr lang="en-US" sz="1200" dirty="0"/>
              <a:t>Harmful algal blooms and toxicology</a:t>
            </a:r>
          </a:p>
          <a:p>
            <a:r>
              <a:rPr lang="en-US" sz="1200" dirty="0"/>
              <a:t>The effects of cannabinoids on the nervous system</a:t>
            </a:r>
          </a:p>
          <a:p>
            <a:r>
              <a:rPr lang="en-US" sz="1200" dirty="0"/>
              <a:t>Developmental effects of persistent organic pollutants</a:t>
            </a:r>
          </a:p>
          <a:p>
            <a:r>
              <a:rPr lang="en-US" sz="1200" dirty="0"/>
              <a:t>Chemical exposures and cardiometabolic health</a:t>
            </a:r>
          </a:p>
          <a:p>
            <a:r>
              <a:rPr lang="en-US" sz="1200" dirty="0"/>
              <a:t>Mold exposure and human health</a:t>
            </a:r>
          </a:p>
          <a:p>
            <a:r>
              <a:rPr lang="en-US" sz="1200" dirty="0"/>
              <a:t>Environmental exposures in housing in the Caribbean/South America</a:t>
            </a:r>
          </a:p>
          <a:p>
            <a:r>
              <a:rPr lang="en-US" sz="1200" dirty="0"/>
              <a:t>Air pollution and birth weight/growth stunting in Africa</a:t>
            </a:r>
          </a:p>
          <a:p>
            <a:r>
              <a:rPr lang="en-US" sz="1200" dirty="0"/>
              <a:t>Agent Orange and generational health effects/epigenetics</a:t>
            </a:r>
          </a:p>
          <a:p>
            <a:endParaRPr lang="en-US" sz="1200" dirty="0"/>
          </a:p>
        </p:txBody>
      </p:sp>
    </p:spTree>
    <p:extLst>
      <p:ext uri="{BB962C8B-B14F-4D97-AF65-F5344CB8AC3E}">
        <p14:creationId xmlns:p14="http://schemas.microsoft.com/office/powerpoint/2010/main" val="3395136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ADB9-1174-066A-BEF7-AF8ED225AC73}"/>
              </a:ext>
            </a:extLst>
          </p:cNvPr>
          <p:cNvSpPr>
            <a:spLocks noGrp="1"/>
          </p:cNvSpPr>
          <p:nvPr>
            <p:ph type="title"/>
          </p:nvPr>
        </p:nvSpPr>
        <p:spPr>
          <a:xfrm>
            <a:off x="457200" y="933002"/>
            <a:ext cx="8229600" cy="730250"/>
          </a:xfrm>
        </p:spPr>
        <p:txBody>
          <a:bodyPr/>
          <a:lstStyle/>
          <a:p>
            <a:r>
              <a:rPr lang="en-US" dirty="0"/>
              <a:t>What kind of environmental health information can I find in PubMed?</a:t>
            </a:r>
          </a:p>
        </p:txBody>
      </p:sp>
      <p:sp>
        <p:nvSpPr>
          <p:cNvPr id="3" name="Content Placeholder 2">
            <a:extLst>
              <a:ext uri="{FF2B5EF4-FFF2-40B4-BE49-F238E27FC236}">
                <a16:creationId xmlns:a16="http://schemas.microsoft.com/office/drawing/2014/main" id="{A7A03E64-F568-B4E5-F645-58C5106E9CFC}"/>
              </a:ext>
            </a:extLst>
          </p:cNvPr>
          <p:cNvSpPr>
            <a:spLocks noGrp="1"/>
          </p:cNvSpPr>
          <p:nvPr>
            <p:ph idx="1"/>
          </p:nvPr>
        </p:nvSpPr>
        <p:spPr>
          <a:xfrm>
            <a:off x="515112" y="1894142"/>
            <a:ext cx="4258056" cy="4725987"/>
          </a:xfrm>
        </p:spPr>
        <p:txBody>
          <a:bodyPr/>
          <a:lstStyle/>
          <a:p>
            <a:r>
              <a:rPr lang="en-US" sz="1800" dirty="0"/>
              <a:t>PubMed is focused on </a:t>
            </a:r>
            <a:r>
              <a:rPr lang="en-US" sz="1800" dirty="0">
                <a:solidFill>
                  <a:schemeClr val="tx2"/>
                </a:solidFill>
              </a:rPr>
              <a:t>biomedical</a:t>
            </a:r>
            <a:r>
              <a:rPr lang="en-US" sz="1800" dirty="0"/>
              <a:t> literature and </a:t>
            </a:r>
            <a:r>
              <a:rPr lang="en-US" sz="1800" dirty="0">
                <a:solidFill>
                  <a:schemeClr val="bg2"/>
                </a:solidFill>
              </a:rPr>
              <a:t>scholarly</a:t>
            </a:r>
            <a:r>
              <a:rPr lang="en-US" sz="1800" dirty="0"/>
              <a:t> journal articles</a:t>
            </a:r>
          </a:p>
          <a:p>
            <a:pPr lvl="1"/>
            <a:r>
              <a:rPr lang="en-US" sz="1600" dirty="0"/>
              <a:t>Won’t find things like: </a:t>
            </a:r>
          </a:p>
          <a:p>
            <a:pPr lvl="2"/>
            <a:r>
              <a:rPr lang="en-US" sz="1400" dirty="0"/>
              <a:t>“Grey literature” (government documents, industry reports, “white papers”, policy papers, etc.)</a:t>
            </a:r>
          </a:p>
          <a:p>
            <a:pPr lvl="2"/>
            <a:r>
              <a:rPr lang="en-US" sz="1400" dirty="0"/>
              <a:t>Consumer health resources (such as handouts or fact sheets or infographics)</a:t>
            </a:r>
          </a:p>
          <a:p>
            <a:pPr lvl="2"/>
            <a:r>
              <a:rPr lang="en-US" sz="1400" dirty="0"/>
              <a:t>Books/book chapters</a:t>
            </a:r>
          </a:p>
          <a:p>
            <a:pPr lvl="2"/>
            <a:r>
              <a:rPr lang="en-US" sz="1400" dirty="0"/>
              <a:t>Conference proceedings/meeting abstracts</a:t>
            </a:r>
          </a:p>
          <a:p>
            <a:r>
              <a:rPr lang="en-US" sz="1800" dirty="0"/>
              <a:t>PubMed does index study/publication types and you can search for/filter by specific study types (like observational studies, case reports, or controlled trials) or use </a:t>
            </a:r>
            <a:r>
              <a:rPr lang="en-US" sz="1800" dirty="0" err="1"/>
              <a:t>MeSH</a:t>
            </a:r>
            <a:r>
              <a:rPr lang="en-US" sz="1800" dirty="0"/>
              <a:t> terms for some study types</a:t>
            </a:r>
          </a:p>
        </p:txBody>
      </p:sp>
      <p:grpSp>
        <p:nvGrpSpPr>
          <p:cNvPr id="6" name="Group 5">
            <a:extLst>
              <a:ext uri="{FF2B5EF4-FFF2-40B4-BE49-F238E27FC236}">
                <a16:creationId xmlns:a16="http://schemas.microsoft.com/office/drawing/2014/main" id="{6A8A8FB9-DFA8-A6DF-CBF5-1E4238FE5956}"/>
              </a:ext>
              <a:ext uri="{C183D7F6-B498-43B3-948B-1728B52AA6E4}">
                <adec:decorative xmlns:adec="http://schemas.microsoft.com/office/drawing/2017/decorative" val="1"/>
              </a:ext>
            </a:extLst>
          </p:cNvPr>
          <p:cNvGrpSpPr/>
          <p:nvPr/>
        </p:nvGrpSpPr>
        <p:grpSpPr>
          <a:xfrm>
            <a:off x="5047488" y="1645920"/>
            <a:ext cx="3877056" cy="4291584"/>
            <a:chOff x="5047488" y="1645920"/>
            <a:chExt cx="3877056" cy="4291584"/>
          </a:xfrm>
        </p:grpSpPr>
        <p:sp>
          <p:nvSpPr>
            <p:cNvPr id="5" name="Rectangle: Rounded Corners 4">
              <a:extLst>
                <a:ext uri="{FF2B5EF4-FFF2-40B4-BE49-F238E27FC236}">
                  <a16:creationId xmlns:a16="http://schemas.microsoft.com/office/drawing/2014/main" id="{E445EF01-2B3C-A93A-B5F8-7DEEECBE3557}"/>
                </a:ext>
              </a:extLst>
            </p:cNvPr>
            <p:cNvSpPr/>
            <p:nvPr/>
          </p:nvSpPr>
          <p:spPr>
            <a:xfrm>
              <a:off x="5047488" y="1645920"/>
              <a:ext cx="3877056" cy="4291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818AC8-9FCC-37A2-57F5-AAF36EEB5AEF}"/>
                </a:ext>
              </a:extLst>
            </p:cNvPr>
            <p:cNvSpPr txBox="1"/>
            <p:nvPr/>
          </p:nvSpPr>
          <p:spPr>
            <a:xfrm>
              <a:off x="5163312" y="1951740"/>
              <a:ext cx="3700272" cy="3754874"/>
            </a:xfrm>
            <a:prstGeom prst="rect">
              <a:avLst/>
            </a:prstGeom>
            <a:noFill/>
          </p:spPr>
          <p:txBody>
            <a:bodyPr wrap="square" rtlCol="0">
              <a:spAutoFit/>
            </a:bodyPr>
            <a:lstStyle/>
            <a:p>
              <a:pPr algn="ctr"/>
              <a:r>
                <a:rPr lang="en-US" sz="1400" b="1" dirty="0">
                  <a:latin typeface="+mn-lt"/>
                </a:rPr>
                <a:t>Environmental Health Study Types</a:t>
              </a:r>
            </a:p>
            <a:p>
              <a:endParaRPr lang="en-US" sz="1400" b="1" dirty="0">
                <a:latin typeface="+mn-lt"/>
              </a:endParaRPr>
            </a:p>
            <a:p>
              <a:pPr marL="285750" indent="-285750">
                <a:buFont typeface="Arial" panose="020B0604020202020204" pitchFamily="34" charset="0"/>
                <a:buChar char="•"/>
              </a:pPr>
              <a:r>
                <a:rPr lang="en-US" sz="1400" dirty="0">
                  <a:latin typeface="+mn-lt"/>
                </a:rPr>
                <a:t>Epidemiological studies</a:t>
              </a:r>
            </a:p>
            <a:p>
              <a:pPr marL="742950" lvl="1" indent="-285750">
                <a:buFont typeface="Arial" panose="020B0604020202020204" pitchFamily="34" charset="0"/>
                <a:buChar char="•"/>
              </a:pPr>
              <a:r>
                <a:rPr lang="en-US" sz="1400" dirty="0">
                  <a:latin typeface="+mn-lt"/>
                </a:rPr>
                <a:t>Observational studies</a:t>
              </a:r>
            </a:p>
            <a:p>
              <a:pPr marL="1200150" lvl="2" indent="-285750">
                <a:buFont typeface="Arial" panose="020B0604020202020204" pitchFamily="34" charset="0"/>
                <a:buChar char="•"/>
              </a:pPr>
              <a:r>
                <a:rPr lang="en-US" sz="1400" dirty="0">
                  <a:latin typeface="+mn-lt"/>
                </a:rPr>
                <a:t>Case Series/Reports</a:t>
              </a:r>
            </a:p>
            <a:p>
              <a:pPr marL="1200150" lvl="2" indent="-285750">
                <a:buFont typeface="Arial" panose="020B0604020202020204" pitchFamily="34" charset="0"/>
                <a:buChar char="•"/>
              </a:pPr>
              <a:r>
                <a:rPr lang="en-US" sz="1400" dirty="0">
                  <a:latin typeface="+mn-lt"/>
                </a:rPr>
                <a:t>Cross-sectional studies</a:t>
              </a:r>
            </a:p>
            <a:p>
              <a:pPr marL="1200150" lvl="2" indent="-285750">
                <a:buFont typeface="Arial" panose="020B0604020202020204" pitchFamily="34" charset="0"/>
                <a:buChar char="•"/>
              </a:pPr>
              <a:r>
                <a:rPr lang="en-US" sz="1400" dirty="0">
                  <a:latin typeface="+mn-lt"/>
                </a:rPr>
                <a:t>Longitudinal studies</a:t>
              </a:r>
            </a:p>
            <a:p>
              <a:pPr marL="1200150" lvl="2" indent="-285750">
                <a:buFont typeface="Arial" panose="020B0604020202020204" pitchFamily="34" charset="0"/>
                <a:buChar char="•"/>
              </a:pPr>
              <a:r>
                <a:rPr lang="en-US" sz="1400" dirty="0">
                  <a:latin typeface="+mn-lt"/>
                </a:rPr>
                <a:t>Case-control studies</a:t>
              </a:r>
            </a:p>
            <a:p>
              <a:pPr marL="1200150" lvl="2" indent="-285750">
                <a:buFont typeface="Arial" panose="020B0604020202020204" pitchFamily="34" charset="0"/>
                <a:buChar char="•"/>
              </a:pPr>
              <a:r>
                <a:rPr lang="en-US" sz="1400" dirty="0">
                  <a:latin typeface="+mn-lt"/>
                </a:rPr>
                <a:t>Cohort studies</a:t>
              </a:r>
            </a:p>
            <a:p>
              <a:pPr marL="742950" lvl="1" indent="-285750">
                <a:buFont typeface="Arial" panose="020B0604020202020204" pitchFamily="34" charset="0"/>
                <a:buChar char="•"/>
              </a:pPr>
              <a:r>
                <a:rPr lang="en-US" sz="1400" dirty="0">
                  <a:latin typeface="+mn-lt"/>
                </a:rPr>
                <a:t>Experimental studies</a:t>
              </a:r>
            </a:p>
            <a:p>
              <a:pPr marL="1200150" lvl="2" indent="-285750">
                <a:buFont typeface="Arial" panose="020B0604020202020204" pitchFamily="34" charset="0"/>
                <a:buChar char="•"/>
              </a:pPr>
              <a:r>
                <a:rPr lang="en-US" sz="1400" dirty="0">
                  <a:latin typeface="+mn-lt"/>
                </a:rPr>
                <a:t>Clinical trials</a:t>
              </a:r>
            </a:p>
            <a:p>
              <a:pPr marL="742950" lvl="1" indent="-285750">
                <a:buFont typeface="Arial" panose="020B0604020202020204" pitchFamily="34" charset="0"/>
                <a:buChar char="•"/>
              </a:pPr>
              <a:r>
                <a:rPr lang="en-US" sz="1400" dirty="0">
                  <a:latin typeface="+mn-lt"/>
                </a:rPr>
                <a:t>Genetic association studies/genome-wide analyses</a:t>
              </a:r>
            </a:p>
            <a:p>
              <a:pPr marL="285750" indent="-285750">
                <a:buFont typeface="Arial" panose="020B0604020202020204" pitchFamily="34" charset="0"/>
                <a:buChar char="•"/>
              </a:pPr>
              <a:r>
                <a:rPr lang="en-US" sz="1400" dirty="0">
                  <a:latin typeface="+mn-lt"/>
                </a:rPr>
                <a:t>Toxicological studies</a:t>
              </a:r>
            </a:p>
            <a:p>
              <a:pPr marL="742950" lvl="1" indent="-285750">
                <a:buFont typeface="Arial" panose="020B0604020202020204" pitchFamily="34" charset="0"/>
                <a:buChar char="•"/>
              </a:pPr>
              <a:r>
                <a:rPr lang="en-US" sz="1400" dirty="0">
                  <a:latin typeface="+mn-lt"/>
                </a:rPr>
                <a:t>Toxicity studies (reproductive toxicity, genotoxicity, etc.)</a:t>
              </a:r>
            </a:p>
            <a:p>
              <a:pPr marL="742950" lvl="1" indent="-285750">
                <a:buFont typeface="Arial" panose="020B0604020202020204" pitchFamily="34" charset="0"/>
                <a:buChar char="•"/>
              </a:pPr>
              <a:r>
                <a:rPr lang="en-US" sz="1400" dirty="0">
                  <a:latin typeface="+mn-lt"/>
                </a:rPr>
                <a:t>Carcinogenicity studies</a:t>
              </a:r>
            </a:p>
          </p:txBody>
        </p:sp>
      </p:grpSp>
    </p:spTree>
    <p:extLst>
      <p:ext uri="{BB962C8B-B14F-4D97-AF65-F5344CB8AC3E}">
        <p14:creationId xmlns:p14="http://schemas.microsoft.com/office/powerpoint/2010/main" val="618282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3DDF8E-1954-8F4C-2DF4-404AE9DA3F56}"/>
              </a:ext>
            </a:extLst>
          </p:cNvPr>
          <p:cNvSpPr>
            <a:spLocks noGrp="1"/>
          </p:cNvSpPr>
          <p:nvPr>
            <p:ph type="title"/>
          </p:nvPr>
        </p:nvSpPr>
        <p:spPr/>
        <p:txBody>
          <a:bodyPr/>
          <a:lstStyle/>
          <a:p>
            <a:r>
              <a:rPr lang="en-US" dirty="0"/>
              <a:t>Article Type” filter in PubMed</a:t>
            </a:r>
          </a:p>
        </p:txBody>
      </p:sp>
      <p:pic>
        <p:nvPicPr>
          <p:cNvPr id="5" name="Content Placeholder 4" descr="This is an example of using the “Article Type” filter  in PubMed.&#10;">
            <a:extLst>
              <a:ext uri="{FF2B5EF4-FFF2-40B4-BE49-F238E27FC236}">
                <a16:creationId xmlns:a16="http://schemas.microsoft.com/office/drawing/2014/main" id="{D0A85F50-8484-D50A-8341-872D25DFBF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8533" y="1199198"/>
            <a:ext cx="5675515" cy="5214665"/>
          </a:xfrm>
          <a:ln>
            <a:solidFill>
              <a:schemeClr val="tx1"/>
            </a:solidFill>
          </a:ln>
        </p:spPr>
      </p:pic>
    </p:spTree>
    <p:extLst>
      <p:ext uri="{BB962C8B-B14F-4D97-AF65-F5344CB8AC3E}">
        <p14:creationId xmlns:p14="http://schemas.microsoft.com/office/powerpoint/2010/main" val="1286390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9A6A6B-F8D2-C0B6-645B-D54CC04DC754}"/>
              </a:ext>
            </a:extLst>
          </p:cNvPr>
          <p:cNvSpPr>
            <a:spLocks noGrp="1"/>
          </p:cNvSpPr>
          <p:nvPr>
            <p:ph type="title"/>
          </p:nvPr>
        </p:nvSpPr>
        <p:spPr/>
        <p:txBody>
          <a:bodyPr/>
          <a:lstStyle/>
          <a:p>
            <a:r>
              <a:rPr lang="en-US" dirty="0"/>
              <a:t>MeSH terms for study types/methods</a:t>
            </a:r>
          </a:p>
        </p:txBody>
      </p:sp>
      <p:pic>
        <p:nvPicPr>
          <p:cNvPr id="4" name="Content Placeholder 3" descr="This is an example of MeSH terms for study types/methods in PubMed.&#10;">
            <a:extLst>
              <a:ext uri="{FF2B5EF4-FFF2-40B4-BE49-F238E27FC236}">
                <a16:creationId xmlns:a16="http://schemas.microsoft.com/office/drawing/2014/main" id="{E6460633-2053-F474-ADC6-E761F08AAB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927" y="1039881"/>
            <a:ext cx="4957636" cy="5321615"/>
          </a:xfrm>
          <a:ln>
            <a:solidFill>
              <a:schemeClr val="tx1"/>
            </a:solidFill>
          </a:ln>
        </p:spPr>
      </p:pic>
    </p:spTree>
    <p:extLst>
      <p:ext uri="{BB962C8B-B14F-4D97-AF65-F5344CB8AC3E}">
        <p14:creationId xmlns:p14="http://schemas.microsoft.com/office/powerpoint/2010/main" val="3322178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6D67-11EB-DA05-1CFE-059458CF3D49}"/>
              </a:ext>
            </a:extLst>
          </p:cNvPr>
          <p:cNvSpPr>
            <a:spLocks noGrp="1"/>
          </p:cNvSpPr>
          <p:nvPr>
            <p:ph type="title"/>
          </p:nvPr>
        </p:nvSpPr>
        <p:spPr/>
        <p:txBody>
          <a:bodyPr/>
          <a:lstStyle/>
          <a:p>
            <a:r>
              <a:rPr lang="en-US" dirty="0"/>
              <a:t>Environmental Health Journals Indexed in PubMed</a:t>
            </a:r>
          </a:p>
        </p:txBody>
      </p:sp>
      <p:sp>
        <p:nvSpPr>
          <p:cNvPr id="3" name="Content Placeholder 2">
            <a:extLst>
              <a:ext uri="{FF2B5EF4-FFF2-40B4-BE49-F238E27FC236}">
                <a16:creationId xmlns:a16="http://schemas.microsoft.com/office/drawing/2014/main" id="{08974EED-D741-7E7A-360F-6D1803260D30}"/>
              </a:ext>
            </a:extLst>
          </p:cNvPr>
          <p:cNvSpPr>
            <a:spLocks noGrp="1"/>
          </p:cNvSpPr>
          <p:nvPr>
            <p:ph idx="1"/>
          </p:nvPr>
        </p:nvSpPr>
        <p:spPr>
          <a:xfrm>
            <a:off x="457200" y="1558730"/>
            <a:ext cx="8321040" cy="4725987"/>
          </a:xfrm>
        </p:spPr>
        <p:txBody>
          <a:bodyPr numCol="2"/>
          <a:lstStyle/>
          <a:p>
            <a:r>
              <a:rPr lang="en-US" sz="1200" dirty="0"/>
              <a:t>Journal of Environmental Science and Health</a:t>
            </a:r>
          </a:p>
          <a:p>
            <a:r>
              <a:rPr lang="en-US" sz="1200" dirty="0"/>
              <a:t>Current Environmental Health Reports</a:t>
            </a:r>
          </a:p>
          <a:p>
            <a:r>
              <a:rPr lang="en-US" sz="1200" dirty="0"/>
              <a:t>Journal of Environmental and Public Health</a:t>
            </a:r>
          </a:p>
          <a:p>
            <a:r>
              <a:rPr lang="en-US" sz="1200" dirty="0"/>
              <a:t>Journal of Exposure Science and Environmental Epidemiology</a:t>
            </a:r>
          </a:p>
          <a:p>
            <a:r>
              <a:rPr lang="en-US" sz="1200" dirty="0"/>
              <a:t>Archives of Environmental and Occupational Health</a:t>
            </a:r>
          </a:p>
          <a:p>
            <a:r>
              <a:rPr lang="en-US" sz="1200" dirty="0"/>
              <a:t>International Journal of Environmental Research and Public Health</a:t>
            </a:r>
          </a:p>
          <a:p>
            <a:r>
              <a:rPr lang="en-US" sz="1200" dirty="0"/>
              <a:t>International Journal of Environmental Health Research</a:t>
            </a:r>
          </a:p>
          <a:p>
            <a:r>
              <a:rPr lang="en-US" sz="1200" dirty="0"/>
              <a:t>Environmental Health</a:t>
            </a:r>
          </a:p>
          <a:p>
            <a:r>
              <a:rPr lang="en-US" sz="1200" dirty="0"/>
              <a:t>Environment International </a:t>
            </a:r>
          </a:p>
          <a:p>
            <a:r>
              <a:rPr lang="en-US" sz="1200" dirty="0"/>
              <a:t>International Journal of Hygiene and Environmental Health</a:t>
            </a:r>
          </a:p>
          <a:p>
            <a:r>
              <a:rPr lang="en-US" sz="1200" dirty="0"/>
              <a:t>International Journal of Occupational Medicine and Environmental Health</a:t>
            </a:r>
          </a:p>
          <a:p>
            <a:r>
              <a:rPr lang="en-US" sz="1200" dirty="0"/>
              <a:t>Environmental Toxicology</a:t>
            </a:r>
          </a:p>
          <a:p>
            <a:r>
              <a:rPr lang="en-US" sz="1200" dirty="0"/>
              <a:t>Journal of Toxicology and Environmental Health</a:t>
            </a:r>
          </a:p>
          <a:p>
            <a:r>
              <a:rPr lang="en-US" sz="1200" dirty="0"/>
              <a:t>Environmental Health and Preventative Medicine</a:t>
            </a:r>
          </a:p>
          <a:p>
            <a:r>
              <a:rPr lang="en-US" sz="1200" dirty="0"/>
              <a:t>Environmental Toxicology and Pharmacology</a:t>
            </a:r>
          </a:p>
          <a:p>
            <a:r>
              <a:rPr lang="en-US" sz="1200" dirty="0"/>
              <a:t>Journal of Occupational and Environmental Medicine</a:t>
            </a:r>
          </a:p>
          <a:p>
            <a:r>
              <a:rPr lang="en-US" sz="1200" dirty="0"/>
              <a:t>Environmental Science and Pollution Research International</a:t>
            </a:r>
          </a:p>
          <a:p>
            <a:r>
              <a:rPr lang="en-US" sz="1200" dirty="0"/>
              <a:t>Reviews of Environmental Contamination and Toxicology</a:t>
            </a:r>
          </a:p>
          <a:p>
            <a:r>
              <a:rPr lang="en-US" sz="1200" dirty="0"/>
              <a:t>Reproductive Toxicology</a:t>
            </a:r>
          </a:p>
          <a:p>
            <a:r>
              <a:rPr lang="en-US" sz="1200" dirty="0"/>
              <a:t>Environmental Geochemistry and Health</a:t>
            </a:r>
          </a:p>
          <a:p>
            <a:r>
              <a:rPr lang="en-US" sz="1200" dirty="0"/>
              <a:t>Environmental Toxicology and Chemistry</a:t>
            </a:r>
          </a:p>
          <a:p>
            <a:r>
              <a:rPr lang="en-US" sz="1200" dirty="0"/>
              <a:t>Ecotoxicology and Environmental Safety</a:t>
            </a:r>
          </a:p>
          <a:p>
            <a:r>
              <a:rPr lang="en-US" sz="1200" dirty="0"/>
              <a:t>Environmental Health Perspectives (NIEHS)</a:t>
            </a:r>
          </a:p>
          <a:p>
            <a:r>
              <a:rPr lang="en-US" sz="1200" dirty="0"/>
              <a:t>Reviews on Environmental Health</a:t>
            </a:r>
          </a:p>
          <a:p>
            <a:r>
              <a:rPr lang="en-US" sz="1200" dirty="0"/>
              <a:t>The Science of the Total Environment</a:t>
            </a:r>
          </a:p>
          <a:p>
            <a:r>
              <a:rPr lang="en-US" sz="1200" dirty="0"/>
              <a:t>Environmental Research</a:t>
            </a:r>
          </a:p>
          <a:p>
            <a:r>
              <a:rPr lang="en-US" sz="1200" dirty="0"/>
              <a:t>Environmental Science and Technology</a:t>
            </a:r>
          </a:p>
          <a:p>
            <a:endParaRPr lang="en-US" sz="1200" dirty="0"/>
          </a:p>
        </p:txBody>
      </p:sp>
    </p:spTree>
    <p:extLst>
      <p:ext uri="{BB962C8B-B14F-4D97-AF65-F5344CB8AC3E}">
        <p14:creationId xmlns:p14="http://schemas.microsoft.com/office/powerpoint/2010/main" val="3757922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a:extLst>
              <a:ext uri="{FF2B5EF4-FFF2-40B4-BE49-F238E27FC236}">
                <a16:creationId xmlns:a16="http://schemas.microsoft.com/office/drawing/2014/main" id="{FD360FF1-DBC1-8CA8-10F1-760B6E66F4F3}"/>
              </a:ext>
            </a:extLst>
          </p:cNvPr>
          <p:cNvSpPr>
            <a:spLocks noGrp="1"/>
          </p:cNvSpPr>
          <p:nvPr>
            <p:ph type="title"/>
          </p:nvPr>
        </p:nvSpPr>
        <p:spPr/>
        <p:txBody>
          <a:bodyPr/>
          <a:lstStyle/>
          <a:p>
            <a:pPr eaLnBrk="1" hangingPunct="1"/>
            <a:r>
              <a:rPr lang="en-US" altLang="en-US" dirty="0"/>
              <a:t>Learning Objectives</a:t>
            </a:r>
          </a:p>
        </p:txBody>
      </p:sp>
      <p:sp>
        <p:nvSpPr>
          <p:cNvPr id="5" name="Rectangle 4">
            <a:extLst>
              <a:ext uri="{FF2B5EF4-FFF2-40B4-BE49-F238E27FC236}">
                <a16:creationId xmlns:a16="http://schemas.microsoft.com/office/drawing/2014/main" id="{17AA827E-E2C1-EE17-4D05-CC82CC90A71B}"/>
              </a:ext>
            </a:extLst>
          </p:cNvPr>
          <p:cNvSpPr/>
          <p:nvPr/>
        </p:nvSpPr>
        <p:spPr>
          <a:xfrm>
            <a:off x="457200" y="1543507"/>
            <a:ext cx="7961376" cy="430887"/>
          </a:xfrm>
          <a:prstGeom prst="rect">
            <a:avLst/>
          </a:prstGeom>
        </p:spPr>
        <p:txBody>
          <a:bodyPr wrap="square">
            <a:spAutoFit/>
          </a:bodyPr>
          <a:lstStyle/>
          <a:p>
            <a:pPr>
              <a:defRPr/>
            </a:pPr>
            <a:r>
              <a:rPr lang="en-US" sz="2200" b="1" dirty="0">
                <a:solidFill>
                  <a:schemeClr val="accent3">
                    <a:lumMod val="75000"/>
                  </a:schemeClr>
                </a:solidFill>
                <a:latin typeface="Arial" charset="0"/>
                <a:cs typeface="Arial" charset="0"/>
              </a:rPr>
              <a:t>By the end of this webinar, participants will be able to:</a:t>
            </a:r>
          </a:p>
        </p:txBody>
      </p:sp>
      <p:sp>
        <p:nvSpPr>
          <p:cNvPr id="10243" name="Content Placeholder 2">
            <a:extLst>
              <a:ext uri="{FF2B5EF4-FFF2-40B4-BE49-F238E27FC236}">
                <a16:creationId xmlns:a16="http://schemas.microsoft.com/office/drawing/2014/main" id="{091B19B4-DAC1-5562-497A-9B3805DF8238}"/>
              </a:ext>
            </a:extLst>
          </p:cNvPr>
          <p:cNvSpPr>
            <a:spLocks noGrp="1"/>
          </p:cNvSpPr>
          <p:nvPr>
            <p:ph idx="1"/>
          </p:nvPr>
        </p:nvSpPr>
        <p:spPr>
          <a:xfrm>
            <a:off x="914400" y="2030413"/>
            <a:ext cx="7772400" cy="4443412"/>
          </a:xfrm>
        </p:spPr>
        <p:txBody>
          <a:bodyPr/>
          <a:lstStyle/>
          <a:p>
            <a:pPr eaLnBrk="1" hangingPunct="1"/>
            <a:r>
              <a:rPr lang="en-US" altLang="en-US" dirty="0"/>
              <a:t>Define environmental health and identify possible environmental health exposures</a:t>
            </a:r>
          </a:p>
          <a:p>
            <a:pPr eaLnBrk="1" hangingPunct="1"/>
            <a:r>
              <a:rPr lang="en-US" altLang="en-US" dirty="0"/>
              <a:t>Summarize environmental health related resources and features within PubMed</a:t>
            </a:r>
          </a:p>
          <a:p>
            <a:pPr eaLnBrk="1" hangingPunct="1"/>
            <a:r>
              <a:rPr lang="en-US" altLang="en-US" dirty="0"/>
              <a:t>Use the PECO framework to develop a research question</a:t>
            </a:r>
          </a:p>
          <a:p>
            <a:pPr eaLnBrk="1" hangingPunct="1"/>
            <a:r>
              <a:rPr lang="en-US" altLang="en-US" dirty="0"/>
              <a:t>Select and apply relevant </a:t>
            </a:r>
            <a:r>
              <a:rPr lang="en-US" altLang="en-US" dirty="0" err="1"/>
              <a:t>MeSH</a:t>
            </a:r>
            <a:r>
              <a:rPr lang="en-US" altLang="en-US" dirty="0"/>
              <a:t> terms to create a search query</a:t>
            </a:r>
            <a:endParaRPr altLang="en-US" dirty="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DA1338-F939-4E36-9DB7-3939D8A585CF}"/>
              </a:ext>
            </a:extLst>
          </p:cNvPr>
          <p:cNvSpPr>
            <a:spLocks noGrp="1"/>
          </p:cNvSpPr>
          <p:nvPr>
            <p:ph type="title"/>
          </p:nvPr>
        </p:nvSpPr>
        <p:spPr/>
        <p:txBody>
          <a:bodyPr/>
          <a:lstStyle/>
          <a:p>
            <a:r>
              <a:rPr lang="en-US" dirty="0"/>
              <a:t>Journal field tag</a:t>
            </a:r>
          </a:p>
        </p:txBody>
      </p:sp>
      <p:pic>
        <p:nvPicPr>
          <p:cNvPr id="5" name="Content Placeholder 4" descr="You can search for specific journals in PubMed using the journal field tag [journal]&#10;">
            <a:extLst>
              <a:ext uri="{FF2B5EF4-FFF2-40B4-BE49-F238E27FC236}">
                <a16:creationId xmlns:a16="http://schemas.microsoft.com/office/drawing/2014/main" id="{B7AAD323-EE93-DE09-50C3-3EB131B6FE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2543" y="1188720"/>
            <a:ext cx="6292089" cy="5285105"/>
          </a:xfrm>
          <a:ln>
            <a:solidFill>
              <a:schemeClr val="tx1"/>
            </a:solidFill>
          </a:ln>
        </p:spPr>
      </p:pic>
    </p:spTree>
    <p:extLst>
      <p:ext uri="{BB962C8B-B14F-4D97-AF65-F5344CB8AC3E}">
        <p14:creationId xmlns:p14="http://schemas.microsoft.com/office/powerpoint/2010/main" val="1984993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3CD9-3DF8-992B-B71D-2E3098CB1749}"/>
              </a:ext>
            </a:extLst>
          </p:cNvPr>
          <p:cNvSpPr>
            <a:spLocks noGrp="1"/>
          </p:cNvSpPr>
          <p:nvPr>
            <p:ph type="title"/>
          </p:nvPr>
        </p:nvSpPr>
        <p:spPr/>
        <p:txBody>
          <a:bodyPr/>
          <a:lstStyle/>
          <a:p>
            <a:r>
              <a:rPr lang="en-US" dirty="0"/>
              <a:t>PubMed Central (PMC)</a:t>
            </a:r>
          </a:p>
        </p:txBody>
      </p:sp>
      <p:sp>
        <p:nvSpPr>
          <p:cNvPr id="3" name="Content Placeholder 2">
            <a:extLst>
              <a:ext uri="{FF2B5EF4-FFF2-40B4-BE49-F238E27FC236}">
                <a16:creationId xmlns:a16="http://schemas.microsoft.com/office/drawing/2014/main" id="{78456CFC-4898-BF54-0B7D-E9DDC33C809E}"/>
              </a:ext>
            </a:extLst>
          </p:cNvPr>
          <p:cNvSpPr>
            <a:spLocks noGrp="1"/>
          </p:cNvSpPr>
          <p:nvPr>
            <p:ph idx="1"/>
          </p:nvPr>
        </p:nvSpPr>
        <p:spPr>
          <a:xfrm>
            <a:off x="560832" y="1625918"/>
            <a:ext cx="4797552" cy="4725987"/>
          </a:xfrm>
        </p:spPr>
        <p:txBody>
          <a:bodyPr/>
          <a:lstStyle/>
          <a:p>
            <a:r>
              <a:rPr lang="en-US" sz="1400" dirty="0"/>
              <a:t>A repository of </a:t>
            </a:r>
            <a:r>
              <a:rPr lang="en-US" sz="1400" dirty="0">
                <a:solidFill>
                  <a:schemeClr val="bg2"/>
                </a:solidFill>
              </a:rPr>
              <a:t>free full-text </a:t>
            </a:r>
            <a:r>
              <a:rPr lang="en-US" sz="1400" dirty="0"/>
              <a:t>articles</a:t>
            </a:r>
          </a:p>
          <a:p>
            <a:r>
              <a:rPr lang="en-US" sz="1400" dirty="0"/>
              <a:t>A subset of PubMed</a:t>
            </a:r>
          </a:p>
          <a:p>
            <a:r>
              <a:rPr lang="en-US" sz="1400" dirty="0"/>
              <a:t>There is a “Text Availability” filter in PubMed so you can limit to only free full-text articles</a:t>
            </a:r>
          </a:p>
          <a:p>
            <a:r>
              <a:rPr lang="en-US" sz="1400" dirty="0">
                <a:effectLst/>
                <a:ea typeface="Times New Roman" panose="02020603050405020304" pitchFamily="18" charset="0"/>
                <a:cs typeface="Calibri" panose="020F0502020204030204" pitchFamily="34" charset="0"/>
              </a:rPr>
              <a:t>NIH Public Access policies require all peer-reviewed articles funded by NIH or authored by NIH staff to be deposited into PMC, so any study done by NIEHS will be in PMC (eventually)</a:t>
            </a:r>
            <a:endParaRPr lang="en-US" sz="1400" dirty="0">
              <a:ea typeface="Times New Roman" panose="02020603050405020304" pitchFamily="18" charset="0"/>
              <a:cs typeface="Times New Roman" panose="02020603050405020304" pitchFamily="18" charset="0"/>
            </a:endParaRPr>
          </a:p>
          <a:p>
            <a:pPr lvl="1"/>
            <a:r>
              <a:rPr lang="en-US" sz="1200" dirty="0">
                <a:effectLst/>
                <a:ea typeface="Times New Roman" panose="02020603050405020304" pitchFamily="18" charset="0"/>
                <a:cs typeface="Calibri" panose="020F0502020204030204" pitchFamily="34" charset="0"/>
              </a:rPr>
              <a:t>The Environmental Protection Agency (EPA) and the Centers for Disease Control and Prevention (CDC) have similar policies (as well as many other organizations – federal, private, and international)</a:t>
            </a:r>
            <a:endParaRPr lang="en-US" sz="1200" dirty="0">
              <a:ea typeface="Times New Roman" panose="02020603050405020304" pitchFamily="18" charset="0"/>
              <a:cs typeface="Times New Roman" panose="02020603050405020304" pitchFamily="18" charset="0"/>
            </a:endParaRPr>
          </a:p>
          <a:p>
            <a:r>
              <a:rPr lang="en-US" sz="1400" dirty="0">
                <a:effectLst/>
                <a:ea typeface="Times New Roman" panose="02020603050405020304" pitchFamily="18" charset="0"/>
                <a:cs typeface="Calibri" panose="020F0502020204030204" pitchFamily="34" charset="0"/>
              </a:rPr>
              <a:t>For more information on PMC and Research Funder Policies: </a:t>
            </a:r>
            <a:r>
              <a:rPr lang="en-US" sz="1400" u="sng" dirty="0">
                <a:solidFill>
                  <a:srgbClr val="0563C1"/>
                </a:solidFill>
                <a:effectLst/>
                <a:ea typeface="Times New Roman" panose="02020603050405020304" pitchFamily="18" charset="0"/>
                <a:cs typeface="Calibri" panose="020F0502020204030204" pitchFamily="34" charset="0"/>
                <a:hlinkClick r:id="rId3"/>
              </a:rPr>
              <a:t>https://www.ncbi.nlm.nih.gov/pmc/about/public-access/</a:t>
            </a:r>
            <a:r>
              <a:rPr lang="en-US" sz="1400" dirty="0">
                <a:effectLst/>
                <a:ea typeface="Times New Roman" panose="02020603050405020304" pitchFamily="18" charset="0"/>
                <a:cs typeface="Calibri" panose="020F0502020204030204" pitchFamily="34" charset="0"/>
              </a:rPr>
              <a:t> </a:t>
            </a:r>
            <a:endParaRPr lang="en-US" sz="1400" dirty="0">
              <a:ea typeface="Times New Roman" panose="02020603050405020304" pitchFamily="18" charset="0"/>
              <a:cs typeface="Times New Roman" panose="02020603050405020304" pitchFamily="18" charset="0"/>
            </a:endParaRPr>
          </a:p>
          <a:p>
            <a:r>
              <a:rPr lang="en-US" sz="1400" dirty="0">
                <a:effectLst/>
                <a:ea typeface="Times New Roman" panose="02020603050405020304" pitchFamily="18" charset="0"/>
                <a:cs typeface="Calibri" panose="020F0502020204030204" pitchFamily="34" charset="0"/>
              </a:rPr>
              <a:t>For more information on the difference between PubMed and PubMed Central: </a:t>
            </a:r>
            <a:r>
              <a:rPr lang="en-US" sz="1400" u="sng" dirty="0">
                <a:solidFill>
                  <a:srgbClr val="0563C1"/>
                </a:solidFill>
                <a:effectLst/>
                <a:ea typeface="Times New Roman" panose="02020603050405020304" pitchFamily="18" charset="0"/>
                <a:cs typeface="Calibri" panose="020F0502020204030204" pitchFamily="34" charset="0"/>
                <a:hlinkClick r:id="rId4"/>
              </a:rPr>
              <a:t>https://www.nlm.nih.gov/bsd/difference.html</a:t>
            </a:r>
            <a:r>
              <a:rPr lang="en-US" sz="1400" dirty="0">
                <a:effectLst/>
                <a:ea typeface="Times New Roman" panose="02020603050405020304" pitchFamily="18" charset="0"/>
                <a:cs typeface="Calibri" panose="020F0502020204030204" pitchFamily="34" charset="0"/>
              </a:rPr>
              <a:t> </a:t>
            </a:r>
            <a:endParaRPr lang="en-US" sz="1400" dirty="0">
              <a:effectLst/>
              <a:ea typeface="Calibri" panose="020F0502020204030204" pitchFamily="34" charset="0"/>
              <a:cs typeface="Times New Roman" panose="02020603050405020304" pitchFamily="18" charset="0"/>
            </a:endParaRPr>
          </a:p>
          <a:p>
            <a:endParaRPr lang="en-US" sz="2000" dirty="0"/>
          </a:p>
        </p:txBody>
      </p:sp>
      <p:grpSp>
        <p:nvGrpSpPr>
          <p:cNvPr id="16" name="Group 15">
            <a:extLst>
              <a:ext uri="{FF2B5EF4-FFF2-40B4-BE49-F238E27FC236}">
                <a16:creationId xmlns:a16="http://schemas.microsoft.com/office/drawing/2014/main" id="{A56CDBB4-DB60-AAA3-C501-C90263E5D129}"/>
              </a:ext>
              <a:ext uri="{C183D7F6-B498-43B3-948B-1728B52AA6E4}">
                <adec:decorative xmlns:adec="http://schemas.microsoft.com/office/drawing/2017/decorative" val="1"/>
              </a:ext>
            </a:extLst>
          </p:cNvPr>
          <p:cNvGrpSpPr/>
          <p:nvPr/>
        </p:nvGrpSpPr>
        <p:grpSpPr>
          <a:xfrm>
            <a:off x="5681472" y="1072896"/>
            <a:ext cx="3108960" cy="3127248"/>
            <a:chOff x="5681472" y="1072896"/>
            <a:chExt cx="3108960" cy="3127248"/>
          </a:xfrm>
        </p:grpSpPr>
        <p:sp>
          <p:nvSpPr>
            <p:cNvPr id="12" name="Flowchart: Connector 11">
              <a:extLst>
                <a:ext uri="{FF2B5EF4-FFF2-40B4-BE49-F238E27FC236}">
                  <a16:creationId xmlns:a16="http://schemas.microsoft.com/office/drawing/2014/main" id="{D0CF4611-6F9D-B55E-18E6-742D07B5B90E}"/>
                </a:ext>
              </a:extLst>
            </p:cNvPr>
            <p:cNvSpPr/>
            <p:nvPr/>
          </p:nvSpPr>
          <p:spPr>
            <a:xfrm>
              <a:off x="5681472" y="1072896"/>
              <a:ext cx="3108960" cy="3127248"/>
            </a:xfrm>
            <a:prstGeom prst="flowChartConnector">
              <a:avLst/>
            </a:prstGeom>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3B753B18-840C-A81E-C99E-3ADC76CAB1FD}"/>
                </a:ext>
              </a:extLst>
            </p:cNvPr>
            <p:cNvSpPr/>
            <p:nvPr/>
          </p:nvSpPr>
          <p:spPr>
            <a:xfrm>
              <a:off x="5974080" y="2647442"/>
              <a:ext cx="1115568" cy="1046734"/>
            </a:xfrm>
            <a:prstGeom prst="flowChartConnec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96BCC253-DF33-2577-E573-882BB7674384}"/>
              </a:ext>
            </a:extLst>
          </p:cNvPr>
          <p:cNvSpPr txBox="1"/>
          <p:nvPr/>
        </p:nvSpPr>
        <p:spPr>
          <a:xfrm>
            <a:off x="6751320" y="1937365"/>
            <a:ext cx="1115568" cy="369332"/>
          </a:xfrm>
          <a:prstGeom prst="rect">
            <a:avLst/>
          </a:prstGeom>
          <a:noFill/>
        </p:spPr>
        <p:txBody>
          <a:bodyPr wrap="square" rtlCol="0">
            <a:spAutoFit/>
          </a:bodyPr>
          <a:lstStyle/>
          <a:p>
            <a:r>
              <a:rPr lang="en-US" dirty="0"/>
              <a:t>PubMed</a:t>
            </a:r>
          </a:p>
        </p:txBody>
      </p:sp>
      <p:sp>
        <p:nvSpPr>
          <p:cNvPr id="15" name="TextBox 14">
            <a:extLst>
              <a:ext uri="{FF2B5EF4-FFF2-40B4-BE49-F238E27FC236}">
                <a16:creationId xmlns:a16="http://schemas.microsoft.com/office/drawing/2014/main" id="{E622CFF7-F651-AAAD-6168-9879BD11D066}"/>
              </a:ext>
            </a:extLst>
          </p:cNvPr>
          <p:cNvSpPr txBox="1"/>
          <p:nvPr/>
        </p:nvSpPr>
        <p:spPr>
          <a:xfrm>
            <a:off x="6153912" y="2986143"/>
            <a:ext cx="859536" cy="369332"/>
          </a:xfrm>
          <a:prstGeom prst="rect">
            <a:avLst/>
          </a:prstGeom>
          <a:noFill/>
        </p:spPr>
        <p:txBody>
          <a:bodyPr wrap="square" rtlCol="0">
            <a:spAutoFit/>
          </a:bodyPr>
          <a:lstStyle/>
          <a:p>
            <a:r>
              <a:rPr lang="en-US" dirty="0"/>
              <a:t>PMC</a:t>
            </a:r>
          </a:p>
        </p:txBody>
      </p:sp>
    </p:spTree>
    <p:extLst>
      <p:ext uri="{BB962C8B-B14F-4D97-AF65-F5344CB8AC3E}">
        <p14:creationId xmlns:p14="http://schemas.microsoft.com/office/powerpoint/2010/main" val="2119475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158A88-9A4C-4F76-F055-81CEA46FD627}"/>
              </a:ext>
            </a:extLst>
          </p:cNvPr>
          <p:cNvSpPr>
            <a:spLocks noGrp="1"/>
          </p:cNvSpPr>
          <p:nvPr>
            <p:ph type="title"/>
          </p:nvPr>
        </p:nvSpPr>
        <p:spPr/>
        <p:txBody>
          <a:bodyPr/>
          <a:lstStyle/>
          <a:p>
            <a:r>
              <a:rPr lang="en-US" dirty="0"/>
              <a:t>“free full text” filter </a:t>
            </a:r>
          </a:p>
        </p:txBody>
      </p:sp>
      <p:pic>
        <p:nvPicPr>
          <p:cNvPr id="5" name="Content Placeholder 4" descr="And this is an example of using the “free full text” filter in PubMed.&#10;">
            <a:extLst>
              <a:ext uri="{FF2B5EF4-FFF2-40B4-BE49-F238E27FC236}">
                <a16:creationId xmlns:a16="http://schemas.microsoft.com/office/drawing/2014/main" id="{BFA49976-F6EF-5651-6C03-6B9E30AC50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8803" y="937941"/>
            <a:ext cx="6815484" cy="5436733"/>
          </a:xfrm>
          <a:ln>
            <a:solidFill>
              <a:schemeClr val="tx1"/>
            </a:solidFill>
          </a:ln>
        </p:spPr>
      </p:pic>
    </p:spTree>
    <p:extLst>
      <p:ext uri="{BB962C8B-B14F-4D97-AF65-F5344CB8AC3E}">
        <p14:creationId xmlns:p14="http://schemas.microsoft.com/office/powerpoint/2010/main" val="191352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p:txBody>
          <a:bodyPr/>
          <a:lstStyle/>
          <a:p>
            <a:pPr eaLnBrk="1" hangingPunct="1"/>
            <a:r>
              <a:rPr lang="en-US" altLang="en-US" dirty="0"/>
              <a:t>Research Question</a:t>
            </a:r>
          </a:p>
        </p:txBody>
      </p:sp>
      <p:sp>
        <p:nvSpPr>
          <p:cNvPr id="11267" name="Content Placeholder 2">
            <a:extLst>
              <a:ext uri="{FF2B5EF4-FFF2-40B4-BE49-F238E27FC236}">
                <a16:creationId xmlns:a16="http://schemas.microsoft.com/office/drawing/2014/main" id="{0E26BD75-131A-FEBF-B103-42B064035F99}"/>
              </a:ext>
            </a:extLst>
          </p:cNvPr>
          <p:cNvSpPr>
            <a:spLocks noGrp="1"/>
          </p:cNvSpPr>
          <p:nvPr>
            <p:ph idx="1"/>
          </p:nvPr>
        </p:nvSpPr>
        <p:spPr>
          <a:xfrm>
            <a:off x="914400" y="2030413"/>
            <a:ext cx="7772400" cy="4459287"/>
          </a:xfrm>
        </p:spPr>
        <p:txBody>
          <a:bodyPr/>
          <a:lstStyle/>
          <a:p>
            <a:pPr eaLnBrk="1" hangingPunct="1"/>
            <a:r>
              <a:rPr lang="en-US" altLang="en-US" dirty="0"/>
              <a:t>Break down information need into a question or series of questions</a:t>
            </a:r>
          </a:p>
          <a:p>
            <a:pPr eaLnBrk="1" hangingPunct="1"/>
            <a:r>
              <a:rPr lang="en-US" altLang="en-US" dirty="0"/>
              <a:t>Our first example research question will be: Does prenatal exposure to di-(2-ethylhexyl) phthalate (DEHP) affect birth weight?</a:t>
            </a:r>
            <a:endParaRPr altLang="en-US" dirty="0"/>
          </a:p>
        </p:txBody>
      </p:sp>
    </p:spTree>
    <p:extLst>
      <p:ext uri="{BB962C8B-B14F-4D97-AF65-F5344CB8AC3E}">
        <p14:creationId xmlns:p14="http://schemas.microsoft.com/office/powerpoint/2010/main" val="2627386292"/>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p:txBody>
          <a:bodyPr/>
          <a:lstStyle/>
          <a:p>
            <a:pPr eaLnBrk="1" hangingPunct="1"/>
            <a:r>
              <a:rPr lang="en-US" altLang="en-US" dirty="0"/>
              <a:t>PECO/PEO Framework</a:t>
            </a:r>
          </a:p>
        </p:txBody>
      </p:sp>
      <p:sp>
        <p:nvSpPr>
          <p:cNvPr id="11267" name="Content Placeholder 2">
            <a:extLst>
              <a:ext uri="{FF2B5EF4-FFF2-40B4-BE49-F238E27FC236}">
                <a16:creationId xmlns:a16="http://schemas.microsoft.com/office/drawing/2014/main" id="{0E26BD75-131A-FEBF-B103-42B064035F99}"/>
              </a:ext>
            </a:extLst>
          </p:cNvPr>
          <p:cNvSpPr>
            <a:spLocks noGrp="1"/>
          </p:cNvSpPr>
          <p:nvPr>
            <p:ph idx="1"/>
          </p:nvPr>
        </p:nvSpPr>
        <p:spPr>
          <a:xfrm>
            <a:off x="914399" y="1583105"/>
            <a:ext cx="8018815" cy="4459287"/>
          </a:xfrm>
        </p:spPr>
        <p:txBody>
          <a:bodyPr/>
          <a:lstStyle/>
          <a:p>
            <a:pPr marL="0" indent="0" eaLnBrk="1" hangingPunct="1">
              <a:buNone/>
            </a:pPr>
            <a:r>
              <a:rPr lang="en-US" altLang="en-US" sz="2400" b="1" dirty="0">
                <a:solidFill>
                  <a:schemeClr val="tx2"/>
                </a:solidFill>
              </a:rPr>
              <a:t>P</a:t>
            </a:r>
            <a:r>
              <a:rPr lang="en-US" altLang="en-US" sz="2400" dirty="0"/>
              <a:t>opulation/</a:t>
            </a:r>
            <a:r>
              <a:rPr lang="en-US" altLang="en-US" sz="2400" b="1" dirty="0">
                <a:solidFill>
                  <a:schemeClr val="tx2"/>
                </a:solidFill>
              </a:rPr>
              <a:t>P</a:t>
            </a:r>
            <a:r>
              <a:rPr lang="en-US" altLang="en-US" sz="2400" dirty="0"/>
              <a:t>atients/</a:t>
            </a:r>
            <a:r>
              <a:rPr lang="en-US" altLang="en-US" sz="2400" b="1" dirty="0">
                <a:solidFill>
                  <a:schemeClr val="tx2"/>
                </a:solidFill>
              </a:rPr>
              <a:t>P</a:t>
            </a:r>
            <a:r>
              <a:rPr lang="en-US" altLang="en-US" sz="2400" dirty="0"/>
              <a:t>roblem: </a:t>
            </a:r>
            <a:r>
              <a:rPr lang="en-US" altLang="en-US" sz="2200" dirty="0"/>
              <a:t>who or what is the study being conducted in (ex. human groups, in vivo, in vitro, in silico)</a:t>
            </a:r>
          </a:p>
          <a:p>
            <a:pPr marL="0" indent="0" eaLnBrk="1" hangingPunct="1">
              <a:buNone/>
            </a:pPr>
            <a:r>
              <a:rPr lang="en-US" altLang="en-US" sz="2400" b="1" dirty="0">
                <a:solidFill>
                  <a:schemeClr val="bg2"/>
                </a:solidFill>
              </a:rPr>
              <a:t>E</a:t>
            </a:r>
            <a:r>
              <a:rPr lang="en-US" altLang="en-US" sz="2400" dirty="0"/>
              <a:t>xposure: the environmental factors of interest</a:t>
            </a:r>
          </a:p>
          <a:p>
            <a:pPr marL="0" indent="0" eaLnBrk="1" hangingPunct="1">
              <a:buNone/>
            </a:pPr>
            <a:r>
              <a:rPr lang="en-US" altLang="en-US" sz="2400" b="1" dirty="0">
                <a:solidFill>
                  <a:schemeClr val="accent4"/>
                </a:solidFill>
              </a:rPr>
              <a:t>C</a:t>
            </a:r>
            <a:r>
              <a:rPr lang="en-US" altLang="en-US" sz="2400" dirty="0"/>
              <a:t>omparator: comparison between exposures</a:t>
            </a:r>
          </a:p>
          <a:p>
            <a:pPr marL="0" indent="0" eaLnBrk="1" hangingPunct="1">
              <a:buNone/>
            </a:pPr>
            <a:r>
              <a:rPr lang="en-US" altLang="en-US" sz="2400" b="1" dirty="0">
                <a:solidFill>
                  <a:schemeClr val="accent3"/>
                </a:solidFill>
              </a:rPr>
              <a:t>O</a:t>
            </a:r>
            <a:r>
              <a:rPr lang="en-US" altLang="en-US" sz="2400" dirty="0"/>
              <a:t>utcome: the effect of the exposure</a:t>
            </a:r>
          </a:p>
          <a:p>
            <a:pPr marL="0" indent="0" eaLnBrk="1" hangingPunct="1">
              <a:buNone/>
            </a:pPr>
            <a:endParaRPr lang="en-US" altLang="en-US" sz="1800" dirty="0"/>
          </a:p>
          <a:p>
            <a:pPr eaLnBrk="1" hangingPunct="1"/>
            <a:r>
              <a:rPr altLang="en-US" sz="1800" dirty="0"/>
              <a:t>Optional:</a:t>
            </a:r>
          </a:p>
          <a:p>
            <a:pPr marL="0" indent="0" eaLnBrk="1" hangingPunct="1">
              <a:buNone/>
            </a:pPr>
            <a:r>
              <a:rPr lang="en-US" altLang="en-US" sz="1800" b="1" dirty="0">
                <a:solidFill>
                  <a:schemeClr val="accent6"/>
                </a:solidFill>
              </a:rPr>
              <a:t>T</a:t>
            </a:r>
            <a:r>
              <a:rPr lang="en-US" altLang="en-US" sz="1800" dirty="0"/>
              <a:t>iming: Is there a time element involved such as when sampling occurs?</a:t>
            </a:r>
          </a:p>
          <a:p>
            <a:pPr marL="0" indent="0" eaLnBrk="1" hangingPunct="1">
              <a:buNone/>
            </a:pPr>
            <a:r>
              <a:rPr lang="en-US" altLang="en-US" sz="1800" b="1" dirty="0">
                <a:solidFill>
                  <a:schemeClr val="accent1"/>
                </a:solidFill>
              </a:rPr>
              <a:t>S</a:t>
            </a:r>
            <a:r>
              <a:rPr lang="en-US" altLang="en-US" sz="1800" dirty="0"/>
              <a:t>tudy type/</a:t>
            </a:r>
            <a:r>
              <a:rPr lang="en-US" altLang="en-US" sz="1800" b="1" dirty="0">
                <a:solidFill>
                  <a:schemeClr val="accent1"/>
                </a:solidFill>
              </a:rPr>
              <a:t>S</a:t>
            </a:r>
            <a:r>
              <a:rPr lang="en-US" altLang="en-US" sz="1800" dirty="0"/>
              <a:t>etting: Is there a specific study type or setting of interest?</a:t>
            </a:r>
            <a:endParaRPr altLang="en-US" sz="1800" dirty="0"/>
          </a:p>
        </p:txBody>
      </p:sp>
    </p:spTree>
    <p:extLst>
      <p:ext uri="{BB962C8B-B14F-4D97-AF65-F5344CB8AC3E}">
        <p14:creationId xmlns:p14="http://schemas.microsoft.com/office/powerpoint/2010/main" val="268673990"/>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p:txBody>
          <a:bodyPr/>
          <a:lstStyle/>
          <a:p>
            <a:pPr eaLnBrk="1" hangingPunct="1"/>
            <a:r>
              <a:rPr lang="en-US" altLang="en-US" dirty="0"/>
              <a:t>PECO/PEO Framework (cont.)</a:t>
            </a:r>
          </a:p>
        </p:txBody>
      </p:sp>
      <p:pic>
        <p:nvPicPr>
          <p:cNvPr id="5" name="Content Placeholder 4" descr="PECO Framework.&#10;P= Prenatal exposed&#10;E = di-(2-ethylhexyl) phthalate&#10;C = No/lower levels of exposure versus higher levels of exposure&#10;O= birth weight">
            <a:extLst>
              <a:ext uri="{FF2B5EF4-FFF2-40B4-BE49-F238E27FC236}">
                <a16:creationId xmlns:a16="http://schemas.microsoft.com/office/drawing/2014/main" id="{9198CA5D-0E4D-8E5A-54A2-AF5F6DD394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3350" y="2036618"/>
            <a:ext cx="7733264" cy="3830782"/>
          </a:xfrm>
        </p:spPr>
      </p:pic>
    </p:spTree>
    <p:extLst>
      <p:ext uri="{BB962C8B-B14F-4D97-AF65-F5344CB8AC3E}">
        <p14:creationId xmlns:p14="http://schemas.microsoft.com/office/powerpoint/2010/main" val="214661236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a:xfrm>
            <a:off x="257175" y="857250"/>
            <a:ext cx="8229600" cy="730250"/>
          </a:xfrm>
        </p:spPr>
        <p:txBody>
          <a:bodyPr/>
          <a:lstStyle/>
          <a:p>
            <a:pPr eaLnBrk="1" hangingPunct="1"/>
            <a:r>
              <a:rPr lang="en-US" altLang="en-US" dirty="0"/>
              <a:t>Gathering Search Terms Part 1</a:t>
            </a:r>
          </a:p>
        </p:txBody>
      </p:sp>
      <p:graphicFrame>
        <p:nvGraphicFramePr>
          <p:cNvPr id="2" name="Table 2">
            <a:extLst>
              <a:ext uri="{FF2B5EF4-FFF2-40B4-BE49-F238E27FC236}">
                <a16:creationId xmlns:a16="http://schemas.microsoft.com/office/drawing/2014/main" id="{6A34CC21-09BC-248A-2DD0-CC3E7A6DABFA}"/>
              </a:ext>
            </a:extLst>
          </p:cNvPr>
          <p:cNvGraphicFramePr>
            <a:graphicFrameLocks noGrp="1"/>
          </p:cNvGraphicFramePr>
          <p:nvPr>
            <p:ph idx="1"/>
            <p:extLst>
              <p:ext uri="{D42A27DB-BD31-4B8C-83A1-F6EECF244321}">
                <p14:modId xmlns:p14="http://schemas.microsoft.com/office/powerpoint/2010/main" val="1329861630"/>
              </p:ext>
            </p:extLst>
          </p:nvPr>
        </p:nvGraphicFramePr>
        <p:xfrm>
          <a:off x="323850" y="1587500"/>
          <a:ext cx="8496300" cy="4548242"/>
        </p:xfrm>
        <a:graphic>
          <a:graphicData uri="http://schemas.openxmlformats.org/drawingml/2006/table">
            <a:tbl>
              <a:tblPr firstRow="1" bandRow="1">
                <a:tableStyleId>{00A15C55-8517-42AA-B614-E9B94910E393}</a:tableStyleId>
              </a:tblPr>
              <a:tblGrid>
                <a:gridCol w="2030366">
                  <a:extLst>
                    <a:ext uri="{9D8B030D-6E8A-4147-A177-3AD203B41FA5}">
                      <a16:colId xmlns:a16="http://schemas.microsoft.com/office/drawing/2014/main" val="421774313"/>
                    </a:ext>
                  </a:extLst>
                </a:gridCol>
                <a:gridCol w="2874906">
                  <a:extLst>
                    <a:ext uri="{9D8B030D-6E8A-4147-A177-3AD203B41FA5}">
                      <a16:colId xmlns:a16="http://schemas.microsoft.com/office/drawing/2014/main" val="496232800"/>
                    </a:ext>
                  </a:extLst>
                </a:gridCol>
                <a:gridCol w="3591028">
                  <a:extLst>
                    <a:ext uri="{9D8B030D-6E8A-4147-A177-3AD203B41FA5}">
                      <a16:colId xmlns:a16="http://schemas.microsoft.com/office/drawing/2014/main" val="251151368"/>
                    </a:ext>
                  </a:extLst>
                </a:gridCol>
              </a:tblGrid>
              <a:tr h="433442">
                <a:tc>
                  <a:txBody>
                    <a:bodyPr/>
                    <a:lstStyle/>
                    <a:p>
                      <a:r>
                        <a:rPr lang="en-US" dirty="0"/>
                        <a:t>PEO Topics</a:t>
                      </a:r>
                    </a:p>
                  </a:txBody>
                  <a:tcPr>
                    <a:solidFill>
                      <a:schemeClr val="accent6"/>
                    </a:solidFill>
                  </a:tcPr>
                </a:tc>
                <a:tc>
                  <a:txBody>
                    <a:bodyPr/>
                    <a:lstStyle/>
                    <a:p>
                      <a:r>
                        <a:rPr lang="en-US" dirty="0"/>
                        <a:t>Keywords</a:t>
                      </a:r>
                    </a:p>
                  </a:txBody>
                  <a:tcPr>
                    <a:solidFill>
                      <a:schemeClr val="accent6"/>
                    </a:solidFill>
                  </a:tcPr>
                </a:tc>
                <a:tc>
                  <a:txBody>
                    <a:bodyPr/>
                    <a:lstStyle/>
                    <a:p>
                      <a:r>
                        <a:rPr lang="en-US" dirty="0" err="1"/>
                        <a:t>MeSH</a:t>
                      </a:r>
                      <a:endParaRPr lang="en-US" dirty="0"/>
                    </a:p>
                  </a:txBody>
                  <a:tcPr>
                    <a:solidFill>
                      <a:schemeClr val="accent6"/>
                    </a:solidFill>
                  </a:tcPr>
                </a:tc>
                <a:extLst>
                  <a:ext uri="{0D108BD9-81ED-4DB2-BD59-A6C34878D82A}">
                    <a16:rowId xmlns:a16="http://schemas.microsoft.com/office/drawing/2014/main" val="2614690923"/>
                  </a:ext>
                </a:extLst>
              </a:tr>
              <a:tr h="334164">
                <a:tc>
                  <a:txBody>
                    <a:bodyPr/>
                    <a:lstStyle/>
                    <a:p>
                      <a:r>
                        <a:rPr lang="en-US" dirty="0">
                          <a:solidFill>
                            <a:schemeClr val="bg1"/>
                          </a:solidFill>
                        </a:rPr>
                        <a:t>Prenatally exposed</a:t>
                      </a:r>
                    </a:p>
                  </a:txBody>
                  <a:tcPr>
                    <a:solidFill>
                      <a:schemeClr val="tx2"/>
                    </a:solidFill>
                  </a:tcPr>
                </a:tc>
                <a:tc>
                  <a:txBody>
                    <a:bodyPr/>
                    <a:lstStyle/>
                    <a:p>
                      <a:r>
                        <a:rPr lang="en-US" dirty="0"/>
                        <a:t>Prenatal exposure</a:t>
                      </a:r>
                    </a:p>
                    <a:p>
                      <a:r>
                        <a:rPr lang="en-US" dirty="0"/>
                        <a:t>Prenatally exposed</a:t>
                      </a:r>
                    </a:p>
                    <a:p>
                      <a:r>
                        <a:rPr lang="en-US" dirty="0"/>
                        <a:t>In utero exposure</a:t>
                      </a:r>
                    </a:p>
                    <a:p>
                      <a:r>
                        <a:rPr lang="en-US" dirty="0"/>
                        <a:t>Fetal/</a:t>
                      </a:r>
                      <a:r>
                        <a:rPr lang="en-US" dirty="0" err="1"/>
                        <a:t>Foetal</a:t>
                      </a:r>
                      <a:r>
                        <a:rPr lang="en-US" dirty="0"/>
                        <a:t> exposure</a:t>
                      </a:r>
                    </a:p>
                    <a:p>
                      <a:r>
                        <a:rPr lang="en-US" dirty="0"/>
                        <a:t>Maternal exposure</a:t>
                      </a:r>
                    </a:p>
                  </a:txBody>
                  <a:tcPr>
                    <a:solidFill>
                      <a:schemeClr val="tx2">
                        <a:lumMod val="20000"/>
                        <a:lumOff val="80000"/>
                      </a:schemeClr>
                    </a:solidFill>
                  </a:tcPr>
                </a:tc>
                <a:tc>
                  <a:txBody>
                    <a:bodyPr/>
                    <a:lstStyle/>
                    <a:p>
                      <a:endParaRPr lang="en-US" dirty="0"/>
                    </a:p>
                  </a:txBody>
                  <a:tcPr>
                    <a:solidFill>
                      <a:schemeClr val="tx2">
                        <a:lumMod val="20000"/>
                        <a:lumOff val="80000"/>
                      </a:schemeClr>
                    </a:solidFill>
                  </a:tcPr>
                </a:tc>
                <a:extLst>
                  <a:ext uri="{0D108BD9-81ED-4DB2-BD59-A6C34878D82A}">
                    <a16:rowId xmlns:a16="http://schemas.microsoft.com/office/drawing/2014/main" val="2134021092"/>
                  </a:ext>
                </a:extLst>
              </a:tr>
              <a:tr h="1314078">
                <a:tc>
                  <a:txBody>
                    <a:bodyPr/>
                    <a:lstStyle/>
                    <a:p>
                      <a:r>
                        <a:rPr lang="en-US" dirty="0">
                          <a:solidFill>
                            <a:schemeClr val="bg1"/>
                          </a:solidFill>
                        </a:rPr>
                        <a:t>di-(2-ethylhexyl) phthalate (DEHP) exposure</a:t>
                      </a:r>
                    </a:p>
                    <a:p>
                      <a:endParaRPr lang="en-US" dirty="0"/>
                    </a:p>
                  </a:txBody>
                  <a:tcPr>
                    <a:solidFill>
                      <a:schemeClr val="bg2"/>
                    </a:solidFill>
                  </a:tcPr>
                </a:tc>
                <a:tc>
                  <a:txBody>
                    <a:bodyPr/>
                    <a:lstStyle/>
                    <a:p>
                      <a:r>
                        <a:rPr lang="en-US" dirty="0"/>
                        <a:t>di-(2-ethylhexyl) phthalate </a:t>
                      </a:r>
                    </a:p>
                    <a:p>
                      <a:r>
                        <a:rPr lang="en-US" dirty="0"/>
                        <a:t>Bis(2-ethylhexyl)phthalate</a:t>
                      </a:r>
                    </a:p>
                    <a:p>
                      <a:r>
                        <a:rPr lang="en-US" dirty="0"/>
                        <a:t>Dioctyl Phthalate</a:t>
                      </a:r>
                    </a:p>
                    <a:p>
                      <a:r>
                        <a:rPr lang="en-US" dirty="0"/>
                        <a:t>(DEHP AND phthalate*)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*could add metabolites</a:t>
                      </a:r>
                    </a:p>
                  </a:txBody>
                  <a:tcPr>
                    <a:solidFill>
                      <a:schemeClr val="bg2">
                        <a:lumMod val="20000"/>
                        <a:lumOff val="80000"/>
                      </a:schemeClr>
                    </a:solidFill>
                  </a:tcPr>
                </a:tc>
                <a:tc>
                  <a:txBody>
                    <a:bodyPr/>
                    <a:lstStyle/>
                    <a:p>
                      <a:endParaRPr lang="en-US" dirty="0"/>
                    </a:p>
                  </a:txBody>
                  <a:tcPr>
                    <a:solidFill>
                      <a:schemeClr val="bg2">
                        <a:lumMod val="20000"/>
                        <a:lumOff val="80000"/>
                      </a:schemeClr>
                    </a:solidFill>
                  </a:tcPr>
                </a:tc>
                <a:extLst>
                  <a:ext uri="{0D108BD9-81ED-4DB2-BD59-A6C34878D82A}">
                    <a16:rowId xmlns:a16="http://schemas.microsoft.com/office/drawing/2014/main" val="2755279981"/>
                  </a:ext>
                </a:extLst>
              </a:tr>
              <a:tr h="888365">
                <a:tc>
                  <a:txBody>
                    <a:bodyPr/>
                    <a:lstStyle/>
                    <a:p>
                      <a:r>
                        <a:rPr lang="en-US" dirty="0">
                          <a:solidFill>
                            <a:schemeClr val="bg1"/>
                          </a:solidFill>
                        </a:rPr>
                        <a:t>Birth weight</a:t>
                      </a:r>
                    </a:p>
                  </a:txBody>
                  <a:tcPr>
                    <a:solidFill>
                      <a:schemeClr val="accent3"/>
                    </a:solidFill>
                  </a:tcPr>
                </a:tc>
                <a:tc>
                  <a:txBody>
                    <a:bodyPr/>
                    <a:lstStyle/>
                    <a:p>
                      <a:r>
                        <a:rPr lang="en-US" dirty="0"/>
                        <a:t>Birth weight/size</a:t>
                      </a:r>
                    </a:p>
                    <a:p>
                      <a:r>
                        <a:rPr lang="en-US" dirty="0"/>
                        <a:t>birthweight</a:t>
                      </a:r>
                    </a:p>
                    <a:p>
                      <a:r>
                        <a:rPr lang="en-US" dirty="0"/>
                        <a:t>Size/weight at birth</a:t>
                      </a:r>
                    </a:p>
                    <a:p>
                      <a:r>
                        <a:rPr lang="en-US" dirty="0"/>
                        <a:t>Adverse birth outcomes</a:t>
                      </a:r>
                    </a:p>
                  </a:txBody>
                  <a:tcPr>
                    <a:solidFill>
                      <a:schemeClr val="accent3">
                        <a:lumMod val="20000"/>
                        <a:lumOff val="80000"/>
                      </a:schemeClr>
                    </a:solidFill>
                  </a:tcPr>
                </a:tc>
                <a:tc>
                  <a:txBody>
                    <a:bodyPr/>
                    <a:lstStyle/>
                    <a:p>
                      <a:endParaRPr lang="en-US" dirty="0"/>
                    </a:p>
                  </a:txBody>
                  <a:tcPr>
                    <a:solidFill>
                      <a:schemeClr val="accent3">
                        <a:lumMod val="20000"/>
                        <a:lumOff val="80000"/>
                      </a:schemeClr>
                    </a:solidFill>
                  </a:tcPr>
                </a:tc>
                <a:extLst>
                  <a:ext uri="{0D108BD9-81ED-4DB2-BD59-A6C34878D82A}">
                    <a16:rowId xmlns:a16="http://schemas.microsoft.com/office/drawing/2014/main" val="2746339612"/>
                  </a:ext>
                </a:extLst>
              </a:tr>
            </a:tbl>
          </a:graphicData>
        </a:graphic>
      </p:graphicFrame>
    </p:spTree>
    <p:extLst>
      <p:ext uri="{BB962C8B-B14F-4D97-AF65-F5344CB8AC3E}">
        <p14:creationId xmlns:p14="http://schemas.microsoft.com/office/powerpoint/2010/main" val="296113110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844C8D5-60F4-9D65-17E7-3E94C11A7783}"/>
              </a:ext>
            </a:extLst>
          </p:cNvPr>
          <p:cNvSpPr>
            <a:spLocks noGrp="1"/>
          </p:cNvSpPr>
          <p:nvPr>
            <p:ph type="title"/>
          </p:nvPr>
        </p:nvSpPr>
        <p:spPr>
          <a:xfrm>
            <a:off x="266700" y="317500"/>
            <a:ext cx="8229600" cy="520700"/>
          </a:xfrm>
        </p:spPr>
        <p:txBody>
          <a:bodyPr/>
          <a:lstStyle/>
          <a:p>
            <a:r>
              <a:rPr lang="en-US" altLang="en-US" dirty="0"/>
              <a:t>Environmental Health MeSH Part 1</a:t>
            </a:r>
          </a:p>
        </p:txBody>
      </p:sp>
      <p:graphicFrame>
        <p:nvGraphicFramePr>
          <p:cNvPr id="3" name="Table 3">
            <a:extLst>
              <a:ext uri="{FF2B5EF4-FFF2-40B4-BE49-F238E27FC236}">
                <a16:creationId xmlns:a16="http://schemas.microsoft.com/office/drawing/2014/main" id="{CECE2906-1562-4178-810E-D817AF81400F}"/>
              </a:ext>
            </a:extLst>
          </p:cNvPr>
          <p:cNvGraphicFramePr>
            <a:graphicFrameLocks noGrp="1"/>
          </p:cNvGraphicFramePr>
          <p:nvPr>
            <p:ph idx="1"/>
            <p:extLst>
              <p:ext uri="{D42A27DB-BD31-4B8C-83A1-F6EECF244321}">
                <p14:modId xmlns:p14="http://schemas.microsoft.com/office/powerpoint/2010/main" val="1725500743"/>
              </p:ext>
            </p:extLst>
          </p:nvPr>
        </p:nvGraphicFramePr>
        <p:xfrm>
          <a:off x="419099" y="838200"/>
          <a:ext cx="8391525" cy="5588000"/>
        </p:xfrm>
        <a:graphic>
          <a:graphicData uri="http://schemas.openxmlformats.org/drawingml/2006/table">
            <a:tbl>
              <a:tblPr firstRow="1" bandRow="1">
                <a:tableStyleId>{5C22544A-7EE6-4342-B048-85BDC9FD1C3A}</a:tableStyleId>
              </a:tblPr>
              <a:tblGrid>
                <a:gridCol w="1590676">
                  <a:extLst>
                    <a:ext uri="{9D8B030D-6E8A-4147-A177-3AD203B41FA5}">
                      <a16:colId xmlns:a16="http://schemas.microsoft.com/office/drawing/2014/main" val="2724218433"/>
                    </a:ext>
                  </a:extLst>
                </a:gridCol>
                <a:gridCol w="6800849">
                  <a:extLst>
                    <a:ext uri="{9D8B030D-6E8A-4147-A177-3AD203B41FA5}">
                      <a16:colId xmlns:a16="http://schemas.microsoft.com/office/drawing/2014/main" val="1208992291"/>
                    </a:ext>
                  </a:extLst>
                </a:gridCol>
              </a:tblGrid>
              <a:tr h="370840">
                <a:tc>
                  <a:txBody>
                    <a:bodyPr/>
                    <a:lstStyle/>
                    <a:p>
                      <a:r>
                        <a:rPr lang="en-US" dirty="0">
                          <a:solidFill>
                            <a:schemeClr val="tx1"/>
                          </a:solidFill>
                        </a:rPr>
                        <a:t>Topic</a:t>
                      </a:r>
                    </a:p>
                  </a:txBody>
                  <a:tcPr/>
                </a:tc>
                <a:tc>
                  <a:txBody>
                    <a:bodyPr/>
                    <a:lstStyle/>
                    <a:p>
                      <a:r>
                        <a:rPr lang="en-US" dirty="0">
                          <a:solidFill>
                            <a:schemeClr val="tx1"/>
                          </a:solidFill>
                        </a:rPr>
                        <a:t>Possible </a:t>
                      </a:r>
                      <a:r>
                        <a:rPr lang="en-US" dirty="0" err="1">
                          <a:solidFill>
                            <a:schemeClr val="tx1"/>
                          </a:solidFill>
                        </a:rPr>
                        <a:t>MeSH</a:t>
                      </a:r>
                      <a:r>
                        <a:rPr lang="en-US" dirty="0">
                          <a:solidFill>
                            <a:schemeClr val="tx1"/>
                          </a:solidFill>
                        </a:rPr>
                        <a:t> Terms</a:t>
                      </a:r>
                    </a:p>
                  </a:txBody>
                  <a:tcPr/>
                </a:tc>
                <a:extLst>
                  <a:ext uri="{0D108BD9-81ED-4DB2-BD59-A6C34878D82A}">
                    <a16:rowId xmlns:a16="http://schemas.microsoft.com/office/drawing/2014/main" val="2269378498"/>
                  </a:ext>
                </a:extLst>
              </a:tr>
              <a:tr h="370840">
                <a:tc>
                  <a:txBody>
                    <a:bodyPr/>
                    <a:lstStyle/>
                    <a:p>
                      <a:r>
                        <a:rPr lang="en-US" dirty="0"/>
                        <a:t>Air Pollution</a:t>
                      </a:r>
                    </a:p>
                  </a:txBody>
                  <a:tcPr/>
                </a:tc>
                <a:tc>
                  <a:txBody>
                    <a:bodyPr/>
                    <a:lstStyle/>
                    <a:p>
                      <a:r>
                        <a:rPr lang="en-US" dirty="0">
                          <a:hlinkClick r:id="rId2"/>
                        </a:rPr>
                        <a:t>"Air Pollution"[Mesh]</a:t>
                      </a:r>
                      <a:r>
                        <a:rPr lang="en-US" dirty="0"/>
                        <a:t>, </a:t>
                      </a:r>
                      <a:r>
                        <a:rPr lang="en-US" dirty="0">
                          <a:hlinkClick r:id="rId3"/>
                        </a:rPr>
                        <a:t>"Air Pollutants"[Mesh]</a:t>
                      </a:r>
                      <a:r>
                        <a:rPr lang="en-US" dirty="0"/>
                        <a:t>, </a:t>
                      </a:r>
                      <a:r>
                        <a:rPr lang="en-US" dirty="0">
                          <a:hlinkClick r:id="rId4"/>
                        </a:rPr>
                        <a:t>"Benzene"[Mesh]</a:t>
                      </a:r>
                      <a:r>
                        <a:rPr lang="en-US" dirty="0"/>
                        <a:t>,  </a:t>
                      </a:r>
                      <a:r>
                        <a:rPr lang="en-US" dirty="0">
                          <a:hlinkClick r:id="rId5"/>
                        </a:rPr>
                        <a:t>"Ozone"[Mesh]</a:t>
                      </a:r>
                      <a:r>
                        <a:rPr lang="en-US" dirty="0"/>
                        <a:t>,  </a:t>
                      </a:r>
                      <a:r>
                        <a:rPr lang="en-US" dirty="0">
                          <a:hlinkClick r:id="rId6"/>
                        </a:rPr>
                        <a:t>"Particulate Matter"[Mesh]</a:t>
                      </a:r>
                      <a:r>
                        <a:rPr lang="en-US" dirty="0"/>
                        <a:t>, </a:t>
                      </a:r>
                      <a:r>
                        <a:rPr lang="en-US" dirty="0">
                          <a:hlinkClick r:id="rId7"/>
                        </a:rPr>
                        <a:t>"Sulfur Dioxide"[Mesh]</a:t>
                      </a:r>
                      <a:r>
                        <a:rPr lang="en-US" dirty="0"/>
                        <a:t>, </a:t>
                      </a:r>
                      <a:r>
                        <a:rPr lang="en-US" dirty="0">
                          <a:hlinkClick r:id="rId8"/>
                        </a:rPr>
                        <a:t>"Vehicle Emissions"[Mesh]</a:t>
                      </a:r>
                      <a:r>
                        <a:rPr lang="en-US" dirty="0"/>
                        <a:t>, </a:t>
                      </a:r>
                      <a:r>
                        <a:rPr lang="en-US" dirty="0">
                          <a:hlinkClick r:id="rId9"/>
                        </a:rPr>
                        <a:t>"Volatile Organic Compounds"[Mesh]</a:t>
                      </a:r>
                      <a:r>
                        <a:rPr lang="en-US" dirty="0"/>
                        <a:t>, </a:t>
                      </a:r>
                      <a:r>
                        <a:rPr lang="en-US" dirty="0">
                          <a:hlinkClick r:id="rId10"/>
                        </a:rPr>
                        <a:t>"Air Pollutants" [Pharmacological Action] </a:t>
                      </a:r>
                      <a:endParaRPr lang="en-US" dirty="0"/>
                    </a:p>
                  </a:txBody>
                  <a:tcPr/>
                </a:tc>
                <a:extLst>
                  <a:ext uri="{0D108BD9-81ED-4DB2-BD59-A6C34878D82A}">
                    <a16:rowId xmlns:a16="http://schemas.microsoft.com/office/drawing/2014/main" val="570886399"/>
                  </a:ext>
                </a:extLst>
              </a:tr>
              <a:tr h="370840">
                <a:tc>
                  <a:txBody>
                    <a:bodyPr/>
                    <a:lstStyle/>
                    <a:p>
                      <a:r>
                        <a:rPr lang="en-US" dirty="0"/>
                        <a:t>Allergens (Respiratory)</a:t>
                      </a:r>
                    </a:p>
                  </a:txBody>
                  <a:tcPr/>
                </a:tc>
                <a:tc>
                  <a:txBody>
                    <a:bodyPr/>
                    <a:lstStyle/>
                    <a:p>
                      <a:r>
                        <a:rPr lang="en-US" dirty="0">
                          <a:hlinkClick r:id="rId11"/>
                        </a:rPr>
                        <a:t>"Allergens"[Mesh]</a:t>
                      </a:r>
                      <a:r>
                        <a:rPr lang="en-US" dirty="0"/>
                        <a:t>, </a:t>
                      </a:r>
                      <a:r>
                        <a:rPr lang="en-US" dirty="0">
                          <a:hlinkClick r:id="rId12"/>
                        </a:rPr>
                        <a:t>"Cockroaches"[Mesh]</a:t>
                      </a:r>
                      <a:r>
                        <a:rPr lang="en-US" dirty="0"/>
                        <a:t>, </a:t>
                      </a:r>
                      <a:r>
                        <a:rPr lang="en-US" dirty="0">
                          <a:hlinkClick r:id="rId13"/>
                        </a:rPr>
                        <a:t>"Dander"[Mesh]</a:t>
                      </a:r>
                      <a:r>
                        <a:rPr lang="en-US" dirty="0"/>
                        <a:t>, </a:t>
                      </a:r>
                      <a:r>
                        <a:rPr lang="en-US" dirty="0">
                          <a:hlinkClick r:id="rId14"/>
                        </a:rPr>
                        <a:t>"Dust"[Mesh]</a:t>
                      </a:r>
                      <a:r>
                        <a:rPr lang="en-US" dirty="0"/>
                        <a:t>, </a:t>
                      </a:r>
                      <a:r>
                        <a:rPr lang="en-US" dirty="0">
                          <a:hlinkClick r:id="rId15"/>
                        </a:rPr>
                        <a:t>"Dust Mite Allergy"[Mesh]</a:t>
                      </a:r>
                      <a:r>
                        <a:rPr lang="en-US" dirty="0"/>
                        <a:t>, </a:t>
                      </a:r>
                      <a:r>
                        <a:rPr lang="en-US" dirty="0">
                          <a:hlinkClick r:id="rId16"/>
                        </a:rPr>
                        <a:t>"Fungi"[Mesh]</a:t>
                      </a:r>
                      <a:r>
                        <a:rPr lang="en-US" dirty="0"/>
                        <a:t>, </a:t>
                      </a:r>
                      <a:r>
                        <a:rPr lang="en-US" dirty="0">
                          <a:hlinkClick r:id="rId17"/>
                        </a:rPr>
                        <a:t>"Pollen"[Mesh]</a:t>
                      </a:r>
                      <a:r>
                        <a:rPr lang="en-US" dirty="0"/>
                        <a:t>, </a:t>
                      </a:r>
                      <a:r>
                        <a:rPr lang="en-US" dirty="0">
                          <a:hlinkClick r:id="rId18"/>
                        </a:rPr>
                        <a:t>"</a:t>
                      </a:r>
                      <a:r>
                        <a:rPr lang="en-US" dirty="0" err="1">
                          <a:hlinkClick r:id="rId18"/>
                        </a:rPr>
                        <a:t>Pyroglyphidae</a:t>
                      </a:r>
                      <a:r>
                        <a:rPr lang="en-US" dirty="0">
                          <a:hlinkClick r:id="rId18"/>
                        </a:rPr>
                        <a:t>"[Mesh]</a:t>
                      </a:r>
                      <a:endParaRPr lang="en-US" dirty="0"/>
                    </a:p>
                  </a:txBody>
                  <a:tcPr/>
                </a:tc>
                <a:extLst>
                  <a:ext uri="{0D108BD9-81ED-4DB2-BD59-A6C34878D82A}">
                    <a16:rowId xmlns:a16="http://schemas.microsoft.com/office/drawing/2014/main" val="5780843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Built Environment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"Environment, Controlled"[Mesh]</a:t>
                      </a:r>
                      <a:r>
                        <a:rPr lang="en-US" dirty="0"/>
                        <a:t>, </a:t>
                      </a:r>
                      <a:r>
                        <a:rPr lang="en-US" dirty="0">
                          <a:hlinkClick r:id="rId20"/>
                        </a:rPr>
                        <a:t>"Built Environment"[Mesh]</a:t>
                      </a:r>
                      <a:r>
                        <a:rPr lang="en-US" dirty="0"/>
                        <a:t>, </a:t>
                      </a:r>
                      <a:r>
                        <a:rPr lang="en-US" dirty="0">
                          <a:hlinkClick r:id="rId21"/>
                        </a:rPr>
                        <a:t>"Light Pollution"[Mesh]</a:t>
                      </a:r>
                      <a:r>
                        <a:rPr lang="en-US" dirty="0"/>
                        <a:t>, </a:t>
                      </a:r>
                      <a:r>
                        <a:rPr lang="en-US" dirty="0">
                          <a:hlinkClick r:id="rId22"/>
                        </a:rPr>
                        <a:t>"Noise"[Mesh]</a:t>
                      </a:r>
                      <a:r>
                        <a:rPr lang="en-US" dirty="0"/>
                        <a:t>, </a:t>
                      </a:r>
                      <a:r>
                        <a:rPr lang="en-US" dirty="0">
                          <a:hlinkClick r:id="rId23"/>
                        </a:rPr>
                        <a:t>"Population Health"[Mesh]</a:t>
                      </a:r>
                      <a:r>
                        <a:rPr lang="en-US" dirty="0"/>
                        <a:t>, </a:t>
                      </a:r>
                      <a:r>
                        <a:rPr lang="en-US" dirty="0">
                          <a:hlinkClick r:id="rId24"/>
                        </a:rPr>
                        <a:t>"Residence Characteristics"[Mesh]</a:t>
                      </a:r>
                      <a:r>
                        <a:rPr lang="en-US" dirty="0"/>
                        <a:t>, </a:t>
                      </a:r>
                    </a:p>
                  </a:txBody>
                  <a:tcPr/>
                </a:tc>
                <a:extLst>
                  <a:ext uri="{0D108BD9-81ED-4DB2-BD59-A6C34878D82A}">
                    <a16:rowId xmlns:a16="http://schemas.microsoft.com/office/drawing/2014/main" val="15572875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Climate 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25"/>
                        </a:rPr>
                        <a:t>"Climate Change"[Mesh]</a:t>
                      </a:r>
                      <a:r>
                        <a:rPr lang="en-US" dirty="0"/>
                        <a:t>, </a:t>
                      </a:r>
                      <a:r>
                        <a:rPr lang="en-US" dirty="0">
                          <a:hlinkClick r:id="rId26"/>
                        </a:rPr>
                        <a:t>"Climatic Processes"[Mesh]</a:t>
                      </a:r>
                      <a:r>
                        <a:rPr lang="en-US" dirty="0"/>
                        <a:t>, </a:t>
                      </a:r>
                      <a:r>
                        <a:rPr lang="en-US" dirty="0">
                          <a:hlinkClick r:id="rId27"/>
                        </a:rPr>
                        <a:t>"Natural Disasters"[Mesh]</a:t>
                      </a:r>
                      <a:r>
                        <a:rPr lang="en-US" dirty="0"/>
                        <a:t>, </a:t>
                      </a:r>
                      <a:r>
                        <a:rPr lang="en-US" dirty="0">
                          <a:hlinkClick r:id="rId28"/>
                        </a:rPr>
                        <a:t>"Weather"[Mesh]</a:t>
                      </a:r>
                      <a:r>
                        <a:rPr lang="en-US" dirty="0"/>
                        <a:t>, </a:t>
                      </a:r>
                      <a:r>
                        <a:rPr lang="en-US" dirty="0">
                          <a:hlinkClick r:id="rId29"/>
                        </a:rPr>
                        <a:t>"Heat Stroke"[Mesh]</a:t>
                      </a:r>
                      <a:r>
                        <a:rPr lang="en-US" dirty="0"/>
                        <a:t>, </a:t>
                      </a:r>
                      <a:r>
                        <a:rPr lang="en-US" dirty="0">
                          <a:hlinkClick r:id="rId30"/>
                        </a:rPr>
                        <a:t>"Water Insecurity"[Mesh]</a:t>
                      </a:r>
                      <a:r>
                        <a:rPr lang="en-US" dirty="0"/>
                        <a:t>, </a:t>
                      </a:r>
                      <a:r>
                        <a:rPr lang="en-US" dirty="0">
                          <a:hlinkClick r:id="rId31"/>
                        </a:rPr>
                        <a:t>"Food Supply"[Mesh]</a:t>
                      </a:r>
                      <a:r>
                        <a:rPr lang="en-US" dirty="0"/>
                        <a:t>, </a:t>
                      </a:r>
                    </a:p>
                  </a:txBody>
                  <a:tcPr/>
                </a:tc>
                <a:extLst>
                  <a:ext uri="{0D108BD9-81ED-4DB2-BD59-A6C34878D82A}">
                    <a16:rowId xmlns:a16="http://schemas.microsoft.com/office/drawing/2014/main" val="7260235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Dioxins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2"/>
                        </a:rPr>
                        <a:t>"Dioxins"[Mesh]</a:t>
                      </a:r>
                      <a:endParaRPr lang="en-US" dirty="0"/>
                    </a:p>
                  </a:txBody>
                  <a:tcPr/>
                </a:tc>
                <a:extLst>
                  <a:ext uri="{0D108BD9-81ED-4DB2-BD59-A6C34878D82A}">
                    <a16:rowId xmlns:a16="http://schemas.microsoft.com/office/drawing/2014/main" val="2332516449"/>
                  </a:ext>
                </a:extLst>
              </a:tr>
              <a:tr h="370840">
                <a:tc>
                  <a:txBody>
                    <a:bodyPr/>
                    <a:lstStyle/>
                    <a:p>
                      <a:r>
                        <a:rPr lang="en-US" dirty="0"/>
                        <a:t>Endocrine Disruptors </a:t>
                      </a:r>
                    </a:p>
                  </a:txBody>
                  <a:tcPr/>
                </a:tc>
                <a:tc>
                  <a:txBody>
                    <a:bodyPr/>
                    <a:lstStyle/>
                    <a:p>
                      <a:r>
                        <a:rPr lang="en-US" dirty="0">
                          <a:hlinkClick r:id="rId33"/>
                        </a:rPr>
                        <a:t>"Endocrine Disruptors"[Mesh]</a:t>
                      </a:r>
                      <a:r>
                        <a:rPr lang="en-US" dirty="0"/>
                        <a:t>, </a:t>
                      </a:r>
                      <a:r>
                        <a:rPr lang="en-US" dirty="0">
                          <a:hlinkClick r:id="rId34"/>
                        </a:rPr>
                        <a:t>"bisphenol A" [Supplementary Concept]</a:t>
                      </a:r>
                      <a:r>
                        <a:rPr lang="en-US" dirty="0"/>
                        <a:t>, </a:t>
                      </a:r>
                      <a:r>
                        <a:rPr lang="en-US" dirty="0">
                          <a:hlinkClick r:id="rId35"/>
                        </a:rPr>
                        <a:t>"perchlorate" [Supplementary Concept]</a:t>
                      </a:r>
                      <a:r>
                        <a:rPr lang="en-US" dirty="0"/>
                        <a:t>, </a:t>
                      </a:r>
                      <a:r>
                        <a:rPr lang="en-US" dirty="0">
                          <a:hlinkClick r:id="rId36"/>
                        </a:rPr>
                        <a:t>"Endocrine Disruptors" [Pharmacological Action]</a:t>
                      </a:r>
                      <a:endParaRPr lang="en-US" dirty="0"/>
                    </a:p>
                  </a:txBody>
                  <a:tcPr/>
                </a:tc>
                <a:extLst>
                  <a:ext uri="{0D108BD9-81ED-4DB2-BD59-A6C34878D82A}">
                    <a16:rowId xmlns:a16="http://schemas.microsoft.com/office/drawing/2014/main" val="1270836236"/>
                  </a:ext>
                </a:extLst>
              </a:tr>
            </a:tbl>
          </a:graphicData>
        </a:graphic>
      </p:graphicFrame>
    </p:spTree>
    <p:extLst>
      <p:ext uri="{BB962C8B-B14F-4D97-AF65-F5344CB8AC3E}">
        <p14:creationId xmlns:p14="http://schemas.microsoft.com/office/powerpoint/2010/main" val="3391015486"/>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844C8D5-60F4-9D65-17E7-3E94C11A7783}"/>
              </a:ext>
            </a:extLst>
          </p:cNvPr>
          <p:cNvSpPr>
            <a:spLocks noGrp="1"/>
          </p:cNvSpPr>
          <p:nvPr>
            <p:ph type="title"/>
          </p:nvPr>
        </p:nvSpPr>
        <p:spPr>
          <a:xfrm>
            <a:off x="266700" y="317500"/>
            <a:ext cx="8229600" cy="558800"/>
          </a:xfrm>
        </p:spPr>
        <p:txBody>
          <a:bodyPr/>
          <a:lstStyle/>
          <a:p>
            <a:r>
              <a:rPr lang="en-US" altLang="en-US" dirty="0"/>
              <a:t>Environmental Health MeSH Part 2</a:t>
            </a:r>
          </a:p>
        </p:txBody>
      </p:sp>
      <p:graphicFrame>
        <p:nvGraphicFramePr>
          <p:cNvPr id="3" name="Table 3">
            <a:extLst>
              <a:ext uri="{FF2B5EF4-FFF2-40B4-BE49-F238E27FC236}">
                <a16:creationId xmlns:a16="http://schemas.microsoft.com/office/drawing/2014/main" id="{87A99852-CF30-903E-9BFB-A01363FAB26E}"/>
              </a:ext>
            </a:extLst>
          </p:cNvPr>
          <p:cNvGraphicFramePr>
            <a:graphicFrameLocks noGrp="1"/>
          </p:cNvGraphicFramePr>
          <p:nvPr>
            <p:ph idx="1"/>
            <p:extLst>
              <p:ext uri="{D42A27DB-BD31-4B8C-83A1-F6EECF244321}">
                <p14:modId xmlns:p14="http://schemas.microsoft.com/office/powerpoint/2010/main" val="1263708000"/>
              </p:ext>
            </p:extLst>
          </p:nvPr>
        </p:nvGraphicFramePr>
        <p:xfrm>
          <a:off x="333375" y="876300"/>
          <a:ext cx="8229600" cy="5217160"/>
        </p:xfrm>
        <a:graphic>
          <a:graphicData uri="http://schemas.openxmlformats.org/drawingml/2006/table">
            <a:tbl>
              <a:tblPr firstRow="1" bandRow="1">
                <a:tableStyleId>{5C22544A-7EE6-4342-B048-85BDC9FD1C3A}</a:tableStyleId>
              </a:tblPr>
              <a:tblGrid>
                <a:gridCol w="1990725">
                  <a:extLst>
                    <a:ext uri="{9D8B030D-6E8A-4147-A177-3AD203B41FA5}">
                      <a16:colId xmlns:a16="http://schemas.microsoft.com/office/drawing/2014/main" val="211292965"/>
                    </a:ext>
                  </a:extLst>
                </a:gridCol>
                <a:gridCol w="6238875">
                  <a:extLst>
                    <a:ext uri="{9D8B030D-6E8A-4147-A177-3AD203B41FA5}">
                      <a16:colId xmlns:a16="http://schemas.microsoft.com/office/drawing/2014/main" val="873451926"/>
                    </a:ext>
                  </a:extLst>
                </a:gridCol>
              </a:tblGrid>
              <a:tr h="370840">
                <a:tc>
                  <a:txBody>
                    <a:bodyPr/>
                    <a:lstStyle/>
                    <a:p>
                      <a:r>
                        <a:rPr lang="en-US" dirty="0">
                          <a:solidFill>
                            <a:schemeClr val="tx1"/>
                          </a:solidFill>
                        </a:rPr>
                        <a:t>Topic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Possible </a:t>
                      </a:r>
                      <a:r>
                        <a:rPr lang="en-US" dirty="0" err="1">
                          <a:solidFill>
                            <a:schemeClr val="tx1"/>
                          </a:solidFill>
                        </a:rPr>
                        <a:t>MeSH</a:t>
                      </a:r>
                      <a:r>
                        <a:rPr lang="en-US" dirty="0">
                          <a:solidFill>
                            <a:schemeClr val="tx1"/>
                          </a:solidFill>
                        </a:rPr>
                        <a:t> Terms</a:t>
                      </a:r>
                    </a:p>
                  </a:txBody>
                  <a:tcPr/>
                </a:tc>
                <a:extLst>
                  <a:ext uri="{0D108BD9-81ED-4DB2-BD59-A6C34878D82A}">
                    <a16:rowId xmlns:a16="http://schemas.microsoft.com/office/drawing/2014/main" val="2263712001"/>
                  </a:ext>
                </a:extLst>
              </a:tr>
              <a:tr h="370840">
                <a:tc>
                  <a:txBody>
                    <a:bodyPr/>
                    <a:lstStyle/>
                    <a:p>
                      <a:r>
                        <a:rPr lang="en-US" dirty="0"/>
                        <a:t>Flame Retardants</a:t>
                      </a:r>
                    </a:p>
                  </a:txBody>
                  <a:tcPr/>
                </a:tc>
                <a:tc>
                  <a:txBody>
                    <a:bodyPr/>
                    <a:lstStyle/>
                    <a:p>
                      <a:r>
                        <a:rPr lang="en-US" dirty="0">
                          <a:hlinkClick r:id="rId2"/>
                        </a:rPr>
                        <a:t>"Flame Retardants"[Mesh]</a:t>
                      </a:r>
                      <a:r>
                        <a:rPr lang="en-US" dirty="0"/>
                        <a:t>, </a:t>
                      </a:r>
                      <a:r>
                        <a:rPr lang="en-US" dirty="0">
                          <a:hlinkClick r:id="rId3"/>
                        </a:rPr>
                        <a:t>"Halogenated Diphenyl Ethers"[Mesh]</a:t>
                      </a:r>
                      <a:r>
                        <a:rPr lang="en-US" dirty="0"/>
                        <a:t>, </a:t>
                      </a:r>
                      <a:r>
                        <a:rPr lang="en-US" dirty="0">
                          <a:hlinkClick r:id="rId4"/>
                        </a:rPr>
                        <a:t>"Polybrominated Biphenyls"[Mesh]</a:t>
                      </a:r>
                      <a:r>
                        <a:rPr lang="en-US" dirty="0"/>
                        <a:t>, </a:t>
                      </a:r>
                      <a:r>
                        <a:rPr lang="en-US" dirty="0">
                          <a:hlinkClick r:id="rId5"/>
                        </a:rPr>
                        <a:t>"Flame Retardants" [Pharmacological Action]</a:t>
                      </a:r>
                      <a:endParaRPr lang="en-US" dirty="0"/>
                    </a:p>
                  </a:txBody>
                  <a:tcPr/>
                </a:tc>
                <a:extLst>
                  <a:ext uri="{0D108BD9-81ED-4DB2-BD59-A6C34878D82A}">
                    <a16:rowId xmlns:a16="http://schemas.microsoft.com/office/drawing/2014/main" val="2043803366"/>
                  </a:ext>
                </a:extLst>
              </a:tr>
              <a:tr h="370840">
                <a:tc>
                  <a:txBody>
                    <a:bodyPr/>
                    <a:lstStyle/>
                    <a:p>
                      <a:r>
                        <a:rPr lang="en-US" dirty="0"/>
                        <a:t>Heavy Metals/</a:t>
                      </a:r>
                    </a:p>
                    <a:p>
                      <a:r>
                        <a:rPr lang="en-US" dirty="0"/>
                        <a:t>Metalloids</a:t>
                      </a:r>
                    </a:p>
                  </a:txBody>
                  <a:tcPr/>
                </a:tc>
                <a:tc>
                  <a:txBody>
                    <a:bodyPr/>
                    <a:lstStyle/>
                    <a:p>
                      <a:r>
                        <a:rPr lang="en-US" dirty="0">
                          <a:hlinkClick r:id="rId6"/>
                        </a:rPr>
                        <a:t>"Metals, Heavy"[Mesh]</a:t>
                      </a:r>
                      <a:r>
                        <a:rPr lang="en-US" dirty="0"/>
                        <a:t>, </a:t>
                      </a:r>
                      <a:r>
                        <a:rPr lang="en-US" dirty="0">
                          <a:hlinkClick r:id="rId7"/>
                        </a:rPr>
                        <a:t>"Heavy Metal Poisoning"[Mesh]</a:t>
                      </a:r>
                      <a:r>
                        <a:rPr lang="en-US" dirty="0"/>
                        <a:t>, </a:t>
                      </a:r>
                      <a:r>
                        <a:rPr lang="en-US" dirty="0">
                          <a:hlinkClick r:id="rId8"/>
                        </a:rPr>
                        <a:t>"Heavy Metal Poisoning, Nervous System"[Mesh]</a:t>
                      </a:r>
                      <a:r>
                        <a:rPr lang="en-US" dirty="0"/>
                        <a:t>, </a:t>
                      </a:r>
                      <a:r>
                        <a:rPr lang="en-US" dirty="0">
                          <a:hlinkClick r:id="rId9"/>
                        </a:rPr>
                        <a:t>"Metalloids"[Mesh]</a:t>
                      </a:r>
                      <a:endParaRPr lang="en-US" dirty="0"/>
                    </a:p>
                  </a:txBody>
                  <a:tcPr/>
                </a:tc>
                <a:extLst>
                  <a:ext uri="{0D108BD9-81ED-4DB2-BD59-A6C34878D82A}">
                    <a16:rowId xmlns:a16="http://schemas.microsoft.com/office/drawing/2014/main" val="429689894"/>
                  </a:ext>
                </a:extLst>
              </a:tr>
              <a:tr h="370840">
                <a:tc>
                  <a:txBody>
                    <a:bodyPr/>
                    <a:lstStyle/>
                    <a:p>
                      <a:r>
                        <a:rPr lang="en-US" dirty="0"/>
                        <a:t>General Environment</a:t>
                      </a:r>
                    </a:p>
                  </a:txBody>
                  <a:tcPr/>
                </a:tc>
                <a:tc>
                  <a:txBody>
                    <a:bodyPr/>
                    <a:lstStyle/>
                    <a:p>
                      <a:r>
                        <a:rPr lang="en-US" dirty="0">
                          <a:hlinkClick r:id="rId10"/>
                        </a:rPr>
                        <a:t>"Environmental Health"[Mesh]</a:t>
                      </a:r>
                      <a:r>
                        <a:rPr lang="en-US" dirty="0"/>
                        <a:t>, </a:t>
                      </a:r>
                      <a:r>
                        <a:rPr lang="en-US" dirty="0">
                          <a:hlinkClick r:id="rId11"/>
                        </a:rPr>
                        <a:t>"Environmental Pollution"[Mesh]</a:t>
                      </a:r>
                      <a:r>
                        <a:rPr lang="en-US" dirty="0"/>
                        <a:t>, </a:t>
                      </a:r>
                      <a:r>
                        <a:rPr lang="en-US" dirty="0">
                          <a:hlinkClick r:id="rId12"/>
                        </a:rPr>
                        <a:t>"Toxic Actions"[Mesh]</a:t>
                      </a:r>
                      <a:r>
                        <a:rPr lang="en-US" dirty="0"/>
                        <a:t>, </a:t>
                      </a:r>
                      <a:r>
                        <a:rPr lang="en-US" dirty="0">
                          <a:hlinkClick r:id="rId13"/>
                        </a:rPr>
                        <a:t>"Carcinogens, Environmental" [Pharmacological Action]</a:t>
                      </a:r>
                      <a:r>
                        <a:rPr lang="en-US" dirty="0"/>
                        <a:t>, </a:t>
                      </a:r>
                      <a:r>
                        <a:rPr lang="en-US" dirty="0">
                          <a:hlinkClick r:id="rId14"/>
                        </a:rPr>
                        <a:t>"Environmental Pollutants" [Pharmacological Action]</a:t>
                      </a:r>
                      <a:r>
                        <a:rPr lang="en-US" dirty="0"/>
                        <a:t>,  </a:t>
                      </a:r>
                      <a:r>
                        <a:rPr lang="en-US" dirty="0">
                          <a:hlinkClick r:id="rId15"/>
                        </a:rPr>
                        <a:t>"Soil Pollutants" [Pharmacological Action]</a:t>
                      </a:r>
                      <a:r>
                        <a:rPr lang="en-US" dirty="0"/>
                        <a:t>, </a:t>
                      </a:r>
                      <a:r>
                        <a:rPr lang="en-US" dirty="0">
                          <a:hlinkClick r:id="rId16"/>
                        </a:rPr>
                        <a:t>Water Pollutants, Chemical" [Pharmacological Action]</a:t>
                      </a:r>
                      <a:r>
                        <a:rPr lang="en-US" dirty="0"/>
                        <a:t>, </a:t>
                      </a:r>
                    </a:p>
                  </a:txBody>
                  <a:tcPr/>
                </a:tc>
                <a:extLst>
                  <a:ext uri="{0D108BD9-81ED-4DB2-BD59-A6C34878D82A}">
                    <a16:rowId xmlns:a16="http://schemas.microsoft.com/office/drawing/2014/main" val="2009542406"/>
                  </a:ext>
                </a:extLst>
              </a:tr>
              <a:tr h="370840">
                <a:tc>
                  <a:txBody>
                    <a:bodyPr/>
                    <a:lstStyle/>
                    <a:p>
                      <a:r>
                        <a:rPr lang="en-US" dirty="0"/>
                        <a:t>Genetics, Epigenetics</a:t>
                      </a:r>
                    </a:p>
                  </a:txBody>
                  <a:tcPr/>
                </a:tc>
                <a:tc>
                  <a:txBody>
                    <a:bodyPr/>
                    <a:lstStyle/>
                    <a:p>
                      <a:r>
                        <a:rPr lang="en-US" dirty="0">
                          <a:hlinkClick r:id="rId17"/>
                        </a:rPr>
                        <a:t>"DNA Methylation"[Mesh]</a:t>
                      </a:r>
                      <a:r>
                        <a:rPr lang="en-US" dirty="0"/>
                        <a:t>, </a:t>
                      </a:r>
                      <a:r>
                        <a:rPr lang="en-US" dirty="0">
                          <a:hlinkClick r:id="rId18"/>
                        </a:rPr>
                        <a:t>"Epigenomics"[Mesh]</a:t>
                      </a:r>
                      <a:r>
                        <a:rPr lang="en-US" dirty="0"/>
                        <a:t>, </a:t>
                      </a:r>
                      <a:r>
                        <a:rPr lang="en-US" dirty="0">
                          <a:hlinkClick r:id="rId19"/>
                        </a:rPr>
                        <a:t>"Epigenome"[Mesh]</a:t>
                      </a:r>
                      <a:r>
                        <a:rPr lang="en-US" dirty="0"/>
                        <a:t>, </a:t>
                      </a:r>
                      <a:r>
                        <a:rPr lang="en-US" dirty="0">
                          <a:hlinkClick r:id="rId20"/>
                        </a:rPr>
                        <a:t>"Gene-Environment Interaction"[Mesh]</a:t>
                      </a:r>
                      <a:endParaRPr lang="en-US" dirty="0"/>
                    </a:p>
                  </a:txBody>
                  <a:tcPr/>
                </a:tc>
                <a:extLst>
                  <a:ext uri="{0D108BD9-81ED-4DB2-BD59-A6C34878D82A}">
                    <a16:rowId xmlns:a16="http://schemas.microsoft.com/office/drawing/2014/main" val="766871344"/>
                  </a:ext>
                </a:extLst>
              </a:tr>
              <a:tr h="370840">
                <a:tc>
                  <a:txBody>
                    <a:bodyPr/>
                    <a:lstStyle/>
                    <a:p>
                      <a:r>
                        <a:rPr lang="en-US" dirty="0"/>
                        <a:t>Occupational</a:t>
                      </a:r>
                    </a:p>
                  </a:txBody>
                  <a:tcPr/>
                </a:tc>
                <a:tc>
                  <a:txBody>
                    <a:bodyPr/>
                    <a:lstStyle/>
                    <a:p>
                      <a:r>
                        <a:rPr lang="en-US" dirty="0">
                          <a:hlinkClick r:id="rId21"/>
                        </a:rPr>
                        <a:t>"Occupational Exposure"[Mesh]</a:t>
                      </a:r>
                      <a:r>
                        <a:rPr lang="en-US" dirty="0"/>
                        <a:t>, </a:t>
                      </a:r>
                      <a:r>
                        <a:rPr lang="en-US" dirty="0">
                          <a:hlinkClick r:id="rId22"/>
                        </a:rPr>
                        <a:t>"Occupational Groups"[Mesh]</a:t>
                      </a:r>
                      <a:r>
                        <a:rPr lang="en-US" dirty="0"/>
                        <a:t>, </a:t>
                      </a:r>
                      <a:r>
                        <a:rPr lang="en-US" dirty="0">
                          <a:hlinkClick r:id="rId23"/>
                        </a:rPr>
                        <a:t>"Workplace"[Mesh]</a:t>
                      </a:r>
                      <a:endParaRPr lang="en-US" dirty="0"/>
                    </a:p>
                  </a:txBody>
                  <a:tcPr/>
                </a:tc>
                <a:extLst>
                  <a:ext uri="{0D108BD9-81ED-4DB2-BD59-A6C34878D82A}">
                    <a16:rowId xmlns:a16="http://schemas.microsoft.com/office/drawing/2014/main" val="3174561393"/>
                  </a:ext>
                </a:extLst>
              </a:tr>
            </a:tbl>
          </a:graphicData>
        </a:graphic>
      </p:graphicFrame>
    </p:spTree>
    <p:extLst>
      <p:ext uri="{BB962C8B-B14F-4D97-AF65-F5344CB8AC3E}">
        <p14:creationId xmlns:p14="http://schemas.microsoft.com/office/powerpoint/2010/main" val="4222731374"/>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844C8D5-60F4-9D65-17E7-3E94C11A7783}"/>
              </a:ext>
            </a:extLst>
          </p:cNvPr>
          <p:cNvSpPr>
            <a:spLocks noGrp="1"/>
          </p:cNvSpPr>
          <p:nvPr>
            <p:ph type="title"/>
          </p:nvPr>
        </p:nvSpPr>
        <p:spPr>
          <a:xfrm>
            <a:off x="266700" y="317500"/>
            <a:ext cx="8229600" cy="520700"/>
          </a:xfrm>
        </p:spPr>
        <p:txBody>
          <a:bodyPr/>
          <a:lstStyle/>
          <a:p>
            <a:r>
              <a:rPr lang="en-US" altLang="en-US" dirty="0"/>
              <a:t>Environmental Health MeSH Part 3</a:t>
            </a:r>
          </a:p>
        </p:txBody>
      </p:sp>
      <p:graphicFrame>
        <p:nvGraphicFramePr>
          <p:cNvPr id="3" name="Table 3">
            <a:extLst>
              <a:ext uri="{FF2B5EF4-FFF2-40B4-BE49-F238E27FC236}">
                <a16:creationId xmlns:a16="http://schemas.microsoft.com/office/drawing/2014/main" id="{CECE2906-1562-4178-810E-D817AF81400F}"/>
              </a:ext>
            </a:extLst>
          </p:cNvPr>
          <p:cNvGraphicFramePr>
            <a:graphicFrameLocks noGrp="1"/>
          </p:cNvGraphicFramePr>
          <p:nvPr>
            <p:ph idx="1"/>
            <p:extLst>
              <p:ext uri="{D42A27DB-BD31-4B8C-83A1-F6EECF244321}">
                <p14:modId xmlns:p14="http://schemas.microsoft.com/office/powerpoint/2010/main" val="2488493585"/>
              </p:ext>
            </p:extLst>
          </p:nvPr>
        </p:nvGraphicFramePr>
        <p:xfrm>
          <a:off x="419100" y="871539"/>
          <a:ext cx="8467725" cy="540512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2724218433"/>
                    </a:ext>
                  </a:extLst>
                </a:gridCol>
                <a:gridCol w="6296025">
                  <a:extLst>
                    <a:ext uri="{9D8B030D-6E8A-4147-A177-3AD203B41FA5}">
                      <a16:colId xmlns:a16="http://schemas.microsoft.com/office/drawing/2014/main" val="1208992291"/>
                    </a:ext>
                  </a:extLst>
                </a:gridCol>
              </a:tblGrid>
              <a:tr h="370840">
                <a:tc>
                  <a:txBody>
                    <a:bodyPr/>
                    <a:lstStyle/>
                    <a:p>
                      <a:r>
                        <a:rPr lang="en-US" dirty="0">
                          <a:solidFill>
                            <a:schemeClr val="tx1"/>
                          </a:solidFill>
                        </a:rPr>
                        <a:t>Topic</a:t>
                      </a:r>
                    </a:p>
                  </a:txBody>
                  <a:tcPr/>
                </a:tc>
                <a:tc>
                  <a:txBody>
                    <a:bodyPr/>
                    <a:lstStyle/>
                    <a:p>
                      <a:r>
                        <a:rPr lang="en-US" dirty="0">
                          <a:solidFill>
                            <a:schemeClr val="tx1"/>
                          </a:solidFill>
                        </a:rPr>
                        <a:t>Possible </a:t>
                      </a:r>
                      <a:r>
                        <a:rPr lang="en-US" dirty="0" err="1">
                          <a:solidFill>
                            <a:schemeClr val="tx1"/>
                          </a:solidFill>
                        </a:rPr>
                        <a:t>MeSH</a:t>
                      </a:r>
                      <a:r>
                        <a:rPr lang="en-US" dirty="0">
                          <a:solidFill>
                            <a:schemeClr val="tx1"/>
                          </a:solidFill>
                        </a:rPr>
                        <a:t> Terms</a:t>
                      </a:r>
                    </a:p>
                  </a:txBody>
                  <a:tcPr/>
                </a:tc>
                <a:extLst>
                  <a:ext uri="{0D108BD9-81ED-4DB2-BD59-A6C34878D82A}">
                    <a16:rowId xmlns:a16="http://schemas.microsoft.com/office/drawing/2014/main" val="2269378498"/>
                  </a:ext>
                </a:extLst>
              </a:tr>
              <a:tr h="370840">
                <a:tc>
                  <a:txBody>
                    <a:bodyPr/>
                    <a:lstStyle/>
                    <a:p>
                      <a:r>
                        <a:rPr lang="en-US" dirty="0"/>
                        <a:t>Other</a:t>
                      </a:r>
                    </a:p>
                  </a:txBody>
                  <a:tcPr/>
                </a:tc>
                <a:tc>
                  <a:txBody>
                    <a:bodyPr/>
                    <a:lstStyle/>
                    <a:p>
                      <a:r>
                        <a:rPr lang="en-US" dirty="0">
                          <a:hlinkClick r:id="rId2"/>
                        </a:rPr>
                        <a:t>"Disorders of Environmental Origin"[Mesh]</a:t>
                      </a:r>
                      <a:r>
                        <a:rPr lang="en-US" dirty="0"/>
                        <a:t>, </a:t>
                      </a:r>
                      <a:r>
                        <a:rPr lang="en-US" dirty="0">
                          <a:hlinkClick r:id="rId3"/>
                        </a:rPr>
                        <a:t>"Prenatal Exposure Delayed Effects"[Mesh]</a:t>
                      </a:r>
                      <a:r>
                        <a:rPr lang="en-US" dirty="0"/>
                        <a:t>, </a:t>
                      </a:r>
                      <a:r>
                        <a:rPr lang="en-US" dirty="0">
                          <a:hlinkClick r:id="rId4"/>
                        </a:rPr>
                        <a:t>"Risk"[Mesh]</a:t>
                      </a:r>
                      <a:r>
                        <a:rPr lang="en-US" dirty="0"/>
                        <a:t>, </a:t>
                      </a:r>
                    </a:p>
                  </a:txBody>
                  <a:tcPr/>
                </a:tc>
                <a:extLst>
                  <a:ext uri="{0D108BD9-81ED-4DB2-BD59-A6C34878D82A}">
                    <a16:rowId xmlns:a16="http://schemas.microsoft.com/office/drawing/2014/main" val="1447524144"/>
                  </a:ext>
                </a:extLst>
              </a:tr>
              <a:tr h="370840">
                <a:tc>
                  <a:txBody>
                    <a:bodyPr/>
                    <a:lstStyle/>
                    <a:p>
                      <a:r>
                        <a:rPr lang="en-US" dirty="0"/>
                        <a:t>PFAS</a:t>
                      </a:r>
                    </a:p>
                  </a:txBody>
                  <a:tcPr/>
                </a:tc>
                <a:tc>
                  <a:txBody>
                    <a:bodyPr/>
                    <a:lstStyle/>
                    <a:p>
                      <a:r>
                        <a:rPr lang="en-US" dirty="0">
                          <a:hlinkClick r:id="rId5" action="ppaction://hlinkfile"/>
                        </a:rPr>
                        <a:t>"Fluorocarbons"[Mesh]</a:t>
                      </a:r>
                      <a:r>
                        <a:rPr lang="en-US" dirty="0"/>
                        <a:t>, </a:t>
                      </a:r>
                      <a:r>
                        <a:rPr lang="en-US" dirty="0">
                          <a:hlinkClick r:id="rId6"/>
                        </a:rPr>
                        <a:t>"</a:t>
                      </a:r>
                      <a:r>
                        <a:rPr lang="en-US" dirty="0" err="1">
                          <a:hlinkClick r:id="rId6"/>
                        </a:rPr>
                        <a:t>Alkanesulfonic</a:t>
                      </a:r>
                      <a:r>
                        <a:rPr lang="en-US" dirty="0">
                          <a:hlinkClick r:id="rId6"/>
                        </a:rPr>
                        <a:t> Acids"[Mesh]</a:t>
                      </a:r>
                      <a:r>
                        <a:rPr lang="en-US" dirty="0"/>
                        <a:t>, </a:t>
                      </a:r>
                      <a:r>
                        <a:rPr lang="en-US" dirty="0">
                          <a:hlinkClick r:id="rId7"/>
                        </a:rPr>
                        <a:t>"</a:t>
                      </a:r>
                      <a:r>
                        <a:rPr lang="en-US" dirty="0" err="1">
                          <a:hlinkClick r:id="rId7"/>
                        </a:rPr>
                        <a:t>perfluorooctane</a:t>
                      </a:r>
                      <a:r>
                        <a:rPr lang="en-US" dirty="0">
                          <a:hlinkClick r:id="rId7"/>
                        </a:rPr>
                        <a:t> sulfonic acid" [Supplementary Concept]</a:t>
                      </a:r>
                      <a:r>
                        <a:rPr lang="en-US" dirty="0"/>
                        <a:t>, </a:t>
                      </a:r>
                      <a:r>
                        <a:rPr lang="en-US" dirty="0">
                          <a:hlinkClick r:id="rId8"/>
                        </a:rPr>
                        <a:t>"</a:t>
                      </a:r>
                      <a:r>
                        <a:rPr lang="en-US" dirty="0" err="1">
                          <a:hlinkClick r:id="rId8"/>
                        </a:rPr>
                        <a:t>perfluorohexanesulfonic</a:t>
                      </a:r>
                      <a:r>
                        <a:rPr lang="en-US" dirty="0">
                          <a:hlinkClick r:id="rId8"/>
                        </a:rPr>
                        <a:t> acid" [Supplementary Concept]</a:t>
                      </a:r>
                      <a:r>
                        <a:rPr lang="en-US" dirty="0"/>
                        <a:t>, </a:t>
                      </a:r>
                      <a:r>
                        <a:rPr lang="en-US" dirty="0">
                          <a:hlinkClick r:id="rId9"/>
                        </a:rPr>
                        <a:t>"perfluorooctanoic acid" [Supplementary Concept]</a:t>
                      </a:r>
                      <a:endParaRPr lang="en-US" dirty="0"/>
                    </a:p>
                  </a:txBody>
                  <a:tcPr/>
                </a:tc>
                <a:extLst>
                  <a:ext uri="{0D108BD9-81ED-4DB2-BD59-A6C34878D82A}">
                    <a16:rowId xmlns:a16="http://schemas.microsoft.com/office/drawing/2014/main" val="21774759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Pesticides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0"/>
                        </a:rPr>
                        <a:t>"Pesticides"[Mesh]</a:t>
                      </a:r>
                      <a:r>
                        <a:rPr lang="en-US" dirty="0"/>
                        <a:t>, </a:t>
                      </a:r>
                      <a:r>
                        <a:rPr lang="en-US" dirty="0">
                          <a:hlinkClick r:id="rId11"/>
                        </a:rPr>
                        <a:t>"Pesticides" [Pharmacological Action]</a:t>
                      </a:r>
                      <a:endParaRPr lang="en-US" dirty="0"/>
                    </a:p>
                  </a:txBody>
                  <a:tcPr/>
                </a:tc>
                <a:extLst>
                  <a:ext uri="{0D108BD9-81ED-4DB2-BD59-A6C34878D82A}">
                    <a16:rowId xmlns:a16="http://schemas.microsoft.com/office/drawing/2014/main" val="9969698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Phthalates/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Plasticizers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2"/>
                        </a:rPr>
                        <a:t>"Phthalic Acids"[Mesh]</a:t>
                      </a:r>
                      <a:r>
                        <a:rPr lang="en-US" dirty="0"/>
                        <a:t>, </a:t>
                      </a:r>
                      <a:r>
                        <a:rPr lang="en-US" dirty="0">
                          <a:hlinkClick r:id="rId13"/>
                        </a:rPr>
                        <a:t>"Plasticizers"[Mesh]</a:t>
                      </a:r>
                      <a:r>
                        <a:rPr lang="en-US" dirty="0"/>
                        <a:t>, </a:t>
                      </a:r>
                      <a:r>
                        <a:rPr lang="en-US" dirty="0">
                          <a:hlinkClick r:id="rId14"/>
                        </a:rPr>
                        <a:t>"Plasticizers" [Pharmacological Action]</a:t>
                      </a:r>
                      <a:endParaRPr lang="en-US" dirty="0"/>
                    </a:p>
                  </a:txBody>
                  <a:tcPr/>
                </a:tc>
                <a:extLst>
                  <a:ext uri="{0D108BD9-81ED-4DB2-BD59-A6C34878D82A}">
                    <a16:rowId xmlns:a16="http://schemas.microsoft.com/office/drawing/2014/main" val="1320014798"/>
                  </a:ext>
                </a:extLst>
              </a:tr>
              <a:tr h="370840">
                <a:tc>
                  <a:txBody>
                    <a:bodyPr/>
                    <a:lstStyle/>
                    <a:p>
                      <a:r>
                        <a:rPr lang="en-US" dirty="0"/>
                        <a:t>Phytoestrogens</a:t>
                      </a:r>
                    </a:p>
                  </a:txBody>
                  <a:tcPr/>
                </a:tc>
                <a:tc>
                  <a:txBody>
                    <a:bodyPr/>
                    <a:lstStyle/>
                    <a:p>
                      <a:r>
                        <a:rPr lang="en-US" dirty="0">
                          <a:hlinkClick r:id="rId15"/>
                        </a:rPr>
                        <a:t>"Phytoestrogens"[Mesh]</a:t>
                      </a:r>
                      <a:r>
                        <a:rPr lang="en-US" dirty="0"/>
                        <a:t>, </a:t>
                      </a:r>
                      <a:r>
                        <a:rPr lang="en-US" dirty="0">
                          <a:hlinkClick r:id="rId16"/>
                        </a:rPr>
                        <a:t>"Genistein"[Mesh]</a:t>
                      </a:r>
                      <a:r>
                        <a:rPr lang="en-US" dirty="0"/>
                        <a:t>, </a:t>
                      </a:r>
                      <a:r>
                        <a:rPr lang="en-US" dirty="0">
                          <a:hlinkClick r:id="rId17"/>
                        </a:rPr>
                        <a:t>"Soy Foods"[Mesh]</a:t>
                      </a:r>
                      <a:r>
                        <a:rPr lang="en-US" dirty="0"/>
                        <a:t>,  </a:t>
                      </a:r>
                      <a:r>
                        <a:rPr lang="en-US" dirty="0">
                          <a:hlinkClick r:id="rId18"/>
                        </a:rPr>
                        <a:t>"Phytoestrogens" [Pharmacological Action]</a:t>
                      </a:r>
                      <a:endParaRPr lang="en-US" dirty="0"/>
                    </a:p>
                  </a:txBody>
                  <a:tcPr/>
                </a:tc>
                <a:extLst>
                  <a:ext uri="{0D108BD9-81ED-4DB2-BD59-A6C34878D82A}">
                    <a16:rowId xmlns:a16="http://schemas.microsoft.com/office/drawing/2014/main" val="3798635108"/>
                  </a:ext>
                </a:extLst>
              </a:tr>
              <a:tr h="370840">
                <a:tc>
                  <a:txBody>
                    <a:bodyPr/>
                    <a:lstStyle/>
                    <a:p>
                      <a:r>
                        <a:rPr lang="en-US" dirty="0"/>
                        <a:t>Polychlorinated biphenyls (PCBs)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"Polychlorinated Biphenyls"[Mesh]</a:t>
                      </a:r>
                      <a:endParaRPr lang="en-US" dirty="0"/>
                    </a:p>
                  </a:txBody>
                  <a:tcPr/>
                </a:tc>
                <a:extLst>
                  <a:ext uri="{0D108BD9-81ED-4DB2-BD59-A6C34878D82A}">
                    <a16:rowId xmlns:a16="http://schemas.microsoft.com/office/drawing/2014/main" val="570886399"/>
                  </a:ext>
                </a:extLst>
              </a:tr>
              <a:tr h="370840">
                <a:tc>
                  <a:txBody>
                    <a:bodyPr/>
                    <a:lstStyle/>
                    <a:p>
                      <a:r>
                        <a:rPr lang="en-US" dirty="0"/>
                        <a:t>Polycyclic Aromatic Hydrocarbons (PAHs)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20"/>
                        </a:rPr>
                        <a:t>"Polycyclic Aromatic Hydrocarbons"[Mesh]</a:t>
                      </a:r>
                      <a:endParaRPr lang="en-US" dirty="0"/>
                    </a:p>
                  </a:txBody>
                  <a:tcPr/>
                </a:tc>
                <a:extLst>
                  <a:ext uri="{0D108BD9-81ED-4DB2-BD59-A6C34878D82A}">
                    <a16:rowId xmlns:a16="http://schemas.microsoft.com/office/drawing/2014/main" val="578084356"/>
                  </a:ext>
                </a:extLst>
              </a:tr>
            </a:tbl>
          </a:graphicData>
        </a:graphic>
      </p:graphicFrame>
    </p:spTree>
    <p:extLst>
      <p:ext uri="{BB962C8B-B14F-4D97-AF65-F5344CB8AC3E}">
        <p14:creationId xmlns:p14="http://schemas.microsoft.com/office/powerpoint/2010/main" val="200507400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EA89-4617-BA27-EDEF-7D219A71C5F7}"/>
              </a:ext>
            </a:extLst>
          </p:cNvPr>
          <p:cNvSpPr>
            <a:spLocks noGrp="1"/>
          </p:cNvSpPr>
          <p:nvPr>
            <p:ph type="title"/>
          </p:nvPr>
        </p:nvSpPr>
        <p:spPr/>
        <p:txBody>
          <a:bodyPr/>
          <a:lstStyle/>
          <a:p>
            <a:r>
              <a:rPr lang="en-US" dirty="0"/>
              <a:t>What is environmental health?</a:t>
            </a:r>
          </a:p>
        </p:txBody>
      </p:sp>
      <p:sp>
        <p:nvSpPr>
          <p:cNvPr id="3" name="Content Placeholder 2">
            <a:extLst>
              <a:ext uri="{FF2B5EF4-FFF2-40B4-BE49-F238E27FC236}">
                <a16:creationId xmlns:a16="http://schemas.microsoft.com/office/drawing/2014/main" id="{645E1A1A-6CEA-285E-C1BF-F46F69261F84}"/>
              </a:ext>
            </a:extLst>
          </p:cNvPr>
          <p:cNvSpPr>
            <a:spLocks noGrp="1"/>
          </p:cNvSpPr>
          <p:nvPr>
            <p:ph idx="1"/>
          </p:nvPr>
        </p:nvSpPr>
        <p:spPr>
          <a:xfrm>
            <a:off x="457200" y="1720850"/>
            <a:ext cx="7772400" cy="4725987"/>
          </a:xfrm>
        </p:spPr>
        <p:txBody>
          <a:bodyPr/>
          <a:lstStyle/>
          <a:p>
            <a:pPr marL="0" indent="0">
              <a:buNone/>
            </a:pPr>
            <a:r>
              <a:rPr lang="en-US" dirty="0"/>
              <a:t>“Environmental health is the branch of public health that: </a:t>
            </a:r>
            <a:r>
              <a:rPr lang="en-US" dirty="0">
                <a:solidFill>
                  <a:schemeClr val="bg2"/>
                </a:solidFill>
              </a:rPr>
              <a:t>focuses on the relationships between people and their environment</a:t>
            </a:r>
            <a:r>
              <a:rPr lang="en-US" dirty="0"/>
              <a:t>; </a:t>
            </a:r>
            <a:r>
              <a:rPr lang="en-US" dirty="0">
                <a:solidFill>
                  <a:schemeClr val="accent4"/>
                </a:solidFill>
              </a:rPr>
              <a:t>promotes human health and well-being</a:t>
            </a:r>
            <a:r>
              <a:rPr lang="en-US" dirty="0"/>
              <a:t>; and </a:t>
            </a:r>
            <a:r>
              <a:rPr lang="en-US" dirty="0">
                <a:solidFill>
                  <a:schemeClr val="accent1"/>
                </a:solidFill>
              </a:rPr>
              <a:t>fosters healthy and safe communities</a:t>
            </a:r>
            <a:r>
              <a:rPr lang="en-US" dirty="0"/>
              <a:t>. Environmental health is a key part of any comprehensive public health system. The field works to advance policies and programs to reduce chemical and other environmental exposures in air, water, soil and food to protect people and provide communities with healthier environments.” </a:t>
            </a:r>
            <a:r>
              <a:rPr lang="en-US" sz="2000" dirty="0"/>
              <a:t>(American Public Health Association, “Environmental Health”)</a:t>
            </a:r>
            <a:endParaRPr lang="en-US" dirty="0"/>
          </a:p>
        </p:txBody>
      </p:sp>
    </p:spTree>
    <p:extLst>
      <p:ext uri="{BB962C8B-B14F-4D97-AF65-F5344CB8AC3E}">
        <p14:creationId xmlns:p14="http://schemas.microsoft.com/office/powerpoint/2010/main" val="1267667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a:xfrm>
            <a:off x="257175" y="857250"/>
            <a:ext cx="8229600" cy="730250"/>
          </a:xfrm>
        </p:spPr>
        <p:txBody>
          <a:bodyPr/>
          <a:lstStyle/>
          <a:p>
            <a:pPr eaLnBrk="1" hangingPunct="1"/>
            <a:r>
              <a:rPr lang="en-US" altLang="en-US" dirty="0"/>
              <a:t>Gathering Search Terms Part 2</a:t>
            </a:r>
          </a:p>
        </p:txBody>
      </p:sp>
      <p:graphicFrame>
        <p:nvGraphicFramePr>
          <p:cNvPr id="2" name="Table 2">
            <a:extLst>
              <a:ext uri="{FF2B5EF4-FFF2-40B4-BE49-F238E27FC236}">
                <a16:creationId xmlns:a16="http://schemas.microsoft.com/office/drawing/2014/main" id="{6A34CC21-09BC-248A-2DD0-CC3E7A6DABFA}"/>
              </a:ext>
            </a:extLst>
          </p:cNvPr>
          <p:cNvGraphicFramePr>
            <a:graphicFrameLocks noGrp="1"/>
          </p:cNvGraphicFramePr>
          <p:nvPr>
            <p:ph idx="1"/>
          </p:nvPr>
        </p:nvGraphicFramePr>
        <p:xfrm>
          <a:off x="304800" y="1587500"/>
          <a:ext cx="8534400" cy="4548242"/>
        </p:xfrm>
        <a:graphic>
          <a:graphicData uri="http://schemas.openxmlformats.org/drawingml/2006/table">
            <a:tbl>
              <a:tblPr firstRow="1" bandRow="1">
                <a:tableStyleId>{00A15C55-8517-42AA-B614-E9B94910E393}</a:tableStyleId>
              </a:tblPr>
              <a:tblGrid>
                <a:gridCol w="2089547">
                  <a:extLst>
                    <a:ext uri="{9D8B030D-6E8A-4147-A177-3AD203B41FA5}">
                      <a16:colId xmlns:a16="http://schemas.microsoft.com/office/drawing/2014/main" val="421774313"/>
                    </a:ext>
                  </a:extLst>
                </a:gridCol>
                <a:gridCol w="2958703">
                  <a:extLst>
                    <a:ext uri="{9D8B030D-6E8A-4147-A177-3AD203B41FA5}">
                      <a16:colId xmlns:a16="http://schemas.microsoft.com/office/drawing/2014/main" val="496232800"/>
                    </a:ext>
                  </a:extLst>
                </a:gridCol>
                <a:gridCol w="3486150">
                  <a:extLst>
                    <a:ext uri="{9D8B030D-6E8A-4147-A177-3AD203B41FA5}">
                      <a16:colId xmlns:a16="http://schemas.microsoft.com/office/drawing/2014/main" val="251151368"/>
                    </a:ext>
                  </a:extLst>
                </a:gridCol>
              </a:tblGrid>
              <a:tr h="433442">
                <a:tc>
                  <a:txBody>
                    <a:bodyPr/>
                    <a:lstStyle/>
                    <a:p>
                      <a:r>
                        <a:rPr lang="en-US" dirty="0"/>
                        <a:t>PEO Topics</a:t>
                      </a:r>
                    </a:p>
                  </a:txBody>
                  <a:tcPr>
                    <a:solidFill>
                      <a:schemeClr val="accent6"/>
                    </a:solidFill>
                  </a:tcPr>
                </a:tc>
                <a:tc>
                  <a:txBody>
                    <a:bodyPr/>
                    <a:lstStyle/>
                    <a:p>
                      <a:r>
                        <a:rPr lang="en-US" dirty="0"/>
                        <a:t>Keywords</a:t>
                      </a:r>
                    </a:p>
                  </a:txBody>
                  <a:tcPr>
                    <a:solidFill>
                      <a:schemeClr val="accent6"/>
                    </a:solidFill>
                  </a:tcPr>
                </a:tc>
                <a:tc>
                  <a:txBody>
                    <a:bodyPr/>
                    <a:lstStyle/>
                    <a:p>
                      <a:r>
                        <a:rPr lang="en-US" dirty="0" err="1"/>
                        <a:t>MeSH</a:t>
                      </a:r>
                      <a:endParaRPr lang="en-US" dirty="0"/>
                    </a:p>
                  </a:txBody>
                  <a:tcPr>
                    <a:solidFill>
                      <a:schemeClr val="accent6"/>
                    </a:solidFill>
                  </a:tcPr>
                </a:tc>
                <a:extLst>
                  <a:ext uri="{0D108BD9-81ED-4DB2-BD59-A6C34878D82A}">
                    <a16:rowId xmlns:a16="http://schemas.microsoft.com/office/drawing/2014/main" val="2614690923"/>
                  </a:ext>
                </a:extLst>
              </a:tr>
              <a:tr h="334164">
                <a:tc>
                  <a:txBody>
                    <a:bodyPr/>
                    <a:lstStyle/>
                    <a:p>
                      <a:r>
                        <a:rPr lang="en-US" dirty="0">
                          <a:solidFill>
                            <a:schemeClr val="bg1"/>
                          </a:solidFill>
                        </a:rPr>
                        <a:t>Prenatally exposed Humans/animals</a:t>
                      </a:r>
                    </a:p>
                  </a:txBody>
                  <a:tcPr>
                    <a:solidFill>
                      <a:schemeClr val="tx2"/>
                    </a:solidFill>
                  </a:tcPr>
                </a:tc>
                <a:tc>
                  <a:txBody>
                    <a:bodyPr/>
                    <a:lstStyle/>
                    <a:p>
                      <a:r>
                        <a:rPr lang="en-US" dirty="0"/>
                        <a:t>Prenatal exposure</a:t>
                      </a:r>
                    </a:p>
                    <a:p>
                      <a:r>
                        <a:rPr lang="en-US" dirty="0"/>
                        <a:t>Prenatally exposed</a:t>
                      </a:r>
                    </a:p>
                    <a:p>
                      <a:r>
                        <a:rPr lang="en-US" dirty="0"/>
                        <a:t>In utero exposure</a:t>
                      </a:r>
                    </a:p>
                    <a:p>
                      <a:r>
                        <a:rPr lang="en-US" dirty="0"/>
                        <a:t>Fetal/</a:t>
                      </a:r>
                      <a:r>
                        <a:rPr lang="en-US" dirty="0" err="1"/>
                        <a:t>Foetal</a:t>
                      </a:r>
                      <a:r>
                        <a:rPr lang="en-US" dirty="0"/>
                        <a:t> exposure</a:t>
                      </a:r>
                    </a:p>
                    <a:p>
                      <a:r>
                        <a:rPr lang="en-US" dirty="0"/>
                        <a:t>Maternal exposure</a:t>
                      </a:r>
                    </a:p>
                  </a:txBody>
                  <a:tcPr>
                    <a:solidFill>
                      <a:schemeClr val="tx2">
                        <a:lumMod val="20000"/>
                        <a:lumOff val="80000"/>
                      </a:schemeClr>
                    </a:solidFill>
                  </a:tcPr>
                </a:tc>
                <a:tc>
                  <a:txBody>
                    <a:bodyPr/>
                    <a:lstStyle/>
                    <a:p>
                      <a:r>
                        <a:rPr lang="en-US" dirty="0"/>
                        <a:t>"Prenatal Exposure Delayed Effects"[Mesh]</a:t>
                      </a:r>
                    </a:p>
                    <a:p>
                      <a:r>
                        <a:rPr lang="en-US" dirty="0"/>
                        <a:t>"Fetus"[Mesh]</a:t>
                      </a:r>
                    </a:p>
                    <a:p>
                      <a:r>
                        <a:rPr lang="en-US" dirty="0"/>
                        <a:t>"Pregnancy"[Mesh]</a:t>
                      </a:r>
                    </a:p>
                    <a:p>
                      <a:endParaRPr lang="en-US" dirty="0"/>
                    </a:p>
                  </a:txBody>
                  <a:tcPr>
                    <a:solidFill>
                      <a:schemeClr val="tx2">
                        <a:lumMod val="20000"/>
                        <a:lumOff val="80000"/>
                      </a:schemeClr>
                    </a:solidFill>
                  </a:tcPr>
                </a:tc>
                <a:extLst>
                  <a:ext uri="{0D108BD9-81ED-4DB2-BD59-A6C34878D82A}">
                    <a16:rowId xmlns:a16="http://schemas.microsoft.com/office/drawing/2014/main" val="2134021092"/>
                  </a:ext>
                </a:extLst>
              </a:tr>
              <a:tr h="1314078">
                <a:tc>
                  <a:txBody>
                    <a:bodyPr/>
                    <a:lstStyle/>
                    <a:p>
                      <a:r>
                        <a:rPr lang="en-US" dirty="0">
                          <a:solidFill>
                            <a:schemeClr val="bg1"/>
                          </a:solidFill>
                        </a:rPr>
                        <a:t>di-(2-ethylhexyl) phthalate (DEHP) exposure</a:t>
                      </a:r>
                    </a:p>
                    <a:p>
                      <a:endParaRPr lang="en-US" dirty="0"/>
                    </a:p>
                  </a:txBody>
                  <a:tcPr>
                    <a:solidFill>
                      <a:schemeClr val="bg2"/>
                    </a:solidFill>
                  </a:tcPr>
                </a:tc>
                <a:tc>
                  <a:txBody>
                    <a:bodyPr/>
                    <a:lstStyle/>
                    <a:p>
                      <a:r>
                        <a:rPr lang="en-US" dirty="0"/>
                        <a:t>di-(2-ethylhexyl) phthalate </a:t>
                      </a:r>
                    </a:p>
                    <a:p>
                      <a:r>
                        <a:rPr lang="en-US" dirty="0"/>
                        <a:t>Bis(2-ethylhexyl)phthalate</a:t>
                      </a:r>
                    </a:p>
                    <a:p>
                      <a:r>
                        <a:rPr lang="en-US" dirty="0"/>
                        <a:t>Dioctyl Phthalate</a:t>
                      </a:r>
                    </a:p>
                    <a:p>
                      <a:r>
                        <a:rPr lang="en-US" dirty="0"/>
                        <a:t>(DEHP AND phthalate*)</a:t>
                      </a:r>
                    </a:p>
                    <a:p>
                      <a:r>
                        <a:rPr lang="en-US" dirty="0"/>
                        <a:t>*could add metabolites</a:t>
                      </a:r>
                    </a:p>
                  </a:txBody>
                  <a:tcPr>
                    <a:solidFill>
                      <a:schemeClr val="bg2">
                        <a:lumMod val="20000"/>
                        <a:lumOff val="80000"/>
                      </a:schemeClr>
                    </a:solidFill>
                  </a:tcPr>
                </a:tc>
                <a:tc>
                  <a:txBody>
                    <a:bodyPr/>
                    <a:lstStyle/>
                    <a:p>
                      <a:r>
                        <a:rPr lang="en-US" dirty="0"/>
                        <a:t>"</a:t>
                      </a:r>
                      <a:r>
                        <a:rPr lang="en-US" dirty="0" err="1"/>
                        <a:t>Diethylhexyl</a:t>
                      </a:r>
                      <a:r>
                        <a:rPr lang="en-US" dirty="0"/>
                        <a:t> Phthalate"[Mesh]</a:t>
                      </a:r>
                    </a:p>
                    <a:p>
                      <a:r>
                        <a:rPr lang="en-US" dirty="0"/>
                        <a:t>"Phthalic Acids"[Mesh]</a:t>
                      </a:r>
                    </a:p>
                  </a:txBody>
                  <a:tcPr>
                    <a:solidFill>
                      <a:schemeClr val="bg2">
                        <a:lumMod val="20000"/>
                        <a:lumOff val="80000"/>
                      </a:schemeClr>
                    </a:solidFill>
                  </a:tcPr>
                </a:tc>
                <a:extLst>
                  <a:ext uri="{0D108BD9-81ED-4DB2-BD59-A6C34878D82A}">
                    <a16:rowId xmlns:a16="http://schemas.microsoft.com/office/drawing/2014/main" val="2755279981"/>
                  </a:ext>
                </a:extLst>
              </a:tr>
              <a:tr h="888365">
                <a:tc>
                  <a:txBody>
                    <a:bodyPr/>
                    <a:lstStyle/>
                    <a:p>
                      <a:r>
                        <a:rPr lang="en-US" dirty="0">
                          <a:solidFill>
                            <a:schemeClr val="bg1"/>
                          </a:solidFill>
                        </a:rPr>
                        <a:t>Birth weight</a:t>
                      </a:r>
                    </a:p>
                  </a:txBody>
                  <a:tcPr>
                    <a:solidFill>
                      <a:schemeClr val="accent3"/>
                    </a:solidFill>
                  </a:tcPr>
                </a:tc>
                <a:tc>
                  <a:txBody>
                    <a:bodyPr/>
                    <a:lstStyle/>
                    <a:p>
                      <a:r>
                        <a:rPr lang="en-US" dirty="0"/>
                        <a:t>Birth weight/size</a:t>
                      </a:r>
                    </a:p>
                    <a:p>
                      <a:r>
                        <a:rPr lang="en-US" dirty="0"/>
                        <a:t>birthweight</a:t>
                      </a:r>
                    </a:p>
                    <a:p>
                      <a:r>
                        <a:rPr lang="en-US" dirty="0"/>
                        <a:t>Size/weight at birth</a:t>
                      </a:r>
                    </a:p>
                    <a:p>
                      <a:r>
                        <a:rPr lang="en-US" dirty="0"/>
                        <a:t>Adverse birth outcomes</a:t>
                      </a:r>
                    </a:p>
                  </a:txBody>
                  <a:tcPr>
                    <a:solidFill>
                      <a:schemeClr val="accent3">
                        <a:lumMod val="20000"/>
                        <a:lumOff val="80000"/>
                      </a:schemeClr>
                    </a:solidFill>
                  </a:tcPr>
                </a:tc>
                <a:tc>
                  <a:txBody>
                    <a:bodyPr/>
                    <a:lstStyle/>
                    <a:p>
                      <a:r>
                        <a:rPr lang="en-US" dirty="0"/>
                        <a:t>"Birth Weight"[Mesh]</a:t>
                      </a:r>
                    </a:p>
                    <a:p>
                      <a:r>
                        <a:rPr lang="en-US" dirty="0"/>
                        <a:t>"Infant, Low Birth Weight"[Mesh] </a:t>
                      </a:r>
                    </a:p>
                    <a:p>
                      <a:r>
                        <a:rPr lang="en-US" dirty="0"/>
                        <a:t>"Infant, Large for Gestational Age"[Mesh]</a:t>
                      </a:r>
                    </a:p>
                  </a:txBody>
                  <a:tcPr>
                    <a:solidFill>
                      <a:schemeClr val="accent3">
                        <a:lumMod val="20000"/>
                        <a:lumOff val="80000"/>
                      </a:schemeClr>
                    </a:solidFill>
                  </a:tcPr>
                </a:tc>
                <a:extLst>
                  <a:ext uri="{0D108BD9-81ED-4DB2-BD59-A6C34878D82A}">
                    <a16:rowId xmlns:a16="http://schemas.microsoft.com/office/drawing/2014/main" val="2746339612"/>
                  </a:ext>
                </a:extLst>
              </a:tr>
            </a:tbl>
          </a:graphicData>
        </a:graphic>
      </p:graphicFrame>
    </p:spTree>
    <p:extLst>
      <p:ext uri="{BB962C8B-B14F-4D97-AF65-F5344CB8AC3E}">
        <p14:creationId xmlns:p14="http://schemas.microsoft.com/office/powerpoint/2010/main" val="2326881501"/>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p:txBody>
          <a:bodyPr/>
          <a:lstStyle/>
          <a:p>
            <a:pPr eaLnBrk="1" hangingPunct="1"/>
            <a:r>
              <a:rPr lang="en-US" altLang="en-US" dirty="0"/>
              <a:t>Tips for Finding Chemicals in PubMed and </a:t>
            </a:r>
            <a:r>
              <a:rPr lang="en-US" altLang="en-US" dirty="0" err="1"/>
              <a:t>MeSH</a:t>
            </a:r>
            <a:endParaRPr lang="en-US" altLang="en-US" dirty="0"/>
          </a:p>
        </p:txBody>
      </p:sp>
      <p:sp>
        <p:nvSpPr>
          <p:cNvPr id="11267" name="Content Placeholder 2">
            <a:extLst>
              <a:ext uri="{FF2B5EF4-FFF2-40B4-BE49-F238E27FC236}">
                <a16:creationId xmlns:a16="http://schemas.microsoft.com/office/drawing/2014/main" id="{0E26BD75-131A-FEBF-B103-42B064035F99}"/>
              </a:ext>
            </a:extLst>
          </p:cNvPr>
          <p:cNvSpPr>
            <a:spLocks noGrp="1"/>
          </p:cNvSpPr>
          <p:nvPr>
            <p:ph idx="1"/>
          </p:nvPr>
        </p:nvSpPr>
        <p:spPr>
          <a:xfrm>
            <a:off x="914400" y="1651695"/>
            <a:ext cx="7772400" cy="4768850"/>
          </a:xfrm>
        </p:spPr>
        <p:txBody>
          <a:bodyPr/>
          <a:lstStyle/>
          <a:p>
            <a:r>
              <a:rPr lang="en-US" altLang="en-US" dirty="0"/>
              <a:t>PubMed will automatically try to translate and map to relevant </a:t>
            </a:r>
            <a:r>
              <a:rPr lang="en-US" altLang="en-US" dirty="0" err="1"/>
              <a:t>MeSH</a:t>
            </a:r>
            <a:r>
              <a:rPr lang="en-US" altLang="en-US" dirty="0"/>
              <a:t> terms</a:t>
            </a:r>
          </a:p>
          <a:p>
            <a:pPr lvl="1"/>
            <a:r>
              <a:rPr lang="en-US" altLang="en-US" dirty="0"/>
              <a:t>Double check PubMed translations to verify correctness</a:t>
            </a:r>
          </a:p>
          <a:p>
            <a:pPr lvl="1"/>
            <a:endParaRPr lang="en-US" altLang="en-US" dirty="0"/>
          </a:p>
          <a:p>
            <a:endParaRPr lang="en-US" altLang="en-US" dirty="0"/>
          </a:p>
          <a:p>
            <a:r>
              <a:rPr lang="en-US" altLang="en-US" dirty="0"/>
              <a:t>In </a:t>
            </a:r>
            <a:r>
              <a:rPr lang="en-US" altLang="en-US" dirty="0" err="1"/>
              <a:t>MeSH</a:t>
            </a:r>
            <a:r>
              <a:rPr lang="en-US" altLang="en-US" dirty="0"/>
              <a:t> database for chemicals like di-(2-ethylhexyl) phthalate with dashes, numbers, parentheses, try searching with just words and spaces</a:t>
            </a:r>
          </a:p>
          <a:p>
            <a:pPr lvl="1"/>
            <a:r>
              <a:rPr lang="en-US" altLang="en-US" dirty="0"/>
              <a:t>Di </a:t>
            </a:r>
            <a:r>
              <a:rPr lang="en-US" altLang="en-US" dirty="0" err="1"/>
              <a:t>ethylhexyl</a:t>
            </a:r>
            <a:r>
              <a:rPr lang="en-US" altLang="en-US" dirty="0"/>
              <a:t> phthalate to find </a:t>
            </a:r>
            <a:r>
              <a:rPr lang="en-US" altLang="en-US" dirty="0">
                <a:hlinkClick r:id="rId2"/>
              </a:rPr>
              <a:t>"</a:t>
            </a:r>
            <a:r>
              <a:rPr lang="en-US" altLang="en-US" dirty="0" err="1">
                <a:hlinkClick r:id="rId2"/>
              </a:rPr>
              <a:t>Diethylhexyl</a:t>
            </a:r>
            <a:r>
              <a:rPr lang="en-US" altLang="en-US" dirty="0">
                <a:hlinkClick r:id="rId2"/>
              </a:rPr>
              <a:t> Phthalate"[Mesh]</a:t>
            </a:r>
            <a:endParaRPr lang="en-US" altLang="en-US" dirty="0"/>
          </a:p>
          <a:p>
            <a:r>
              <a:rPr lang="en-US" altLang="en-US" dirty="0"/>
              <a:t>Can use </a:t>
            </a:r>
            <a:r>
              <a:rPr lang="en-US" altLang="en-US" dirty="0">
                <a:hlinkClick r:id="rId3"/>
              </a:rPr>
              <a:t>PubChem</a:t>
            </a:r>
            <a:r>
              <a:rPr lang="en-US" altLang="en-US" dirty="0"/>
              <a:t> to verify substances and find synonyms.  Will have link to </a:t>
            </a:r>
            <a:r>
              <a:rPr lang="en-US" altLang="en-US" dirty="0" err="1"/>
              <a:t>MeSH</a:t>
            </a:r>
            <a:r>
              <a:rPr lang="en-US" altLang="en-US" dirty="0"/>
              <a:t> term.</a:t>
            </a:r>
          </a:p>
        </p:txBody>
      </p:sp>
      <p:pic>
        <p:nvPicPr>
          <p:cNvPr id="5" name="Picture 4" descr="Search translation for Di-(2-ethylhexyl) phthalate ">
            <a:extLst>
              <a:ext uri="{FF2B5EF4-FFF2-40B4-BE49-F238E27FC236}">
                <a16:creationId xmlns:a16="http://schemas.microsoft.com/office/drawing/2014/main" id="{1FA2784F-E89C-74B8-1078-CFA30F4688E5}"/>
              </a:ext>
            </a:extLst>
          </p:cNvPr>
          <p:cNvPicPr>
            <a:picLocks noChangeAspect="1"/>
          </p:cNvPicPr>
          <p:nvPr/>
        </p:nvPicPr>
        <p:blipFill>
          <a:blip r:embed="rId4"/>
          <a:stretch>
            <a:fillRect/>
          </a:stretch>
        </p:blipFill>
        <p:spPr>
          <a:xfrm>
            <a:off x="1569719" y="2986025"/>
            <a:ext cx="4944165" cy="885949"/>
          </a:xfrm>
          <a:prstGeom prst="rect">
            <a:avLst/>
          </a:prstGeom>
        </p:spPr>
      </p:pic>
    </p:spTree>
    <p:extLst>
      <p:ext uri="{BB962C8B-B14F-4D97-AF65-F5344CB8AC3E}">
        <p14:creationId xmlns:p14="http://schemas.microsoft.com/office/powerpoint/2010/main" val="649408866"/>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p:txBody>
          <a:bodyPr/>
          <a:lstStyle/>
          <a:p>
            <a:pPr eaLnBrk="1" hangingPunct="1"/>
            <a:r>
              <a:rPr lang="en-US" altLang="en-US" dirty="0"/>
              <a:t>Supplementary Concepts</a:t>
            </a:r>
          </a:p>
        </p:txBody>
      </p:sp>
      <p:sp>
        <p:nvSpPr>
          <p:cNvPr id="11267" name="Content Placeholder 2">
            <a:extLst>
              <a:ext uri="{FF2B5EF4-FFF2-40B4-BE49-F238E27FC236}">
                <a16:creationId xmlns:a16="http://schemas.microsoft.com/office/drawing/2014/main" id="{0E26BD75-131A-FEBF-B103-42B064035F99}"/>
              </a:ext>
            </a:extLst>
          </p:cNvPr>
          <p:cNvSpPr>
            <a:spLocks noGrp="1"/>
          </p:cNvSpPr>
          <p:nvPr>
            <p:ph idx="1"/>
          </p:nvPr>
        </p:nvSpPr>
        <p:spPr>
          <a:xfrm>
            <a:off x="914400" y="2030413"/>
            <a:ext cx="7772400" cy="4459287"/>
          </a:xfrm>
        </p:spPr>
        <p:txBody>
          <a:bodyPr/>
          <a:lstStyle/>
          <a:p>
            <a:pPr eaLnBrk="1" hangingPunct="1"/>
            <a:r>
              <a:rPr lang="en-US" altLang="en-US" dirty="0"/>
              <a:t>New chemicals/drugs are added to </a:t>
            </a:r>
            <a:r>
              <a:rPr lang="en-US" altLang="en-US" dirty="0" err="1"/>
              <a:t>MeSH</a:t>
            </a:r>
            <a:r>
              <a:rPr lang="en-US" altLang="en-US" dirty="0"/>
              <a:t> as supplementary concepts as they appear</a:t>
            </a:r>
          </a:p>
          <a:p>
            <a:pPr lvl="1"/>
            <a:r>
              <a:rPr lang="en-US" altLang="en-US" dirty="0"/>
              <a:t>May be changed to </a:t>
            </a:r>
            <a:r>
              <a:rPr lang="en-US" altLang="en-US" dirty="0" err="1"/>
              <a:t>MeSH</a:t>
            </a:r>
            <a:r>
              <a:rPr lang="en-US" altLang="en-US" dirty="0"/>
              <a:t> term later with annual </a:t>
            </a:r>
            <a:r>
              <a:rPr lang="en-US" altLang="en-US" dirty="0" err="1"/>
              <a:t>MeSH</a:t>
            </a:r>
            <a:r>
              <a:rPr lang="en-US" altLang="en-US" dirty="0"/>
              <a:t> update</a:t>
            </a:r>
          </a:p>
          <a:p>
            <a:r>
              <a:rPr lang="en-US" altLang="en-US" dirty="0"/>
              <a:t>Not part of the </a:t>
            </a:r>
            <a:r>
              <a:rPr lang="en-US" altLang="en-US" dirty="0" err="1"/>
              <a:t>MeSH</a:t>
            </a:r>
            <a:r>
              <a:rPr lang="en-US" altLang="en-US" dirty="0"/>
              <a:t> hierarchy (won’t appear in tree) but are mapped to </a:t>
            </a:r>
            <a:r>
              <a:rPr lang="en-US" altLang="en-US" dirty="0" err="1"/>
              <a:t>MeSH</a:t>
            </a:r>
            <a:r>
              <a:rPr lang="en-US" altLang="en-US" dirty="0"/>
              <a:t> term in the hierarchy</a:t>
            </a:r>
          </a:p>
          <a:p>
            <a:r>
              <a:rPr lang="en-US" altLang="en-US" dirty="0"/>
              <a:t>Automatic term mapping still applies meaning that searching the </a:t>
            </a:r>
            <a:r>
              <a:rPr lang="en-US" altLang="en-US" dirty="0" err="1"/>
              <a:t>MeSH</a:t>
            </a:r>
            <a:r>
              <a:rPr lang="en-US" altLang="en-US" dirty="0"/>
              <a:t> term will automatically search all supplementary terms mapped to it</a:t>
            </a:r>
          </a:p>
          <a:p>
            <a:pPr marL="0" indent="0">
              <a:buNone/>
            </a:pPr>
            <a:endParaRPr altLang="en-US" dirty="0"/>
          </a:p>
        </p:txBody>
      </p:sp>
    </p:spTree>
    <p:extLst>
      <p:ext uri="{BB962C8B-B14F-4D97-AF65-F5344CB8AC3E}">
        <p14:creationId xmlns:p14="http://schemas.microsoft.com/office/powerpoint/2010/main" val="898215653"/>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p:txBody>
          <a:bodyPr/>
          <a:lstStyle/>
          <a:p>
            <a:pPr eaLnBrk="1" hangingPunct="1"/>
            <a:r>
              <a:rPr lang="en-US" altLang="en-US" dirty="0"/>
              <a:t>Supplementary Concepts (cont.)</a:t>
            </a:r>
          </a:p>
        </p:txBody>
      </p:sp>
      <p:sp>
        <p:nvSpPr>
          <p:cNvPr id="11267" name="Content Placeholder 2">
            <a:extLst>
              <a:ext uri="{FF2B5EF4-FFF2-40B4-BE49-F238E27FC236}">
                <a16:creationId xmlns:a16="http://schemas.microsoft.com/office/drawing/2014/main" id="{0E26BD75-131A-FEBF-B103-42B064035F99}"/>
              </a:ext>
            </a:extLst>
          </p:cNvPr>
          <p:cNvSpPr>
            <a:spLocks noGrp="1"/>
          </p:cNvSpPr>
          <p:nvPr>
            <p:ph idx="1"/>
          </p:nvPr>
        </p:nvSpPr>
        <p:spPr>
          <a:xfrm>
            <a:off x="247650" y="1905794"/>
            <a:ext cx="3848100" cy="4459287"/>
          </a:xfrm>
        </p:spPr>
        <p:txBody>
          <a:bodyPr/>
          <a:lstStyle/>
          <a:p>
            <a:pPr eaLnBrk="1" hangingPunct="1"/>
            <a:r>
              <a:rPr lang="en-US" altLang="en-US" dirty="0"/>
              <a:t>Example: </a:t>
            </a:r>
            <a:r>
              <a:rPr lang="en-US" altLang="en-US" dirty="0">
                <a:hlinkClick r:id="rId2"/>
              </a:rPr>
              <a:t>"mono-(2-ethylhexyl)phthalate" [Supplementary Concept] </a:t>
            </a:r>
            <a:r>
              <a:rPr lang="en-US" altLang="en-US" dirty="0"/>
              <a:t>maps to </a:t>
            </a:r>
            <a:r>
              <a:rPr lang="en-US" altLang="en-US" dirty="0">
                <a:hlinkClick r:id="rId3"/>
              </a:rPr>
              <a:t>"</a:t>
            </a:r>
            <a:r>
              <a:rPr lang="en-US" altLang="en-US" dirty="0" err="1">
                <a:hlinkClick r:id="rId3"/>
              </a:rPr>
              <a:t>Diethylhexyl</a:t>
            </a:r>
            <a:r>
              <a:rPr lang="en-US" altLang="en-US" dirty="0">
                <a:hlinkClick r:id="rId3"/>
              </a:rPr>
              <a:t> Phthalate"[Mesh]</a:t>
            </a:r>
            <a:endParaRPr altLang="en-US" dirty="0"/>
          </a:p>
        </p:txBody>
      </p:sp>
      <p:pic>
        <p:nvPicPr>
          <p:cNvPr id="3" name="Picture 2" descr="MeSH record for mono-(2-ethylhexyl)phthalate [Supplementary Concept] ">
            <a:extLst>
              <a:ext uri="{FF2B5EF4-FFF2-40B4-BE49-F238E27FC236}">
                <a16:creationId xmlns:a16="http://schemas.microsoft.com/office/drawing/2014/main" id="{A514ADA1-467C-F0BA-0E38-DAFDD229FF40}"/>
              </a:ext>
            </a:extLst>
          </p:cNvPr>
          <p:cNvPicPr>
            <a:picLocks noChangeAspect="1"/>
          </p:cNvPicPr>
          <p:nvPr/>
        </p:nvPicPr>
        <p:blipFill>
          <a:blip r:embed="rId4"/>
          <a:stretch>
            <a:fillRect/>
          </a:stretch>
        </p:blipFill>
        <p:spPr>
          <a:xfrm>
            <a:off x="4216283" y="1781175"/>
            <a:ext cx="4540483" cy="3397425"/>
          </a:xfrm>
          <a:prstGeom prst="rect">
            <a:avLst/>
          </a:prstGeom>
        </p:spPr>
      </p:pic>
    </p:spTree>
    <p:extLst>
      <p:ext uri="{BB962C8B-B14F-4D97-AF65-F5344CB8AC3E}">
        <p14:creationId xmlns:p14="http://schemas.microsoft.com/office/powerpoint/2010/main" val="2446547088"/>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a:extLst>
              <a:ext uri="{FF2B5EF4-FFF2-40B4-BE49-F238E27FC236}">
                <a16:creationId xmlns:a16="http://schemas.microsoft.com/office/drawing/2014/main" id="{091B19B4-DAC1-5562-497A-9B3805DF8238}"/>
              </a:ext>
            </a:extLst>
          </p:cNvPr>
          <p:cNvSpPr>
            <a:spLocks noGrp="1"/>
          </p:cNvSpPr>
          <p:nvPr>
            <p:ph idx="1"/>
          </p:nvPr>
        </p:nvSpPr>
        <p:spPr>
          <a:xfrm>
            <a:off x="809625" y="1597025"/>
            <a:ext cx="7676649" cy="4443412"/>
          </a:xfrm>
        </p:spPr>
        <p:txBody>
          <a:bodyPr/>
          <a:lstStyle/>
          <a:p>
            <a:pPr eaLnBrk="1" hangingPunct="1"/>
            <a:r>
              <a:rPr lang="en-US" altLang="en-US" dirty="0"/>
              <a:t>“Each pharmacologic action term index is created with the drug/substance terms known to have that effect. This includes both </a:t>
            </a:r>
            <a:r>
              <a:rPr lang="en-US" altLang="en-US" dirty="0" err="1"/>
              <a:t>MeSH</a:t>
            </a:r>
            <a:r>
              <a:rPr lang="en-US" altLang="en-US" dirty="0"/>
              <a:t> terms and terms for Supplementary Concept Records.” – </a:t>
            </a:r>
            <a:r>
              <a:rPr lang="en-US" altLang="en-US" dirty="0">
                <a:hlinkClick r:id="rId3"/>
              </a:rPr>
              <a:t>PubMed User Guide</a:t>
            </a:r>
            <a:endParaRPr lang="en-US" altLang="en-US" dirty="0"/>
          </a:p>
          <a:p>
            <a:pPr eaLnBrk="1" hangingPunct="1"/>
            <a:r>
              <a:rPr lang="en-US" altLang="en-US" dirty="0"/>
              <a:t>List of </a:t>
            </a:r>
            <a:r>
              <a:rPr lang="en-US" altLang="en-US" dirty="0">
                <a:hlinkClick r:id="rId4"/>
              </a:rPr>
              <a:t>Pharmacological Actions </a:t>
            </a:r>
            <a:r>
              <a:rPr lang="en-US" altLang="en-US" dirty="0"/>
              <a:t>in </a:t>
            </a:r>
            <a:r>
              <a:rPr lang="en-US" altLang="en-US" dirty="0" err="1"/>
              <a:t>MeSH</a:t>
            </a:r>
            <a:endParaRPr lang="en-US" altLang="en-US" dirty="0"/>
          </a:p>
          <a:p>
            <a:pPr eaLnBrk="1" hangingPunct="1"/>
            <a:r>
              <a:rPr lang="en-US" altLang="en-US" dirty="0"/>
              <a:t>Automatic term mapping will look for the </a:t>
            </a:r>
            <a:r>
              <a:rPr lang="en-US" altLang="en-US" dirty="0" err="1"/>
              <a:t>MeSH</a:t>
            </a:r>
            <a:r>
              <a:rPr lang="en-US" altLang="en-US" dirty="0"/>
              <a:t> term and pharmacological action</a:t>
            </a:r>
          </a:p>
        </p:txBody>
      </p:sp>
      <p:sp>
        <p:nvSpPr>
          <p:cNvPr id="10244" name="Title 1">
            <a:extLst>
              <a:ext uri="{FF2B5EF4-FFF2-40B4-BE49-F238E27FC236}">
                <a16:creationId xmlns:a16="http://schemas.microsoft.com/office/drawing/2014/main" id="{FD360FF1-DBC1-8CA8-10F1-760B6E66F4F3}"/>
              </a:ext>
            </a:extLst>
          </p:cNvPr>
          <p:cNvSpPr>
            <a:spLocks noGrp="1"/>
          </p:cNvSpPr>
          <p:nvPr>
            <p:ph type="title"/>
          </p:nvPr>
        </p:nvSpPr>
        <p:spPr/>
        <p:txBody>
          <a:bodyPr/>
          <a:lstStyle/>
          <a:p>
            <a:pPr eaLnBrk="1" hangingPunct="1"/>
            <a:r>
              <a:rPr lang="en-US" altLang="en-US" dirty="0"/>
              <a:t>Pharmacological Actions</a:t>
            </a:r>
          </a:p>
        </p:txBody>
      </p:sp>
      <p:pic>
        <p:nvPicPr>
          <p:cNvPr id="6" name="Picture 5" descr="PubMed search translation for endocrine disruptors. The term mapped to the pharmacological action and the MeSH term.">
            <a:extLst>
              <a:ext uri="{FF2B5EF4-FFF2-40B4-BE49-F238E27FC236}">
                <a16:creationId xmlns:a16="http://schemas.microsoft.com/office/drawing/2014/main" id="{FCEFA7D8-DEE0-BF44-6E21-07645DA2723A}"/>
              </a:ext>
            </a:extLst>
          </p:cNvPr>
          <p:cNvPicPr>
            <a:picLocks noChangeAspect="1"/>
          </p:cNvPicPr>
          <p:nvPr/>
        </p:nvPicPr>
        <p:blipFill>
          <a:blip r:embed="rId5"/>
          <a:stretch>
            <a:fillRect/>
          </a:stretch>
        </p:blipFill>
        <p:spPr>
          <a:xfrm>
            <a:off x="1678306" y="5019557"/>
            <a:ext cx="5001323" cy="847843"/>
          </a:xfrm>
          <a:prstGeom prst="rect">
            <a:avLst/>
          </a:prstGeom>
        </p:spPr>
      </p:pic>
    </p:spTree>
    <p:extLst>
      <p:ext uri="{BB962C8B-B14F-4D97-AF65-F5344CB8AC3E}">
        <p14:creationId xmlns:p14="http://schemas.microsoft.com/office/powerpoint/2010/main" val="3125728721"/>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a:extLst>
              <a:ext uri="{FF2B5EF4-FFF2-40B4-BE49-F238E27FC236}">
                <a16:creationId xmlns:a16="http://schemas.microsoft.com/office/drawing/2014/main" id="{FD360FF1-DBC1-8CA8-10F1-760B6E66F4F3}"/>
              </a:ext>
            </a:extLst>
          </p:cNvPr>
          <p:cNvSpPr>
            <a:spLocks noGrp="1"/>
          </p:cNvSpPr>
          <p:nvPr>
            <p:ph type="title"/>
          </p:nvPr>
        </p:nvSpPr>
        <p:spPr/>
        <p:txBody>
          <a:bodyPr/>
          <a:lstStyle/>
          <a:p>
            <a:pPr eaLnBrk="1" hangingPunct="1"/>
            <a:r>
              <a:rPr lang="en-US" altLang="en-US" dirty="0" err="1"/>
              <a:t>MeSH</a:t>
            </a:r>
            <a:r>
              <a:rPr lang="en-US" altLang="en-US" dirty="0"/>
              <a:t> Subheadings</a:t>
            </a:r>
          </a:p>
        </p:txBody>
      </p:sp>
      <p:sp>
        <p:nvSpPr>
          <p:cNvPr id="10243" name="Content Placeholder 2">
            <a:extLst>
              <a:ext uri="{FF2B5EF4-FFF2-40B4-BE49-F238E27FC236}">
                <a16:creationId xmlns:a16="http://schemas.microsoft.com/office/drawing/2014/main" id="{091B19B4-DAC1-5562-497A-9B3805DF8238}"/>
              </a:ext>
            </a:extLst>
          </p:cNvPr>
          <p:cNvSpPr>
            <a:spLocks noGrp="1"/>
          </p:cNvSpPr>
          <p:nvPr>
            <p:ph idx="1"/>
          </p:nvPr>
        </p:nvSpPr>
        <p:spPr>
          <a:xfrm>
            <a:off x="914400" y="2030413"/>
            <a:ext cx="7772400" cy="4443412"/>
          </a:xfrm>
        </p:spPr>
        <p:txBody>
          <a:bodyPr/>
          <a:lstStyle/>
          <a:p>
            <a:pPr eaLnBrk="1" hangingPunct="1"/>
            <a:r>
              <a:rPr altLang="en-US" dirty="0"/>
              <a:t>Focuses on a particular aspect of a subject</a:t>
            </a:r>
          </a:p>
          <a:p>
            <a:pPr lvl="1"/>
            <a:r>
              <a:rPr lang="en-US" altLang="en-US" dirty="0"/>
              <a:t>Ex. "</a:t>
            </a:r>
            <a:r>
              <a:rPr lang="en-US" altLang="en-US" dirty="0" err="1"/>
              <a:t>Diethylhexyl</a:t>
            </a:r>
            <a:r>
              <a:rPr lang="en-US" altLang="en-US" dirty="0"/>
              <a:t> Phthalate/blood"[Mesh] when present in blood or "</a:t>
            </a:r>
            <a:r>
              <a:rPr lang="en-US" altLang="en-US" dirty="0" err="1"/>
              <a:t>Diethylhexyl</a:t>
            </a:r>
            <a:r>
              <a:rPr lang="en-US" altLang="en-US" dirty="0"/>
              <a:t> Phthalate/adverse effects"[Mesh]</a:t>
            </a:r>
          </a:p>
          <a:p>
            <a:r>
              <a:rPr lang="en-US" altLang="en-US" dirty="0">
                <a:hlinkClick r:id="rId3"/>
              </a:rPr>
              <a:t>Scope notes for subheadings</a:t>
            </a:r>
            <a:endParaRPr lang="en-US" altLang="en-US" dirty="0"/>
          </a:p>
          <a:p>
            <a:r>
              <a:rPr lang="en-US" altLang="en-US" dirty="0"/>
              <a:t>Can be searched independently of a </a:t>
            </a:r>
            <a:r>
              <a:rPr lang="en-US" altLang="en-US" dirty="0" err="1"/>
              <a:t>MeSH</a:t>
            </a:r>
            <a:r>
              <a:rPr lang="en-US" altLang="en-US" dirty="0"/>
              <a:t> term</a:t>
            </a:r>
          </a:p>
          <a:p>
            <a:pPr lvl="1"/>
            <a:r>
              <a:rPr lang="en-US" altLang="en-US" dirty="0"/>
              <a:t>Ex. "toxicity"[</a:t>
            </a:r>
            <a:r>
              <a:rPr lang="en-US" altLang="en-US" dirty="0" err="1"/>
              <a:t>sh</a:t>
            </a:r>
            <a:r>
              <a:rPr lang="en-US" altLang="en-US" dirty="0"/>
              <a:t>]</a:t>
            </a:r>
            <a:endParaRPr altLang="en-US" dirty="0"/>
          </a:p>
        </p:txBody>
      </p:sp>
    </p:spTree>
    <p:extLst>
      <p:ext uri="{BB962C8B-B14F-4D97-AF65-F5344CB8AC3E}">
        <p14:creationId xmlns:p14="http://schemas.microsoft.com/office/powerpoint/2010/main" val="686812010"/>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a:xfrm>
            <a:off x="257175" y="857250"/>
            <a:ext cx="8229600" cy="730250"/>
          </a:xfrm>
        </p:spPr>
        <p:txBody>
          <a:bodyPr/>
          <a:lstStyle/>
          <a:p>
            <a:pPr eaLnBrk="1" hangingPunct="1"/>
            <a:r>
              <a:rPr lang="en-US" altLang="en-US" dirty="0"/>
              <a:t>Creating the Search Query</a:t>
            </a:r>
          </a:p>
        </p:txBody>
      </p:sp>
      <p:graphicFrame>
        <p:nvGraphicFramePr>
          <p:cNvPr id="2" name="Table 2">
            <a:extLst>
              <a:ext uri="{FF2B5EF4-FFF2-40B4-BE49-F238E27FC236}">
                <a16:creationId xmlns:a16="http://schemas.microsoft.com/office/drawing/2014/main" id="{6A34CC21-09BC-248A-2DD0-CC3E7A6DABFA}"/>
              </a:ext>
            </a:extLst>
          </p:cNvPr>
          <p:cNvGraphicFramePr>
            <a:graphicFrameLocks noGrp="1"/>
          </p:cNvGraphicFramePr>
          <p:nvPr>
            <p:ph idx="1"/>
            <p:extLst>
              <p:ext uri="{D42A27DB-BD31-4B8C-83A1-F6EECF244321}">
                <p14:modId xmlns:p14="http://schemas.microsoft.com/office/powerpoint/2010/main" val="2919915284"/>
              </p:ext>
            </p:extLst>
          </p:nvPr>
        </p:nvGraphicFramePr>
        <p:xfrm>
          <a:off x="257175" y="1302265"/>
          <a:ext cx="8743949" cy="5394960"/>
        </p:xfrm>
        <a:graphic>
          <a:graphicData uri="http://schemas.openxmlformats.org/drawingml/2006/table">
            <a:tbl>
              <a:tblPr firstRow="1" bandRow="1">
                <a:tableStyleId>{00A15C55-8517-42AA-B614-E9B94910E393}</a:tableStyleId>
              </a:tblPr>
              <a:tblGrid>
                <a:gridCol w="1828800">
                  <a:extLst>
                    <a:ext uri="{9D8B030D-6E8A-4147-A177-3AD203B41FA5}">
                      <a16:colId xmlns:a16="http://schemas.microsoft.com/office/drawing/2014/main" val="421774313"/>
                    </a:ext>
                  </a:extLst>
                </a:gridCol>
                <a:gridCol w="6915149">
                  <a:extLst>
                    <a:ext uri="{9D8B030D-6E8A-4147-A177-3AD203B41FA5}">
                      <a16:colId xmlns:a16="http://schemas.microsoft.com/office/drawing/2014/main" val="3558958468"/>
                    </a:ext>
                  </a:extLst>
                </a:gridCol>
              </a:tblGrid>
              <a:tr h="334164">
                <a:tc>
                  <a:txBody>
                    <a:bodyPr/>
                    <a:lstStyle/>
                    <a:p>
                      <a:r>
                        <a:rPr lang="en-US" b="0" dirty="0">
                          <a:solidFill>
                            <a:schemeClr val="bg1"/>
                          </a:solidFill>
                        </a:rPr>
                        <a:t>Prenatally exposed Humans/</a:t>
                      </a:r>
                    </a:p>
                    <a:p>
                      <a:r>
                        <a:rPr lang="en-US" b="0" dirty="0">
                          <a:solidFill>
                            <a:schemeClr val="bg1"/>
                          </a:solidFill>
                        </a:rPr>
                        <a:t>animals</a:t>
                      </a:r>
                    </a:p>
                  </a:txBody>
                  <a:tcPr>
                    <a:solidFill>
                      <a:schemeClr val="tx2"/>
                    </a:solidFill>
                  </a:tcPr>
                </a:tc>
                <a:tc>
                  <a:txBody>
                    <a:bodyPr/>
                    <a:lstStyle/>
                    <a:p>
                      <a:r>
                        <a:rPr lang="en-US" b="0" dirty="0">
                          <a:solidFill>
                            <a:schemeClr val="tx1"/>
                          </a:solidFill>
                        </a:rPr>
                        <a:t>"Prenatal Exposure Delayed Effects"[Mesh] OR "Fetus"[Mesh] OR "Pregnancy"[Mesh] OR "Maternal Exposure"[Mesh] OR "prenatal exposure"[</a:t>
                      </a:r>
                      <a:r>
                        <a:rPr lang="en-US" b="0" dirty="0" err="1">
                          <a:solidFill>
                            <a:schemeClr val="tx1"/>
                          </a:solidFill>
                        </a:rPr>
                        <a:t>tiab</a:t>
                      </a:r>
                      <a:r>
                        <a:rPr lang="en-US" b="0" dirty="0">
                          <a:solidFill>
                            <a:schemeClr val="tx1"/>
                          </a:solidFill>
                        </a:rPr>
                        <a:t>:~2] OR "prenatal exposures"[</a:t>
                      </a:r>
                      <a:r>
                        <a:rPr lang="en-US" b="0" dirty="0" err="1">
                          <a:solidFill>
                            <a:schemeClr val="tx1"/>
                          </a:solidFill>
                        </a:rPr>
                        <a:t>tiab</a:t>
                      </a:r>
                      <a:r>
                        <a:rPr lang="en-US" b="0" dirty="0">
                          <a:solidFill>
                            <a:schemeClr val="tx1"/>
                          </a:solidFill>
                        </a:rPr>
                        <a:t>:~2] OR "pre-natal exposure"[</a:t>
                      </a:r>
                      <a:r>
                        <a:rPr lang="en-US" b="0" dirty="0" err="1">
                          <a:solidFill>
                            <a:schemeClr val="tx1"/>
                          </a:solidFill>
                        </a:rPr>
                        <a:t>tiab</a:t>
                      </a:r>
                      <a:r>
                        <a:rPr lang="en-US" b="0" dirty="0">
                          <a:solidFill>
                            <a:schemeClr val="tx1"/>
                          </a:solidFill>
                        </a:rPr>
                        <a:t>:~2] OR "pre-natal exposures"[</a:t>
                      </a:r>
                      <a:r>
                        <a:rPr lang="en-US" b="0" dirty="0" err="1">
                          <a:solidFill>
                            <a:schemeClr val="tx1"/>
                          </a:solidFill>
                        </a:rPr>
                        <a:t>tiab</a:t>
                      </a:r>
                      <a:r>
                        <a:rPr lang="en-US" b="0" dirty="0">
                          <a:solidFill>
                            <a:schemeClr val="tx1"/>
                          </a:solidFill>
                        </a:rPr>
                        <a:t>:~2] OR prenatally exposed[</a:t>
                      </a:r>
                      <a:r>
                        <a:rPr lang="en-US" b="0" dirty="0" err="1">
                          <a:solidFill>
                            <a:schemeClr val="tx1"/>
                          </a:solidFill>
                        </a:rPr>
                        <a:t>tiab</a:t>
                      </a:r>
                      <a:r>
                        <a:rPr lang="en-US" b="0" dirty="0">
                          <a:solidFill>
                            <a:schemeClr val="tx1"/>
                          </a:solidFill>
                        </a:rPr>
                        <a:t>] OR pre-</a:t>
                      </a:r>
                      <a:r>
                        <a:rPr lang="en-US" b="0" dirty="0" err="1">
                          <a:solidFill>
                            <a:schemeClr val="tx1"/>
                          </a:solidFill>
                        </a:rPr>
                        <a:t>natally</a:t>
                      </a:r>
                      <a:r>
                        <a:rPr lang="en-US" b="0" dirty="0">
                          <a:solidFill>
                            <a:schemeClr val="tx1"/>
                          </a:solidFill>
                        </a:rPr>
                        <a:t> exposed[</a:t>
                      </a:r>
                      <a:r>
                        <a:rPr lang="en-US" b="0" dirty="0" err="1">
                          <a:solidFill>
                            <a:schemeClr val="tx1"/>
                          </a:solidFill>
                        </a:rPr>
                        <a:t>tiab</a:t>
                      </a:r>
                      <a:r>
                        <a:rPr lang="en-US" b="0" dirty="0">
                          <a:solidFill>
                            <a:schemeClr val="tx1"/>
                          </a:solidFill>
                        </a:rPr>
                        <a:t>] OR in utero exposure*[</a:t>
                      </a:r>
                      <a:r>
                        <a:rPr lang="en-US" b="0" dirty="0" err="1">
                          <a:solidFill>
                            <a:schemeClr val="tx1"/>
                          </a:solidFill>
                        </a:rPr>
                        <a:t>tiab</a:t>
                      </a:r>
                      <a:r>
                        <a:rPr lang="en-US" b="0" dirty="0">
                          <a:solidFill>
                            <a:schemeClr val="tx1"/>
                          </a:solidFill>
                        </a:rPr>
                        <a:t>] OR fetal exposure*[</a:t>
                      </a:r>
                      <a:r>
                        <a:rPr lang="en-US" b="0" dirty="0" err="1">
                          <a:solidFill>
                            <a:schemeClr val="tx1"/>
                          </a:solidFill>
                        </a:rPr>
                        <a:t>tiab</a:t>
                      </a:r>
                      <a:r>
                        <a:rPr lang="en-US" b="0" dirty="0">
                          <a:solidFill>
                            <a:schemeClr val="tx1"/>
                          </a:solidFill>
                        </a:rPr>
                        <a:t>] OR </a:t>
                      </a:r>
                      <a:r>
                        <a:rPr lang="en-US" b="0" dirty="0" err="1">
                          <a:solidFill>
                            <a:schemeClr val="tx1"/>
                          </a:solidFill>
                        </a:rPr>
                        <a:t>foetal</a:t>
                      </a:r>
                      <a:r>
                        <a:rPr lang="en-US" b="0" dirty="0">
                          <a:solidFill>
                            <a:schemeClr val="tx1"/>
                          </a:solidFill>
                        </a:rPr>
                        <a:t> exposure*[</a:t>
                      </a:r>
                      <a:r>
                        <a:rPr lang="en-US" b="0" dirty="0" err="1">
                          <a:solidFill>
                            <a:schemeClr val="tx1"/>
                          </a:solidFill>
                        </a:rPr>
                        <a:t>tiab</a:t>
                      </a:r>
                      <a:r>
                        <a:rPr lang="en-US" b="0" dirty="0">
                          <a:solidFill>
                            <a:schemeClr val="tx1"/>
                          </a:solidFill>
                        </a:rPr>
                        <a:t>] OR maternal exposure*[</a:t>
                      </a:r>
                      <a:r>
                        <a:rPr lang="en-US" b="0" dirty="0" err="1">
                          <a:solidFill>
                            <a:schemeClr val="tx1"/>
                          </a:solidFill>
                        </a:rPr>
                        <a:t>tiab</a:t>
                      </a:r>
                      <a:r>
                        <a:rPr lang="en-US" b="0" dirty="0">
                          <a:solidFill>
                            <a:schemeClr val="tx1"/>
                          </a:solidFill>
                        </a:rPr>
                        <a:t>]</a:t>
                      </a:r>
                      <a:endParaRPr lang="en-US" dirty="0"/>
                    </a:p>
                  </a:txBody>
                  <a:tcPr>
                    <a:solidFill>
                      <a:schemeClr val="tx2">
                        <a:lumMod val="20000"/>
                        <a:lumOff val="80000"/>
                      </a:schemeClr>
                    </a:solidFill>
                  </a:tcPr>
                </a:tc>
                <a:extLst>
                  <a:ext uri="{0D108BD9-81ED-4DB2-BD59-A6C34878D82A}">
                    <a16:rowId xmlns:a16="http://schemas.microsoft.com/office/drawing/2014/main" val="2134021092"/>
                  </a:ext>
                </a:extLst>
              </a:tr>
              <a:tr h="309245">
                <a:tc gridSpan="2">
                  <a:txBody>
                    <a:bodyPr/>
                    <a:lstStyle/>
                    <a:p>
                      <a:pPr algn="ctr"/>
                      <a:r>
                        <a:rPr lang="en-US" b="1" dirty="0">
                          <a:solidFill>
                            <a:schemeClr val="bg1"/>
                          </a:solidFill>
                        </a:rPr>
                        <a:t>AND</a:t>
                      </a:r>
                    </a:p>
                  </a:txBody>
                  <a:tcPr anchor="ctr">
                    <a:solidFill>
                      <a:schemeClr val="accent6"/>
                    </a:solidFill>
                  </a:tcPr>
                </a:tc>
                <a:tc hMerge="1">
                  <a:txBody>
                    <a:bodyPr/>
                    <a:lstStyle/>
                    <a:p>
                      <a:endParaRPr lang="en-US"/>
                    </a:p>
                  </a:txBody>
                  <a:tcPr/>
                </a:tc>
                <a:extLst>
                  <a:ext uri="{0D108BD9-81ED-4DB2-BD59-A6C34878D82A}">
                    <a16:rowId xmlns:a16="http://schemas.microsoft.com/office/drawing/2014/main" val="2767010021"/>
                  </a:ext>
                </a:extLst>
              </a:tr>
              <a:tr h="1143635">
                <a:tc>
                  <a:txBody>
                    <a:bodyPr/>
                    <a:lstStyle/>
                    <a:p>
                      <a:r>
                        <a:rPr lang="en-US" dirty="0">
                          <a:solidFill>
                            <a:schemeClr val="bg1"/>
                          </a:solidFill>
                        </a:rPr>
                        <a:t>di-(2-ethylhexyl) phthalate (DEHP) exposure</a:t>
                      </a:r>
                    </a:p>
                    <a:p>
                      <a:endParaRPr lang="en-US" dirty="0"/>
                    </a:p>
                  </a:txBody>
                  <a:tcPr>
                    <a:solidFill>
                      <a:schemeClr val="bg2"/>
                    </a:solidFill>
                  </a:tcPr>
                </a:tc>
                <a:tc>
                  <a:txBody>
                    <a:bodyPr/>
                    <a:lstStyle/>
                    <a:p>
                      <a:r>
                        <a:rPr lang="en-US" dirty="0"/>
                        <a:t>"di </a:t>
                      </a:r>
                      <a:r>
                        <a:rPr lang="en-US" dirty="0" err="1"/>
                        <a:t>ethylhexyl</a:t>
                      </a:r>
                      <a:r>
                        <a:rPr lang="en-US" dirty="0"/>
                        <a:t> phthalate"[</a:t>
                      </a:r>
                      <a:r>
                        <a:rPr lang="en-US" dirty="0" err="1"/>
                        <a:t>tiab</a:t>
                      </a:r>
                      <a:r>
                        <a:rPr lang="en-US" dirty="0"/>
                        <a:t>:~1] OR "di ethyl hexyl phthalate"[</a:t>
                      </a:r>
                      <a:r>
                        <a:rPr lang="en-US" dirty="0" err="1"/>
                        <a:t>tiab</a:t>
                      </a:r>
                      <a:r>
                        <a:rPr lang="en-US" dirty="0"/>
                        <a:t>:~1] OR </a:t>
                      </a:r>
                      <a:r>
                        <a:rPr lang="en-US" dirty="0" err="1"/>
                        <a:t>OR</a:t>
                      </a:r>
                      <a:r>
                        <a:rPr lang="en-US" dirty="0"/>
                        <a:t> </a:t>
                      </a:r>
                      <a:r>
                        <a:rPr lang="en-US" dirty="0" err="1"/>
                        <a:t>diethylhexyl</a:t>
                      </a:r>
                      <a:r>
                        <a:rPr lang="en-US" dirty="0"/>
                        <a:t> phthalate*[</a:t>
                      </a:r>
                      <a:r>
                        <a:rPr lang="en-US" dirty="0" err="1"/>
                        <a:t>tiab</a:t>
                      </a:r>
                      <a:r>
                        <a:rPr lang="en-US" dirty="0"/>
                        <a:t>] OR "Bis </a:t>
                      </a:r>
                      <a:r>
                        <a:rPr lang="en-US" dirty="0" err="1"/>
                        <a:t>ethylhexyl</a:t>
                      </a:r>
                      <a:r>
                        <a:rPr lang="en-US" dirty="0"/>
                        <a:t> phthalate"[</a:t>
                      </a:r>
                      <a:r>
                        <a:rPr lang="en-US" dirty="0" err="1"/>
                        <a:t>tiab</a:t>
                      </a:r>
                      <a:r>
                        <a:rPr lang="en-US" dirty="0"/>
                        <a:t>:~1] OR "bis ethyl hexyl phthalate"[</a:t>
                      </a:r>
                      <a:r>
                        <a:rPr lang="en-US" dirty="0" err="1"/>
                        <a:t>tiab</a:t>
                      </a:r>
                      <a:r>
                        <a:rPr lang="en-US" dirty="0"/>
                        <a:t>:~1] OR dioctyl phthalate[</a:t>
                      </a:r>
                      <a:r>
                        <a:rPr lang="en-US" dirty="0" err="1"/>
                        <a:t>tiab</a:t>
                      </a:r>
                      <a:r>
                        <a:rPr lang="en-US" dirty="0"/>
                        <a:t>] OR di-octyl phthalate[</a:t>
                      </a:r>
                      <a:r>
                        <a:rPr lang="en-US" dirty="0" err="1"/>
                        <a:t>tiab</a:t>
                      </a:r>
                      <a:r>
                        <a:rPr lang="en-US" dirty="0"/>
                        <a:t>] OR (DEHP[</a:t>
                      </a:r>
                      <a:r>
                        <a:rPr lang="en-US" dirty="0" err="1"/>
                        <a:t>tiab</a:t>
                      </a:r>
                      <a:r>
                        <a:rPr lang="en-US" dirty="0"/>
                        <a:t>] AND phthalate*[</a:t>
                      </a:r>
                      <a:r>
                        <a:rPr lang="en-US" dirty="0" err="1"/>
                        <a:t>tiab</a:t>
                      </a:r>
                      <a:r>
                        <a:rPr lang="en-US" dirty="0"/>
                        <a:t>]) OR "</a:t>
                      </a:r>
                      <a:r>
                        <a:rPr lang="en-US" dirty="0" err="1"/>
                        <a:t>Diethylhexyl</a:t>
                      </a:r>
                      <a:r>
                        <a:rPr lang="en-US" dirty="0"/>
                        <a:t> Phthalate"[Mesh]</a:t>
                      </a:r>
                    </a:p>
                  </a:txBody>
                  <a:tcPr>
                    <a:solidFill>
                      <a:schemeClr val="bg2">
                        <a:lumMod val="20000"/>
                        <a:lumOff val="80000"/>
                      </a:schemeClr>
                    </a:solidFill>
                  </a:tcPr>
                </a:tc>
                <a:extLst>
                  <a:ext uri="{0D108BD9-81ED-4DB2-BD59-A6C34878D82A}">
                    <a16:rowId xmlns:a16="http://schemas.microsoft.com/office/drawing/2014/main" val="2755279981"/>
                  </a:ext>
                </a:extLst>
              </a:tr>
              <a:tr h="133350">
                <a:tc gridSpan="2">
                  <a:txBody>
                    <a:bodyPr/>
                    <a:lstStyle/>
                    <a:p>
                      <a:pPr algn="ctr"/>
                      <a:r>
                        <a:rPr lang="en-US" b="1" dirty="0">
                          <a:solidFill>
                            <a:schemeClr val="bg1"/>
                          </a:solidFill>
                        </a:rPr>
                        <a:t>AND</a:t>
                      </a:r>
                    </a:p>
                  </a:txBody>
                  <a:tcPr anchor="ctr">
                    <a:solidFill>
                      <a:schemeClr val="accent6"/>
                    </a:solidFill>
                  </a:tcPr>
                </a:tc>
                <a:tc hMerge="1">
                  <a:txBody>
                    <a:bodyPr/>
                    <a:lstStyle/>
                    <a:p>
                      <a:endParaRPr lang="en-US"/>
                    </a:p>
                  </a:txBody>
                  <a:tcPr/>
                </a:tc>
                <a:extLst>
                  <a:ext uri="{0D108BD9-81ED-4DB2-BD59-A6C34878D82A}">
                    <a16:rowId xmlns:a16="http://schemas.microsoft.com/office/drawing/2014/main" val="2685578012"/>
                  </a:ext>
                </a:extLst>
              </a:tr>
              <a:tr h="888365">
                <a:tc>
                  <a:txBody>
                    <a:bodyPr/>
                    <a:lstStyle/>
                    <a:p>
                      <a:r>
                        <a:rPr lang="en-US" dirty="0">
                          <a:solidFill>
                            <a:schemeClr val="bg1"/>
                          </a:solidFill>
                        </a:rPr>
                        <a:t>Birth weight</a:t>
                      </a:r>
                    </a:p>
                  </a:txBody>
                  <a:tcPr>
                    <a:solidFill>
                      <a:schemeClr val="accent3"/>
                    </a:solidFill>
                  </a:tcPr>
                </a:tc>
                <a:tc>
                  <a:txBody>
                    <a:bodyPr/>
                    <a:lstStyle/>
                    <a:p>
                      <a:r>
                        <a:rPr lang="en-US" dirty="0"/>
                        <a:t>"Birth Weight"[Mesh] OR "Infant, Low Birth Weight"[Mesh] OR</a:t>
                      </a:r>
                    </a:p>
                    <a:p>
                      <a:r>
                        <a:rPr lang="en-US" dirty="0"/>
                        <a:t>"Infant, Large for Gestational Age"[Mesh] OR "birth weight"[</a:t>
                      </a:r>
                      <a:r>
                        <a:rPr lang="en-US" dirty="0" err="1"/>
                        <a:t>tiab</a:t>
                      </a:r>
                      <a:r>
                        <a:rPr lang="en-US" dirty="0"/>
                        <a:t>:~2] OR birthweight*[</a:t>
                      </a:r>
                      <a:r>
                        <a:rPr lang="en-US" dirty="0" err="1"/>
                        <a:t>tiab</a:t>
                      </a:r>
                      <a:r>
                        <a:rPr lang="en-US" dirty="0"/>
                        <a:t>] OR "birth size"[</a:t>
                      </a:r>
                      <a:r>
                        <a:rPr lang="en-US" dirty="0" err="1"/>
                        <a:t>tiab</a:t>
                      </a:r>
                      <a:r>
                        <a:rPr lang="en-US" dirty="0"/>
                        <a:t>:~3])</a:t>
                      </a:r>
                      <a:endParaRPr lang="en-US" dirty="0">
                        <a:solidFill>
                          <a:schemeClr val="bg1"/>
                        </a:solidFill>
                      </a:endParaRPr>
                    </a:p>
                  </a:txBody>
                  <a:tcPr>
                    <a:solidFill>
                      <a:schemeClr val="accent3">
                        <a:lumMod val="20000"/>
                        <a:lumOff val="80000"/>
                      </a:schemeClr>
                    </a:solidFill>
                  </a:tcPr>
                </a:tc>
                <a:extLst>
                  <a:ext uri="{0D108BD9-81ED-4DB2-BD59-A6C34878D82A}">
                    <a16:rowId xmlns:a16="http://schemas.microsoft.com/office/drawing/2014/main" val="2746339612"/>
                  </a:ext>
                </a:extLst>
              </a:tr>
            </a:tbl>
          </a:graphicData>
        </a:graphic>
      </p:graphicFrame>
    </p:spTree>
    <p:extLst>
      <p:ext uri="{BB962C8B-B14F-4D97-AF65-F5344CB8AC3E}">
        <p14:creationId xmlns:p14="http://schemas.microsoft.com/office/powerpoint/2010/main" val="3514662100"/>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p:txBody>
          <a:bodyPr/>
          <a:lstStyle/>
          <a:p>
            <a:pPr eaLnBrk="1" hangingPunct="1"/>
            <a:r>
              <a:rPr lang="en-US" altLang="en-US" dirty="0"/>
              <a:t>PubMed Preliminary Test Search</a:t>
            </a:r>
          </a:p>
        </p:txBody>
      </p:sp>
      <p:sp>
        <p:nvSpPr>
          <p:cNvPr id="11267" name="Content Placeholder 2">
            <a:extLst>
              <a:ext uri="{FF2B5EF4-FFF2-40B4-BE49-F238E27FC236}">
                <a16:creationId xmlns:a16="http://schemas.microsoft.com/office/drawing/2014/main" id="{0E26BD75-131A-FEBF-B103-42B064035F99}"/>
              </a:ext>
            </a:extLst>
          </p:cNvPr>
          <p:cNvSpPr>
            <a:spLocks noGrp="1"/>
          </p:cNvSpPr>
          <p:nvPr>
            <p:ph idx="1"/>
          </p:nvPr>
        </p:nvSpPr>
        <p:spPr>
          <a:xfrm>
            <a:off x="828675" y="1563688"/>
            <a:ext cx="7772400" cy="4459287"/>
          </a:xfrm>
        </p:spPr>
        <p:txBody>
          <a:bodyPr/>
          <a:lstStyle/>
          <a:p>
            <a:pPr eaLnBrk="1" hangingPunct="1"/>
            <a:r>
              <a:rPr lang="en-US" altLang="en-US" sz="2000" dirty="0"/>
              <a:t>("di </a:t>
            </a:r>
            <a:r>
              <a:rPr lang="en-US" altLang="en-US" sz="2000" dirty="0" err="1"/>
              <a:t>ethylhexyl</a:t>
            </a:r>
            <a:r>
              <a:rPr lang="en-US" altLang="en-US" sz="2000" dirty="0"/>
              <a:t> phthalate"[</a:t>
            </a:r>
            <a:r>
              <a:rPr lang="en-US" altLang="en-US" sz="2000" dirty="0" err="1"/>
              <a:t>tiab</a:t>
            </a:r>
            <a:r>
              <a:rPr lang="en-US" altLang="en-US" sz="2000" dirty="0"/>
              <a:t>:~1] OR "di ethyl hexyl phthalate"[</a:t>
            </a:r>
            <a:r>
              <a:rPr lang="en-US" altLang="en-US" sz="2000" dirty="0" err="1"/>
              <a:t>tiab</a:t>
            </a:r>
            <a:r>
              <a:rPr lang="en-US" altLang="en-US" sz="2000" dirty="0"/>
              <a:t>:~1] OR </a:t>
            </a:r>
            <a:r>
              <a:rPr lang="en-US" altLang="en-US" sz="2000" dirty="0" err="1"/>
              <a:t>diethylhexyl</a:t>
            </a:r>
            <a:r>
              <a:rPr lang="en-US" altLang="en-US" sz="2000" dirty="0"/>
              <a:t> phthalate*[</a:t>
            </a:r>
            <a:r>
              <a:rPr lang="en-US" altLang="en-US" sz="2000" dirty="0" err="1"/>
              <a:t>tiab</a:t>
            </a:r>
            <a:r>
              <a:rPr lang="en-US" altLang="en-US" sz="2000" dirty="0"/>
              <a:t>] OR "Bis </a:t>
            </a:r>
            <a:r>
              <a:rPr lang="en-US" altLang="en-US" sz="2000" dirty="0" err="1"/>
              <a:t>ethylhexyl</a:t>
            </a:r>
            <a:r>
              <a:rPr lang="en-US" altLang="en-US" sz="2000" dirty="0"/>
              <a:t> phthalate"[</a:t>
            </a:r>
            <a:r>
              <a:rPr lang="en-US" altLang="en-US" sz="2000" dirty="0" err="1"/>
              <a:t>tiab</a:t>
            </a:r>
            <a:r>
              <a:rPr lang="en-US" altLang="en-US" sz="2000" dirty="0"/>
              <a:t>:~1] OR "bis ethyl hexyl phthalate"[</a:t>
            </a:r>
            <a:r>
              <a:rPr lang="en-US" altLang="en-US" sz="2000" dirty="0" err="1"/>
              <a:t>tiab</a:t>
            </a:r>
            <a:r>
              <a:rPr lang="en-US" altLang="en-US" sz="2000" dirty="0"/>
              <a:t>:~1] OR dioctyl phthalate[</a:t>
            </a:r>
            <a:r>
              <a:rPr lang="en-US" altLang="en-US" sz="2000" dirty="0" err="1"/>
              <a:t>tiab</a:t>
            </a:r>
            <a:r>
              <a:rPr lang="en-US" altLang="en-US" sz="2000" dirty="0"/>
              <a:t>] OR di-octyl phthalate[</a:t>
            </a:r>
            <a:r>
              <a:rPr lang="en-US" altLang="en-US" sz="2000" dirty="0" err="1"/>
              <a:t>tiab</a:t>
            </a:r>
            <a:r>
              <a:rPr lang="en-US" altLang="en-US" sz="2000" dirty="0"/>
              <a:t>] OR (DEHP[</a:t>
            </a:r>
            <a:r>
              <a:rPr lang="en-US" altLang="en-US" sz="2000" dirty="0" err="1"/>
              <a:t>tiab</a:t>
            </a:r>
            <a:r>
              <a:rPr lang="en-US" altLang="en-US" sz="2000" dirty="0"/>
              <a:t>] AND phthalate*[</a:t>
            </a:r>
            <a:r>
              <a:rPr lang="en-US" altLang="en-US" sz="2000" dirty="0" err="1"/>
              <a:t>tiab</a:t>
            </a:r>
            <a:r>
              <a:rPr lang="en-US" altLang="en-US" sz="2000" dirty="0"/>
              <a:t>]) OR "</a:t>
            </a:r>
            <a:r>
              <a:rPr lang="en-US" altLang="en-US" sz="2000" dirty="0" err="1"/>
              <a:t>Diethylhexyl</a:t>
            </a:r>
            <a:r>
              <a:rPr lang="en-US" altLang="en-US" sz="2000" dirty="0"/>
              <a:t> Phthalate"[Mesh]) AND ("Prenatal Exposure Delayed Effects"[Mesh] OR "Fetus"[Mesh] OR "Pregnancy"[Mesh] OR "Maternal Exposure"[Mesh] OR "prenatal exposure"[</a:t>
            </a:r>
            <a:r>
              <a:rPr lang="en-US" altLang="en-US" sz="2000" dirty="0" err="1"/>
              <a:t>tiab</a:t>
            </a:r>
            <a:r>
              <a:rPr lang="en-US" altLang="en-US" sz="2000" dirty="0"/>
              <a:t>:~2] OR "prenatal exposures"[</a:t>
            </a:r>
            <a:r>
              <a:rPr lang="en-US" altLang="en-US" sz="2000" dirty="0" err="1"/>
              <a:t>tiab</a:t>
            </a:r>
            <a:r>
              <a:rPr lang="en-US" altLang="en-US" sz="2000" dirty="0"/>
              <a:t>:~2] OR "pre-natal exposure"[</a:t>
            </a:r>
            <a:r>
              <a:rPr lang="en-US" altLang="en-US" sz="2000" dirty="0" err="1"/>
              <a:t>tiab</a:t>
            </a:r>
            <a:r>
              <a:rPr lang="en-US" altLang="en-US" sz="2000" dirty="0"/>
              <a:t>:~2] OR "pre-natal exposures"[</a:t>
            </a:r>
            <a:r>
              <a:rPr lang="en-US" altLang="en-US" sz="2000" dirty="0" err="1"/>
              <a:t>tiab</a:t>
            </a:r>
            <a:r>
              <a:rPr lang="en-US" altLang="en-US" sz="2000" dirty="0"/>
              <a:t>:~2] OR prenatally exposed[</a:t>
            </a:r>
            <a:r>
              <a:rPr lang="en-US" altLang="en-US" sz="2000" dirty="0" err="1"/>
              <a:t>tiab</a:t>
            </a:r>
            <a:r>
              <a:rPr lang="en-US" altLang="en-US" sz="2000" dirty="0"/>
              <a:t>] OR pre-</a:t>
            </a:r>
            <a:r>
              <a:rPr lang="en-US" altLang="en-US" sz="2000" dirty="0" err="1"/>
              <a:t>natally</a:t>
            </a:r>
            <a:r>
              <a:rPr lang="en-US" altLang="en-US" sz="2000" dirty="0"/>
              <a:t> exposed[</a:t>
            </a:r>
            <a:r>
              <a:rPr lang="en-US" altLang="en-US" sz="2000" dirty="0" err="1"/>
              <a:t>tiab</a:t>
            </a:r>
            <a:r>
              <a:rPr lang="en-US" altLang="en-US" sz="2000" dirty="0"/>
              <a:t>] OR in utero exposure*[</a:t>
            </a:r>
            <a:r>
              <a:rPr lang="en-US" altLang="en-US" sz="2000" dirty="0" err="1"/>
              <a:t>tiab</a:t>
            </a:r>
            <a:r>
              <a:rPr lang="en-US" altLang="en-US" sz="2000" dirty="0"/>
              <a:t>] OR fetal exposure*[</a:t>
            </a:r>
            <a:r>
              <a:rPr lang="en-US" altLang="en-US" sz="2000" dirty="0" err="1"/>
              <a:t>tiab</a:t>
            </a:r>
            <a:r>
              <a:rPr lang="en-US" altLang="en-US" sz="2000" dirty="0"/>
              <a:t>] OR </a:t>
            </a:r>
            <a:r>
              <a:rPr lang="en-US" altLang="en-US" sz="2000" dirty="0" err="1"/>
              <a:t>foetal</a:t>
            </a:r>
            <a:r>
              <a:rPr lang="en-US" altLang="en-US" sz="2000" dirty="0"/>
              <a:t> exposure*[</a:t>
            </a:r>
            <a:r>
              <a:rPr lang="en-US" altLang="en-US" sz="2000" dirty="0" err="1"/>
              <a:t>tiab</a:t>
            </a:r>
            <a:r>
              <a:rPr lang="en-US" altLang="en-US" sz="2000" dirty="0"/>
              <a:t>] OR maternal exposure*[</a:t>
            </a:r>
            <a:r>
              <a:rPr lang="en-US" altLang="en-US" sz="2000" dirty="0" err="1"/>
              <a:t>tiab</a:t>
            </a:r>
            <a:r>
              <a:rPr lang="en-US" altLang="en-US" sz="2000" dirty="0"/>
              <a:t>]) AND ("Birth Weight"[Mesh] OR "Infant, Low Birth Weight"[Mesh] OR "Infant, Large for Gestational Age"[Mesh] OR "birth weight"[</a:t>
            </a:r>
            <a:r>
              <a:rPr lang="en-US" altLang="en-US" sz="2000" dirty="0" err="1"/>
              <a:t>tiab</a:t>
            </a:r>
            <a:r>
              <a:rPr lang="en-US" altLang="en-US" sz="2000" dirty="0"/>
              <a:t>:~2] OR birthweight*[</a:t>
            </a:r>
            <a:r>
              <a:rPr lang="en-US" altLang="en-US" sz="2000" dirty="0" err="1"/>
              <a:t>tiab</a:t>
            </a:r>
            <a:r>
              <a:rPr lang="en-US" altLang="en-US" sz="2000" dirty="0"/>
              <a:t>] OR "birth size"[</a:t>
            </a:r>
            <a:r>
              <a:rPr lang="en-US" altLang="en-US" sz="2000" dirty="0" err="1"/>
              <a:t>tiab</a:t>
            </a:r>
            <a:r>
              <a:rPr lang="en-US" altLang="en-US" sz="2000" dirty="0"/>
              <a:t>:~3])</a:t>
            </a:r>
            <a:endParaRPr altLang="en-US" sz="2000" dirty="0"/>
          </a:p>
        </p:txBody>
      </p:sp>
    </p:spTree>
    <p:extLst>
      <p:ext uri="{BB962C8B-B14F-4D97-AF65-F5344CB8AC3E}">
        <p14:creationId xmlns:p14="http://schemas.microsoft.com/office/powerpoint/2010/main" val="2044028597"/>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p:txBody>
          <a:bodyPr/>
          <a:lstStyle/>
          <a:p>
            <a:pPr eaLnBrk="1" hangingPunct="1"/>
            <a:r>
              <a:rPr lang="en-US" altLang="en-US" dirty="0"/>
              <a:t>Approaches for Non-chemical Searches</a:t>
            </a:r>
          </a:p>
        </p:txBody>
      </p:sp>
      <p:sp>
        <p:nvSpPr>
          <p:cNvPr id="2" name="TextBox 1">
            <a:extLst>
              <a:ext uri="{FF2B5EF4-FFF2-40B4-BE49-F238E27FC236}">
                <a16:creationId xmlns:a16="http://schemas.microsoft.com/office/drawing/2014/main" id="{418FA89B-3522-F6C3-3333-57816DD0D4E5}"/>
              </a:ext>
            </a:extLst>
          </p:cNvPr>
          <p:cNvSpPr txBox="1"/>
          <p:nvPr/>
        </p:nvSpPr>
        <p:spPr>
          <a:xfrm>
            <a:off x="457200" y="1552575"/>
            <a:ext cx="6677025" cy="4985980"/>
          </a:xfrm>
          <a:prstGeom prst="rect">
            <a:avLst/>
          </a:prstGeom>
          <a:noFill/>
        </p:spPr>
        <p:txBody>
          <a:bodyPr wrap="square" rtlCol="0">
            <a:spAutoFit/>
          </a:bodyPr>
          <a:lstStyle/>
          <a:p>
            <a:r>
              <a:rPr lang="en-US" sz="2400" b="1" dirty="0">
                <a:solidFill>
                  <a:schemeClr val="accent3"/>
                </a:solidFill>
              </a:rPr>
              <a:t>How does climate change affect sleep?</a:t>
            </a:r>
          </a:p>
          <a:p>
            <a:endParaRPr lang="en-US" sz="2400" b="1" dirty="0"/>
          </a:p>
          <a:p>
            <a:pPr marL="0" lvl="1"/>
            <a:r>
              <a:rPr lang="en-US" b="1" dirty="0"/>
              <a:t>Defining Population/Outcome</a:t>
            </a:r>
          </a:p>
          <a:p>
            <a:pPr marL="517525" lvl="2" indent="-285750">
              <a:buFont typeface="Arial" panose="020B0604020202020204" pitchFamily="34" charset="0"/>
              <a:buChar char="•"/>
            </a:pPr>
            <a:r>
              <a:rPr lang="en-US" dirty="0"/>
              <a:t>Sleep measures</a:t>
            </a:r>
          </a:p>
          <a:p>
            <a:pPr marL="517525" lvl="2" indent="-285750">
              <a:buFont typeface="Arial" panose="020B0604020202020204" pitchFamily="34" charset="0"/>
              <a:buChar char="•"/>
            </a:pPr>
            <a:r>
              <a:rPr lang="en-US" dirty="0"/>
              <a:t>Special populations or settings</a:t>
            </a:r>
          </a:p>
          <a:p>
            <a:pPr marL="974725" lvl="4" indent="-285750">
              <a:buFont typeface="Arial" panose="020B0604020202020204" pitchFamily="34" charset="0"/>
              <a:buChar char="•"/>
            </a:pPr>
            <a:r>
              <a:rPr lang="en-US" dirty="0"/>
              <a:t>Occupational (Shift work, jet lag, astronauts, etc.)</a:t>
            </a:r>
          </a:p>
          <a:p>
            <a:pPr marL="974725" lvl="4" indent="-285750">
              <a:buFont typeface="Arial" panose="020B0604020202020204" pitchFamily="34" charset="0"/>
              <a:buChar char="•"/>
            </a:pPr>
            <a:r>
              <a:rPr lang="en-US" dirty="0"/>
              <a:t>Hospitals, care facilities</a:t>
            </a:r>
          </a:p>
          <a:p>
            <a:pPr marL="974725" lvl="4" indent="-285750">
              <a:buFont typeface="Arial" panose="020B0604020202020204" pitchFamily="34" charset="0"/>
              <a:buChar char="•"/>
            </a:pPr>
            <a:r>
              <a:rPr lang="en-US" dirty="0"/>
              <a:t>Unstably housed</a:t>
            </a:r>
          </a:p>
          <a:p>
            <a:pPr marL="974725" lvl="4" indent="-285750">
              <a:buFont typeface="Arial" panose="020B0604020202020204" pitchFamily="34" charset="0"/>
              <a:buChar char="•"/>
            </a:pPr>
            <a:r>
              <a:rPr lang="en-US" dirty="0"/>
              <a:t>Infants, pregnant, elderly</a:t>
            </a:r>
          </a:p>
          <a:p>
            <a:pPr marL="517525" lvl="2" indent="-285750">
              <a:buFont typeface="Arial" panose="020B0604020202020204" pitchFamily="34" charset="0"/>
              <a:buChar char="•"/>
            </a:pPr>
            <a:r>
              <a:rPr lang="en-US" dirty="0"/>
              <a:t>Sleep disorders (insomnia, sleep apnea, narcolepsy, bruxism, etc.)</a:t>
            </a:r>
          </a:p>
          <a:p>
            <a:pPr marL="517525" lvl="2" indent="-285750">
              <a:buFont typeface="Arial" panose="020B0604020202020204" pitchFamily="34" charset="0"/>
              <a:buChar char="•"/>
            </a:pPr>
            <a:r>
              <a:rPr lang="en-US" dirty="0"/>
              <a:t>Napping, drowsiness</a:t>
            </a:r>
          </a:p>
          <a:p>
            <a:pPr marL="517525" lvl="2" indent="-285750">
              <a:buFont typeface="Arial" panose="020B0604020202020204" pitchFamily="34" charset="0"/>
              <a:buChar char="•"/>
            </a:pPr>
            <a:r>
              <a:rPr lang="en-US" dirty="0"/>
              <a:t>Other countries or cultures (siestas, sleeping rough)</a:t>
            </a:r>
          </a:p>
          <a:p>
            <a:pPr marL="517525" lvl="2" indent="-285750">
              <a:buFont typeface="Arial" panose="020B0604020202020204" pitchFamily="34" charset="0"/>
              <a:buChar char="•"/>
            </a:pPr>
            <a:r>
              <a:rPr lang="en-US" dirty="0"/>
              <a:t>Circadian rhythm</a:t>
            </a:r>
          </a:p>
          <a:p>
            <a:pPr lvl="2"/>
            <a:endParaRPr lang="en-US" dirty="0"/>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65079976"/>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p:txBody>
          <a:bodyPr/>
          <a:lstStyle/>
          <a:p>
            <a:pPr eaLnBrk="1" hangingPunct="1"/>
            <a:r>
              <a:rPr lang="en-US" altLang="en-US" dirty="0"/>
              <a:t>Approaches for Non-chemical Searches Part 2</a:t>
            </a:r>
          </a:p>
        </p:txBody>
      </p:sp>
      <p:sp>
        <p:nvSpPr>
          <p:cNvPr id="2" name="TextBox 1">
            <a:extLst>
              <a:ext uri="{FF2B5EF4-FFF2-40B4-BE49-F238E27FC236}">
                <a16:creationId xmlns:a16="http://schemas.microsoft.com/office/drawing/2014/main" id="{418FA89B-3522-F6C3-3333-57816DD0D4E5}"/>
              </a:ext>
            </a:extLst>
          </p:cNvPr>
          <p:cNvSpPr txBox="1"/>
          <p:nvPr/>
        </p:nvSpPr>
        <p:spPr>
          <a:xfrm>
            <a:off x="457200" y="1552575"/>
            <a:ext cx="6677025" cy="4985980"/>
          </a:xfrm>
          <a:prstGeom prst="rect">
            <a:avLst/>
          </a:prstGeom>
          <a:noFill/>
        </p:spPr>
        <p:txBody>
          <a:bodyPr wrap="square" rtlCol="0">
            <a:spAutoFit/>
          </a:bodyPr>
          <a:lstStyle/>
          <a:p>
            <a:r>
              <a:rPr lang="en-US" sz="2400" b="1" dirty="0">
                <a:solidFill>
                  <a:schemeClr val="accent3"/>
                </a:solidFill>
              </a:rPr>
              <a:t>How does climate change affect sleep?</a:t>
            </a:r>
          </a:p>
          <a:p>
            <a:endParaRPr lang="en-US" sz="2400" b="1" dirty="0"/>
          </a:p>
          <a:p>
            <a:r>
              <a:rPr lang="en-US" b="1" dirty="0"/>
              <a:t>Defining Exposures</a:t>
            </a:r>
          </a:p>
          <a:p>
            <a:pPr marL="742950" lvl="1" indent="-285750">
              <a:buFont typeface="Arial" panose="020B0604020202020204" pitchFamily="34" charset="0"/>
              <a:buChar char="•"/>
            </a:pPr>
            <a:r>
              <a:rPr lang="en-US" dirty="0"/>
              <a:t>What’s involved in climate change </a:t>
            </a:r>
          </a:p>
          <a:p>
            <a:pPr marL="1200150" lvl="2" indent="-285750">
              <a:buFont typeface="Arial" panose="020B0604020202020204" pitchFamily="34" charset="0"/>
              <a:buChar char="•"/>
            </a:pPr>
            <a:r>
              <a:rPr lang="en-US" dirty="0"/>
              <a:t>Extreme weather/temperatures</a:t>
            </a:r>
          </a:p>
          <a:p>
            <a:pPr marL="1200150" lvl="2" indent="-285750">
              <a:buFont typeface="Arial" panose="020B0604020202020204" pitchFamily="34" charset="0"/>
              <a:buChar char="•"/>
            </a:pPr>
            <a:r>
              <a:rPr lang="en-US" dirty="0"/>
              <a:t>Ocean changes</a:t>
            </a:r>
          </a:p>
          <a:p>
            <a:pPr marL="1200150" lvl="2" indent="-285750">
              <a:buFont typeface="Arial" panose="020B0604020202020204" pitchFamily="34" charset="0"/>
              <a:buChar char="•"/>
            </a:pPr>
            <a:r>
              <a:rPr lang="en-US" dirty="0"/>
              <a:t>Pollution</a:t>
            </a:r>
          </a:p>
          <a:p>
            <a:pPr marL="1200150" lvl="2" indent="-285750">
              <a:buFont typeface="Arial" panose="020B0604020202020204" pitchFamily="34" charset="0"/>
              <a:buChar char="•"/>
            </a:pPr>
            <a:r>
              <a:rPr lang="en-US" dirty="0"/>
              <a:t>Water/food supply</a:t>
            </a:r>
          </a:p>
          <a:p>
            <a:pPr marL="1200150" lvl="2" indent="-285750">
              <a:buFont typeface="Arial" panose="020B0604020202020204" pitchFamily="34" charset="0"/>
              <a:buChar char="•"/>
            </a:pPr>
            <a:r>
              <a:rPr lang="en-US" dirty="0"/>
              <a:t>UV radiation</a:t>
            </a:r>
          </a:p>
          <a:p>
            <a:pPr marL="742950" lvl="1" indent="-285750">
              <a:buFont typeface="Arial" panose="020B0604020202020204" pitchFamily="34" charset="0"/>
              <a:buChar char="•"/>
            </a:pPr>
            <a:r>
              <a:rPr lang="en-US" dirty="0"/>
              <a:t>What are possible environmental exposures?</a:t>
            </a:r>
          </a:p>
          <a:p>
            <a:pPr marL="1200150" lvl="2" indent="-285750">
              <a:buFont typeface="Arial" panose="020B0604020202020204" pitchFamily="34" charset="0"/>
              <a:buChar char="•"/>
            </a:pPr>
            <a:r>
              <a:rPr lang="en-US" dirty="0"/>
              <a:t>Sleep space microenvironment</a:t>
            </a:r>
          </a:p>
          <a:p>
            <a:pPr marL="1200150" lvl="2" indent="-285750">
              <a:buFont typeface="Arial" panose="020B0604020202020204" pitchFamily="34" charset="0"/>
              <a:buChar char="•"/>
            </a:pPr>
            <a:r>
              <a:rPr lang="en-US" dirty="0"/>
              <a:t>Air quality</a:t>
            </a:r>
          </a:p>
          <a:p>
            <a:pPr marL="1200150" lvl="2" indent="-285750">
              <a:buFont typeface="Arial" panose="020B0604020202020204" pitchFamily="34" charset="0"/>
              <a:buChar char="•"/>
            </a:pPr>
            <a:r>
              <a:rPr lang="en-US" dirty="0"/>
              <a:t>Chemical exposures</a:t>
            </a:r>
          </a:p>
          <a:p>
            <a:pPr marL="1200150" lvl="2" indent="-285750">
              <a:buFont typeface="Arial" panose="020B0604020202020204" pitchFamily="34" charset="0"/>
              <a:buChar char="•"/>
            </a:pPr>
            <a:r>
              <a:rPr lang="en-US" dirty="0"/>
              <a:t>Physical exposures</a:t>
            </a:r>
          </a:p>
          <a:p>
            <a:pPr marL="1657350" lvl="3" indent="-285750">
              <a:buFont typeface="Arial" panose="020B0604020202020204" pitchFamily="34" charset="0"/>
              <a:buChar char="•"/>
            </a:pPr>
            <a:r>
              <a:rPr lang="en-US" dirty="0"/>
              <a:t>Light, temperature, humidity, seasonality, smell</a:t>
            </a:r>
          </a:p>
          <a:p>
            <a:pPr marL="1200150" lvl="2" indent="-285750">
              <a:buFont typeface="Arial" panose="020B0604020202020204" pitchFamily="34" charset="0"/>
              <a:buChar char="•"/>
            </a:pPr>
            <a:r>
              <a:rPr lang="en-US" dirty="0"/>
              <a:t>Social Environment</a:t>
            </a:r>
          </a:p>
          <a:p>
            <a:pPr marL="1657350" lvl="3" indent="-285750">
              <a:buFont typeface="Arial" panose="020B0604020202020204" pitchFamily="34" charset="0"/>
              <a:buChar char="•"/>
            </a:pPr>
            <a:r>
              <a:rPr lang="en-US" dirty="0"/>
              <a:t>Stress, unstable housing, resource scarcity</a:t>
            </a:r>
          </a:p>
        </p:txBody>
      </p:sp>
    </p:spTree>
    <p:extLst>
      <p:ext uri="{BB962C8B-B14F-4D97-AF65-F5344CB8AC3E}">
        <p14:creationId xmlns:p14="http://schemas.microsoft.com/office/powerpoint/2010/main" val="27830508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BEA89-4617-BA27-EDEF-7D219A71C5F7}"/>
              </a:ext>
            </a:extLst>
          </p:cNvPr>
          <p:cNvSpPr>
            <a:spLocks noGrp="1"/>
          </p:cNvSpPr>
          <p:nvPr>
            <p:ph type="title"/>
          </p:nvPr>
        </p:nvSpPr>
        <p:spPr/>
        <p:txBody>
          <a:bodyPr/>
          <a:lstStyle/>
          <a:p>
            <a:r>
              <a:rPr lang="en-US" dirty="0"/>
              <a:t>Why is environmental health important?</a:t>
            </a:r>
          </a:p>
        </p:txBody>
      </p:sp>
      <p:sp>
        <p:nvSpPr>
          <p:cNvPr id="3" name="Content Placeholder 2">
            <a:extLst>
              <a:ext uri="{FF2B5EF4-FFF2-40B4-BE49-F238E27FC236}">
                <a16:creationId xmlns:a16="http://schemas.microsoft.com/office/drawing/2014/main" id="{645E1A1A-6CEA-285E-C1BF-F46F69261F84}"/>
              </a:ext>
            </a:extLst>
          </p:cNvPr>
          <p:cNvSpPr>
            <a:spLocks noGrp="1"/>
          </p:cNvSpPr>
          <p:nvPr>
            <p:ph idx="1"/>
          </p:nvPr>
        </p:nvSpPr>
        <p:spPr>
          <a:xfrm>
            <a:off x="1237705" y="2243365"/>
            <a:ext cx="6668589" cy="2893786"/>
          </a:xfrm>
        </p:spPr>
        <p:txBody>
          <a:bodyPr/>
          <a:lstStyle/>
          <a:p>
            <a:pPr marL="0" indent="0">
              <a:buNone/>
            </a:pPr>
            <a:r>
              <a:rPr lang="en-US" sz="2000" dirty="0"/>
              <a:t>“</a:t>
            </a:r>
            <a:r>
              <a:rPr lang="en-US" sz="2000" dirty="0">
                <a:solidFill>
                  <a:schemeClr val="bg2"/>
                </a:solidFill>
              </a:rPr>
              <a:t>13.7 million </a:t>
            </a:r>
            <a:r>
              <a:rPr lang="en-US" sz="2000" dirty="0"/>
              <a:t>of deaths per year in 2016, amounting to </a:t>
            </a:r>
            <a:r>
              <a:rPr lang="en-US" sz="2000" dirty="0">
                <a:solidFill>
                  <a:schemeClr val="accent4"/>
                </a:solidFill>
              </a:rPr>
              <a:t>24% </a:t>
            </a:r>
            <a:r>
              <a:rPr lang="en-US" sz="2000" dirty="0"/>
              <a:t>of the global deaths, are due to modifiable environmental risks. This means that almost </a:t>
            </a:r>
            <a:r>
              <a:rPr lang="en-US" sz="2000" dirty="0">
                <a:solidFill>
                  <a:schemeClr val="accent1"/>
                </a:solidFill>
              </a:rPr>
              <a:t>1 in 4 </a:t>
            </a:r>
            <a:r>
              <a:rPr lang="en-US" sz="2000" dirty="0"/>
              <a:t>of total global deaths are linked to environment conditions.” </a:t>
            </a:r>
            <a:r>
              <a:rPr lang="en-US" sz="1800" dirty="0"/>
              <a:t>(WHO, “Environmental Health”)</a:t>
            </a:r>
            <a:endParaRPr lang="en-US" sz="2000" dirty="0"/>
          </a:p>
        </p:txBody>
      </p:sp>
    </p:spTree>
    <p:extLst>
      <p:ext uri="{BB962C8B-B14F-4D97-AF65-F5344CB8AC3E}">
        <p14:creationId xmlns:p14="http://schemas.microsoft.com/office/powerpoint/2010/main" val="2026741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970E1C9-BB2D-A3F5-98AF-562370F0D98E}"/>
              </a:ext>
            </a:extLst>
          </p:cNvPr>
          <p:cNvSpPr>
            <a:spLocks noGrp="1"/>
          </p:cNvSpPr>
          <p:nvPr>
            <p:ph type="title"/>
          </p:nvPr>
        </p:nvSpPr>
        <p:spPr/>
        <p:txBody>
          <a:bodyPr/>
          <a:lstStyle/>
          <a:p>
            <a:pPr eaLnBrk="1" hangingPunct="1"/>
            <a:r>
              <a:rPr lang="en-US" altLang="en-US" dirty="0"/>
              <a:t>For Additional Searching Instruction </a:t>
            </a:r>
          </a:p>
        </p:txBody>
      </p:sp>
      <p:sp>
        <p:nvSpPr>
          <p:cNvPr id="11267" name="Content Placeholder 2">
            <a:extLst>
              <a:ext uri="{FF2B5EF4-FFF2-40B4-BE49-F238E27FC236}">
                <a16:creationId xmlns:a16="http://schemas.microsoft.com/office/drawing/2014/main" id="{0E26BD75-131A-FEBF-B103-42B064035F99}"/>
              </a:ext>
            </a:extLst>
          </p:cNvPr>
          <p:cNvSpPr>
            <a:spLocks noGrp="1"/>
          </p:cNvSpPr>
          <p:nvPr>
            <p:ph idx="1"/>
          </p:nvPr>
        </p:nvSpPr>
        <p:spPr>
          <a:xfrm>
            <a:off x="914400" y="2030413"/>
            <a:ext cx="7772400" cy="4459287"/>
          </a:xfrm>
        </p:spPr>
        <p:txBody>
          <a:bodyPr/>
          <a:lstStyle/>
          <a:p>
            <a:pPr eaLnBrk="1" hangingPunct="1"/>
            <a:r>
              <a:rPr lang="en-US" altLang="en-US" dirty="0"/>
              <a:t>Drug and Chemical Information - On Demand: </a:t>
            </a:r>
            <a:r>
              <a:rPr lang="en-US" altLang="en-US" dirty="0">
                <a:hlinkClick r:id="rId2"/>
              </a:rPr>
              <a:t>https://www.nnlm.gov/training/class/drug-and-chemical-information-demand</a:t>
            </a:r>
            <a:r>
              <a:rPr lang="en-US" altLang="en-US" dirty="0"/>
              <a:t> </a:t>
            </a:r>
          </a:p>
          <a:p>
            <a:pPr eaLnBrk="1" hangingPunct="1"/>
            <a:r>
              <a:rPr lang="en-US" altLang="en-US" dirty="0"/>
              <a:t>PubMed Online training: </a:t>
            </a:r>
            <a:r>
              <a:rPr lang="en-US" altLang="en-US" dirty="0">
                <a:hlinkClick r:id="rId3"/>
              </a:rPr>
              <a:t>https://learn.nlm.nih.gov/documentation/training-packets/T0042010P/</a:t>
            </a:r>
            <a:r>
              <a:rPr lang="en-US" altLang="en-US" dirty="0"/>
              <a:t> </a:t>
            </a:r>
          </a:p>
          <a:p>
            <a:pPr marL="0" indent="0">
              <a:buNone/>
            </a:pPr>
            <a:endParaRPr altLang="en-US" dirty="0"/>
          </a:p>
        </p:txBody>
      </p:sp>
    </p:spTree>
    <p:extLst>
      <p:ext uri="{BB962C8B-B14F-4D97-AF65-F5344CB8AC3E}">
        <p14:creationId xmlns:p14="http://schemas.microsoft.com/office/powerpoint/2010/main" val="536763507"/>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2A5C-9CB3-86D7-F9D3-8C4FD9D50A2F}"/>
              </a:ext>
            </a:extLst>
          </p:cNvPr>
          <p:cNvSpPr>
            <a:spLocks noGrp="1"/>
          </p:cNvSpPr>
          <p:nvPr>
            <p:ph type="title"/>
          </p:nvPr>
        </p:nvSpPr>
        <p:spPr/>
        <p:txBody>
          <a:bodyPr/>
          <a:lstStyle/>
          <a:p>
            <a:r>
              <a:rPr lang="en-US" dirty="0"/>
              <a:t>Contact Us</a:t>
            </a:r>
          </a:p>
        </p:txBody>
      </p:sp>
      <p:sp>
        <p:nvSpPr>
          <p:cNvPr id="3" name="Content Placeholder 2">
            <a:extLst>
              <a:ext uri="{FF2B5EF4-FFF2-40B4-BE49-F238E27FC236}">
                <a16:creationId xmlns:a16="http://schemas.microsoft.com/office/drawing/2014/main" id="{3AED14EA-3418-C6B4-26E6-ED7074CDA631}"/>
              </a:ext>
            </a:extLst>
          </p:cNvPr>
          <p:cNvSpPr>
            <a:spLocks noGrp="1"/>
          </p:cNvSpPr>
          <p:nvPr>
            <p:ph idx="1"/>
          </p:nvPr>
        </p:nvSpPr>
        <p:spPr>
          <a:xfrm>
            <a:off x="457200" y="1720850"/>
            <a:ext cx="7772400" cy="4725987"/>
          </a:xfrm>
        </p:spPr>
        <p:txBody>
          <a:bodyPr/>
          <a:lstStyle/>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r>
              <a:rPr kumimoji="0" lang="en-US" sz="2000" b="0" i="0" u="none" strike="noStrike" kern="0" cap="none" spc="0" normalizeH="0" baseline="0" noProof="0" dirty="0">
                <a:ln>
                  <a:noFill/>
                </a:ln>
                <a:solidFill>
                  <a:schemeClr val="tx1"/>
                </a:solidFill>
                <a:effectLst/>
                <a:uLnTx/>
                <a:uFillTx/>
                <a:latin typeface="+mn-lt"/>
              </a:rPr>
              <a:t>Stacey Mantooth</a:t>
            </a:r>
            <a:r>
              <a:rPr lang="en-US" sz="2000" kern="0" dirty="0">
                <a:latin typeface="+mn-lt"/>
              </a:rPr>
              <a:t>	</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r>
              <a:rPr lang="en-US" sz="2000" kern="0" dirty="0">
                <a:latin typeface="+mn-lt"/>
              </a:rPr>
              <a:t>Information Services Librarian</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r>
              <a:rPr lang="en-US" sz="2000" kern="0" dirty="0">
                <a:latin typeface="+mn-lt"/>
                <a:hlinkClick r:id="rId2"/>
              </a:rPr>
              <a:t>s</a:t>
            </a:r>
            <a:r>
              <a:rPr kumimoji="0" lang="en-US" sz="2000" b="0" i="0" u="none" strike="noStrike" kern="0" cap="none" spc="0" normalizeH="0" baseline="0" noProof="0" dirty="0">
                <a:ln>
                  <a:noFill/>
                </a:ln>
                <a:solidFill>
                  <a:schemeClr val="tx1"/>
                </a:solidFill>
                <a:effectLst/>
                <a:uLnTx/>
                <a:uFillTx/>
                <a:latin typeface="+mn-lt"/>
                <a:hlinkClick r:id="rId2"/>
              </a:rPr>
              <a:t>tacey.mantooth@nih.gov</a:t>
            </a:r>
            <a:r>
              <a:rPr kumimoji="0" lang="en-US" sz="2000" b="0" i="0" u="none" strike="noStrike" kern="0" cap="none" spc="0" normalizeH="0" baseline="0" noProof="0" dirty="0">
                <a:ln>
                  <a:noFill/>
                </a:ln>
                <a:solidFill>
                  <a:schemeClr val="tx1"/>
                </a:solidFill>
                <a:effectLst/>
                <a:uLnTx/>
                <a:uFillTx/>
                <a:latin typeface="+mn-lt"/>
              </a:rPr>
              <a:t> </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endParaRPr lang="en-US" sz="2000" kern="0" dirty="0">
              <a:latin typeface="+mn-lt"/>
            </a:endParaRP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r>
              <a:rPr kumimoji="0" lang="en-US" sz="2000" b="0" i="0" u="none" strike="noStrike" kern="0" cap="none" spc="0" normalizeH="0" baseline="0" noProof="0" dirty="0">
                <a:ln>
                  <a:noFill/>
                </a:ln>
                <a:solidFill>
                  <a:schemeClr val="tx1"/>
                </a:solidFill>
                <a:effectLst/>
                <a:uLnTx/>
                <a:uFillTx/>
                <a:latin typeface="+mn-lt"/>
              </a:rPr>
              <a:t>Kelly Miller</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r>
              <a:rPr lang="en-US" sz="2000" kern="0" dirty="0">
                <a:latin typeface="+mn-lt"/>
              </a:rPr>
              <a:t>Library Fellow</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r>
              <a:rPr lang="en-US" sz="2000" kern="0" dirty="0">
                <a:latin typeface="+mn-lt"/>
                <a:hlinkClick r:id="rId3"/>
              </a:rPr>
              <a:t>kelly.miller2@nih.gov</a:t>
            </a:r>
            <a:r>
              <a:rPr lang="en-US" sz="2000" kern="0" dirty="0">
                <a:latin typeface="+mn-lt"/>
              </a:rPr>
              <a:t> </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endParaRPr lang="en-US" sz="2000" kern="0" dirty="0">
              <a:latin typeface="+mn-lt"/>
            </a:endParaRP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r>
              <a:rPr kumimoji="0" lang="en-US" sz="2000" b="0" i="0" u="none" strike="noStrike" kern="0" cap="none" spc="0" normalizeH="0" baseline="0" noProof="0" dirty="0">
                <a:ln>
                  <a:noFill/>
                </a:ln>
                <a:solidFill>
                  <a:schemeClr val="tx1"/>
                </a:solidFill>
                <a:effectLst/>
                <a:uLnTx/>
                <a:uFillTx/>
                <a:latin typeface="+mn-lt"/>
              </a:rPr>
              <a:t>Library email: </a:t>
            </a:r>
            <a:r>
              <a:rPr kumimoji="0" lang="en-US" sz="2000" b="0" i="0" u="none" strike="noStrike" kern="0" cap="none" spc="0" normalizeH="0" baseline="0" noProof="0" dirty="0">
                <a:ln>
                  <a:noFill/>
                </a:ln>
                <a:solidFill>
                  <a:schemeClr val="tx1"/>
                </a:solidFill>
                <a:effectLst/>
                <a:uLnTx/>
                <a:uFillTx/>
                <a:latin typeface="+mn-lt"/>
                <a:hlinkClick r:id="rId4"/>
              </a:rPr>
              <a:t>library@niehs.nih.gov</a:t>
            </a:r>
            <a:r>
              <a:rPr kumimoji="0" lang="en-US" sz="2000" b="0" i="0" u="none" strike="noStrike" kern="0" cap="none" spc="0" normalizeH="0" baseline="0" noProof="0" dirty="0">
                <a:ln>
                  <a:noFill/>
                </a:ln>
                <a:solidFill>
                  <a:schemeClr val="tx1"/>
                </a:solidFill>
                <a:effectLst/>
                <a:uLnTx/>
                <a:uFillTx/>
                <a:latin typeface="+mn-lt"/>
              </a:rPr>
              <a:t> </a:t>
            </a: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endParaRPr lang="en-US" sz="1400" i="1" dirty="0"/>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endParaRPr lang="en-US" sz="1400" i="1" dirty="0"/>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r>
              <a:rPr lang="en-US" sz="1400" i="1" dirty="0"/>
              <a:t>The NIEHS Library is operated and staffed by Vista Technologies, Inc. </a:t>
            </a:r>
            <a:endParaRPr lang="en-US" sz="2400" kern="0" dirty="0"/>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endParaRPr lang="en-US" sz="2800" kern="0" dirty="0">
              <a:latin typeface="+mn-lt"/>
            </a:endParaRPr>
          </a:p>
          <a:p>
            <a:pPr marL="342900" marR="0" lvl="0" indent="-342900" algn="l" defTabSz="914400" rtl="0" eaLnBrk="1" fontAlgn="base" latinLnBrk="0" hangingPunct="1">
              <a:lnSpc>
                <a:spcPct val="100000"/>
              </a:lnSpc>
              <a:spcBef>
                <a:spcPct val="20000"/>
              </a:spcBef>
              <a:spcAft>
                <a:spcPct val="0"/>
              </a:spcAft>
              <a:buClr>
                <a:schemeClr val="accent2"/>
              </a:buClr>
              <a:buSzTx/>
              <a:buFont typeface="Wingdings" charset="2"/>
              <a:buNone/>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	 </a:t>
            </a:r>
          </a:p>
          <a:p>
            <a:pPr marL="0" indent="0">
              <a:buNone/>
            </a:pPr>
            <a:endParaRPr lang="en-US" dirty="0"/>
          </a:p>
        </p:txBody>
      </p:sp>
    </p:spTree>
    <p:extLst>
      <p:ext uri="{BB962C8B-B14F-4D97-AF65-F5344CB8AC3E}">
        <p14:creationId xmlns:p14="http://schemas.microsoft.com/office/powerpoint/2010/main" val="358211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D4BE9-FEDA-BC9A-9642-7F73878F3873}"/>
              </a:ext>
            </a:extLst>
          </p:cNvPr>
          <p:cNvSpPr>
            <a:spLocks noGrp="1"/>
          </p:cNvSpPr>
          <p:nvPr>
            <p:ph type="title"/>
          </p:nvPr>
        </p:nvSpPr>
        <p:spPr>
          <a:xfrm>
            <a:off x="457200" y="990599"/>
            <a:ext cx="2246811" cy="1739537"/>
          </a:xfrm>
        </p:spPr>
        <p:txBody>
          <a:bodyPr/>
          <a:lstStyle/>
          <a:p>
            <a:r>
              <a:rPr lang="en-US" dirty="0"/>
              <a:t>Top  Causes of Death from the Environment</a:t>
            </a:r>
          </a:p>
        </p:txBody>
      </p:sp>
      <p:sp>
        <p:nvSpPr>
          <p:cNvPr id="9" name="Content Placeholder 8">
            <a:extLst>
              <a:ext uri="{FF2B5EF4-FFF2-40B4-BE49-F238E27FC236}">
                <a16:creationId xmlns:a16="http://schemas.microsoft.com/office/drawing/2014/main" id="{FAAB52E5-482A-582E-C479-329547B25B02}"/>
              </a:ext>
            </a:extLst>
          </p:cNvPr>
          <p:cNvSpPr>
            <a:spLocks noGrp="1"/>
          </p:cNvSpPr>
          <p:nvPr>
            <p:ph idx="1"/>
          </p:nvPr>
        </p:nvSpPr>
        <p:spPr>
          <a:xfrm>
            <a:off x="3017522" y="1058093"/>
            <a:ext cx="5930535" cy="5394959"/>
          </a:xfrm>
        </p:spPr>
        <p:txBody>
          <a:bodyPr/>
          <a:lstStyle/>
          <a:p>
            <a:pPr marL="457200" indent="-457200">
              <a:buFont typeface="+mj-lt"/>
              <a:buAutoNum type="arabicPeriod"/>
            </a:pPr>
            <a:r>
              <a:rPr lang="en-US" sz="2200" dirty="0" err="1"/>
              <a:t>Ischaemic</a:t>
            </a:r>
            <a:r>
              <a:rPr lang="en-US" sz="2200" dirty="0"/>
              <a:t> Heart Disease: 2.4 million</a:t>
            </a:r>
          </a:p>
          <a:p>
            <a:pPr marL="457200" indent="-457200">
              <a:buFont typeface="+mj-lt"/>
              <a:buAutoNum type="arabicPeriod"/>
            </a:pPr>
            <a:r>
              <a:rPr lang="en-US" sz="2200" dirty="0"/>
              <a:t>Chronic Respiratory Diseases: 1.9 million</a:t>
            </a:r>
          </a:p>
          <a:p>
            <a:pPr marL="457200" indent="-457200">
              <a:buFont typeface="+mj-lt"/>
              <a:buAutoNum type="arabicPeriod"/>
            </a:pPr>
            <a:r>
              <a:rPr lang="en-US" sz="2200" dirty="0"/>
              <a:t>Cancers: 1.8 million</a:t>
            </a:r>
          </a:p>
          <a:p>
            <a:pPr marL="457200" indent="-457200">
              <a:buFont typeface="+mj-lt"/>
              <a:buAutoNum type="arabicPeriod"/>
            </a:pPr>
            <a:r>
              <a:rPr lang="en-US" sz="2200" dirty="0"/>
              <a:t>Unintentional Injuries: 1.5 million</a:t>
            </a:r>
          </a:p>
          <a:p>
            <a:pPr marL="457200" indent="-457200">
              <a:buFont typeface="+mj-lt"/>
              <a:buAutoNum type="arabicPeriod"/>
            </a:pPr>
            <a:r>
              <a:rPr lang="en-US" sz="2200" dirty="0"/>
              <a:t>Respiratory Infections: 1.5 million</a:t>
            </a:r>
          </a:p>
          <a:p>
            <a:pPr marL="457200" indent="-457200">
              <a:buFont typeface="+mj-lt"/>
              <a:buAutoNum type="arabicPeriod"/>
            </a:pPr>
            <a:r>
              <a:rPr lang="en-US" sz="2200" dirty="0"/>
              <a:t>Stroke: 1.5 million</a:t>
            </a:r>
          </a:p>
          <a:p>
            <a:pPr marL="457200" indent="-457200">
              <a:buFont typeface="+mj-lt"/>
              <a:buAutoNum type="arabicPeriod"/>
            </a:pPr>
            <a:r>
              <a:rPr lang="en-US" sz="2200" dirty="0" err="1"/>
              <a:t>Diarrhoeal</a:t>
            </a:r>
            <a:r>
              <a:rPr lang="en-US" sz="2200" dirty="0"/>
              <a:t> Diseases: 829,000</a:t>
            </a:r>
          </a:p>
          <a:p>
            <a:pPr marL="457200" indent="-457200">
              <a:buFont typeface="+mj-lt"/>
              <a:buAutoNum type="arabicPeriod"/>
            </a:pPr>
            <a:r>
              <a:rPr lang="en-US" sz="2200" dirty="0"/>
              <a:t>Diabetes: 391,000</a:t>
            </a:r>
          </a:p>
          <a:p>
            <a:pPr marL="457200" indent="-457200">
              <a:buFont typeface="+mj-lt"/>
              <a:buAutoNum type="arabicPeriod"/>
            </a:pPr>
            <a:r>
              <a:rPr lang="en-US" sz="2200" dirty="0"/>
              <a:t>Malaria: 355,000</a:t>
            </a:r>
          </a:p>
          <a:p>
            <a:pPr marL="457200" indent="-457200">
              <a:buFont typeface="+mj-lt"/>
              <a:buAutoNum type="arabicPeriod"/>
            </a:pPr>
            <a:r>
              <a:rPr lang="en-US" sz="2200" dirty="0"/>
              <a:t>Neonatal Conditions: 244,000</a:t>
            </a:r>
          </a:p>
          <a:p>
            <a:endParaRPr lang="en-US" dirty="0"/>
          </a:p>
        </p:txBody>
      </p:sp>
      <p:sp>
        <p:nvSpPr>
          <p:cNvPr id="10" name="TextBox 9">
            <a:extLst>
              <a:ext uri="{FF2B5EF4-FFF2-40B4-BE49-F238E27FC236}">
                <a16:creationId xmlns:a16="http://schemas.microsoft.com/office/drawing/2014/main" id="{6F78BDF5-B98B-D611-2CC6-14689AC6FE8A}"/>
              </a:ext>
            </a:extLst>
          </p:cNvPr>
          <p:cNvSpPr txBox="1"/>
          <p:nvPr/>
        </p:nvSpPr>
        <p:spPr>
          <a:xfrm>
            <a:off x="548640" y="3213462"/>
            <a:ext cx="2155371" cy="2400657"/>
          </a:xfrm>
          <a:prstGeom prst="rect">
            <a:avLst/>
          </a:prstGeom>
          <a:noFill/>
          <a:ln>
            <a:solidFill>
              <a:schemeClr val="tx1"/>
            </a:solidFill>
          </a:ln>
        </p:spPr>
        <p:txBody>
          <a:bodyPr wrap="square" rtlCol="0">
            <a:spAutoFit/>
          </a:bodyPr>
          <a:lstStyle/>
          <a:p>
            <a:r>
              <a:rPr lang="en-US" dirty="0"/>
              <a:t>8.5 million out of 13.7 million deaths caused by the environment are due to non-communicable diseases.</a:t>
            </a:r>
          </a:p>
          <a:p>
            <a:r>
              <a:rPr lang="en-US" sz="1200" dirty="0"/>
              <a:t>From the World Health Organization </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B54C41-9B82-63B9-72A6-E85A5192E9F7}"/>
              </a:ext>
            </a:extLst>
          </p:cNvPr>
          <p:cNvSpPr>
            <a:spLocks noGrp="1"/>
          </p:cNvSpPr>
          <p:nvPr>
            <p:ph type="title"/>
          </p:nvPr>
        </p:nvSpPr>
        <p:spPr>
          <a:xfrm>
            <a:off x="457200" y="868928"/>
            <a:ext cx="8229600" cy="730250"/>
          </a:xfrm>
        </p:spPr>
        <p:txBody>
          <a:bodyPr/>
          <a:lstStyle/>
          <a:p>
            <a:r>
              <a:rPr lang="en-US" dirty="0"/>
              <a:t>How the environment impacts your health</a:t>
            </a:r>
          </a:p>
        </p:txBody>
      </p:sp>
      <p:pic>
        <p:nvPicPr>
          <p:cNvPr id="8" name="Content Placeholder 7" descr="There are many types of environmental exposures. Air pollution, inadequate water/sanitation, chemicals, radiation, community noise, occupational risks, agricultural practices, built environments and climate change.">
            <a:extLst>
              <a:ext uri="{FF2B5EF4-FFF2-40B4-BE49-F238E27FC236}">
                <a16:creationId xmlns:a16="http://schemas.microsoft.com/office/drawing/2014/main" id="{7446E14C-67A3-431B-0A25-1A3B0F3FE4F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6443" y="1028354"/>
            <a:ext cx="5674662" cy="5528068"/>
          </a:xfrm>
        </p:spPr>
      </p:pic>
    </p:spTree>
    <p:extLst>
      <p:ext uri="{BB962C8B-B14F-4D97-AF65-F5344CB8AC3E}">
        <p14:creationId xmlns:p14="http://schemas.microsoft.com/office/powerpoint/2010/main" val="203018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00B7-645E-0F48-586E-0E4FD327949F}"/>
              </a:ext>
            </a:extLst>
          </p:cNvPr>
          <p:cNvSpPr>
            <a:spLocks noGrp="1"/>
          </p:cNvSpPr>
          <p:nvPr>
            <p:ph type="title"/>
          </p:nvPr>
        </p:nvSpPr>
        <p:spPr>
          <a:xfrm>
            <a:off x="535488" y="884935"/>
            <a:ext cx="3422469" cy="730250"/>
          </a:xfrm>
        </p:spPr>
        <p:txBody>
          <a:bodyPr/>
          <a:lstStyle/>
          <a:p>
            <a:r>
              <a:rPr lang="en-US" dirty="0"/>
              <a:t>Air Pollution</a:t>
            </a:r>
          </a:p>
        </p:txBody>
      </p:sp>
      <p:sp>
        <p:nvSpPr>
          <p:cNvPr id="3" name="Content Placeholder 2">
            <a:extLst>
              <a:ext uri="{FF2B5EF4-FFF2-40B4-BE49-F238E27FC236}">
                <a16:creationId xmlns:a16="http://schemas.microsoft.com/office/drawing/2014/main" id="{130FCA43-78F8-9ADF-310E-52C956855527}"/>
              </a:ext>
            </a:extLst>
          </p:cNvPr>
          <p:cNvSpPr>
            <a:spLocks noGrp="1"/>
          </p:cNvSpPr>
          <p:nvPr>
            <p:ph idx="1"/>
          </p:nvPr>
        </p:nvSpPr>
        <p:spPr>
          <a:xfrm>
            <a:off x="595647" y="1615185"/>
            <a:ext cx="3842358" cy="4756585"/>
          </a:xfrm>
        </p:spPr>
        <p:txBody>
          <a:bodyPr/>
          <a:lstStyle/>
          <a:p>
            <a:r>
              <a:rPr lang="en-US" dirty="0"/>
              <a:t>Outdoor air pollution</a:t>
            </a:r>
          </a:p>
          <a:p>
            <a:pPr lvl="1"/>
            <a:r>
              <a:rPr lang="en-US" sz="2000" dirty="0"/>
              <a:t>Smog</a:t>
            </a:r>
          </a:p>
          <a:p>
            <a:pPr lvl="1"/>
            <a:r>
              <a:rPr lang="en-US" sz="2000" dirty="0"/>
              <a:t>Wildfire smoke</a:t>
            </a:r>
          </a:p>
          <a:p>
            <a:pPr lvl="1"/>
            <a:r>
              <a:rPr lang="en-US" sz="2000" dirty="0"/>
              <a:t>Vehicle emissions</a:t>
            </a:r>
          </a:p>
          <a:p>
            <a:pPr lvl="1"/>
            <a:r>
              <a:rPr lang="en-US" sz="2000" dirty="0"/>
              <a:t>Pollen</a:t>
            </a:r>
          </a:p>
          <a:p>
            <a:r>
              <a:rPr lang="en-US" dirty="0"/>
              <a:t>Indoor air pollution</a:t>
            </a:r>
          </a:p>
          <a:p>
            <a:pPr lvl="1"/>
            <a:r>
              <a:rPr lang="en-US" sz="2000" dirty="0"/>
              <a:t>Smoke from stoves/fireplaces</a:t>
            </a:r>
          </a:p>
          <a:p>
            <a:pPr lvl="1"/>
            <a:r>
              <a:rPr lang="en-US" sz="2000" dirty="0"/>
              <a:t>Dust/pet dander/mold</a:t>
            </a:r>
          </a:p>
          <a:p>
            <a:pPr lvl="1"/>
            <a:r>
              <a:rPr lang="en-US" sz="2000" dirty="0"/>
              <a:t>Noxious gases (</a:t>
            </a:r>
            <a:r>
              <a:rPr lang="en-US" sz="2000" dirty="0" err="1"/>
              <a:t>ie</a:t>
            </a:r>
            <a:r>
              <a:rPr lang="en-US" sz="2000" dirty="0"/>
              <a:t>: carbon monoxide)</a:t>
            </a:r>
          </a:p>
        </p:txBody>
      </p:sp>
      <p:sp>
        <p:nvSpPr>
          <p:cNvPr id="4" name="TextBox 3">
            <a:extLst>
              <a:ext uri="{FF2B5EF4-FFF2-40B4-BE49-F238E27FC236}">
                <a16:creationId xmlns:a16="http://schemas.microsoft.com/office/drawing/2014/main" id="{101BE7BB-0FE3-6F6F-3F7F-E69C83E390F5}"/>
              </a:ext>
            </a:extLst>
          </p:cNvPr>
          <p:cNvSpPr txBox="1"/>
          <p:nvPr/>
        </p:nvSpPr>
        <p:spPr>
          <a:xfrm>
            <a:off x="4705997" y="2858170"/>
            <a:ext cx="4114799" cy="2462213"/>
          </a:xfrm>
          <a:prstGeom prst="rect">
            <a:avLst/>
          </a:prstGeom>
          <a:noFill/>
        </p:spPr>
        <p:txBody>
          <a:bodyPr wrap="square" rtlCol="0">
            <a:spAutoFit/>
          </a:bodyPr>
          <a:lstStyle/>
          <a:p>
            <a:r>
              <a:rPr lang="en-US" sz="1400" dirty="0"/>
              <a:t>Particulate Matter (PM): a mixture of solid and liquid droplets found in the air that can contain up to hundreds of different chemicals</a:t>
            </a:r>
          </a:p>
          <a:p>
            <a:endParaRPr lang="en-US" sz="1400" dirty="0"/>
          </a:p>
          <a:p>
            <a:r>
              <a:rPr lang="en-US" sz="1400" dirty="0"/>
              <a:t>Particle pollution includes:</a:t>
            </a:r>
          </a:p>
          <a:p>
            <a:pPr marL="285750" indent="-285750">
              <a:buFont typeface="Arial" panose="020B0604020202020204" pitchFamily="34" charset="0"/>
              <a:buChar char="•"/>
            </a:pPr>
            <a:r>
              <a:rPr lang="en-US" sz="1400" dirty="0"/>
              <a:t>PM10 : inhalable particles, with diameters that are generally 10 micrometers and smaller; and</a:t>
            </a:r>
          </a:p>
          <a:p>
            <a:pPr marL="285750" indent="-285750">
              <a:buFont typeface="Arial" panose="020B0604020202020204" pitchFamily="34" charset="0"/>
              <a:buChar char="•"/>
            </a:pPr>
            <a:r>
              <a:rPr lang="en-US" sz="1400" dirty="0"/>
              <a:t>PM2.5 : fine inhalable particles, with diameters that are generally 2.5 micrometers and smaller.</a:t>
            </a:r>
          </a:p>
        </p:txBody>
      </p:sp>
    </p:spTree>
    <p:extLst>
      <p:ext uri="{BB962C8B-B14F-4D97-AF65-F5344CB8AC3E}">
        <p14:creationId xmlns:p14="http://schemas.microsoft.com/office/powerpoint/2010/main" val="87281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2A35F-1A48-380B-4184-67CAAAE0882C}"/>
              </a:ext>
            </a:extLst>
          </p:cNvPr>
          <p:cNvSpPr>
            <a:spLocks noGrp="1"/>
          </p:cNvSpPr>
          <p:nvPr>
            <p:ph type="title"/>
          </p:nvPr>
        </p:nvSpPr>
        <p:spPr/>
        <p:txBody>
          <a:bodyPr/>
          <a:lstStyle/>
          <a:p>
            <a:r>
              <a:rPr lang="en-US" dirty="0"/>
              <a:t>Water Pollution</a:t>
            </a:r>
          </a:p>
        </p:txBody>
      </p:sp>
      <p:sp>
        <p:nvSpPr>
          <p:cNvPr id="3" name="Content Placeholder 2">
            <a:extLst>
              <a:ext uri="{FF2B5EF4-FFF2-40B4-BE49-F238E27FC236}">
                <a16:creationId xmlns:a16="http://schemas.microsoft.com/office/drawing/2014/main" id="{CA0DE4D2-FBF6-6E8A-B0C4-4A9A6242C21F}"/>
              </a:ext>
            </a:extLst>
          </p:cNvPr>
          <p:cNvSpPr>
            <a:spLocks noGrp="1"/>
          </p:cNvSpPr>
          <p:nvPr>
            <p:ph idx="1"/>
          </p:nvPr>
        </p:nvSpPr>
        <p:spPr>
          <a:xfrm>
            <a:off x="627887" y="1570883"/>
            <a:ext cx="4322064" cy="4725987"/>
          </a:xfrm>
        </p:spPr>
        <p:txBody>
          <a:bodyPr/>
          <a:lstStyle/>
          <a:p>
            <a:r>
              <a:rPr lang="en-US" dirty="0"/>
              <a:t>Chemical run-off from factories/agriculture</a:t>
            </a:r>
          </a:p>
          <a:p>
            <a:r>
              <a:rPr lang="en-US" dirty="0"/>
              <a:t>Waste/plastic pollution</a:t>
            </a:r>
          </a:p>
          <a:p>
            <a:r>
              <a:rPr lang="en-US" dirty="0"/>
              <a:t>Harmful algal blooms</a:t>
            </a:r>
          </a:p>
          <a:p>
            <a:r>
              <a:rPr lang="en-US" dirty="0"/>
              <a:t>Chemicals in drinking water</a:t>
            </a:r>
          </a:p>
          <a:p>
            <a:r>
              <a:rPr lang="en-US" dirty="0"/>
              <a:t>Oil spills</a:t>
            </a:r>
          </a:p>
        </p:txBody>
      </p:sp>
    </p:spTree>
    <p:extLst>
      <p:ext uri="{BB962C8B-B14F-4D97-AF65-F5344CB8AC3E}">
        <p14:creationId xmlns:p14="http://schemas.microsoft.com/office/powerpoint/2010/main" val="1520157195"/>
      </p:ext>
    </p:extLst>
  </p:cSld>
  <p:clrMapOvr>
    <a:masterClrMapping/>
  </p:clrMapOvr>
</p:sld>
</file>

<file path=ppt/theme/theme1.xml><?xml version="1.0" encoding="utf-8"?>
<a:theme xmlns:a="http://schemas.openxmlformats.org/drawingml/2006/main" name="White with header 2013">
  <a:themeElements>
    <a:clrScheme name="NIEHS color scheme 2013">
      <a:dk1>
        <a:srgbClr val="000000"/>
      </a:dk1>
      <a:lt1>
        <a:srgbClr val="FFFFFF"/>
      </a:lt1>
      <a:dk2>
        <a:srgbClr val="00447C"/>
      </a:dk2>
      <a:lt2>
        <a:srgbClr val="6BA143"/>
      </a:lt2>
      <a:accent1>
        <a:srgbClr val="CDA945"/>
      </a:accent1>
      <a:accent2>
        <a:srgbClr val="4C7342"/>
      </a:accent2>
      <a:accent3>
        <a:srgbClr val="BA7F2E"/>
      </a:accent3>
      <a:accent4>
        <a:srgbClr val="609F8E"/>
      </a:accent4>
      <a:accent5>
        <a:srgbClr val="A68A51"/>
      </a:accent5>
      <a:accent6>
        <a:srgbClr val="626357"/>
      </a:accent6>
      <a:hlink>
        <a:srgbClr val="00447C"/>
      </a:hlink>
      <a:folHlink>
        <a:srgbClr val="8B8474"/>
      </a:folHlink>
    </a:clrScheme>
    <a:fontScheme name="White with logo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logo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logo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logo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logo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logo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logo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logo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logo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logo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logo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logo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logo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logo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logo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without header 2013">
  <a:themeElements>
    <a:clrScheme name="NIEHS color scheme 2013">
      <a:dk1>
        <a:srgbClr val="000000"/>
      </a:dk1>
      <a:lt1>
        <a:srgbClr val="FFFFFF"/>
      </a:lt1>
      <a:dk2>
        <a:srgbClr val="00447C"/>
      </a:dk2>
      <a:lt2>
        <a:srgbClr val="6BA143"/>
      </a:lt2>
      <a:accent1>
        <a:srgbClr val="CDA945"/>
      </a:accent1>
      <a:accent2>
        <a:srgbClr val="4C7342"/>
      </a:accent2>
      <a:accent3>
        <a:srgbClr val="BA7F2E"/>
      </a:accent3>
      <a:accent4>
        <a:srgbClr val="609F8E"/>
      </a:accent4>
      <a:accent5>
        <a:srgbClr val="A68A51"/>
      </a:accent5>
      <a:accent6>
        <a:srgbClr val="626357"/>
      </a:accent6>
      <a:hlink>
        <a:srgbClr val="00447C"/>
      </a:hlink>
      <a:folHlink>
        <a:srgbClr val="8B8474"/>
      </a:folHlink>
    </a:clrScheme>
    <a:fontScheme name="NIEHS White without interior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HS White without interior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EHS White without interior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EHS White without interior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EHS White without interior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EHS White without interior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EHS White without interior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EHS White without interior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EHS White without interior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EHS White without interior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EHS White without interior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EHS White without interior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EHS White without interior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EHS White without interior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NIEHS White without interior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10a519d2-3049-443f-85f4-87f0facfd3c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741E548F61A742825A7018A921A940" ma:contentTypeVersion="17" ma:contentTypeDescription="Create a new document." ma:contentTypeScope="" ma:versionID="bf80e0408d9d2743c787bf4ba9917445">
  <xsd:schema xmlns:xsd="http://www.w3.org/2001/XMLSchema" xmlns:xs="http://www.w3.org/2001/XMLSchema" xmlns:p="http://schemas.microsoft.com/office/2006/metadata/properties" xmlns:ns1="http://schemas.microsoft.com/sharepoint/v3" xmlns:ns3="10a519d2-3049-443f-85f4-87f0facfd3c1" xmlns:ns4="c31ccd05-438d-494e-beea-a6f2d54384dc" targetNamespace="http://schemas.microsoft.com/office/2006/metadata/properties" ma:root="true" ma:fieldsID="7437b47f41aa6c15ac12cf94c1bc7167" ns1:_="" ns3:_="" ns4:_="">
    <xsd:import namespace="http://schemas.microsoft.com/sharepoint/v3"/>
    <xsd:import namespace="10a519d2-3049-443f-85f4-87f0facfd3c1"/>
    <xsd:import namespace="c31ccd05-438d-494e-beea-a6f2d54384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1:_ip_UnifiedCompliancePolicyProperties" minOccurs="0"/>
                <xsd:element ref="ns1:_ip_UnifiedCompliancePolicyUIAc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a519d2-3049-443f-85f4-87f0facfd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1ccd05-438d-494e-beea-a6f2d54384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A5B278-9770-4334-8B67-E254F8A1D5D2}">
  <ds:schemaRefs>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c31ccd05-438d-494e-beea-a6f2d54384dc"/>
    <ds:schemaRef ds:uri="10a519d2-3049-443f-85f4-87f0facfd3c1"/>
    <ds:schemaRef ds:uri="http://schemas.microsoft.com/sharepoint/v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93B3FC0-4C81-499B-825D-F43716249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a519d2-3049-443f-85f4-87f0facfd3c1"/>
    <ds:schemaRef ds:uri="c31ccd05-438d-494e-beea-a6f2d54384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96EA69-732F-446F-B93E-6472E50A1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file413935_508 (1)</Template>
  <TotalTime>1531</TotalTime>
  <Words>7819</Words>
  <Application>Microsoft Office PowerPoint</Application>
  <PresentationFormat>On-screen Show (4:3)</PresentationFormat>
  <Paragraphs>586</Paragraphs>
  <Slides>51</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Arial</vt:lpstr>
      <vt:lpstr>Arial Narrow</vt:lpstr>
      <vt:lpstr>Calibri</vt:lpstr>
      <vt:lpstr>Roboto</vt:lpstr>
      <vt:lpstr>Source Sans Pro Web</vt:lpstr>
      <vt:lpstr>Wingdings</vt:lpstr>
      <vt:lpstr>White with header 2013</vt:lpstr>
      <vt:lpstr>White without header 2013</vt:lpstr>
      <vt:lpstr>Finding Environmental Health Information in PubMed</vt:lpstr>
      <vt:lpstr>About NIEHS</vt:lpstr>
      <vt:lpstr>Learning Objectives</vt:lpstr>
      <vt:lpstr>What is environmental health?</vt:lpstr>
      <vt:lpstr>Why is environmental health important?</vt:lpstr>
      <vt:lpstr>Top  Causes of Death from the Environment</vt:lpstr>
      <vt:lpstr>How the environment impacts your health</vt:lpstr>
      <vt:lpstr>Air Pollution</vt:lpstr>
      <vt:lpstr>Water Pollution</vt:lpstr>
      <vt:lpstr>Soil Pollution</vt:lpstr>
      <vt:lpstr>Food-related Pollution</vt:lpstr>
      <vt:lpstr>Harmful Chemicals in Consumer Products</vt:lpstr>
      <vt:lpstr>Pollution of the Built Environment</vt:lpstr>
      <vt:lpstr>Radiation</vt:lpstr>
      <vt:lpstr>Zoonotic/Vector-borne Diseases</vt:lpstr>
      <vt:lpstr>Weather and Natural Disasters</vt:lpstr>
      <vt:lpstr>Social Factors/Determinants</vt:lpstr>
      <vt:lpstr>Lifestyle Factors &amp; Behavior</vt:lpstr>
      <vt:lpstr>Geographic Factors</vt:lpstr>
      <vt:lpstr>Socioeconomic Factors</vt:lpstr>
      <vt:lpstr>Access &amp; Disparities</vt:lpstr>
      <vt:lpstr>Environmental Justice</vt:lpstr>
      <vt:lpstr>Genetics/Epigenetics</vt:lpstr>
      <vt:lpstr>Climate Change</vt:lpstr>
      <vt:lpstr>Examples of Literature Search Topics</vt:lpstr>
      <vt:lpstr>What kind of environmental health information can I find in PubMed?</vt:lpstr>
      <vt:lpstr>Article Type” filter in PubMed</vt:lpstr>
      <vt:lpstr>MeSH terms for study types/methods</vt:lpstr>
      <vt:lpstr>Environmental Health Journals Indexed in PubMed</vt:lpstr>
      <vt:lpstr>Journal field tag</vt:lpstr>
      <vt:lpstr>PubMed Central (PMC)</vt:lpstr>
      <vt:lpstr>“free full text” filter </vt:lpstr>
      <vt:lpstr>Research Question</vt:lpstr>
      <vt:lpstr>PECO/PEO Framework</vt:lpstr>
      <vt:lpstr>PECO/PEO Framework (cont.)</vt:lpstr>
      <vt:lpstr>Gathering Search Terms Part 1</vt:lpstr>
      <vt:lpstr>Environmental Health MeSH Part 1</vt:lpstr>
      <vt:lpstr>Environmental Health MeSH Part 2</vt:lpstr>
      <vt:lpstr>Environmental Health MeSH Part 3</vt:lpstr>
      <vt:lpstr>Gathering Search Terms Part 2</vt:lpstr>
      <vt:lpstr>Tips for Finding Chemicals in PubMed and MeSH</vt:lpstr>
      <vt:lpstr>Supplementary Concepts</vt:lpstr>
      <vt:lpstr>Supplementary Concepts (cont.)</vt:lpstr>
      <vt:lpstr>Pharmacological Actions</vt:lpstr>
      <vt:lpstr>MeSH Subheadings</vt:lpstr>
      <vt:lpstr>Creating the Search Query</vt:lpstr>
      <vt:lpstr>PubMed Preliminary Test Search</vt:lpstr>
      <vt:lpstr>Approaches for Non-chemical Searches</vt:lpstr>
      <vt:lpstr>Approaches for Non-chemical Searches Part 2</vt:lpstr>
      <vt:lpstr>For Additional Searching Instruction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Miller, Kelly (NIH/NIEHS) [C]</dc:creator>
  <cp:lastModifiedBy>Rebecca Brown</cp:lastModifiedBy>
  <cp:revision>126</cp:revision>
  <dcterms:created xsi:type="dcterms:W3CDTF">2023-01-30T15:07:49Z</dcterms:created>
  <dcterms:modified xsi:type="dcterms:W3CDTF">2023-02-15T16:31:07Z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0x01010068741E548F61A742825A7018A921A940</vt:lpwstr>
  </property>
</Properties>
</file>