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nch, Bennie K" initials="FBK" lastIdx="1" clrIdx="0">
    <p:extLst>
      <p:ext uri="{19B8F6BF-5375-455C-9EA6-DF929625EA0E}">
        <p15:presenceInfo xmlns:p15="http://schemas.microsoft.com/office/powerpoint/2012/main" userId="S::Bennie.Finch@umassmed.edu::c5f08ac5-9b23-4459-bd71-3d5e80e538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C6495B-3583-488F-908B-455C265EEB0B}" v="7" dt="2021-08-30T20:18:19.3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p:restoredTop sz="94648"/>
  </p:normalViewPr>
  <p:slideViewPr>
    <p:cSldViewPr snapToGrid="0">
      <p:cViewPr varScale="1">
        <p:scale>
          <a:sx n="152" d="100"/>
          <a:sy n="152" d="100"/>
        </p:scale>
        <p:origin x="44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ogle.com/maps/d/edit?mid=1ISIOH5LJWAEiawrECFi1ajA6521iMAs_&amp;ll=34.52725323812169%2C-44.02909704999999&amp;z=3"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google.com/maps/d/u/0/edit?mid=1dxz4PmEaMmhlkkT56Wkebb3nf7s78z7j&amp;ll=4.093996025546428%2C0&amp;z=2" TargetMode="External"/><Relationship Id="rId4" Type="http://schemas.openxmlformats.org/officeDocument/2006/relationships/hyperlink" Target="https://www.google.com/maps/d/u/0/edit?mid=1mce20LBu428xygkYuBBU0w68xNlfe4ds&amp;ll=29.445656255960905%2C-92.41699249999999&amp;z=3"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5bbe7d00b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5bbe7d00b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609da78bbc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609da78bbc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5d6fbd791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5d6fbd791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5d6fbd791e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5d6fbd791e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5ec20b410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5ec20b410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hlinkClick r:id="rId3"/>
              </a:rPr>
              <a:t>#CiteNLM Wikipedia Edit-a-thon Fall 2019 - Google My Maps</a:t>
            </a:r>
            <a:endParaRPr lang="en-US" dirty="0"/>
          </a:p>
          <a:p>
            <a:pPr marL="0" lvl="0" indent="0" algn="l" rtl="0">
              <a:spcBef>
                <a:spcPts val="0"/>
              </a:spcBef>
              <a:spcAft>
                <a:spcPts val="0"/>
              </a:spcAft>
              <a:buNone/>
            </a:pPr>
            <a:r>
              <a:rPr lang="en-US" dirty="0">
                <a:hlinkClick r:id="rId4"/>
              </a:rPr>
              <a:t>#CiteNLM Fall 2021 Edit-a-thon (google.com)</a:t>
            </a:r>
            <a:endParaRPr lang="en-US" dirty="0"/>
          </a:p>
          <a:p>
            <a:pPr marL="0" lvl="0" indent="0" algn="l" rtl="0">
              <a:spcBef>
                <a:spcPts val="0"/>
              </a:spcBef>
              <a:spcAft>
                <a:spcPts val="0"/>
              </a:spcAft>
              <a:buNone/>
            </a:pPr>
            <a:r>
              <a:rPr lang="en-US" dirty="0">
                <a:hlinkClick r:id="rId5"/>
              </a:rPr>
              <a:t>#citeNLM Spring 2020 Edit-a-thon - Google My Maps</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60c1a97dc9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60c1a97dc9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11" name="Google Shape;11;p2"/>
          <p:cNvSpPr txBox="1">
            <a:spLocks noGrp="1"/>
          </p:cNvSpPr>
          <p:nvPr>
            <p:ph type="ctrTitle"/>
          </p:nvPr>
        </p:nvSpPr>
        <p:spPr>
          <a:xfrm>
            <a:off x="311700" y="595975"/>
            <a:ext cx="8520600" cy="19578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2" name="Google Shape;12;p2"/>
          <p:cNvSpPr txBox="1">
            <a:spLocks noGrp="1"/>
          </p:cNvSpPr>
          <p:nvPr>
            <p:ph type="subTitle" idx="1"/>
          </p:nvPr>
        </p:nvSpPr>
        <p:spPr>
          <a:xfrm>
            <a:off x="311700" y="3165823"/>
            <a:ext cx="8520600" cy="733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67925"/>
            <a:ext cx="8520600" cy="1980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a:spLocks noGrp="1"/>
          </p:cNvSpPr>
          <p:nvPr>
            <p:ph type="body" idx="1"/>
          </p:nvPr>
        </p:nvSpPr>
        <p:spPr>
          <a:xfrm>
            <a:off x="311700" y="3224250"/>
            <a:ext cx="85206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480550"/>
            <a:ext cx="8114400" cy="24459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490875"/>
            <a:ext cx="2808000" cy="30780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375599"/>
            <a:ext cx="4045200" cy="15519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0" name="Google Shape;40;p9"/>
          <p:cNvSpPr txBox="1">
            <a:spLocks noGrp="1"/>
          </p:cNvSpPr>
          <p:nvPr>
            <p:ph type="subTitle" idx="1"/>
          </p:nvPr>
        </p:nvSpPr>
        <p:spPr>
          <a:xfrm>
            <a:off x="265500" y="2981125"/>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marL="914400" lvl="1"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marL="1371600" lvl="2"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marL="1828800" lvl="3"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marL="2286000" lvl="4"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marL="2743200" lvl="5"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marL="3200400" lvl="6"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marL="3657600" lvl="7"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marL="4114800" lvl="8" indent="-31750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nnlm.gov/" TargetMode="External"/><Relationship Id="rId7" Type="http://schemas.openxmlformats.org/officeDocument/2006/relationships/hyperlink" Target="https://nnlm.gov/about/contact"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nnlm.gov/guides/wikipedia-edit-a-thon" TargetMode="External"/><Relationship Id="rId5" Type="http://schemas.openxmlformats.org/officeDocument/2006/relationships/hyperlink" Target="https://outreachdashboard.wmflabs.org/courses/NNLM/CiteNLM_Fall_2022_Virtual_Edit-a-thon_(November_18,_2022)" TargetMode="External"/><Relationship Id="rId4" Type="http://schemas.openxmlformats.org/officeDocument/2006/relationships/hyperlink" Target="https://www.nlm.nih.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pubmed/" TargetMode="External"/><Relationship Id="rId7"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hyperlink" Target="https://medlineplus.gov/"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Special:CreateAccount" TargetMode="External"/><Relationship Id="rId3" Type="http://schemas.openxmlformats.org/officeDocument/2006/relationships/hyperlink" Target="https://meta.wikimedia.org/wiki/Wikimedia_movement_affiliates" TargetMode="External"/><Relationship Id="rId7" Type="http://schemas.openxmlformats.org/officeDocument/2006/relationships/hyperlink" Target="https://en.wikipedia.org/wiki/Wikipedia:WikiProject_Medicine/How_to_edit"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nnlm.gov/guides/wikipedia-edit-a-thon" TargetMode="External"/><Relationship Id="rId11" Type="http://schemas.openxmlformats.org/officeDocument/2006/relationships/image" Target="../media/image2.png"/><Relationship Id="rId5" Type="http://schemas.openxmlformats.org/officeDocument/2006/relationships/hyperlink" Target="https://outreachdashboard.wmflabs.org/training/editathons" TargetMode="External"/><Relationship Id="rId10" Type="http://schemas.openxmlformats.org/officeDocument/2006/relationships/hyperlink" Target="https://www.google.com/maps/d/u/0/edit?mid=1m56mELm1IcZ9uZo-hYrlSZouGmT3yUxa&amp;ll=35.79320104031223%2C-96.06806850000001&amp;z=7" TargetMode="External"/><Relationship Id="rId4" Type="http://schemas.openxmlformats.org/officeDocument/2006/relationships/hyperlink" Target="https://en.wikipedia.org/wiki/Wikipedia:WikiProject_Medicine" TargetMode="External"/><Relationship Id="rId9" Type="http://schemas.openxmlformats.org/officeDocument/2006/relationships/hyperlink" Target="https://twitter.com/search?q=citenlm&amp;src=typed_query"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lor.nnlm.gov/op/op.Download_Share.php?documentid=3489" TargetMode="External"/><Relationship Id="rId7"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s://lor.nnlm.gov/op/op.Download_Share.php?documentid=3571" TargetMode="External"/><Relationship Id="rId5" Type="http://schemas.openxmlformats.org/officeDocument/2006/relationships/hyperlink" Target="https://lor.nnlm.gov/op/op.Download_Share.php?documentid=3570" TargetMode="External"/><Relationship Id="rId4" Type="http://schemas.openxmlformats.org/officeDocument/2006/relationships/hyperlink" Target="https://lor.nnlm.gov/op/op.Download_Share.php?documentid=3494"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outreachdashboard.wmflabs.org/training/editing-wikipedia/editing-medical-topics" TargetMode="External"/><Relationship Id="rId13" Type="http://schemas.openxmlformats.org/officeDocument/2006/relationships/hyperlink" Target="https://twitter.com/search?q=citenlm&amp;src=typed_query" TargetMode="External"/><Relationship Id="rId3" Type="http://schemas.openxmlformats.org/officeDocument/2006/relationships/hyperlink" Target="https://en.wikipedia.org/wiki/Special:CreateAccount" TargetMode="External"/><Relationship Id="rId7" Type="http://schemas.openxmlformats.org/officeDocument/2006/relationships/hyperlink" Target="https://outreachdashboard.wmflabs.org/training/editing-wikipedia" TargetMode="External"/><Relationship Id="rId12" Type="http://schemas.openxmlformats.org/officeDocument/2006/relationships/hyperlink" Target="https://meta.wikimedia.org/wiki/The_Wikipedia_Library/1Lib1Ref/Help"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en.wikipedia.org/wiki/Wikipedia:WikiProject_Medicine" TargetMode="External"/><Relationship Id="rId11" Type="http://schemas.openxmlformats.org/officeDocument/2006/relationships/hyperlink" Target="https://eresources.nlm.nih.gov/" TargetMode="External"/><Relationship Id="rId5" Type="http://schemas.openxmlformats.org/officeDocument/2006/relationships/hyperlink" Target="https://outreachdashboard.wmflabs.org/campaigns/citenlm_fall_2022/programs" TargetMode="External"/><Relationship Id="rId15" Type="http://schemas.openxmlformats.org/officeDocument/2006/relationships/image" Target="../media/image2.png"/><Relationship Id="rId10" Type="http://schemas.openxmlformats.org/officeDocument/2006/relationships/hyperlink" Target="https://en.wikipedia.org/wiki/Wikipedia:WikiProject_Medicine/Assessment" TargetMode="External"/><Relationship Id="rId4" Type="http://schemas.openxmlformats.org/officeDocument/2006/relationships/hyperlink" Target="https://outreachdashboard.wmflabs.org/courses/NNLM/CiteNLM_Fall_2022_Virtual_Edit-a-thon_(November_18,_2022)" TargetMode="External"/><Relationship Id="rId9" Type="http://schemas.openxmlformats.org/officeDocument/2006/relationships/hyperlink" Target="https://bambots.brucemyers.com/cwb/bycat/Medicine.html" TargetMode="External"/><Relationship Id="rId14" Type="http://schemas.openxmlformats.org/officeDocument/2006/relationships/hyperlink" Target="https://www.google.com/maps/d/u/0/edit?mid=1m56mELm1IcZ9uZo-hYrlSZouGmT3yUxa&amp;ll=35.79320104031223%2C-96.06806850000001&amp;z=7"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meta.wikimedia.org/wiki/The_Wikipedia_Library/1Lib1Ref/Resources/Organizers_Guide/Dashboard_resources"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creativecommons.org/licenses/by-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496925"/>
            <a:ext cx="8520600" cy="1957800"/>
          </a:xfrm>
          <a:prstGeom prst="rect">
            <a:avLst/>
          </a:prstGeom>
        </p:spPr>
        <p:txBody>
          <a:bodyPr spcFirstLastPara="1" wrap="square" lIns="91425" tIns="91425" rIns="91425" bIns="91425" anchor="b" anchorCtr="0">
            <a:noAutofit/>
          </a:bodyPr>
          <a:lstStyle/>
          <a:p>
            <a:pPr marL="0" lvl="0" indent="0" algn="ctr" rtl="0">
              <a:lnSpc>
                <a:spcPct val="100000"/>
              </a:lnSpc>
              <a:spcBef>
                <a:spcPts val="0"/>
              </a:spcBef>
              <a:spcAft>
                <a:spcPts val="0"/>
              </a:spcAft>
              <a:buNone/>
            </a:pPr>
            <a:r>
              <a:rPr lang="en" sz="6000" b="1">
                <a:solidFill>
                  <a:schemeClr val="lt1"/>
                </a:solidFill>
                <a:latin typeface="Roboto Slab"/>
                <a:ea typeface="Roboto Slab"/>
                <a:cs typeface="Roboto Slab"/>
                <a:sym typeface="Roboto Slab"/>
              </a:rPr>
              <a:t>#CiteNLM </a:t>
            </a:r>
            <a:endParaRPr sz="6000" b="1">
              <a:solidFill>
                <a:schemeClr val="lt1"/>
              </a:solidFill>
              <a:latin typeface="Roboto Slab"/>
              <a:ea typeface="Roboto Slab"/>
              <a:cs typeface="Roboto Slab"/>
              <a:sym typeface="Roboto Slab"/>
            </a:endParaRPr>
          </a:p>
          <a:p>
            <a:pPr marL="0" lvl="0" indent="0" algn="ctr" rtl="0">
              <a:lnSpc>
                <a:spcPct val="100000"/>
              </a:lnSpc>
              <a:spcBef>
                <a:spcPts val="0"/>
              </a:spcBef>
              <a:spcAft>
                <a:spcPts val="0"/>
              </a:spcAft>
              <a:buNone/>
            </a:pPr>
            <a:r>
              <a:rPr lang="en" sz="6000" b="1">
                <a:solidFill>
                  <a:schemeClr val="lt1"/>
                </a:solidFill>
                <a:latin typeface="Roboto Slab"/>
                <a:ea typeface="Roboto Slab"/>
                <a:cs typeface="Roboto Slab"/>
                <a:sym typeface="Roboto Slab"/>
              </a:rPr>
              <a:t>Guide for Organizers</a:t>
            </a:r>
            <a:endParaRPr sz="6000" b="1">
              <a:solidFill>
                <a:schemeClr val="lt1"/>
              </a:solidFill>
              <a:latin typeface="Roboto Slab"/>
              <a:ea typeface="Roboto Slab"/>
              <a:cs typeface="Roboto Slab"/>
              <a:sym typeface="Roboto Slab"/>
            </a:endParaRPr>
          </a:p>
        </p:txBody>
      </p:sp>
      <p:pic>
        <p:nvPicPr>
          <p:cNvPr id="57" name="Google Shape;57;p13"/>
          <p:cNvPicPr preferRelativeResize="0"/>
          <p:nvPr/>
        </p:nvPicPr>
        <p:blipFill>
          <a:blip r:embed="rId3">
            <a:alphaModFix/>
          </a:blip>
          <a:stretch>
            <a:fillRect/>
          </a:stretch>
        </p:blipFill>
        <p:spPr>
          <a:xfrm>
            <a:off x="1880641" y="3774925"/>
            <a:ext cx="5382721" cy="863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3389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a:latin typeface="Roboto Slab"/>
                <a:ea typeface="Roboto Slab"/>
                <a:cs typeface="Roboto Slab"/>
                <a:sym typeface="Roboto Slab"/>
              </a:rPr>
              <a:t>The Guide: So You Want to Organize</a:t>
            </a:r>
            <a:endParaRPr sz="3600" b="1">
              <a:latin typeface="Roboto Slab"/>
              <a:ea typeface="Roboto Slab"/>
              <a:cs typeface="Roboto Slab"/>
              <a:sym typeface="Roboto Slab"/>
            </a:endParaRPr>
          </a:p>
        </p:txBody>
      </p:sp>
      <p:sp>
        <p:nvSpPr>
          <p:cNvPr id="63" name="Google Shape;63;p14"/>
          <p:cNvSpPr txBox="1">
            <a:spLocks noGrp="1"/>
          </p:cNvSpPr>
          <p:nvPr>
            <p:ph type="body" idx="1"/>
          </p:nvPr>
        </p:nvSpPr>
        <p:spPr>
          <a:xfrm>
            <a:off x="311700" y="1251675"/>
            <a:ext cx="3999900" cy="37941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100" dirty="0">
                <a:solidFill>
                  <a:srgbClr val="000000"/>
                </a:solidFill>
              </a:rPr>
              <a:t>The </a:t>
            </a:r>
            <a:r>
              <a:rPr lang="en" sz="1100" u="sng" dirty="0">
                <a:solidFill>
                  <a:srgbClr val="000000"/>
                </a:solidFill>
                <a:hlinkClick r:id="rId3">
                  <a:extLst>
                    <a:ext uri="{A12FA001-AC4F-418D-AE19-62706E023703}">
                      <ahyp:hlinkClr xmlns:ahyp="http://schemas.microsoft.com/office/drawing/2018/hyperlinkcolor" val="tx"/>
                    </a:ext>
                  </a:extLst>
                </a:hlinkClick>
              </a:rPr>
              <a:t>Network of the National Library of Medicine (NNLM)</a:t>
            </a:r>
            <a:r>
              <a:rPr lang="en" sz="1100" dirty="0">
                <a:solidFill>
                  <a:srgbClr val="000000"/>
                </a:solidFill>
              </a:rPr>
              <a:t> is a program coordinated by the </a:t>
            </a:r>
            <a:r>
              <a:rPr lang="en" sz="1100" u="sng" dirty="0">
                <a:solidFill>
                  <a:srgbClr val="000000"/>
                </a:solidFill>
                <a:hlinkClick r:id="rId4">
                  <a:extLst>
                    <a:ext uri="{A12FA001-AC4F-418D-AE19-62706E023703}">
                      <ahyp:hlinkClr xmlns:ahyp="http://schemas.microsoft.com/office/drawing/2018/hyperlinkcolor" val="tx"/>
                    </a:ext>
                  </a:extLst>
                </a:hlinkClick>
              </a:rPr>
              <a:t>National Library of Medicine (NLM)</a:t>
            </a:r>
            <a:r>
              <a:rPr lang="en" sz="1100" b="1" u="sng" dirty="0">
                <a:solidFill>
                  <a:srgbClr val="000000"/>
                </a:solidFill>
                <a:hlinkClick r:id="rId4">
                  <a:extLst>
                    <a:ext uri="{A12FA001-AC4F-418D-AE19-62706E023703}">
                      <ahyp:hlinkClr xmlns:ahyp="http://schemas.microsoft.com/office/drawing/2018/hyperlinkcolor" val="tx"/>
                    </a:ext>
                  </a:extLst>
                </a:hlinkClick>
              </a:rPr>
              <a:t> </a:t>
            </a:r>
            <a:r>
              <a:rPr lang="en" sz="1100" dirty="0">
                <a:solidFill>
                  <a:srgbClr val="000000"/>
                </a:solidFill>
              </a:rPr>
              <a:t>and carried out through a nationwide network of health science libraries and information centers. NNLM’s mission is to advance the progress of medicine and improve public health by providing all U.S. health professionals with equal access to biomedical information and improving the public's access to information to enable them to make informed decisions about their health.</a:t>
            </a:r>
            <a:endParaRPr sz="1100" dirty="0">
              <a:solidFill>
                <a:srgbClr val="000000"/>
              </a:solidFill>
            </a:endParaRPr>
          </a:p>
          <a:p>
            <a:pPr marL="0" lvl="0" indent="0" algn="l" rtl="0">
              <a:lnSpc>
                <a:spcPct val="100000"/>
              </a:lnSpc>
              <a:spcBef>
                <a:spcPts val="1600"/>
              </a:spcBef>
              <a:spcAft>
                <a:spcPts val="0"/>
              </a:spcAft>
              <a:buNone/>
            </a:pPr>
            <a:r>
              <a:rPr lang="en" sz="1100" dirty="0">
                <a:solidFill>
                  <a:srgbClr val="000000"/>
                </a:solidFill>
              </a:rPr>
              <a:t>The objective of #CiteNLM is to improve the credibility and content of information on medicine and health-related articles on Wikipedia. </a:t>
            </a:r>
            <a:endParaRPr sz="1100" dirty="0">
              <a:solidFill>
                <a:srgbClr val="000000"/>
              </a:solidFill>
            </a:endParaRPr>
          </a:p>
          <a:p>
            <a:pPr marL="0" lvl="0" indent="0" algn="l" rtl="0">
              <a:lnSpc>
                <a:spcPct val="100000"/>
              </a:lnSpc>
              <a:spcBef>
                <a:spcPts val="1600"/>
              </a:spcBef>
              <a:spcAft>
                <a:spcPts val="0"/>
              </a:spcAft>
              <a:buNone/>
            </a:pPr>
            <a:r>
              <a:rPr lang="en" sz="1100" dirty="0">
                <a:solidFill>
                  <a:srgbClr val="000000"/>
                </a:solidFill>
              </a:rPr>
              <a:t>This guide is intended to help you organize a #CiteNLM edit-a-thon at your organization during our</a:t>
            </a:r>
            <a:r>
              <a:rPr lang="en" sz="1100" dirty="0">
                <a:solidFill>
                  <a:srgbClr val="000000"/>
                </a:solidFill>
                <a:hlinkClick r:id="rId5"/>
              </a:rPr>
              <a:t> </a:t>
            </a:r>
            <a:r>
              <a:rPr lang="en" sz="1100" u="sng" dirty="0">
                <a:solidFill>
                  <a:schemeClr val="hlink"/>
                </a:solidFill>
                <a:hlinkClick r:id="rId5"/>
              </a:rPr>
              <a:t>fall</a:t>
            </a:r>
            <a:r>
              <a:rPr lang="en" sz="1100" dirty="0">
                <a:solidFill>
                  <a:srgbClr val="000000"/>
                </a:solidFill>
                <a:hlinkClick r:id="rId5"/>
              </a:rPr>
              <a:t> </a:t>
            </a:r>
            <a:r>
              <a:rPr lang="en" sz="1100" dirty="0">
                <a:solidFill>
                  <a:srgbClr val="000000"/>
                </a:solidFill>
              </a:rPr>
              <a:t>or spring campaign periods.</a:t>
            </a:r>
            <a:endParaRPr sz="1100" dirty="0">
              <a:solidFill>
                <a:srgbClr val="000000"/>
              </a:solidFill>
            </a:endParaRPr>
          </a:p>
          <a:p>
            <a:pPr marL="0" lvl="0" indent="0" algn="l" rtl="0">
              <a:lnSpc>
                <a:spcPct val="100000"/>
              </a:lnSpc>
              <a:spcBef>
                <a:spcPts val="1600"/>
              </a:spcBef>
              <a:spcAft>
                <a:spcPts val="0"/>
              </a:spcAft>
              <a:buNone/>
            </a:pPr>
            <a:r>
              <a:rPr lang="en" sz="1100" dirty="0">
                <a:solidFill>
                  <a:srgbClr val="000000"/>
                </a:solidFill>
              </a:rPr>
              <a:t>If you have any additional questions after reading the guide please visit our </a:t>
            </a:r>
            <a:r>
              <a:rPr lang="en" sz="1100" u="sng" dirty="0">
                <a:solidFill>
                  <a:srgbClr val="000000"/>
                </a:solidFill>
                <a:hlinkClick r:id="rId6">
                  <a:extLst>
                    <a:ext uri="{A12FA001-AC4F-418D-AE19-62706E023703}">
                      <ahyp:hlinkClr xmlns:ahyp="http://schemas.microsoft.com/office/drawing/2018/hyperlinkcolor" val="tx"/>
                    </a:ext>
                  </a:extLst>
                </a:hlinkClick>
              </a:rPr>
              <a:t>project website</a:t>
            </a:r>
            <a:r>
              <a:rPr lang="en" sz="1100" dirty="0">
                <a:solidFill>
                  <a:srgbClr val="000000"/>
                </a:solidFill>
              </a:rPr>
              <a:t> or </a:t>
            </a:r>
            <a:r>
              <a:rPr lang="en" sz="1100" u="sng" dirty="0">
                <a:solidFill>
                  <a:schemeClr val="hlink"/>
                </a:solidFill>
                <a:hlinkClick r:id="rId7"/>
              </a:rPr>
              <a:t>contact your NNLM region</a:t>
            </a:r>
            <a:r>
              <a:rPr lang="en" sz="1100" dirty="0">
                <a:solidFill>
                  <a:srgbClr val="000000"/>
                </a:solidFill>
              </a:rPr>
              <a:t>.</a:t>
            </a:r>
            <a:endParaRPr sz="1100" dirty="0">
              <a:solidFill>
                <a:srgbClr val="000000"/>
              </a:solidFill>
            </a:endParaRPr>
          </a:p>
          <a:p>
            <a:pPr marL="0" lvl="0" indent="0" algn="l" rtl="0">
              <a:spcBef>
                <a:spcPts val="1600"/>
              </a:spcBef>
              <a:spcAft>
                <a:spcPts val="1600"/>
              </a:spcAft>
              <a:buNone/>
            </a:pPr>
            <a:endParaRPr dirty="0"/>
          </a:p>
        </p:txBody>
      </p:sp>
      <p:sp>
        <p:nvSpPr>
          <p:cNvPr id="64" name="Google Shape;64;p14"/>
          <p:cNvSpPr txBox="1">
            <a:spLocks noGrp="1"/>
          </p:cNvSpPr>
          <p:nvPr>
            <p:ph type="body" idx="1"/>
          </p:nvPr>
        </p:nvSpPr>
        <p:spPr>
          <a:xfrm>
            <a:off x="4848550" y="1512375"/>
            <a:ext cx="3333000" cy="312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400">
                <a:solidFill>
                  <a:srgbClr val="000000"/>
                </a:solidFill>
              </a:rPr>
              <a:t>Table of Contents</a:t>
            </a:r>
            <a:endParaRPr sz="2400">
              <a:solidFill>
                <a:srgbClr val="000000"/>
              </a:solidFill>
            </a:endParaRPr>
          </a:p>
          <a:p>
            <a:pPr marL="457200" lvl="0" indent="-342900" algn="l" rtl="0">
              <a:lnSpc>
                <a:spcPct val="200000"/>
              </a:lnSpc>
              <a:spcBef>
                <a:spcPts val="1600"/>
              </a:spcBef>
              <a:spcAft>
                <a:spcPts val="0"/>
              </a:spcAft>
              <a:buClr>
                <a:srgbClr val="000000"/>
              </a:buClr>
              <a:buSzPts val="1800"/>
              <a:buAutoNum type="arabicPeriod"/>
            </a:pPr>
            <a:r>
              <a:rPr lang="en" sz="1800">
                <a:solidFill>
                  <a:srgbClr val="000000"/>
                </a:solidFill>
              </a:rPr>
              <a:t>#CiteNLM</a:t>
            </a:r>
            <a:endParaRPr sz="1800">
              <a:solidFill>
                <a:srgbClr val="000000"/>
              </a:solidFill>
            </a:endParaRPr>
          </a:p>
          <a:p>
            <a:pPr marL="457200" lvl="0" indent="-342900" algn="l" rtl="0">
              <a:lnSpc>
                <a:spcPct val="200000"/>
              </a:lnSpc>
              <a:spcBef>
                <a:spcPts val="0"/>
              </a:spcBef>
              <a:spcAft>
                <a:spcPts val="0"/>
              </a:spcAft>
              <a:buClr>
                <a:srgbClr val="000000"/>
              </a:buClr>
              <a:buSzPts val="1800"/>
              <a:buAutoNum type="arabicPeriod"/>
            </a:pPr>
            <a:r>
              <a:rPr lang="en" sz="1800">
                <a:solidFill>
                  <a:srgbClr val="000000"/>
                </a:solidFill>
              </a:rPr>
              <a:t>Checklist</a:t>
            </a:r>
            <a:endParaRPr sz="1800">
              <a:solidFill>
                <a:srgbClr val="000000"/>
              </a:solidFill>
            </a:endParaRPr>
          </a:p>
          <a:p>
            <a:pPr marL="457200" lvl="0" indent="-342900" algn="l" rtl="0">
              <a:lnSpc>
                <a:spcPct val="200000"/>
              </a:lnSpc>
              <a:spcBef>
                <a:spcPts val="0"/>
              </a:spcBef>
              <a:spcAft>
                <a:spcPts val="0"/>
              </a:spcAft>
              <a:buClr>
                <a:srgbClr val="000000"/>
              </a:buClr>
              <a:buSzPts val="1800"/>
              <a:buAutoNum type="arabicPeriod"/>
            </a:pPr>
            <a:r>
              <a:rPr lang="en" sz="1800">
                <a:solidFill>
                  <a:srgbClr val="000000"/>
                </a:solidFill>
              </a:rPr>
              <a:t>Sample emails and Tweets</a:t>
            </a:r>
            <a:endParaRPr sz="1800">
              <a:solidFill>
                <a:srgbClr val="000000"/>
              </a:solidFill>
            </a:endParaRPr>
          </a:p>
          <a:p>
            <a:pPr marL="457200" lvl="0" indent="-342900" algn="l" rtl="0">
              <a:lnSpc>
                <a:spcPct val="200000"/>
              </a:lnSpc>
              <a:spcBef>
                <a:spcPts val="0"/>
              </a:spcBef>
              <a:spcAft>
                <a:spcPts val="0"/>
              </a:spcAft>
              <a:buClr>
                <a:srgbClr val="000000"/>
              </a:buClr>
              <a:buSzPts val="1800"/>
              <a:buAutoNum type="arabicPeriod"/>
            </a:pPr>
            <a:r>
              <a:rPr lang="en" sz="1800">
                <a:solidFill>
                  <a:srgbClr val="000000"/>
                </a:solidFill>
              </a:rPr>
              <a:t>Participant’s Guide</a:t>
            </a:r>
            <a:endParaRPr sz="1800">
              <a:solidFill>
                <a:srgbClr val="000000"/>
              </a:solidFill>
            </a:endParaRPr>
          </a:p>
          <a:p>
            <a:pPr marL="0" lvl="0" indent="0" algn="l" rtl="0">
              <a:spcBef>
                <a:spcPts val="1600"/>
              </a:spcBef>
              <a:spcAft>
                <a:spcPts val="1600"/>
              </a:spcAft>
              <a:buNone/>
            </a:pPr>
            <a:endParaRPr/>
          </a:p>
        </p:txBody>
      </p:sp>
      <p:pic>
        <p:nvPicPr>
          <p:cNvPr id="65" name="Google Shape;65;p14"/>
          <p:cNvPicPr preferRelativeResize="0"/>
          <p:nvPr/>
        </p:nvPicPr>
        <p:blipFill>
          <a:blip r:embed="rId8">
            <a:alphaModFix/>
          </a:blip>
          <a:stretch>
            <a:fillRect/>
          </a:stretch>
        </p:blipFill>
        <p:spPr>
          <a:xfrm>
            <a:off x="6594851" y="60649"/>
            <a:ext cx="2379295" cy="3817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body" idx="1"/>
          </p:nvPr>
        </p:nvSpPr>
        <p:spPr>
          <a:xfrm>
            <a:off x="311700" y="1314625"/>
            <a:ext cx="3999900" cy="3372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000000"/>
                </a:solidFill>
              </a:rPr>
              <a:t>Reaching more people in more ways </a:t>
            </a:r>
            <a:endParaRPr sz="1800">
              <a:solidFill>
                <a:srgbClr val="000000"/>
              </a:solidFill>
            </a:endParaRPr>
          </a:p>
          <a:p>
            <a:pPr marL="0" lvl="0" indent="0" algn="l" rtl="0">
              <a:spcBef>
                <a:spcPts val="1600"/>
              </a:spcBef>
              <a:spcAft>
                <a:spcPts val="0"/>
              </a:spcAft>
              <a:buNone/>
            </a:pPr>
            <a:endParaRPr sz="600">
              <a:solidFill>
                <a:srgbClr val="000000"/>
              </a:solidFill>
            </a:endParaRPr>
          </a:p>
          <a:p>
            <a:pPr marL="0" lvl="0" indent="0" algn="l" rtl="0">
              <a:spcBef>
                <a:spcPts val="1600"/>
              </a:spcBef>
              <a:spcAft>
                <a:spcPts val="0"/>
              </a:spcAft>
              <a:buNone/>
            </a:pPr>
            <a:r>
              <a:rPr lang="en" sz="1800">
                <a:solidFill>
                  <a:srgbClr val="000000"/>
                </a:solidFill>
              </a:rPr>
              <a:t>Making it easier to get credible, evidence-based health information online </a:t>
            </a:r>
            <a:endParaRPr sz="1800">
              <a:solidFill>
                <a:srgbClr val="000000"/>
              </a:solidFill>
            </a:endParaRPr>
          </a:p>
          <a:p>
            <a:pPr marL="0" lvl="0" indent="0" algn="l" rtl="0">
              <a:spcBef>
                <a:spcPts val="1600"/>
              </a:spcBef>
              <a:spcAft>
                <a:spcPts val="0"/>
              </a:spcAft>
              <a:buNone/>
            </a:pPr>
            <a:endParaRPr sz="600">
              <a:solidFill>
                <a:srgbClr val="000000"/>
              </a:solidFill>
            </a:endParaRPr>
          </a:p>
          <a:p>
            <a:pPr marL="0" lvl="0" indent="0" algn="l" rtl="0">
              <a:spcBef>
                <a:spcPts val="1600"/>
              </a:spcBef>
              <a:spcAft>
                <a:spcPts val="1600"/>
              </a:spcAft>
              <a:buNone/>
            </a:pPr>
            <a:r>
              <a:rPr lang="en" sz="1800">
                <a:solidFill>
                  <a:srgbClr val="000000"/>
                </a:solidFill>
              </a:rPr>
              <a:t>Leveraging NLM’s resources + Network members’ expertise, experiences, and audiences</a:t>
            </a:r>
            <a:endParaRPr sz="1800">
              <a:solidFill>
                <a:srgbClr val="000000"/>
              </a:solidFill>
            </a:endParaRPr>
          </a:p>
        </p:txBody>
      </p:sp>
      <p:sp>
        <p:nvSpPr>
          <p:cNvPr id="71" name="Google Shape;71;p15"/>
          <p:cNvSpPr txBox="1">
            <a:spLocks noGrp="1"/>
          </p:cNvSpPr>
          <p:nvPr>
            <p:ph type="title"/>
          </p:nvPr>
        </p:nvSpPr>
        <p:spPr>
          <a:xfrm>
            <a:off x="311700" y="3389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a:latin typeface="Roboto Slab"/>
                <a:ea typeface="Roboto Slab"/>
                <a:cs typeface="Roboto Slab"/>
                <a:sym typeface="Roboto Slab"/>
              </a:rPr>
              <a:t>#CiteNLM</a:t>
            </a:r>
            <a:endParaRPr sz="3600" b="1">
              <a:latin typeface="Roboto Slab"/>
              <a:ea typeface="Roboto Slab"/>
              <a:cs typeface="Roboto Slab"/>
              <a:sym typeface="Roboto Slab"/>
            </a:endParaRPr>
          </a:p>
        </p:txBody>
      </p:sp>
      <p:pic>
        <p:nvPicPr>
          <p:cNvPr id="72" name="Google Shape;72;p15" descr="PubMed.gov logo" title="PubMed.gov">
            <a:hlinkClick r:id="rId3"/>
          </p:cNvPr>
          <p:cNvPicPr preferRelativeResize="0"/>
          <p:nvPr/>
        </p:nvPicPr>
        <p:blipFill rotWithShape="1">
          <a:blip r:embed="rId4">
            <a:alphaModFix/>
          </a:blip>
          <a:srcRect t="8269" b="-8270"/>
          <a:stretch/>
        </p:blipFill>
        <p:spPr>
          <a:xfrm>
            <a:off x="5241575" y="1427325"/>
            <a:ext cx="2913726" cy="1036800"/>
          </a:xfrm>
          <a:prstGeom prst="rect">
            <a:avLst/>
          </a:prstGeom>
          <a:noFill/>
          <a:ln>
            <a:noFill/>
          </a:ln>
        </p:spPr>
      </p:pic>
      <p:pic>
        <p:nvPicPr>
          <p:cNvPr id="73" name="Google Shape;73;p15" descr="MedlinePlus logo" title="MedlinePlus">
            <a:hlinkClick r:id="rId5"/>
          </p:cNvPr>
          <p:cNvPicPr preferRelativeResize="0"/>
          <p:nvPr/>
        </p:nvPicPr>
        <p:blipFill rotWithShape="1">
          <a:blip r:embed="rId6">
            <a:alphaModFix/>
          </a:blip>
          <a:srcRect l="2606" t="23129" r="2946" b="27544"/>
          <a:stretch/>
        </p:blipFill>
        <p:spPr>
          <a:xfrm>
            <a:off x="4893463" y="2741225"/>
            <a:ext cx="3781399" cy="1036800"/>
          </a:xfrm>
          <a:prstGeom prst="rect">
            <a:avLst/>
          </a:prstGeom>
          <a:noFill/>
          <a:ln>
            <a:noFill/>
          </a:ln>
        </p:spPr>
      </p:pic>
      <p:pic>
        <p:nvPicPr>
          <p:cNvPr id="74" name="Google Shape;74;p15"/>
          <p:cNvPicPr preferRelativeResize="0"/>
          <p:nvPr/>
        </p:nvPicPr>
        <p:blipFill>
          <a:blip r:embed="rId7">
            <a:alphaModFix/>
          </a:blip>
          <a:stretch>
            <a:fillRect/>
          </a:stretch>
        </p:blipFill>
        <p:spPr>
          <a:xfrm>
            <a:off x="6594851" y="60649"/>
            <a:ext cx="2379295" cy="3817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a:spLocks noGrp="1"/>
          </p:cNvSpPr>
          <p:nvPr>
            <p:ph type="body" idx="1"/>
          </p:nvPr>
        </p:nvSpPr>
        <p:spPr>
          <a:xfrm>
            <a:off x="311700" y="728750"/>
            <a:ext cx="8520600" cy="4258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Char char="❏"/>
            </a:pPr>
            <a:r>
              <a:rPr lang="en" dirty="0">
                <a:solidFill>
                  <a:srgbClr val="000000"/>
                </a:solidFill>
              </a:rPr>
              <a:t>Find a venue</a:t>
            </a:r>
            <a:br>
              <a:rPr lang="en" dirty="0">
                <a:solidFill>
                  <a:srgbClr val="000000"/>
                </a:solidFill>
              </a:rPr>
            </a:br>
            <a:r>
              <a:rPr lang="en" sz="1200" dirty="0">
                <a:solidFill>
                  <a:srgbClr val="000000"/>
                </a:solidFill>
              </a:rPr>
              <a:t>All you need is access to the Internet and space to sit and work. If you can reserve laptops for participants, do so!</a:t>
            </a:r>
            <a:endParaRPr sz="1200" dirty="0">
              <a:solidFill>
                <a:srgbClr val="000000"/>
              </a:solidFill>
            </a:endParaRPr>
          </a:p>
          <a:p>
            <a:pPr marL="457200" lvl="0" indent="-342900" algn="l" rtl="0">
              <a:spcBef>
                <a:spcPts val="0"/>
              </a:spcBef>
              <a:spcAft>
                <a:spcPts val="0"/>
              </a:spcAft>
              <a:buClr>
                <a:srgbClr val="000000"/>
              </a:buClr>
              <a:buSzPts val="1800"/>
              <a:buChar char="❏"/>
            </a:pPr>
            <a:r>
              <a:rPr lang="en" dirty="0">
                <a:solidFill>
                  <a:srgbClr val="000000"/>
                </a:solidFill>
              </a:rPr>
              <a:t>Secure the date and time</a:t>
            </a:r>
            <a:br>
              <a:rPr lang="en" dirty="0">
                <a:solidFill>
                  <a:srgbClr val="000000"/>
                </a:solidFill>
              </a:rPr>
            </a:br>
            <a:r>
              <a:rPr lang="en" sz="1200" dirty="0">
                <a:solidFill>
                  <a:srgbClr val="000000"/>
                </a:solidFill>
              </a:rPr>
              <a:t>Select a day that falls within the #citeNLM campaign period. Consider finding an experienced editor from your </a:t>
            </a:r>
            <a:r>
              <a:rPr lang="en" sz="1200" u="sng" dirty="0">
                <a:solidFill>
                  <a:srgbClr val="000000"/>
                </a:solidFill>
                <a:hlinkClick r:id="rId3">
                  <a:extLst>
                    <a:ext uri="{A12FA001-AC4F-418D-AE19-62706E023703}">
                      <ahyp:hlinkClr xmlns:ahyp="http://schemas.microsoft.com/office/drawing/2018/hyperlinkcolor" val="tx"/>
                    </a:ext>
                  </a:extLst>
                </a:hlinkClick>
              </a:rPr>
              <a:t>local Wikimedia group</a:t>
            </a:r>
            <a:r>
              <a:rPr lang="en" sz="1200" dirty="0">
                <a:solidFill>
                  <a:srgbClr val="000000"/>
                </a:solidFill>
              </a:rPr>
              <a:t> or </a:t>
            </a:r>
            <a:r>
              <a:rPr lang="en" sz="1200" u="sng" dirty="0">
                <a:solidFill>
                  <a:srgbClr val="000000"/>
                </a:solidFill>
                <a:hlinkClick r:id="rId4">
                  <a:extLst>
                    <a:ext uri="{A12FA001-AC4F-418D-AE19-62706E023703}">
                      <ahyp:hlinkClr xmlns:ahyp="http://schemas.microsoft.com/office/drawing/2018/hyperlinkcolor" val="tx"/>
                    </a:ext>
                  </a:extLst>
                </a:hlinkClick>
              </a:rPr>
              <a:t>WikiProject Medicine</a:t>
            </a:r>
            <a:r>
              <a:rPr lang="en" sz="1200" dirty="0">
                <a:solidFill>
                  <a:srgbClr val="000000"/>
                </a:solidFill>
              </a:rPr>
              <a:t>. Learn to edit with these </a:t>
            </a:r>
            <a:r>
              <a:rPr lang="en" sz="1200" u="sng" dirty="0">
                <a:solidFill>
                  <a:srgbClr val="000000"/>
                </a:solidFill>
                <a:hlinkClick r:id="rId5">
                  <a:extLst>
                    <a:ext uri="{A12FA001-AC4F-418D-AE19-62706E023703}">
                      <ahyp:hlinkClr xmlns:ahyp="http://schemas.microsoft.com/office/drawing/2018/hyperlinkcolor" val="tx"/>
                    </a:ext>
                  </a:extLst>
                </a:hlinkClick>
              </a:rPr>
              <a:t>training modules</a:t>
            </a:r>
            <a:r>
              <a:rPr lang="en" sz="1200" dirty="0">
                <a:solidFill>
                  <a:srgbClr val="000000"/>
                </a:solidFill>
              </a:rPr>
              <a:t> and </a:t>
            </a:r>
            <a:r>
              <a:rPr lang="en" sz="1200" u="sng" dirty="0">
                <a:solidFill>
                  <a:srgbClr val="000000"/>
                </a:solidFill>
                <a:hlinkClick r:id="rId6">
                  <a:extLst>
                    <a:ext uri="{A12FA001-AC4F-418D-AE19-62706E023703}">
                      <ahyp:hlinkClr xmlns:ahyp="http://schemas.microsoft.com/office/drawing/2018/hyperlinkcolor" val="tx"/>
                    </a:ext>
                  </a:extLst>
                </a:hlinkClick>
              </a:rPr>
              <a:t>videos</a:t>
            </a:r>
            <a:r>
              <a:rPr lang="en" sz="1200" dirty="0">
                <a:solidFill>
                  <a:srgbClr val="000000"/>
                </a:solidFill>
              </a:rPr>
              <a:t>. Review the </a:t>
            </a:r>
            <a:r>
              <a:rPr lang="en" sz="1200" u="sng" dirty="0">
                <a:solidFill>
                  <a:srgbClr val="000000"/>
                </a:solidFill>
                <a:hlinkClick r:id="rId7">
                  <a:extLst>
                    <a:ext uri="{A12FA001-AC4F-418D-AE19-62706E023703}">
                      <ahyp:hlinkClr xmlns:ahyp="http://schemas.microsoft.com/office/drawing/2018/hyperlinkcolor" val="tx"/>
                    </a:ext>
                  </a:extLst>
                </a:hlinkClick>
              </a:rPr>
              <a:t>article on How to Edit from WikiProject Medicine</a:t>
            </a:r>
            <a:r>
              <a:rPr lang="en" sz="1200" dirty="0">
                <a:solidFill>
                  <a:srgbClr val="000000"/>
                </a:solidFill>
              </a:rPr>
              <a:t>, as the rules of editing medical articles are different.</a:t>
            </a:r>
            <a:endParaRPr sz="1200" dirty="0">
              <a:solidFill>
                <a:srgbClr val="000000"/>
              </a:solidFill>
            </a:endParaRPr>
          </a:p>
          <a:p>
            <a:pPr marL="457200" lvl="0" indent="-342900" algn="l" rtl="0">
              <a:spcBef>
                <a:spcPts val="0"/>
              </a:spcBef>
              <a:spcAft>
                <a:spcPts val="0"/>
              </a:spcAft>
              <a:buClr>
                <a:srgbClr val="000000"/>
              </a:buClr>
              <a:buSzPts val="1800"/>
              <a:buChar char="❏"/>
            </a:pPr>
            <a:r>
              <a:rPr lang="en" u="sng" dirty="0">
                <a:solidFill>
                  <a:schemeClr val="hlink"/>
                </a:solidFill>
                <a:hlinkClick r:id="rId8"/>
              </a:rPr>
              <a:t>Create</a:t>
            </a:r>
            <a:r>
              <a:rPr lang="en" dirty="0">
                <a:solidFill>
                  <a:srgbClr val="000000"/>
                </a:solidFill>
              </a:rPr>
              <a:t> your Wikipedia username and password</a:t>
            </a:r>
            <a:endParaRPr dirty="0">
              <a:solidFill>
                <a:srgbClr val="000000"/>
              </a:solidFill>
            </a:endParaRPr>
          </a:p>
          <a:p>
            <a:pPr marL="457200" lvl="0" indent="-342900" algn="l" rtl="0">
              <a:spcBef>
                <a:spcPts val="0"/>
              </a:spcBef>
              <a:spcAft>
                <a:spcPts val="0"/>
              </a:spcAft>
              <a:buClr>
                <a:srgbClr val="000000"/>
              </a:buClr>
              <a:buSzPts val="1800"/>
              <a:buChar char="❏"/>
            </a:pPr>
            <a:r>
              <a:rPr lang="en" dirty="0">
                <a:solidFill>
                  <a:srgbClr val="000000"/>
                </a:solidFill>
              </a:rPr>
              <a:t>Add your program to the #CiteNLM campaign dashboard </a:t>
            </a:r>
          </a:p>
          <a:p>
            <a:pPr marL="457200" lvl="0" indent="-342900" algn="l" rtl="0">
              <a:spcBef>
                <a:spcPts val="0"/>
              </a:spcBef>
              <a:spcAft>
                <a:spcPts val="0"/>
              </a:spcAft>
              <a:buClr>
                <a:srgbClr val="000000"/>
              </a:buClr>
              <a:buSzPts val="1800"/>
              <a:buChar char="❏"/>
            </a:pPr>
            <a:r>
              <a:rPr lang="en" dirty="0">
                <a:solidFill>
                  <a:srgbClr val="000000"/>
                </a:solidFill>
              </a:rPr>
              <a:t>Enable account creation on your program dashboard</a:t>
            </a:r>
            <a:endParaRPr dirty="0">
              <a:solidFill>
                <a:srgbClr val="000000"/>
              </a:solidFill>
            </a:endParaRPr>
          </a:p>
          <a:p>
            <a:pPr marL="457200" lvl="0" indent="-342900" algn="l" rtl="0">
              <a:spcBef>
                <a:spcPts val="0"/>
              </a:spcBef>
              <a:spcAft>
                <a:spcPts val="0"/>
              </a:spcAft>
              <a:buClr>
                <a:srgbClr val="000000"/>
              </a:buClr>
              <a:buSzPts val="1800"/>
              <a:buChar char="❏"/>
            </a:pPr>
            <a:r>
              <a:rPr lang="en" dirty="0">
                <a:solidFill>
                  <a:srgbClr val="000000"/>
                </a:solidFill>
              </a:rPr>
              <a:t>Promote your event</a:t>
            </a:r>
            <a:br>
              <a:rPr lang="en" dirty="0">
                <a:solidFill>
                  <a:srgbClr val="000000"/>
                </a:solidFill>
              </a:rPr>
            </a:br>
            <a:r>
              <a:rPr lang="en" sz="1200" dirty="0">
                <a:solidFill>
                  <a:srgbClr val="000000"/>
                </a:solidFill>
              </a:rPr>
              <a:t>Use the hashtag </a:t>
            </a:r>
            <a:r>
              <a:rPr lang="en" sz="1200" u="sng" dirty="0">
                <a:solidFill>
                  <a:schemeClr val="hlink"/>
                </a:solidFill>
                <a:hlinkClick r:id="rId9"/>
              </a:rPr>
              <a:t>#CiteNLM</a:t>
            </a:r>
            <a:r>
              <a:rPr lang="en" sz="1200" dirty="0">
                <a:solidFill>
                  <a:srgbClr val="000000"/>
                </a:solidFill>
              </a:rPr>
              <a:t> on social media. </a:t>
            </a:r>
            <a:br>
              <a:rPr lang="en" sz="1200" dirty="0">
                <a:solidFill>
                  <a:srgbClr val="000000"/>
                </a:solidFill>
              </a:rPr>
            </a:br>
            <a:r>
              <a:rPr lang="en" sz="1200" dirty="0">
                <a:solidFill>
                  <a:srgbClr val="000000"/>
                </a:solidFill>
              </a:rPr>
              <a:t>Post the event on online calendars and blogs for your library and institution.</a:t>
            </a:r>
            <a:br>
              <a:rPr lang="en" sz="1200" dirty="0">
                <a:solidFill>
                  <a:srgbClr val="000000"/>
                </a:solidFill>
              </a:rPr>
            </a:br>
            <a:r>
              <a:rPr lang="en" sz="1200" dirty="0">
                <a:solidFill>
                  <a:srgbClr val="000000"/>
                </a:solidFill>
              </a:rPr>
              <a:t>Email your institutional listserv and reach out to institutions, organizations, and departments who might be interested.</a:t>
            </a:r>
            <a:endParaRPr sz="1200" dirty="0">
              <a:solidFill>
                <a:srgbClr val="000000"/>
              </a:solidFill>
            </a:endParaRPr>
          </a:p>
          <a:p>
            <a:pPr marL="457200" lvl="0" indent="-342900" algn="l" rtl="0">
              <a:spcBef>
                <a:spcPts val="0"/>
              </a:spcBef>
              <a:spcAft>
                <a:spcPts val="0"/>
              </a:spcAft>
              <a:buClr>
                <a:srgbClr val="000000"/>
              </a:buClr>
              <a:buSzPts val="1800"/>
              <a:buChar char="❏"/>
            </a:pPr>
            <a:r>
              <a:rPr lang="en" dirty="0">
                <a:solidFill>
                  <a:srgbClr val="000000"/>
                </a:solidFill>
              </a:rPr>
              <a:t>Share the </a:t>
            </a:r>
            <a:r>
              <a:rPr lang="en" i="1" dirty="0">
                <a:solidFill>
                  <a:srgbClr val="000000"/>
                </a:solidFill>
              </a:rPr>
              <a:t>participant’s guide</a:t>
            </a:r>
            <a:r>
              <a:rPr lang="en" dirty="0">
                <a:solidFill>
                  <a:srgbClr val="000000"/>
                </a:solidFill>
              </a:rPr>
              <a:t> at least two weeks before your event</a:t>
            </a:r>
            <a:endParaRPr dirty="0">
              <a:solidFill>
                <a:srgbClr val="000000"/>
              </a:solidFill>
            </a:endParaRPr>
          </a:p>
          <a:p>
            <a:pPr marL="457200" lvl="0" indent="-342900" algn="l" rtl="0">
              <a:spcBef>
                <a:spcPts val="0"/>
              </a:spcBef>
              <a:spcAft>
                <a:spcPts val="0"/>
              </a:spcAft>
              <a:buClr>
                <a:srgbClr val="000000"/>
              </a:buClr>
              <a:buSzPts val="1800"/>
              <a:buChar char="❏"/>
            </a:pPr>
            <a:r>
              <a:rPr lang="en" dirty="0">
                <a:solidFill>
                  <a:srgbClr val="000000"/>
                </a:solidFill>
              </a:rPr>
              <a:t>Drop a pin of your event location on our </a:t>
            </a:r>
            <a:r>
              <a:rPr lang="en" u="sng" dirty="0">
                <a:solidFill>
                  <a:srgbClr val="000000"/>
                </a:solidFill>
                <a:hlinkClick r:id="rId10"/>
              </a:rPr>
              <a:t>participant map</a:t>
            </a:r>
            <a:endParaRPr dirty="0">
              <a:solidFill>
                <a:srgbClr val="000000"/>
              </a:solidFill>
            </a:endParaRPr>
          </a:p>
        </p:txBody>
      </p:sp>
      <p:sp>
        <p:nvSpPr>
          <p:cNvPr id="80" name="Google Shape;80;p16"/>
          <p:cNvSpPr txBox="1">
            <a:spLocks noGrp="1"/>
          </p:cNvSpPr>
          <p:nvPr>
            <p:ph type="title"/>
          </p:nvPr>
        </p:nvSpPr>
        <p:spPr>
          <a:xfrm>
            <a:off x="311700" y="1560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dirty="0">
                <a:latin typeface="Roboto Slab"/>
                <a:ea typeface="Roboto Slab"/>
                <a:cs typeface="Roboto Slab"/>
                <a:sym typeface="Roboto Slab"/>
              </a:rPr>
              <a:t>Checklist</a:t>
            </a:r>
            <a:endParaRPr sz="3600" b="1" dirty="0">
              <a:latin typeface="Roboto Slab"/>
              <a:ea typeface="Roboto Slab"/>
              <a:cs typeface="Roboto Slab"/>
              <a:sym typeface="Roboto Slab"/>
            </a:endParaRPr>
          </a:p>
        </p:txBody>
      </p:sp>
      <p:pic>
        <p:nvPicPr>
          <p:cNvPr id="81" name="Google Shape;81;p16"/>
          <p:cNvPicPr preferRelativeResize="0"/>
          <p:nvPr/>
        </p:nvPicPr>
        <p:blipFill>
          <a:blip r:embed="rId11">
            <a:alphaModFix/>
          </a:blip>
          <a:stretch>
            <a:fillRect/>
          </a:stretch>
        </p:blipFill>
        <p:spPr>
          <a:xfrm>
            <a:off x="6594851" y="60649"/>
            <a:ext cx="2379295" cy="3817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body" idx="1"/>
          </p:nvPr>
        </p:nvSpPr>
        <p:spPr>
          <a:xfrm>
            <a:off x="311700" y="1017725"/>
            <a:ext cx="4260300" cy="374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000000"/>
                </a:solidFill>
              </a:rPr>
              <a:t>Visit our project website </a:t>
            </a:r>
            <a:r>
              <a:rPr lang="en">
                <a:solidFill>
                  <a:srgbClr val="000000"/>
                </a:solidFill>
              </a:rPr>
              <a:t>for example of social </a:t>
            </a:r>
            <a:r>
              <a:rPr lang="en" dirty="0">
                <a:solidFill>
                  <a:srgbClr val="000000"/>
                </a:solidFill>
              </a:rPr>
              <a:t>media ready #CiteNLM content to help </a:t>
            </a:r>
            <a:r>
              <a:rPr lang="en">
                <a:solidFill>
                  <a:srgbClr val="000000"/>
                </a:solidFill>
              </a:rPr>
              <a:t>you design graphics to communicate </a:t>
            </a:r>
            <a:r>
              <a:rPr lang="en" dirty="0">
                <a:solidFill>
                  <a:srgbClr val="000000"/>
                </a:solidFill>
              </a:rPr>
              <a:t>with your audiences</a:t>
            </a:r>
            <a:endParaRPr dirty="0">
              <a:solidFill>
                <a:srgbClr val="000000"/>
              </a:solidFill>
            </a:endParaRPr>
          </a:p>
          <a:p>
            <a:pPr marL="0" lvl="0" indent="0" algn="l" rtl="0">
              <a:spcBef>
                <a:spcPts val="1600"/>
              </a:spcBef>
              <a:spcAft>
                <a:spcPts val="0"/>
              </a:spcAft>
              <a:buNone/>
            </a:pPr>
            <a:r>
              <a:rPr lang="en" u="sng" dirty="0">
                <a:solidFill>
                  <a:schemeClr val="hlink"/>
                </a:solidFill>
                <a:hlinkClick r:id="rId3"/>
              </a:rPr>
              <a:t>Email templates</a:t>
            </a:r>
            <a:endParaRPr dirty="0">
              <a:solidFill>
                <a:srgbClr val="000000"/>
              </a:solidFill>
            </a:endParaRPr>
          </a:p>
          <a:p>
            <a:pPr marL="0" lvl="0" indent="0" algn="l" rtl="0">
              <a:spcBef>
                <a:spcPts val="1600"/>
              </a:spcBef>
              <a:spcAft>
                <a:spcPts val="0"/>
              </a:spcAft>
              <a:buNone/>
            </a:pPr>
            <a:r>
              <a:rPr lang="en" u="sng" dirty="0">
                <a:solidFill>
                  <a:schemeClr val="hlink"/>
                </a:solidFill>
                <a:hlinkClick r:id="rId4"/>
              </a:rPr>
              <a:t>Social media text posts</a:t>
            </a:r>
            <a:endParaRPr dirty="0">
              <a:solidFill>
                <a:srgbClr val="000000"/>
              </a:solidFill>
            </a:endParaRPr>
          </a:p>
          <a:p>
            <a:pPr marL="0" lvl="0" indent="0" algn="l" rtl="0">
              <a:spcBef>
                <a:spcPts val="1600"/>
              </a:spcBef>
              <a:spcAft>
                <a:spcPts val="0"/>
              </a:spcAft>
              <a:buNone/>
            </a:pPr>
            <a:r>
              <a:rPr lang="en-US" dirty="0">
                <a:solidFill>
                  <a:schemeClr val="hlink"/>
                </a:solidFill>
                <a:hlinkClick r:id="rId5"/>
              </a:rPr>
              <a:t>Twitter/Instagram </a:t>
            </a:r>
            <a:r>
              <a:rPr lang="en-US" u="sng" dirty="0">
                <a:solidFill>
                  <a:schemeClr val="hlink"/>
                </a:solidFill>
                <a:hlinkClick r:id="rId5"/>
              </a:rPr>
              <a:t>graphic </a:t>
            </a:r>
            <a:r>
              <a:rPr lang="en-US" dirty="0">
                <a:solidFill>
                  <a:schemeClr val="hlink"/>
                </a:solidFill>
              </a:rPr>
              <a:t>and </a:t>
            </a:r>
            <a:r>
              <a:rPr lang="en-US" dirty="0">
                <a:solidFill>
                  <a:schemeClr val="hlink"/>
                </a:solidFill>
                <a:hlinkClick r:id="rId6"/>
              </a:rPr>
              <a:t>alt text</a:t>
            </a:r>
            <a:endParaRPr dirty="0"/>
          </a:p>
        </p:txBody>
      </p:sp>
      <p:sp>
        <p:nvSpPr>
          <p:cNvPr id="87" name="Google Shape;87;p17"/>
          <p:cNvSpPr txBox="1">
            <a:spLocks noGrp="1"/>
          </p:cNvSpPr>
          <p:nvPr>
            <p:ph type="title"/>
          </p:nvPr>
        </p:nvSpPr>
        <p:spPr>
          <a:xfrm>
            <a:off x="311700" y="3188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a:latin typeface="Roboto Slab"/>
                <a:ea typeface="Roboto Slab"/>
                <a:cs typeface="Roboto Slab"/>
                <a:sym typeface="Roboto Slab"/>
              </a:rPr>
              <a:t>Social Media Toolkit</a:t>
            </a:r>
            <a:endParaRPr sz="3600" b="1">
              <a:latin typeface="Roboto Slab"/>
              <a:ea typeface="Roboto Slab"/>
              <a:cs typeface="Roboto Slab"/>
              <a:sym typeface="Roboto Slab"/>
            </a:endParaRPr>
          </a:p>
        </p:txBody>
      </p:sp>
      <p:pic>
        <p:nvPicPr>
          <p:cNvPr id="88" name="Google Shape;88;p17"/>
          <p:cNvPicPr preferRelativeResize="0"/>
          <p:nvPr/>
        </p:nvPicPr>
        <p:blipFill>
          <a:blip r:embed="rId7">
            <a:alphaModFix/>
          </a:blip>
          <a:stretch>
            <a:fillRect/>
          </a:stretch>
        </p:blipFill>
        <p:spPr>
          <a:xfrm>
            <a:off x="6594851" y="60649"/>
            <a:ext cx="2379295" cy="381751"/>
          </a:xfrm>
          <a:prstGeom prst="rect">
            <a:avLst/>
          </a:prstGeom>
          <a:noFill/>
          <a:ln>
            <a:noFill/>
          </a:ln>
        </p:spPr>
      </p:pic>
      <p:pic>
        <p:nvPicPr>
          <p:cNvPr id="1026" name="Picture 2">
            <a:extLst>
              <a:ext uri="{FF2B5EF4-FFF2-40B4-BE49-F238E27FC236}">
                <a16:creationId xmlns:a16="http://schemas.microsoft.com/office/drawing/2014/main" id="{4A971591-593B-40A5-899F-2C8E0252199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88859" y="993303"/>
            <a:ext cx="3843441" cy="38434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p:nvPr/>
        </p:nvSpPr>
        <p:spPr>
          <a:xfrm>
            <a:off x="707500" y="1068325"/>
            <a:ext cx="6494700" cy="3371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Proxima Nova"/>
                <a:ea typeface="Proxima Nova"/>
                <a:cs typeface="Proxima Nova"/>
                <a:sym typeface="Proxima Nova"/>
              </a:rPr>
              <a:t>Step 1: </a:t>
            </a:r>
            <a:r>
              <a:rPr lang="en" u="sng" dirty="0">
                <a:solidFill>
                  <a:schemeClr val="hlink"/>
                </a:solidFill>
                <a:latin typeface="Proxima Nova"/>
                <a:ea typeface="Proxima Nova"/>
                <a:cs typeface="Proxima Nova"/>
                <a:sym typeface="Proxima Nova"/>
                <a:hlinkClick r:id="rId3"/>
              </a:rPr>
              <a:t>Create a free account</a:t>
            </a:r>
            <a:r>
              <a:rPr lang="en" dirty="0">
                <a:latin typeface="Proxima Nova"/>
                <a:ea typeface="Proxima Nova"/>
                <a:cs typeface="Proxima Nova"/>
                <a:sym typeface="Proxima Nova"/>
              </a:rPr>
              <a:t> on Wikipedia</a:t>
            </a:r>
            <a:endParaRPr dirty="0">
              <a:latin typeface="Proxima Nova"/>
              <a:ea typeface="Proxima Nova"/>
              <a:cs typeface="Proxima Nova"/>
              <a:sym typeface="Proxima Nova"/>
            </a:endParaRPr>
          </a:p>
          <a:p>
            <a:pPr marL="0" lvl="0" indent="0" algn="l" rtl="0">
              <a:spcBef>
                <a:spcPts val="0"/>
              </a:spcBef>
              <a:spcAft>
                <a:spcPts val="0"/>
              </a:spcAft>
              <a:buNone/>
            </a:pPr>
            <a:r>
              <a:rPr lang="en" dirty="0">
                <a:latin typeface="Proxima Nova"/>
                <a:ea typeface="Proxima Nova"/>
                <a:cs typeface="Proxima Nova"/>
                <a:sym typeface="Proxima Nova"/>
              </a:rPr>
              <a:t>Step 2: Register on our </a:t>
            </a:r>
            <a:r>
              <a:rPr lang="en" u="sng" dirty="0">
                <a:solidFill>
                  <a:schemeClr val="hlink"/>
                </a:solidFill>
                <a:latin typeface="Proxima Nova"/>
                <a:ea typeface="Proxima Nova"/>
                <a:cs typeface="Proxima Nova"/>
                <a:sym typeface="Proxima Nova"/>
                <a:hlinkClick r:id="rId4"/>
              </a:rPr>
              <a:t>campaign</a:t>
            </a:r>
            <a:r>
              <a:rPr lang="en" u="sng" dirty="0">
                <a:solidFill>
                  <a:schemeClr val="hlink"/>
                </a:solidFill>
                <a:latin typeface="Proxima Nova"/>
                <a:ea typeface="Proxima Nova"/>
                <a:cs typeface="Proxima Nova"/>
                <a:sym typeface="Proxima Nova"/>
              </a:rPr>
              <a:t> dashboard</a:t>
            </a:r>
            <a:endParaRPr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Sign-up to independently participate in our </a:t>
            </a:r>
            <a:r>
              <a:rPr lang="en" sz="1200" u="sng" dirty="0">
                <a:solidFill>
                  <a:schemeClr val="hlink"/>
                </a:solidFill>
                <a:latin typeface="Proxima Nova"/>
                <a:ea typeface="Proxima Nova"/>
                <a:cs typeface="Proxima Nova"/>
                <a:sym typeface="Proxima Nova"/>
                <a:hlinkClick r:id="rId4"/>
              </a:rPr>
              <a:t>virtual edit-a-thon</a:t>
            </a:r>
            <a:r>
              <a:rPr lang="en" sz="1200" dirty="0">
                <a:latin typeface="Proxima Nova"/>
                <a:ea typeface="Proxima Nova"/>
                <a:cs typeface="Proxima Nova"/>
                <a:sym typeface="Proxima Nova"/>
              </a:rPr>
              <a:t> or find </a:t>
            </a:r>
            <a:r>
              <a:rPr lang="en" sz="1200" u="sng" dirty="0">
                <a:solidFill>
                  <a:schemeClr val="hlink"/>
                </a:solidFill>
                <a:latin typeface="Proxima Nova"/>
                <a:ea typeface="Proxima Nova"/>
                <a:cs typeface="Proxima Nova"/>
                <a:sym typeface="Proxima Nova"/>
                <a:hlinkClick r:id="rId5"/>
              </a:rPr>
              <a:t>another</a:t>
            </a:r>
            <a:r>
              <a:rPr lang="en" sz="1200" u="sng" dirty="0">
                <a:solidFill>
                  <a:schemeClr val="hlink"/>
                </a:solidFill>
                <a:latin typeface="Proxima Nova"/>
                <a:ea typeface="Proxima Nova"/>
                <a:cs typeface="Proxima Nova"/>
                <a:sym typeface="Proxima Nova"/>
              </a:rPr>
              <a:t> event</a:t>
            </a:r>
            <a:r>
              <a:rPr lang="en" sz="1200" dirty="0">
                <a:latin typeface="Proxima Nova"/>
                <a:ea typeface="Proxima Nova"/>
                <a:cs typeface="Proxima Nova"/>
                <a:sym typeface="Proxima Nova"/>
              </a:rPr>
              <a:t> happening during the campaign period</a:t>
            </a:r>
            <a:endParaRPr sz="1200"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If you’re a new editor, or new to </a:t>
            </a:r>
            <a:r>
              <a:rPr lang="en" sz="1200" u="sng" dirty="0">
                <a:solidFill>
                  <a:schemeClr val="hlink"/>
                </a:solidFill>
                <a:latin typeface="Proxima Nova"/>
                <a:ea typeface="Proxima Nova"/>
                <a:cs typeface="Proxima Nova"/>
                <a:sym typeface="Proxima Nova"/>
                <a:hlinkClick r:id="rId6"/>
              </a:rPr>
              <a:t>WikiProject Medicine</a:t>
            </a:r>
            <a:r>
              <a:rPr lang="en" sz="1200" dirty="0">
                <a:latin typeface="Proxima Nova"/>
                <a:ea typeface="Proxima Nova"/>
                <a:cs typeface="Proxima Nova"/>
                <a:sym typeface="Proxima Nova"/>
              </a:rPr>
              <a:t>, complete the training modules on </a:t>
            </a:r>
            <a:r>
              <a:rPr lang="en" sz="1200" u="sng" dirty="0">
                <a:solidFill>
                  <a:schemeClr val="hlink"/>
                </a:solidFill>
                <a:latin typeface="Proxima Nova"/>
                <a:ea typeface="Proxima Nova"/>
                <a:cs typeface="Proxima Nova"/>
                <a:sym typeface="Proxima Nova"/>
                <a:hlinkClick r:id="rId7"/>
              </a:rPr>
              <a:t>Wikipedia Basics</a:t>
            </a:r>
            <a:r>
              <a:rPr lang="en" sz="1200" dirty="0">
                <a:latin typeface="Proxima Nova"/>
                <a:ea typeface="Proxima Nova"/>
                <a:cs typeface="Proxima Nova"/>
                <a:sym typeface="Proxima Nova"/>
              </a:rPr>
              <a:t> and/or </a:t>
            </a:r>
            <a:r>
              <a:rPr lang="en" sz="1200" u="sng" dirty="0">
                <a:solidFill>
                  <a:schemeClr val="hlink"/>
                </a:solidFill>
                <a:latin typeface="Proxima Nova"/>
                <a:ea typeface="Proxima Nova"/>
                <a:cs typeface="Proxima Nova"/>
                <a:sym typeface="Proxima Nova"/>
                <a:hlinkClick r:id="rId8"/>
              </a:rPr>
              <a:t>Editing Medical Topics</a:t>
            </a:r>
            <a:endParaRPr sz="1200" dirty="0">
              <a:latin typeface="Proxima Nova"/>
              <a:ea typeface="Proxima Nova"/>
              <a:cs typeface="Proxima Nova"/>
              <a:sym typeface="Proxima Nova"/>
            </a:endParaRPr>
          </a:p>
          <a:p>
            <a:pPr marL="0" lvl="0" indent="0" algn="l" rtl="0">
              <a:spcBef>
                <a:spcPts val="0"/>
              </a:spcBef>
              <a:spcAft>
                <a:spcPts val="0"/>
              </a:spcAft>
              <a:buNone/>
            </a:pPr>
            <a:r>
              <a:rPr lang="en" dirty="0">
                <a:latin typeface="Proxima Nova"/>
                <a:ea typeface="Proxima Nova"/>
                <a:cs typeface="Proxima Nova"/>
                <a:sym typeface="Proxima Nova"/>
              </a:rPr>
              <a:t>Step 3: Find an article that needs a citation. Here are some strategies:</a:t>
            </a:r>
            <a:endParaRPr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Choose one of the pre-selected articles on the program dashboard </a:t>
            </a:r>
            <a:endParaRPr sz="1200"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Find an article with </a:t>
            </a:r>
            <a:r>
              <a:rPr lang="en" sz="1200" u="sng" dirty="0">
                <a:solidFill>
                  <a:schemeClr val="hlink"/>
                </a:solidFill>
                <a:latin typeface="Proxima Nova"/>
                <a:ea typeface="Proxima Nova"/>
                <a:cs typeface="Proxima Nova"/>
                <a:sym typeface="Proxima Nova"/>
                <a:hlinkClick r:id="rId9"/>
              </a:rPr>
              <a:t>sourcing</a:t>
            </a:r>
            <a:r>
              <a:rPr lang="en" sz="1200" dirty="0">
                <a:latin typeface="Proxima Nova"/>
                <a:ea typeface="Proxima Nova"/>
                <a:cs typeface="Proxima Nova"/>
                <a:sym typeface="Proxima Nova"/>
              </a:rPr>
              <a:t> or </a:t>
            </a:r>
            <a:r>
              <a:rPr lang="en" sz="1200" dirty="0">
                <a:solidFill>
                  <a:schemeClr val="bg2">
                    <a:lumMod val="50000"/>
                  </a:schemeClr>
                </a:solidFill>
                <a:latin typeface="Proxima Nova"/>
                <a:ea typeface="Proxima Nova"/>
                <a:cs typeface="Proxima Nova"/>
                <a:sym typeface="Proxima Nova"/>
              </a:rPr>
              <a:t>other</a:t>
            </a:r>
            <a:r>
              <a:rPr lang="en" sz="1200" dirty="0">
                <a:latin typeface="Proxima Nova"/>
                <a:ea typeface="Proxima Nova"/>
                <a:cs typeface="Proxima Nova"/>
                <a:sym typeface="Proxima Nova"/>
              </a:rPr>
              <a:t> </a:t>
            </a:r>
            <a:r>
              <a:rPr lang="en" sz="1200" u="sng" dirty="0">
                <a:solidFill>
                  <a:schemeClr val="hlink"/>
                </a:solidFill>
                <a:latin typeface="Proxima Nova"/>
                <a:ea typeface="Proxima Nova"/>
                <a:cs typeface="Proxima Nova"/>
                <a:sym typeface="Proxima Nova"/>
                <a:hlinkClick r:id="rId10"/>
              </a:rPr>
              <a:t>problems</a:t>
            </a:r>
            <a:endParaRPr sz="1200"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Select an article while browsing pages related to the campaign theme</a:t>
            </a:r>
            <a:endParaRPr sz="1200" dirty="0">
              <a:latin typeface="Proxima Nova"/>
              <a:ea typeface="Proxima Nova"/>
              <a:cs typeface="Proxima Nova"/>
              <a:sym typeface="Proxima Nova"/>
            </a:endParaRPr>
          </a:p>
          <a:p>
            <a:pPr marL="0" lvl="0" indent="0" algn="l" rtl="0">
              <a:spcBef>
                <a:spcPts val="0"/>
              </a:spcBef>
              <a:spcAft>
                <a:spcPts val="0"/>
              </a:spcAft>
              <a:buNone/>
            </a:pPr>
            <a:r>
              <a:rPr lang="en" dirty="0">
                <a:latin typeface="Proxima Nova"/>
                <a:ea typeface="Proxima Nova"/>
                <a:cs typeface="Proxima Nova"/>
                <a:sym typeface="Proxima Nova"/>
              </a:rPr>
              <a:t>Step 4: Cite a source </a:t>
            </a:r>
            <a:endParaRPr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Find a source from an </a:t>
            </a:r>
            <a:r>
              <a:rPr lang="en" sz="1200" u="sng" dirty="0">
                <a:solidFill>
                  <a:schemeClr val="hlink"/>
                </a:solidFill>
                <a:latin typeface="Proxima Nova"/>
                <a:ea typeface="Proxima Nova"/>
                <a:cs typeface="Proxima Nova"/>
                <a:sym typeface="Proxima Nova"/>
                <a:hlinkClick r:id="rId11"/>
              </a:rPr>
              <a:t>NLM product</a:t>
            </a:r>
            <a:r>
              <a:rPr lang="en" sz="1200" dirty="0">
                <a:latin typeface="Proxima Nova"/>
                <a:ea typeface="Proxima Nova"/>
                <a:cs typeface="Proxima Nova"/>
                <a:sym typeface="Proxima Nova"/>
              </a:rPr>
              <a:t> or other reliable website to support the article</a:t>
            </a:r>
            <a:endParaRPr sz="1200"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Add a citation using Wikipedia Style (</a:t>
            </a:r>
            <a:r>
              <a:rPr lang="en" sz="1200" u="sng" dirty="0">
                <a:solidFill>
                  <a:schemeClr val="hlink"/>
                </a:solidFill>
                <a:latin typeface="Proxima Nova"/>
                <a:ea typeface="Proxima Nova"/>
                <a:cs typeface="Proxima Nova"/>
                <a:sym typeface="Proxima Nova"/>
                <a:hlinkClick r:id="rId12"/>
              </a:rPr>
              <a:t>learn more</a:t>
            </a:r>
            <a:r>
              <a:rPr lang="en" sz="1200" dirty="0">
                <a:latin typeface="Proxima Nova"/>
                <a:ea typeface="Proxima Nova"/>
                <a:cs typeface="Proxima Nova"/>
                <a:sym typeface="Proxima Nova"/>
              </a:rPr>
              <a:t> about adding citations)</a:t>
            </a:r>
            <a:endParaRPr sz="1200"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Add the project hashtag #CiteNLM in the Wikipedia Edit Summary</a:t>
            </a:r>
            <a:endParaRPr sz="1200" dirty="0">
              <a:latin typeface="Proxima Nova"/>
              <a:ea typeface="Proxima Nova"/>
              <a:cs typeface="Proxima Nova"/>
              <a:sym typeface="Proxima Nova"/>
            </a:endParaRPr>
          </a:p>
          <a:p>
            <a:pPr marL="0" lvl="0" indent="0" algn="l" rtl="0">
              <a:spcBef>
                <a:spcPts val="0"/>
              </a:spcBef>
              <a:spcAft>
                <a:spcPts val="0"/>
              </a:spcAft>
              <a:buNone/>
            </a:pPr>
            <a:r>
              <a:rPr lang="en" dirty="0">
                <a:latin typeface="Proxima Nova"/>
                <a:ea typeface="Proxima Nova"/>
                <a:cs typeface="Proxima Nova"/>
                <a:sym typeface="Proxima Nova"/>
              </a:rPr>
              <a:t>Step 5: Share!</a:t>
            </a:r>
            <a:endParaRPr dirty="0">
              <a:latin typeface="Proxima Nova"/>
              <a:ea typeface="Proxima Nova"/>
              <a:cs typeface="Proxima Nova"/>
              <a:sym typeface="Proxima Nova"/>
            </a:endParaRPr>
          </a:p>
          <a:p>
            <a:pPr marL="457200" lvl="0" indent="-304800" algn="l" rtl="0">
              <a:spcBef>
                <a:spcPts val="0"/>
              </a:spcBef>
              <a:spcAft>
                <a:spcPts val="0"/>
              </a:spcAft>
              <a:buSzPts val="1200"/>
              <a:buFont typeface="Proxima Nova"/>
              <a:buChar char="●"/>
            </a:pPr>
            <a:r>
              <a:rPr lang="en" sz="1200" dirty="0">
                <a:latin typeface="Proxima Nova"/>
                <a:ea typeface="Proxima Nova"/>
                <a:cs typeface="Proxima Nova"/>
                <a:sym typeface="Proxima Nova"/>
              </a:rPr>
              <a:t>Include the hashtag </a:t>
            </a:r>
            <a:r>
              <a:rPr lang="en" sz="1200" u="sng" dirty="0">
                <a:solidFill>
                  <a:schemeClr val="hlink"/>
                </a:solidFill>
                <a:latin typeface="Proxima Nova"/>
                <a:ea typeface="Proxima Nova"/>
                <a:cs typeface="Proxima Nova"/>
                <a:sym typeface="Proxima Nova"/>
                <a:hlinkClick r:id="rId13"/>
              </a:rPr>
              <a:t>#CiteNLM</a:t>
            </a:r>
            <a:r>
              <a:rPr lang="en" sz="1200" dirty="0">
                <a:latin typeface="Proxima Nova"/>
                <a:ea typeface="Proxima Nova"/>
                <a:cs typeface="Proxima Nova"/>
                <a:sym typeface="Proxima Nova"/>
              </a:rPr>
              <a:t> in your tweets about the event and follow the hashtag to interact with fellow Wikipedians</a:t>
            </a:r>
            <a:endParaRPr sz="1200" dirty="0">
              <a:latin typeface="Proxima Nova"/>
              <a:ea typeface="Proxima Nova"/>
              <a:cs typeface="Proxima Nova"/>
              <a:sym typeface="Proxima Nova"/>
            </a:endParaRPr>
          </a:p>
          <a:p>
            <a:pPr marL="457200" lvl="0" indent="-304800" algn="l" rtl="0">
              <a:lnSpc>
                <a:spcPct val="115000"/>
              </a:lnSpc>
              <a:spcBef>
                <a:spcPts val="0"/>
              </a:spcBef>
              <a:spcAft>
                <a:spcPts val="0"/>
              </a:spcAft>
              <a:buSzPts val="1200"/>
              <a:buFont typeface="Proxima Nova"/>
              <a:buChar char="●"/>
            </a:pPr>
            <a:r>
              <a:rPr lang="en" sz="1200" dirty="0">
                <a:latin typeface="Proxima Nova"/>
                <a:ea typeface="Proxima Nova"/>
                <a:cs typeface="Proxima Nova"/>
                <a:sym typeface="Proxima Nova"/>
              </a:rPr>
              <a:t>Drop a pin of your location on our </a:t>
            </a:r>
            <a:r>
              <a:rPr lang="en" sz="1200" u="sng" dirty="0">
                <a:latin typeface="Proxima Nova"/>
                <a:ea typeface="Proxima Nova"/>
                <a:cs typeface="Proxima Nova"/>
                <a:sym typeface="Proxima Nova"/>
                <a:hlinkClick r:id="rId14"/>
              </a:rPr>
              <a:t>participant map</a:t>
            </a:r>
            <a:endParaRPr sz="1200" dirty="0">
              <a:latin typeface="Proxima Nova"/>
              <a:ea typeface="Proxima Nova"/>
              <a:cs typeface="Proxima Nova"/>
              <a:sym typeface="Proxima Nova"/>
            </a:endParaRPr>
          </a:p>
        </p:txBody>
      </p:sp>
      <p:sp>
        <p:nvSpPr>
          <p:cNvPr id="95" name="Google Shape;95;p18"/>
          <p:cNvSpPr txBox="1">
            <a:spLocks noGrp="1"/>
          </p:cNvSpPr>
          <p:nvPr>
            <p:ph type="title"/>
          </p:nvPr>
        </p:nvSpPr>
        <p:spPr>
          <a:xfrm>
            <a:off x="311700" y="3389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a:latin typeface="Roboto Slab"/>
                <a:ea typeface="Roboto Slab"/>
                <a:cs typeface="Roboto Slab"/>
                <a:sym typeface="Roboto Slab"/>
              </a:rPr>
              <a:t>Participant’s Guide</a:t>
            </a:r>
            <a:endParaRPr sz="3600" b="1">
              <a:latin typeface="Roboto Slab"/>
              <a:ea typeface="Roboto Slab"/>
              <a:cs typeface="Roboto Slab"/>
              <a:sym typeface="Roboto Slab"/>
            </a:endParaRPr>
          </a:p>
        </p:txBody>
      </p:sp>
      <p:pic>
        <p:nvPicPr>
          <p:cNvPr id="96" name="Google Shape;96;p18"/>
          <p:cNvPicPr preferRelativeResize="0"/>
          <p:nvPr/>
        </p:nvPicPr>
        <p:blipFill>
          <a:blip r:embed="rId15">
            <a:alphaModFix/>
          </a:blip>
          <a:stretch>
            <a:fillRect/>
          </a:stretch>
        </p:blipFill>
        <p:spPr>
          <a:xfrm>
            <a:off x="6594851" y="60649"/>
            <a:ext cx="2379295" cy="3817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b="1">
                <a:latin typeface="Roboto Slab"/>
                <a:ea typeface="Roboto Slab"/>
                <a:cs typeface="Roboto Slab"/>
                <a:sym typeface="Roboto Slab"/>
              </a:rPr>
              <a:t>Happy editing!</a:t>
            </a:r>
            <a:endParaRPr b="1">
              <a:latin typeface="Roboto Slab"/>
              <a:ea typeface="Roboto Slab"/>
              <a:cs typeface="Roboto Slab"/>
              <a:sym typeface="Roboto Slab"/>
            </a:endParaRPr>
          </a:p>
        </p:txBody>
      </p:sp>
      <p:sp>
        <p:nvSpPr>
          <p:cNvPr id="102" name="Google Shape;102;p19"/>
          <p:cNvSpPr txBox="1"/>
          <p:nvPr/>
        </p:nvSpPr>
        <p:spPr>
          <a:xfrm>
            <a:off x="126750" y="4617150"/>
            <a:ext cx="8890500" cy="16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 sz="800"/>
              <a:t>This resource was adapted from the</a:t>
            </a:r>
            <a:r>
              <a:rPr lang="en" sz="800">
                <a:uFill>
                  <a:noFill/>
                </a:uFill>
                <a:hlinkClick r:id="rId3"/>
              </a:rPr>
              <a:t> </a:t>
            </a:r>
            <a:r>
              <a:rPr lang="en" sz="800" u="sng">
                <a:solidFill>
                  <a:schemeClr val="hlink"/>
                </a:solidFill>
                <a:hlinkClick r:id="rId3"/>
              </a:rPr>
              <a:t>1Lib1Ref Organizer’s Guide</a:t>
            </a:r>
            <a:r>
              <a:rPr lang="en" sz="800"/>
              <a:t>. Text made available under the</a:t>
            </a:r>
            <a:r>
              <a:rPr lang="en" sz="800">
                <a:uFill>
                  <a:noFill/>
                </a:uFill>
                <a:hlinkClick r:id="rId4"/>
              </a:rPr>
              <a:t> </a:t>
            </a:r>
            <a:r>
              <a:rPr lang="en" sz="800" u="sng">
                <a:solidFill>
                  <a:schemeClr val="hlink"/>
                </a:solidFill>
                <a:hlinkClick r:id="rId4"/>
              </a:rPr>
              <a:t>Creative Commons Attribution-ShareAlike License</a:t>
            </a:r>
            <a:r>
              <a:rPr lang="en" sz="800"/>
              <a:t>.</a:t>
            </a:r>
            <a:endParaRPr sz="800"/>
          </a:p>
          <a:p>
            <a:pPr marL="0" lvl="0" indent="0" algn="l" rtl="0">
              <a:spcBef>
                <a:spcPts val="1200"/>
              </a:spcBef>
              <a:spcAft>
                <a:spcPts val="0"/>
              </a:spcAft>
              <a:buNone/>
            </a:pPr>
            <a:endParaRPr>
              <a:latin typeface="Proxima Nova"/>
              <a:ea typeface="Proxima Nova"/>
              <a:cs typeface="Proxima Nova"/>
              <a:sym typeface="Proxima Nova"/>
            </a:endParaRPr>
          </a:p>
        </p:txBody>
      </p:sp>
      <p:pic>
        <p:nvPicPr>
          <p:cNvPr id="103" name="Google Shape;103;p19"/>
          <p:cNvPicPr preferRelativeResize="0"/>
          <p:nvPr/>
        </p:nvPicPr>
        <p:blipFill>
          <a:blip r:embed="rId5">
            <a:alphaModFix/>
          </a:blip>
          <a:stretch>
            <a:fillRect/>
          </a:stretch>
        </p:blipFill>
        <p:spPr>
          <a:xfrm>
            <a:off x="2244203" y="3838497"/>
            <a:ext cx="4388700" cy="704150"/>
          </a:xfrm>
          <a:prstGeom prst="rect">
            <a:avLst/>
          </a:prstGeom>
          <a:noFill/>
          <a:ln>
            <a:noFill/>
          </a:ln>
        </p:spPr>
      </p:pic>
    </p:spTree>
  </p:cSld>
  <p:clrMapOvr>
    <a:masterClrMapping/>
  </p:clrMapOvr>
</p:sld>
</file>

<file path=ppt/theme/theme1.xml><?xml version="1.0" encoding="utf-8"?>
<a:theme xmlns:a="http://schemas.openxmlformats.org/drawingml/2006/main"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671</Words>
  <Application>Microsoft Office PowerPoint</Application>
  <PresentationFormat>On-screen Show (16:9)</PresentationFormat>
  <Paragraphs>53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Alfa Slab One</vt:lpstr>
      <vt:lpstr>Arial</vt:lpstr>
      <vt:lpstr>Proxima Nova</vt:lpstr>
      <vt:lpstr>Roboto Slab</vt:lpstr>
      <vt:lpstr>Gameday</vt:lpstr>
      <vt:lpstr>#CiteNLM  Guide for Organizers</vt:lpstr>
      <vt:lpstr>The Guide: So You Want to Organize</vt:lpstr>
      <vt:lpstr>#CiteNLM</vt:lpstr>
      <vt:lpstr>Checklist</vt:lpstr>
      <vt:lpstr>Social Media Toolkit</vt:lpstr>
      <vt:lpstr>Participant’s Guide</vt:lpstr>
      <vt:lpstr>Happy editing!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#CiteNLM  Guide for Organizers</dc:title>
  <dc:creator>Margie Sheppard</dc:creator>
  <cp:lastModifiedBy>Margie Sheppard</cp:lastModifiedBy>
  <cp:revision>6</cp:revision>
  <dcterms:modified xsi:type="dcterms:W3CDTF">2022-07-29T17:08:47Z</dcterms:modified>
</cp:coreProperties>
</file>