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3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12192000" cy="6858000"/>
  <p:notesSz cx="6858000" cy="9144000"/>
  <p:embeddedFontLst>
    <p:embeddedFont>
      <p:font typeface="Corbel" panose="020B0503020204020204" pitchFamily="34" charset="0"/>
      <p:regular r:id="rId38"/>
      <p:bold r:id="rId39"/>
      <p:italic r:id="rId40"/>
      <p:boldItalic r:id="rId41"/>
    </p:embeddedFont>
    <p:embeddedFont>
      <p:font typeface="EB Garamond" pitchFamily="2" charset="0"/>
      <p:regular r:id="rId42"/>
      <p:bold r:id="rId43"/>
      <p:italic r:id="rId44"/>
      <p:boldItalic r:id="rId45"/>
    </p:embeddedFont>
    <p:embeddedFont>
      <p:font typeface="Jacques Francois Shadow" panose="02000000000000000000" pitchFamily="2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6395"/>
  </p:normalViewPr>
  <p:slideViewPr>
    <p:cSldViewPr snapToGrid="0">
      <p:cViewPr varScale="1">
        <p:scale>
          <a:sx n="105" d="100"/>
          <a:sy n="105" d="100"/>
        </p:scale>
        <p:origin x="280" y="192"/>
      </p:cViewPr>
      <p:guideLst/>
    </p:cSldViewPr>
  </p:slideViewPr>
  <p:outlineViewPr>
    <p:cViewPr>
      <p:scale>
        <a:sx n="33" d="100"/>
        <a:sy n="33" d="100"/>
      </p:scale>
      <p:origin x="0" y="-1124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Irania, can you please re-add one slide here that shows Faye and her writing?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57" name="Google Shape;25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Irania: Can you please re-add the slide about the play process that was cut?</a:t>
            </a:r>
            <a:endParaRPr/>
          </a:p>
        </p:txBody>
      </p:sp>
      <p:sp>
        <p:nvSpPr>
          <p:cNvPr id="270" name="Google Shape;27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04" name="Google Shape;30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10" name="Google Shape;31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Irania: Please make sure the link here is the one that can be viewed/accessed publicly. I do not think I did it correctly.</a:t>
            </a:r>
            <a:endParaRPr/>
          </a:p>
        </p:txBody>
      </p:sp>
      <p:sp>
        <p:nvSpPr>
          <p:cNvPr id="317" name="Google Shape;31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76" name="Google Shape;37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82" name="Google Shape;38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Iraniia: Can you please add two or three key words to describe each step? You can fill in details as you speak.</a:t>
            </a:r>
            <a:endParaRPr/>
          </a:p>
        </p:txBody>
      </p:sp>
      <p:sp>
        <p:nvSpPr>
          <p:cNvPr id="217" name="Google Shape;21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 sz="4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>
            <a:spLocks noGrp="1"/>
          </p:cNvSpPr>
          <p:nvPr>
            <p:ph type="pic" idx="2"/>
          </p:nvPr>
        </p:nvSpPr>
        <p:spPr>
          <a:xfrm>
            <a:off x="5413248" y="1069847"/>
            <a:ext cx="6099048" cy="48006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1143000" y="2834640"/>
            <a:ext cx="3931920" cy="288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  <a:defRPr sz="17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 rot="5400000">
            <a:off x="4060136" y="-859736"/>
            <a:ext cx="4038600" cy="987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 rot="5400000">
            <a:off x="7181850" y="2305050"/>
            <a:ext cx="54102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 rot="5400000">
            <a:off x="2152650" y="-247650"/>
            <a:ext cx="5410200" cy="74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>
            <a:off x="1143000" y="2057399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2"/>
          </p:nvPr>
        </p:nvSpPr>
        <p:spPr>
          <a:xfrm>
            <a:off x="6267612" y="20574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 sz="4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>
            <a:spLocks noGrp="1"/>
          </p:cNvSpPr>
          <p:nvPr>
            <p:ph type="pic" idx="2"/>
          </p:nvPr>
        </p:nvSpPr>
        <p:spPr>
          <a:xfrm>
            <a:off x="5413248" y="1069847"/>
            <a:ext cx="6099048" cy="48006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1143000" y="2834640"/>
            <a:ext cx="3931920" cy="288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  <a:defRPr sz="17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orbel"/>
              <a:buNone/>
              <a:defRPr sz="72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5" name="Google Shape;115;p18"/>
          <p:cNvCxnSpPr/>
          <p:nvPr/>
        </p:nvCxnSpPr>
        <p:spPr>
          <a:xfrm>
            <a:off x="1981200" y="4020408"/>
            <a:ext cx="8229601" cy="0"/>
          </a:xfrm>
          <a:prstGeom prst="straightConnector1">
            <a:avLst/>
          </a:prstGeom>
          <a:noFill/>
          <a:ln w="100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orbel"/>
              <a:buNone/>
              <a:defRPr sz="7200" b="1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76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6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2" name="Google Shape;122;p19" descr="Logo for NNLM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1225" y="6322147"/>
            <a:ext cx="1343025" cy="3429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/>
          <p:nvPr/>
        </p:nvSpPr>
        <p:spPr>
          <a:xfrm>
            <a:off x="0" y="6128028"/>
            <a:ext cx="12192000" cy="726141"/>
          </a:xfrm>
          <a:prstGeom prst="rect">
            <a:avLst/>
          </a:prstGeom>
          <a:solidFill>
            <a:srgbClr val="20558A"/>
          </a:solidFill>
          <a:ln w="19050" cap="flat" cmpd="sng">
            <a:solidFill>
              <a:srgbClr val="2045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24" name="Google Shape;124;p19" descr="Logo for the Network of the National Library of Medic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939" y="6244894"/>
            <a:ext cx="3590518" cy="576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" name="Google Shape;131;p20"/>
          <p:cNvSpPr/>
          <p:nvPr/>
        </p:nvSpPr>
        <p:spPr>
          <a:xfrm>
            <a:off x="0" y="6128028"/>
            <a:ext cx="12192000" cy="726141"/>
          </a:xfrm>
          <a:prstGeom prst="rect">
            <a:avLst/>
          </a:prstGeom>
          <a:solidFill>
            <a:srgbClr val="20558A"/>
          </a:solidFill>
          <a:ln w="19050" cap="flat" cmpd="sng">
            <a:solidFill>
              <a:srgbClr val="2045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32" name="Google Shape;132;p20" descr="Logo for the Network of the National Library of Medicin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939" y="6238632"/>
            <a:ext cx="3590518" cy="576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1143000" y="2721483"/>
            <a:ext cx="475488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3"/>
          </p:nvPr>
        </p:nvSpPr>
        <p:spPr>
          <a:xfrm>
            <a:off x="6269173" y="1999032"/>
            <a:ext cx="4754880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4"/>
          </p:nvPr>
        </p:nvSpPr>
        <p:spPr>
          <a:xfrm>
            <a:off x="6269173" y="2719322"/>
            <a:ext cx="475488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1"/>
              </a:buClr>
              <a:buSzPts val="1200"/>
              <a:buFont typeface="Corbel"/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lvl="1" indent="0" algn="r">
              <a:buClr>
                <a:schemeClr val="dk1"/>
              </a:buClr>
              <a:buSzPts val="1200"/>
              <a:buFont typeface="Corbel"/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lvl="2" indent="0" algn="r">
              <a:buClr>
                <a:schemeClr val="dk1"/>
              </a:buClr>
              <a:buSzPts val="1200"/>
              <a:buFont typeface="Corbel"/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lvl="3" indent="0" algn="r">
              <a:buClr>
                <a:schemeClr val="dk1"/>
              </a:buClr>
              <a:buSzPts val="1200"/>
              <a:buFont typeface="Corbel"/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lvl="4" indent="0" algn="r">
              <a:buClr>
                <a:schemeClr val="dk1"/>
              </a:buClr>
              <a:buSzPts val="1200"/>
              <a:buFont typeface="Corbel"/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lvl="5" indent="0" algn="r">
              <a:buClr>
                <a:schemeClr val="dk1"/>
              </a:buClr>
              <a:buSzPts val="1200"/>
              <a:buFont typeface="Corbel"/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lvl="6" indent="0" algn="r">
              <a:buClr>
                <a:schemeClr val="dk1"/>
              </a:buClr>
              <a:buSzPts val="1200"/>
              <a:buFont typeface="Corbel"/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lvl="7" indent="0" algn="r">
              <a:buClr>
                <a:schemeClr val="dk1"/>
              </a:buClr>
              <a:buSzPts val="1200"/>
              <a:buFont typeface="Corbel"/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lvl="8" indent="0" algn="r">
              <a:buClr>
                <a:schemeClr val="dk1"/>
              </a:buClr>
              <a:buSzPts val="1200"/>
              <a:buFont typeface="Corbel"/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 sz="4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body" idx="1"/>
          </p:nvPr>
        </p:nvSpPr>
        <p:spPr>
          <a:xfrm>
            <a:off x="5852159" y="1097280"/>
            <a:ext cx="5212080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560"/>
              <a:buChar char="•"/>
              <a:defRPr sz="3200"/>
            </a:lvl1pPr>
            <a:lvl2pPr marL="914400" lvl="1" indent="-3708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240"/>
              <a:buChar char="•"/>
              <a:defRPr sz="2800"/>
            </a:lvl2pPr>
            <a:lvl3pPr marL="1371600" lvl="2" indent="-35051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20"/>
              <a:buChar char="•"/>
              <a:defRPr sz="24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body" idx="2"/>
          </p:nvPr>
        </p:nvSpPr>
        <p:spPr>
          <a:xfrm>
            <a:off x="1143000" y="2834640"/>
            <a:ext cx="393192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  <a:defRPr sz="17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body" idx="1"/>
          </p:nvPr>
        </p:nvSpPr>
        <p:spPr>
          <a:xfrm rot="5400000">
            <a:off x="4060136" y="-859736"/>
            <a:ext cx="4038600" cy="987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 rot="5400000">
            <a:off x="7181850" y="2305050"/>
            <a:ext cx="54102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1"/>
          </p:nvPr>
        </p:nvSpPr>
        <p:spPr>
          <a:xfrm rot="5400000">
            <a:off x="2152650" y="-247650"/>
            <a:ext cx="5410200" cy="74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orbel"/>
              <a:buNone/>
              <a:defRPr sz="72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" name="Google Shape;29;p4"/>
          <p:cNvCxnSpPr/>
          <p:nvPr/>
        </p:nvCxnSpPr>
        <p:spPr>
          <a:xfrm>
            <a:off x="1981200" y="4020408"/>
            <a:ext cx="8229601" cy="0"/>
          </a:xfrm>
          <a:prstGeom prst="straightConnector1">
            <a:avLst/>
          </a:prstGeom>
          <a:noFill/>
          <a:ln w="100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 sz="4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5852159" y="1097280"/>
            <a:ext cx="5212080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560"/>
              <a:buChar char="•"/>
              <a:defRPr sz="3200"/>
            </a:lvl1pPr>
            <a:lvl2pPr marL="914400" lvl="1" indent="-3708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240"/>
              <a:buChar char="•"/>
              <a:defRPr sz="2800"/>
            </a:lvl2pPr>
            <a:lvl3pPr marL="1371600" lvl="2" indent="-35051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20"/>
              <a:buChar char="•"/>
              <a:defRPr sz="24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•"/>
              <a:defRPr sz="20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1143000" y="2834640"/>
            <a:ext cx="393192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  <a:defRPr sz="17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1143000" y="2721483"/>
            <a:ext cx="475488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269173" y="1999032"/>
            <a:ext cx="4754880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269173" y="2719322"/>
            <a:ext cx="475488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8"/>
          <p:cNvSpPr/>
          <p:nvPr/>
        </p:nvSpPr>
        <p:spPr>
          <a:xfrm>
            <a:off x="0" y="6128028"/>
            <a:ext cx="12192000" cy="726141"/>
          </a:xfrm>
          <a:prstGeom prst="rect">
            <a:avLst/>
          </a:prstGeom>
          <a:solidFill>
            <a:srgbClr val="20558A"/>
          </a:solidFill>
          <a:ln w="19050" cap="flat" cmpd="sng">
            <a:solidFill>
              <a:srgbClr val="2045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5" name="Google Shape;55;p8" descr="Logo for the Network of the National Library of Medicin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939" y="6238632"/>
            <a:ext cx="3590518" cy="576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orbel"/>
              <a:buNone/>
              <a:defRPr sz="7200" b="1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76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6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2" name="Google Shape;62;p9" descr="Logo for NNLM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1225" y="6322147"/>
            <a:ext cx="1343025" cy="3429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/>
          <p:nvPr/>
        </p:nvSpPr>
        <p:spPr>
          <a:xfrm>
            <a:off x="0" y="6128028"/>
            <a:ext cx="12192000" cy="726141"/>
          </a:xfrm>
          <a:prstGeom prst="rect">
            <a:avLst/>
          </a:prstGeom>
          <a:solidFill>
            <a:srgbClr val="20558A"/>
          </a:solidFill>
          <a:ln w="19050" cap="flat" cmpd="sng">
            <a:solidFill>
              <a:srgbClr val="2045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64" name="Google Shape;64;p9" descr="Logo for the Network of the National Library of Medic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939" y="6244894"/>
            <a:ext cx="3590518" cy="576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1143000" y="2057399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2"/>
          </p:nvPr>
        </p:nvSpPr>
        <p:spPr>
          <a:xfrm>
            <a:off x="6267612" y="20574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 sz="4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03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rbel"/>
              <a:buChar char="•"/>
              <a:defRPr sz="2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rbe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orbe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09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09879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0" y="6128028"/>
            <a:ext cx="12192000" cy="726141"/>
          </a:xfrm>
          <a:prstGeom prst="rect">
            <a:avLst/>
          </a:prstGeom>
          <a:solidFill>
            <a:srgbClr val="20558A"/>
          </a:solidFill>
          <a:ln w="19050" cap="flat" cmpd="sng">
            <a:solidFill>
              <a:srgbClr val="2045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6" name="Google Shape;16;p1" descr="Logo for the Network of the National Library of Medicin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25939" y="6201688"/>
            <a:ext cx="3590518" cy="57607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 sz="4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03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rbel"/>
              <a:buChar char="•"/>
              <a:defRPr sz="2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rbe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orbe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09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09879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0" y="6128028"/>
            <a:ext cx="12192000" cy="726141"/>
          </a:xfrm>
          <a:prstGeom prst="rect">
            <a:avLst/>
          </a:prstGeom>
          <a:solidFill>
            <a:srgbClr val="20558A"/>
          </a:solidFill>
          <a:ln w="19050" cap="flat" cmpd="sng">
            <a:solidFill>
              <a:srgbClr val="2045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94" name="Google Shape;94;p14" descr="Logo for the Network of the National Library of Medicin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5939" y="6201688"/>
            <a:ext cx="3590518" cy="57607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b.watch/rvwErlvWza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>
            <a:spLocks noGrp="1"/>
          </p:cNvSpPr>
          <p:nvPr>
            <p:ph type="title" idx="4294967295"/>
          </p:nvPr>
        </p:nvSpPr>
        <p:spPr>
          <a:xfrm>
            <a:off x="201210" y="0"/>
            <a:ext cx="5589989" cy="28623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B Garamond"/>
                <a:ea typeface="EB Garamond"/>
                <a:cs typeface="EB Garamond"/>
                <a:sym typeface="EB Garamond"/>
              </a:rPr>
            </a:b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Tatas Tales/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Los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Cuentos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 de las Tatas: 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</a:b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Building Resilience Through Poetry Therapy and Theatre/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Fomentando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 la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Resilencia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 a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Través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 de la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Poesia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 y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el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 Teatro 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70" name="Google Shape;170;p26" descr="Jake Parker | Art from a broken heart: An Inktober series on cancer -  Telegraph In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3728" y="2586365"/>
            <a:ext cx="2340053" cy="229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 descr="A view of tall buildings in a front of a skyline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6415" y="297922"/>
            <a:ext cx="5675585" cy="2719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 descr="A child and woman looking at a camera in front of trees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16415" y="2777819"/>
            <a:ext cx="5675585" cy="225882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>
            <a:spLocks noGrp="1"/>
          </p:cNvSpPr>
          <p:nvPr>
            <p:ph type="ctrTitle" idx="4294967295"/>
          </p:nvPr>
        </p:nvSpPr>
        <p:spPr>
          <a:xfrm>
            <a:off x="201210" y="4974920"/>
            <a:ext cx="10856934" cy="104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acques Francois Shadow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rbel" panose="020B0503020204020204" pitchFamily="34" charset="0"/>
                <a:ea typeface="Jacques Francois Shadow"/>
                <a:cs typeface="Jacques Francois Shadow"/>
                <a:sym typeface="Jacques Francois Shadow"/>
              </a:rPr>
              <a:t>Irania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Jacques Francois Shadow"/>
                <a:cs typeface="Jacques Francois Shadow"/>
                <a:sym typeface="Jacques Francois Shadow"/>
              </a:rPr>
              <a:t> Macias, Certified Poetry Therapy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rbel" panose="020B0503020204020204" pitchFamily="34" charset="0"/>
                <a:ea typeface="Jacques Francois Shadow"/>
                <a:cs typeface="Jacques Francois Shadow"/>
                <a:sym typeface="Jacques Francois Shadow"/>
              </a:rPr>
              <a:t>Failitator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Jacques Francois Shadow"/>
                <a:cs typeface="Jacques Francois Shadow"/>
                <a:sym typeface="Jacques Francois Shadow"/>
              </a:rPr>
              <a:t> and Outreach Specialist for Charlotte Mecklenburg Library and Beth Murray, Ph.D. Associate Professor of Theatre Education University of North Carolina-Charlotte</a:t>
            </a:r>
            <a:endParaRPr sz="1200" b="0" i="0" u="none" strike="noStrike" cap="none" dirty="0">
              <a:solidFill>
                <a:schemeClr val="dk1"/>
              </a:solidFill>
              <a:highlight>
                <a:srgbClr val="FFFF00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en-US"/>
              <a:t>Building community--</a:t>
            </a:r>
            <a:endParaRPr/>
          </a:p>
        </p:txBody>
      </p:sp>
      <p:pic>
        <p:nvPicPr>
          <p:cNvPr id="233" name="Google Shape;233;p3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6682" y="2260349"/>
            <a:ext cx="4623788" cy="3424834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4" name="Google Shape;234;p35" descr="No photo description available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0313" y="609600"/>
            <a:ext cx="4796901" cy="281940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en-US" dirty="0"/>
              <a:t>--and connecting beyond the words</a:t>
            </a:r>
            <a:endParaRPr dirty="0"/>
          </a:p>
        </p:txBody>
      </p:sp>
      <p:pic>
        <p:nvPicPr>
          <p:cNvPr id="241" name="Google Shape;241;p36" descr="A group of people posing for a photo."/>
          <p:cNvPicPr preferRelativeResize="0"/>
          <p:nvPr/>
        </p:nvPicPr>
        <p:blipFill rotWithShape="1">
          <a:blip r:embed="rId3">
            <a:alphaModFix/>
          </a:blip>
          <a:srcRect l="5804" t="28882" r="9461" b="12919"/>
          <a:stretch/>
        </p:blipFill>
        <p:spPr>
          <a:xfrm>
            <a:off x="1360714" y="1965960"/>
            <a:ext cx="4735286" cy="245364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0" name="Google Shape;240;p36" descr="Picture with two smiling people facing the camera with pink hair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972538" y="2385296"/>
            <a:ext cx="3505199" cy="2818927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>
            <a:spLocks noGrp="1"/>
          </p:cNvSpPr>
          <p:nvPr>
            <p:ph type="title" idx="4294967295"/>
          </p:nvPr>
        </p:nvSpPr>
        <p:spPr>
          <a:xfrm>
            <a:off x="4136571" y="457198"/>
            <a:ext cx="7358743" cy="50783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Having Come This Far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 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Faye Harvin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My first words were inconvenienced and disappointed. Slowly my words changed to adjustment. 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I've been through what my through was to be. I did what I could and couldn't. I was never sure how I would get there. All that I knew was that I had to keep going and I could only look back to see how far I had come. First there was diagnosis then surgery, treatment and then another surgery. Recover, then surgery again, recover, then surgery again. Did you just hear that echo? Yet there was a point when I realized that I was thriving through and through; thriving, through my through, and then I had to go through an unexpected through and now again I find myself in recovery. Down the road I see adjustment, acceptance, survivorship and then thriving. Yes, thriving through and through, thriving through my through. I am a Sur thriver.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</a:b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47" name="Google Shape;247;p37" descr="Photo of a person looking to the righ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686" y="457198"/>
            <a:ext cx="2896281" cy="5148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 txBox="1"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orbel"/>
              <a:buNone/>
            </a:pPr>
            <a:r>
              <a:rPr lang="en-US">
                <a:latin typeface="Corbel"/>
                <a:ea typeface="Corbel"/>
                <a:cs typeface="Corbel"/>
                <a:sym typeface="Corbel"/>
              </a:rPr>
              <a:t>PLAYSCRIPT DEVELOPMENT &amp; READINGS</a:t>
            </a:r>
            <a:endParaRPr/>
          </a:p>
        </p:txBody>
      </p:sp>
      <p:sp>
        <p:nvSpPr>
          <p:cNvPr id="254" name="Google Shape;254;p38"/>
          <p:cNvSpPr txBox="1"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lang="en-US"/>
              <a:t>2020-present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9"/>
          <p:cNvSpPr txBox="1">
            <a:spLocks noGrp="1"/>
          </p:cNvSpPr>
          <p:nvPr>
            <p:ph type="title"/>
          </p:nvPr>
        </p:nvSpPr>
        <p:spPr>
          <a:xfrm>
            <a:off x="337457" y="296411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orbel"/>
              <a:buNone/>
            </a:pPr>
            <a:r>
              <a:rPr lang="en-US"/>
              <a:t>Intersections</a:t>
            </a:r>
            <a:endParaRPr/>
          </a:p>
        </p:txBody>
      </p:sp>
      <p:grpSp>
        <p:nvGrpSpPr>
          <p:cNvPr id="260" name="Google Shape;260;p39" descr="Venn diagram with poetry, theatre/drama, and mental well-being intersecting."/>
          <p:cNvGrpSpPr/>
          <p:nvPr/>
        </p:nvGrpSpPr>
        <p:grpSpPr>
          <a:xfrm>
            <a:off x="4713302" y="1099910"/>
            <a:ext cx="4935280" cy="4658178"/>
            <a:chOff x="1186330" y="59720"/>
            <a:chExt cx="4935280" cy="4658178"/>
          </a:xfrm>
        </p:grpSpPr>
        <p:sp>
          <p:nvSpPr>
            <p:cNvPr id="261" name="Google Shape;261;p39"/>
            <p:cNvSpPr/>
            <p:nvPr/>
          </p:nvSpPr>
          <p:spPr>
            <a:xfrm>
              <a:off x="2220685" y="59720"/>
              <a:ext cx="2866571" cy="2866571"/>
            </a:xfrm>
            <a:prstGeom prst="ellipse">
              <a:avLst/>
            </a:prstGeom>
            <a:solidFill>
              <a:srgbClr val="336092">
                <a:alpha val="49803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9"/>
            <p:cNvSpPr txBox="1"/>
            <p:nvPr/>
          </p:nvSpPr>
          <p:spPr>
            <a:xfrm>
              <a:off x="2602894" y="561370"/>
              <a:ext cx="2102152" cy="1289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700"/>
                <a:buFont typeface="Corbel"/>
                <a:buNone/>
              </a:pPr>
              <a:r>
                <a:rPr lang="en-US" sz="370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Poetry</a:t>
              </a:r>
              <a:endParaRPr/>
            </a:p>
          </p:txBody>
        </p:sp>
        <p:sp>
          <p:nvSpPr>
            <p:cNvPr id="263" name="Google Shape;263;p39"/>
            <p:cNvSpPr/>
            <p:nvPr/>
          </p:nvSpPr>
          <p:spPr>
            <a:xfrm>
              <a:off x="3255039" y="1851327"/>
              <a:ext cx="2866571" cy="2866571"/>
            </a:xfrm>
            <a:prstGeom prst="ellipse">
              <a:avLst/>
            </a:prstGeom>
            <a:solidFill>
              <a:srgbClr val="336092">
                <a:alpha val="49803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9"/>
            <p:cNvSpPr txBox="1"/>
            <p:nvPr/>
          </p:nvSpPr>
          <p:spPr>
            <a:xfrm>
              <a:off x="4131732" y="2591858"/>
              <a:ext cx="1719942" cy="1576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700"/>
                <a:buFont typeface="Corbel"/>
                <a:buNone/>
              </a:pPr>
              <a:r>
                <a:rPr lang="en-US" sz="370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Mental well-being</a:t>
              </a:r>
              <a:endParaRPr/>
            </a:p>
          </p:txBody>
        </p:sp>
        <p:sp>
          <p:nvSpPr>
            <p:cNvPr id="265" name="Google Shape;265;p39"/>
            <p:cNvSpPr/>
            <p:nvPr/>
          </p:nvSpPr>
          <p:spPr>
            <a:xfrm>
              <a:off x="1186330" y="1851327"/>
              <a:ext cx="2866571" cy="2866571"/>
            </a:xfrm>
            <a:prstGeom prst="ellipse">
              <a:avLst/>
            </a:prstGeom>
            <a:solidFill>
              <a:srgbClr val="336092">
                <a:alpha val="49803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9"/>
            <p:cNvSpPr txBox="1"/>
            <p:nvPr/>
          </p:nvSpPr>
          <p:spPr>
            <a:xfrm>
              <a:off x="1456266" y="2591858"/>
              <a:ext cx="1719942" cy="1576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700"/>
                <a:buFont typeface="Corbel"/>
                <a:buNone/>
              </a:pPr>
              <a:r>
                <a:rPr lang="en-US" sz="370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Theatre/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1295"/>
                </a:spcBef>
                <a:spcAft>
                  <a:spcPts val="0"/>
                </a:spcAft>
                <a:buClr>
                  <a:schemeClr val="dk1"/>
                </a:buClr>
                <a:buSzPts val="3700"/>
                <a:buFont typeface="Corbel"/>
                <a:buNone/>
              </a:pPr>
              <a:r>
                <a:rPr lang="en-US" sz="370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drama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orbel"/>
              <a:buNone/>
            </a:pPr>
            <a:r>
              <a:rPr lang="en-US" b="1"/>
              <a:t>Playwriting phases</a:t>
            </a:r>
            <a:endParaRPr/>
          </a:p>
        </p:txBody>
      </p:sp>
      <p:sp>
        <p:nvSpPr>
          <p:cNvPr id="273" name="Google Shape;273;p4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19"/>
              <a:buFont typeface="Corbel"/>
              <a:buAutoNum type="arabicPeriod"/>
            </a:pPr>
            <a:r>
              <a:rPr lang="en-US" sz="2400"/>
              <a:t>Pink House-La Casa Rosada poetry therapy groups begin (2018)</a:t>
            </a:r>
            <a:endParaRPr/>
          </a:p>
          <a:p>
            <a:pPr marL="457200" lvl="0" indent="-4572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19"/>
              <a:buFont typeface="Corbel"/>
              <a:buAutoNum type="arabicPeriod"/>
            </a:pPr>
            <a:r>
              <a:rPr lang="en-US" sz="2400"/>
              <a:t>Exploring theatre possibilities (2019 to 2020) *</a:t>
            </a:r>
            <a:endParaRPr/>
          </a:p>
          <a:p>
            <a:pPr marL="457200" lvl="0" indent="-4572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19"/>
              <a:buFont typeface="Corbel"/>
              <a:buAutoNum type="arabicPeriod"/>
            </a:pPr>
            <a:r>
              <a:rPr lang="en-US" sz="2400"/>
              <a:t>Collecting written materials and recording sessions (2020) *</a:t>
            </a:r>
            <a:endParaRPr/>
          </a:p>
          <a:p>
            <a:pPr marL="457200" lvl="0" indent="-4572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19"/>
              <a:buFont typeface="Corbel"/>
              <a:buAutoNum type="arabicPeriod"/>
            </a:pPr>
            <a:r>
              <a:rPr lang="en-US" sz="2400"/>
              <a:t>Script draft 1  zoom readings and feedback (2021)  *</a:t>
            </a:r>
            <a:endParaRPr/>
          </a:p>
          <a:p>
            <a:pPr marL="457200" lvl="0" indent="-4572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19"/>
              <a:buFont typeface="Corbel"/>
              <a:buAutoNum type="arabicPeriod"/>
            </a:pPr>
            <a:r>
              <a:rPr lang="en-US" sz="2400"/>
              <a:t>Script revisions (2021) *</a:t>
            </a:r>
            <a:endParaRPr/>
          </a:p>
          <a:p>
            <a:pPr marL="457200" lvl="0" indent="-4572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19"/>
              <a:buFont typeface="Corbel"/>
              <a:buAutoNum type="arabicPeriod"/>
            </a:pPr>
            <a:r>
              <a:rPr lang="en-US" sz="2400"/>
              <a:t>Translation (2021- 2022)**</a:t>
            </a:r>
            <a:endParaRPr/>
          </a:p>
          <a:p>
            <a:pPr marL="457200" lvl="0" indent="-4572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19"/>
              <a:buFont typeface="Corbel"/>
              <a:buAutoNum type="arabicPeriod"/>
            </a:pPr>
            <a:r>
              <a:rPr lang="en-US" sz="2400"/>
              <a:t>Community actor live readings and response (2022) ***</a:t>
            </a:r>
            <a:endParaRPr/>
          </a:p>
          <a:p>
            <a:pPr marL="457200" lvl="0" indent="-45720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19"/>
              <a:buFont typeface="Corbel"/>
              <a:buAutoNum type="arabicPeriod"/>
            </a:pPr>
            <a:r>
              <a:rPr lang="en-US" sz="2400"/>
              <a:t>Project curation and continued quest for full production (2022+) 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19"/>
              <a:buNone/>
            </a:pPr>
            <a:endParaRPr sz="2400"/>
          </a:p>
          <a:p>
            <a:pPr marL="761981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 Vision Grant (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Arts and Science Council)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1981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**Equity and Inclusion Grant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(North Carolina Arts Council)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1981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***Cultural Block Grant (Mecklenburg County and ASC)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19"/>
              <a:buNone/>
            </a:pP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1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en-US"/>
              <a:t>Reading rehearsals</a:t>
            </a:r>
            <a:endParaRPr/>
          </a:p>
        </p:txBody>
      </p:sp>
      <p:pic>
        <p:nvPicPr>
          <p:cNvPr id="280" name="Google Shape;280;p41" descr="Image of a person with their arms up and hands touching in a green shirt. The person is smiling and sitting at a tabl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1706217"/>
            <a:ext cx="2584175" cy="3445566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9" name="Google Shape;279;p41" descr="No photo description available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3810" y="381000"/>
            <a:ext cx="4197626" cy="5277678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55B9-C921-A930-28D6-31B07087C7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8240" y="-1356360"/>
            <a:ext cx="9875520" cy="1356360"/>
          </a:xfrm>
        </p:spPr>
        <p:txBody>
          <a:bodyPr/>
          <a:lstStyle/>
          <a:p>
            <a:r>
              <a:rPr lang="en-US" dirty="0"/>
              <a:t>People</a:t>
            </a:r>
          </a:p>
        </p:txBody>
      </p:sp>
      <p:pic>
        <p:nvPicPr>
          <p:cNvPr id="285" name="Google Shape;285;p42" descr="Photo of several people of multiple ages in a library smiling at the camera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471" y="513995"/>
            <a:ext cx="6041570" cy="4299857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6" name="Google Shape;286;p42" descr="Photo of a person sitting at a desk in a library and smiling with their hands on a folder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8696" y="512419"/>
            <a:ext cx="2187436" cy="2916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en-US" dirty="0"/>
              <a:t>Reading performances</a:t>
            </a:r>
            <a:endParaRPr dirty="0"/>
          </a:p>
        </p:txBody>
      </p:sp>
      <p:pic>
        <p:nvPicPr>
          <p:cNvPr id="293" name="Google Shape;293;p43" descr="No photo description availabl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146" y="1753925"/>
            <a:ext cx="4385050" cy="2261483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4" name="Google Shape;294;p43" descr="Photo of a standing person with a red folder and pink scarf smiling at the camera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8414" y="2656114"/>
            <a:ext cx="2307586" cy="3287486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5" name="Google Shape;295;p43" descr="Photo of a standing person in a doorway with a small group of people behind them on cushioned chairs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51069" y="2608092"/>
            <a:ext cx="4235520" cy="3180776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2" name="Google Shape;292;p43" descr="May be an image of 1 person and indoor"/>
          <p:cNvPicPr preferRelativeResize="0"/>
          <p:nvPr/>
        </p:nvPicPr>
        <p:blipFill rotWithShape="1">
          <a:blip r:embed="rId6">
            <a:alphaModFix/>
          </a:blip>
          <a:srcRect t="31577" r="678"/>
          <a:stretch/>
        </p:blipFill>
        <p:spPr>
          <a:xfrm>
            <a:off x="8514095" y="627017"/>
            <a:ext cx="2959494" cy="2677886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2346D-BC33-4356-1BC7-6D2B6F2F1F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8240" y="-1356360"/>
            <a:ext cx="9875520" cy="1356360"/>
          </a:xfrm>
        </p:spPr>
        <p:txBody>
          <a:bodyPr/>
          <a:lstStyle/>
          <a:p>
            <a:r>
              <a:rPr lang="en-US" dirty="0"/>
              <a:t>Music</a:t>
            </a:r>
          </a:p>
        </p:txBody>
      </p:sp>
      <p:pic>
        <p:nvPicPr>
          <p:cNvPr id="300" name="Google Shape;300;p44" descr="No photo description availabl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912" y="410935"/>
            <a:ext cx="6683829" cy="3703864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1" name="Google Shape;301;p44" descr="Photo of five people sitting at music stands and singing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7703" y="2510490"/>
            <a:ext cx="5393636" cy="340968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>
            <a:spLocks noGrp="1"/>
          </p:cNvSpPr>
          <p:nvPr>
            <p:ph type="title"/>
          </p:nvPr>
        </p:nvSpPr>
        <p:spPr>
          <a:xfrm>
            <a:off x="415600" y="4172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r>
              <a:rPr lang="en-US" sz="4000" b="1">
                <a:latin typeface="Corbel"/>
                <a:ea typeface="Corbel"/>
                <a:cs typeface="Corbel"/>
                <a:sym typeface="Corbel"/>
              </a:rPr>
              <a:t>Agenda</a:t>
            </a:r>
            <a:endParaRPr sz="4000" b="1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6" name="Google Shape;176;p27" descr="NNLM logo."/>
          <p:cNvSpPr/>
          <p:nvPr/>
        </p:nvSpPr>
        <p:spPr>
          <a:xfrm>
            <a:off x="94975" y="6121400"/>
            <a:ext cx="12191999" cy="736600"/>
          </a:xfrm>
          <a:prstGeom prst="rect">
            <a:avLst/>
          </a:prstGeom>
          <a:solidFill>
            <a:srgbClr val="20548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27" descr="Network of the National Library of Medicine log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1" y="6221477"/>
            <a:ext cx="3545515" cy="56885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7"/>
          <p:cNvSpPr txBox="1"/>
          <p:nvPr/>
        </p:nvSpPr>
        <p:spPr>
          <a:xfrm>
            <a:off x="637005" y="1606090"/>
            <a:ext cx="8647560" cy="486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Presenters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Project Overview &amp; Phases (with video)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Poetry Therapy Work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Playscript Development and Performance Work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Arts-based Medical Curriculum Module Work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Learnings &amp; Analysis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Hopes, Moving Forward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Questions &amp; Contact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5"/>
          <p:cNvSpPr txBox="1">
            <a:spLocks noGrp="1"/>
          </p:cNvSpPr>
          <p:nvPr>
            <p:ph type="title" idx="4294967295"/>
          </p:nvPr>
        </p:nvSpPr>
        <p:spPr>
          <a:xfrm>
            <a:off x="413657" y="272143"/>
            <a:ext cx="3984171" cy="48320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Sharing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across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communities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in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Spanish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and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English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45" descr="No photo description availabl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2014" y="367393"/>
            <a:ext cx="6657975" cy="514350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6"/>
          <p:cNvSpPr txBox="1">
            <a:spLocks noGrp="1"/>
          </p:cNvSpPr>
          <p:nvPr>
            <p:ph type="title" idx="4294967295"/>
          </p:nvPr>
        </p:nvSpPr>
        <p:spPr>
          <a:xfrm>
            <a:off x="1285461" y="556591"/>
            <a:ext cx="4651500" cy="41559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Building community—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beyond the performance . . . including at library staff training.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46" descr="Photo of three people sitting at music stand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639752" y="1179032"/>
            <a:ext cx="5115343" cy="360542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7"/>
          <p:cNvSpPr txBox="1"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</a:pPr>
            <a:r>
              <a:rPr lang="en-US" dirty="0"/>
              <a:t>Video</a:t>
            </a:r>
            <a:endParaRPr dirty="0"/>
          </a:p>
        </p:txBody>
      </p:sp>
      <p:sp>
        <p:nvSpPr>
          <p:cNvPr id="321" name="Google Shape;321;p47"/>
          <p:cNvSpPr txBox="1">
            <a:spLocks noGrp="1"/>
          </p:cNvSpPr>
          <p:nvPr>
            <p:ph type="body" idx="2"/>
          </p:nvPr>
        </p:nvSpPr>
        <p:spPr>
          <a:xfrm>
            <a:off x="1143000" y="2834640"/>
            <a:ext cx="393192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60"/>
              <a:buNone/>
            </a:pPr>
            <a:r>
              <a:rPr lang="en-US"/>
              <a:t>A brief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overview video </a:t>
            </a:r>
            <a:r>
              <a:rPr lang="en-US"/>
              <a:t>created during the concert reading rehearsal process (2022)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lang="en-US" sz="1400"/>
              <a:t>https://fb.watch/rvwErlvWza/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endParaRPr/>
          </a:p>
        </p:txBody>
      </p:sp>
      <p:pic>
        <p:nvPicPr>
          <p:cNvPr id="320" name="Google Shape;320;p47" descr="Logo for Tatas Tales.">
            <a:hlinkClick r:id="rId3"/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949496" y="2076778"/>
            <a:ext cx="5213350" cy="3031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8"/>
          <p:cNvSpPr txBox="1"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orbel"/>
              <a:buNone/>
            </a:pPr>
            <a:r>
              <a:rPr lang="en-US">
                <a:latin typeface="Corbel"/>
                <a:ea typeface="Corbel"/>
                <a:cs typeface="Corbel"/>
                <a:sym typeface="Corbel"/>
              </a:rPr>
              <a:t>ARTS-BASED MEDICAL CURRICULUM MODULE DEVELOPMENT &amp; IMPACT RESEARCH</a:t>
            </a:r>
            <a:endParaRPr/>
          </a:p>
        </p:txBody>
      </p:sp>
      <p:sp>
        <p:nvSpPr>
          <p:cNvPr id="327" name="Google Shape;327;p48"/>
          <p:cNvSpPr txBox="1"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lang="en-US"/>
              <a:t>2023-present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9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en-US"/>
              <a:t>Medical Learning Possibilities</a:t>
            </a:r>
            <a:endParaRPr/>
          </a:p>
        </p:txBody>
      </p:sp>
      <p:sp>
        <p:nvSpPr>
          <p:cNvPr id="333" name="Google Shape;333;p49"/>
          <p:cNvSpPr txBox="1"/>
          <p:nvPr/>
        </p:nvSpPr>
        <p:spPr>
          <a:xfrm>
            <a:off x="1285461" y="1709530"/>
            <a:ext cx="926326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Arts-based approaches help humanize.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Arts-based approaches embrace—and often embody--multiple perspectives; multiple right ways.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0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en-US" dirty="0"/>
              <a:t>Our Team</a:t>
            </a:r>
            <a:endParaRPr dirty="0"/>
          </a:p>
        </p:txBody>
      </p:sp>
      <p:sp>
        <p:nvSpPr>
          <p:cNvPr id="340" name="Google Shape;340;p50"/>
          <p:cNvSpPr txBox="1"/>
          <p:nvPr/>
        </p:nvSpPr>
        <p:spPr>
          <a:xfrm>
            <a:off x="225286" y="1577008"/>
            <a:ext cx="308161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Katie Shue-McGuffin</a:t>
            </a:r>
            <a:r>
              <a:rPr lang="en-US" sz="16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1800" b="0" i="0" dirty="0">
                <a:solidFill>
                  <a:srgbClr val="222222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DNP, MSN, APRN, FNP-C, Doctor of Nursing Practice Program Coordinator </a:t>
            </a:r>
            <a:endParaRPr sz="1800" dirty="0">
              <a:solidFill>
                <a:srgbClr val="222222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41" name="Google Shape;341;p50"/>
          <p:cNvSpPr txBox="1"/>
          <p:nvPr/>
        </p:nvSpPr>
        <p:spPr>
          <a:xfrm>
            <a:off x="225287" y="3524431"/>
            <a:ext cx="2915478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Charlene Whittaker-Brown, </a:t>
            </a:r>
            <a:r>
              <a:rPr lang="en-US" sz="1800" i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DNP, MSN, FNP-C, PMHNP-BC, CHFN,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Clinical Professor, School of Nursing and Gerontology Program</a:t>
            </a:r>
            <a:endParaRPr/>
          </a:p>
        </p:txBody>
      </p:sp>
      <p:pic>
        <p:nvPicPr>
          <p:cNvPr id="339" name="Google Shape;339;p50" descr="Screen shot of five people in a virtual meeting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1516" y="371062"/>
            <a:ext cx="6118048" cy="5159248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0"/>
          <p:cNvSpPr txBox="1"/>
          <p:nvPr/>
        </p:nvSpPr>
        <p:spPr>
          <a:xfrm>
            <a:off x="9914945" y="1965960"/>
            <a:ext cx="220715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Cory Sheeler</a:t>
            </a: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1800" b="0" i="0" cap="none">
                <a:solidFill>
                  <a:srgbClr val="10182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DNP, FNP-BC, </a:t>
            </a:r>
            <a:r>
              <a:rPr lang="en-US" sz="1800" b="0" i="0" cap="none">
                <a:solidFill>
                  <a:srgbClr val="101820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ENP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rgbClr val="837032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Clinical Assistant Professor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1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en-US"/>
              <a:t>Two types of module</a:t>
            </a:r>
            <a:endParaRPr/>
          </a:p>
        </p:txBody>
      </p:sp>
      <p:sp>
        <p:nvSpPr>
          <p:cNvPr id="348" name="Google Shape;348;p51"/>
          <p:cNvSpPr txBox="1"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Video-based with Discussion</a:t>
            </a:r>
            <a:endParaRPr/>
          </a:p>
        </p:txBody>
      </p:sp>
      <p:sp>
        <p:nvSpPr>
          <p:cNvPr id="349" name="Google Shape;349;p51"/>
          <p:cNvSpPr txBox="1">
            <a:spLocks noGrp="1"/>
          </p:cNvSpPr>
          <p:nvPr>
            <p:ph type="body" idx="2"/>
          </p:nvPr>
        </p:nvSpPr>
        <p:spPr>
          <a:xfrm>
            <a:off x="1143000" y="2721483"/>
            <a:ext cx="475488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0000"/>
              <a:buChar char="•"/>
            </a:pPr>
            <a:r>
              <a:rPr lang="en-US"/>
              <a:t>Adapted from a scene in the script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80000"/>
              <a:buChar char="•"/>
            </a:pPr>
            <a:r>
              <a:rPr lang="en-US"/>
              <a:t>One video is about patients on their way to appointments and in a waiting room, revealing diversity in medical histories and lived experiences.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80000"/>
              <a:buChar char="•"/>
            </a:pPr>
            <a:r>
              <a:rPr lang="en-US"/>
              <a:t>Another video is about a patient who trades places with the doctor in an exam room.</a:t>
            </a:r>
            <a:endParaRPr/>
          </a:p>
        </p:txBody>
      </p:sp>
      <p:sp>
        <p:nvSpPr>
          <p:cNvPr id="350" name="Google Shape;350;p51"/>
          <p:cNvSpPr txBox="1">
            <a:spLocks noGrp="1"/>
          </p:cNvSpPr>
          <p:nvPr>
            <p:ph type="body" idx="3"/>
          </p:nvPr>
        </p:nvSpPr>
        <p:spPr>
          <a:xfrm>
            <a:off x="6269173" y="1999032"/>
            <a:ext cx="4754880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/>
              <a:t>Arts-based</a:t>
            </a:r>
            <a:endParaRPr/>
          </a:p>
        </p:txBody>
      </p:sp>
      <p:sp>
        <p:nvSpPr>
          <p:cNvPr id="351" name="Google Shape;351;p51"/>
          <p:cNvSpPr txBox="1">
            <a:spLocks noGrp="1"/>
          </p:cNvSpPr>
          <p:nvPr>
            <p:ph type="body" idx="4"/>
          </p:nvPr>
        </p:nvSpPr>
        <p:spPr>
          <a:xfrm>
            <a:off x="6269173" y="2719322"/>
            <a:ext cx="475488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0000"/>
              <a:buChar char="•"/>
            </a:pPr>
            <a:r>
              <a:rPr lang="en-US"/>
              <a:t>Learn in and through individual and collective poetry and theatre activity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80000"/>
              <a:buChar char="•"/>
            </a:pPr>
            <a:r>
              <a:rPr lang="en-US"/>
              <a:t>One lesson centers around a poem and explores observation, non-verbal communication, and responsiveness.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80000"/>
              <a:buChar char="•"/>
            </a:pPr>
            <a:r>
              <a:rPr lang="en-US"/>
              <a:t>Another lesson uses applied theatre strategies, particularly forum theatre, to help students explore balancing complex medical knowledge and humanizing communication with patients.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2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en-US"/>
              <a:t>Self Study</a:t>
            </a:r>
            <a:endParaRPr/>
          </a:p>
        </p:txBody>
      </p:sp>
      <p:sp>
        <p:nvSpPr>
          <p:cNvPr id="357" name="Google Shape;357;p52"/>
          <p:cNvSpPr txBox="1">
            <a:spLocks noGrp="1"/>
          </p:cNvSpPr>
          <p:nvPr>
            <p:ph type="body" idx="3"/>
          </p:nvPr>
        </p:nvSpPr>
        <p:spPr>
          <a:xfrm>
            <a:off x="1143000" y="1999032"/>
            <a:ext cx="9881053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US" b="0"/>
              <a:t>Asking questions about how we are learning with and from each other across disciplinary borders.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3"/>
          <p:cNvSpPr txBox="1"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orbel"/>
              <a:buNone/>
            </a:pPr>
            <a:r>
              <a:rPr lang="en-US"/>
              <a:t>EMERGING LEARNINGS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4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en-US"/>
              <a:t>Some key insights</a:t>
            </a:r>
            <a:endParaRPr/>
          </a:p>
        </p:txBody>
      </p:sp>
      <p:sp>
        <p:nvSpPr>
          <p:cNvPr id="368" name="Google Shape;368;p54"/>
          <p:cNvSpPr txBox="1"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Asking “Whose voice or perspective is missing?” is a continual important habit.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Process matters.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The art of collective curation, such as the Tatas Tales/Los Cuentos de las Tatas Facebook page, is data in community-centered research.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Stories of navigating medical system language, cultural, social  and economic borders are universal, even if patients share a home language with their care provider.</a:t>
            </a:r>
            <a:endParaRPr/>
          </a:p>
          <a:p>
            <a:pPr marL="228600" lvl="0" indent="-18288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</a:pPr>
            <a:r>
              <a:rPr lang="en-US"/>
              <a:t>Everyone is creative. Creative approaches hold space for diversity and complexity.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415600" y="4172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r>
              <a:rPr lang="en-US" sz="4000" b="1"/>
              <a:t>Introductions</a:t>
            </a:r>
            <a:endParaRPr sz="4000" b="1"/>
          </a:p>
        </p:txBody>
      </p:sp>
      <p:pic>
        <p:nvPicPr>
          <p:cNvPr id="188" name="Google Shape;188;p28" descr="Picture of a person sitting on a bench in a room with decorative columns and arches looking at the camera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4423" y="1217340"/>
            <a:ext cx="3770037" cy="463732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8"/>
          <p:cNvSpPr txBox="1"/>
          <p:nvPr/>
        </p:nvSpPr>
        <p:spPr>
          <a:xfrm>
            <a:off x="5007429" y="1688705"/>
            <a:ext cx="2013857" cy="406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Irania</a:t>
            </a:r>
            <a:r>
              <a:rPr lang="en-US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Macias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Poetry Therapy Facilitator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Teaching Artist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Library Community Outreach Specialist, Bilingual Programs at Charlotte Mecklenburg Libraries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28" descr="Photo of a person smiling at the screen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9074" y="2619418"/>
            <a:ext cx="2081537" cy="271458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8"/>
          <p:cNvSpPr txBox="1"/>
          <p:nvPr/>
        </p:nvSpPr>
        <p:spPr>
          <a:xfrm>
            <a:off x="9916886" y="3429000"/>
            <a:ext cx="2013857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Murray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Associate Professor of Theatre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Education at University of North Carolina-Charlotte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8" descr="NNLM logo."/>
          <p:cNvSpPr/>
          <p:nvPr/>
        </p:nvSpPr>
        <p:spPr>
          <a:xfrm>
            <a:off x="94975" y="6121400"/>
            <a:ext cx="12191999" cy="736600"/>
          </a:xfrm>
          <a:prstGeom prst="rect">
            <a:avLst/>
          </a:prstGeom>
          <a:solidFill>
            <a:srgbClr val="20548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28" descr="Network of the National Library of Medicine log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601" y="6221477"/>
            <a:ext cx="3545515" cy="568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5"/>
          <p:cNvSpPr txBox="1"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orbel"/>
              <a:buNone/>
            </a:pPr>
            <a:r>
              <a:rPr lang="en-US"/>
              <a:t>NEXT?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6"/>
          <p:cNvSpPr txBox="1">
            <a:spLocks noGrp="1"/>
          </p:cNvSpPr>
          <p:nvPr>
            <p:ph type="title"/>
          </p:nvPr>
        </p:nvSpPr>
        <p:spPr>
          <a:xfrm>
            <a:off x="1981200" y="274639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orbel"/>
              <a:buNone/>
            </a:pPr>
            <a:r>
              <a:rPr lang="en-US"/>
              <a:t>Hopes: Looking Forward </a:t>
            </a:r>
            <a:endParaRPr/>
          </a:p>
        </p:txBody>
      </p:sp>
      <p:sp>
        <p:nvSpPr>
          <p:cNvPr id="379" name="Google Shape;379;p56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US">
                <a:solidFill>
                  <a:schemeClr val="dk1"/>
                </a:solidFill>
              </a:rPr>
              <a:t>Who’s still missing? Do we seek more people experiencing this play or more theatre-based processes tailored to specific needs and communities? Or both?</a:t>
            </a:r>
            <a:endParaRPr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US"/>
              <a:t>How do we build on medical/clinical/social service interest in video and arts-based modules in training and education? (pilot curricula; replicating/revising process inclusively, with belonging embedded)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US"/>
              <a:t>Fully-mounted production?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7"/>
          <p:cNvSpPr txBox="1">
            <a:spLocks noGrp="1"/>
          </p:cNvSpPr>
          <p:nvPr>
            <p:ph type="title"/>
          </p:nvPr>
        </p:nvSpPr>
        <p:spPr>
          <a:xfrm>
            <a:off x="1981200" y="274639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orbel"/>
              <a:buNone/>
            </a:pPr>
            <a:r>
              <a:rPr lang="en-US"/>
              <a:t>Moving Forward</a:t>
            </a:r>
            <a:endParaRPr/>
          </a:p>
        </p:txBody>
      </p:sp>
      <p:sp>
        <p:nvSpPr>
          <p:cNvPr id="385" name="Google Shape;385;p57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en-US"/>
              <a:t>How can YOU get involved?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8"/>
          <p:cNvSpPr txBox="1">
            <a:spLocks noGrp="1"/>
          </p:cNvSpPr>
          <p:nvPr>
            <p:ph type="title"/>
          </p:nvPr>
        </p:nvSpPr>
        <p:spPr>
          <a:xfrm>
            <a:off x="415600" y="4172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r>
              <a:rPr lang="en-US" sz="4000" b="1"/>
              <a:t>Responses, Take aways and Questions?</a:t>
            </a:r>
            <a:endParaRPr/>
          </a:p>
        </p:txBody>
      </p:sp>
      <p:sp>
        <p:nvSpPr>
          <p:cNvPr id="391" name="Google Shape;391;p58" descr="NNLM logo."/>
          <p:cNvSpPr/>
          <p:nvPr/>
        </p:nvSpPr>
        <p:spPr>
          <a:xfrm>
            <a:off x="94975" y="6121400"/>
            <a:ext cx="12191999" cy="736600"/>
          </a:xfrm>
          <a:prstGeom prst="rect">
            <a:avLst/>
          </a:prstGeom>
          <a:solidFill>
            <a:srgbClr val="20548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58" descr="Network of the National Library of Medicine log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1" y="6221477"/>
            <a:ext cx="3545515" cy="568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9"/>
          <p:cNvSpPr txBox="1">
            <a:spLocks noGrp="1"/>
          </p:cNvSpPr>
          <p:nvPr>
            <p:ph type="title"/>
          </p:nvPr>
        </p:nvSpPr>
        <p:spPr>
          <a:xfrm>
            <a:off x="415600" y="4172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r>
              <a:rPr lang="en-US" sz="4000" b="1" dirty="0"/>
              <a:t>Keep in touch</a:t>
            </a:r>
            <a:endParaRPr dirty="0"/>
          </a:p>
        </p:txBody>
      </p:sp>
      <p:sp>
        <p:nvSpPr>
          <p:cNvPr id="398" name="Google Shape;398;p59" descr="NNLM logo."/>
          <p:cNvSpPr/>
          <p:nvPr/>
        </p:nvSpPr>
        <p:spPr>
          <a:xfrm>
            <a:off x="94975" y="6121400"/>
            <a:ext cx="12191999" cy="736600"/>
          </a:xfrm>
          <a:prstGeom prst="rect">
            <a:avLst/>
          </a:prstGeom>
          <a:solidFill>
            <a:srgbClr val="20548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p59" descr="Network of the National Library of Medicine log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1" y="6221477"/>
            <a:ext cx="3545515" cy="56885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9"/>
          <p:cNvSpPr txBox="1"/>
          <p:nvPr/>
        </p:nvSpPr>
        <p:spPr>
          <a:xfrm>
            <a:off x="1709530" y="1951672"/>
            <a:ext cx="877294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Irania Macias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iraniapatterson@gmail.com</a:t>
            </a:r>
            <a:endParaRPr sz="3600"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Beth Murray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emurra17@charlotte.edu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PROJECT OVERVIEW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orbel"/>
              <a:buNone/>
            </a:pPr>
            <a:r>
              <a:rPr lang="en-US" b="1"/>
              <a:t>Tatas Tales/Los Cuentos de las Tatas Project </a:t>
            </a:r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609596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rbel"/>
              <a:buAutoNum type="arabicPeriod"/>
            </a:pPr>
            <a:r>
              <a:rPr lang="en-US" sz="2400" dirty="0"/>
              <a:t>Began as </a:t>
            </a:r>
            <a:r>
              <a:rPr lang="en-US" sz="2400" b="1" dirty="0">
                <a:solidFill>
                  <a:schemeClr val="dk2"/>
                </a:solidFill>
              </a:rPr>
              <a:t>creative arts in mental health project for breast-cancer survivors </a:t>
            </a:r>
            <a:r>
              <a:rPr lang="en-US" sz="2400" dirty="0"/>
              <a:t>to:</a:t>
            </a:r>
            <a:endParaRPr dirty="0"/>
          </a:p>
          <a:p>
            <a:pPr marL="1219170" lvl="1" indent="-42332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2200" dirty="0"/>
              <a:t>build resilience and foster intercultural exchange </a:t>
            </a:r>
            <a:endParaRPr dirty="0"/>
          </a:p>
          <a:p>
            <a:pPr marL="1219170" lvl="1" indent="-42332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2200" dirty="0"/>
              <a:t>connect survivor stories creatively</a:t>
            </a:r>
            <a:endParaRPr dirty="0"/>
          </a:p>
          <a:p>
            <a:pPr marL="1219170" lvl="1" indent="-42332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2200" dirty="0"/>
              <a:t>reduce stigma and fear about breast cancer conversations</a:t>
            </a:r>
            <a:endParaRPr sz="2400" dirty="0"/>
          </a:p>
          <a:p>
            <a:pPr marL="609596" lvl="0" indent="-3428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rbel"/>
              <a:buNone/>
            </a:pPr>
            <a:endParaRPr sz="2400" dirty="0"/>
          </a:p>
          <a:p>
            <a:pPr marL="609596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rbel"/>
              <a:buAutoNum type="arabicPeriod"/>
            </a:pPr>
            <a:r>
              <a:rPr lang="en-US" sz="2400" dirty="0"/>
              <a:t>Writings, drawing and talk from survivors became the basis for a </a:t>
            </a:r>
            <a:r>
              <a:rPr lang="en-US" sz="2400" b="1" dirty="0">
                <a:solidFill>
                  <a:schemeClr val="dk2"/>
                </a:solidFill>
              </a:rPr>
              <a:t>playscript in Spanish and English </a:t>
            </a:r>
            <a:r>
              <a:rPr lang="en-US" sz="2400" dirty="0"/>
              <a:t>which has been performed and “worked” as a concert reading across the community.</a:t>
            </a:r>
            <a:endParaRPr dirty="0"/>
          </a:p>
          <a:p>
            <a:pPr marL="609596" lvl="0" indent="-3428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rbel"/>
              <a:buNone/>
            </a:pPr>
            <a:endParaRPr sz="2400" dirty="0"/>
          </a:p>
          <a:p>
            <a:pPr marL="609596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rbel"/>
              <a:buAutoNum type="arabicPeriod"/>
            </a:pPr>
            <a:r>
              <a:rPr lang="en-US" sz="2400" dirty="0"/>
              <a:t>Currently developing, piloting and researching the impact of </a:t>
            </a:r>
            <a:r>
              <a:rPr lang="en-US" sz="2400" b="1" dirty="0">
                <a:solidFill>
                  <a:schemeClr val="accent1"/>
                </a:solidFill>
              </a:rPr>
              <a:t>arts-based curriculum modules with colleagues in nursing education</a:t>
            </a:r>
            <a:r>
              <a:rPr lang="en-US" sz="2400" b="1" dirty="0"/>
              <a:t> </a:t>
            </a:r>
            <a:r>
              <a:rPr lang="en-US" sz="2400" dirty="0"/>
              <a:t>building on the script, methods used in poetry group sessions, and applied theatre strategies</a:t>
            </a:r>
            <a:endParaRPr dirty="0"/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200" dirty="0"/>
          </a:p>
          <a:p>
            <a:pPr marL="609585" lvl="0" indent="-3428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orbel"/>
              <a:buNone/>
            </a:pPr>
            <a:r>
              <a:rPr lang="en-US">
                <a:latin typeface="Corbel"/>
                <a:ea typeface="Corbel"/>
                <a:cs typeface="Corbel"/>
                <a:sym typeface="Corbel"/>
              </a:rPr>
              <a:t>POETRY THERAPY GROUPS</a:t>
            </a:r>
            <a:endParaRPr/>
          </a:p>
        </p:txBody>
      </p:sp>
      <p:sp>
        <p:nvSpPr>
          <p:cNvPr id="207" name="Google Shape;207;p31"/>
          <p:cNvSpPr txBox="1"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lang="en-US"/>
              <a:t>2018-present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alibri"/>
              <a:buNone/>
            </a:pP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The mission at the poetry table</a:t>
            </a:r>
            <a:endParaRPr/>
          </a:p>
        </p:txBody>
      </p:sp>
      <p:sp>
        <p:nvSpPr>
          <p:cNvPr id="213" name="Google Shape;213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o support local Latina and non-Latina breast cancer survivors to build resilience, and foster intercultural exchanges by connecting their stories creatively, and reducing stigma and fear about breast cancer conversations</a:t>
            </a:r>
            <a:endParaRPr/>
          </a:p>
          <a:p>
            <a:pPr marL="15239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609585" lvl="0" indent="-3428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Corbel"/>
              <a:buNone/>
            </a:pPr>
            <a:r>
              <a:rPr lang="en-US" b="1"/>
              <a:t>Basic poetry session components </a:t>
            </a:r>
            <a:endParaRPr/>
          </a:p>
        </p:txBody>
      </p:sp>
      <p:sp>
        <p:nvSpPr>
          <p:cNvPr id="220" name="Google Shape;220;p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>
                <a:solidFill>
                  <a:schemeClr val="dk1"/>
                </a:solidFill>
              </a:rPr>
              <a:t>Entry:</a:t>
            </a:r>
            <a:r>
              <a:rPr lang="en-US" sz="2800">
                <a:solidFill>
                  <a:schemeClr val="dk1"/>
                </a:solidFill>
              </a:rPr>
              <a:t> I am here, it is the literature that brings me in. </a:t>
            </a:r>
            <a:endParaRPr sz="2800"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>
                <a:solidFill>
                  <a:schemeClr val="dk1"/>
                </a:solidFill>
              </a:rPr>
              <a:t>Engaged:</a:t>
            </a:r>
            <a:r>
              <a:rPr lang="en-US" sz="2800">
                <a:solidFill>
                  <a:schemeClr val="dk1"/>
                </a:solidFill>
              </a:rPr>
              <a:t> I am here and it reaches me (the recognition of the self in the process). </a:t>
            </a:r>
            <a:endParaRPr sz="2800"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>
                <a:solidFill>
                  <a:schemeClr val="dk1"/>
                </a:solidFill>
              </a:rPr>
              <a:t>Involved:</a:t>
            </a:r>
            <a:r>
              <a:rPr lang="en-US" sz="2800">
                <a:solidFill>
                  <a:schemeClr val="dk1"/>
                </a:solidFill>
              </a:rPr>
              <a:t> I feel and I think and it touches me. </a:t>
            </a:r>
            <a:endParaRPr sz="2800"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>
                <a:solidFill>
                  <a:schemeClr val="dk1"/>
                </a:solidFill>
              </a:rPr>
              <a:t>Incorporated:</a:t>
            </a:r>
            <a:r>
              <a:rPr lang="en-US" sz="2800">
                <a:solidFill>
                  <a:schemeClr val="dk1"/>
                </a:solidFill>
              </a:rPr>
              <a:t> I tried it on and it moves me (walking the talk and being. aware of new possibilities) </a:t>
            </a:r>
            <a:endParaRPr sz="2800"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>
                <a:solidFill>
                  <a:schemeClr val="dk1"/>
                </a:solidFill>
              </a:rPr>
              <a:t>Initiative:</a:t>
            </a:r>
            <a:r>
              <a:rPr lang="en-US" sz="2800">
                <a:solidFill>
                  <a:schemeClr val="dk1"/>
                </a:solidFill>
              </a:rPr>
              <a:t> I do and I take it with me. </a:t>
            </a:r>
            <a:endParaRPr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en-US"/>
              <a:t>At the poetry table</a:t>
            </a:r>
            <a:endParaRPr/>
          </a:p>
        </p:txBody>
      </p:sp>
      <p:pic>
        <p:nvPicPr>
          <p:cNvPr id="227" name="Google Shape;227;p34" descr="Imag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77736" y="2227218"/>
            <a:ext cx="3649663" cy="3034701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6" name="Google Shape;226;p34" descr="At the creative table&#10;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703976" y="446313"/>
            <a:ext cx="3909595" cy="5148944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Basis">
  <a:themeElements>
    <a:clrScheme name="Custom 15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366092"/>
      </a:accent1>
      <a:accent2>
        <a:srgbClr val="953734"/>
      </a:accent2>
      <a:accent3>
        <a:srgbClr val="586D2D"/>
      </a:accent3>
      <a:accent4>
        <a:srgbClr val="76923C"/>
      </a:accent4>
      <a:accent5>
        <a:srgbClr val="4BACC6"/>
      </a:accent5>
      <a:accent6>
        <a:srgbClr val="F78629"/>
      </a:accent6>
      <a:hlink>
        <a:srgbClr val="632423"/>
      </a:hlink>
      <a:folHlink>
        <a:srgbClr val="63242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s">
  <a:themeElements>
    <a:clrScheme name="Custom 15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366092"/>
      </a:accent1>
      <a:accent2>
        <a:srgbClr val="953734"/>
      </a:accent2>
      <a:accent3>
        <a:srgbClr val="586D2D"/>
      </a:accent3>
      <a:accent4>
        <a:srgbClr val="76923C"/>
      </a:accent4>
      <a:accent5>
        <a:srgbClr val="4BACC6"/>
      </a:accent5>
      <a:accent6>
        <a:srgbClr val="F78629"/>
      </a:accent6>
      <a:hlink>
        <a:srgbClr val="632423"/>
      </a:hlink>
      <a:folHlink>
        <a:srgbClr val="63242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1214</Words>
  <Application>Microsoft Macintosh PowerPoint</Application>
  <PresentationFormat>Widescreen</PresentationFormat>
  <Paragraphs>144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Corbel</vt:lpstr>
      <vt:lpstr>Arial</vt:lpstr>
      <vt:lpstr>EB Garamond</vt:lpstr>
      <vt:lpstr>Calibri</vt:lpstr>
      <vt:lpstr>Jacques Francois Shadow</vt:lpstr>
      <vt:lpstr>1_Basis</vt:lpstr>
      <vt:lpstr>Basis</vt:lpstr>
      <vt:lpstr> Tatas Tales/ Los Cuentos de las Tatas:   Building Resilience Through Poetry Therapy and Theatre/Fomentando la Resilencia a Través de la Poesia y el Teatro   </vt:lpstr>
      <vt:lpstr>Agenda</vt:lpstr>
      <vt:lpstr>Introductions</vt:lpstr>
      <vt:lpstr>PROJECT OVERVIEW</vt:lpstr>
      <vt:lpstr>Tatas Tales/Los Cuentos de las Tatas Project </vt:lpstr>
      <vt:lpstr>POETRY THERAPY GROUPS</vt:lpstr>
      <vt:lpstr>The mission at the poetry table</vt:lpstr>
      <vt:lpstr>Basic poetry session components </vt:lpstr>
      <vt:lpstr>At the poetry table</vt:lpstr>
      <vt:lpstr>Building community--</vt:lpstr>
      <vt:lpstr>--and connecting beyond the words</vt:lpstr>
      <vt:lpstr>Having Come This Far   Faye Harvin  My first words were inconvenienced and disappointed. Slowly my words changed to adjustment.   I've been through what my through was to be. I did what I could and couldn't. I was never sure how I would get there. All that I knew was that I had to keep going and I could only look back to see how far I had come. First there was diagnosis then surgery, treatment and then another surgery. Recover, then surgery again, recover, then surgery again. Did you just hear that echo? Yet there was a point when I realized that I was thriving through and through; thriving, through my through, and then I had to go through an unexpected through and now again I find myself in recovery. Down the road I see adjustment, acceptance, survivorship and then thriving. Yes, thriving through and through, thriving through my through. I am a Sur thriver.  </vt:lpstr>
      <vt:lpstr>PLAYSCRIPT DEVELOPMENT &amp; READINGS</vt:lpstr>
      <vt:lpstr>Intersections</vt:lpstr>
      <vt:lpstr>Playwriting phases</vt:lpstr>
      <vt:lpstr>Reading rehearsals</vt:lpstr>
      <vt:lpstr>People</vt:lpstr>
      <vt:lpstr>Reading performances</vt:lpstr>
      <vt:lpstr>Music</vt:lpstr>
      <vt:lpstr>Sharing  across communities in  Spanish  and  English</vt:lpstr>
      <vt:lpstr>Building community— beyond the performance . . . including at library staff training.</vt:lpstr>
      <vt:lpstr>Video</vt:lpstr>
      <vt:lpstr>ARTS-BASED MEDICAL CURRICULUM MODULE DEVELOPMENT &amp; IMPACT RESEARCH</vt:lpstr>
      <vt:lpstr>Medical Learning Possibilities</vt:lpstr>
      <vt:lpstr>Our Team</vt:lpstr>
      <vt:lpstr>Two types of module</vt:lpstr>
      <vt:lpstr>Self Study</vt:lpstr>
      <vt:lpstr>EMERGING LEARNINGS</vt:lpstr>
      <vt:lpstr>Some key insights</vt:lpstr>
      <vt:lpstr>NEXT?</vt:lpstr>
      <vt:lpstr>Hopes: Looking Forward </vt:lpstr>
      <vt:lpstr>Moving Forward</vt:lpstr>
      <vt:lpstr>Responses, Take aways and Questions?</vt:lpstr>
      <vt:lpstr>Keep in touch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</dc:title>
  <cp:lastModifiedBy>Trogdon-Livingston, Debra Ann</cp:lastModifiedBy>
  <cp:revision>4</cp:revision>
  <dcterms:modified xsi:type="dcterms:W3CDTF">2024-04-24T12:36:39Z</dcterms:modified>
</cp:coreProperties>
</file>