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3"/>
  </p:notesMasterIdLst>
  <p:handoutMasterIdLst>
    <p:handoutMasterId r:id="rId14"/>
  </p:handoutMasterIdLst>
  <p:sldIdLst>
    <p:sldId id="316" r:id="rId2"/>
    <p:sldId id="318" r:id="rId3"/>
    <p:sldId id="317" r:id="rId4"/>
    <p:sldId id="340" r:id="rId5"/>
    <p:sldId id="331" r:id="rId6"/>
    <p:sldId id="336" r:id="rId7"/>
    <p:sldId id="337" r:id="rId8"/>
    <p:sldId id="339" r:id="rId9"/>
    <p:sldId id="342" r:id="rId10"/>
    <p:sldId id="329" r:id="rId11"/>
    <p:sldId id="33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70980" autoAdjust="0"/>
  </p:normalViewPr>
  <p:slideViewPr>
    <p:cSldViewPr snapToGrid="0">
      <p:cViewPr varScale="1">
        <p:scale>
          <a:sx n="64" d="100"/>
          <a:sy n="64" d="100"/>
        </p:scale>
        <p:origin x="1782"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tx1"/>
                </a:solidFill>
                <a:effectLst/>
                <a:latin typeface="+mn-lt"/>
                <a:ea typeface="+mn-ea"/>
                <a:cs typeface="+mn-cs"/>
              </a:rPr>
              <a:t>As we wrap up today, some things to keep in mind are: what shows you that a patient is in </a:t>
            </a:r>
            <a:r>
              <a:rPr lang="en-US" sz="1400" b="0" kern="1200" baseline="0" dirty="0" err="1" smtClean="0">
                <a:solidFill>
                  <a:schemeClr val="tx1"/>
                </a:solidFill>
                <a:effectLst/>
                <a:latin typeface="+mn-lt"/>
                <a:ea typeface="+mn-ea"/>
                <a:cs typeface="+mn-cs"/>
              </a:rPr>
              <a:t>precontemplation</a:t>
            </a:r>
            <a:r>
              <a:rPr lang="en-US" sz="1400" b="0" kern="1200" baseline="0" dirty="0" smtClean="0">
                <a:solidFill>
                  <a:schemeClr val="tx1"/>
                </a:solidFill>
                <a:effectLst/>
                <a:latin typeface="+mn-lt"/>
                <a:ea typeface="+mn-ea"/>
                <a:cs typeface="+mn-cs"/>
              </a:rPr>
              <a:t> and when you notice this, which strategies from today do you think will work the best for you when working with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a:t>
            </a:r>
            <a:r>
              <a:rPr lang="en-US" sz="14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r>
              <a:rPr lang="en-US" sz="1400" b="1" kern="1200" dirty="0" smtClean="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endParaRPr lang="en-US" sz="1400" b="1"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00892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these discussion</a:t>
            </a:r>
            <a:r>
              <a:rPr lang="en-US" b="1" baseline="0" dirty="0"/>
              <a:t> points</a:t>
            </a:r>
            <a:r>
              <a:rPr lang="en-US" b="1" baseline="0"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recognize this image from our last conversation. However, this time, since we are discussing the </a:t>
            </a:r>
            <a:r>
              <a:rPr lang="en-US" dirty="0" err="1"/>
              <a:t>precontemplation</a:t>
            </a:r>
            <a:r>
              <a:rPr lang="en-US" dirty="0"/>
              <a:t> stage, it is filled in with a definition of this stage along with the goal for coaching someone in this stage and the MI core principles that best match with this goal. For this stage, the goal is to increase awareness. The core principles suggested are to express empathy and roll with resistance</a:t>
            </a:r>
            <a:r>
              <a:rPr lang="en-US" baseline="30000" dirty="0"/>
              <a:t>1</a:t>
            </a:r>
            <a:r>
              <a:rPr lang="en-US" dirty="0"/>
              <a:t>. Remember that the core principles are not concrete skills - but you can use</a:t>
            </a:r>
            <a:r>
              <a:rPr lang="en-US" baseline="0" dirty="0"/>
              <a:t> OARS skills in conjunction with these principles. </a:t>
            </a:r>
          </a:p>
          <a:p>
            <a:endParaRPr lang="en-US" baseline="0" dirty="0"/>
          </a:p>
          <a:p>
            <a:r>
              <a:rPr lang="en-US" b="1" dirty="0" smtClean="0"/>
              <a:t>[NOTE </a:t>
            </a:r>
            <a:r>
              <a:rPr lang="en-US" b="1" dirty="0"/>
              <a:t>TO FACILITATOR: If you are completing these modules in an order other than suggested in the facilitation guide, you may need to adjust this note</a:t>
            </a:r>
            <a:r>
              <a:rPr lang="en-US" b="1" dirty="0" smtClean="0"/>
              <a:t>.]</a:t>
            </a:r>
            <a:endParaRPr lang="en-US" b="1" dirty="0"/>
          </a:p>
          <a:p>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7980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Precontemplation is the stage</a:t>
            </a:r>
            <a:r>
              <a:rPr lang="en-US" baseline="0" dirty="0"/>
              <a:t> of change where a patient does not intend to make a change to their behavior in the next six months</a:t>
            </a:r>
            <a:r>
              <a:rPr lang="en-US" baseline="30000" dirty="0"/>
              <a:t>2</a:t>
            </a:r>
            <a:r>
              <a:rPr lang="en-US" baseline="0" dirty="0"/>
              <a:t>. These patients may be in this stage for different reasons. They may not have considered change, are not ready to change, or do not see their current behavior as a problem</a:t>
            </a:r>
            <a:r>
              <a:rPr lang="en-US" baseline="30000" dirty="0"/>
              <a:t>3,4</a:t>
            </a:r>
            <a:r>
              <a:rPr lang="en-US" baseline="0" dirty="0"/>
              <a:t>. It’s easy to see these patients as unmotivated or resistant, but one author argues that typical health promotion programming simply was not created to match their needs based on this stage of change</a:t>
            </a:r>
            <a:r>
              <a:rPr lang="en-US" baseline="30000" dirty="0"/>
              <a:t>2</a:t>
            </a:r>
            <a:r>
              <a:rPr lang="en-US" baseline="0" dirty="0"/>
              <a:t>. Think about a behavior related to chronic disease such as reducing fried foods. Someone who has been eating fried food daily for their entire life and has no intention of reducing these foods is not likely to respond in a productive way to the recommendation that they cut these out completely right away.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133128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tell that a patient is a </a:t>
            </a:r>
            <a:r>
              <a:rPr lang="en-US" dirty="0" err="1"/>
              <a:t>precontemplator</a:t>
            </a:r>
            <a:r>
              <a:rPr lang="en-US" dirty="0"/>
              <a:t>? It’s unlikely that you’ll actually ask them if they intend to change in the next six months, but you can listen to statements they make (or their lack</a:t>
            </a:r>
            <a:r>
              <a:rPr lang="en-US" baseline="0" dirty="0"/>
              <a:t> of interest in a topic) to know that they are in </a:t>
            </a:r>
            <a:r>
              <a:rPr lang="en-US" baseline="0" dirty="0" err="1"/>
              <a:t>precontempation</a:t>
            </a:r>
            <a:r>
              <a:rPr lang="en-US" baseline="0" dirty="0"/>
              <a:t>. </a:t>
            </a:r>
            <a:r>
              <a:rPr lang="en-US" dirty="0"/>
              <a:t>They may</a:t>
            </a:r>
            <a:r>
              <a:rPr lang="en-US" baseline="0" dirty="0"/>
              <a:t> be someone who doesn’t want to talk about a behavior</a:t>
            </a:r>
            <a:r>
              <a:rPr lang="en-US" baseline="30000" dirty="0"/>
              <a:t>2</a:t>
            </a:r>
            <a:r>
              <a:rPr lang="en-US" baseline="0" dirty="0"/>
              <a:t> and when they do, they deny that their behavior is an issue for them</a:t>
            </a:r>
            <a:r>
              <a:rPr lang="en-US" baseline="30000" dirty="0"/>
              <a:t>3</a:t>
            </a:r>
            <a:r>
              <a:rPr lang="en-US" baseline="0" dirty="0"/>
              <a:t>. They may also make excuses or blame someone else for the behavior</a:t>
            </a:r>
            <a:r>
              <a:rPr lang="en-US" baseline="30000" dirty="0"/>
              <a:t>3</a:t>
            </a:r>
            <a:r>
              <a:rPr lang="en-US" baseline="0" dirty="0"/>
              <a:t>. An example of blaming others may be, “My husband always brings unhealthy foods home with him.”</a:t>
            </a:r>
            <a:r>
              <a:rPr lang="en-US" baseline="30000" dirty="0"/>
              <a:t>3</a:t>
            </a:r>
            <a:r>
              <a:rPr lang="en-US" baseline="0" dirty="0"/>
              <a:t> </a:t>
            </a:r>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88351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a:t>
            </a:r>
            <a:r>
              <a:rPr lang="en-US" baseline="0" dirty="0"/>
              <a:t> place to start is to ask for a patient’s thoughts about the behavior.</a:t>
            </a:r>
            <a:r>
              <a:rPr lang="en-US" baseline="30000" dirty="0"/>
              <a:t>4</a:t>
            </a:r>
            <a:r>
              <a:rPr lang="en-US" baseline="0" dirty="0"/>
              <a:t> This may mean that you speak with them as though you’re curious but not necessarily approving or disapproving of the behavior</a:t>
            </a:r>
            <a:r>
              <a:rPr lang="en-US" baseline="30000" dirty="0"/>
              <a:t>1</a:t>
            </a:r>
            <a:r>
              <a:rPr lang="en-US" baseline="0" dirty="0"/>
              <a:t>. It’s also a great time to use an open-ended question, which was one of the strategies in OARS. A patient may be in this stage because they lack information about the risks associated with the behavior or because they tried to change the behavior in the past and were not successful</a:t>
            </a:r>
            <a:r>
              <a:rPr lang="en-US" baseline="30000" dirty="0"/>
              <a:t>3</a:t>
            </a:r>
            <a:r>
              <a:rPr lang="en-US" baseline="0" dirty="0"/>
              <a:t>. It’s important to understand where the patient is coming from before offering solutions</a:t>
            </a:r>
            <a:r>
              <a:rPr lang="en-US" baseline="30000" dirty="0"/>
              <a:t>4</a:t>
            </a:r>
            <a:r>
              <a:rPr lang="en-US" baseline="0" dirty="0"/>
              <a:t>. If you think you need to educate the patient about the positives of changing, it is suggested that you ask for permission first</a:t>
            </a:r>
            <a:r>
              <a:rPr lang="en-US" baseline="30000" dirty="0"/>
              <a:t>3</a:t>
            </a:r>
            <a:r>
              <a:rPr lang="en-US" baseline="0" dirty="0"/>
              <a:t>. For example, “Would it be okay if I give you some information about how your diet can affect the health of your heart?” Affirmations are one technique that can increase your patient’s confidence</a:t>
            </a:r>
            <a:r>
              <a:rPr lang="en-US" baseline="30000" dirty="0"/>
              <a:t>4,3</a:t>
            </a:r>
            <a:r>
              <a:rPr lang="en-US" baseline="0" dirty="0"/>
              <a:t>. So, finding something positive to affirm about the patient could be useful if self-confidence is a concern</a:t>
            </a:r>
            <a:r>
              <a:rPr lang="en-US" baseline="30000" dirty="0"/>
              <a:t>3</a:t>
            </a:r>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baseline="0" dirty="0" smtClean="0"/>
              <a:t>.]</a:t>
            </a:r>
            <a:endParaRPr lang="en-US" b="1"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85173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patient does need to be educated,</a:t>
            </a:r>
            <a:r>
              <a:rPr lang="en-US" baseline="0" dirty="0"/>
              <a:t> you can find information using MedlinePlus. If they want to do their own research about a health topic or the associated risks, it is helpful to direct them here because they won’t come across biased information. E-Cigarettes, for example, are a newer health related topic that still cause confusion when it comes to associated risks. Being directed to unbiased content may help someone understand the potential harms. A search using a more common search engine may direct a patient to commercial content that downplays the risks of e-cigarettes.</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79516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 </a:t>
            </a:r>
            <a:r>
              <a:rPr lang="en-US" baseline="0" dirty="0" err="1"/>
              <a:t>precontemplative</a:t>
            </a:r>
            <a:r>
              <a:rPr lang="en-US" baseline="0" dirty="0"/>
              <a:t> patient speaks with you, MI suggests that a person express empathy and roll with resistance</a:t>
            </a:r>
            <a:r>
              <a:rPr lang="en-US" baseline="30000" dirty="0"/>
              <a:t>1</a:t>
            </a:r>
            <a:r>
              <a:rPr lang="en-US" baseline="0" dirty="0"/>
              <a:t>. We discussed OARS strategies in the last module. Some skills that help express empathy are affirmations</a:t>
            </a:r>
            <a:r>
              <a:rPr lang="en-US" baseline="30000" dirty="0"/>
              <a:t>4</a:t>
            </a:r>
            <a:r>
              <a:rPr lang="en-US" baseline="0" dirty="0"/>
              <a:t> and reflections</a:t>
            </a:r>
            <a:r>
              <a:rPr lang="en-US" baseline="30000" dirty="0"/>
              <a:t>4,5</a:t>
            </a:r>
            <a:r>
              <a:rPr lang="en-US" baseline="0" dirty="0"/>
              <a:t>. These show that you are listening and understand them</a:t>
            </a:r>
            <a:r>
              <a:rPr lang="en-US" baseline="30000" dirty="0"/>
              <a:t>4,5</a:t>
            </a:r>
            <a:r>
              <a:rPr lang="en-US" baseline="0" dirty="0"/>
              <a:t>. Reflections can also help discuss a behavior while rolling with resistance</a:t>
            </a:r>
            <a:r>
              <a:rPr lang="en-US" baseline="30000" dirty="0"/>
              <a:t>6,7</a:t>
            </a:r>
            <a:r>
              <a:rPr lang="en-US" baseline="0" dirty="0"/>
              <a:t>. For example, if a patient stated that they don’t have a drinking problem, a provider might reflect back, “It hasn’t caused any problems for you.”</a:t>
            </a:r>
            <a:r>
              <a:rPr lang="en-US" baseline="30000" dirty="0"/>
              <a:t>6</a:t>
            </a:r>
            <a:r>
              <a:rPr lang="en-US" baseline="0" dirty="0"/>
              <a:t> Think about how someone might respond to this statement. They are much less likely to explore if their drinking has caused problems compared to a provider who says, “Well actually, the number of drinks you have per week is unhealthy.”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2614498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ncepcr/tools/obesity/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ziH33JqCGAU&amp;feature=relat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Precontemplation</a:t>
            </a:r>
          </a:p>
        </p:txBody>
      </p:sp>
      <p:sp>
        <p:nvSpPr>
          <p:cNvPr id="2" name="Subtitle 1"/>
          <p:cNvSpPr>
            <a:spLocks noGrp="1"/>
          </p:cNvSpPr>
          <p:nvPr>
            <p:ph type="subTitle" idx="1"/>
          </p:nvPr>
        </p:nvSpPr>
        <p:spPr/>
        <p:txBody>
          <a:bodyPr/>
          <a:lstStyle/>
          <a:p>
            <a:r>
              <a:rPr lang="en-US" i="1" dirty="0"/>
              <a:t>“I won’t do it”</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dirty="0"/>
              <a:t>What shows you that a patient is in </a:t>
            </a:r>
            <a:r>
              <a:rPr lang="en-US" dirty="0" err="1"/>
              <a:t>precontemplation</a:t>
            </a:r>
            <a:r>
              <a:rPr lang="en-US" dirty="0"/>
              <a:t>?</a:t>
            </a:r>
          </a:p>
          <a:p>
            <a:pPr marL="0" indent="0">
              <a:buNone/>
            </a:pPr>
            <a:r>
              <a:rPr lang="en-US" i="1" dirty="0"/>
              <a:t>Practice:</a:t>
            </a:r>
          </a:p>
          <a:p>
            <a:pPr lvl="0"/>
            <a:r>
              <a:rPr lang="en-US" dirty="0"/>
              <a:t>When you notice patients in </a:t>
            </a:r>
            <a:r>
              <a:rPr lang="en-US" dirty="0" err="1"/>
              <a:t>precontemplation</a:t>
            </a:r>
            <a:r>
              <a:rPr lang="en-US" dirty="0"/>
              <a:t>, what strategies discussed today work best for you?</a:t>
            </a:r>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200" y="1598296"/>
            <a:ext cx="10515600" cy="4351338"/>
          </a:xfrm>
        </p:spPr>
        <p:txBody>
          <a:bodyPr>
            <a:normAutofit fontScale="62500" lnSpcReduction="20000"/>
          </a:bodyPr>
          <a:lstStyle/>
          <a:p>
            <a:pPr marL="514350" indent="-514350">
              <a:buFont typeface="+mj-lt"/>
              <a:buAutoNum type="arabicPeriod"/>
            </a:pPr>
            <a:r>
              <a:rPr lang="en-US" dirty="0"/>
              <a:t>Tuccero, </a:t>
            </a:r>
            <a:r>
              <a:rPr lang="en-US" dirty="0" err="1"/>
              <a:t>Railey</a:t>
            </a:r>
            <a:r>
              <a:rPr lang="en-US" dirty="0"/>
              <a:t>, Briggs &amp; Hull (2016). Behavioral Health in Prevention and Chronic Illness Management, Primary Care: Clinics in Office Practice, 43, 191-102. </a:t>
            </a:r>
            <a:r>
              <a:rPr lang="en-US" dirty="0" err="1"/>
              <a:t>doi</a:t>
            </a:r>
            <a:r>
              <a:rPr lang="en-US" dirty="0"/>
              <a:t>: 10.1016/j.pop.2016.01.006</a:t>
            </a:r>
          </a:p>
          <a:p>
            <a:pPr marL="514350" indent="-514350">
              <a:buFont typeface="+mj-lt"/>
              <a:buAutoNum type="arabicPeriod"/>
            </a:pPr>
            <a:r>
              <a:rPr lang="en-US" dirty="0" err="1"/>
              <a:t>Glanz</a:t>
            </a:r>
            <a:r>
              <a:rPr lang="en-US" dirty="0"/>
              <a:t>, K., </a:t>
            </a:r>
            <a:r>
              <a:rPr lang="en-US" dirty="0" err="1"/>
              <a:t>Rimer</a:t>
            </a:r>
            <a:r>
              <a:rPr lang="en-US" dirty="0"/>
              <a:t>, B. &amp; </a:t>
            </a:r>
            <a:r>
              <a:rPr lang="en-US" dirty="0" err="1"/>
              <a:t>Viswanath</a:t>
            </a:r>
            <a:r>
              <a:rPr lang="en-US" dirty="0"/>
              <a:t>, K. (Eds.). (2015). </a:t>
            </a:r>
            <a:r>
              <a:rPr lang="en-US" i="1" dirty="0"/>
              <a:t>Health Behavior: theory, research and practice</a:t>
            </a:r>
            <a:r>
              <a:rPr lang="en-US" dirty="0"/>
              <a:t>. San Francisco: </a:t>
            </a:r>
            <a:r>
              <a:rPr lang="en-US" dirty="0" err="1"/>
              <a:t>Jossey</a:t>
            </a:r>
            <a:r>
              <a:rPr lang="en-US" dirty="0"/>
              <a:t>-Bass. </a:t>
            </a:r>
          </a:p>
          <a:p>
            <a:pPr marL="514350" indent="-514350">
              <a:buFont typeface="+mj-lt"/>
              <a:buAutoNum type="arabicPeriod"/>
            </a:pPr>
            <a:r>
              <a:rPr lang="en-US" dirty="0"/>
              <a:t>Constance, A. &amp; </a:t>
            </a:r>
            <a:r>
              <a:rPr lang="en-US" dirty="0" err="1"/>
              <a:t>Sauter</a:t>
            </a:r>
            <a:r>
              <a:rPr lang="en-US" dirty="0"/>
              <a:t>, C. (2011). </a:t>
            </a:r>
            <a:r>
              <a:rPr lang="en-US" i="1" dirty="0"/>
              <a:t>Inspiring and Supporting Behavior Change</a:t>
            </a:r>
            <a:r>
              <a:rPr lang="en-US" dirty="0"/>
              <a:t>. United States: American Dietetic Association. </a:t>
            </a:r>
          </a:p>
          <a:p>
            <a:pPr marL="514350" indent="-514350">
              <a:buFont typeface="+mj-lt"/>
              <a:buAutoNum type="arabicPeriod"/>
            </a:pPr>
            <a:r>
              <a:rPr lang="en-US" dirty="0"/>
              <a:t>Gold, M., Kelly, T., </a:t>
            </a:r>
            <a:r>
              <a:rPr lang="en-US" dirty="0" err="1"/>
              <a:t>Douihy</a:t>
            </a:r>
            <a:r>
              <a:rPr lang="en-US" dirty="0"/>
              <a:t>, A. (2015). </a:t>
            </a:r>
            <a:r>
              <a:rPr lang="en-US" i="1" dirty="0"/>
              <a:t>Motivational Interviewing: A Guide for Medical Trainees. </a:t>
            </a:r>
            <a:r>
              <a:rPr lang="en-US" dirty="0"/>
              <a:t>New York: Oxford University Press.</a:t>
            </a:r>
          </a:p>
          <a:p>
            <a:pPr marL="514350" indent="-51435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McGinnis P., Davis M., </a:t>
            </a:r>
            <a:r>
              <a:rPr lang="en-US" dirty="0" err="1">
                <a:latin typeface="Calibri" panose="020F0502020204030204" pitchFamily="34" charset="0"/>
                <a:ea typeface="Calibri" panose="020F0502020204030204" pitchFamily="34" charset="0"/>
                <a:cs typeface="Times New Roman" panose="02020603050405020304" pitchFamily="18" charset="0"/>
              </a:rPr>
              <a:t>Howk</a:t>
            </a:r>
            <a:r>
              <a:rPr lang="en-US" dirty="0">
                <a:latin typeface="Calibri" panose="020F0502020204030204" pitchFamily="34" charset="0"/>
                <a:ea typeface="Calibri" panose="020F0502020204030204" pitchFamily="34" charset="0"/>
                <a:cs typeface="Times New Roman" panose="02020603050405020304" pitchFamily="18" charset="0"/>
              </a:rPr>
              <a:t> S., </a:t>
            </a:r>
            <a:r>
              <a:rPr lang="en-US" dirty="0" err="1">
                <a:latin typeface="Calibri" panose="020F0502020204030204" pitchFamily="34" charset="0"/>
                <a:ea typeface="Calibri" panose="020F0502020204030204" pitchFamily="34" charset="0"/>
                <a:cs typeface="Times New Roman" panose="02020603050405020304" pitchFamily="18" charset="0"/>
              </a:rPr>
              <a:t>DeSordi</a:t>
            </a:r>
            <a:r>
              <a:rPr lang="en-US" dirty="0">
                <a:latin typeface="Calibri" panose="020F0502020204030204" pitchFamily="34" charset="0"/>
                <a:ea typeface="Calibri" panose="020F0502020204030204" pitchFamily="34" charset="0"/>
                <a:cs typeface="Times New Roman" panose="02020603050405020304" pitchFamily="18" charset="0"/>
              </a:rPr>
              <a:t> M. &amp; Thomas M. (2014). Integrating Primary Care Practices and Community-based Resources to Manage Obesity: A Bridge-building Toolkit for Rural Primary Care Practice Transformation. Rockville, MD: Agency for Healthcare Research and Quality: AHRQ Publication No. 14-0043-EF. Retrieved from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URL to source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dirty="0" err="1"/>
              <a:t>Rollnick</a:t>
            </a:r>
            <a:r>
              <a:rPr lang="en-US" dirty="0"/>
              <a:t>, S., Miller, W., Butler, C. (2008). Motivational Interviewing in Healthcare. Guilford press: New York</a:t>
            </a:r>
          </a:p>
          <a:p>
            <a:pPr marL="514350" indent="-514350">
              <a:buFont typeface="+mj-lt"/>
              <a:buAutoNum type="arabicPeriod"/>
            </a:pPr>
            <a:r>
              <a:rPr lang="en-US" dirty="0"/>
              <a:t>Dartmouth Psychiatric Research Center [Dartmouth]. 2009, August 6. Practice Demonstration Video - Motivational Counseling [video file]. Retrieved from </a:t>
            </a:r>
            <a:r>
              <a:rPr lang="en-US" dirty="0">
                <a:hlinkClick r:id="rId4"/>
              </a:rPr>
              <a:t>URL to Source</a:t>
            </a:r>
            <a:endParaRPr lang="en-US" dirty="0"/>
          </a:p>
          <a:p>
            <a:pPr marL="514350" indent="-514350">
              <a:buFont typeface="+mj-lt"/>
              <a:buAutoNum type="arabicPeriod"/>
            </a:pPr>
            <a:endParaRPr lang="en-US" dirty="0"/>
          </a:p>
          <a:p>
            <a:pPr marL="514350" indent="-514350">
              <a:buFont typeface="+mj-lt"/>
              <a:buAutoNum type="arabicPeriod"/>
            </a:pPr>
            <a:endParaRPr lang="en-US" i="1" dirty="0"/>
          </a:p>
        </p:txBody>
      </p:sp>
    </p:spTree>
    <p:extLst>
      <p:ext uri="{BB962C8B-B14F-4D97-AF65-F5344CB8AC3E}">
        <p14:creationId xmlns:p14="http://schemas.microsoft.com/office/powerpoint/2010/main" val="107256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838200" y="1825625"/>
            <a:ext cx="5036179" cy="3780696"/>
          </a:xfrm>
        </p:spPr>
        <p:txBody>
          <a:bodyPr>
            <a:normAutofit/>
          </a:bodyPr>
          <a:lstStyle/>
          <a:p>
            <a:r>
              <a:rPr lang="en-US" sz="3200" dirty="0"/>
              <a:t>What cues do you currently use to understand your patients’ readiness to change?</a:t>
            </a:r>
          </a:p>
          <a:p>
            <a:r>
              <a:rPr lang="en-US" sz="3200" dirty="0"/>
              <a:t>How do you try to help them move forward?</a:t>
            </a:r>
          </a:p>
          <a:p>
            <a:pPr marL="0" indent="0">
              <a:buNone/>
            </a:pPr>
            <a:endParaRPr lang="en-US" dirty="0"/>
          </a:p>
        </p:txBody>
      </p:sp>
      <p:pic>
        <p:nvPicPr>
          <p:cNvPr id="6" name="Picture 5"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Define the </a:t>
            </a:r>
            <a:r>
              <a:rPr lang="en-US" dirty="0" err="1"/>
              <a:t>precontemplation</a:t>
            </a:r>
            <a:r>
              <a:rPr lang="en-US" dirty="0"/>
              <a:t> stage</a:t>
            </a:r>
          </a:p>
          <a:p>
            <a:r>
              <a:rPr lang="en-US" dirty="0"/>
              <a:t>Discuss MI techniques for patients in </a:t>
            </a:r>
            <a:r>
              <a:rPr lang="en-US" dirty="0" err="1"/>
              <a:t>precontemplation</a:t>
            </a:r>
            <a:r>
              <a:rPr lang="en-US" dirty="0"/>
              <a:t> </a:t>
            </a:r>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Precontemplation</a:t>
            </a:r>
          </a:p>
        </p:txBody>
      </p:sp>
      <p:pic>
        <p:nvPicPr>
          <p:cNvPr id="8" name="Picture 7" descr="TTM model"/>
          <p:cNvPicPr>
            <a:picLocks noChangeAspect="1"/>
          </p:cNvPicPr>
          <p:nvPr/>
        </p:nvPicPr>
        <p:blipFill>
          <a:blip r:embed="rId3"/>
          <a:stretch>
            <a:fillRect/>
          </a:stretch>
        </p:blipFill>
        <p:spPr>
          <a:xfrm>
            <a:off x="397945" y="2185571"/>
            <a:ext cx="5247061" cy="3054627"/>
          </a:xfrm>
          <a:prstGeom prst="rect">
            <a:avLst/>
          </a:prstGeom>
        </p:spPr>
      </p:pic>
      <p:sp>
        <p:nvSpPr>
          <p:cNvPr id="26" name="Oval 25" descr="circle around precontemplation"/>
          <p:cNvSpPr/>
          <p:nvPr/>
        </p:nvSpPr>
        <p:spPr>
          <a:xfrm>
            <a:off x="3859016" y="2361063"/>
            <a:ext cx="1610436" cy="614610"/>
          </a:xfrm>
          <a:prstGeom prst="ellipse">
            <a:avLst/>
          </a:prstGeom>
          <a:no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75000"/>
                  </a:schemeClr>
                </a:solidFill>
              </a:rPr>
              <a:t>Express empathy &amp; roll with </a:t>
            </a:r>
            <a:r>
              <a:rPr lang="en-US" sz="2800" b="1" i="1" dirty="0" smtClean="0">
                <a:solidFill>
                  <a:schemeClr val="accent1">
                    <a:lumMod val="75000"/>
                  </a:schemeClr>
                </a:solidFill>
              </a:rPr>
              <a:t>resistance</a:t>
            </a:r>
            <a:endParaRPr lang="en-US" sz="2800" b="1" i="1" dirty="0">
              <a:solidFill>
                <a:schemeClr val="accent1">
                  <a:lumMod val="75000"/>
                </a:schemeClr>
              </a:solidFill>
            </a:endParaRPr>
          </a:p>
        </p:txBody>
      </p:sp>
      <p:sp>
        <p:nvSpPr>
          <p:cNvPr id="5" name="Rectangle 4"/>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sz="2800" b="1" i="1" dirty="0">
                <a:solidFill>
                  <a:schemeClr val="accent1">
                    <a:lumMod val="75000"/>
                  </a:schemeClr>
                </a:solidFill>
              </a:rPr>
              <a:t>Increase </a:t>
            </a:r>
            <a:r>
              <a:rPr lang="en-US" sz="2800" b="1" i="1" dirty="0" smtClean="0">
                <a:solidFill>
                  <a:schemeClr val="accent1">
                    <a:lumMod val="75000"/>
                  </a:schemeClr>
                </a:solidFill>
              </a:rPr>
              <a:t>awareness</a:t>
            </a:r>
            <a:endParaRPr lang="en-US" sz="2800" b="1" i="1" dirty="0">
              <a:solidFill>
                <a:schemeClr val="accent1">
                  <a:lumMod val="75000"/>
                </a:schemeClr>
              </a:solidFill>
            </a:endParaRPr>
          </a:p>
        </p:txBody>
      </p:sp>
      <p:sp>
        <p:nvSpPr>
          <p:cNvPr id="6" name="Rectangle 5"/>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sz="2800" b="1" i="1" dirty="0">
                <a:solidFill>
                  <a:schemeClr val="bg1">
                    <a:lumMod val="95000"/>
                  </a:schemeClr>
                </a:solidFill>
              </a:rPr>
              <a:t>Shows no </a:t>
            </a:r>
            <a:r>
              <a:rPr lang="en-US" sz="2800" b="1" i="1" dirty="0" smtClean="0">
                <a:solidFill>
                  <a:schemeClr val="bg1">
                    <a:lumMod val="95000"/>
                  </a:schemeClr>
                </a:solidFill>
              </a:rPr>
              <a:t>intent</a:t>
            </a:r>
            <a:endParaRPr lang="en-US" sz="2800" b="1" i="1" dirty="0">
              <a:solidFill>
                <a:schemeClr val="bg1">
                  <a:lumMod val="95000"/>
                </a:schemeClr>
              </a:solidFill>
            </a:endParaRPr>
          </a:p>
        </p:txBody>
      </p:sp>
      <p:sp>
        <p:nvSpPr>
          <p:cNvPr id="7" name="Rectangle 6"/>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sz="2800" b="1" i="1" dirty="0" smtClean="0">
                <a:solidFill>
                  <a:schemeClr val="bg1">
                    <a:lumMod val="95000"/>
                  </a:schemeClr>
                </a:solidFill>
              </a:rPr>
              <a:t>Precontemplation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49780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Precontemplation?</a:t>
            </a:r>
          </a:p>
        </p:txBody>
      </p:sp>
      <p:sp>
        <p:nvSpPr>
          <p:cNvPr id="3" name="Content Placeholder 2"/>
          <p:cNvSpPr>
            <a:spLocks noGrp="1"/>
          </p:cNvSpPr>
          <p:nvPr>
            <p:ph idx="1"/>
          </p:nvPr>
        </p:nvSpPr>
        <p:spPr/>
        <p:txBody>
          <a:bodyPr>
            <a:normAutofit/>
          </a:bodyPr>
          <a:lstStyle/>
          <a:p>
            <a:pPr>
              <a:lnSpc>
                <a:spcPct val="100000"/>
              </a:lnSpc>
            </a:pPr>
            <a:r>
              <a:rPr lang="en-US" dirty="0"/>
              <a:t>The patient does not intend to make a change to their behavior in the next six months</a:t>
            </a:r>
            <a:r>
              <a:rPr lang="en-US" baseline="30000" dirty="0"/>
              <a:t>2</a:t>
            </a:r>
            <a:r>
              <a:rPr lang="en-US" dirty="0"/>
              <a:t> </a:t>
            </a:r>
          </a:p>
          <a:p>
            <a:pPr>
              <a:lnSpc>
                <a:spcPct val="100000"/>
              </a:lnSpc>
            </a:pPr>
            <a:r>
              <a:rPr lang="en-US" dirty="0"/>
              <a:t>They either have not considered change, are not ready, or do not see their current behavior as a problem</a:t>
            </a:r>
            <a:r>
              <a:rPr lang="en-US" baseline="30000" dirty="0"/>
              <a:t>3,4</a:t>
            </a:r>
          </a:p>
          <a:p>
            <a:pPr>
              <a:lnSpc>
                <a:spcPct val="100000"/>
              </a:lnSpc>
            </a:pPr>
            <a:r>
              <a:rPr lang="en-US" dirty="0"/>
              <a:t>These people can be seen as resistant or unmotivated, but some argue that typical health promotion programs were not created to match their needs</a:t>
            </a:r>
            <a:r>
              <a:rPr lang="en-US" baseline="30000" dirty="0"/>
              <a:t>2</a:t>
            </a:r>
          </a:p>
        </p:txBody>
      </p:sp>
    </p:spTree>
    <p:extLst>
      <p:ext uri="{BB962C8B-B14F-4D97-AF65-F5344CB8AC3E}">
        <p14:creationId xmlns:p14="http://schemas.microsoft.com/office/powerpoint/2010/main" val="374707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Precontemplation</a:t>
            </a:r>
          </a:p>
        </p:txBody>
      </p:sp>
      <p:sp>
        <p:nvSpPr>
          <p:cNvPr id="3" name="Content Placeholder 2"/>
          <p:cNvSpPr>
            <a:spLocks noGrp="1"/>
          </p:cNvSpPr>
          <p:nvPr>
            <p:ph idx="1"/>
          </p:nvPr>
        </p:nvSpPr>
        <p:spPr/>
        <p:txBody>
          <a:bodyPr>
            <a:normAutofit/>
          </a:bodyPr>
          <a:lstStyle/>
          <a:p>
            <a:pPr marL="0" indent="0">
              <a:lnSpc>
                <a:spcPct val="100000"/>
              </a:lnSpc>
              <a:buNone/>
            </a:pPr>
            <a:r>
              <a:rPr lang="en-US" sz="3600" dirty="0"/>
              <a:t>Patients in </a:t>
            </a:r>
            <a:r>
              <a:rPr lang="en-US" sz="3600" dirty="0" err="1"/>
              <a:t>precontemplation</a:t>
            </a:r>
            <a:r>
              <a:rPr lang="en-US" sz="3600" dirty="0"/>
              <a:t> may:</a:t>
            </a:r>
          </a:p>
          <a:p>
            <a:pPr>
              <a:lnSpc>
                <a:spcPct val="100000"/>
              </a:lnSpc>
            </a:pPr>
            <a:r>
              <a:rPr lang="en-US" sz="3200" dirty="0"/>
              <a:t>Avoid talking about a behavior</a:t>
            </a:r>
            <a:r>
              <a:rPr lang="en-US" sz="3200" baseline="30000" dirty="0"/>
              <a:t>2</a:t>
            </a:r>
          </a:p>
          <a:p>
            <a:pPr>
              <a:lnSpc>
                <a:spcPct val="100000"/>
              </a:lnSpc>
            </a:pPr>
            <a:r>
              <a:rPr lang="en-US" sz="3200" dirty="0"/>
              <a:t>Deny a behavior is an issue</a:t>
            </a:r>
            <a:r>
              <a:rPr lang="en-US" sz="3200" baseline="30000" dirty="0"/>
              <a:t>3</a:t>
            </a:r>
          </a:p>
          <a:p>
            <a:pPr>
              <a:lnSpc>
                <a:spcPct val="100000"/>
              </a:lnSpc>
            </a:pPr>
            <a:r>
              <a:rPr lang="en-US" sz="3200" dirty="0"/>
              <a:t>Make excuses for a behavior</a:t>
            </a:r>
            <a:r>
              <a:rPr lang="en-US" sz="3200" baseline="30000" dirty="0"/>
              <a:t>3</a:t>
            </a:r>
          </a:p>
          <a:p>
            <a:pPr>
              <a:lnSpc>
                <a:spcPct val="100000"/>
              </a:lnSpc>
            </a:pPr>
            <a:r>
              <a:rPr lang="en-US" sz="3200" dirty="0"/>
              <a:t>Indicate that change is not a priority</a:t>
            </a:r>
            <a:r>
              <a:rPr lang="en-US" sz="3200" baseline="30000" dirty="0"/>
              <a:t>4</a:t>
            </a:r>
          </a:p>
          <a:p>
            <a:pPr>
              <a:lnSpc>
                <a:spcPct val="100000"/>
              </a:lnSpc>
            </a:pPr>
            <a:endParaRPr lang="en-US" sz="3200" baseline="30000" dirty="0"/>
          </a:p>
        </p:txBody>
      </p:sp>
    </p:spTree>
    <p:extLst>
      <p:ext uri="{BB962C8B-B14F-4D97-AF65-F5344CB8AC3E}">
        <p14:creationId xmlns:p14="http://schemas.microsoft.com/office/powerpoint/2010/main" val="270786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Precontemplation - what to do?</a:t>
            </a:r>
          </a:p>
        </p:txBody>
      </p:sp>
      <p:sp>
        <p:nvSpPr>
          <p:cNvPr id="3" name="Content Placeholder 2"/>
          <p:cNvSpPr>
            <a:spLocks noGrp="1"/>
          </p:cNvSpPr>
          <p:nvPr>
            <p:ph idx="1"/>
          </p:nvPr>
        </p:nvSpPr>
        <p:spPr/>
        <p:txBody>
          <a:bodyPr>
            <a:normAutofit/>
          </a:bodyPr>
          <a:lstStyle/>
          <a:p>
            <a:pPr>
              <a:lnSpc>
                <a:spcPct val="100000"/>
              </a:lnSpc>
            </a:pPr>
            <a:r>
              <a:rPr lang="en-US" sz="3200" dirty="0"/>
              <a:t>A good place to start: ask for more information about the patient’s thoughts on their behavior</a:t>
            </a:r>
            <a:r>
              <a:rPr lang="en-US" sz="3200" baseline="30000" dirty="0"/>
              <a:t>4</a:t>
            </a:r>
          </a:p>
          <a:p>
            <a:pPr>
              <a:lnSpc>
                <a:spcPct val="100000"/>
              </a:lnSpc>
            </a:pPr>
            <a:r>
              <a:rPr lang="en-US" sz="3200" dirty="0"/>
              <a:t>May be in this stage because:</a:t>
            </a:r>
          </a:p>
          <a:p>
            <a:pPr lvl="1">
              <a:lnSpc>
                <a:spcPct val="100000"/>
              </a:lnSpc>
            </a:pPr>
            <a:r>
              <a:rPr lang="en-US" sz="2800" dirty="0"/>
              <a:t>Lack of information about risk</a:t>
            </a:r>
          </a:p>
          <a:p>
            <a:pPr lvl="1">
              <a:lnSpc>
                <a:spcPct val="100000"/>
              </a:lnSpc>
            </a:pPr>
            <a:r>
              <a:rPr lang="en-US" sz="2800" dirty="0"/>
              <a:t>Lack of self-confidence in changing</a:t>
            </a:r>
            <a:r>
              <a:rPr lang="en-US" sz="2800" baseline="30000" dirty="0"/>
              <a:t>3</a:t>
            </a:r>
            <a:endParaRPr lang="en-US" sz="3200" baseline="30000" dirty="0"/>
          </a:p>
          <a:p>
            <a:endParaRPr lang="en-US" dirty="0"/>
          </a:p>
        </p:txBody>
      </p:sp>
    </p:spTree>
    <p:extLst>
      <p:ext uri="{BB962C8B-B14F-4D97-AF65-F5344CB8AC3E}">
        <p14:creationId xmlns:p14="http://schemas.microsoft.com/office/powerpoint/2010/main" val="93657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3120" y="365125"/>
            <a:ext cx="8275320" cy="1325563"/>
          </a:xfrm>
        </p:spPr>
        <p:txBody>
          <a:bodyPr/>
          <a:lstStyle/>
          <a:p>
            <a:r>
              <a:rPr lang="en-US" dirty="0"/>
              <a:t>Information in MedlinePlus</a:t>
            </a:r>
          </a:p>
        </p:txBody>
      </p:sp>
      <p:pic>
        <p:nvPicPr>
          <p:cNvPr id="5" name="Picture 4" descr="Screenshot of MedlinePlus page on e-cigarettes"/>
          <p:cNvPicPr>
            <a:picLocks noChangeAspect="1"/>
          </p:cNvPicPr>
          <p:nvPr/>
        </p:nvPicPr>
        <p:blipFill rotWithShape="1">
          <a:blip r:embed="rId3"/>
          <a:srcRect b="2385"/>
          <a:stretch/>
        </p:blipFill>
        <p:spPr>
          <a:xfrm>
            <a:off x="1844039" y="0"/>
            <a:ext cx="8388099" cy="5958840"/>
          </a:xfrm>
          <a:prstGeom prst="rect">
            <a:avLst/>
          </a:prstGeom>
        </p:spPr>
      </p:pic>
    </p:spTree>
    <p:extLst>
      <p:ext uri="{BB962C8B-B14F-4D97-AF65-F5344CB8AC3E}">
        <p14:creationId xmlns:p14="http://schemas.microsoft.com/office/powerpoint/2010/main" val="253328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Precontemplation - what to do? (2)</a:t>
            </a:r>
          </a:p>
        </p:txBody>
      </p:sp>
      <p:sp>
        <p:nvSpPr>
          <p:cNvPr id="9" name="Content Placeholder 8">
            <a:extLst>
              <a:ext uri="{FF2B5EF4-FFF2-40B4-BE49-F238E27FC236}">
                <a16:creationId xmlns:a16="http://schemas.microsoft.com/office/drawing/2014/main" id="{10D51EBA-E0B9-4869-AAAA-C9A97E44CD89}"/>
              </a:ext>
            </a:extLst>
          </p:cNvPr>
          <p:cNvSpPr>
            <a:spLocks noGrp="1"/>
          </p:cNvSpPr>
          <p:nvPr>
            <p:ph idx="1"/>
          </p:nvPr>
        </p:nvSpPr>
        <p:spPr>
          <a:xfrm>
            <a:off x="814797" y="2207368"/>
            <a:ext cx="4969566" cy="3385202"/>
          </a:xfrm>
        </p:spPr>
        <p:txBody>
          <a:bodyPr/>
          <a:lstStyle/>
          <a:p>
            <a:pPr marL="571500" indent="-571500"/>
            <a:r>
              <a:rPr lang="en-US" sz="3600" dirty="0"/>
              <a:t>Express empathy</a:t>
            </a:r>
            <a:r>
              <a:rPr lang="en-US" sz="3600" baseline="30000" dirty="0"/>
              <a:t>1</a:t>
            </a:r>
          </a:p>
          <a:p>
            <a:pPr marL="1028700" lvl="1" indent="-571500"/>
            <a:r>
              <a:rPr lang="en-US" sz="3200" dirty="0"/>
              <a:t>Affirmations</a:t>
            </a:r>
            <a:r>
              <a:rPr lang="en-US" sz="3200" baseline="30000" dirty="0"/>
              <a:t>4</a:t>
            </a:r>
          </a:p>
          <a:p>
            <a:pPr marL="1028700" lvl="1" indent="-571500"/>
            <a:r>
              <a:rPr lang="en-US" sz="3200" dirty="0"/>
              <a:t>Reflections</a:t>
            </a:r>
            <a:r>
              <a:rPr lang="en-US" sz="3200" baseline="30000" dirty="0"/>
              <a:t>4,5</a:t>
            </a:r>
            <a:endParaRPr lang="en-US" sz="3200" dirty="0"/>
          </a:p>
          <a:p>
            <a:pPr marL="571500" indent="-571500"/>
            <a:r>
              <a:rPr lang="en-US" sz="3600" dirty="0"/>
              <a:t>Roll with resistance</a:t>
            </a:r>
            <a:r>
              <a:rPr lang="en-US" sz="3600" baseline="30000" dirty="0"/>
              <a:t>1</a:t>
            </a:r>
          </a:p>
          <a:p>
            <a:pPr marL="1028700" lvl="1" indent="-571500"/>
            <a:r>
              <a:rPr lang="en-US" sz="3200" dirty="0"/>
              <a:t>Reflections</a:t>
            </a:r>
            <a:r>
              <a:rPr lang="en-US" sz="3200" baseline="30000" dirty="0"/>
              <a:t>6,7</a:t>
            </a:r>
            <a:endParaRPr lang="en-US" sz="3200" dirty="0"/>
          </a:p>
          <a:p>
            <a:endParaRPr lang="en-US" dirty="0"/>
          </a:p>
        </p:txBody>
      </p:sp>
      <p:sp>
        <p:nvSpPr>
          <p:cNvPr id="15" name="Rectangle 14"/>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75000"/>
                  </a:schemeClr>
                </a:solidFill>
              </a:rPr>
              <a:t>Express empathy &amp; roll with </a:t>
            </a:r>
            <a:r>
              <a:rPr lang="en-US" sz="2800" b="1" i="1" dirty="0" smtClean="0">
                <a:solidFill>
                  <a:schemeClr val="accent1">
                    <a:lumMod val="75000"/>
                  </a:schemeClr>
                </a:solidFill>
              </a:rPr>
              <a:t>resistance</a:t>
            </a:r>
            <a:endParaRPr lang="en-US" sz="2800" b="1" i="1" dirty="0">
              <a:solidFill>
                <a:schemeClr val="accent1">
                  <a:lumMod val="75000"/>
                </a:schemeClr>
              </a:solidFill>
            </a:endParaRPr>
          </a:p>
        </p:txBody>
      </p:sp>
      <p:sp>
        <p:nvSpPr>
          <p:cNvPr id="17" name="Rectangle 16"/>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sz="2800" b="1" i="1" dirty="0">
                <a:solidFill>
                  <a:schemeClr val="accent1">
                    <a:lumMod val="75000"/>
                  </a:schemeClr>
                </a:solidFill>
              </a:rPr>
              <a:t>Increase </a:t>
            </a:r>
            <a:r>
              <a:rPr lang="en-US" sz="2800" b="1" i="1" dirty="0" smtClean="0">
                <a:solidFill>
                  <a:schemeClr val="accent1">
                    <a:lumMod val="75000"/>
                  </a:schemeClr>
                </a:solidFill>
              </a:rPr>
              <a:t>awareness</a:t>
            </a:r>
            <a:endParaRPr lang="en-US" sz="2800" b="1" i="1" dirty="0">
              <a:solidFill>
                <a:schemeClr val="accent1">
                  <a:lumMod val="75000"/>
                </a:schemeClr>
              </a:solidFill>
            </a:endParaRPr>
          </a:p>
        </p:txBody>
      </p:sp>
      <p:sp>
        <p:nvSpPr>
          <p:cNvPr id="18" name="Rectangle 17"/>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sz="2800" b="1" i="1" dirty="0">
                <a:solidFill>
                  <a:schemeClr val="bg1">
                    <a:lumMod val="95000"/>
                  </a:schemeClr>
                </a:solidFill>
              </a:rPr>
              <a:t>Shows no </a:t>
            </a:r>
            <a:r>
              <a:rPr lang="en-US" sz="2800" b="1" i="1" dirty="0" smtClean="0">
                <a:solidFill>
                  <a:schemeClr val="bg1">
                    <a:lumMod val="95000"/>
                  </a:schemeClr>
                </a:solidFill>
              </a:rPr>
              <a:t>intent</a:t>
            </a:r>
            <a:endParaRPr lang="en-US" sz="2800" b="1" i="1" dirty="0">
              <a:solidFill>
                <a:schemeClr val="bg1">
                  <a:lumMod val="95000"/>
                </a:schemeClr>
              </a:solidFill>
            </a:endParaRPr>
          </a:p>
        </p:txBody>
      </p:sp>
      <p:sp>
        <p:nvSpPr>
          <p:cNvPr id="19" name="Rectangle 18"/>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sz="2800" b="1" i="1" dirty="0" smtClean="0">
                <a:solidFill>
                  <a:schemeClr val="bg1">
                    <a:lumMod val="95000"/>
                  </a:schemeClr>
                </a:solidFill>
              </a:rPr>
              <a:t>Precontemplation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303088503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7332</TotalTime>
  <Words>1714</Words>
  <Application>Microsoft Office PowerPoint</Application>
  <PresentationFormat>Widescreen</PresentationFormat>
  <Paragraphs>85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Precontemplation</vt:lpstr>
      <vt:lpstr>Discussion points from last module</vt:lpstr>
      <vt:lpstr>Objectives</vt:lpstr>
      <vt:lpstr>Precontemplation</vt:lpstr>
      <vt:lpstr>What is Precontemplation?</vt:lpstr>
      <vt:lpstr>Recognizing Precontemplation</vt:lpstr>
      <vt:lpstr>Precontemplation - what to do?</vt:lpstr>
      <vt:lpstr>Information in MedlinePlus</vt:lpstr>
      <vt:lpstr>Precontemplation - what to do? (2)</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310</cp:revision>
  <cp:lastPrinted>2019-07-12T16:33:52Z</cp:lastPrinted>
  <dcterms:created xsi:type="dcterms:W3CDTF">2018-06-07T18:55:41Z</dcterms:created>
  <dcterms:modified xsi:type="dcterms:W3CDTF">2019-11-21T19:16:54Z</dcterms:modified>
</cp:coreProperties>
</file>