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Lst>
  <p:notesMasterIdLst>
    <p:notesMasterId r:id="rId13"/>
  </p:notesMasterIdLst>
  <p:handoutMasterIdLst>
    <p:handoutMasterId r:id="rId14"/>
  </p:handoutMasterIdLst>
  <p:sldIdLst>
    <p:sldId id="310" r:id="rId2"/>
    <p:sldId id="313" r:id="rId3"/>
    <p:sldId id="303" r:id="rId4"/>
    <p:sldId id="324" r:id="rId5"/>
    <p:sldId id="322" r:id="rId6"/>
    <p:sldId id="328" r:id="rId7"/>
    <p:sldId id="325" r:id="rId8"/>
    <p:sldId id="329" r:id="rId9"/>
    <p:sldId id="326" r:id="rId10"/>
    <p:sldId id="298" r:id="rId11"/>
    <p:sldId id="321" r:id="rId12"/>
  </p:sldIdLst>
  <p:sldSz cx="12192000" cy="6858000"/>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A99"/>
    <a:srgbClr val="4263A4"/>
    <a:srgbClr val="6571E1"/>
    <a:srgbClr val="386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90" autoAdjust="0"/>
    <p:restoredTop sz="70501" autoAdjust="0"/>
  </p:normalViewPr>
  <p:slideViewPr>
    <p:cSldViewPr snapToGrid="0">
      <p:cViewPr varScale="1">
        <p:scale>
          <a:sx n="64" d="100"/>
          <a:sy n="64" d="100"/>
        </p:scale>
        <p:origin x="1428" y="66"/>
      </p:cViewPr>
      <p:guideLst/>
    </p:cSldViewPr>
  </p:slideViewPr>
  <p:outlineViewPr>
    <p:cViewPr>
      <p:scale>
        <a:sx n="33" d="100"/>
        <a:sy n="33" d="100"/>
      </p:scale>
      <p:origin x="0" y="-1878"/>
    </p:cViewPr>
  </p:outlin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24F815-B532-4A92-85BB-AA48E045B5B9}"/>
              </a:ext>
            </a:extLst>
          </p:cNvPr>
          <p:cNvSpPr>
            <a:spLocks noGrp="1"/>
          </p:cNvSpPr>
          <p:nvPr>
            <p:ph type="hdr" sz="quarter"/>
          </p:nvPr>
        </p:nvSpPr>
        <p:spPr>
          <a:xfrm>
            <a:off x="0" y="0"/>
            <a:ext cx="3078163" cy="471488"/>
          </a:xfrm>
          <a:prstGeom prst="rect">
            <a:avLst/>
          </a:prstGeom>
        </p:spPr>
        <p:txBody>
          <a:bodyPr vert="horz" lIns="92461" tIns="46230" rIns="92461" bIns="4623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4281B1E-1271-4593-BE86-5E0F9B94753A}"/>
              </a:ext>
            </a:extLst>
          </p:cNvPr>
          <p:cNvSpPr>
            <a:spLocks noGrp="1"/>
          </p:cNvSpPr>
          <p:nvPr>
            <p:ph type="dt" sz="quarter" idx="1"/>
          </p:nvPr>
        </p:nvSpPr>
        <p:spPr>
          <a:xfrm>
            <a:off x="4022725" y="0"/>
            <a:ext cx="3078163" cy="471488"/>
          </a:xfrm>
          <a:prstGeom prst="rect">
            <a:avLst/>
          </a:prstGeom>
        </p:spPr>
        <p:txBody>
          <a:bodyPr vert="horz" lIns="92461" tIns="46230" rIns="92461" bIns="46230" rtlCol="0"/>
          <a:lstStyle>
            <a:lvl1pPr algn="r" eaLnBrk="1" fontAlgn="auto" hangingPunct="1">
              <a:spcBef>
                <a:spcPts val="0"/>
              </a:spcBef>
              <a:spcAft>
                <a:spcPts val="0"/>
              </a:spcAft>
              <a:defRPr sz="1200">
                <a:latin typeface="+mn-lt"/>
              </a:defRPr>
            </a:lvl1pPr>
          </a:lstStyle>
          <a:p>
            <a:pPr>
              <a:defRPr/>
            </a:pPr>
            <a:fld id="{07A47EEF-939E-42D1-AA0F-48DD782FEE3D}" type="datetimeFigureOut">
              <a:rPr lang="en-US"/>
              <a:pPr>
                <a:defRPr/>
              </a:pPr>
              <a:t>11/21/2019</a:t>
            </a:fld>
            <a:endParaRPr lang="en-US" dirty="0"/>
          </a:p>
        </p:txBody>
      </p:sp>
      <p:sp>
        <p:nvSpPr>
          <p:cNvPr id="4" name="Footer Placeholder 3">
            <a:extLst>
              <a:ext uri="{FF2B5EF4-FFF2-40B4-BE49-F238E27FC236}">
                <a16:creationId xmlns:a16="http://schemas.microsoft.com/office/drawing/2014/main" id="{9273DB89-71EB-463E-9F84-B7706DAD03EF}"/>
              </a:ext>
            </a:extLst>
          </p:cNvPr>
          <p:cNvSpPr>
            <a:spLocks noGrp="1"/>
          </p:cNvSpPr>
          <p:nvPr>
            <p:ph type="ftr" sz="quarter" idx="2"/>
          </p:nvPr>
        </p:nvSpPr>
        <p:spPr>
          <a:xfrm>
            <a:off x="0" y="8916988"/>
            <a:ext cx="3078163" cy="471487"/>
          </a:xfrm>
          <a:prstGeom prst="rect">
            <a:avLst/>
          </a:prstGeom>
        </p:spPr>
        <p:txBody>
          <a:bodyPr vert="horz" lIns="92461" tIns="46230" rIns="92461" bIns="4623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B6CF368-F0BA-4FDB-8423-E62064AC27B4}"/>
              </a:ext>
            </a:extLst>
          </p:cNvPr>
          <p:cNvSpPr>
            <a:spLocks noGrp="1"/>
          </p:cNvSpPr>
          <p:nvPr>
            <p:ph type="sldNum" sz="quarter" idx="3"/>
          </p:nvPr>
        </p:nvSpPr>
        <p:spPr>
          <a:xfrm>
            <a:off x="4022725" y="8916988"/>
            <a:ext cx="3078163" cy="471487"/>
          </a:xfrm>
          <a:prstGeom prst="rect">
            <a:avLst/>
          </a:prstGeom>
        </p:spPr>
        <p:txBody>
          <a:bodyPr vert="horz" lIns="92461" tIns="46230" rIns="92461" bIns="46230" rtlCol="0" anchor="b"/>
          <a:lstStyle>
            <a:lvl1pPr algn="r" eaLnBrk="1" fontAlgn="auto" hangingPunct="1">
              <a:spcBef>
                <a:spcPts val="0"/>
              </a:spcBef>
              <a:spcAft>
                <a:spcPts val="0"/>
              </a:spcAft>
              <a:defRPr sz="1200">
                <a:latin typeface="+mn-lt"/>
              </a:defRPr>
            </a:lvl1pPr>
          </a:lstStyle>
          <a:p>
            <a:pPr>
              <a:defRPr/>
            </a:pPr>
            <a:fld id="{A2D093CB-2FB2-4F05-85EC-674D196CF6E8}"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C35B03-437C-4D99-B95A-951B68910A71}"/>
              </a:ext>
            </a:extLst>
          </p:cNvPr>
          <p:cNvSpPr>
            <a:spLocks noGrp="1"/>
          </p:cNvSpPr>
          <p:nvPr>
            <p:ph type="hdr" sz="quarter"/>
          </p:nvPr>
        </p:nvSpPr>
        <p:spPr>
          <a:xfrm>
            <a:off x="0" y="0"/>
            <a:ext cx="3078163" cy="471488"/>
          </a:xfrm>
          <a:prstGeom prst="rect">
            <a:avLst/>
          </a:prstGeom>
        </p:spPr>
        <p:txBody>
          <a:bodyPr vert="horz" lIns="94217" tIns="47109" rIns="94217" bIns="4710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3E1D297-2A5A-42C9-81C2-C86AC5B6D123}"/>
              </a:ext>
            </a:extLst>
          </p:cNvPr>
          <p:cNvSpPr>
            <a:spLocks noGrp="1"/>
          </p:cNvSpPr>
          <p:nvPr>
            <p:ph type="dt" idx="1"/>
          </p:nvPr>
        </p:nvSpPr>
        <p:spPr>
          <a:xfrm>
            <a:off x="4022725" y="0"/>
            <a:ext cx="3078163" cy="471488"/>
          </a:xfrm>
          <a:prstGeom prst="rect">
            <a:avLst/>
          </a:prstGeom>
        </p:spPr>
        <p:txBody>
          <a:bodyPr vert="horz" lIns="94217" tIns="47109" rIns="94217" bIns="47109" rtlCol="0"/>
          <a:lstStyle>
            <a:lvl1pPr algn="r" eaLnBrk="1" fontAlgn="auto" hangingPunct="1">
              <a:spcBef>
                <a:spcPts val="0"/>
              </a:spcBef>
              <a:spcAft>
                <a:spcPts val="0"/>
              </a:spcAft>
              <a:defRPr sz="1200">
                <a:latin typeface="+mn-lt"/>
              </a:defRPr>
            </a:lvl1pPr>
          </a:lstStyle>
          <a:p>
            <a:pPr>
              <a:defRPr/>
            </a:pPr>
            <a:fld id="{F8903871-536E-4252-AAC6-BB54BE89ACDB}" type="datetimeFigureOut">
              <a:rPr lang="en-US"/>
              <a:pPr>
                <a:defRPr/>
              </a:pPr>
              <a:t>11/21/2019</a:t>
            </a:fld>
            <a:endParaRPr lang="en-US" dirty="0"/>
          </a:p>
        </p:txBody>
      </p:sp>
      <p:sp>
        <p:nvSpPr>
          <p:cNvPr id="4" name="Slide Image Placeholder 3">
            <a:extLst>
              <a:ext uri="{FF2B5EF4-FFF2-40B4-BE49-F238E27FC236}">
                <a16:creationId xmlns:a16="http://schemas.microsoft.com/office/drawing/2014/main" id="{5D1517A9-569A-422A-BDA0-893F1686E5A6}"/>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9" rIns="94217" bIns="47109" rtlCol="0" anchor="ctr"/>
          <a:lstStyle/>
          <a:p>
            <a:pPr lvl="0"/>
            <a:endParaRPr lang="en-US" noProof="0" dirty="0"/>
          </a:p>
        </p:txBody>
      </p:sp>
      <p:sp>
        <p:nvSpPr>
          <p:cNvPr id="5" name="Notes Placeholder 4">
            <a:extLst>
              <a:ext uri="{FF2B5EF4-FFF2-40B4-BE49-F238E27FC236}">
                <a16:creationId xmlns:a16="http://schemas.microsoft.com/office/drawing/2014/main" id="{23D6839A-3F15-4A57-B87E-0AEE7E8CFDD7}"/>
              </a:ext>
            </a:extLst>
          </p:cNvPr>
          <p:cNvSpPr>
            <a:spLocks noGrp="1"/>
          </p:cNvSpPr>
          <p:nvPr>
            <p:ph type="body" sz="quarter" idx="3"/>
          </p:nvPr>
        </p:nvSpPr>
        <p:spPr>
          <a:xfrm>
            <a:off x="709613" y="4518025"/>
            <a:ext cx="5683250" cy="3697288"/>
          </a:xfrm>
          <a:prstGeom prst="rect">
            <a:avLst/>
          </a:prstGeom>
        </p:spPr>
        <p:txBody>
          <a:bodyPr vert="horz" lIns="94217" tIns="47109" rIns="94217" bIns="4710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4C65FD9-1D13-4A9F-BE40-42E48EB83184}"/>
              </a:ext>
            </a:extLst>
          </p:cNvPr>
          <p:cNvSpPr>
            <a:spLocks noGrp="1"/>
          </p:cNvSpPr>
          <p:nvPr>
            <p:ph type="ftr" sz="quarter" idx="4"/>
          </p:nvPr>
        </p:nvSpPr>
        <p:spPr>
          <a:xfrm>
            <a:off x="0" y="8916988"/>
            <a:ext cx="3078163" cy="471487"/>
          </a:xfrm>
          <a:prstGeom prst="rect">
            <a:avLst/>
          </a:prstGeom>
        </p:spPr>
        <p:txBody>
          <a:bodyPr vert="horz" lIns="94217" tIns="47109" rIns="94217" bIns="4710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3BD4903-F5F9-4BA6-AEC0-FE297B2E4F14}"/>
              </a:ext>
            </a:extLst>
          </p:cNvPr>
          <p:cNvSpPr>
            <a:spLocks noGrp="1"/>
          </p:cNvSpPr>
          <p:nvPr>
            <p:ph type="sldNum" sz="quarter" idx="5"/>
          </p:nvPr>
        </p:nvSpPr>
        <p:spPr>
          <a:xfrm>
            <a:off x="4022725" y="8916988"/>
            <a:ext cx="3078163" cy="471487"/>
          </a:xfrm>
          <a:prstGeom prst="rect">
            <a:avLst/>
          </a:prstGeom>
        </p:spPr>
        <p:txBody>
          <a:bodyPr vert="horz" lIns="94217" tIns="47109" rIns="94217" bIns="47109" rtlCol="0" anchor="b"/>
          <a:lstStyle>
            <a:lvl1pPr algn="r" eaLnBrk="1" fontAlgn="auto" hangingPunct="1">
              <a:spcBef>
                <a:spcPts val="0"/>
              </a:spcBef>
              <a:spcAft>
                <a:spcPts val="0"/>
              </a:spcAft>
              <a:defRPr sz="1200">
                <a:latin typeface="+mn-lt"/>
              </a:defRPr>
            </a:lvl1pPr>
          </a:lstStyle>
          <a:p>
            <a:pPr>
              <a:defRPr/>
            </a:pPr>
            <a:fld id="{80E7815D-2C2A-41E8-B399-078329F2BCAB}"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400E71-20F0-43E4-AF5C-02EB0E161225}" type="slidenum">
              <a:rPr lang="en-US" altLang="en-US" smtClean="0"/>
              <a:pPr fontAlgn="base">
                <a:spcBef>
                  <a:spcPct val="0"/>
                </a:spcBef>
                <a:spcAft>
                  <a:spcPct val="0"/>
                </a:spcAft>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400" smtClean="0">
              <a:solidFill>
                <a:srgbClr val="FF0000"/>
              </a:solidFill>
            </a:endParaRPr>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4FD82E-94B2-4C1B-9345-93C1BF00F4B1}" type="slidenum">
              <a:rPr lang="en-US" altLang="en-US" smtClean="0"/>
              <a:pPr fontAlgn="base">
                <a:spcBef>
                  <a:spcPct val="0"/>
                </a:spcBef>
                <a:spcAft>
                  <a:spcPct val="0"/>
                </a:spcAft>
              </a:pPr>
              <a:t>10</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(Note: Read the material on the slide) Say at the end of the last session you were asked to think about examples of generalizations about a culture that you had. We would like to hear about some experiences that caused you to change or reexamine those generalizations. (Ask for volunteers. If no one volunteers, can you share an example? Don’t spend more than two minutes on this discussion)</a:t>
            </a:r>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4B44848-F21C-4C34-B061-7F1B3C77FC5F}" type="slidenum">
              <a:rPr lang="en-US" altLang="en-US" smtClean="0"/>
              <a:pPr fontAlgn="base">
                <a:spcBef>
                  <a:spcPct val="0"/>
                </a:spcBef>
                <a:spcAft>
                  <a:spcPct val="0"/>
                </a:spcAft>
              </a:pPr>
              <a:t>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(Note: Read the material on the slide) </a:t>
            </a:r>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328AD1C-F936-409D-B0EA-8045161BC231}" type="slidenum">
              <a:rPr lang="en-US" altLang="en-US" smtClean="0"/>
              <a:pPr fontAlgn="base">
                <a:spcBef>
                  <a:spcPct val="0"/>
                </a:spcBef>
                <a:spcAft>
                  <a:spcPct val="0"/>
                </a:spcAft>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ask</a:t>
            </a:r>
            <a:r>
              <a:rPr lang="en-US" baseline="0" dirty="0" smtClean="0"/>
              <a:t> the audience if they have taken courses or trainings before about cultural competence. What were they like? What was something of value that they learned? What criticisms did they have about the training, if any? </a:t>
            </a:r>
            <a:endParaRPr lang="en-US" dirty="0"/>
          </a:p>
        </p:txBody>
      </p:sp>
      <p:sp>
        <p:nvSpPr>
          <p:cNvPr id="4" name="Slide Number Placeholder 3"/>
          <p:cNvSpPr>
            <a:spLocks noGrp="1"/>
          </p:cNvSpPr>
          <p:nvPr>
            <p:ph type="sldNum" sz="quarter" idx="10"/>
          </p:nvPr>
        </p:nvSpPr>
        <p:spPr/>
        <p:txBody>
          <a:bodyPr/>
          <a:lstStyle/>
          <a:p>
            <a:pPr>
              <a:defRPr/>
            </a:pPr>
            <a:fld id="{10B6D52F-B296-4629-8656-CD0C85DE9E63}" type="slidenum">
              <a:rPr lang="en-US" smtClean="0"/>
              <a:pPr>
                <a:defRPr/>
              </a:pPr>
              <a:t>4</a:t>
            </a:fld>
            <a:endParaRPr lang="en-US" dirty="0"/>
          </a:p>
        </p:txBody>
      </p:sp>
    </p:spTree>
    <p:extLst>
      <p:ext uri="{BB962C8B-B14F-4D97-AF65-F5344CB8AC3E}">
        <p14:creationId xmlns:p14="http://schemas.microsoft.com/office/powerpoint/2010/main" val="207127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definitions of cultural competence in existence. One author </a:t>
            </a:r>
            <a:r>
              <a:rPr lang="en-US" baseline="0" dirty="0" smtClean="0"/>
              <a:t>loosely defined cultural competence as, “…the ability to understand, appreciate and interact with people from cultures or belief systems different from one's own”</a:t>
            </a:r>
            <a:r>
              <a:rPr lang="en-US" baseline="30000" dirty="0" smtClean="0"/>
              <a:t>1</a:t>
            </a:r>
            <a:r>
              <a:rPr lang="en-US" baseline="0" dirty="0" smtClean="0"/>
              <a:t>. In the last module, we talked about the fact that culture can affect our perceptions of health and the need to understand another’s system of belief. However, there are criticisms of the concept of cultural competence. </a:t>
            </a:r>
            <a:endParaRPr lang="en-US" dirty="0"/>
          </a:p>
        </p:txBody>
      </p:sp>
      <p:sp>
        <p:nvSpPr>
          <p:cNvPr id="4" name="Slide Number Placeholder 3"/>
          <p:cNvSpPr>
            <a:spLocks noGrp="1"/>
          </p:cNvSpPr>
          <p:nvPr>
            <p:ph type="sldNum" sz="quarter" idx="10"/>
          </p:nvPr>
        </p:nvSpPr>
        <p:spPr/>
        <p:txBody>
          <a:bodyPr/>
          <a:lstStyle/>
          <a:p>
            <a:pPr>
              <a:defRPr/>
            </a:pPr>
            <a:fld id="{80E7815D-2C2A-41E8-B399-078329F2BCAB}" type="slidenum">
              <a:rPr lang="en-US" smtClean="0"/>
              <a:pPr>
                <a:defRPr/>
              </a:pPr>
              <a:t>5</a:t>
            </a:fld>
            <a:endParaRPr lang="en-US" dirty="0"/>
          </a:p>
        </p:txBody>
      </p:sp>
    </p:spTree>
    <p:extLst>
      <p:ext uri="{BB962C8B-B14F-4D97-AF65-F5344CB8AC3E}">
        <p14:creationId xmlns:p14="http://schemas.microsoft.com/office/powerpoint/2010/main" val="186303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Some </a:t>
            </a:r>
            <a:r>
              <a:rPr lang="en-US" baseline="0" dirty="0"/>
              <a:t>argue that cultural competence puts too much of a focus on the </a:t>
            </a:r>
            <a:r>
              <a:rPr lang="en-US" baseline="0" dirty="0" smtClean="0"/>
              <a:t>other</a:t>
            </a:r>
            <a:r>
              <a:rPr lang="en-US" baseline="30000" dirty="0" smtClean="0"/>
              <a:t>3</a:t>
            </a:r>
            <a:r>
              <a:rPr lang="en-US" baseline="0" dirty="0" smtClean="0"/>
              <a:t>, </a:t>
            </a:r>
            <a:r>
              <a:rPr lang="en-US" baseline="0" dirty="0"/>
              <a:t>meaning it’s designed to make one more ‘comfortable’ with others as opposed to becoming more self-aware about their own potential biases and power differentials. There’s also a critique that cultural competence uses culture as a proxy for everyone who is not </a:t>
            </a:r>
            <a:r>
              <a:rPr lang="en-US" baseline="0" dirty="0" smtClean="0"/>
              <a:t>white</a:t>
            </a:r>
            <a:r>
              <a:rPr lang="en-US" baseline="30000" dirty="0" smtClean="0"/>
              <a:t>5</a:t>
            </a:r>
            <a:r>
              <a:rPr lang="en-US" baseline="0" dirty="0" smtClean="0"/>
              <a:t>. </a:t>
            </a:r>
            <a:r>
              <a:rPr lang="en-US" baseline="0" dirty="0"/>
              <a:t>In other words, it places a strong emphasis on race and ethnicity as opposed to </a:t>
            </a:r>
            <a:r>
              <a:rPr lang="en-US" baseline="0" dirty="0" smtClean="0"/>
              <a:t>socioeconomic </a:t>
            </a:r>
            <a:r>
              <a:rPr lang="en-US" baseline="0" dirty="0"/>
              <a:t>status, gender, or sexual orientation, which in turn ignores the impact these social issues play in health disparities and social inequities. </a:t>
            </a:r>
            <a:r>
              <a:rPr lang="en-US" baseline="0" dirty="0" smtClean="0"/>
              <a:t>Finally</a:t>
            </a:r>
            <a:r>
              <a:rPr lang="en-US" baseline="0" dirty="0"/>
              <a:t>, there is concern that cultural competence emphasizes a finite learning model – one in which a dominant group reaches a plateau, if you will, in becoming competent in another culture. </a:t>
            </a:r>
            <a:r>
              <a:rPr lang="en-US" baseline="0" dirty="0" smtClean="0"/>
              <a:t>You can see a quote here that demonstrates the criticism of this, stating that through the finite learning model, “culture can be reduced inadvertently to a simplified and static ‘tick box’ of sorts- an item to be checked-off a medical training to-do list.”</a:t>
            </a:r>
            <a:r>
              <a:rPr lang="en-US" baseline="30000" dirty="0" smtClean="0"/>
              <a:t>3</a:t>
            </a:r>
            <a:endParaRPr lang="en-US" baseline="30000" dirty="0"/>
          </a:p>
        </p:txBody>
      </p:sp>
      <p:sp>
        <p:nvSpPr>
          <p:cNvPr id="4" name="Slide Number Placeholder 3"/>
          <p:cNvSpPr>
            <a:spLocks noGrp="1"/>
          </p:cNvSpPr>
          <p:nvPr>
            <p:ph type="sldNum" sz="quarter" idx="10"/>
          </p:nvPr>
        </p:nvSpPr>
        <p:spPr/>
        <p:txBody>
          <a:bodyPr/>
          <a:lstStyle/>
          <a:p>
            <a:fld id="{4EA6DC96-6071-42E0-A25C-2271853AF9A2}" type="slidenum">
              <a:rPr lang="en-US" smtClean="0"/>
              <a:t>6</a:t>
            </a:fld>
            <a:endParaRPr lang="en-US"/>
          </a:p>
        </p:txBody>
      </p:sp>
    </p:spTree>
    <p:extLst>
      <p:ext uri="{BB962C8B-B14F-4D97-AF65-F5344CB8AC3E}">
        <p14:creationId xmlns:p14="http://schemas.microsoft.com/office/powerpoint/2010/main" val="133862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table of contents from a 2009 document published by the American Academy of Orthopedic Surgeons titled, </a:t>
            </a:r>
            <a:r>
              <a:rPr lang="en-US" i="1" baseline="0" dirty="0" smtClean="0"/>
              <a:t>Culturally Competent Care Guidebook</a:t>
            </a:r>
            <a:r>
              <a:rPr lang="en-US" baseline="0" dirty="0" smtClean="0"/>
              <a:t>. You can see that each chapter is dedicated to a different racial or ethnic group with following sections about gender-based issues and faith-based issues. From the section about African-American patients, there is a statement that every member of this racial group is a unique individual as should be treated this way, but then immediately launches into the information you see quoted here. </a:t>
            </a:r>
            <a:r>
              <a:rPr lang="en-US" b="1" baseline="0" dirty="0" smtClean="0"/>
              <a:t>[Facilitator: read as many of these as you would like]. </a:t>
            </a:r>
            <a:r>
              <a:rPr lang="en-US" b="0" baseline="0" dirty="0" smtClean="0"/>
              <a:t>It is worth noting that the beginning of this booklet does note that they are aware that these are generalizations and cautions readers to avoid stereotypes, but believes that the information provided is a way to get healthcare providers started with learning about others. </a:t>
            </a:r>
          </a:p>
          <a:p>
            <a:endParaRPr lang="en-US" dirty="0" smtClean="0"/>
          </a:p>
          <a:p>
            <a:r>
              <a:rPr lang="en-US" dirty="0" smtClean="0"/>
              <a:t>This</a:t>
            </a:r>
            <a:r>
              <a:rPr lang="en-US" baseline="0" dirty="0" smtClean="0"/>
              <a:t> is an example of the critiques of cultural competence where emphasis is placed on the “other”- a patient of a certain race or ethnicity who you must get to know. In fact, this guidebook states that we often “…encounter patients who are of a different ‘world’”</a:t>
            </a:r>
            <a:r>
              <a:rPr lang="en-US" baseline="30000" dirty="0" smtClean="0"/>
              <a:t>7</a:t>
            </a:r>
            <a:r>
              <a:rPr lang="en-US" baseline="0" dirty="0" smtClean="0"/>
              <a:t>. The focus is placed on getting to know someone else without thinking about the worldview that we bring into the room. It also demonstrates the critique about over emphasizing race. The African-American patients are one chapter with other racial and ethnic groups having their own chapter. </a:t>
            </a:r>
            <a:endParaRPr lang="en-US" dirty="0"/>
          </a:p>
        </p:txBody>
      </p:sp>
      <p:sp>
        <p:nvSpPr>
          <p:cNvPr id="4" name="Slide Number Placeholder 3"/>
          <p:cNvSpPr>
            <a:spLocks noGrp="1"/>
          </p:cNvSpPr>
          <p:nvPr>
            <p:ph type="sldNum" sz="quarter" idx="10"/>
          </p:nvPr>
        </p:nvSpPr>
        <p:spPr/>
        <p:txBody>
          <a:bodyPr/>
          <a:lstStyle/>
          <a:p>
            <a:pPr>
              <a:defRPr/>
            </a:pPr>
            <a:fld id="{80E7815D-2C2A-41E8-B399-078329F2BCAB}" type="slidenum">
              <a:rPr lang="en-US" smtClean="0"/>
              <a:pPr>
                <a:defRPr/>
              </a:pPr>
              <a:t>7</a:t>
            </a:fld>
            <a:endParaRPr lang="en-US" dirty="0"/>
          </a:p>
        </p:txBody>
      </p:sp>
    </p:spTree>
    <p:extLst>
      <p:ext uri="{BB962C8B-B14F-4D97-AF65-F5344CB8AC3E}">
        <p14:creationId xmlns:p14="http://schemas.microsoft.com/office/powerpoint/2010/main" val="204573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quote</a:t>
            </a:r>
            <a:r>
              <a:rPr lang="en-US" baseline="0" dirty="0" smtClean="0"/>
              <a:t> </a:t>
            </a:r>
            <a:r>
              <a:rPr lang="en-US" dirty="0" smtClean="0"/>
              <a:t>demonstrates another of the criticisms of cultural competence,</a:t>
            </a:r>
            <a:r>
              <a:rPr lang="en-US" baseline="0" dirty="0" smtClean="0"/>
              <a:t> where the emphasis is placed heavily on race while ignoring other factors. Authors discussing the influence of culture on health stated, “…socioeconomic status produces its own cultures of security and insecurity that cut across nationality, ethnic background, gender orientation, age, and political persuasion. Socioeconomic status produces new cultures defined by degrees of social security and limitations on choice that privilege some people and disadvantage others”</a:t>
            </a:r>
            <a:r>
              <a:rPr lang="en-US" baseline="30000" dirty="0" smtClean="0"/>
              <a:t>8</a:t>
            </a:r>
            <a:r>
              <a:rPr lang="en-US" baseline="0" dirty="0" smtClean="0"/>
              <a:t>. It is clear that culture is complicated, with overlap of identities and not exclusively tied to race or ethnicity. </a:t>
            </a:r>
            <a:r>
              <a:rPr lang="en-US" dirty="0" smtClean="0"/>
              <a:t>Critics of the cultural competence ideology believe that it can be harmful as it can lead to stereotypes</a:t>
            </a:r>
            <a:r>
              <a:rPr lang="en-US" baseline="30000" dirty="0" smtClean="0"/>
              <a:t>2</a:t>
            </a:r>
            <a:r>
              <a:rPr lang="en-US" dirty="0" smtClean="0"/>
              <a:t>. To that end, there is now a growing movement to incorporate the concept of cultural humility</a:t>
            </a:r>
            <a:r>
              <a:rPr lang="en-US" baseline="30000" dirty="0" smtClean="0"/>
              <a:t>2</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80E7815D-2C2A-41E8-B399-078329F2BCAB}" type="slidenum">
              <a:rPr lang="en-US" smtClean="0"/>
              <a:pPr>
                <a:defRPr/>
              </a:pPr>
              <a:t>8</a:t>
            </a:fld>
            <a:endParaRPr lang="en-US" dirty="0"/>
          </a:p>
        </p:txBody>
      </p:sp>
    </p:spTree>
    <p:extLst>
      <p:ext uri="{BB962C8B-B14F-4D97-AF65-F5344CB8AC3E}">
        <p14:creationId xmlns:p14="http://schemas.microsoft.com/office/powerpoint/2010/main" val="292401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Here</a:t>
            </a:r>
            <a:r>
              <a:rPr lang="en-US" altLang="en-US" baseline="0" dirty="0" smtClean="0"/>
              <a:t> is the description of the process of cultural humility that was included in our first discussion of this topic. Cultural humility is defined as a process where people and organizations engage in self-reflection and lifelong learning, check power imbalances, and engage in mutually respectful and dynamic partnerships</a:t>
            </a:r>
            <a:r>
              <a:rPr lang="en-US" altLang="en-US" baseline="30000" dirty="0" smtClean="0"/>
              <a:t>4</a:t>
            </a:r>
            <a:r>
              <a:rPr lang="en-US" altLang="en-US" baseline="0" dirty="0" smtClean="0"/>
              <a:t>. What is your reaction to this definition after discussing culture and the critiques of cultural competence?</a:t>
            </a:r>
          </a:p>
          <a:p>
            <a:pPr eaLnBrk="1" hangingPunct="1">
              <a:spcBef>
                <a:spcPct val="0"/>
              </a:spcBef>
            </a:pPr>
            <a:endParaRPr lang="en-US" altLang="en-US" baseline="0" dirty="0" smtClean="0"/>
          </a:p>
          <a:p>
            <a:pPr eaLnBrk="1" hangingPunct="1">
              <a:spcBef>
                <a:spcPct val="0"/>
              </a:spcBef>
            </a:pPr>
            <a:endParaRPr lang="en-US" altLang="en-US" dirty="0" smtClean="0"/>
          </a:p>
        </p:txBody>
      </p:sp>
      <p:sp>
        <p:nvSpPr>
          <p:cNvPr id="174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EFD70A-5EDE-471E-B392-C27A8B3E5170}" type="slidenum">
              <a:rPr lang="en-US" altLang="en-US" smtClean="0"/>
              <a:pPr fontAlgn="base">
                <a:spcBef>
                  <a:spcPct val="0"/>
                </a:spcBef>
                <a:spcAft>
                  <a:spcPct val="0"/>
                </a:spcAft>
              </a:pPr>
              <a:t>9</a:t>
            </a:fld>
            <a:endParaRPr lang="en-US" altLang="en-US" smtClean="0"/>
          </a:p>
        </p:txBody>
      </p:sp>
    </p:spTree>
    <p:extLst>
      <p:ext uri="{BB962C8B-B14F-4D97-AF65-F5344CB8AC3E}">
        <p14:creationId xmlns:p14="http://schemas.microsoft.com/office/powerpoint/2010/main" val="1541839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816DFA7B-3D3F-4ADE-AA57-5097C9F8C82E}"/>
              </a:ext>
            </a:extLst>
          </p:cNvPr>
          <p:cNvSpPr>
            <a:spLocks noGrp="1"/>
          </p:cNvSpPr>
          <p:nvPr>
            <p:ph type="dt" sz="half" idx="10"/>
          </p:nvPr>
        </p:nvSpPr>
        <p:spPr/>
        <p:txBody>
          <a:bodyPr/>
          <a:lstStyle>
            <a:lvl1pPr>
              <a:defRPr/>
            </a:lvl1pPr>
          </a:lstStyle>
          <a:p>
            <a:pPr>
              <a:defRPr/>
            </a:pPr>
            <a:fld id="{F6426EA5-6C64-4C6A-B994-551B4C86313E}" type="datetime1">
              <a:rPr lang="en-US"/>
              <a:pPr>
                <a:defRPr/>
              </a:pPr>
              <a:t>11/21/2019</a:t>
            </a:fld>
            <a:endParaRPr lang="en-US" dirty="0"/>
          </a:p>
        </p:txBody>
      </p:sp>
      <p:sp>
        <p:nvSpPr>
          <p:cNvPr id="6" name="Footer Placeholder 4">
            <a:extLst>
              <a:ext uri="{FF2B5EF4-FFF2-40B4-BE49-F238E27FC236}">
                <a16:creationId xmlns:a16="http://schemas.microsoft.com/office/drawing/2014/main" id="{7742A792-A752-422A-93B0-83CFC116D572}"/>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3EF3A14E-AC4C-4FEE-9481-9287558BE1E6}"/>
              </a:ext>
            </a:extLst>
          </p:cNvPr>
          <p:cNvSpPr>
            <a:spLocks noGrp="1"/>
          </p:cNvSpPr>
          <p:nvPr>
            <p:ph type="sldNum" sz="quarter" idx="12"/>
          </p:nvPr>
        </p:nvSpPr>
        <p:spPr/>
        <p:txBody>
          <a:bodyPr/>
          <a:lstStyle>
            <a:lvl1pPr>
              <a:defRPr/>
            </a:lvl1pPr>
          </a:lstStyle>
          <a:p>
            <a:pPr>
              <a:defRPr/>
            </a:pPr>
            <a:fld id="{4CBB1CD2-A357-4FB9-915B-D80C4C5BFD6B}" type="slidenum">
              <a:rPr lang="en-US"/>
              <a:pPr>
                <a:defRPr/>
              </a:pPr>
              <a:t>‹#›</a:t>
            </a:fld>
            <a:endParaRPr lang="en-US" dirty="0"/>
          </a:p>
        </p:txBody>
      </p:sp>
    </p:spTree>
    <p:extLst>
      <p:ext uri="{BB962C8B-B14F-4D97-AF65-F5344CB8AC3E}">
        <p14:creationId xmlns:p14="http://schemas.microsoft.com/office/powerpoint/2010/main" val="3725056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40838D96-6740-4DAA-88A7-350EBBFEA0BF}" type="datetime1">
              <a:rPr lang="en-US"/>
              <a:pPr>
                <a:defRPr/>
              </a:pPr>
              <a:t>11/21/2019</a:t>
            </a:fld>
            <a:endParaRPr lang="en-US" dirty="0"/>
          </a:p>
        </p:txBody>
      </p:sp>
      <p:sp>
        <p:nvSpPr>
          <p:cNvPr id="5"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E24450A4-9C72-4F3A-8088-0D50B6C015B1}" type="slidenum">
              <a:rPr lang="en-US"/>
              <a:pPr>
                <a:defRPr/>
              </a:pPr>
              <a:t>‹#›</a:t>
            </a:fld>
            <a:endParaRPr lang="en-US" dirty="0"/>
          </a:p>
        </p:txBody>
      </p:sp>
    </p:spTree>
    <p:extLst>
      <p:ext uri="{BB962C8B-B14F-4D97-AF65-F5344CB8AC3E}">
        <p14:creationId xmlns:p14="http://schemas.microsoft.com/office/powerpoint/2010/main" val="37676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983C8A5C-BC4D-42EB-9855-F4E24347B22B}" type="datetime1">
              <a:rPr lang="en-US"/>
              <a:pPr>
                <a:defRPr/>
              </a:pPr>
              <a:t>11/21/2019</a:t>
            </a:fld>
            <a:endParaRPr lang="en-US" dirty="0"/>
          </a:p>
        </p:txBody>
      </p:sp>
      <p:sp>
        <p:nvSpPr>
          <p:cNvPr id="5"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C591BF36-1660-48E2-BE78-99B2805FE9FE}" type="slidenum">
              <a:rPr lang="en-US"/>
              <a:pPr>
                <a:defRPr/>
              </a:pPr>
              <a:t>‹#›</a:t>
            </a:fld>
            <a:endParaRPr lang="en-US" dirty="0"/>
          </a:p>
        </p:txBody>
      </p:sp>
    </p:spTree>
    <p:extLst>
      <p:ext uri="{BB962C8B-B14F-4D97-AF65-F5344CB8AC3E}">
        <p14:creationId xmlns:p14="http://schemas.microsoft.com/office/powerpoint/2010/main" val="121668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DB3F9957-5A91-42A1-861A-711F21A27FAE}" type="datetime1">
              <a:rPr lang="en-US"/>
              <a:pPr>
                <a:defRPr/>
              </a:pPr>
              <a:t>11/21/2019</a:t>
            </a:fld>
            <a:endParaRPr lang="en-US" dirty="0"/>
          </a:p>
        </p:txBody>
      </p:sp>
      <p:sp>
        <p:nvSpPr>
          <p:cNvPr id="5"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E34FAA57-4489-4014-B99B-3E1D0E17BF9E}" type="slidenum">
              <a:rPr lang="en-US"/>
              <a:pPr>
                <a:defRPr/>
              </a:pPr>
              <a:t>‹#›</a:t>
            </a:fld>
            <a:endParaRPr lang="en-US" dirty="0"/>
          </a:p>
        </p:txBody>
      </p:sp>
    </p:spTree>
    <p:extLst>
      <p:ext uri="{BB962C8B-B14F-4D97-AF65-F5344CB8AC3E}">
        <p14:creationId xmlns:p14="http://schemas.microsoft.com/office/powerpoint/2010/main" val="351826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C4D44DD1-D1A0-4A35-9803-8AA8046F93DC}" type="datetime1">
              <a:rPr lang="en-US"/>
              <a:pPr>
                <a:defRPr/>
              </a:pPr>
              <a:t>11/21/2019</a:t>
            </a:fld>
            <a:endParaRPr lang="en-US" dirty="0"/>
          </a:p>
        </p:txBody>
      </p:sp>
      <p:sp>
        <p:nvSpPr>
          <p:cNvPr id="5"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6"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57F4ED8A-B36A-4F58-B86F-30D346918290}" type="slidenum">
              <a:rPr lang="en-US"/>
              <a:pPr>
                <a:defRPr/>
              </a:pPr>
              <a:t>‹#›</a:t>
            </a:fld>
            <a:endParaRPr lang="en-US" dirty="0"/>
          </a:p>
        </p:txBody>
      </p:sp>
    </p:spTree>
    <p:extLst>
      <p:ext uri="{BB962C8B-B14F-4D97-AF65-F5344CB8AC3E}">
        <p14:creationId xmlns:p14="http://schemas.microsoft.com/office/powerpoint/2010/main" val="333631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AA60AB84-0764-44E9-8092-0767825E5C6C}" type="datetime1">
              <a:rPr lang="en-US"/>
              <a:pPr>
                <a:defRPr/>
              </a:pPr>
              <a:t>11/21/2019</a:t>
            </a:fld>
            <a:endParaRPr lang="en-US" dirty="0"/>
          </a:p>
        </p:txBody>
      </p:sp>
      <p:sp>
        <p:nvSpPr>
          <p:cNvPr id="6"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DC31B000-D1A5-408B-A17A-5113965D6650}" type="slidenum">
              <a:rPr lang="en-US"/>
              <a:pPr>
                <a:defRPr/>
              </a:pPr>
              <a:t>‹#›</a:t>
            </a:fld>
            <a:endParaRPr lang="en-US" dirty="0"/>
          </a:p>
        </p:txBody>
      </p:sp>
    </p:spTree>
    <p:extLst>
      <p:ext uri="{BB962C8B-B14F-4D97-AF65-F5344CB8AC3E}">
        <p14:creationId xmlns:p14="http://schemas.microsoft.com/office/powerpoint/2010/main" val="1341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9DEDC5CA-69FD-43AB-B57D-FDA80B4EE499}" type="datetime1">
              <a:rPr lang="en-US"/>
              <a:pPr>
                <a:defRPr/>
              </a:pPr>
              <a:t>11/21/2019</a:t>
            </a:fld>
            <a:endParaRPr lang="en-US" dirty="0"/>
          </a:p>
        </p:txBody>
      </p:sp>
      <p:sp>
        <p:nvSpPr>
          <p:cNvPr id="8"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9"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D468AD46-BF4A-4CFE-AAA6-9DB15121AC69}" type="slidenum">
              <a:rPr lang="en-US"/>
              <a:pPr>
                <a:defRPr/>
              </a:pPr>
              <a:t>‹#›</a:t>
            </a:fld>
            <a:endParaRPr lang="en-US" dirty="0"/>
          </a:p>
        </p:txBody>
      </p:sp>
    </p:spTree>
    <p:extLst>
      <p:ext uri="{BB962C8B-B14F-4D97-AF65-F5344CB8AC3E}">
        <p14:creationId xmlns:p14="http://schemas.microsoft.com/office/powerpoint/2010/main" val="1216396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F53CD306-E5CB-411A-ABC1-99EFC5E019E3}" type="datetime1">
              <a:rPr lang="en-US"/>
              <a:pPr>
                <a:defRPr/>
              </a:pPr>
              <a:t>11/21/2019</a:t>
            </a:fld>
            <a:endParaRPr lang="en-US" dirty="0"/>
          </a:p>
        </p:txBody>
      </p:sp>
      <p:sp>
        <p:nvSpPr>
          <p:cNvPr id="4"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5"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CD09A057-5B75-4C89-A179-9481D1E1571B}" type="slidenum">
              <a:rPr lang="en-US"/>
              <a:pPr>
                <a:defRPr/>
              </a:pPr>
              <a:t>‹#›</a:t>
            </a:fld>
            <a:endParaRPr lang="en-US" dirty="0"/>
          </a:p>
        </p:txBody>
      </p:sp>
    </p:spTree>
    <p:extLst>
      <p:ext uri="{BB962C8B-B14F-4D97-AF65-F5344CB8AC3E}">
        <p14:creationId xmlns:p14="http://schemas.microsoft.com/office/powerpoint/2010/main" val="307012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8650FE6A-7EE3-4417-B6F1-1EC87A1D2160}" type="datetime1">
              <a:rPr lang="en-US"/>
              <a:pPr>
                <a:defRPr/>
              </a:pPr>
              <a:t>11/21/2019</a:t>
            </a:fld>
            <a:endParaRPr lang="en-US" dirty="0"/>
          </a:p>
        </p:txBody>
      </p:sp>
      <p:sp>
        <p:nvSpPr>
          <p:cNvPr id="3"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4"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7874D5B7-7CEC-429E-A271-F60E56899394}" type="slidenum">
              <a:rPr lang="en-US"/>
              <a:pPr>
                <a:defRPr/>
              </a:pPr>
              <a:t>‹#›</a:t>
            </a:fld>
            <a:endParaRPr lang="en-US" dirty="0"/>
          </a:p>
        </p:txBody>
      </p:sp>
    </p:spTree>
    <p:extLst>
      <p:ext uri="{BB962C8B-B14F-4D97-AF65-F5344CB8AC3E}">
        <p14:creationId xmlns:p14="http://schemas.microsoft.com/office/powerpoint/2010/main" val="79724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A9E1E0D5-89EB-4B12-A84C-AA0FF69AD6A4}" type="datetime1">
              <a:rPr lang="en-US"/>
              <a:pPr>
                <a:defRPr/>
              </a:pPr>
              <a:t>11/21/2019</a:t>
            </a:fld>
            <a:endParaRPr lang="en-US" dirty="0"/>
          </a:p>
        </p:txBody>
      </p:sp>
      <p:sp>
        <p:nvSpPr>
          <p:cNvPr id="6"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E44794A4-0C99-4BD9-ACA8-4C836E048CC0}" type="slidenum">
              <a:rPr lang="en-US"/>
              <a:pPr>
                <a:defRPr/>
              </a:pPr>
              <a:t>‹#›</a:t>
            </a:fld>
            <a:endParaRPr lang="en-US" dirty="0"/>
          </a:p>
        </p:txBody>
      </p:sp>
    </p:spTree>
    <p:extLst>
      <p:ext uri="{BB962C8B-B14F-4D97-AF65-F5344CB8AC3E}">
        <p14:creationId xmlns:p14="http://schemas.microsoft.com/office/powerpoint/2010/main" val="332014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0AD2078D-8616-4FDE-9E3A-6F09A2B634A4}"/>
              </a:ext>
            </a:extLst>
          </p:cNvPr>
          <p:cNvSpPr>
            <a:spLocks noGrp="1"/>
          </p:cNvSpPr>
          <p:nvPr>
            <p:ph type="dt" sz="half" idx="10"/>
          </p:nvPr>
        </p:nvSpPr>
        <p:spPr/>
        <p:txBody>
          <a:bodyPr/>
          <a:lstStyle>
            <a:lvl1pPr>
              <a:defRPr/>
            </a:lvl1pPr>
          </a:lstStyle>
          <a:p>
            <a:pPr>
              <a:defRPr/>
            </a:pPr>
            <a:fld id="{B41D29C1-B8F0-4C86-A12B-DC387EA9B4D8}" type="datetime1">
              <a:rPr lang="en-US"/>
              <a:pPr>
                <a:defRPr/>
              </a:pPr>
              <a:t>11/21/2019</a:t>
            </a:fld>
            <a:endParaRPr lang="en-US" dirty="0"/>
          </a:p>
        </p:txBody>
      </p:sp>
      <p:sp>
        <p:nvSpPr>
          <p:cNvPr id="6" name="Footer Placeholder 4">
            <a:extLst>
              <a:ext uri="{FF2B5EF4-FFF2-40B4-BE49-F238E27FC236}">
                <a16:creationId xmlns:a16="http://schemas.microsoft.com/office/drawing/2014/main" id="{FBAD3510-DEAC-433F-BBEC-5D11B4654653}"/>
              </a:ext>
            </a:extLst>
          </p:cNvPr>
          <p:cNvSpPr>
            <a:spLocks noGrp="1"/>
          </p:cNvSpPr>
          <p:nvPr>
            <p:ph type="ftr" sz="quarter" idx="11"/>
          </p:nvPr>
        </p:nvSpPr>
        <p:spPr/>
        <p:txBody>
          <a:bodyPr/>
          <a:lstStyle>
            <a:lvl1pPr>
              <a:defRPr/>
            </a:lvl1pPr>
          </a:lstStyle>
          <a:p>
            <a:pPr>
              <a:defRPr/>
            </a:pPr>
            <a:r>
              <a:rPr lang="en-US"/>
              <a:t>#citeNLM2018</a:t>
            </a:r>
          </a:p>
        </p:txBody>
      </p:sp>
      <p:sp>
        <p:nvSpPr>
          <p:cNvPr id="7" name="Slide Number Placeholder 5">
            <a:extLst>
              <a:ext uri="{FF2B5EF4-FFF2-40B4-BE49-F238E27FC236}">
                <a16:creationId xmlns:a16="http://schemas.microsoft.com/office/drawing/2014/main" id="{ADD8B083-A3E5-4318-8CD3-6DF92C286CB5}"/>
              </a:ext>
            </a:extLst>
          </p:cNvPr>
          <p:cNvSpPr>
            <a:spLocks noGrp="1"/>
          </p:cNvSpPr>
          <p:nvPr>
            <p:ph type="sldNum" sz="quarter" idx="12"/>
          </p:nvPr>
        </p:nvSpPr>
        <p:spPr/>
        <p:txBody>
          <a:bodyPr/>
          <a:lstStyle>
            <a:lvl1pPr>
              <a:defRPr/>
            </a:lvl1pPr>
          </a:lstStyle>
          <a:p>
            <a:pPr>
              <a:defRPr/>
            </a:pPr>
            <a:fld id="{58E7E85E-0DE8-41F6-B52D-D55F39E57C04}" type="slidenum">
              <a:rPr lang="en-US"/>
              <a:pPr>
                <a:defRPr/>
              </a:pPr>
              <a:t>‹#›</a:t>
            </a:fld>
            <a:endParaRPr lang="en-US" dirty="0"/>
          </a:p>
        </p:txBody>
      </p:sp>
    </p:spTree>
    <p:extLst>
      <p:ext uri="{BB962C8B-B14F-4D97-AF65-F5344CB8AC3E}">
        <p14:creationId xmlns:p14="http://schemas.microsoft.com/office/powerpoint/2010/main" val="138439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0AD2078D-8616-4FDE-9E3A-6F09A2B634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73FBEFD-F00B-426F-8075-01C9CF598CD1}" type="datetime1">
              <a:rPr lang="en-US"/>
              <a:pPr>
                <a:defRPr/>
              </a:pPr>
              <a:t>11/21/2019</a:t>
            </a:fld>
            <a:endParaRPr lang="en-US" dirty="0"/>
          </a:p>
        </p:txBody>
      </p:sp>
      <p:sp>
        <p:nvSpPr>
          <p:cNvPr id="5" name="Footer Placeholder 4">
            <a:extLst>
              <a:ext uri="{FF2B5EF4-FFF2-40B4-BE49-F238E27FC236}">
                <a16:creationId xmlns:a16="http://schemas.microsoft.com/office/drawing/2014/main" id="{FBAD3510-DEAC-433F-BBEC-5D11B4654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t>#citeNLM2018</a:t>
            </a:r>
          </a:p>
        </p:txBody>
      </p:sp>
      <p:sp>
        <p:nvSpPr>
          <p:cNvPr id="6" name="Slide Number Placeholder 5">
            <a:extLst>
              <a:ext uri="{FF2B5EF4-FFF2-40B4-BE49-F238E27FC236}">
                <a16:creationId xmlns:a16="http://schemas.microsoft.com/office/drawing/2014/main" id="{ADD8B083-A3E5-4318-8CD3-6DF92C286C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56F9EFC-2CE9-44F2-A315-C2543EB3B64D}" type="slidenum">
              <a:rPr lang="en-US"/>
              <a:pPr>
                <a:defRPr/>
              </a:pPr>
              <a:t>‹#›</a:t>
            </a:fld>
            <a:endParaRPr lang="en-US" dirty="0"/>
          </a:p>
        </p:txBody>
      </p:sp>
      <p:pic>
        <p:nvPicPr>
          <p:cNvPr id="1031"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69888" y="5962650"/>
            <a:ext cx="32178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28"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hyperlink" Target="https://www.aaos.org/ccc/assets/pdfs/guidebook.pdf" TargetMode="External"/><Relationship Id="rId2" Type="http://schemas.openxmlformats.org/officeDocument/2006/relationships/hyperlink" Target="https://www.apa.org/monitor/2015/03/cultural-competenc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noChangeArrowheads="1"/>
          </p:cNvSpPr>
          <p:nvPr>
            <p:ph type="ctrTitle"/>
          </p:nvPr>
        </p:nvSpPr>
        <p:spPr/>
        <p:txBody>
          <a:bodyPr/>
          <a:lstStyle/>
          <a:p>
            <a:pPr eaLnBrk="1" hangingPunct="1"/>
            <a:r>
              <a:rPr lang="en-US" altLang="en-US" smtClean="0"/>
              <a:t>Cultural Humility</a:t>
            </a:r>
          </a:p>
        </p:txBody>
      </p:sp>
      <p:sp>
        <p:nvSpPr>
          <p:cNvPr id="5123" name="Subtitle 4"/>
          <p:cNvSpPr>
            <a:spLocks noGrp="1" noChangeArrowheads="1"/>
          </p:cNvSpPr>
          <p:nvPr>
            <p:ph type="subTitle" idx="1"/>
          </p:nvPr>
        </p:nvSpPr>
        <p:spPr/>
        <p:txBody>
          <a:bodyPr/>
          <a:lstStyle/>
          <a:p>
            <a:pPr eaLnBrk="1" hangingPunct="1"/>
            <a:r>
              <a:rPr lang="en-US" altLang="en-US" i="1" smtClean="0"/>
              <a:t>Different from Cultural Competence…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p:txBody>
          <a:bodyPr/>
          <a:lstStyle/>
          <a:p>
            <a:pPr eaLnBrk="1" hangingPunct="1"/>
            <a:r>
              <a:rPr lang="en-US" altLang="en-US" b="1" smtClean="0"/>
              <a:t>Take home message</a:t>
            </a:r>
          </a:p>
        </p:txBody>
      </p:sp>
      <p:sp>
        <p:nvSpPr>
          <p:cNvPr id="3" name="Content Placeholder 2">
            <a:extLst>
              <a:ext uri="{FF2B5EF4-FFF2-40B4-BE49-F238E27FC236}">
                <a16:creationId xmlns:a16="http://schemas.microsoft.com/office/drawing/2014/main" id="{774F7C56-7617-485C-ADCD-2D8699BE2EC3}"/>
              </a:ext>
            </a:extLst>
          </p:cNvPr>
          <p:cNvSpPr>
            <a:spLocks noGrp="1"/>
          </p:cNvSpPr>
          <p:nvPr>
            <p:ph idx="1"/>
          </p:nvPr>
        </p:nvSpPr>
        <p:spPr>
          <a:xfrm>
            <a:off x="838200" y="1690688"/>
            <a:ext cx="5532620" cy="4095490"/>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sz="3600" i="1" dirty="0"/>
              <a:t>Consider:</a:t>
            </a:r>
          </a:p>
          <a:p>
            <a:pPr marL="0" indent="0" eaLnBrk="1" fontAlgn="auto" hangingPunct="1">
              <a:spcAft>
                <a:spcPts val="0"/>
              </a:spcAft>
              <a:buFont typeface="Arial" panose="020B0604020202020204" pitchFamily="34" charset="0"/>
              <a:buNone/>
              <a:defRPr/>
            </a:pPr>
            <a:r>
              <a:rPr lang="en-US" dirty="0" smtClean="0">
                <a:solidFill>
                  <a:prstClr val="black"/>
                </a:solidFill>
              </a:rPr>
              <a:t>What has been your past experience with cultural competence training? Did you notice the described limitations?</a:t>
            </a:r>
          </a:p>
          <a:p>
            <a:pPr marL="0" indent="0" eaLnBrk="1" fontAlgn="auto" hangingPunct="1">
              <a:spcAft>
                <a:spcPts val="0"/>
              </a:spcAft>
              <a:buNone/>
              <a:defRPr/>
            </a:pPr>
            <a:r>
              <a:rPr lang="en-US" sz="3600" i="1" dirty="0"/>
              <a:t>Practice:</a:t>
            </a:r>
          </a:p>
          <a:p>
            <a:pPr marL="0" indent="0" eaLnBrk="1" fontAlgn="auto" hangingPunct="1">
              <a:spcAft>
                <a:spcPts val="0"/>
              </a:spcAft>
              <a:buFont typeface="Arial" panose="020B0604020202020204" pitchFamily="34" charset="0"/>
              <a:buNone/>
              <a:defRPr/>
            </a:pPr>
            <a:r>
              <a:rPr lang="en-US" dirty="0">
                <a:solidFill>
                  <a:prstClr val="black"/>
                </a:solidFill>
              </a:rPr>
              <a:t>How would you explain the </a:t>
            </a:r>
            <a:r>
              <a:rPr lang="en-US" dirty="0" smtClean="0">
                <a:solidFill>
                  <a:prstClr val="black"/>
                </a:solidFill>
              </a:rPr>
              <a:t>difference </a:t>
            </a:r>
            <a:r>
              <a:rPr lang="en-US" dirty="0">
                <a:solidFill>
                  <a:prstClr val="black"/>
                </a:solidFill>
              </a:rPr>
              <a:t>between cultural competence and cultural humility to </a:t>
            </a:r>
            <a:r>
              <a:rPr lang="en-US" dirty="0" smtClean="0">
                <a:solidFill>
                  <a:prstClr val="black"/>
                </a:solidFill>
              </a:rPr>
              <a:t>a colleague?</a:t>
            </a:r>
            <a:endParaRPr lang="en-US" dirty="0">
              <a:solidFill>
                <a:prstClr val="black"/>
              </a:solidFill>
            </a:endParaRPr>
          </a:p>
          <a:p>
            <a:pPr eaLnBrk="1" fontAlgn="auto" hangingPunct="1">
              <a:spcAft>
                <a:spcPts val="0"/>
              </a:spcAft>
              <a:defRPr/>
            </a:pPr>
            <a:endParaRPr lang="en-US" dirty="0">
              <a:solidFill>
                <a:prstClr val="black"/>
              </a:solidFill>
            </a:endParaRPr>
          </a:p>
          <a:p>
            <a:pPr eaLnBrk="1" fontAlgn="auto" hangingPunct="1">
              <a:spcAft>
                <a:spcPts val="0"/>
              </a:spcAft>
              <a:defRPr/>
            </a:pPr>
            <a:endParaRPr lang="en-US" sz="3600" i="1" dirty="0"/>
          </a:p>
        </p:txBody>
      </p:sp>
      <p:pic>
        <p:nvPicPr>
          <p:cNvPr id="6" name="Picture 5" descr="A person typing on a laptop with their phone and a planner next to the computer. "/>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8490" t="18514"/>
          <a:stretch/>
        </p:blipFill>
        <p:spPr>
          <a:xfrm>
            <a:off x="6577263" y="2277979"/>
            <a:ext cx="4801750" cy="2759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227226" y="5801193"/>
            <a:ext cx="7674964" cy="830997"/>
          </a:xfrm>
          <a:prstGeom prst="rect">
            <a:avLst/>
          </a:prstGeom>
          <a:noFill/>
        </p:spPr>
        <p:txBody>
          <a:bodyPr wrap="square" rtlCol="0">
            <a:spAutoFit/>
          </a:bodyPr>
          <a:lstStyle/>
          <a:p>
            <a:r>
              <a:rPr lang="en-US" sz="1200" i="1" dirty="0"/>
              <a:t>Developed resources reported in this presentation are supported by the National Library of Medicine (NLM), National Institutes of Health (NIH) under cooperative agreement number UG4LM012342 with the University of Pittsburgh, Health Sciences Library System. The content is solely the responsibility of the authors and does not necessarily represent the official views of the National Institutes of Health</a:t>
            </a:r>
            <a:r>
              <a:rPr lang="en-US" sz="1200" i="1" dirty="0" smtClean="0"/>
              <a:t>.</a:t>
            </a:r>
            <a:endParaRPr lang="en-US" sz="12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838199" y="1499016"/>
            <a:ext cx="11138941" cy="5201587"/>
          </a:xfrm>
        </p:spPr>
        <p:txBody>
          <a:bodyPr/>
          <a:lstStyle/>
          <a:p>
            <a:pPr marL="514350" indent="-514350">
              <a:buFont typeface="+mj-lt"/>
              <a:buAutoNum type="arabicPeriod"/>
            </a:pPr>
            <a:r>
              <a:rPr lang="en-US" sz="1600" dirty="0" smtClean="0"/>
              <a:t>DeAngelis, T. (2015). In Search of Cultural Competence, </a:t>
            </a:r>
            <a:r>
              <a:rPr lang="en-US" sz="1600" i="1" dirty="0" smtClean="0"/>
              <a:t>Monitor on Psychology, 46(3), </a:t>
            </a:r>
            <a:r>
              <a:rPr lang="en-US" sz="1600" dirty="0" smtClean="0"/>
              <a:t>Retrieved from </a:t>
            </a:r>
            <a:r>
              <a:rPr lang="en-US" sz="1600" dirty="0" smtClean="0">
                <a:hlinkClick r:id="rId2"/>
              </a:rPr>
              <a:t>URL to source</a:t>
            </a:r>
            <a:endParaRPr lang="en-US" sz="1600" dirty="0" smtClean="0"/>
          </a:p>
          <a:p>
            <a:pPr marL="514350" indent="-514350">
              <a:buFont typeface="+mj-lt"/>
              <a:buAutoNum type="arabicPeriod"/>
            </a:pPr>
            <a:r>
              <a:rPr lang="en-US" sz="1600" dirty="0" smtClean="0"/>
              <a:t>Fisher-Borne, M., Cain, J.M., &amp; Martin, S.L. (2015). From Mastery to Accountability: Cultural Humility as an Alternative to Cultural Competence. </a:t>
            </a:r>
            <a:r>
              <a:rPr lang="en-US" sz="1600" i="1" dirty="0" smtClean="0"/>
              <a:t>Social Work Education, 34(2), </a:t>
            </a:r>
            <a:r>
              <a:rPr lang="en-US" sz="1600" dirty="0" smtClean="0"/>
              <a:t>165-181. </a:t>
            </a:r>
            <a:r>
              <a:rPr lang="en-US" sz="1600" dirty="0" err="1" smtClean="0"/>
              <a:t>doi</a:t>
            </a:r>
            <a:r>
              <a:rPr lang="en-US" sz="1600" dirty="0" smtClean="0"/>
              <a:t>: 10.1080/02615479.2014.977244</a:t>
            </a:r>
          </a:p>
          <a:p>
            <a:pPr marL="514350" lvl="0" indent="-514350">
              <a:buFont typeface="+mj-lt"/>
              <a:buAutoNum type="arabicPeriod"/>
            </a:pPr>
            <a:r>
              <a:rPr lang="en-US" sz="1800" dirty="0" err="1" smtClean="0">
                <a:solidFill>
                  <a:prstClr val="black"/>
                </a:solidFill>
              </a:rPr>
              <a:t>MacKenzie</a:t>
            </a:r>
            <a:r>
              <a:rPr lang="en-US" sz="1800" dirty="0">
                <a:solidFill>
                  <a:prstClr val="black"/>
                </a:solidFill>
              </a:rPr>
              <a:t>, L., </a:t>
            </a:r>
            <a:r>
              <a:rPr lang="en-US" sz="1800" dirty="0" err="1">
                <a:solidFill>
                  <a:prstClr val="black"/>
                </a:solidFill>
              </a:rPr>
              <a:t>Hatala</a:t>
            </a:r>
            <a:r>
              <a:rPr lang="en-US" sz="1800" dirty="0">
                <a:solidFill>
                  <a:prstClr val="black"/>
                </a:solidFill>
              </a:rPr>
              <a:t>, A (2019). Addressing culture within healthcare settings: the limits of cultural competence and the power of humility. </a:t>
            </a:r>
            <a:r>
              <a:rPr lang="en-US" sz="1800" i="1" dirty="0">
                <a:solidFill>
                  <a:prstClr val="black"/>
                </a:solidFill>
              </a:rPr>
              <a:t>Canadian Medical Education Journal, 10(1), e124-e127. </a:t>
            </a:r>
            <a:endParaRPr lang="en-US" sz="1600" dirty="0" smtClean="0"/>
          </a:p>
          <a:p>
            <a:pPr marL="514350" indent="-514350">
              <a:buFont typeface="+mj-lt"/>
              <a:buAutoNum type="arabicPeriod"/>
            </a:pPr>
            <a:r>
              <a:rPr lang="en-US" sz="1600" dirty="0" err="1" smtClean="0"/>
              <a:t>Tervalon</a:t>
            </a:r>
            <a:r>
              <a:rPr lang="en-US" sz="1600" dirty="0" smtClean="0"/>
              <a:t>, M., Murray-Garcia, J. (1998). Cultural Humility Versus Cultural Competence: A Critical Distinction in Defining Physician Training Outcomes in Multicultural Education. </a:t>
            </a:r>
            <a:r>
              <a:rPr lang="en-US" sz="1600" i="1" dirty="0" smtClean="0"/>
              <a:t>Journal of Health Care for the Poor and Underserved, 9(2), 117-125</a:t>
            </a:r>
            <a:r>
              <a:rPr lang="en-US" sz="1600" dirty="0" smtClean="0"/>
              <a:t>.</a:t>
            </a:r>
          </a:p>
          <a:p>
            <a:pPr marL="514350" indent="-514350">
              <a:buFont typeface="+mj-lt"/>
              <a:buAutoNum type="arabicPeriod"/>
            </a:pPr>
            <a:r>
              <a:rPr lang="en-US" sz="1600" dirty="0" err="1" smtClean="0"/>
              <a:t>Malat</a:t>
            </a:r>
            <a:r>
              <a:rPr lang="en-US" sz="1600" dirty="0" smtClean="0"/>
              <a:t>, J. (2013). The Appeal and Problems of a Cultural Competence Approach to Reducing Racial Disparities. </a:t>
            </a:r>
            <a:r>
              <a:rPr lang="en-US" sz="1600" i="1" dirty="0" smtClean="0"/>
              <a:t>Journal of General Internal Medicine, 28(5), 605-607.</a:t>
            </a:r>
          </a:p>
          <a:p>
            <a:pPr marL="514350" indent="-514350">
              <a:buFont typeface="+mj-lt"/>
              <a:buAutoNum type="arabicPeriod"/>
            </a:pPr>
            <a:r>
              <a:rPr lang="en-US" sz="1600" dirty="0" smtClean="0"/>
              <a:t>White, A., </a:t>
            </a:r>
            <a:r>
              <a:rPr lang="en-US" sz="1600" dirty="0" err="1" smtClean="0"/>
              <a:t>Logghe</a:t>
            </a:r>
            <a:r>
              <a:rPr lang="en-US" sz="1600" dirty="0" smtClean="0"/>
              <a:t>, H., Goodenough, D., Barnes, L., </a:t>
            </a:r>
            <a:r>
              <a:rPr lang="en-US" sz="1600" dirty="0" err="1" smtClean="0"/>
              <a:t>Hallward</a:t>
            </a:r>
            <a:r>
              <a:rPr lang="en-US" sz="1600" dirty="0" smtClean="0"/>
              <a:t>, A., Allen, I… </a:t>
            </a:r>
            <a:r>
              <a:rPr lang="en-US" sz="1600" dirty="0" err="1" smtClean="0"/>
              <a:t>Llerena</a:t>
            </a:r>
            <a:r>
              <a:rPr lang="en-US" sz="1600" dirty="0" smtClean="0"/>
              <a:t>-Quinn, R. (2018). </a:t>
            </a:r>
            <a:r>
              <a:rPr lang="en-US" sz="1600" i="1" dirty="0" smtClean="0"/>
              <a:t>Self-Awareness and Cultural Identity as an Effort to Reduce Bias in Medicine. Journal of Racial and Ethnic Health Disparities, 5, 34-49. </a:t>
            </a:r>
          </a:p>
          <a:p>
            <a:pPr marL="514350" indent="-514350">
              <a:buFont typeface="+mj-lt"/>
              <a:buAutoNum type="arabicPeriod"/>
            </a:pPr>
            <a:r>
              <a:rPr lang="en-US" sz="1600" dirty="0" smtClean="0"/>
              <a:t>American Academy of </a:t>
            </a:r>
            <a:r>
              <a:rPr lang="en-US" sz="1600" dirty="0" err="1" smtClean="0"/>
              <a:t>Orthopaedic</a:t>
            </a:r>
            <a:r>
              <a:rPr lang="en-US" sz="1600" dirty="0" smtClean="0"/>
              <a:t> Surgeons (2009). Culturally Competent </a:t>
            </a:r>
            <a:r>
              <a:rPr lang="en-US" sz="1600" dirty="0"/>
              <a:t>Care </a:t>
            </a:r>
            <a:r>
              <a:rPr lang="en-US" sz="1600" dirty="0" smtClean="0"/>
              <a:t>Guidebook. Retrieved from: </a:t>
            </a:r>
            <a:r>
              <a:rPr lang="en-US" sz="1600" dirty="0" smtClean="0">
                <a:hlinkClick r:id="rId3"/>
              </a:rPr>
              <a:t>URL to Source </a:t>
            </a:r>
            <a:endParaRPr lang="en-US" sz="1600" dirty="0" smtClean="0"/>
          </a:p>
          <a:p>
            <a:pPr marL="514350" indent="-514350">
              <a:buFont typeface="+mj-lt"/>
              <a:buAutoNum type="arabicPeriod"/>
            </a:pPr>
            <a:r>
              <a:rPr lang="en-US" sz="1600" dirty="0"/>
              <a:t>Napier, D., </a:t>
            </a:r>
            <a:r>
              <a:rPr lang="en-US" sz="1600" dirty="0" err="1"/>
              <a:t>Ancarno</a:t>
            </a:r>
            <a:r>
              <a:rPr lang="en-US" sz="1600" dirty="0"/>
              <a:t>, C., Butler, B., Calabrese, J., </a:t>
            </a:r>
            <a:r>
              <a:rPr lang="en-US" sz="1600" dirty="0" err="1"/>
              <a:t>Chater</a:t>
            </a:r>
            <a:r>
              <a:rPr lang="en-US" sz="1600" dirty="0"/>
              <a:t>, A., </a:t>
            </a:r>
            <a:r>
              <a:rPr lang="en-US" sz="1600" dirty="0" err="1"/>
              <a:t>Chaterjee</a:t>
            </a:r>
            <a:r>
              <a:rPr lang="en-US" sz="1600" dirty="0"/>
              <a:t>, H… </a:t>
            </a:r>
            <a:r>
              <a:rPr lang="en-US" sz="1600" dirty="0" err="1"/>
              <a:t>Guesnet</a:t>
            </a:r>
            <a:r>
              <a:rPr lang="en-US" sz="1600" dirty="0"/>
              <a:t>, F. (2014). </a:t>
            </a:r>
            <a:r>
              <a:rPr lang="en-US" sz="1600" i="1" dirty="0"/>
              <a:t>Culture and Health. The Lancet, 384, 1607-1639. </a:t>
            </a:r>
            <a:endParaRPr lang="en-US" sz="1600" dirty="0" smtClean="0"/>
          </a:p>
          <a:p>
            <a:pPr marL="514350" indent="-514350">
              <a:buFont typeface="+mj-lt"/>
              <a:buAutoNum type="arabicPeriod"/>
            </a:pPr>
            <a:endParaRPr lang="en-US" sz="2000" dirty="0" smtClean="0"/>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958979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lstStyle/>
          <a:p>
            <a:pPr eaLnBrk="1" hangingPunct="1"/>
            <a:r>
              <a:rPr lang="en-US" altLang="en-US" b="1" smtClean="0"/>
              <a:t>Discussion points from last module</a:t>
            </a:r>
          </a:p>
        </p:txBody>
      </p:sp>
      <p:sp>
        <p:nvSpPr>
          <p:cNvPr id="7171" name="Content Placeholder 2"/>
          <p:cNvSpPr>
            <a:spLocks noGrp="1" noChangeArrowheads="1"/>
          </p:cNvSpPr>
          <p:nvPr>
            <p:ph idx="1"/>
          </p:nvPr>
        </p:nvSpPr>
        <p:spPr>
          <a:xfrm>
            <a:off x="990600" y="2066925"/>
            <a:ext cx="4904290" cy="3279775"/>
          </a:xfrm>
        </p:spPr>
        <p:txBody>
          <a:bodyPr/>
          <a:lstStyle/>
          <a:p>
            <a:pPr eaLnBrk="1" fontAlgn="auto" hangingPunct="1">
              <a:spcAft>
                <a:spcPts val="0"/>
              </a:spcAft>
              <a:defRPr/>
            </a:pPr>
            <a:r>
              <a:rPr lang="en-US" altLang="en-US" dirty="0"/>
              <a:t>What aspects of culture are you most aware of as you go about doing your job?</a:t>
            </a:r>
          </a:p>
          <a:p>
            <a:pPr eaLnBrk="1" fontAlgn="auto" hangingPunct="1">
              <a:spcAft>
                <a:spcPts val="0"/>
              </a:spcAft>
              <a:defRPr/>
            </a:pPr>
            <a:r>
              <a:rPr lang="en-US" altLang="en-US" dirty="0"/>
              <a:t>Why are these aspects of culture important?</a:t>
            </a:r>
          </a:p>
        </p:txBody>
      </p:sp>
      <p:pic>
        <p:nvPicPr>
          <p:cNvPr id="7" name="Picture 6" descr="Group of doctors talking"/>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74380" y="1782064"/>
            <a:ext cx="5734102" cy="382425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p:txBody>
          <a:bodyPr/>
          <a:lstStyle/>
          <a:p>
            <a:pPr eaLnBrk="1" hangingPunct="1"/>
            <a:r>
              <a:rPr lang="en-US" altLang="en-US" dirty="0" smtClean="0"/>
              <a:t>Objectives</a:t>
            </a:r>
          </a:p>
        </p:txBody>
      </p:sp>
      <p:sp>
        <p:nvSpPr>
          <p:cNvPr id="3" name="Content Placeholder 2">
            <a:extLst>
              <a:ext uri="{FF2B5EF4-FFF2-40B4-BE49-F238E27FC236}">
                <a16:creationId xmlns:a16="http://schemas.microsoft.com/office/drawing/2014/main" id="{D0ED1BB5-71D6-448A-BB8B-BC03643ECB83}"/>
              </a:ext>
            </a:extLst>
          </p:cNvPr>
          <p:cNvSpPr>
            <a:spLocks noGrp="1"/>
          </p:cNvSpPr>
          <p:nvPr>
            <p:ph idx="1"/>
          </p:nvPr>
        </p:nvSpPr>
        <p:spPr>
          <a:xfrm>
            <a:off x="838200" y="1825625"/>
            <a:ext cx="6080125" cy="3633788"/>
          </a:xfrm>
        </p:spPr>
        <p:txBody>
          <a:bodyPr rtlCol="0">
            <a:normAutofit/>
          </a:bodyPr>
          <a:lstStyle/>
          <a:p>
            <a:pPr marL="0" indent="0" eaLnBrk="1" fontAlgn="auto" hangingPunct="1">
              <a:spcAft>
                <a:spcPts val="0"/>
              </a:spcAft>
              <a:buFont typeface="Arial" panose="020B0604020202020204" pitchFamily="34" charset="0"/>
              <a:buNone/>
              <a:defRPr/>
            </a:pPr>
            <a:r>
              <a:rPr lang="en-US" dirty="0"/>
              <a:t>By the end of the program participants will:</a:t>
            </a:r>
          </a:p>
          <a:p>
            <a:pPr eaLnBrk="1" fontAlgn="auto" hangingPunct="1">
              <a:spcAft>
                <a:spcPts val="0"/>
              </a:spcAft>
              <a:defRPr/>
            </a:pPr>
            <a:r>
              <a:rPr lang="en-US" dirty="0"/>
              <a:t>Understand differences between cultural humility and cultural competence.</a:t>
            </a:r>
          </a:p>
          <a:p>
            <a:pPr marL="0" indent="0" eaLnBrk="1" fontAlgn="auto" hangingPunct="1">
              <a:spcAft>
                <a:spcPts val="0"/>
              </a:spcAft>
              <a:buFont typeface="Arial" panose="020B0604020202020204" pitchFamily="34" charset="0"/>
              <a:buNone/>
              <a:defRPr/>
            </a:pPr>
            <a:endParaRPr lang="en-US" dirty="0"/>
          </a:p>
        </p:txBody>
      </p:sp>
      <p:pic>
        <p:nvPicPr>
          <p:cNvPr id="9220" name="Picture 3" descr="Picture of a lightbulb with word clouds around i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1825625"/>
            <a:ext cx="44989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34010" cy="1325563"/>
          </a:xfrm>
        </p:spPr>
        <p:txBody>
          <a:bodyPr/>
          <a:lstStyle/>
          <a:p>
            <a:r>
              <a:rPr lang="en-US" dirty="0" smtClean="0"/>
              <a:t>What is Your Experience with Cultural Competence Training?</a:t>
            </a:r>
            <a:endParaRPr lang="en-US" dirty="0"/>
          </a:p>
        </p:txBody>
      </p:sp>
      <p:pic>
        <p:nvPicPr>
          <p:cNvPr id="4" name="Picture 3" descr="Picture of a lightbulb inside a thought bubble. "/>
          <p:cNvPicPr>
            <a:picLocks noChangeAspect="1"/>
          </p:cNvPicPr>
          <p:nvPr/>
        </p:nvPicPr>
        <p:blipFill>
          <a:blip r:embed="rId3"/>
          <a:stretch>
            <a:fillRect/>
          </a:stretch>
        </p:blipFill>
        <p:spPr>
          <a:xfrm>
            <a:off x="3575167" y="1998059"/>
            <a:ext cx="5560076" cy="3863095"/>
          </a:xfrm>
          <a:prstGeom prst="rect">
            <a:avLst/>
          </a:prstGeom>
          <a:ln>
            <a:noFill/>
          </a:ln>
          <a:effectLst>
            <a:softEdge rad="112500"/>
          </a:effectLst>
        </p:spPr>
      </p:pic>
    </p:spTree>
    <p:extLst>
      <p:ext uri="{BB962C8B-B14F-4D97-AF65-F5344CB8AC3E}">
        <p14:creationId xmlns:p14="http://schemas.microsoft.com/office/powerpoint/2010/main" val="3605587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Competence Defined</a:t>
            </a:r>
            <a:endParaRPr lang="en-US" dirty="0"/>
          </a:p>
        </p:txBody>
      </p:sp>
      <p:sp>
        <p:nvSpPr>
          <p:cNvPr id="3" name="Content Placeholder 2"/>
          <p:cNvSpPr>
            <a:spLocks noGrp="1"/>
          </p:cNvSpPr>
          <p:nvPr>
            <p:ph idx="1"/>
          </p:nvPr>
        </p:nvSpPr>
        <p:spPr>
          <a:xfrm>
            <a:off x="2191062" y="2260339"/>
            <a:ext cx="7809876" cy="2971228"/>
          </a:xfrm>
        </p:spPr>
        <p:txBody>
          <a:bodyPr/>
          <a:lstStyle/>
          <a:p>
            <a:pPr marL="0" indent="0" algn="ctr">
              <a:buNone/>
            </a:pPr>
            <a:r>
              <a:rPr lang="en-US" sz="3600" dirty="0" smtClean="0"/>
              <a:t>“</a:t>
            </a:r>
            <a:r>
              <a:rPr lang="en-US" sz="3600" i="1" dirty="0" smtClean="0"/>
              <a:t>loosely defined </a:t>
            </a:r>
            <a:r>
              <a:rPr lang="en-US" sz="3600" dirty="0" smtClean="0"/>
              <a:t>as the ability to understand, appreciate and interact with people from cultures or belief systems different from one's own”</a:t>
            </a:r>
            <a:r>
              <a:rPr lang="en-US" sz="3600" baseline="30000" dirty="0" smtClean="0"/>
              <a:t>1</a:t>
            </a:r>
            <a:endParaRPr lang="en-US" sz="3600" baseline="30000" dirty="0"/>
          </a:p>
        </p:txBody>
      </p:sp>
    </p:spTree>
    <p:extLst>
      <p:ext uri="{BB962C8B-B14F-4D97-AF65-F5344CB8AC3E}">
        <p14:creationId xmlns:p14="http://schemas.microsoft.com/office/powerpoint/2010/main" val="3802551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Competence Critiques</a:t>
            </a:r>
          </a:p>
        </p:txBody>
      </p:sp>
      <p:sp>
        <p:nvSpPr>
          <p:cNvPr id="3" name="Content Placeholder 2"/>
          <p:cNvSpPr>
            <a:spLocks noGrp="1"/>
          </p:cNvSpPr>
          <p:nvPr>
            <p:ph sz="half" idx="1"/>
          </p:nvPr>
        </p:nvSpPr>
        <p:spPr>
          <a:xfrm>
            <a:off x="1048063" y="2125427"/>
            <a:ext cx="5292776" cy="3061169"/>
          </a:xfrm>
        </p:spPr>
        <p:txBody>
          <a:bodyPr/>
          <a:lstStyle/>
          <a:p>
            <a:r>
              <a:rPr lang="en-US" sz="3600" dirty="0"/>
              <a:t>Focuses on the ‘Other</a:t>
            </a:r>
            <a:r>
              <a:rPr lang="en-US" sz="3600" dirty="0" smtClean="0"/>
              <a:t>’</a:t>
            </a:r>
          </a:p>
          <a:p>
            <a:endParaRPr lang="en-US" sz="900" dirty="0"/>
          </a:p>
          <a:p>
            <a:r>
              <a:rPr lang="en-US" sz="3600" dirty="0"/>
              <a:t>Uses Culture as a </a:t>
            </a:r>
            <a:r>
              <a:rPr lang="en-US" sz="3600" dirty="0" smtClean="0"/>
              <a:t>Proxy</a:t>
            </a:r>
          </a:p>
          <a:p>
            <a:pPr marL="0" indent="0">
              <a:buNone/>
            </a:pPr>
            <a:endParaRPr lang="en-US" sz="900" dirty="0" smtClean="0"/>
          </a:p>
          <a:p>
            <a:r>
              <a:rPr lang="en-US" sz="3600" dirty="0" smtClean="0"/>
              <a:t>Implies </a:t>
            </a:r>
            <a:r>
              <a:rPr lang="en-US" sz="3600" dirty="0"/>
              <a:t>a ‘Finite’ Learning </a:t>
            </a:r>
            <a:r>
              <a:rPr lang="en-US" sz="3600" dirty="0" smtClean="0"/>
              <a:t>Model</a:t>
            </a:r>
            <a:r>
              <a:rPr lang="en-US" sz="3600" baseline="30000" dirty="0" smtClean="0"/>
              <a:t>3</a:t>
            </a:r>
            <a:endParaRPr lang="en-US" sz="3600" baseline="30000" dirty="0"/>
          </a:p>
        </p:txBody>
      </p:sp>
      <p:sp>
        <p:nvSpPr>
          <p:cNvPr id="5" name="Content Placeholder 4"/>
          <p:cNvSpPr>
            <a:spLocks noGrp="1"/>
          </p:cNvSpPr>
          <p:nvPr>
            <p:ph sz="half" idx="2"/>
          </p:nvPr>
        </p:nvSpPr>
        <p:spPr>
          <a:xfrm>
            <a:off x="6685613" y="1945545"/>
            <a:ext cx="5321508" cy="2473378"/>
          </a:xfrm>
        </p:spPr>
        <p:txBody>
          <a:bodyPr/>
          <a:lstStyle/>
          <a:p>
            <a:pPr marL="0" indent="0" algn="ctr">
              <a:buNone/>
            </a:pPr>
            <a:r>
              <a:rPr lang="en-US" sz="3600" b="1" i="1" dirty="0">
                <a:solidFill>
                  <a:srgbClr val="3863A2"/>
                </a:solidFill>
              </a:rPr>
              <a:t>“… culture can be reduced inadvertently to a simplified and static ‘tick box’ of sorts- an item to be checked-off a medical training to-do list”</a:t>
            </a:r>
            <a:r>
              <a:rPr lang="en-US" sz="3600" b="1" i="1" baseline="30000" dirty="0">
                <a:solidFill>
                  <a:srgbClr val="3863A2"/>
                </a:solidFill>
              </a:rPr>
              <a:t>3</a:t>
            </a:r>
          </a:p>
        </p:txBody>
      </p:sp>
    </p:spTree>
    <p:extLst>
      <p:ext uri="{BB962C8B-B14F-4D97-AF65-F5344CB8AC3E}">
        <p14:creationId xmlns:p14="http://schemas.microsoft.com/office/powerpoint/2010/main" val="1966953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438338" cy="1325563"/>
          </a:xfrm>
        </p:spPr>
        <p:txBody>
          <a:bodyPr/>
          <a:lstStyle/>
          <a:p>
            <a:r>
              <a:rPr lang="en-US" dirty="0" smtClean="0"/>
              <a:t>Example</a:t>
            </a:r>
            <a:endParaRPr lang="en-US" dirty="0"/>
          </a:p>
        </p:txBody>
      </p:sp>
      <p:pic>
        <p:nvPicPr>
          <p:cNvPr id="4" name="Picture 3" descr="Screenshot of the table of contents from a 2009 document published by the American Academy of Orthopedic Surgeons titled, Culturally Competent Care Guidebook. Each chapter is dedicated to a different racial or ethnic group. "/>
          <p:cNvPicPr>
            <a:picLocks noChangeAspect="1"/>
          </p:cNvPicPr>
          <p:nvPr/>
        </p:nvPicPr>
        <p:blipFill>
          <a:blip r:embed="rId3"/>
          <a:stretch>
            <a:fillRect/>
          </a:stretch>
        </p:blipFill>
        <p:spPr>
          <a:xfrm>
            <a:off x="3831" y="0"/>
            <a:ext cx="6478081" cy="6858000"/>
          </a:xfrm>
          <a:prstGeom prst="rect">
            <a:avLst/>
          </a:prstGeom>
        </p:spPr>
      </p:pic>
      <p:sp>
        <p:nvSpPr>
          <p:cNvPr id="6" name="Rectangular Callout 5"/>
          <p:cNvSpPr/>
          <p:nvPr/>
        </p:nvSpPr>
        <p:spPr>
          <a:xfrm>
            <a:off x="6746655" y="157944"/>
            <a:ext cx="5215496" cy="1386043"/>
          </a:xfrm>
          <a:prstGeom prst="wedgeRectCallout">
            <a:avLst>
              <a:gd name="adj1" fmla="val -57682"/>
              <a:gd name="adj2" fmla="val 129875"/>
            </a:avLst>
          </a:prstGeom>
          <a:solidFill>
            <a:srgbClr val="4263A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smtClean="0"/>
              <a:t>“There is one characteristic that many African-American patients share, however- the tendency to carry a general mistrust of doctors…”</a:t>
            </a:r>
            <a:r>
              <a:rPr lang="en-US" sz="2000" baseline="30000" dirty="0" smtClean="0"/>
              <a:t>7</a:t>
            </a:r>
            <a:r>
              <a:rPr lang="en-US" sz="2000" dirty="0" smtClean="0"/>
              <a:t> </a:t>
            </a:r>
            <a:endParaRPr lang="en-US" sz="2000" dirty="0"/>
          </a:p>
        </p:txBody>
      </p:sp>
      <p:sp>
        <p:nvSpPr>
          <p:cNvPr id="7" name="Rectangular Callout 6"/>
          <p:cNvSpPr/>
          <p:nvPr/>
        </p:nvSpPr>
        <p:spPr>
          <a:xfrm>
            <a:off x="6481912" y="4062334"/>
            <a:ext cx="5255386" cy="796108"/>
          </a:xfrm>
          <a:prstGeom prst="wedgeRectCallout">
            <a:avLst>
              <a:gd name="adj1" fmla="val -64114"/>
              <a:gd name="adj2" fmla="val -117649"/>
            </a:avLst>
          </a:prstGeom>
          <a:solidFill>
            <a:srgbClr val="4263A4"/>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000" dirty="0" smtClean="0"/>
              <a:t>“Physical interaction is also very important to the African American patient.”</a:t>
            </a:r>
            <a:r>
              <a:rPr lang="en-US" sz="2000" baseline="30000" dirty="0"/>
              <a:t> 7</a:t>
            </a:r>
            <a:r>
              <a:rPr lang="en-US" sz="2000" dirty="0"/>
              <a:t> </a:t>
            </a:r>
          </a:p>
        </p:txBody>
      </p:sp>
      <p:sp>
        <p:nvSpPr>
          <p:cNvPr id="8" name="Oval Callout 7"/>
          <p:cNvSpPr/>
          <p:nvPr/>
        </p:nvSpPr>
        <p:spPr>
          <a:xfrm>
            <a:off x="7315201" y="1734297"/>
            <a:ext cx="4422097" cy="2250154"/>
          </a:xfrm>
          <a:prstGeom prst="wedgeEllipseCallout">
            <a:avLst>
              <a:gd name="adj1" fmla="val -68372"/>
              <a:gd name="adj2" fmla="val 73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“African-Americans are extremely spiritual…faith in God, the Bible and prayer are important factors to consider when treating an African-American patient.”</a:t>
            </a:r>
            <a:r>
              <a:rPr lang="en-US" sz="2000" baseline="30000" dirty="0"/>
              <a:t> 7</a:t>
            </a:r>
            <a:r>
              <a:rPr lang="en-US" sz="2000" dirty="0"/>
              <a:t> </a:t>
            </a:r>
          </a:p>
        </p:txBody>
      </p:sp>
      <p:sp>
        <p:nvSpPr>
          <p:cNvPr id="9" name="Rounded Rectangular Callout 8"/>
          <p:cNvSpPr/>
          <p:nvPr/>
        </p:nvSpPr>
        <p:spPr>
          <a:xfrm>
            <a:off x="6646803" y="5048752"/>
            <a:ext cx="5315348" cy="1618937"/>
          </a:xfrm>
          <a:prstGeom prst="wedgeRoundRectCallout">
            <a:avLst>
              <a:gd name="adj1" fmla="val -60387"/>
              <a:gd name="adj2" fmla="val -568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“Female-headed and single-parent households may be common in the African-American population, but you should not assume that this is always the case.”</a:t>
            </a:r>
            <a:r>
              <a:rPr lang="en-US" sz="2000" baseline="30000" dirty="0"/>
              <a:t> 7</a:t>
            </a:r>
            <a:r>
              <a:rPr lang="en-US" sz="2000" dirty="0"/>
              <a:t> </a:t>
            </a:r>
          </a:p>
        </p:txBody>
      </p:sp>
    </p:spTree>
    <p:extLst>
      <p:ext uri="{BB962C8B-B14F-4D97-AF65-F5344CB8AC3E}">
        <p14:creationId xmlns:p14="http://schemas.microsoft.com/office/powerpoint/2010/main" val="3602821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Cultural Competence Criticisms </a:t>
            </a:r>
            <a:endParaRPr lang="en-US" dirty="0"/>
          </a:p>
        </p:txBody>
      </p:sp>
      <p:sp>
        <p:nvSpPr>
          <p:cNvPr id="6" name="Content Placeholder 5"/>
          <p:cNvSpPr>
            <a:spLocks noGrp="1"/>
          </p:cNvSpPr>
          <p:nvPr>
            <p:ph idx="1"/>
          </p:nvPr>
        </p:nvSpPr>
        <p:spPr>
          <a:xfrm>
            <a:off x="838200" y="2083632"/>
            <a:ext cx="10515600" cy="3988399"/>
          </a:xfrm>
        </p:spPr>
        <p:txBody>
          <a:bodyPr/>
          <a:lstStyle/>
          <a:p>
            <a:pPr marL="0" indent="0" algn="ctr">
              <a:buNone/>
            </a:pPr>
            <a:r>
              <a:rPr lang="en-US" sz="3600" dirty="0" smtClean="0"/>
              <a:t>“…</a:t>
            </a:r>
            <a:r>
              <a:rPr lang="en-US" sz="3600" dirty="0"/>
              <a:t>socioeconomic status produces its own cultures </a:t>
            </a:r>
            <a:r>
              <a:rPr lang="en-US" sz="3600" dirty="0" smtClean="0"/>
              <a:t>of security and insecurity that cut across nationality, ethnic background, gender orientation, age, and political persuasion. </a:t>
            </a:r>
            <a:r>
              <a:rPr lang="en-US" sz="3600" b="1" dirty="0">
                <a:solidFill>
                  <a:srgbClr val="415A99"/>
                </a:solidFill>
                <a:latin typeface="Calibri" panose="020F0502020204030204" pitchFamily="34" charset="0"/>
              </a:rPr>
              <a:t>Socioeconomic status produces new cultures</a:t>
            </a:r>
            <a:r>
              <a:rPr lang="en-US" sz="3600" dirty="0" smtClean="0"/>
              <a:t> defined by degrees of social security and limitations on choice that </a:t>
            </a:r>
            <a:r>
              <a:rPr lang="en-US" sz="3600" b="1" dirty="0">
                <a:solidFill>
                  <a:srgbClr val="415A99"/>
                </a:solidFill>
                <a:latin typeface="Calibri" panose="020F0502020204030204" pitchFamily="34" charset="0"/>
              </a:rPr>
              <a:t>privilege some people and disadvantage others</a:t>
            </a:r>
            <a:r>
              <a:rPr lang="en-US" sz="3600" dirty="0" smtClean="0"/>
              <a:t>.”</a:t>
            </a:r>
            <a:r>
              <a:rPr lang="en-US" sz="3600" baseline="30000" dirty="0" smtClean="0"/>
              <a:t>8</a:t>
            </a:r>
            <a:endParaRPr lang="en-US" sz="3600" baseline="30000" dirty="0"/>
          </a:p>
        </p:txBody>
      </p:sp>
    </p:spTree>
    <p:extLst>
      <p:ext uri="{BB962C8B-B14F-4D97-AF65-F5344CB8AC3E}">
        <p14:creationId xmlns:p14="http://schemas.microsoft.com/office/powerpoint/2010/main" val="129319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p:txBody>
          <a:bodyPr/>
          <a:lstStyle/>
          <a:p>
            <a:pPr eaLnBrk="1" hangingPunct="1"/>
            <a:r>
              <a:rPr lang="en-US" altLang="en-US" dirty="0" smtClean="0"/>
              <a:t>Cultural Humility Defined</a:t>
            </a:r>
          </a:p>
        </p:txBody>
      </p:sp>
      <p:sp>
        <p:nvSpPr>
          <p:cNvPr id="4" name="TextBox 3"/>
          <p:cNvSpPr txBox="1"/>
          <p:nvPr/>
        </p:nvSpPr>
        <p:spPr>
          <a:xfrm>
            <a:off x="2246960" y="1651963"/>
            <a:ext cx="7698075" cy="707886"/>
          </a:xfrm>
          <a:prstGeom prst="rect">
            <a:avLst/>
          </a:prstGeom>
          <a:noFill/>
        </p:spPr>
        <p:txBody>
          <a:bodyPr wrap="square" rtlCol="0">
            <a:spAutoFit/>
          </a:bodyPr>
          <a:lstStyle/>
          <a:p>
            <a:r>
              <a:rPr lang="en-US" sz="4000" b="1" dirty="0" smtClean="0">
                <a:solidFill>
                  <a:srgbClr val="415A99"/>
                </a:solidFill>
              </a:rPr>
              <a:t>A process that requires humility…</a:t>
            </a:r>
          </a:p>
        </p:txBody>
      </p:sp>
      <p:sp>
        <p:nvSpPr>
          <p:cNvPr id="6" name="Rounded Rectangle 5"/>
          <p:cNvSpPr/>
          <p:nvPr/>
        </p:nvSpPr>
        <p:spPr>
          <a:xfrm>
            <a:off x="620216" y="2446531"/>
            <a:ext cx="10951564" cy="8397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eaLnBrk="1" fontAlgn="auto" hangingPunct="1">
              <a:spcAft>
                <a:spcPts val="0"/>
              </a:spcAft>
              <a:buNone/>
              <a:defRPr/>
            </a:pPr>
            <a:r>
              <a:rPr lang="en-US" sz="2400" dirty="0"/>
              <a:t>“…as individuals continually engage in self-reflection and self-critique as lifelong learners and reflective practitioners.”</a:t>
            </a:r>
            <a:r>
              <a:rPr lang="en-US" sz="2400" baseline="30000" dirty="0"/>
              <a:t>4</a:t>
            </a:r>
          </a:p>
        </p:txBody>
      </p:sp>
      <p:sp>
        <p:nvSpPr>
          <p:cNvPr id="5" name="Rounded Rectangle 4"/>
          <p:cNvSpPr/>
          <p:nvPr/>
        </p:nvSpPr>
        <p:spPr>
          <a:xfrm>
            <a:off x="620216" y="3459680"/>
            <a:ext cx="10951564" cy="944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eaLnBrk="1" fontAlgn="auto" hangingPunct="1">
              <a:spcAft>
                <a:spcPts val="0"/>
              </a:spcAft>
              <a:buNone/>
              <a:defRPr/>
            </a:pPr>
            <a:r>
              <a:rPr lang="en-US" sz="2400" dirty="0"/>
              <a:t>“…in how physicians bring into check the power imbalances that exist in the dynamics of physician-patient communication by using patient-focused interviewing and care.”</a:t>
            </a:r>
            <a:r>
              <a:rPr lang="en-US" sz="2400" baseline="30000" dirty="0"/>
              <a:t>4</a:t>
            </a:r>
          </a:p>
        </p:txBody>
      </p:sp>
      <p:sp>
        <p:nvSpPr>
          <p:cNvPr id="2" name="Rounded Rectangle 1"/>
          <p:cNvSpPr/>
          <p:nvPr/>
        </p:nvSpPr>
        <p:spPr>
          <a:xfrm>
            <a:off x="620217" y="4649444"/>
            <a:ext cx="10951563" cy="926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eaLnBrk="1" fontAlgn="auto" hangingPunct="1">
              <a:spcAft>
                <a:spcPts val="0"/>
              </a:spcAft>
              <a:buNone/>
              <a:defRPr/>
            </a:pPr>
            <a:r>
              <a:rPr lang="en-US" sz="2400" dirty="0"/>
              <a:t>“…to develop and maintain mutually respectful and dynamic partnerships with </a:t>
            </a:r>
            <a:r>
              <a:rPr lang="en-US" sz="2400" dirty="0" smtClean="0"/>
              <a:t>communities...”</a:t>
            </a:r>
            <a:r>
              <a:rPr lang="en-US" sz="2400" baseline="30000" dirty="0"/>
              <a:t>4</a:t>
            </a:r>
          </a:p>
        </p:txBody>
      </p:sp>
    </p:spTree>
    <p:extLst>
      <p:ext uri="{BB962C8B-B14F-4D97-AF65-F5344CB8AC3E}">
        <p14:creationId xmlns:p14="http://schemas.microsoft.com/office/powerpoint/2010/main" val="2922818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7244</TotalTime>
  <Words>1621</Words>
  <Application>Microsoft Office PowerPoint</Application>
  <PresentationFormat>Widescreen</PresentationFormat>
  <Paragraphs>67</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Cultural Humility</vt:lpstr>
      <vt:lpstr>Discussion points from last module</vt:lpstr>
      <vt:lpstr>Objectives</vt:lpstr>
      <vt:lpstr>What is Your Experience with Cultural Competence Training?</vt:lpstr>
      <vt:lpstr>Cultural Competence Defined</vt:lpstr>
      <vt:lpstr>Cultural Competence Critiques</vt:lpstr>
      <vt:lpstr>Example</vt:lpstr>
      <vt:lpstr>Cultural Competence Criticisms </vt:lpstr>
      <vt:lpstr>Cultural Humility Defined</vt:lpstr>
      <vt:lpstr>Take home message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 and Innovation: NNLM’s Nationwide Online Wikipedia Edit-a-Thon</dc:title>
  <dc:creator>Vitale, Elaina J</dc:creator>
  <cp:lastModifiedBy>Seger, Erin</cp:lastModifiedBy>
  <cp:revision>342</cp:revision>
  <cp:lastPrinted>2019-11-04T02:08:03Z</cp:lastPrinted>
  <dcterms:created xsi:type="dcterms:W3CDTF">2018-06-07T18:55:41Z</dcterms:created>
  <dcterms:modified xsi:type="dcterms:W3CDTF">2019-11-21T19:11:19Z</dcterms:modified>
</cp:coreProperties>
</file>