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08" r:id="rId2"/>
    <p:sldId id="329" r:id="rId3"/>
    <p:sldId id="357" r:id="rId4"/>
    <p:sldId id="331" r:id="rId5"/>
    <p:sldId id="287" r:id="rId6"/>
    <p:sldId id="306" r:id="rId7"/>
    <p:sldId id="360" r:id="rId8"/>
    <p:sldId id="336" r:id="rId9"/>
    <p:sldId id="349" r:id="rId10"/>
    <p:sldId id="350" r:id="rId11"/>
    <p:sldId id="358" r:id="rId12"/>
    <p:sldId id="328" r:id="rId13"/>
    <p:sldId id="339" r:id="rId14"/>
    <p:sldId id="300" r:id="rId15"/>
    <p:sldId id="346" r:id="rId16"/>
    <p:sldId id="359" r:id="rId17"/>
    <p:sldId id="34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097" autoAdjust="0"/>
  </p:normalViewPr>
  <p:slideViewPr>
    <p:cSldViewPr snapToGrid="0">
      <p:cViewPr varScale="1">
        <p:scale>
          <a:sx n="79" d="100"/>
          <a:sy n="79" d="100"/>
        </p:scale>
        <p:origin x="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4D79F-0D2F-4757-AE99-F4E3A68559D6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9489-CB77-4B18-9E55-7587094A2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70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E6AD7-DB55-4C21-A3E2-E144C78DA0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65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C5F7E6-B753-4C5F-8352-7B312C47AE4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82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2F9389-2DFE-4E95-B031-5218307920C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22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E6AD7-DB55-4C21-A3E2-E144C78DA0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12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E6AD7-DB55-4C21-A3E2-E144C78DA0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86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9712E7-F02F-4FEC-A3D8-D7A1B8E2467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78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9712E7-F02F-4FEC-A3D8-D7A1B8E2467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73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94178-881C-440C-B67C-2CA5F973B9A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54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D96C6F-C42C-43B5-BDB4-F621E7E5ED9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26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D96C6F-C42C-43B5-BDB4-F621E7E5ED9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88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C5F7E6-B753-4C5F-8352-7B312C47AE4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58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0"/>
          <p:cNvSpPr txBox="1"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sz="40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0"/>
          <p:cNvSpPr>
            <a:spLocks noGrp="1"/>
          </p:cNvSpPr>
          <p:nvPr>
            <p:ph type="pic" idx="2"/>
          </p:nvPr>
        </p:nvSpPr>
        <p:spPr>
          <a:xfrm>
            <a:off x="5413248" y="1069847"/>
            <a:ext cx="6099048" cy="48006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30"/>
          <p:cNvSpPr txBox="1">
            <a:spLocks noGrp="1"/>
          </p:cNvSpPr>
          <p:nvPr>
            <p:ph type="body" idx="1"/>
          </p:nvPr>
        </p:nvSpPr>
        <p:spPr>
          <a:xfrm>
            <a:off x="1143000" y="2834640"/>
            <a:ext cx="3931920" cy="288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  <a:defRPr sz="17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809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 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b91989fa34_0_173"/>
          <p:cNvSpPr txBox="1">
            <a:spLocks noGrp="1"/>
          </p:cNvSpPr>
          <p:nvPr>
            <p:ph type="title"/>
          </p:nvPr>
        </p:nvSpPr>
        <p:spPr>
          <a:xfrm>
            <a:off x="609599" y="1048512"/>
            <a:ext cx="10972800" cy="4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1" i="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g2b91989fa34_0_173"/>
          <p:cNvSpPr txBox="1">
            <a:spLocks noGrp="1"/>
          </p:cNvSpPr>
          <p:nvPr>
            <p:ph type="body" idx="1"/>
          </p:nvPr>
        </p:nvSpPr>
        <p:spPr>
          <a:xfrm>
            <a:off x="609599" y="1780032"/>
            <a:ext cx="10972800" cy="40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92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2pPr>
            <a:lvl3pPr marL="1371600" lvl="2" indent="-3302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600"/>
              <a:buChar char="•"/>
              <a:defRPr/>
            </a:lvl3pPr>
            <a:lvl4pPr marL="1828800" lvl="3" indent="-3302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600"/>
              <a:buChar char="–"/>
              <a:defRPr/>
            </a:lvl4pPr>
            <a:lvl5pPr marL="2286000" lvl="4" indent="-3302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8398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24">
          <p15:clr>
            <a:srgbClr val="FBAE40"/>
          </p15:clr>
        </p15:guide>
        <p15:guide id="2" pos="3840">
          <p15:clr>
            <a:srgbClr val="FBAE40"/>
          </p15:clr>
        </p15:guide>
        <p15:guide id="3" pos="57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F9F99-9BD9-4422-B838-F0A597D458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60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444261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24957" y="1870075"/>
            <a:ext cx="2627433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B0271-B012-4ED1-8CE3-476E6D0A5B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A5DA1A3-AFDB-4FA1-A0D4-6B657F9C724A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095999" y="1870075"/>
            <a:ext cx="2669931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3A122BC-7D4F-4A51-8B04-16F904510B2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909538" y="1847850"/>
            <a:ext cx="2444261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5892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B0271-B012-4ED1-8CE3-476E6D0A5B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97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orbel"/>
              <a:buNone/>
              <a:defRPr sz="7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2" name="Google Shape;42;p25"/>
          <p:cNvCxnSpPr/>
          <p:nvPr/>
        </p:nvCxnSpPr>
        <p:spPr>
          <a:xfrm>
            <a:off x="1981200" y="4020408"/>
            <a:ext cx="8229601" cy="0"/>
          </a:xfrm>
          <a:prstGeom prst="straightConnector1">
            <a:avLst/>
          </a:prstGeom>
          <a:noFill/>
          <a:ln w="100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28219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2769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7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body" idx="2"/>
          </p:nvPr>
        </p:nvSpPr>
        <p:spPr>
          <a:xfrm>
            <a:off x="1143000" y="2721483"/>
            <a:ext cx="4754880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body" idx="3"/>
          </p:nvPr>
        </p:nvSpPr>
        <p:spPr>
          <a:xfrm>
            <a:off x="6269173" y="1999032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4"/>
          </p:nvPr>
        </p:nvSpPr>
        <p:spPr>
          <a:xfrm>
            <a:off x="6269173" y="2719322"/>
            <a:ext cx="4754880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36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8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3619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9"/>
          <p:cNvSpPr txBox="1"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sz="40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body" idx="1"/>
          </p:nvPr>
        </p:nvSpPr>
        <p:spPr>
          <a:xfrm>
            <a:off x="5852159" y="1097280"/>
            <a:ext cx="521208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11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560"/>
              <a:buChar char="•"/>
              <a:defRPr sz="3200"/>
            </a:lvl1pPr>
            <a:lvl2pPr marL="914400" lvl="1" indent="-3708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240"/>
              <a:buChar char="•"/>
              <a:defRPr sz="2800"/>
            </a:lvl2pPr>
            <a:lvl3pPr marL="1371600" lvl="2" indent="-35051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20"/>
              <a:buChar char="•"/>
              <a:defRPr sz="24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•"/>
              <a:defRPr sz="2000"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2"/>
          </p:nvPr>
        </p:nvSpPr>
        <p:spPr>
          <a:xfrm>
            <a:off x="1143000" y="2834640"/>
            <a:ext cx="3931920" cy="301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  <a:defRPr sz="17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67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1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body" idx="1"/>
          </p:nvPr>
        </p:nvSpPr>
        <p:spPr>
          <a:xfrm rot="5400000">
            <a:off x="4060136" y="-859735"/>
            <a:ext cx="4038600" cy="987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1178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>
            <a:spLocks noGrp="1"/>
          </p:cNvSpPr>
          <p:nvPr>
            <p:ph type="title"/>
          </p:nvPr>
        </p:nvSpPr>
        <p:spPr>
          <a:xfrm rot="5400000">
            <a:off x="7181850" y="2305050"/>
            <a:ext cx="5410200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body" idx="1"/>
          </p:nvPr>
        </p:nvSpPr>
        <p:spPr>
          <a:xfrm rot="5400000">
            <a:off x="2152650" y="-247650"/>
            <a:ext cx="5410200" cy="74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6523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1">
  <p:cSld name="Two Content 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67f9f9a1e8_0_409"/>
          <p:cNvSpPr txBox="1">
            <a:spLocks noGrp="1"/>
          </p:cNvSpPr>
          <p:nvPr>
            <p:ph type="body" idx="1"/>
          </p:nvPr>
        </p:nvSpPr>
        <p:spPr>
          <a:xfrm>
            <a:off x="609600" y="1780032"/>
            <a:ext cx="5181600" cy="40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92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2pPr>
            <a:lvl3pPr marL="1371600" lvl="2" indent="-3302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600"/>
              <a:buChar char="•"/>
              <a:defRPr/>
            </a:lvl3pPr>
            <a:lvl4pPr marL="1828800" lvl="3" indent="-3302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600"/>
              <a:buChar char="–"/>
              <a:defRPr/>
            </a:lvl4pPr>
            <a:lvl5pPr marL="2286000" lvl="4" indent="-3302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g167f9f9a1e8_0_409"/>
          <p:cNvSpPr txBox="1">
            <a:spLocks noGrp="1"/>
          </p:cNvSpPr>
          <p:nvPr>
            <p:ph type="body" idx="2"/>
          </p:nvPr>
        </p:nvSpPr>
        <p:spPr>
          <a:xfrm>
            <a:off x="6400800" y="1780032"/>
            <a:ext cx="5181600" cy="40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92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2pPr>
            <a:lvl3pPr marL="1371600" lvl="2" indent="-3302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600"/>
              <a:buChar char="•"/>
              <a:defRPr/>
            </a:lvl3pPr>
            <a:lvl4pPr marL="1828800" lvl="3" indent="-3302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600"/>
              <a:buChar char="–"/>
              <a:defRPr/>
            </a:lvl4pPr>
            <a:lvl5pPr marL="2286000" lvl="4" indent="-3302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g167f9f9a1e8_0_409"/>
          <p:cNvSpPr txBox="1">
            <a:spLocks noGrp="1"/>
          </p:cNvSpPr>
          <p:nvPr>
            <p:ph type="title"/>
          </p:nvPr>
        </p:nvSpPr>
        <p:spPr>
          <a:xfrm>
            <a:off x="609599" y="1048512"/>
            <a:ext cx="10972800" cy="4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1" i="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4170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03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Corbel"/>
              <a:buChar char="•"/>
              <a:defRPr sz="2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orbe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9879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21"/>
          <p:cNvSpPr/>
          <p:nvPr/>
        </p:nvSpPr>
        <p:spPr>
          <a:xfrm>
            <a:off x="0" y="6128028"/>
            <a:ext cx="12192000" cy="726141"/>
          </a:xfrm>
          <a:prstGeom prst="rect">
            <a:avLst/>
          </a:prstGeom>
          <a:solidFill>
            <a:srgbClr val="20558A"/>
          </a:solidFill>
          <a:ln w="19050" cap="flat" cmpd="sng">
            <a:solidFill>
              <a:srgbClr val="2045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6" name="Google Shape;16;p21"/>
          <p:cNvPicPr preferRelativeResize="0"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41" y="6275073"/>
            <a:ext cx="3556464" cy="429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97687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6D0B2B-4405-494B-83CA-B648BD8C31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01793" y="6375422"/>
            <a:ext cx="1104900" cy="365125"/>
          </a:xfrm>
        </p:spPr>
        <p:txBody>
          <a:bodyPr/>
          <a:lstStyle/>
          <a:p>
            <a:pPr>
              <a:defRPr/>
            </a:pPr>
            <a:fld id="{025F9F99-9BD9-4422-B838-F0A597D458BC}" type="slidenum">
              <a:rPr lang="en-US" sz="1600" smtClean="0">
                <a:solidFill>
                  <a:schemeClr val="bg1"/>
                </a:solidFill>
              </a:rPr>
              <a:pPr>
                <a:defRPr/>
              </a:pPr>
              <a:t>1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2175164-AD36-46E7-A3A2-ABF2778F6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37" y="4451408"/>
            <a:ext cx="10621925" cy="1641054"/>
          </a:xfrm>
        </p:spPr>
        <p:txBody>
          <a:bodyPr>
            <a:normAutofit fontScale="90000"/>
          </a:bodyPr>
          <a:lstStyle/>
          <a:p>
            <a:pPr algn="ctr"/>
            <a:br>
              <a:rPr lang="en-US" altLang="en-US" sz="4800" b="1" dirty="0">
                <a:solidFill>
                  <a:srgbClr val="002060"/>
                </a:solidFill>
              </a:rPr>
            </a:br>
            <a:r>
              <a:rPr lang="en-US" altLang="en-US" sz="4800" b="1" dirty="0">
                <a:solidFill>
                  <a:schemeClr val="tx1"/>
                </a:solidFill>
              </a:rPr>
              <a:t>Medical Subject Headings (</a:t>
            </a:r>
            <a:r>
              <a:rPr lang="en-US" altLang="en-US" sz="4800" b="1" dirty="0" err="1">
                <a:solidFill>
                  <a:schemeClr val="tx1"/>
                </a:solidFill>
              </a:rPr>
              <a:t>MeSH</a:t>
            </a:r>
            <a:r>
              <a:rPr lang="en-US" altLang="en-US" sz="4800" b="1" dirty="0">
                <a:solidFill>
                  <a:schemeClr val="tx1"/>
                </a:solidFill>
              </a:rPr>
              <a:t>)</a:t>
            </a:r>
            <a:br>
              <a:rPr lang="en-US" altLang="en-US" sz="4800" b="1" dirty="0">
                <a:solidFill>
                  <a:schemeClr val="tx1"/>
                </a:solidFill>
              </a:rPr>
            </a:b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11" name="Content Placeholder 10" descr="How PubMed Works class logo">
            <a:extLst>
              <a:ext uri="{FF2B5EF4-FFF2-40B4-BE49-F238E27FC236}">
                <a16:creationId xmlns:a16="http://schemas.microsoft.com/office/drawing/2014/main" id="{CADF1C07-AC68-4A40-B1C4-BD246FB33E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726" y="331178"/>
            <a:ext cx="5245225" cy="3926714"/>
          </a:xfrm>
        </p:spPr>
      </p:pic>
    </p:spTree>
    <p:extLst>
      <p:ext uri="{BB962C8B-B14F-4D97-AF65-F5344CB8AC3E}">
        <p14:creationId xmlns:p14="http://schemas.microsoft.com/office/powerpoint/2010/main" val="184714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910B4-5223-4306-BC19-F021E64FA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53" y="547915"/>
            <a:ext cx="11982893" cy="96394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+mj-lt"/>
              </a:rPr>
              <a:t>What other subheadings will be included in this search?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D24F8-EC24-468C-83DC-DE6D47482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1813"/>
            <a:ext cx="10515600" cy="1063257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  <a:latin typeface="+mj-lt"/>
              </a:rPr>
              <a:t>Albuterol/adverse effects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4E61AAD2-58BE-E61A-2F0F-FE0DBB27B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01793" y="6375422"/>
            <a:ext cx="1104900" cy="365125"/>
          </a:xfrm>
        </p:spPr>
        <p:txBody>
          <a:bodyPr/>
          <a:lstStyle/>
          <a:p>
            <a:pPr>
              <a:defRPr/>
            </a:pPr>
            <a:fld id="{025F9F99-9BD9-4422-B838-F0A597D458BC}" type="slidenum">
              <a:rPr lang="en-US" sz="1600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498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BFDF048-0446-9517-3051-71CC1C827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sz="6600" dirty="0">
                <a:solidFill>
                  <a:schemeClr val="tx1"/>
                </a:solidFill>
              </a:rPr>
              <a:t>Publication Types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2CDE7BA-2150-E9C8-55FB-5B1D21504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179" y="1462088"/>
            <a:ext cx="9872871" cy="4038600"/>
          </a:xfrm>
        </p:spPr>
        <p:txBody>
          <a:bodyPr>
            <a:normAutofit lnSpcReduction="10000"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Format</a:t>
            </a:r>
          </a:p>
          <a:p>
            <a:pPr lvl="1"/>
            <a:r>
              <a:rPr lang="en-US" sz="4000" dirty="0">
                <a:solidFill>
                  <a:schemeClr val="tx1"/>
                </a:solidFill>
              </a:rPr>
              <a:t>Letter, Review, Interview</a:t>
            </a:r>
          </a:p>
          <a:p>
            <a:r>
              <a:rPr lang="en-US" sz="4400" b="1" dirty="0">
                <a:solidFill>
                  <a:schemeClr val="tx1"/>
                </a:solidFill>
              </a:rPr>
              <a:t>Research Study</a:t>
            </a:r>
          </a:p>
          <a:p>
            <a:pPr lvl="1"/>
            <a:r>
              <a:rPr lang="en-US" sz="4000" dirty="0">
                <a:solidFill>
                  <a:schemeClr val="tx1"/>
                </a:solidFill>
              </a:rPr>
              <a:t>Randomized Controlled Trial</a:t>
            </a:r>
          </a:p>
          <a:p>
            <a:r>
              <a:rPr lang="en-US" sz="4400" b="1" dirty="0">
                <a:solidFill>
                  <a:schemeClr val="tx1"/>
                </a:solidFill>
              </a:rPr>
              <a:t>Source of Funding</a:t>
            </a:r>
          </a:p>
          <a:p>
            <a:pPr lvl="1"/>
            <a:r>
              <a:rPr lang="en-US" sz="4000" dirty="0">
                <a:solidFill>
                  <a:schemeClr val="tx1"/>
                </a:solidFill>
              </a:rPr>
              <a:t>NIH, CDC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7809AF-89D4-50DE-9B61-ED5FF0FD5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01793" y="6375422"/>
            <a:ext cx="1104900" cy="365125"/>
          </a:xfrm>
        </p:spPr>
        <p:txBody>
          <a:bodyPr/>
          <a:lstStyle/>
          <a:p>
            <a:pPr>
              <a:defRPr/>
            </a:pPr>
            <a:fld id="{025F9F99-9BD9-4422-B838-F0A597D458BC}" type="slidenum">
              <a:rPr lang="en-US" sz="1600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1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309F07-304A-479E-B85F-98EAD24AC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SCRs live outside the MeSH Hierarchy</a:t>
            </a:r>
          </a:p>
        </p:txBody>
      </p:sp>
      <p:pic>
        <p:nvPicPr>
          <p:cNvPr id="6" name="Content Placeholder 5" descr="A tire swing hanging from a tree serves as an analogy for supplementary concepts which are not part of the MeSH tree hierarchy. SCRs live outside of the hierarchy/tree, but are attached to a specific branch of the tree.">
            <a:extLst>
              <a:ext uri="{FF2B5EF4-FFF2-40B4-BE49-F238E27FC236}">
                <a16:creationId xmlns:a16="http://schemas.microsoft.com/office/drawing/2014/main" id="{33036871-0B9A-4D08-B562-9D28E8D93B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879" y="1350220"/>
            <a:ext cx="6529557" cy="4351338"/>
          </a:xfr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248AD733-3191-0945-5BB7-8AF01C1F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01793" y="6375422"/>
            <a:ext cx="1104900" cy="365125"/>
          </a:xfrm>
        </p:spPr>
        <p:txBody>
          <a:bodyPr/>
          <a:lstStyle/>
          <a:p>
            <a:pPr>
              <a:defRPr/>
            </a:pPr>
            <a:fld id="{025F9F99-9BD9-4422-B838-F0A597D458BC}" type="slidenum">
              <a:rPr lang="en-US" sz="1600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067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D98F9-3374-4307-8891-7B32617E9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0016"/>
            <a:ext cx="10515600" cy="76657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+mj-lt"/>
              </a:rPr>
              <a:t>Revisited: 4 Types of MeSH Terms</a:t>
            </a:r>
            <a:endParaRPr lang="en-US" sz="5400" dirty="0">
              <a:latin typeface="+mj-lt"/>
            </a:endParaRPr>
          </a:p>
        </p:txBody>
      </p:sp>
      <p:graphicFrame>
        <p:nvGraphicFramePr>
          <p:cNvPr id="4" name="Table 3" descr="4 types of MeSH terms: headings, subheadings, publication types and supplementary concepts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721158"/>
              </p:ext>
            </p:extLst>
          </p:nvPr>
        </p:nvGraphicFramePr>
        <p:xfrm>
          <a:off x="1794493" y="1327460"/>
          <a:ext cx="8603014" cy="527297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34742">
                  <a:extLst>
                    <a:ext uri="{9D8B030D-6E8A-4147-A177-3AD203B41FA5}">
                      <a16:colId xmlns:a16="http://schemas.microsoft.com/office/drawing/2014/main" val="1905193995"/>
                    </a:ext>
                  </a:extLst>
                </a:gridCol>
                <a:gridCol w="4168272">
                  <a:extLst>
                    <a:ext uri="{9D8B030D-6E8A-4147-A177-3AD203B41FA5}">
                      <a16:colId xmlns:a16="http://schemas.microsoft.com/office/drawing/2014/main" val="2388681444"/>
                    </a:ext>
                  </a:extLst>
                </a:gridCol>
              </a:tblGrid>
              <a:tr h="4757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MeSH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Vocabulary Type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24" marR="91424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Examples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4" marR="91424" marT="45713" marB="45713"/>
                </a:tc>
                <a:extLst>
                  <a:ext uri="{0D108BD9-81ED-4DB2-BD59-A6C34878D82A}">
                    <a16:rowId xmlns:a16="http://schemas.microsoft.com/office/drawing/2014/main" val="141691218"/>
                  </a:ext>
                </a:extLst>
              </a:tr>
              <a:tr h="821071">
                <a:tc>
                  <a:txBody>
                    <a:bodyPr/>
                    <a:lstStyle/>
                    <a:p>
                      <a:r>
                        <a:rPr lang="en-US" sz="2400" dirty="0"/>
                        <a:t>Headings</a:t>
                      </a:r>
                    </a:p>
                  </a:txBody>
                  <a:tcPr marL="91424" marR="91424" marT="45713" marB="45713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Eye, Fear, Body weight,</a:t>
                      </a:r>
                      <a:r>
                        <a:rPr lang="en-US" sz="2400" baseline="0" dirty="0"/>
                        <a:t> Kidney, Dental Caries, Covid-19 Vaccines</a:t>
                      </a:r>
                      <a:endParaRPr lang="en-US" sz="2400" dirty="0"/>
                    </a:p>
                  </a:txBody>
                  <a:tcPr marL="91424" marR="91424" marT="45713" marB="45713"/>
                </a:tc>
                <a:extLst>
                  <a:ext uri="{0D108BD9-81ED-4DB2-BD59-A6C34878D82A}">
                    <a16:rowId xmlns:a16="http://schemas.microsoft.com/office/drawing/2014/main" val="3378000374"/>
                  </a:ext>
                </a:extLst>
              </a:tr>
              <a:tr h="821071">
                <a:tc>
                  <a:txBody>
                    <a:bodyPr/>
                    <a:lstStyle/>
                    <a:p>
                      <a:r>
                        <a:rPr lang="en-US" sz="2400" dirty="0"/>
                        <a:t>Subheadings</a:t>
                      </a:r>
                    </a:p>
                  </a:txBody>
                  <a:tcPr marL="91424" marR="91424" marT="45713" marB="45713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Adverse effects, therapeutic use, drug therapy</a:t>
                      </a:r>
                    </a:p>
                  </a:txBody>
                  <a:tcPr marL="91424" marR="91424" marT="45713" marB="45713"/>
                </a:tc>
                <a:extLst>
                  <a:ext uri="{0D108BD9-81ED-4DB2-BD59-A6C34878D82A}">
                    <a16:rowId xmlns:a16="http://schemas.microsoft.com/office/drawing/2014/main" val="1314054819"/>
                  </a:ext>
                </a:extLst>
              </a:tr>
              <a:tr h="982702">
                <a:tc>
                  <a:txBody>
                    <a:bodyPr/>
                    <a:lstStyle/>
                    <a:p>
                      <a:r>
                        <a:rPr lang="en-US" sz="2400" dirty="0"/>
                        <a:t>Publication</a:t>
                      </a:r>
                      <a:r>
                        <a:rPr lang="en-US" sz="2400" baseline="0" dirty="0"/>
                        <a:t> Types</a:t>
                      </a:r>
                      <a:endParaRPr lang="en-US" sz="2400" dirty="0"/>
                    </a:p>
                  </a:txBody>
                  <a:tcPr marL="91424" marR="91424" marT="45713" marB="45713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Comment, Review, Comparative </a:t>
                      </a:r>
                    </a:p>
                    <a:p>
                      <a:r>
                        <a:rPr lang="en-US" sz="2400" dirty="0"/>
                        <a:t>Study, Research Support, N.I.H. Extramural</a:t>
                      </a:r>
                    </a:p>
                  </a:txBody>
                  <a:tcPr marL="91424" marR="91424" marT="45713" marB="45713"/>
                </a:tc>
                <a:extLst>
                  <a:ext uri="{0D108BD9-81ED-4DB2-BD59-A6C34878D82A}">
                    <a16:rowId xmlns:a16="http://schemas.microsoft.com/office/drawing/2014/main" val="1441901318"/>
                  </a:ext>
                </a:extLst>
              </a:tr>
              <a:tr h="821071">
                <a:tc>
                  <a:txBody>
                    <a:bodyPr/>
                    <a:lstStyle/>
                    <a:p>
                      <a:r>
                        <a:rPr lang="en-US" sz="2400" dirty="0"/>
                        <a:t>Supplementary</a:t>
                      </a:r>
                      <a:r>
                        <a:rPr lang="en-US" sz="2400" baseline="0" dirty="0"/>
                        <a:t> Concept Records (SCR)</a:t>
                      </a:r>
                      <a:endParaRPr lang="en-US" sz="2400" dirty="0"/>
                    </a:p>
                  </a:txBody>
                  <a:tcPr marL="91424" marR="91424" marT="45713" marB="45713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cordycepin, nocturnin,</a:t>
                      </a:r>
                      <a:r>
                        <a:rPr lang="en-US" sz="2400" baseline="0" dirty="0"/>
                        <a:t> GABA dehydrogenase, Wolframin protein</a:t>
                      </a:r>
                      <a:endParaRPr lang="en-US" sz="2400" dirty="0"/>
                    </a:p>
                  </a:txBody>
                  <a:tcPr marL="91424" marR="91424" marT="45713" marB="45713"/>
                </a:tc>
                <a:extLst>
                  <a:ext uri="{0D108BD9-81ED-4DB2-BD59-A6C34878D82A}">
                    <a16:rowId xmlns:a16="http://schemas.microsoft.com/office/drawing/2014/main" val="2701639158"/>
                  </a:ext>
                </a:extLst>
              </a:tr>
            </a:tbl>
          </a:graphicData>
        </a:graphic>
      </p:graphicFrame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5715A00D-5C81-975D-2C63-BA087BF1A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01793" y="6375422"/>
            <a:ext cx="1104900" cy="365125"/>
          </a:xfrm>
        </p:spPr>
        <p:txBody>
          <a:bodyPr/>
          <a:lstStyle/>
          <a:p>
            <a:pPr>
              <a:defRPr/>
            </a:pPr>
            <a:fld id="{025F9F99-9BD9-4422-B838-F0A597D458BC}" type="slidenum">
              <a:rPr lang="en-US" sz="1600" smtClean="0">
                <a:solidFill>
                  <a:schemeClr val="bg1"/>
                </a:solidFill>
              </a:rPr>
              <a:pPr>
                <a:defRPr/>
              </a:pPr>
              <a:t>13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76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D3789-498E-4AA9-90DB-E49FCDA97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419" y="81085"/>
            <a:ext cx="10515600" cy="1325563"/>
          </a:xfrm>
        </p:spPr>
        <p:txBody>
          <a:bodyPr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+mj-lt"/>
              </a:rPr>
              <a:t>Exercise #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FE2D8-D250-4C71-B237-23B0DDE77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693" y="2233101"/>
            <a:ext cx="10515600" cy="265787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800" b="1" dirty="0">
                <a:solidFill>
                  <a:schemeClr val="tx1"/>
                </a:solidFill>
                <a:latin typeface="+mj-lt"/>
              </a:rPr>
              <a:t>True or False: </a:t>
            </a:r>
            <a:r>
              <a:rPr lang="en-US" altLang="en-US" sz="4800" dirty="0">
                <a:solidFill>
                  <a:schemeClr val="tx1"/>
                </a:solidFill>
                <a:latin typeface="+mj-lt"/>
              </a:rPr>
              <a:t>Searching with the subheading </a:t>
            </a:r>
            <a:r>
              <a:rPr lang="en-US" altLang="en-US" sz="4800" b="1" dirty="0">
                <a:solidFill>
                  <a:schemeClr val="tx1"/>
                </a:solidFill>
                <a:latin typeface="+mj-lt"/>
              </a:rPr>
              <a:t>therapy</a:t>
            </a:r>
            <a:r>
              <a:rPr lang="en-US" altLang="en-US" sz="4800" dirty="0">
                <a:solidFill>
                  <a:schemeClr val="tx1"/>
                </a:solidFill>
                <a:latin typeface="+mj-lt"/>
              </a:rPr>
              <a:t> will include results indexed with </a:t>
            </a:r>
            <a:r>
              <a:rPr lang="en-US" altLang="en-US" sz="4800" b="1" dirty="0">
                <a:solidFill>
                  <a:schemeClr val="tx1"/>
                </a:solidFill>
                <a:latin typeface="+mj-lt"/>
              </a:rPr>
              <a:t>surgery</a:t>
            </a:r>
            <a:r>
              <a:rPr lang="en-US" altLang="en-US" sz="48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A256F027-DBB2-BEB6-1FE1-8E92A3D5D4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01793" y="6375422"/>
            <a:ext cx="1104900" cy="365125"/>
          </a:xfrm>
        </p:spPr>
        <p:txBody>
          <a:bodyPr/>
          <a:lstStyle/>
          <a:p>
            <a:pPr>
              <a:defRPr/>
            </a:pPr>
            <a:fld id="{025F9F99-9BD9-4422-B838-F0A597D458BC}" type="slidenum">
              <a:rPr lang="en-US" sz="1600" smtClean="0">
                <a:solidFill>
                  <a:schemeClr val="bg1"/>
                </a:solidFill>
              </a:rPr>
              <a:pPr>
                <a:defRPr/>
              </a:pPr>
              <a:t>14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D3789-498E-4AA9-90DB-E49FCDA97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906" y="239949"/>
            <a:ext cx="9875520" cy="1356360"/>
          </a:xfrm>
        </p:spPr>
        <p:txBody>
          <a:bodyPr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+mj-lt"/>
              </a:rPr>
              <a:t>Exercise # 2: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FE2D8-D250-4C71-B237-23B0DDE775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912" y="2055434"/>
            <a:ext cx="10757242" cy="268333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dirty="0">
                <a:solidFill>
                  <a:schemeClr val="tx1"/>
                </a:solidFill>
                <a:latin typeface="+mj-lt"/>
              </a:rPr>
              <a:t>True or False: Searching with the subheading </a:t>
            </a:r>
            <a:r>
              <a:rPr lang="en-US" altLang="en-US" sz="4400" b="1" dirty="0">
                <a:solidFill>
                  <a:schemeClr val="tx1"/>
                </a:solidFill>
                <a:latin typeface="+mj-lt"/>
              </a:rPr>
              <a:t>therapy</a:t>
            </a:r>
            <a:r>
              <a:rPr lang="en-US" altLang="en-US" sz="4400" dirty="0">
                <a:solidFill>
                  <a:schemeClr val="tx1"/>
                </a:solidFill>
                <a:latin typeface="+mj-lt"/>
              </a:rPr>
              <a:t> will include results indexed with </a:t>
            </a:r>
            <a:r>
              <a:rPr lang="en-US" altLang="en-US" sz="4400" b="1" dirty="0">
                <a:solidFill>
                  <a:schemeClr val="tx1"/>
                </a:solidFill>
                <a:latin typeface="+mj-lt"/>
              </a:rPr>
              <a:t>surgery</a:t>
            </a:r>
            <a:r>
              <a:rPr lang="en-US" altLang="en-US" sz="4400" dirty="0">
                <a:solidFill>
                  <a:schemeClr val="tx1"/>
                </a:solidFill>
                <a:latin typeface="+mj-lt"/>
              </a:rPr>
              <a:t>. </a:t>
            </a:r>
            <a:r>
              <a:rPr lang="en-US" altLang="en-US" sz="44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</a:rPr>
              <a:t>TRUE</a:t>
            </a:r>
            <a:br>
              <a:rPr lang="en-US" altLang="en-US" sz="32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</a:rPr>
            </a:br>
            <a:endParaRPr lang="en-US" altLang="en-US" sz="3200" dirty="0">
              <a:solidFill>
                <a:schemeClr val="tx1"/>
              </a:solidFill>
              <a:highlight>
                <a:srgbClr val="FFFF00"/>
              </a:highlight>
              <a:latin typeface="+mj-lt"/>
            </a:endParaRP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27EB2B72-A90A-01E3-8C72-697DEF408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01793" y="6375422"/>
            <a:ext cx="1104900" cy="365125"/>
          </a:xfrm>
        </p:spPr>
        <p:txBody>
          <a:bodyPr/>
          <a:lstStyle/>
          <a:p>
            <a:pPr>
              <a:defRPr/>
            </a:pPr>
            <a:fld id="{025F9F99-9BD9-4422-B838-F0A597D458BC}" type="slidenum">
              <a:rPr lang="en-US" sz="1600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31518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F293A-BD8C-0C4B-DC82-153A200F4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881" y="202401"/>
            <a:ext cx="9875520" cy="1356360"/>
          </a:xfrm>
        </p:spPr>
        <p:txBody>
          <a:bodyPr/>
          <a:lstStyle/>
          <a:p>
            <a:r>
              <a:rPr lang="en-US" sz="7200" dirty="0">
                <a:solidFill>
                  <a:schemeClr val="tx1"/>
                </a:solidFill>
                <a:latin typeface="+mj-lt"/>
              </a:rPr>
              <a:t>Exercise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688B0-2B33-1A91-2C25-F788C94EA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468" y="2116492"/>
            <a:ext cx="10515600" cy="318274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4800" dirty="0">
                <a:solidFill>
                  <a:schemeClr val="tx1"/>
                </a:solidFill>
                <a:latin typeface="+mj-lt"/>
              </a:rPr>
              <a:t>Look up </a:t>
            </a:r>
            <a:r>
              <a:rPr lang="en-US" sz="4800" i="1" dirty="0">
                <a:solidFill>
                  <a:schemeClr val="tx1"/>
                </a:solidFill>
                <a:latin typeface="+mj-lt"/>
              </a:rPr>
              <a:t>hand washing </a:t>
            </a:r>
            <a:r>
              <a:rPr lang="en-US" sz="4800" dirty="0">
                <a:solidFill>
                  <a:schemeClr val="tx1"/>
                </a:solidFill>
                <a:latin typeface="+mj-lt"/>
              </a:rPr>
              <a:t>in MeSH</a:t>
            </a:r>
            <a:br>
              <a:rPr lang="en-US" sz="4800" dirty="0">
                <a:solidFill>
                  <a:schemeClr val="tx1"/>
                </a:solidFill>
                <a:latin typeface="+mj-lt"/>
              </a:rPr>
            </a:br>
            <a:endParaRPr lang="en-US" sz="4800" dirty="0">
              <a:solidFill>
                <a:schemeClr val="tx1"/>
              </a:solidFill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4800" dirty="0">
                <a:solidFill>
                  <a:schemeClr val="tx1"/>
                </a:solidFill>
                <a:latin typeface="+mj-lt"/>
              </a:rPr>
              <a:t>How far back can you search for this concept using this MeSH term?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29ACD4A8-3C2F-D5C9-6FE4-B554ADE7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01793" y="6375422"/>
            <a:ext cx="1104900" cy="365125"/>
          </a:xfrm>
        </p:spPr>
        <p:txBody>
          <a:bodyPr/>
          <a:lstStyle/>
          <a:p>
            <a:pPr>
              <a:defRPr/>
            </a:pPr>
            <a:fld id="{025F9F99-9BD9-4422-B838-F0A597D458BC}" type="slidenum">
              <a:rPr lang="en-US" sz="1600" smtClean="0">
                <a:solidFill>
                  <a:schemeClr val="bg1"/>
                </a:solidFill>
              </a:rPr>
              <a:pPr>
                <a:defRPr/>
              </a:pPr>
              <a:t>16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76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6E392-D9EC-4640-AEC9-F6FAD8AFC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358397"/>
            <a:ext cx="9875520" cy="1356360"/>
          </a:xfrm>
        </p:spPr>
        <p:txBody>
          <a:bodyPr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+mj-lt"/>
              </a:rPr>
              <a:t>Exercise # 3: Answer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772E53-3967-77BB-8E99-60AB0E5B7896}"/>
              </a:ext>
            </a:extLst>
          </p:cNvPr>
          <p:cNvSpPr txBox="1"/>
          <p:nvPr/>
        </p:nvSpPr>
        <p:spPr>
          <a:xfrm>
            <a:off x="838200" y="3105835"/>
            <a:ext cx="106649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You can search PubMed using the MeSH term </a:t>
            </a:r>
            <a:r>
              <a:rPr lang="en-US" sz="3600" i="1" dirty="0"/>
              <a:t>hand disinfection</a:t>
            </a:r>
            <a:r>
              <a:rPr lang="en-US" sz="3600" dirty="0"/>
              <a:t> going all the way back to 1982.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6E968BE9-F429-CB78-2C5D-9BD3F6116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01793" y="6375422"/>
            <a:ext cx="1104900" cy="365125"/>
          </a:xfrm>
        </p:spPr>
        <p:txBody>
          <a:bodyPr/>
          <a:lstStyle/>
          <a:p>
            <a:pPr>
              <a:defRPr/>
            </a:pPr>
            <a:fld id="{025F9F99-9BD9-4422-B838-F0A597D458BC}" type="slidenum">
              <a:rPr lang="en-US" sz="1600" smtClean="0">
                <a:solidFill>
                  <a:schemeClr val="bg1"/>
                </a:solidFill>
              </a:rPr>
              <a:pPr>
                <a:defRPr/>
              </a:pPr>
              <a:t>17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50872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A1DA11-FDC3-4933-9875-020CBAECA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5523" y="0"/>
            <a:ext cx="5680953" cy="1332689"/>
          </a:xfrm>
          <a:noFill/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DE3D3A-55DF-44B6-B851-C344864A8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066" y="1671870"/>
            <a:ext cx="9103137" cy="318223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  <a:latin typeface="+mj-lt"/>
              </a:rPr>
              <a:t>Define MeSH and Entry Terms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  <a:latin typeface="+mj-lt"/>
              </a:rPr>
              <a:t>MeSH Hierarchy and Automatic Explosion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  <a:latin typeface="+mj-lt"/>
              </a:rPr>
              <a:t>Four types of MeSH terms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  <a:latin typeface="+mj-lt"/>
              </a:rPr>
              <a:t>Components of a MeSH record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							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7D6E61-8A88-77A4-5D8F-3FE0CAEF9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01793" y="6375422"/>
            <a:ext cx="1104900" cy="365125"/>
          </a:xfrm>
        </p:spPr>
        <p:txBody>
          <a:bodyPr/>
          <a:lstStyle/>
          <a:p>
            <a:pPr>
              <a:defRPr/>
            </a:pPr>
            <a:fld id="{025F9F99-9BD9-4422-B838-F0A597D458BC}" type="slidenum">
              <a:rPr lang="en-US" sz="1600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31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D544C-737C-AAFF-AEE7-662FA5C28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227" y="269047"/>
            <a:ext cx="9875520" cy="1356360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Medical Subject Headings (MeSH)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D0618-30D9-3D91-9CDE-739AB5E10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170" y="1625407"/>
            <a:ext cx="9872871" cy="4038600"/>
          </a:xfrm>
        </p:spPr>
        <p:txBody>
          <a:bodyPr>
            <a:normAutofit fontScale="85000" lnSpcReduction="10000"/>
          </a:bodyPr>
          <a:lstStyle/>
          <a:p>
            <a:r>
              <a:rPr lang="en-US" sz="4000" dirty="0">
                <a:solidFill>
                  <a:schemeClr val="tx1"/>
                </a:solidFill>
                <a:latin typeface="+mj-lt"/>
              </a:rPr>
              <a:t>Controlled vocabulary thesaurus</a:t>
            </a:r>
          </a:p>
          <a:p>
            <a:r>
              <a:rPr lang="en-US" sz="4000" dirty="0">
                <a:solidFill>
                  <a:schemeClr val="tx1"/>
                </a:solidFill>
                <a:latin typeface="+mj-lt"/>
              </a:rPr>
              <a:t>Represents concepts in the biomedical literature</a:t>
            </a:r>
          </a:p>
          <a:p>
            <a:r>
              <a:rPr lang="en-US" sz="4000" dirty="0">
                <a:solidFill>
                  <a:schemeClr val="tx1"/>
                </a:solidFill>
                <a:latin typeface="+mj-lt"/>
              </a:rPr>
              <a:t>Gives uniformity and consistency to indexing</a:t>
            </a:r>
          </a:p>
          <a:p>
            <a:r>
              <a:rPr lang="en-US" sz="4000" dirty="0">
                <a:solidFill>
                  <a:schemeClr val="tx1"/>
                </a:solidFill>
                <a:latin typeface="+mj-lt"/>
              </a:rPr>
              <a:t>Distinctive feature of MEDLINE</a:t>
            </a:r>
          </a:p>
          <a:p>
            <a:r>
              <a:rPr lang="en-US" sz="4000" dirty="0">
                <a:solidFill>
                  <a:schemeClr val="tx1"/>
                </a:solidFill>
                <a:latin typeface="+mj-lt"/>
              </a:rPr>
              <a:t>Organized hierarchically</a:t>
            </a:r>
          </a:p>
          <a:p>
            <a:r>
              <a:rPr lang="en-US" sz="4000" dirty="0">
                <a:solidFill>
                  <a:schemeClr val="tx1"/>
                </a:solidFill>
                <a:latin typeface="+mj-lt"/>
              </a:rPr>
              <a:t>Revised annually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06F42D9D-BD7E-C3C0-9ECD-E2546F35D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0558602" y="6317777"/>
            <a:ext cx="1104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>
              <a:defRPr/>
            </a:pPr>
            <a:fld id="{025F9F99-9BD9-4422-B838-F0A597D458BC}" type="slidenum">
              <a:rPr lang="en-US" sz="1600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416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670870-D4E8-4290-860B-FC706BA29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879" y="216269"/>
            <a:ext cx="5594497" cy="13255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MeSH and Entry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06FC2-80E3-4D34-901C-9384C71DBF3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210879" y="1953523"/>
            <a:ext cx="6610545" cy="3039101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Myocardial Infarction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NECROSIS of the MYOCARDIUM caused by an obstruction of the blood supply to the heart (CORONARY CIRCULATION).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Year introduced: 1979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Content Placeholder 10" descr="List of entry terms for the mesh term myocardial infarction.">
            <a:extLst>
              <a:ext uri="{FF2B5EF4-FFF2-40B4-BE49-F238E27FC236}">
                <a16:creationId xmlns:a16="http://schemas.microsoft.com/office/drawing/2014/main" id="{AA8F43DC-A839-4A50-9843-06B62AAF4D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993" y="879050"/>
            <a:ext cx="3289227" cy="4692124"/>
          </a:xfr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BC029BCB-C194-2AD6-BCAD-C9B664C68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01793" y="6375422"/>
            <a:ext cx="1104900" cy="365125"/>
          </a:xfrm>
        </p:spPr>
        <p:txBody>
          <a:bodyPr/>
          <a:lstStyle/>
          <a:p>
            <a:pPr>
              <a:defRPr/>
            </a:pPr>
            <a:fld id="{025F9F99-9BD9-4422-B838-F0A597D458BC}" type="slidenum">
              <a:rPr lang="en-US" sz="1600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664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7671B-FD22-47F2-B2E8-9C00748C9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601" y="0"/>
            <a:ext cx="11224846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Entry Terms, MeSH Terms and Search Details</a:t>
            </a:r>
          </a:p>
        </p:txBody>
      </p:sp>
      <p:pic>
        <p:nvPicPr>
          <p:cNvPr id="12" name="Content Placeholder 11" descr="eyestrain in the pubmed search box">
            <a:extLst>
              <a:ext uri="{FF2B5EF4-FFF2-40B4-BE49-F238E27FC236}">
                <a16:creationId xmlns:a16="http://schemas.microsoft.com/office/drawing/2014/main" id="{E67E3F43-B53F-4F14-9BC8-C378016BCE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296" y="1404227"/>
            <a:ext cx="5301909" cy="2024773"/>
          </a:xfrm>
        </p:spPr>
      </p:pic>
      <p:pic>
        <p:nvPicPr>
          <p:cNvPr id="14" name="Content Placeholder 13" descr="search details for eyestrain found on the advanced search page.">
            <a:extLst>
              <a:ext uri="{FF2B5EF4-FFF2-40B4-BE49-F238E27FC236}">
                <a16:creationId xmlns:a16="http://schemas.microsoft.com/office/drawing/2014/main" id="{5F83B16A-AF2F-462B-B544-93ED457A33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112" y="3844079"/>
            <a:ext cx="8297990" cy="2185943"/>
          </a:xfrm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2FA2060E-AA5E-6745-E867-40F78CE0D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01793" y="6375422"/>
            <a:ext cx="1104900" cy="365125"/>
          </a:xfrm>
        </p:spPr>
        <p:txBody>
          <a:bodyPr/>
          <a:lstStyle/>
          <a:p>
            <a:pPr>
              <a:defRPr/>
            </a:pPr>
            <a:fld id="{025F9F99-9BD9-4422-B838-F0A597D458BC}" type="slidenum">
              <a:rPr lang="en-US" sz="1600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812D1B18-1849-47CB-B476-BD8BD3B1D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10059104" y="6356108"/>
            <a:ext cx="170621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20558A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20558A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20558A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20558A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20558A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0558A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0558A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0558A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0558A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A4BD948-0A64-438E-8F41-1EAFD37FABEB}" type="slidenum">
              <a:rPr lang="en-US" altLang="en-US" sz="1600" smtClean="0">
                <a:solidFill>
                  <a:srgbClr val="00206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600" dirty="0">
              <a:solidFill>
                <a:srgbClr val="002060"/>
              </a:solidFill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318E9068-7B87-4AB7-A554-73B5F257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953" y="136767"/>
            <a:ext cx="10515600" cy="939134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Your Turn!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3C2C87-A0CD-499F-A12F-839814932094}"/>
              </a:ext>
            </a:extLst>
          </p:cNvPr>
          <p:cNvSpPr txBox="1"/>
          <p:nvPr/>
        </p:nvSpPr>
        <p:spPr>
          <a:xfrm>
            <a:off x="101599" y="1538831"/>
            <a:ext cx="1785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Step 1</a:t>
            </a:r>
          </a:p>
        </p:txBody>
      </p:sp>
      <p:pic>
        <p:nvPicPr>
          <p:cNvPr id="9" name="Picture 8" descr="drug abuse in the PubMed search box">
            <a:extLst>
              <a:ext uri="{FF2B5EF4-FFF2-40B4-BE49-F238E27FC236}">
                <a16:creationId xmlns:a16="http://schemas.microsoft.com/office/drawing/2014/main" id="{7581AB78-26C6-4AED-AA14-6781D10DC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126" y="1303219"/>
            <a:ext cx="3999906" cy="137849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42A2A45-04ED-404F-BC94-4C19159F7407}"/>
              </a:ext>
            </a:extLst>
          </p:cNvPr>
          <p:cNvSpPr txBox="1"/>
          <p:nvPr/>
        </p:nvSpPr>
        <p:spPr>
          <a:xfrm>
            <a:off x="1117908" y="3454774"/>
            <a:ext cx="1538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Step 2</a:t>
            </a:r>
          </a:p>
        </p:txBody>
      </p:sp>
      <p:pic>
        <p:nvPicPr>
          <p:cNvPr id="11" name="Picture 10" descr="Click on the Advanced hyperlink that's below the PubMed search box">
            <a:extLst>
              <a:ext uri="{FF2B5EF4-FFF2-40B4-BE49-F238E27FC236}">
                <a16:creationId xmlns:a16="http://schemas.microsoft.com/office/drawing/2014/main" id="{1CC32227-1DE9-4298-BA56-22E007457B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707" y="3237107"/>
            <a:ext cx="7777442" cy="102011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8A131EA-71B5-4B36-90DE-1F007B65A334}"/>
              </a:ext>
            </a:extLst>
          </p:cNvPr>
          <p:cNvSpPr txBox="1"/>
          <p:nvPr/>
        </p:nvSpPr>
        <p:spPr>
          <a:xfrm>
            <a:off x="2178997" y="5152990"/>
            <a:ext cx="1809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Step 3</a:t>
            </a:r>
          </a:p>
        </p:txBody>
      </p:sp>
      <p:pic>
        <p:nvPicPr>
          <p:cNvPr id="13" name="Picture 12" descr="Scroll down to search details on the Advanced page to view details for drug abuse search.">
            <a:extLst>
              <a:ext uri="{FF2B5EF4-FFF2-40B4-BE49-F238E27FC236}">
                <a16:creationId xmlns:a16="http://schemas.microsoft.com/office/drawing/2014/main" id="{7190BE2B-D32F-4013-BBBD-5780D7F4DB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43" y="4894729"/>
            <a:ext cx="7054895" cy="146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34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52BCB8-D01A-4747-98F6-1A2770903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192" y="162830"/>
            <a:ext cx="10515600" cy="1121095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MeSH Tree: From the Top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A view of all MeSH categories in the MeSH database. The 4 most commonly branches used are: 1) Anatomy 2) Chemicals and Drugs 3) Diseases and 4) Organisms.">
            <a:extLst>
              <a:ext uri="{FF2B5EF4-FFF2-40B4-BE49-F238E27FC236}">
                <a16:creationId xmlns:a16="http://schemas.microsoft.com/office/drawing/2014/main" id="{B70957BD-DC24-414A-A34B-BD6C9C356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2118" y="1283925"/>
            <a:ext cx="6408257" cy="471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71E68A9C-FF8C-D18C-8CD6-2130F32D2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01793" y="6375422"/>
            <a:ext cx="1104900" cy="365125"/>
          </a:xfrm>
        </p:spPr>
        <p:txBody>
          <a:bodyPr/>
          <a:lstStyle/>
          <a:p>
            <a:pPr>
              <a:defRPr/>
            </a:pPr>
            <a:fld id="{025F9F99-9BD9-4422-B838-F0A597D458BC}" type="slidenum">
              <a:rPr lang="en-US" sz="1600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432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703EB-C0F9-4729-A103-ECD740A38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3493"/>
            <a:ext cx="10515600" cy="1325563"/>
          </a:xfrm>
        </p:spPr>
        <p:txBody>
          <a:bodyPr/>
          <a:lstStyle/>
          <a:p>
            <a:pPr algn="ctr"/>
            <a:r>
              <a:rPr lang="en-US" sz="6600" b="1" dirty="0">
                <a:solidFill>
                  <a:schemeClr val="tx1"/>
                </a:solidFill>
                <a:latin typeface="+mj-lt"/>
              </a:rPr>
              <a:t>Exercise #1</a:t>
            </a:r>
            <a:endParaRPr lang="en-US" sz="6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0972E-87D2-4310-8C2E-17A4F7232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1749056"/>
            <a:ext cx="10953307" cy="3258879"/>
          </a:xfrm>
        </p:spPr>
        <p:txBody>
          <a:bodyPr/>
          <a:lstStyle/>
          <a:p>
            <a:pPr marL="0" indent="0">
              <a:buNone/>
            </a:pPr>
            <a:endParaRPr lang="en-US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  <a:latin typeface="+mj-lt"/>
              </a:rPr>
              <a:t>When you run a search in PubMed using the MeSH term </a:t>
            </a:r>
            <a:r>
              <a:rPr lang="en-US" sz="3600" u="sng" dirty="0">
                <a:solidFill>
                  <a:schemeClr val="tx1"/>
                </a:solidFill>
                <a:latin typeface="+mj-lt"/>
              </a:rPr>
              <a:t>Fear</a:t>
            </a:r>
            <a:r>
              <a:rPr lang="en-US" sz="3600" dirty="0">
                <a:solidFill>
                  <a:schemeClr val="tx1"/>
                </a:solidFill>
                <a:latin typeface="+mj-lt"/>
              </a:rPr>
              <a:t>, what other MeSH terms will be included in your search? 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2EF2DE28-7E25-A922-627F-098DB0CB1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01793" y="6375422"/>
            <a:ext cx="1104900" cy="365125"/>
          </a:xfrm>
        </p:spPr>
        <p:txBody>
          <a:bodyPr/>
          <a:lstStyle/>
          <a:p>
            <a:pPr>
              <a:defRPr/>
            </a:pPr>
            <a:fld id="{025F9F99-9BD9-4422-B838-F0A597D458BC}" type="slidenum">
              <a:rPr lang="en-US" sz="1600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894210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D98F9-3374-4307-8891-7B32617E9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791234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4 Types of MeSH Terms</a:t>
            </a:r>
            <a:endParaRPr lang="en-US" dirty="0">
              <a:latin typeface="+mj-lt"/>
            </a:endParaRPr>
          </a:p>
        </p:txBody>
      </p:sp>
      <p:graphicFrame>
        <p:nvGraphicFramePr>
          <p:cNvPr id="4" name="Table 3" descr="4 types of MeSH terms: headings, subheadings, publication types and supplementary concepts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704721"/>
              </p:ext>
            </p:extLst>
          </p:nvPr>
        </p:nvGraphicFramePr>
        <p:xfrm>
          <a:off x="921256" y="927759"/>
          <a:ext cx="10432544" cy="513841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693061">
                  <a:extLst>
                    <a:ext uri="{9D8B030D-6E8A-4147-A177-3AD203B41FA5}">
                      <a16:colId xmlns:a16="http://schemas.microsoft.com/office/drawing/2014/main" val="1905193995"/>
                    </a:ext>
                  </a:extLst>
                </a:gridCol>
                <a:gridCol w="4739483">
                  <a:extLst>
                    <a:ext uri="{9D8B030D-6E8A-4147-A177-3AD203B41FA5}">
                      <a16:colId xmlns:a16="http://schemas.microsoft.com/office/drawing/2014/main" val="2388681444"/>
                    </a:ext>
                  </a:extLst>
                </a:gridCol>
              </a:tblGrid>
              <a:tr h="5754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MeSH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</a:rPr>
                        <a:t> Vocabulary Type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24" marR="91424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Examples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4" marR="91424" marT="45713" marB="45713"/>
                </a:tc>
                <a:extLst>
                  <a:ext uri="{0D108BD9-81ED-4DB2-BD59-A6C34878D82A}">
                    <a16:rowId xmlns:a16="http://schemas.microsoft.com/office/drawing/2014/main" val="141691218"/>
                  </a:ext>
                </a:extLst>
              </a:tr>
              <a:tr h="1188210">
                <a:tc>
                  <a:txBody>
                    <a:bodyPr/>
                    <a:lstStyle/>
                    <a:p>
                      <a:r>
                        <a:rPr lang="en-US" sz="2400" dirty="0"/>
                        <a:t>Headings</a:t>
                      </a:r>
                    </a:p>
                  </a:txBody>
                  <a:tcPr marL="91424" marR="91424" marT="45713" marB="45713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Eye, Fear, Body weight,</a:t>
                      </a:r>
                      <a:r>
                        <a:rPr lang="en-US" sz="2400" baseline="0" dirty="0"/>
                        <a:t> Kidney, Dental Caries, Covid-19 Vaccines</a:t>
                      </a:r>
                      <a:endParaRPr lang="en-US" sz="2400" dirty="0"/>
                    </a:p>
                  </a:txBody>
                  <a:tcPr marL="91424" marR="91424" marT="45713" marB="45713"/>
                </a:tc>
                <a:extLst>
                  <a:ext uri="{0D108BD9-81ED-4DB2-BD59-A6C34878D82A}">
                    <a16:rowId xmlns:a16="http://schemas.microsoft.com/office/drawing/2014/main" val="3378000374"/>
                  </a:ext>
                </a:extLst>
              </a:tr>
              <a:tr h="993192">
                <a:tc>
                  <a:txBody>
                    <a:bodyPr/>
                    <a:lstStyle/>
                    <a:p>
                      <a:r>
                        <a:rPr lang="en-US" sz="2400" dirty="0"/>
                        <a:t>Subheadings</a:t>
                      </a:r>
                    </a:p>
                  </a:txBody>
                  <a:tcPr marL="91424" marR="91424" marT="45713" marB="45713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Adverse effects, therapeutic use, drug therapy</a:t>
                      </a:r>
                    </a:p>
                  </a:txBody>
                  <a:tcPr marL="91424" marR="91424" marT="45713" marB="45713"/>
                </a:tc>
                <a:extLst>
                  <a:ext uri="{0D108BD9-81ED-4DB2-BD59-A6C34878D82A}">
                    <a16:rowId xmlns:a16="http://schemas.microsoft.com/office/drawing/2014/main" val="1314054819"/>
                  </a:ext>
                </a:extLst>
              </a:tr>
              <a:tr h="993192">
                <a:tc>
                  <a:txBody>
                    <a:bodyPr/>
                    <a:lstStyle/>
                    <a:p>
                      <a:r>
                        <a:rPr lang="en-US" sz="2400" dirty="0"/>
                        <a:t>Publication</a:t>
                      </a:r>
                      <a:r>
                        <a:rPr lang="en-US" sz="2400" baseline="0" dirty="0"/>
                        <a:t> Types</a:t>
                      </a:r>
                      <a:endParaRPr lang="en-US" sz="2400" dirty="0"/>
                    </a:p>
                  </a:txBody>
                  <a:tcPr marL="91424" marR="91424" marT="45713" marB="45713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Comment, Review, Comparative </a:t>
                      </a:r>
                    </a:p>
                    <a:p>
                      <a:r>
                        <a:rPr lang="en-US" sz="2400" dirty="0"/>
                        <a:t>Study, Research Support, N.I.H. Extramural</a:t>
                      </a:r>
                    </a:p>
                  </a:txBody>
                  <a:tcPr marL="91424" marR="91424" marT="45713" marB="45713"/>
                </a:tc>
                <a:extLst>
                  <a:ext uri="{0D108BD9-81ED-4DB2-BD59-A6C34878D82A}">
                    <a16:rowId xmlns:a16="http://schemas.microsoft.com/office/drawing/2014/main" val="1441901318"/>
                  </a:ext>
                </a:extLst>
              </a:tr>
              <a:tr h="993192">
                <a:tc>
                  <a:txBody>
                    <a:bodyPr/>
                    <a:lstStyle/>
                    <a:p>
                      <a:r>
                        <a:rPr lang="en-US" sz="2400" dirty="0"/>
                        <a:t>Supplementary</a:t>
                      </a:r>
                      <a:r>
                        <a:rPr lang="en-US" sz="2400" baseline="0" dirty="0"/>
                        <a:t> Concept Records (SCR)</a:t>
                      </a:r>
                      <a:endParaRPr lang="en-US" sz="2400" dirty="0"/>
                    </a:p>
                  </a:txBody>
                  <a:tcPr marL="91424" marR="91424" marT="45713" marB="45713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cordycepin, nocturnin,</a:t>
                      </a:r>
                      <a:r>
                        <a:rPr lang="en-US" sz="2400" baseline="0" dirty="0"/>
                        <a:t> GABA dehydrogenase, Wolframin protein</a:t>
                      </a:r>
                      <a:endParaRPr lang="en-US" sz="2400" dirty="0"/>
                    </a:p>
                  </a:txBody>
                  <a:tcPr marL="91424" marR="91424" marT="45713" marB="45713"/>
                </a:tc>
                <a:extLst>
                  <a:ext uri="{0D108BD9-81ED-4DB2-BD59-A6C34878D82A}">
                    <a16:rowId xmlns:a16="http://schemas.microsoft.com/office/drawing/2014/main" val="2701639158"/>
                  </a:ext>
                </a:extLst>
              </a:tr>
            </a:tbl>
          </a:graphicData>
        </a:graphic>
      </p:graphicFrame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64E468DF-A79C-D8D2-35C0-5BA7F2C5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01793" y="6375422"/>
            <a:ext cx="1104900" cy="365125"/>
          </a:xfrm>
        </p:spPr>
        <p:txBody>
          <a:bodyPr/>
          <a:lstStyle/>
          <a:p>
            <a:pPr>
              <a:defRPr/>
            </a:pPr>
            <a:fld id="{025F9F99-9BD9-4422-B838-F0A597D458BC}" type="slidenum">
              <a:rPr lang="en-US" sz="1600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13651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Custom 15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366092"/>
      </a:accent1>
      <a:accent2>
        <a:srgbClr val="953734"/>
      </a:accent2>
      <a:accent3>
        <a:srgbClr val="586D2D"/>
      </a:accent3>
      <a:accent4>
        <a:srgbClr val="76923C"/>
      </a:accent4>
      <a:accent5>
        <a:srgbClr val="4BACC6"/>
      </a:accent5>
      <a:accent6>
        <a:srgbClr val="F78629"/>
      </a:accent6>
      <a:hlink>
        <a:srgbClr val="632423"/>
      </a:hlink>
      <a:folHlink>
        <a:srgbClr val="63242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438</Words>
  <Application>Microsoft Office PowerPoint</Application>
  <PresentationFormat>Widescreen</PresentationFormat>
  <Paragraphs>101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Arial</vt:lpstr>
      <vt:lpstr>Corbel</vt:lpstr>
      <vt:lpstr>Basis</vt:lpstr>
      <vt:lpstr> Medical Subject Headings (MeSH) </vt:lpstr>
      <vt:lpstr>Agenda</vt:lpstr>
      <vt:lpstr>Medical Subject Headings (MeSH)</vt:lpstr>
      <vt:lpstr>MeSH and Entry Terms</vt:lpstr>
      <vt:lpstr>Entry Terms, MeSH Terms and Search Details</vt:lpstr>
      <vt:lpstr>Your Turn!</vt:lpstr>
      <vt:lpstr>MeSH Tree: From the Top</vt:lpstr>
      <vt:lpstr>Exercise #1</vt:lpstr>
      <vt:lpstr>4 Types of MeSH Terms</vt:lpstr>
      <vt:lpstr>What other subheadings will be included in this search?</vt:lpstr>
      <vt:lpstr>Publication Types</vt:lpstr>
      <vt:lpstr>SCRs live outside the MeSH Hierarchy</vt:lpstr>
      <vt:lpstr>Revisited: 4 Types of MeSH Terms</vt:lpstr>
      <vt:lpstr>Exercise # 2</vt:lpstr>
      <vt:lpstr>Exercise # 2: Answer</vt:lpstr>
      <vt:lpstr>Exercise #3</vt:lpstr>
      <vt:lpstr>Exercise # 3: Answer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Rebecca Brown</dc:creator>
  <cp:lastModifiedBy>Rebecca Brown</cp:lastModifiedBy>
  <cp:revision>26</cp:revision>
  <dcterms:created xsi:type="dcterms:W3CDTF">2024-10-31T20:28:02Z</dcterms:created>
  <dcterms:modified xsi:type="dcterms:W3CDTF">2025-06-10T16:11:34Z</dcterms:modified>
</cp:coreProperties>
</file>