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84" r:id="rId5"/>
  </p:sldMasterIdLst>
  <p:notesMasterIdLst>
    <p:notesMasterId r:id="rId47"/>
  </p:notesMasterIdLst>
  <p:handoutMasterIdLst>
    <p:handoutMasterId r:id="rId48"/>
  </p:handoutMasterIdLst>
  <p:sldIdLst>
    <p:sldId id="256" r:id="rId6"/>
    <p:sldId id="420" r:id="rId7"/>
    <p:sldId id="388" r:id="rId8"/>
    <p:sldId id="389" r:id="rId9"/>
    <p:sldId id="408" r:id="rId10"/>
    <p:sldId id="360" r:id="rId11"/>
    <p:sldId id="361" r:id="rId12"/>
    <p:sldId id="410" r:id="rId13"/>
    <p:sldId id="411" r:id="rId14"/>
    <p:sldId id="362" r:id="rId15"/>
    <p:sldId id="366" r:id="rId16"/>
    <p:sldId id="363" r:id="rId17"/>
    <p:sldId id="368" r:id="rId18"/>
    <p:sldId id="364" r:id="rId19"/>
    <p:sldId id="365" r:id="rId20"/>
    <p:sldId id="367" r:id="rId21"/>
    <p:sldId id="370" r:id="rId22"/>
    <p:sldId id="369" r:id="rId23"/>
    <p:sldId id="371" r:id="rId24"/>
    <p:sldId id="372" r:id="rId25"/>
    <p:sldId id="374" r:id="rId26"/>
    <p:sldId id="375" r:id="rId27"/>
    <p:sldId id="377" r:id="rId28"/>
    <p:sldId id="378" r:id="rId29"/>
    <p:sldId id="380" r:id="rId30"/>
    <p:sldId id="381" r:id="rId31"/>
    <p:sldId id="379" r:id="rId32"/>
    <p:sldId id="382" r:id="rId33"/>
    <p:sldId id="383" r:id="rId34"/>
    <p:sldId id="414" r:id="rId35"/>
    <p:sldId id="421" r:id="rId36"/>
    <p:sldId id="415" r:id="rId37"/>
    <p:sldId id="416" r:id="rId38"/>
    <p:sldId id="373" r:id="rId39"/>
    <p:sldId id="417" r:id="rId40"/>
    <p:sldId id="418" r:id="rId41"/>
    <p:sldId id="419" r:id="rId42"/>
    <p:sldId id="390" r:id="rId43"/>
    <p:sldId id="385" r:id="rId44"/>
    <p:sldId id="307" r:id="rId45"/>
    <p:sldId id="268" r:id="rId46"/>
  </p:sldIdLst>
  <p:sldSz cx="9144000" cy="5143500" type="screen16x9"/>
  <p:notesSz cx="7315200" cy="9601200"/>
  <p:embeddedFontLst>
    <p:embeddedFont>
      <p:font typeface="Corbel" panose="020B0503020204020204"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 userDrawn="1">
          <p15:clr>
            <a:srgbClr val="A4A3A4"/>
          </p15:clr>
        </p15:guide>
        <p15:guide id="2" pos="408" userDrawn="1">
          <p15:clr>
            <a:srgbClr val="A4A3A4"/>
          </p15:clr>
        </p15:guide>
        <p15:guide id="4" orient="horz" pos="1092" userDrawn="1">
          <p15:clr>
            <a:srgbClr val="A4A3A4"/>
          </p15:clr>
        </p15:guide>
        <p15:guide id="5" pos="5496" userDrawn="1">
          <p15:clr>
            <a:srgbClr val="A4A3A4"/>
          </p15:clr>
        </p15:guide>
        <p15:guide id="6" pos="1464" userDrawn="1">
          <p15:clr>
            <a:srgbClr val="A4A3A4"/>
          </p15:clr>
        </p15:guide>
        <p15:guide id="7" pos="1680" userDrawn="1">
          <p15:clr>
            <a:srgbClr val="A4A3A4"/>
          </p15:clr>
        </p15:guide>
        <p15:guide id="8" pos="2736" userDrawn="1">
          <p15:clr>
            <a:srgbClr val="A4A3A4"/>
          </p15:clr>
        </p15:guide>
        <p15:guide id="9" pos="2976" userDrawn="1">
          <p15:clr>
            <a:srgbClr val="A4A3A4"/>
          </p15:clr>
        </p15:guide>
        <p15:guide id="10" pos="4032" userDrawn="1">
          <p15:clr>
            <a:srgbClr val="A4A3A4"/>
          </p15:clr>
        </p15:guide>
        <p15:guide id="11" pos="4296" userDrawn="1">
          <p15:clr>
            <a:srgbClr val="A4A3A4"/>
          </p15:clr>
        </p15:guide>
        <p15:guide id="12" pos="5352" userDrawn="1">
          <p15:clr>
            <a:srgbClr val="A4A3A4"/>
          </p15:clr>
        </p15:guide>
        <p15:guide id="13" orient="horz" pos="1380" userDrawn="1">
          <p15:clr>
            <a:srgbClr val="A4A3A4"/>
          </p15:clr>
        </p15:guide>
        <p15:guide id="14" orient="horz" pos="2628" userDrawn="1">
          <p15:clr>
            <a:srgbClr val="A4A3A4"/>
          </p15:clr>
        </p15:guide>
        <p15:guide id="15" orient="horz" pos="540" userDrawn="1">
          <p15:clr>
            <a:srgbClr val="A4A3A4"/>
          </p15:clr>
        </p15:guide>
        <p15:guide id="16" orient="horz" pos="21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78C"/>
    <a:srgbClr val="192841"/>
    <a:srgbClr val="4285F4"/>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04EBB-63EF-4FC9-BA68-E689DF86FCD3}" v="57" dt="2022-03-11T16:53:51.434"/>
    <p1510:client id="{B14BFCF8-BC23-01AB-F154-C014A59F38F9}" v="63" dt="2022-03-11T19:34:22.434"/>
    <p1510:client id="{B9590715-115C-4BCB-BE45-1CEED0C5F9E3}" v="1" dt="2021-06-11T16:35:48.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5"/>
    <p:restoredTop sz="81279" autoAdjust="0"/>
  </p:normalViewPr>
  <p:slideViewPr>
    <p:cSldViewPr snapToGrid="0">
      <p:cViewPr varScale="1">
        <p:scale>
          <a:sx n="119" d="100"/>
          <a:sy n="119" d="100"/>
        </p:scale>
        <p:origin x="960" y="78"/>
      </p:cViewPr>
      <p:guideLst>
        <p:guide orient="horz" pos="300"/>
        <p:guide pos="408"/>
        <p:guide orient="horz" pos="1092"/>
        <p:guide pos="5496"/>
        <p:guide pos="1464"/>
        <p:guide pos="1680"/>
        <p:guide pos="2736"/>
        <p:guide pos="2976"/>
        <p:guide pos="4032"/>
        <p:guide pos="4296"/>
        <p:guide pos="5352"/>
        <p:guide orient="horz" pos="1380"/>
        <p:guide orient="horz" pos="2628"/>
        <p:guide orient="horz" pos="540"/>
        <p:guide orient="horz" pos="210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6.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fntdata"/><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en Burcat" userId="19116a8c-11f7-4e24-9f5e-da8a2f51a35b" providerId="ADAL" clId="{B9590715-115C-4BCB-BE45-1CEED0C5F9E3}"/>
    <pc:docChg chg="custSel modSld">
      <pc:chgData name="Kirsten Burcat" userId="19116a8c-11f7-4e24-9f5e-da8a2f51a35b" providerId="ADAL" clId="{B9590715-115C-4BCB-BE45-1CEED0C5F9E3}" dt="2021-06-11T16:37:50.062" v="19" actId="207"/>
      <pc:docMkLst>
        <pc:docMk/>
      </pc:docMkLst>
      <pc:sldChg chg="addSp delSp modSp mod">
        <pc:chgData name="Kirsten Burcat" userId="19116a8c-11f7-4e24-9f5e-da8a2f51a35b" providerId="ADAL" clId="{B9590715-115C-4BCB-BE45-1CEED0C5F9E3}" dt="2021-06-11T16:37:50.062" v="19" actId="207"/>
        <pc:sldMkLst>
          <pc:docMk/>
          <pc:sldMk cId="0" sldId="259"/>
        </pc:sldMkLst>
        <pc:spChg chg="add del mod ord">
          <ac:chgData name="Kirsten Burcat" userId="19116a8c-11f7-4e24-9f5e-da8a2f51a35b" providerId="ADAL" clId="{B9590715-115C-4BCB-BE45-1CEED0C5F9E3}" dt="2021-06-11T16:37:00.485" v="17" actId="478"/>
          <ac:spMkLst>
            <pc:docMk/>
            <pc:sldMk cId="0" sldId="259"/>
            <ac:spMk id="2" creationId="{FAB0783E-F65C-4954-BB73-8CEFE56D9934}"/>
          </ac:spMkLst>
        </pc:spChg>
        <pc:spChg chg="mod">
          <ac:chgData name="Kirsten Burcat" userId="19116a8c-11f7-4e24-9f5e-da8a2f51a35b" providerId="ADAL" clId="{B9590715-115C-4BCB-BE45-1CEED0C5F9E3}" dt="2021-06-11T16:37:50.062" v="19" actId="207"/>
          <ac:spMkLst>
            <pc:docMk/>
            <pc:sldMk cId="0" sldId="259"/>
            <ac:spMk id="18" creationId="{082C1072-F6D2-4A79-92AC-CD02DBA3469B}"/>
          </ac:spMkLst>
        </pc:spChg>
        <pc:picChg chg="add del mod modCrop">
          <ac:chgData name="Kirsten Burcat" userId="19116a8c-11f7-4e24-9f5e-da8a2f51a35b" providerId="ADAL" clId="{B9590715-115C-4BCB-BE45-1CEED0C5F9E3}" dt="2021-06-11T16:37:28.024" v="18" actId="478"/>
          <ac:picMkLst>
            <pc:docMk/>
            <pc:sldMk cId="0" sldId="259"/>
            <ac:picMk id="4" creationId="{71A3AFB5-8BEA-4D8B-B176-8190E5BBEB25}"/>
          </ac:picMkLst>
        </pc:picChg>
      </pc:sldChg>
      <pc:sldChg chg="modSp mod">
        <pc:chgData name="Kirsten Burcat" userId="19116a8c-11f7-4e24-9f5e-da8a2f51a35b" providerId="ADAL" clId="{B9590715-115C-4BCB-BE45-1CEED0C5F9E3}" dt="2021-06-11T16:35:20.078" v="0" actId="207"/>
        <pc:sldMkLst>
          <pc:docMk/>
          <pc:sldMk cId="2544781179" sldId="284"/>
        </pc:sldMkLst>
        <pc:spChg chg="mod">
          <ac:chgData name="Kirsten Burcat" userId="19116a8c-11f7-4e24-9f5e-da8a2f51a35b" providerId="ADAL" clId="{B9590715-115C-4BCB-BE45-1CEED0C5F9E3}" dt="2021-06-11T16:35:20.078" v="0" actId="207"/>
          <ac:spMkLst>
            <pc:docMk/>
            <pc:sldMk cId="2544781179" sldId="284"/>
            <ac:spMk id="2" creationId="{B988D5A4-2F3D-44DA-BDCD-F19A703CB103}"/>
          </ac:spMkLst>
        </pc:spChg>
      </pc:sldChg>
    </pc:docChg>
  </pc:docChgLst>
  <pc:docChgLst>
    <pc:chgData name="Steele, Faith" userId="S::fsteele@hshsl.umaryland.edu::e8c6103f-998a-4307-9969-d879b042b927" providerId="AD" clId="Web-{B14BFCF8-BC23-01AB-F154-C014A59F38F9}"/>
    <pc:docChg chg="modSld">
      <pc:chgData name="Steele, Faith" userId="S::fsteele@hshsl.umaryland.edu::e8c6103f-998a-4307-9969-d879b042b927" providerId="AD" clId="Web-{B14BFCF8-BC23-01AB-F154-C014A59F38F9}" dt="2022-03-11T19:34:20.606" v="44" actId="20577"/>
      <pc:docMkLst>
        <pc:docMk/>
      </pc:docMkLst>
      <pc:sldChg chg="modSp">
        <pc:chgData name="Steele, Faith" userId="S::fsteele@hshsl.umaryland.edu::e8c6103f-998a-4307-9969-d879b042b927" providerId="AD" clId="Web-{B14BFCF8-BC23-01AB-F154-C014A59F38F9}" dt="2022-03-11T19:34:20.606" v="44" actId="20577"/>
        <pc:sldMkLst>
          <pc:docMk/>
          <pc:sldMk cId="0" sldId="268"/>
        </pc:sldMkLst>
        <pc:spChg chg="mod">
          <ac:chgData name="Steele, Faith" userId="S::fsteele@hshsl.umaryland.edu::e8c6103f-998a-4307-9969-d879b042b927" providerId="AD" clId="Web-{B14BFCF8-BC23-01AB-F154-C014A59F38F9}" dt="2022-03-11T19:33:24.261" v="32" actId="20577"/>
          <ac:spMkLst>
            <pc:docMk/>
            <pc:sldMk cId="0" sldId="268"/>
            <ac:spMk id="174" creationId="{00000000-0000-0000-0000-000000000000}"/>
          </ac:spMkLst>
        </pc:spChg>
        <pc:spChg chg="mod">
          <ac:chgData name="Steele, Faith" userId="S::fsteele@hshsl.umaryland.edu::e8c6103f-998a-4307-9969-d879b042b927" providerId="AD" clId="Web-{B14BFCF8-BC23-01AB-F154-C014A59F38F9}" dt="2022-03-11T19:34:20.606" v="44" actId="20577"/>
          <ac:spMkLst>
            <pc:docMk/>
            <pc:sldMk cId="0" sldId="268"/>
            <ac:spMk id="175" creationId="{00000000-0000-0000-0000-000000000000}"/>
          </ac:spMkLst>
        </pc:spChg>
      </pc:sldChg>
      <pc:sldChg chg="modSp">
        <pc:chgData name="Steele, Faith" userId="S::fsteele@hshsl.umaryland.edu::e8c6103f-998a-4307-9969-d879b042b927" providerId="AD" clId="Web-{B14BFCF8-BC23-01AB-F154-C014A59F38F9}" dt="2022-03-11T19:31:04.727" v="24" actId="20577"/>
        <pc:sldMkLst>
          <pc:docMk/>
          <pc:sldMk cId="4100358629" sldId="390"/>
        </pc:sldMkLst>
        <pc:spChg chg="mod">
          <ac:chgData name="Steele, Faith" userId="S::fsteele@hshsl.umaryland.edu::e8c6103f-998a-4307-9969-d879b042b927" providerId="AD" clId="Web-{B14BFCF8-BC23-01AB-F154-C014A59F38F9}" dt="2022-03-11T18:56:52.302" v="19" actId="1076"/>
          <ac:spMkLst>
            <pc:docMk/>
            <pc:sldMk cId="4100358629" sldId="390"/>
            <ac:spMk id="2" creationId="{F15EEDAE-26A9-E443-AB95-522DC7EFFBA5}"/>
          </ac:spMkLst>
        </pc:spChg>
        <pc:spChg chg="mod">
          <ac:chgData name="Steele, Faith" userId="S::fsteele@hshsl.umaryland.edu::e8c6103f-998a-4307-9969-d879b042b927" providerId="AD" clId="Web-{B14BFCF8-BC23-01AB-F154-C014A59F38F9}" dt="2022-03-11T19:31:04.727" v="24" actId="20577"/>
          <ac:spMkLst>
            <pc:docMk/>
            <pc:sldMk cId="4100358629" sldId="390"/>
            <ac:spMk id="11" creationId="{E14AD113-4C35-6A40-B766-D3360BC7E25F}"/>
          </ac:spMkLst>
        </pc:spChg>
      </pc:sldChg>
      <pc:sldChg chg="modSp">
        <pc:chgData name="Steele, Faith" userId="S::fsteele@hshsl.umaryland.edu::e8c6103f-998a-4307-9969-d879b042b927" providerId="AD" clId="Web-{B14BFCF8-BC23-01AB-F154-C014A59F38F9}" dt="2022-03-11T18:32:57.394" v="6" actId="20577"/>
        <pc:sldMkLst>
          <pc:docMk/>
          <pc:sldMk cId="2083697161" sldId="420"/>
        </pc:sldMkLst>
        <pc:spChg chg="mod">
          <ac:chgData name="Steele, Faith" userId="S::fsteele@hshsl.umaryland.edu::e8c6103f-998a-4307-9969-d879b042b927" providerId="AD" clId="Web-{B14BFCF8-BC23-01AB-F154-C014A59F38F9}" dt="2022-03-11T18:32:57.394" v="6" actId="20577"/>
          <ac:spMkLst>
            <pc:docMk/>
            <pc:sldMk cId="2083697161" sldId="420"/>
            <ac:spMk id="11" creationId="{00000000-0000-0000-0000-000000000000}"/>
          </ac:spMkLst>
        </pc:spChg>
      </pc:sldChg>
    </pc:docChg>
  </pc:docChgLst>
  <pc:docChgLst>
    <pc:chgData name="Steele, Faith" userId="S::fsteele@hshsl.umaryland.edu::e8c6103f-998a-4307-9969-d879b042b927" providerId="AD" clId="Web-{40B04EBB-63EF-4FC9-BA68-E689DF86FCD3}"/>
    <pc:docChg chg="addSld modSld sldOrd addMainMaster">
      <pc:chgData name="Steele, Faith" userId="S::fsteele@hshsl.umaryland.edu::e8c6103f-998a-4307-9969-d879b042b927" providerId="AD" clId="Web-{40B04EBB-63EF-4FC9-BA68-E689DF86FCD3}" dt="2022-03-11T16:53:51.434" v="37" actId="20577"/>
      <pc:docMkLst>
        <pc:docMk/>
      </pc:docMkLst>
      <pc:sldChg chg="modSp">
        <pc:chgData name="Steele, Faith" userId="S::fsteele@hshsl.umaryland.edu::e8c6103f-998a-4307-9969-d879b042b927" providerId="AD" clId="Web-{40B04EBB-63EF-4FC9-BA68-E689DF86FCD3}" dt="2022-03-11T16:39:31.208" v="28" actId="20577"/>
        <pc:sldMkLst>
          <pc:docMk/>
          <pc:sldMk cId="0" sldId="268"/>
        </pc:sldMkLst>
        <pc:spChg chg="mod">
          <ac:chgData name="Steele, Faith" userId="S::fsteele@hshsl.umaryland.edu::e8c6103f-998a-4307-9969-d879b042b927" providerId="AD" clId="Web-{40B04EBB-63EF-4FC9-BA68-E689DF86FCD3}" dt="2022-03-11T16:39:31.208" v="28" actId="20577"/>
          <ac:spMkLst>
            <pc:docMk/>
            <pc:sldMk cId="0" sldId="268"/>
            <ac:spMk id="175" creationId="{00000000-0000-0000-0000-000000000000}"/>
          </ac:spMkLst>
        </pc:spChg>
      </pc:sldChg>
      <pc:sldChg chg="ord">
        <pc:chgData name="Steele, Faith" userId="S::fsteele@hshsl.umaryland.edu::e8c6103f-998a-4307-9969-d879b042b927" providerId="AD" clId="Web-{40B04EBB-63EF-4FC9-BA68-E689DF86FCD3}" dt="2022-03-11T16:18:39.301" v="13"/>
        <pc:sldMkLst>
          <pc:docMk/>
          <pc:sldMk cId="1107885995" sldId="388"/>
        </pc:sldMkLst>
      </pc:sldChg>
      <pc:sldChg chg="modSp">
        <pc:chgData name="Steele, Faith" userId="S::fsteele@hshsl.umaryland.edu::e8c6103f-998a-4307-9969-d879b042b927" providerId="AD" clId="Web-{40B04EBB-63EF-4FC9-BA68-E689DF86FCD3}" dt="2022-03-11T16:44:42.607" v="32" actId="20577"/>
        <pc:sldMkLst>
          <pc:docMk/>
          <pc:sldMk cId="4100358629" sldId="390"/>
        </pc:sldMkLst>
        <pc:spChg chg="mod">
          <ac:chgData name="Steele, Faith" userId="S::fsteele@hshsl.umaryland.edu::e8c6103f-998a-4307-9969-d879b042b927" providerId="AD" clId="Web-{40B04EBB-63EF-4FC9-BA68-E689DF86FCD3}" dt="2022-03-11T16:44:42.607" v="32" actId="20577"/>
          <ac:spMkLst>
            <pc:docMk/>
            <pc:sldMk cId="4100358629" sldId="390"/>
            <ac:spMk id="11" creationId="{E14AD113-4C35-6A40-B766-D3360BC7E25F}"/>
          </ac:spMkLst>
        </pc:spChg>
      </pc:sldChg>
      <pc:sldChg chg="delSp modSp">
        <pc:chgData name="Steele, Faith" userId="S::fsteele@hshsl.umaryland.edu::e8c6103f-998a-4307-9969-d879b042b927" providerId="AD" clId="Web-{40B04EBB-63EF-4FC9-BA68-E689DF86FCD3}" dt="2022-03-11T16:35:42.937" v="24" actId="20577"/>
        <pc:sldMkLst>
          <pc:docMk/>
          <pc:sldMk cId="2638788166" sldId="408"/>
        </pc:sldMkLst>
        <pc:spChg chg="mod">
          <ac:chgData name="Steele, Faith" userId="S::fsteele@hshsl.umaryland.edu::e8c6103f-998a-4307-9969-d879b042b927" providerId="AD" clId="Web-{40B04EBB-63EF-4FC9-BA68-E689DF86FCD3}" dt="2022-03-11T16:35:42.937" v="24" actId="20577"/>
          <ac:spMkLst>
            <pc:docMk/>
            <pc:sldMk cId="2638788166" sldId="408"/>
            <ac:spMk id="4" creationId="{00000000-0000-0000-0000-000000000000}"/>
          </ac:spMkLst>
        </pc:spChg>
        <pc:spChg chg="del">
          <ac:chgData name="Steele, Faith" userId="S::fsteele@hshsl.umaryland.edu::e8c6103f-998a-4307-9969-d879b042b927" providerId="AD" clId="Web-{40B04EBB-63EF-4FC9-BA68-E689DF86FCD3}" dt="2022-03-11T16:35:32.296" v="21"/>
          <ac:spMkLst>
            <pc:docMk/>
            <pc:sldMk cId="2638788166" sldId="408"/>
            <ac:spMk id="6" creationId="{00000000-0000-0000-0000-000000000000}"/>
          </ac:spMkLst>
        </pc:spChg>
      </pc:sldChg>
      <pc:sldChg chg="modSp">
        <pc:chgData name="Steele, Faith" userId="S::fsteele@hshsl.umaryland.edu::e8c6103f-998a-4307-9969-d879b042b927" providerId="AD" clId="Web-{40B04EBB-63EF-4FC9-BA68-E689DF86FCD3}" dt="2022-03-11T16:53:51.434" v="37" actId="20577"/>
        <pc:sldMkLst>
          <pc:docMk/>
          <pc:sldMk cId="2726784680" sldId="418"/>
        </pc:sldMkLst>
        <pc:spChg chg="mod">
          <ac:chgData name="Steele, Faith" userId="S::fsteele@hshsl.umaryland.edu::e8c6103f-998a-4307-9969-d879b042b927" providerId="AD" clId="Web-{40B04EBB-63EF-4FC9-BA68-E689DF86FCD3}" dt="2022-03-11T16:53:51.434" v="37" actId="20577"/>
          <ac:spMkLst>
            <pc:docMk/>
            <pc:sldMk cId="2726784680" sldId="418"/>
            <ac:spMk id="5" creationId="{00000000-0000-0000-0000-000000000000}"/>
          </ac:spMkLst>
        </pc:spChg>
      </pc:sldChg>
      <pc:sldChg chg="modSp add">
        <pc:chgData name="Steele, Faith" userId="S::fsteele@hshsl.umaryland.edu::e8c6103f-998a-4307-9969-d879b042b927" providerId="AD" clId="Web-{40B04EBB-63EF-4FC9-BA68-E689DF86FCD3}" dt="2022-03-11T16:18:57.708" v="16" actId="20577"/>
        <pc:sldMkLst>
          <pc:docMk/>
          <pc:sldMk cId="2083697161" sldId="420"/>
        </pc:sldMkLst>
        <pc:spChg chg="mod">
          <ac:chgData name="Steele, Faith" userId="S::fsteele@hshsl.umaryland.edu::e8c6103f-998a-4307-9969-d879b042b927" providerId="AD" clId="Web-{40B04EBB-63EF-4FC9-BA68-E689DF86FCD3}" dt="2022-03-11T16:18:57.708" v="16" actId="20577"/>
          <ac:spMkLst>
            <pc:docMk/>
            <pc:sldMk cId="2083697161" sldId="420"/>
            <ac:spMk id="11" creationId="{00000000-0000-0000-0000-000000000000}"/>
          </ac:spMkLst>
        </pc:spChg>
        <pc:graphicFrameChg chg="modGraphic">
          <ac:chgData name="Steele, Faith" userId="S::fsteele@hshsl.umaryland.edu::e8c6103f-998a-4307-9969-d879b042b927" providerId="AD" clId="Web-{40B04EBB-63EF-4FC9-BA68-E689DF86FCD3}" dt="2022-03-11T16:18:29.754" v="12" actId="20577"/>
          <ac:graphicFrameMkLst>
            <pc:docMk/>
            <pc:sldMk cId="2083697161" sldId="420"/>
            <ac:graphicFrameMk id="4" creationId="{00000000-0000-0000-0000-000000000000}"/>
          </ac:graphicFrameMkLst>
        </pc:graphicFrameChg>
      </pc:sldChg>
      <pc:sldMasterChg chg="add addSldLayout">
        <pc:chgData name="Steele, Faith" userId="S::fsteele@hshsl.umaryland.edu::e8c6103f-998a-4307-9969-d879b042b927" providerId="AD" clId="Web-{40B04EBB-63EF-4FC9-BA68-E689DF86FCD3}" dt="2022-03-11T16:17:16.299" v="0"/>
        <pc:sldMasterMkLst>
          <pc:docMk/>
          <pc:sldMasterMk cId="0" sldId="2147483684"/>
        </pc:sldMasterMkLst>
        <pc:sldLayoutChg chg="add">
          <pc:chgData name="Steele, Faith" userId="S::fsteele@hshsl.umaryland.edu::e8c6103f-998a-4307-9969-d879b042b927" providerId="AD" clId="Web-{40B04EBB-63EF-4FC9-BA68-E689DF86FCD3}" dt="2022-03-11T16:17:16.299" v="0"/>
          <pc:sldLayoutMkLst>
            <pc:docMk/>
            <pc:sldMasterMk cId="0" sldId="2147483684"/>
            <pc:sldLayoutMk cId="1601166364" sldId="214748432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AF090-9994-408F-AFF5-12C700063D6A}"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C3133C4-81AC-4745-9427-47DFE0BB64B1}">
      <dgm:prSet phldrT="[Text]"/>
      <dgm:spPr/>
      <dgm:t>
        <a:bodyPr/>
        <a:lstStyle/>
        <a:p>
          <a:r>
            <a:rPr lang="en-US" dirty="0"/>
            <a:t>NIH</a:t>
          </a:r>
        </a:p>
      </dgm:t>
    </dgm:pt>
    <dgm:pt modelId="{F63C68DB-1243-456A-ACE9-CABC781BC4FF}" type="parTrans" cxnId="{A2504A72-5304-4391-A948-5BF3353B9184}">
      <dgm:prSet/>
      <dgm:spPr/>
      <dgm:t>
        <a:bodyPr/>
        <a:lstStyle/>
        <a:p>
          <a:endParaRPr lang="en-US"/>
        </a:p>
      </dgm:t>
    </dgm:pt>
    <dgm:pt modelId="{8E512E11-F3E7-4AE8-9B01-D5DA8F1C6EFE}" type="sibTrans" cxnId="{A2504A72-5304-4391-A948-5BF3353B9184}">
      <dgm:prSet/>
      <dgm:spPr/>
      <dgm:t>
        <a:bodyPr/>
        <a:lstStyle/>
        <a:p>
          <a:endParaRPr lang="en-US"/>
        </a:p>
      </dgm:t>
    </dgm:pt>
    <dgm:pt modelId="{4E68FA2D-A0E5-424A-96D7-D3D8B972A686}">
      <dgm:prSet phldrT="[Text]"/>
      <dgm:spPr/>
      <dgm:t>
        <a:bodyPr/>
        <a:lstStyle/>
        <a:p>
          <a:r>
            <a:rPr lang="en-US" dirty="0"/>
            <a:t>NNLM</a:t>
          </a:r>
        </a:p>
      </dgm:t>
    </dgm:pt>
    <dgm:pt modelId="{A41696B6-AC34-4D00-BDEE-651089179413}" type="parTrans" cxnId="{A551DE63-9D4B-40DB-A5DA-65E03B799B3A}">
      <dgm:prSet/>
      <dgm:spPr/>
      <dgm:t>
        <a:bodyPr/>
        <a:lstStyle/>
        <a:p>
          <a:endParaRPr lang="en-US"/>
        </a:p>
      </dgm:t>
    </dgm:pt>
    <dgm:pt modelId="{C1D557E9-4FDA-4011-9E59-F926DDC573EE}" type="sibTrans" cxnId="{A551DE63-9D4B-40DB-A5DA-65E03B799B3A}">
      <dgm:prSet/>
      <dgm:spPr/>
      <dgm:t>
        <a:bodyPr/>
        <a:lstStyle/>
        <a:p>
          <a:endParaRPr lang="en-US"/>
        </a:p>
      </dgm:t>
    </dgm:pt>
    <dgm:pt modelId="{D27C32ED-8C8B-4D3B-8D34-2B68B246EB82}">
      <dgm:prSet phldrT="[Text]"/>
      <dgm:spPr/>
      <dgm:t>
        <a:bodyPr/>
        <a:lstStyle/>
        <a:p>
          <a:r>
            <a:rPr lang="en-US" dirty="0" smtClean="0">
              <a:solidFill>
                <a:schemeClr val="tx1"/>
              </a:solidFill>
            </a:rPr>
            <a:t>Region 1</a:t>
          </a:r>
          <a:endParaRPr lang="en-US" dirty="0">
            <a:solidFill>
              <a:schemeClr val="tx1"/>
            </a:solidFill>
          </a:endParaRPr>
        </a:p>
      </dgm:t>
    </dgm:pt>
    <dgm:pt modelId="{037BAB82-5C2B-483B-BA87-EA7D3872418F}" type="parTrans" cxnId="{2E64B9F7-C2D8-47F2-B31F-8C584C57B8E0}">
      <dgm:prSet/>
      <dgm:spPr/>
      <dgm:t>
        <a:bodyPr/>
        <a:lstStyle/>
        <a:p>
          <a:endParaRPr lang="en-US"/>
        </a:p>
      </dgm:t>
    </dgm:pt>
    <dgm:pt modelId="{9EA09A9A-C3B6-487F-879A-0BE0A17EAAF3}" type="sibTrans" cxnId="{2E64B9F7-C2D8-47F2-B31F-8C584C57B8E0}">
      <dgm:prSet/>
      <dgm:spPr/>
      <dgm:t>
        <a:bodyPr/>
        <a:lstStyle/>
        <a:p>
          <a:endParaRPr lang="en-US"/>
        </a:p>
      </dgm:t>
    </dgm:pt>
    <dgm:pt modelId="{E3098E42-C385-487B-9C1E-ED9197E5604F}">
      <dgm:prSet/>
      <dgm:spPr/>
      <dgm:t>
        <a:bodyPr/>
        <a:lstStyle/>
        <a:p>
          <a:r>
            <a:rPr lang="en-US" dirty="0"/>
            <a:t>NLM</a:t>
          </a:r>
        </a:p>
      </dgm:t>
    </dgm:pt>
    <dgm:pt modelId="{E1AF6105-7064-48F3-8ED9-4A3499D30626}" type="parTrans" cxnId="{28833471-1CD4-40C9-BBAF-CB2489EB7FAD}">
      <dgm:prSet/>
      <dgm:spPr/>
      <dgm:t>
        <a:bodyPr/>
        <a:lstStyle/>
        <a:p>
          <a:endParaRPr lang="en-US"/>
        </a:p>
      </dgm:t>
    </dgm:pt>
    <dgm:pt modelId="{21C3ED35-773E-4CD9-B299-4946308CA35B}" type="sibTrans" cxnId="{28833471-1CD4-40C9-BBAF-CB2489EB7FAD}">
      <dgm:prSet/>
      <dgm:spPr/>
      <dgm:t>
        <a:bodyPr/>
        <a:lstStyle/>
        <a:p>
          <a:endParaRPr lang="en-US"/>
        </a:p>
      </dgm:t>
    </dgm:pt>
    <dgm:pt modelId="{202A24C9-6D83-486F-B111-8D0709B5DFC5}" type="pres">
      <dgm:prSet presAssocID="{137AF090-9994-408F-AFF5-12C700063D6A}" presName="Name0" presStyleCnt="0">
        <dgm:presLayoutVars>
          <dgm:chMax val="7"/>
          <dgm:chPref val="7"/>
          <dgm:dir/>
          <dgm:animLvl val="lvl"/>
        </dgm:presLayoutVars>
      </dgm:prSet>
      <dgm:spPr/>
      <dgm:t>
        <a:bodyPr/>
        <a:lstStyle/>
        <a:p>
          <a:endParaRPr lang="en-US"/>
        </a:p>
      </dgm:t>
    </dgm:pt>
    <dgm:pt modelId="{51D2C091-E1A0-48BE-AA6E-67905A90B3F5}" type="pres">
      <dgm:prSet presAssocID="{AC3133C4-81AC-4745-9427-47DFE0BB64B1}" presName="Accent1" presStyleCnt="0"/>
      <dgm:spPr/>
    </dgm:pt>
    <dgm:pt modelId="{A73E6E87-8A17-4223-9E9B-CF14C7B683F0}" type="pres">
      <dgm:prSet presAssocID="{AC3133C4-81AC-4745-9427-47DFE0BB64B1}" presName="Accent" presStyleLbl="node1" presStyleIdx="0" presStyleCnt="4"/>
      <dgm:spPr/>
    </dgm:pt>
    <dgm:pt modelId="{683CE10C-867D-4ED8-B47F-74C3C8B893E7}" type="pres">
      <dgm:prSet presAssocID="{AC3133C4-81AC-4745-9427-47DFE0BB64B1}" presName="Parent1" presStyleLbl="revTx" presStyleIdx="0" presStyleCnt="4">
        <dgm:presLayoutVars>
          <dgm:chMax val="1"/>
          <dgm:chPref val="1"/>
          <dgm:bulletEnabled val="1"/>
        </dgm:presLayoutVars>
      </dgm:prSet>
      <dgm:spPr/>
      <dgm:t>
        <a:bodyPr/>
        <a:lstStyle/>
        <a:p>
          <a:endParaRPr lang="en-US"/>
        </a:p>
      </dgm:t>
    </dgm:pt>
    <dgm:pt modelId="{5AE968C0-1D8B-42A2-80CD-552F2AA37216}" type="pres">
      <dgm:prSet presAssocID="{E3098E42-C385-487B-9C1E-ED9197E5604F}" presName="Accent2" presStyleCnt="0"/>
      <dgm:spPr/>
    </dgm:pt>
    <dgm:pt modelId="{DA4E79A0-CAF7-4EAD-8DCA-9913A5D37F91}" type="pres">
      <dgm:prSet presAssocID="{E3098E42-C385-487B-9C1E-ED9197E5604F}" presName="Accent" presStyleLbl="node1" presStyleIdx="1" presStyleCnt="4"/>
      <dgm:spPr/>
    </dgm:pt>
    <dgm:pt modelId="{50DC4463-5EB9-4917-B026-51B89F33B0EB}" type="pres">
      <dgm:prSet presAssocID="{E3098E42-C385-487B-9C1E-ED9197E5604F}" presName="Parent2" presStyleLbl="revTx" presStyleIdx="1" presStyleCnt="4">
        <dgm:presLayoutVars>
          <dgm:chMax val="1"/>
          <dgm:chPref val="1"/>
          <dgm:bulletEnabled val="1"/>
        </dgm:presLayoutVars>
      </dgm:prSet>
      <dgm:spPr/>
      <dgm:t>
        <a:bodyPr/>
        <a:lstStyle/>
        <a:p>
          <a:endParaRPr lang="en-US"/>
        </a:p>
      </dgm:t>
    </dgm:pt>
    <dgm:pt modelId="{D77689EE-A753-4159-ADF0-5B46890BE49E}" type="pres">
      <dgm:prSet presAssocID="{4E68FA2D-A0E5-424A-96D7-D3D8B972A686}" presName="Accent3" presStyleCnt="0"/>
      <dgm:spPr/>
    </dgm:pt>
    <dgm:pt modelId="{47853B10-8DEA-4FFB-B89A-6AFD63D26F88}" type="pres">
      <dgm:prSet presAssocID="{4E68FA2D-A0E5-424A-96D7-D3D8B972A686}" presName="Accent" presStyleLbl="node1" presStyleIdx="2" presStyleCnt="4"/>
      <dgm:spPr/>
    </dgm:pt>
    <dgm:pt modelId="{9AF57756-91A2-4BBD-957F-D37E90DDB4C4}" type="pres">
      <dgm:prSet presAssocID="{4E68FA2D-A0E5-424A-96D7-D3D8B972A686}" presName="Parent3" presStyleLbl="revTx" presStyleIdx="2" presStyleCnt="4">
        <dgm:presLayoutVars>
          <dgm:chMax val="1"/>
          <dgm:chPref val="1"/>
          <dgm:bulletEnabled val="1"/>
        </dgm:presLayoutVars>
      </dgm:prSet>
      <dgm:spPr/>
      <dgm:t>
        <a:bodyPr/>
        <a:lstStyle/>
        <a:p>
          <a:endParaRPr lang="en-US"/>
        </a:p>
      </dgm:t>
    </dgm:pt>
    <dgm:pt modelId="{15078503-1C0D-41C1-B48A-1809D7E81250}" type="pres">
      <dgm:prSet presAssocID="{D27C32ED-8C8B-4D3B-8D34-2B68B246EB82}" presName="Accent4" presStyleCnt="0"/>
      <dgm:spPr/>
    </dgm:pt>
    <dgm:pt modelId="{6EDA9668-5028-4FC8-BC3C-4EC2D549ABC3}" type="pres">
      <dgm:prSet presAssocID="{D27C32ED-8C8B-4D3B-8D34-2B68B246EB82}" presName="Accent" presStyleLbl="node1" presStyleIdx="3" presStyleCnt="4"/>
      <dgm:spPr/>
    </dgm:pt>
    <dgm:pt modelId="{31607D11-730F-442E-AA52-FC5361A37753}" type="pres">
      <dgm:prSet presAssocID="{D27C32ED-8C8B-4D3B-8D34-2B68B246EB82}" presName="Parent4" presStyleLbl="revTx" presStyleIdx="3" presStyleCnt="4">
        <dgm:presLayoutVars>
          <dgm:chMax val="1"/>
          <dgm:chPref val="1"/>
          <dgm:bulletEnabled val="1"/>
        </dgm:presLayoutVars>
      </dgm:prSet>
      <dgm:spPr/>
      <dgm:t>
        <a:bodyPr/>
        <a:lstStyle/>
        <a:p>
          <a:endParaRPr lang="en-US"/>
        </a:p>
      </dgm:t>
    </dgm:pt>
  </dgm:ptLst>
  <dgm:cxnLst>
    <dgm:cxn modelId="{DC50F277-C2FC-406F-BEBF-A14D50140E51}" type="presOf" srcId="{4E68FA2D-A0E5-424A-96D7-D3D8B972A686}" destId="{9AF57756-91A2-4BBD-957F-D37E90DDB4C4}" srcOrd="0" destOrd="0" presId="urn:microsoft.com/office/officeart/2009/layout/CircleArrowProcess"/>
    <dgm:cxn modelId="{2230122A-3BB7-4167-9241-27285C3DE1C5}" type="presOf" srcId="{AC3133C4-81AC-4745-9427-47DFE0BB64B1}" destId="{683CE10C-867D-4ED8-B47F-74C3C8B893E7}" srcOrd="0" destOrd="0" presId="urn:microsoft.com/office/officeart/2009/layout/CircleArrowProcess"/>
    <dgm:cxn modelId="{181EF749-1FBB-4933-891D-B488F6521718}" type="presOf" srcId="{D27C32ED-8C8B-4D3B-8D34-2B68B246EB82}" destId="{31607D11-730F-442E-AA52-FC5361A37753}" srcOrd="0" destOrd="0" presId="urn:microsoft.com/office/officeart/2009/layout/CircleArrowProcess"/>
    <dgm:cxn modelId="{28833471-1CD4-40C9-BBAF-CB2489EB7FAD}" srcId="{137AF090-9994-408F-AFF5-12C700063D6A}" destId="{E3098E42-C385-487B-9C1E-ED9197E5604F}" srcOrd="1" destOrd="0" parTransId="{E1AF6105-7064-48F3-8ED9-4A3499D30626}" sibTransId="{21C3ED35-773E-4CD9-B299-4946308CA35B}"/>
    <dgm:cxn modelId="{2E64B9F7-C2D8-47F2-B31F-8C584C57B8E0}" srcId="{137AF090-9994-408F-AFF5-12C700063D6A}" destId="{D27C32ED-8C8B-4D3B-8D34-2B68B246EB82}" srcOrd="3" destOrd="0" parTransId="{037BAB82-5C2B-483B-BA87-EA7D3872418F}" sibTransId="{9EA09A9A-C3B6-487F-879A-0BE0A17EAAF3}"/>
    <dgm:cxn modelId="{D87A65AE-DC56-4017-8CC3-C3AA66A68422}" type="presOf" srcId="{137AF090-9994-408F-AFF5-12C700063D6A}" destId="{202A24C9-6D83-486F-B111-8D0709B5DFC5}" srcOrd="0" destOrd="0" presId="urn:microsoft.com/office/officeart/2009/layout/CircleArrowProcess"/>
    <dgm:cxn modelId="{ED4A912C-105A-4D6C-8545-84F8C97B8801}" type="presOf" srcId="{E3098E42-C385-487B-9C1E-ED9197E5604F}" destId="{50DC4463-5EB9-4917-B026-51B89F33B0EB}" srcOrd="0" destOrd="0" presId="urn:microsoft.com/office/officeart/2009/layout/CircleArrowProcess"/>
    <dgm:cxn modelId="{A551DE63-9D4B-40DB-A5DA-65E03B799B3A}" srcId="{137AF090-9994-408F-AFF5-12C700063D6A}" destId="{4E68FA2D-A0E5-424A-96D7-D3D8B972A686}" srcOrd="2" destOrd="0" parTransId="{A41696B6-AC34-4D00-BDEE-651089179413}" sibTransId="{C1D557E9-4FDA-4011-9E59-F926DDC573EE}"/>
    <dgm:cxn modelId="{A2504A72-5304-4391-A948-5BF3353B9184}" srcId="{137AF090-9994-408F-AFF5-12C700063D6A}" destId="{AC3133C4-81AC-4745-9427-47DFE0BB64B1}" srcOrd="0" destOrd="0" parTransId="{F63C68DB-1243-456A-ACE9-CABC781BC4FF}" sibTransId="{8E512E11-F3E7-4AE8-9B01-D5DA8F1C6EFE}"/>
    <dgm:cxn modelId="{B0ED8034-FC13-4A1B-8267-7661A7AA1F4C}" type="presParOf" srcId="{202A24C9-6D83-486F-B111-8D0709B5DFC5}" destId="{51D2C091-E1A0-48BE-AA6E-67905A90B3F5}" srcOrd="0" destOrd="0" presId="urn:microsoft.com/office/officeart/2009/layout/CircleArrowProcess"/>
    <dgm:cxn modelId="{89052F58-D0C2-4013-AF09-75F3C46C123A}" type="presParOf" srcId="{51D2C091-E1A0-48BE-AA6E-67905A90B3F5}" destId="{A73E6E87-8A17-4223-9E9B-CF14C7B683F0}" srcOrd="0" destOrd="0" presId="urn:microsoft.com/office/officeart/2009/layout/CircleArrowProcess"/>
    <dgm:cxn modelId="{B6461F67-8925-4A44-920E-AA74628081FE}" type="presParOf" srcId="{202A24C9-6D83-486F-B111-8D0709B5DFC5}" destId="{683CE10C-867D-4ED8-B47F-74C3C8B893E7}" srcOrd="1" destOrd="0" presId="urn:microsoft.com/office/officeart/2009/layout/CircleArrowProcess"/>
    <dgm:cxn modelId="{39F89598-D294-4437-9983-F4FE34C83224}" type="presParOf" srcId="{202A24C9-6D83-486F-B111-8D0709B5DFC5}" destId="{5AE968C0-1D8B-42A2-80CD-552F2AA37216}" srcOrd="2" destOrd="0" presId="urn:microsoft.com/office/officeart/2009/layout/CircleArrowProcess"/>
    <dgm:cxn modelId="{FDAA4071-3695-4537-ABDE-6D9A225682FD}" type="presParOf" srcId="{5AE968C0-1D8B-42A2-80CD-552F2AA37216}" destId="{DA4E79A0-CAF7-4EAD-8DCA-9913A5D37F91}" srcOrd="0" destOrd="0" presId="urn:microsoft.com/office/officeart/2009/layout/CircleArrowProcess"/>
    <dgm:cxn modelId="{C93F23AB-3E92-4617-9B5F-80E6A47A1573}" type="presParOf" srcId="{202A24C9-6D83-486F-B111-8D0709B5DFC5}" destId="{50DC4463-5EB9-4917-B026-51B89F33B0EB}" srcOrd="3" destOrd="0" presId="urn:microsoft.com/office/officeart/2009/layout/CircleArrowProcess"/>
    <dgm:cxn modelId="{EE5BE5D1-737F-4D13-B876-1ED9F398B476}" type="presParOf" srcId="{202A24C9-6D83-486F-B111-8D0709B5DFC5}" destId="{D77689EE-A753-4159-ADF0-5B46890BE49E}" srcOrd="4" destOrd="0" presId="urn:microsoft.com/office/officeart/2009/layout/CircleArrowProcess"/>
    <dgm:cxn modelId="{5F5BD6BD-C70A-47CD-860A-5CF3B5964057}" type="presParOf" srcId="{D77689EE-A753-4159-ADF0-5B46890BE49E}" destId="{47853B10-8DEA-4FFB-B89A-6AFD63D26F88}" srcOrd="0" destOrd="0" presId="urn:microsoft.com/office/officeart/2009/layout/CircleArrowProcess"/>
    <dgm:cxn modelId="{D55C5054-572B-4899-AA26-CB2174C9636C}" type="presParOf" srcId="{202A24C9-6D83-486F-B111-8D0709B5DFC5}" destId="{9AF57756-91A2-4BBD-957F-D37E90DDB4C4}" srcOrd="5" destOrd="0" presId="urn:microsoft.com/office/officeart/2009/layout/CircleArrowProcess"/>
    <dgm:cxn modelId="{151DDD06-198A-4A2B-92B9-2DE9DD856B1F}" type="presParOf" srcId="{202A24C9-6D83-486F-B111-8D0709B5DFC5}" destId="{15078503-1C0D-41C1-B48A-1809D7E81250}" srcOrd="6" destOrd="0" presId="urn:microsoft.com/office/officeart/2009/layout/CircleArrowProcess"/>
    <dgm:cxn modelId="{E32C6213-7B55-4E50-B53A-3AF905947240}" type="presParOf" srcId="{15078503-1C0D-41C1-B48A-1809D7E81250}" destId="{6EDA9668-5028-4FC8-BC3C-4EC2D549ABC3}" srcOrd="0" destOrd="0" presId="urn:microsoft.com/office/officeart/2009/layout/CircleArrowProcess"/>
    <dgm:cxn modelId="{BAAE97F8-2C5E-4F55-8DDC-251F772E61E0}" type="presParOf" srcId="{202A24C9-6D83-486F-B111-8D0709B5DFC5}" destId="{31607D11-730F-442E-AA52-FC5361A37753}"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E6E87-8A17-4223-9E9B-CF14C7B683F0}">
      <dsp:nvSpPr>
        <dsp:cNvPr id="0" name=""/>
        <dsp:cNvSpPr/>
      </dsp:nvSpPr>
      <dsp:spPr>
        <a:xfrm>
          <a:off x="2638718" y="0"/>
          <a:ext cx="1471083" cy="147123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CE10C-867D-4ED8-B47F-74C3C8B893E7}">
      <dsp:nvSpPr>
        <dsp:cNvPr id="0" name=""/>
        <dsp:cNvSpPr/>
      </dsp:nvSpPr>
      <dsp:spPr>
        <a:xfrm>
          <a:off x="2963510" y="532546"/>
          <a:ext cx="820947" cy="41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NIH</a:t>
          </a:r>
        </a:p>
      </dsp:txBody>
      <dsp:txXfrm>
        <a:off x="2963510" y="532546"/>
        <a:ext cx="820947" cy="410431"/>
      </dsp:txXfrm>
    </dsp:sp>
    <dsp:sp modelId="{DA4E79A0-CAF7-4EAD-8DCA-9913A5D37F91}">
      <dsp:nvSpPr>
        <dsp:cNvPr id="0" name=""/>
        <dsp:cNvSpPr/>
      </dsp:nvSpPr>
      <dsp:spPr>
        <a:xfrm>
          <a:off x="2230038" y="845442"/>
          <a:ext cx="1471083" cy="147123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C4463-5EB9-4917-B026-51B89F33B0EB}">
      <dsp:nvSpPr>
        <dsp:cNvPr id="0" name=""/>
        <dsp:cNvSpPr/>
      </dsp:nvSpPr>
      <dsp:spPr>
        <a:xfrm>
          <a:off x="2553174" y="1379549"/>
          <a:ext cx="820947" cy="41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NLM</a:t>
          </a:r>
        </a:p>
      </dsp:txBody>
      <dsp:txXfrm>
        <a:off x="2553174" y="1379549"/>
        <a:ext cx="820947" cy="410431"/>
      </dsp:txXfrm>
    </dsp:sp>
    <dsp:sp modelId="{47853B10-8DEA-4FFB-B89A-6AFD63D26F88}">
      <dsp:nvSpPr>
        <dsp:cNvPr id="0" name=""/>
        <dsp:cNvSpPr/>
      </dsp:nvSpPr>
      <dsp:spPr>
        <a:xfrm>
          <a:off x="2638718" y="1694005"/>
          <a:ext cx="1471083" cy="1471233"/>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57756-91A2-4BBD-957F-D37E90DDB4C4}">
      <dsp:nvSpPr>
        <dsp:cNvPr id="0" name=""/>
        <dsp:cNvSpPr/>
      </dsp:nvSpPr>
      <dsp:spPr>
        <a:xfrm>
          <a:off x="2963510" y="2226551"/>
          <a:ext cx="820947" cy="41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NNLM</a:t>
          </a:r>
        </a:p>
      </dsp:txBody>
      <dsp:txXfrm>
        <a:off x="2963510" y="2226551"/>
        <a:ext cx="820947" cy="410431"/>
      </dsp:txXfrm>
    </dsp:sp>
    <dsp:sp modelId="{6EDA9668-5028-4FC8-BC3C-4EC2D549ABC3}">
      <dsp:nvSpPr>
        <dsp:cNvPr id="0" name=""/>
        <dsp:cNvSpPr/>
      </dsp:nvSpPr>
      <dsp:spPr>
        <a:xfrm>
          <a:off x="2334898" y="2636983"/>
          <a:ext cx="1263845" cy="1264456"/>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07D11-730F-442E-AA52-FC5361A37753}">
      <dsp:nvSpPr>
        <dsp:cNvPr id="0" name=""/>
        <dsp:cNvSpPr/>
      </dsp:nvSpPr>
      <dsp:spPr>
        <a:xfrm>
          <a:off x="2553174" y="3073554"/>
          <a:ext cx="820947" cy="41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Region 1</a:t>
          </a:r>
          <a:endParaRPr lang="en-US" sz="1700" kern="1200" dirty="0">
            <a:solidFill>
              <a:schemeClr val="tx1"/>
            </a:solidFill>
          </a:endParaRPr>
        </a:p>
      </dsp:txBody>
      <dsp:txXfrm>
        <a:off x="2553174" y="3073554"/>
        <a:ext cx="820947" cy="41043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4CA1B56D-CD6E-48FC-80D7-9722764A2655}" type="datetimeFigureOut">
              <a:rPr lang="en-US" smtClean="0"/>
              <a:t>9/27/2022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E379D0E-8E86-45ED-BD59-F5B4EE15EA03}" type="slidenum">
              <a:rPr lang="en-US" smtClean="0"/>
              <a:t>‹#›</a:t>
            </a:fld>
            <a:endParaRPr lang="en-US"/>
          </a:p>
        </p:txBody>
      </p:sp>
    </p:spTree>
    <p:extLst>
      <p:ext uri="{BB962C8B-B14F-4D97-AF65-F5344CB8AC3E}">
        <p14:creationId xmlns:p14="http://schemas.microsoft.com/office/powerpoint/2010/main" val="3297066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edlineplus.gov/breastcancer.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edlineplus.gov/breastcancer.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medlineplus.gov/webeval/EvaluatingInternetHealthInformationChecklist.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100" b="0" i="0" u="sng" strike="noStrike" cap="none" dirty="0">
                <a:solidFill>
                  <a:srgbClr val="000000"/>
                </a:solidFill>
                <a:effectLst/>
                <a:latin typeface="Arial"/>
                <a:ea typeface="Arial"/>
                <a:cs typeface="Arial"/>
                <a:sym typeface="Arial"/>
                <a:hlinkClick r:id="rId3"/>
              </a:rPr>
              <a:t>https://medlineplus.gov/breastcancer.html</a:t>
            </a:r>
            <a:endParaRPr lang="en-US" baseline="0" dirty="0"/>
          </a:p>
        </p:txBody>
      </p:sp>
    </p:spTree>
    <p:extLst>
      <p:ext uri="{BB962C8B-B14F-4D97-AF65-F5344CB8AC3E}">
        <p14:creationId xmlns:p14="http://schemas.microsoft.com/office/powerpoint/2010/main" val="169087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sng" strike="noStrike" cap="none" dirty="0">
                <a:solidFill>
                  <a:srgbClr val="000000"/>
                </a:solidFill>
                <a:effectLst/>
                <a:latin typeface="Arial"/>
                <a:ea typeface="Arial"/>
                <a:cs typeface="Arial"/>
                <a:sym typeface="Arial"/>
                <a:hlinkClick r:id="rId3"/>
              </a:rPr>
              <a:t>https://medlineplus.gov/breastcancer.html</a:t>
            </a:r>
            <a:endParaRPr lang="en-US" baseline="0" dirty="0"/>
          </a:p>
          <a:p>
            <a:endParaRPr lang="en-US" dirty="0"/>
          </a:p>
          <a:p>
            <a:pPr marL="158750" indent="0">
              <a:buNone/>
            </a:pPr>
            <a:r>
              <a:rPr lang="en-US" dirty="0"/>
              <a:t>Let’s look at a</a:t>
            </a:r>
            <a:r>
              <a:rPr lang="en-US" baseline="0" dirty="0"/>
              <a:t> topic page in a little more detail. </a:t>
            </a:r>
            <a:r>
              <a:rPr lang="en-US" dirty="0"/>
              <a:t>As seen on the page, health topics include six focus areas:</a:t>
            </a:r>
          </a:p>
          <a:p>
            <a:pPr marL="457200" indent="-298450"/>
            <a:r>
              <a:rPr lang="en-US" dirty="0"/>
              <a:t>Basics;</a:t>
            </a:r>
          </a:p>
          <a:p>
            <a:pPr marL="457200" indent="-298450"/>
            <a:r>
              <a:rPr lang="en-US" dirty="0"/>
              <a:t>Learn More;</a:t>
            </a:r>
          </a:p>
          <a:p>
            <a:pPr marL="457200" indent="-298450"/>
            <a:r>
              <a:rPr lang="en-US" dirty="0"/>
              <a:t>See, Play and Learn;</a:t>
            </a:r>
          </a:p>
          <a:p>
            <a:pPr marL="457200" indent="-298450"/>
            <a:r>
              <a:rPr lang="en-US" dirty="0"/>
              <a:t>Research;</a:t>
            </a:r>
          </a:p>
          <a:p>
            <a:pPr marL="457200" indent="-298450"/>
            <a:r>
              <a:rPr lang="en-US" dirty="0"/>
              <a:t>Resources; and</a:t>
            </a:r>
          </a:p>
          <a:p>
            <a:pPr marL="457200" indent="-298450"/>
            <a:r>
              <a:rPr lang="en-US" dirty="0"/>
              <a:t>For You.</a:t>
            </a:r>
          </a:p>
          <a:p>
            <a:pPr marL="158750" indent="0">
              <a:buNone/>
            </a:pPr>
            <a:r>
              <a:rPr lang="en-US" dirty="0"/>
              <a:t>Each focus area is further broken down into sub-categories. Content in the sub-category varies by health topic. Clicking on these links will jump you to that section of the health topic page.</a:t>
            </a:r>
          </a:p>
          <a:p>
            <a:endParaRPr lang="en-US" dirty="0"/>
          </a:p>
        </p:txBody>
      </p:sp>
    </p:spTree>
    <p:extLst>
      <p:ext uri="{BB962C8B-B14F-4D97-AF65-F5344CB8AC3E}">
        <p14:creationId xmlns:p14="http://schemas.microsoft.com/office/powerpoint/2010/main" val="1159781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a:p>
            <a:pPr marL="158750" indent="0">
              <a:buNone/>
            </a:pPr>
            <a:r>
              <a:rPr lang="en-US" dirty="0"/>
              <a:t>In the Medical Encyclopedia box, you will see related terms that link to the Medical Encyclopedia section of MedlinePlus. We will explore the Medical Encyclopedia in more detail later in this tutorial.</a:t>
            </a:r>
          </a:p>
          <a:p>
            <a:pPr marL="158750" indent="0">
              <a:buNone/>
            </a:pPr>
            <a:endParaRPr lang="en-US" dirty="0"/>
          </a:p>
          <a:p>
            <a:pPr marL="158750" indent="0">
              <a:buNone/>
            </a:pPr>
            <a:r>
              <a:rPr lang="en-US" dirty="0"/>
              <a:t>In the Related Health Topics box, you will see links to additional health topics that are relevant to the page you are viewing.</a:t>
            </a:r>
          </a:p>
          <a:p>
            <a:endParaRPr lang="en-US" dirty="0"/>
          </a:p>
        </p:txBody>
      </p:sp>
    </p:spTree>
    <p:extLst>
      <p:ext uri="{BB962C8B-B14F-4D97-AF65-F5344CB8AC3E}">
        <p14:creationId xmlns:p14="http://schemas.microsoft.com/office/powerpoint/2010/main" val="1807652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cap="none" dirty="0">
                <a:solidFill>
                  <a:srgbClr val="000000"/>
                </a:solidFill>
                <a:effectLst/>
                <a:latin typeface="Arial"/>
                <a:ea typeface="Arial"/>
                <a:cs typeface="Arial"/>
                <a:sym typeface="Arial"/>
              </a:rPr>
              <a:t>Basics </a:t>
            </a:r>
            <a:r>
              <a:rPr lang="en-US" sz="1100" b="0" i="0" u="none" strike="noStrike" cap="none" dirty="0">
                <a:solidFill>
                  <a:srgbClr val="000000"/>
                </a:solidFill>
                <a:effectLst/>
                <a:latin typeface="Arial"/>
                <a:ea typeface="Arial"/>
                <a:cs typeface="Arial"/>
                <a:sym typeface="Arial"/>
              </a:rPr>
              <a:t>include a written “Summary” that provides a narrative overview of the topic. “Start Here” includes the best links to external content, selected using the quality guidelines and regularly verified for currency, relevancy, and authority by MedlinePlus librarians. The sub areas “Diagnosis and Tests,” “Prevention and Risk Factors” and “Treatments and Therapies” include links to authoritative sources.</a:t>
            </a:r>
          </a:p>
          <a:p>
            <a:r>
              <a:rPr lang="en-US" sz="1100" b="1" i="0" u="none" strike="noStrike" cap="none" dirty="0">
                <a:solidFill>
                  <a:srgbClr val="000000"/>
                </a:solidFill>
                <a:effectLst/>
                <a:latin typeface="Arial"/>
                <a:ea typeface="Arial"/>
                <a:cs typeface="Arial"/>
                <a:sym typeface="Arial"/>
              </a:rPr>
              <a:t>Learn More</a:t>
            </a:r>
            <a:r>
              <a:rPr lang="en-US" sz="1100" b="0" i="0" u="none" strike="noStrike" cap="none" dirty="0">
                <a:solidFill>
                  <a:srgbClr val="000000"/>
                </a:solidFill>
                <a:effectLst/>
                <a:latin typeface="Arial"/>
                <a:ea typeface="Arial"/>
                <a:cs typeface="Arial"/>
                <a:sym typeface="Arial"/>
              </a:rPr>
              <a:t> provides information about “Living With” a disease or condition, “Related Issues,” “Specific” and “Genetics” aspects related to a disease or condition.</a:t>
            </a:r>
          </a:p>
          <a:p>
            <a:r>
              <a:rPr lang="en-US" sz="1100" b="1" i="0" u="none" strike="noStrike" cap="none" dirty="0">
                <a:solidFill>
                  <a:srgbClr val="000000"/>
                </a:solidFill>
                <a:effectLst/>
                <a:latin typeface="Arial"/>
                <a:ea typeface="Arial"/>
                <a:cs typeface="Arial"/>
                <a:sym typeface="Arial"/>
              </a:rPr>
              <a:t>See, Play, and Learn</a:t>
            </a:r>
            <a:r>
              <a:rPr lang="en-US" sz="1100" b="0" i="0" u="none" strike="noStrike" cap="none" dirty="0">
                <a:solidFill>
                  <a:srgbClr val="000000"/>
                </a:solidFill>
                <a:effectLst/>
                <a:latin typeface="Arial"/>
                <a:ea typeface="Arial"/>
                <a:cs typeface="Arial"/>
                <a:sym typeface="Arial"/>
              </a:rPr>
              <a:t> lists videos and tutorials, health check tools such as interactive calculators and games, and links to images.</a:t>
            </a:r>
          </a:p>
          <a:p>
            <a:r>
              <a:rPr lang="en-US" sz="1100" b="1" i="0" u="none" strike="noStrike" cap="none" dirty="0">
                <a:solidFill>
                  <a:srgbClr val="000000"/>
                </a:solidFill>
                <a:effectLst/>
                <a:latin typeface="Arial"/>
                <a:ea typeface="Arial"/>
                <a:cs typeface="Arial"/>
                <a:sym typeface="Arial"/>
              </a:rPr>
              <a:t>Research </a:t>
            </a:r>
            <a:r>
              <a:rPr lang="en-US" sz="1100" b="0" i="0" u="none" strike="noStrike" cap="none" dirty="0">
                <a:solidFill>
                  <a:srgbClr val="000000"/>
                </a:solidFill>
                <a:effectLst/>
                <a:latin typeface="Arial"/>
                <a:ea typeface="Arial"/>
                <a:cs typeface="Arial"/>
                <a:sym typeface="Arial"/>
              </a:rPr>
              <a:t>provides numerical data and the latest research from the National Institutes of Health databases such as ClinicalTrials.gov and PubMed.gov.</a:t>
            </a:r>
          </a:p>
          <a:p>
            <a:r>
              <a:rPr lang="en-US" sz="1100" b="1" i="0" u="none" strike="noStrike" cap="none" dirty="0">
                <a:solidFill>
                  <a:srgbClr val="000000"/>
                </a:solidFill>
                <a:effectLst/>
                <a:latin typeface="Arial"/>
                <a:ea typeface="Arial"/>
                <a:cs typeface="Arial"/>
                <a:sym typeface="Arial"/>
              </a:rPr>
              <a:t>Resources </a:t>
            </a:r>
            <a:r>
              <a:rPr lang="en-US" sz="1100" b="0" i="0" u="none" strike="noStrike" cap="none" dirty="0">
                <a:solidFill>
                  <a:srgbClr val="000000"/>
                </a:solidFill>
                <a:effectLst/>
                <a:latin typeface="Arial"/>
                <a:ea typeface="Arial"/>
                <a:cs typeface="Arial"/>
                <a:sym typeface="Arial"/>
              </a:rPr>
              <a:t>includes a “Reference Desk” of dictionaries or specific encyclopedia or glossaries. “Find an Expert” provides links to organizations and/or specialty healthcare professionals.</a:t>
            </a:r>
          </a:p>
          <a:p>
            <a:r>
              <a:rPr lang="en-US" sz="1100" b="0" i="0" u="none" strike="noStrike" cap="none" dirty="0">
                <a:solidFill>
                  <a:srgbClr val="000000"/>
                </a:solidFill>
                <a:effectLst/>
                <a:latin typeface="Arial"/>
                <a:ea typeface="Arial"/>
                <a:cs typeface="Arial"/>
                <a:sym typeface="Arial"/>
              </a:rPr>
              <a:t>And finally, </a:t>
            </a:r>
            <a:r>
              <a:rPr lang="en-US" sz="1100" b="1" i="0" u="none" strike="noStrike" cap="none" dirty="0">
                <a:solidFill>
                  <a:srgbClr val="000000"/>
                </a:solidFill>
                <a:effectLst/>
                <a:latin typeface="Arial"/>
                <a:ea typeface="Arial"/>
                <a:cs typeface="Arial"/>
                <a:sym typeface="Arial"/>
              </a:rPr>
              <a:t>For You</a:t>
            </a:r>
            <a:r>
              <a:rPr lang="en-US" sz="1100" b="0" i="0" u="none" strike="noStrike" cap="none" dirty="0">
                <a:solidFill>
                  <a:srgbClr val="000000"/>
                </a:solidFill>
                <a:effectLst/>
                <a:latin typeface="Arial"/>
                <a:ea typeface="Arial"/>
                <a:cs typeface="Arial"/>
                <a:sym typeface="Arial"/>
              </a:rPr>
              <a:t> provides content for specific populations and patient handouts.</a:t>
            </a:r>
          </a:p>
          <a:p>
            <a:endParaRPr lang="en-US" dirty="0"/>
          </a:p>
          <a:p>
            <a:pPr marL="158750" indent="0">
              <a:buNone/>
            </a:pPr>
            <a:r>
              <a:rPr lang="en-US" u="sng" dirty="0">
                <a:solidFill>
                  <a:schemeClr val="tx1"/>
                </a:solidFill>
              </a:rPr>
              <a:t>Example</a:t>
            </a:r>
          </a:p>
          <a:p>
            <a:pPr marL="158750" indent="0">
              <a:buNone/>
            </a:pPr>
            <a:r>
              <a:rPr lang="en-US" dirty="0">
                <a:solidFill>
                  <a:schemeClr val="tx1"/>
                </a:solidFill>
              </a:rPr>
              <a:t>Search</a:t>
            </a:r>
            <a:r>
              <a:rPr lang="en-US" baseline="0" dirty="0">
                <a:solidFill>
                  <a:schemeClr val="tx1"/>
                </a:solidFill>
              </a:rPr>
              <a:t> Weight Control</a:t>
            </a:r>
          </a:p>
          <a:p>
            <a:pPr marL="158750" indent="0">
              <a:buNone/>
            </a:pPr>
            <a:r>
              <a:rPr lang="en-US" baseline="0" dirty="0">
                <a:solidFill>
                  <a:schemeClr val="tx1"/>
                </a:solidFill>
              </a:rPr>
              <a:t>Go to: Health Check Tools</a:t>
            </a:r>
            <a:r>
              <a:rPr lang="en-US" baseline="0" dirty="0"/>
              <a:t> </a:t>
            </a:r>
            <a:endParaRPr lang="en-US" dirty="0"/>
          </a:p>
        </p:txBody>
      </p:sp>
    </p:spTree>
    <p:extLst>
      <p:ext uri="{BB962C8B-B14F-4D97-AF65-F5344CB8AC3E}">
        <p14:creationId xmlns:p14="http://schemas.microsoft.com/office/powerpoint/2010/main" val="2061336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Related Issue</a:t>
            </a:r>
            <a:endParaRPr lang="en-US" dirty="0"/>
          </a:p>
        </p:txBody>
      </p:sp>
    </p:spTree>
    <p:extLst>
      <p:ext uri="{BB962C8B-B14F-4D97-AF65-F5344CB8AC3E}">
        <p14:creationId xmlns:p14="http://schemas.microsoft.com/office/powerpoint/2010/main" val="2424398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Each record in a MedlinePlus health topic lists the source of the information on the link, so you will know where you are going before you click on it.</a:t>
            </a:r>
          </a:p>
          <a:p>
            <a:pPr marL="158750" indent="0">
              <a:buNone/>
            </a:pPr>
            <a:r>
              <a:rPr lang="en-US" sz="1100" b="0" i="0" u="none" strike="noStrike" cap="none" dirty="0">
                <a:solidFill>
                  <a:srgbClr val="000000"/>
                </a:solidFill>
                <a:effectLst/>
                <a:latin typeface="Arial"/>
                <a:ea typeface="Arial"/>
                <a:cs typeface="Arial"/>
                <a:sym typeface="Arial"/>
              </a:rPr>
              <a:t>MedlinePlus also has certain specially-tagged records next to the link names, including:</a:t>
            </a:r>
          </a:p>
          <a:p>
            <a:pPr lvl="0"/>
            <a:r>
              <a:rPr lang="en-US" sz="1100" b="0" i="0" u="none" strike="noStrike" cap="none" dirty="0">
                <a:solidFill>
                  <a:srgbClr val="000000"/>
                </a:solidFill>
                <a:effectLst/>
                <a:latin typeface="Arial"/>
                <a:ea typeface="Arial"/>
                <a:cs typeface="Arial"/>
                <a:sym typeface="Arial"/>
              </a:rPr>
              <a:t>Specific NIH content;</a:t>
            </a:r>
          </a:p>
          <a:p>
            <a:pPr lvl="0"/>
            <a:r>
              <a:rPr lang="en-US" sz="1100" b="0" i="0" u="none" strike="noStrike" cap="none" dirty="0">
                <a:solidFill>
                  <a:srgbClr val="000000"/>
                </a:solidFill>
                <a:effectLst/>
                <a:latin typeface="Arial"/>
                <a:ea typeface="Arial"/>
                <a:cs typeface="Arial"/>
                <a:sym typeface="Arial"/>
              </a:rPr>
              <a:t>Easy-to-read;</a:t>
            </a:r>
          </a:p>
          <a:p>
            <a:pPr lvl="0"/>
            <a:r>
              <a:rPr lang="en-US" sz="1100" b="0" i="0" u="none" strike="noStrike" cap="none" dirty="0">
                <a:solidFill>
                  <a:srgbClr val="000000"/>
                </a:solidFill>
                <a:effectLst/>
                <a:latin typeface="Arial"/>
                <a:ea typeface="Arial"/>
                <a:cs typeface="Arial"/>
                <a:sym typeface="Arial"/>
              </a:rPr>
              <a:t>Also in Spanish, and</a:t>
            </a:r>
          </a:p>
          <a:p>
            <a:pPr lvl="0"/>
            <a:r>
              <a:rPr lang="en-US" sz="1100" b="0" i="0" u="none" strike="noStrike" cap="none" dirty="0">
                <a:solidFill>
                  <a:srgbClr val="000000"/>
                </a:solidFill>
                <a:effectLst/>
                <a:latin typeface="Arial"/>
                <a:ea typeface="Arial"/>
                <a:cs typeface="Arial"/>
                <a:sym typeface="Arial"/>
              </a:rPr>
              <a:t>Video.</a:t>
            </a:r>
          </a:p>
          <a:p>
            <a:endParaRPr lang="en-US" dirty="0"/>
          </a:p>
        </p:txBody>
      </p:sp>
    </p:spTree>
    <p:extLst>
      <p:ext uri="{BB962C8B-B14F-4D97-AF65-F5344CB8AC3E}">
        <p14:creationId xmlns:p14="http://schemas.microsoft.com/office/powerpoint/2010/main" val="531816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Health Topics provide the backbone of MedlinePlus health information. </a:t>
            </a:r>
          </a:p>
          <a:p>
            <a:endParaRPr lang="en-US" dirty="0"/>
          </a:p>
        </p:txBody>
      </p:sp>
    </p:spTree>
    <p:extLst>
      <p:ext uri="{BB962C8B-B14F-4D97-AF65-F5344CB8AC3E}">
        <p14:creationId xmlns:p14="http://schemas.microsoft.com/office/powerpoint/2010/main" val="2875593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u="sng" dirty="0"/>
              <a:t>Answers</a:t>
            </a:r>
          </a:p>
          <a:p>
            <a:pPr marL="387350" indent="-228600">
              <a:buAutoNum type="arabicPeriod"/>
            </a:pPr>
            <a:r>
              <a:rPr lang="en-US" dirty="0"/>
              <a:t>A.D.A.M.</a:t>
            </a:r>
          </a:p>
          <a:p>
            <a:pPr marL="387350" indent="-228600">
              <a:buAutoNum type="arabicPeriod"/>
            </a:pPr>
            <a:r>
              <a:rPr lang="en-US" dirty="0"/>
              <a:t>Weight Control</a:t>
            </a:r>
          </a:p>
          <a:p>
            <a:pPr marL="387350" indent="-228600">
              <a:buAutoNum type="arabicPeriod"/>
            </a:pPr>
            <a:endParaRPr lang="en-US" dirty="0"/>
          </a:p>
        </p:txBody>
      </p:sp>
    </p:spTree>
    <p:extLst>
      <p:ext uri="{BB962C8B-B14F-4D97-AF65-F5344CB8AC3E}">
        <p14:creationId xmlns:p14="http://schemas.microsoft.com/office/powerpoint/2010/main" val="2990627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92841"/>
                </a:solidFill>
              </a:rPr>
              <a:t>The information on drug pages is licensed from the AHFS Patient Medication Information</a:t>
            </a:r>
          </a:p>
        </p:txBody>
      </p:sp>
    </p:spTree>
    <p:extLst>
      <p:ext uri="{BB962C8B-B14F-4D97-AF65-F5344CB8AC3E}">
        <p14:creationId xmlns:p14="http://schemas.microsoft.com/office/powerpoint/2010/main" val="3206371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top result is for Methylphenidate. The drug database uses both brand and generic names for drugs. Methylphenidate is another term for Ritalin, which you can confirm in the “Brand Names” section of the drug page</a:t>
            </a:r>
          </a:p>
          <a:p>
            <a:endParaRPr lang="en-US" dirty="0"/>
          </a:p>
          <a:p>
            <a:r>
              <a:rPr lang="en-US" dirty="0"/>
              <a:t>Click on “Methylphenidate.” </a:t>
            </a:r>
          </a:p>
          <a:p>
            <a:endParaRPr lang="en-US" dirty="0"/>
          </a:p>
        </p:txBody>
      </p:sp>
    </p:spTree>
    <p:extLst>
      <p:ext uri="{BB962C8B-B14F-4D97-AF65-F5344CB8AC3E}">
        <p14:creationId xmlns:p14="http://schemas.microsoft.com/office/powerpoint/2010/main" val="123478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aseline="0" dirty="0"/>
              <a:t>Before we get into our class today, a word about who we are!</a:t>
            </a:r>
          </a:p>
          <a:p>
            <a:pPr marL="158750" indent="0">
              <a:buNone/>
            </a:pPr>
            <a:endParaRPr lang="en-US" baseline="0" dirty="0"/>
          </a:p>
          <a:p>
            <a:pPr marL="158750" indent="0">
              <a:buNone/>
            </a:pPr>
            <a:r>
              <a:rPr lang="en-US" dirty="0"/>
              <a:t>Though you may be familiar with some of these acronyms, most people are a little confused about who we are.</a:t>
            </a:r>
          </a:p>
          <a:p>
            <a:endParaRPr lang="en-US" dirty="0"/>
          </a:p>
          <a:p>
            <a:pPr marL="171450" indent="-171450">
              <a:buFont typeface="Arial" panose="020B0604020202020204" pitchFamily="34" charset="0"/>
              <a:buChar char="•"/>
            </a:pPr>
            <a:r>
              <a:rPr lang="en-US" dirty="0"/>
              <a:t>The National Institutes of Health is the nation’s leading medical research agency. Many of you might be more familiar with the National Cancer Institute which is one of the many institutes and centers at NIH.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National Library of Medicine is also an institute at NIH. It is the world’s largest biomedical library which maintains and makes available a vast print collection and produces electronic information resources</a:t>
            </a:r>
            <a:r>
              <a:rPr lang="en-US" baseline="0" dirty="0"/>
              <a:t> like MedlinePlus and PubMed.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NNLM is the Network of the National Library of Medicine and is an outreach program of NLM</a:t>
            </a:r>
            <a:r>
              <a:rPr lang="en-US" dirty="0" smtClean="0"/>
              <a: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You are located</a:t>
            </a:r>
            <a:r>
              <a:rPr lang="en-US" baseline="0" dirty="0" smtClean="0"/>
              <a:t> in Region 1 of the NNLM </a:t>
            </a:r>
            <a:endParaRPr lang="en-US" dirty="0"/>
          </a:p>
        </p:txBody>
      </p:sp>
    </p:spTree>
    <p:extLst>
      <p:ext uri="{BB962C8B-B14F-4D97-AF65-F5344CB8AC3E}">
        <p14:creationId xmlns:p14="http://schemas.microsoft.com/office/powerpoint/2010/main" val="793197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As mentioned, another way to search for drugs and supplements is by browsing. This involves going to the Drugs &amp; Supplements section of the website.</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Click on Drugs &amp; Supplements in the navigation menu or sidebar.</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dirty="0"/>
              <a:t>Notice all herbs and supplements are listed alphabetically and some include an NIH icon. An icon indicates that the link leads to an external website, like the National Center for Complementary and Integrative Health (NCCIH) or National Cancer Institute. If you don’t see an icon, the information is from the National Medicines Comprehensive Database consumer version</a:t>
            </a:r>
          </a:p>
          <a:p>
            <a:pPr marL="158750" indent="0">
              <a:buNone/>
            </a:pPr>
            <a:endParaRPr lang="en-US" dirty="0"/>
          </a:p>
          <a:p>
            <a:pPr marL="158750" indent="0">
              <a:buNone/>
            </a:pPr>
            <a:r>
              <a:rPr lang="en-US" dirty="0"/>
              <a:t>Go to “Drugs and Supplements” Topic Page</a:t>
            </a:r>
          </a:p>
          <a:p>
            <a:pPr marL="158750" indent="0">
              <a:buNone/>
            </a:pPr>
            <a:r>
              <a:rPr lang="en-US" dirty="0"/>
              <a:t>Click: All herbs</a:t>
            </a:r>
            <a:r>
              <a:rPr lang="en-US" baseline="0" dirty="0"/>
              <a:t> and supplements</a:t>
            </a:r>
          </a:p>
          <a:p>
            <a:pPr marL="158750" indent="0">
              <a:buNone/>
            </a:pPr>
            <a:r>
              <a:rPr lang="en-US" baseline="0" dirty="0"/>
              <a:t>Click “G”</a:t>
            </a:r>
          </a:p>
          <a:p>
            <a:pPr marL="158750" indent="0">
              <a:buNone/>
            </a:pPr>
            <a:r>
              <a:rPr lang="en-US" baseline="0" dirty="0"/>
              <a:t>Click “Ginger”</a:t>
            </a:r>
          </a:p>
          <a:p>
            <a:pPr marL="158750" indent="0">
              <a:buNone/>
            </a:pPr>
            <a:r>
              <a:rPr lang="en-US" baseline="0" dirty="0"/>
              <a:t>Click on “What Have We Learned”</a:t>
            </a:r>
            <a:endParaRPr lang="en-US" dirty="0"/>
          </a:p>
        </p:txBody>
      </p:sp>
    </p:spTree>
    <p:extLst>
      <p:ext uri="{BB962C8B-B14F-4D97-AF65-F5344CB8AC3E}">
        <p14:creationId xmlns:p14="http://schemas.microsoft.com/office/powerpoint/2010/main" val="1069271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Reishi</a:t>
            </a:r>
            <a:r>
              <a:rPr lang="en-US" dirty="0"/>
              <a:t> mushroom powder (Correct)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Not effective (Correct)</a:t>
            </a:r>
          </a:p>
          <a:p>
            <a:endParaRPr lang="en-US" dirty="0"/>
          </a:p>
        </p:txBody>
      </p:sp>
    </p:spTree>
    <p:extLst>
      <p:ext uri="{BB962C8B-B14F-4D97-AF65-F5344CB8AC3E}">
        <p14:creationId xmlns:p14="http://schemas.microsoft.com/office/powerpoint/2010/main" val="1755477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MedlinePlus Genetics contains four major sections.</a:t>
            </a:r>
          </a:p>
          <a:p>
            <a:pPr marL="158750" indent="0">
              <a:buNone/>
            </a:pPr>
            <a:endParaRPr lang="en-US" dirty="0"/>
          </a:p>
          <a:p>
            <a:pPr marL="158750" indent="0">
              <a:buNone/>
            </a:pPr>
            <a:r>
              <a:rPr lang="en-US" dirty="0"/>
              <a:t>The </a:t>
            </a:r>
            <a:r>
              <a:rPr lang="en-US" b="1" dirty="0"/>
              <a:t>Genetic Conditions</a:t>
            </a:r>
            <a:r>
              <a:rPr lang="en-US" dirty="0"/>
              <a:t> section allows you to browse alphabetically for signs, symptoms, cause, and more. </a:t>
            </a:r>
          </a:p>
          <a:p>
            <a:pPr marL="158750" indent="0">
              <a:buNone/>
            </a:pPr>
            <a:endParaRPr lang="en-US" dirty="0"/>
          </a:p>
          <a:p>
            <a:pPr marL="158750" indent="0">
              <a:buNone/>
            </a:pPr>
            <a:r>
              <a:rPr lang="en-US" dirty="0"/>
              <a:t>In the </a:t>
            </a:r>
            <a:r>
              <a:rPr lang="en-US" b="1" dirty="0"/>
              <a:t>Genes</a:t>
            </a:r>
            <a:r>
              <a:rPr lang="en-US" dirty="0"/>
              <a:t> section you can also browse gene information alphabetically.</a:t>
            </a:r>
          </a:p>
          <a:p>
            <a:pPr marL="158750" indent="0">
              <a:buNone/>
            </a:pPr>
            <a:endParaRPr lang="en-US" dirty="0"/>
          </a:p>
          <a:p>
            <a:pPr marL="158750" indent="0">
              <a:buNone/>
            </a:pPr>
            <a:r>
              <a:rPr lang="en-US" dirty="0"/>
              <a:t>Under </a:t>
            </a:r>
            <a:r>
              <a:rPr lang="en-US" b="1" dirty="0"/>
              <a:t>Chromosomes and Mitochondrial DNA</a:t>
            </a:r>
            <a:r>
              <a:rPr lang="en-US" dirty="0"/>
              <a:t> (</a:t>
            </a:r>
            <a:r>
              <a:rPr lang="en-US" dirty="0" err="1"/>
              <a:t>mtDNA</a:t>
            </a:r>
            <a:r>
              <a:rPr lang="en-US" dirty="0"/>
              <a:t>), you can browse for information by one of the 23 pairs of chromosomes or by Mitochondrial DNA.</a:t>
            </a:r>
          </a:p>
          <a:p>
            <a:pPr marL="158750" indent="0">
              <a:buNone/>
            </a:pPr>
            <a:endParaRPr lang="en-US" dirty="0"/>
          </a:p>
          <a:p>
            <a:pPr marL="158750" indent="0">
              <a:buNone/>
            </a:pPr>
            <a:r>
              <a:rPr lang="en-US" dirty="0"/>
              <a:t>The </a:t>
            </a:r>
            <a:r>
              <a:rPr lang="en-US" b="1" dirty="0"/>
              <a:t>Help Me Understand Genetics</a:t>
            </a:r>
            <a:r>
              <a:rPr lang="en-US" dirty="0"/>
              <a:t> area offers a basic explanation of how genes work and how mutations cause disorders, as well as current information about genetic testing, gene therapy, genetics research, and precision medicine. </a:t>
            </a:r>
          </a:p>
          <a:p>
            <a:pPr marL="158750" indent="0">
              <a:buNone/>
            </a:pPr>
            <a:endParaRPr lang="en-US" dirty="0"/>
          </a:p>
          <a:p>
            <a:pPr marL="158750" indent="0">
              <a:buNone/>
            </a:pPr>
            <a:r>
              <a:rPr lang="en-US" dirty="0"/>
              <a:t>Let’s look for more information about a genetic condition: Down syndrome.</a:t>
            </a:r>
          </a:p>
          <a:p>
            <a:pPr marL="158750" indent="0">
              <a:buNone/>
            </a:pPr>
            <a:r>
              <a:rPr lang="en-US" dirty="0"/>
              <a:t>Click on “Genetic Conditions.”</a:t>
            </a:r>
          </a:p>
          <a:p>
            <a:pPr marL="158750" indent="0">
              <a:buNone/>
            </a:pPr>
            <a:r>
              <a:rPr lang="en-US" dirty="0"/>
              <a:t>Browsing – Genetic Conditions</a:t>
            </a:r>
          </a:p>
          <a:p>
            <a:pPr marL="158750" indent="0">
              <a:buNone/>
            </a:pPr>
            <a:r>
              <a:rPr lang="en-US" dirty="0"/>
              <a:t>In the alphabetical list, click on the letter “D.”</a:t>
            </a:r>
          </a:p>
          <a:p>
            <a:pPr marL="158750" indent="0">
              <a:buNone/>
            </a:pPr>
            <a:r>
              <a:rPr lang="en-US" dirty="0"/>
              <a:t>Now, click on “Down syndrome.”</a:t>
            </a:r>
          </a:p>
          <a:p>
            <a:pPr marL="158750" indent="0">
              <a:buNone/>
            </a:pPr>
            <a:r>
              <a:rPr lang="en-US" dirty="0"/>
              <a:t>Genetic Conditions Page</a:t>
            </a:r>
          </a:p>
          <a:p>
            <a:pPr marL="158750" indent="0">
              <a:buNone/>
            </a:pPr>
            <a:r>
              <a:rPr lang="en-US" dirty="0"/>
              <a:t>On a genetic conditions page, you will see a detailed description of the condition. Further down the page is more detail about the frequency, causes, inheritance likelihood and other names of the genetic condition.</a:t>
            </a:r>
          </a:p>
          <a:p>
            <a:pPr marL="158750" indent="0">
              <a:buNone/>
            </a:pPr>
            <a:r>
              <a:rPr lang="en-US" dirty="0"/>
              <a:t>There are links to additional information and references.</a:t>
            </a:r>
          </a:p>
          <a:p>
            <a:pPr marL="158750" indent="0">
              <a:buNone/>
            </a:pPr>
            <a:endParaRPr lang="en-US" dirty="0"/>
          </a:p>
        </p:txBody>
      </p:sp>
    </p:spTree>
    <p:extLst>
      <p:ext uri="{BB962C8B-B14F-4D97-AF65-F5344CB8AC3E}">
        <p14:creationId xmlns:p14="http://schemas.microsoft.com/office/powerpoint/2010/main" val="1527416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Using either the MedlinePlus search box or the A–Z list on the Genetics Conditions page, go to the </a:t>
            </a:r>
            <a:r>
              <a:rPr lang="en-US" sz="1100" b="1" i="0" u="none" strike="noStrike" cap="none" dirty="0">
                <a:solidFill>
                  <a:srgbClr val="000000"/>
                </a:solidFill>
                <a:effectLst/>
                <a:latin typeface="Arial"/>
                <a:ea typeface="Arial"/>
                <a:cs typeface="Arial"/>
                <a:sym typeface="Arial"/>
              </a:rPr>
              <a:t>Color vision deficiency </a:t>
            </a:r>
            <a:r>
              <a:rPr lang="en-US" sz="1100" b="0" i="0" u="none" strike="noStrike" cap="none" dirty="0">
                <a:solidFill>
                  <a:srgbClr val="000000"/>
                </a:solidFill>
                <a:effectLst/>
                <a:latin typeface="Arial"/>
                <a:ea typeface="Arial"/>
                <a:cs typeface="Arial"/>
                <a:sym typeface="Arial"/>
              </a:rPr>
              <a:t>page </a:t>
            </a: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Red-green (correct)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Using the Chromosomes and </a:t>
            </a:r>
            <a:r>
              <a:rPr lang="en-US" dirty="0" err="1"/>
              <a:t>mtDNA</a:t>
            </a:r>
            <a:r>
              <a:rPr lang="en-US" dirty="0"/>
              <a:t> section, go to the Chromosome 1 page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Marfan</a:t>
            </a:r>
            <a:r>
              <a:rPr lang="en-US" dirty="0"/>
              <a:t> syndrome (Correct)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p:txBody>
      </p:sp>
    </p:spTree>
    <p:extLst>
      <p:ext uri="{BB962C8B-B14F-4D97-AF65-F5344CB8AC3E}">
        <p14:creationId xmlns:p14="http://schemas.microsoft.com/office/powerpoint/2010/main" val="3955862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MedlinePlus Genetics features more than 2,800 pages about genetics, genetic conditions, and the genes or chromosomes related to those conditions.</a:t>
            </a:r>
          </a:p>
          <a:p>
            <a:r>
              <a:rPr lang="en-US" sz="1100" b="0" i="0" u="none" strike="noStrike" cap="none" dirty="0">
                <a:solidFill>
                  <a:srgbClr val="000000"/>
                </a:solidFill>
                <a:effectLst/>
                <a:latin typeface="Arial"/>
                <a:ea typeface="Arial"/>
                <a:cs typeface="Arial"/>
                <a:sym typeface="Arial"/>
              </a:rPr>
              <a:t>It also includes a Help Me Understand Genetics area that provides more fundamental information about the basics of genes, human genetics, genetic testing and therapy. </a:t>
            </a:r>
          </a:p>
          <a:p>
            <a:r>
              <a:rPr lang="en-US" sz="1100" b="0" i="0" u="none" strike="noStrike" cap="none" dirty="0">
                <a:solidFill>
                  <a:srgbClr val="000000"/>
                </a:solidFill>
                <a:effectLst/>
                <a:latin typeface="Arial"/>
                <a:ea typeface="Arial"/>
                <a:cs typeface="Arial"/>
                <a:sym typeface="Arial"/>
              </a:rPr>
              <a:t>As genetic research continues, the MedlinePlus Genetics section will be regularly updated to reflect new discoveries and understanding.</a:t>
            </a:r>
          </a:p>
          <a:p>
            <a:endParaRPr lang="en-US" dirty="0"/>
          </a:p>
        </p:txBody>
      </p:sp>
    </p:spTree>
    <p:extLst>
      <p:ext uri="{BB962C8B-B14F-4D97-AF65-F5344CB8AC3E}">
        <p14:creationId xmlns:p14="http://schemas.microsoft.com/office/powerpoint/2010/main" val="3540271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56966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a Medical Test record page. Notice that it provides:</a:t>
            </a:r>
          </a:p>
          <a:p>
            <a:pPr marL="171450" marR="0" lvl="0" indent="-17145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 summary of what the medical test is;</a:t>
            </a:r>
          </a:p>
          <a:p>
            <a:pPr marL="171450" marR="0" lvl="0" indent="-17145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it’s used for;</a:t>
            </a:r>
          </a:p>
          <a:p>
            <a:pPr marL="171450" marR="0" lvl="0" indent="-17145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Why someone would need it;</a:t>
            </a:r>
          </a:p>
          <a:p>
            <a:pPr marL="171450" marR="0" lvl="0" indent="-17145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to expect during the test;</a:t>
            </a:r>
          </a:p>
          <a:p>
            <a:pPr marL="171450" marR="0" lvl="0" indent="-17145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to prepare for the test; and</a:t>
            </a:r>
          </a:p>
          <a:p>
            <a:pPr marL="171450" marR="0" lvl="0" indent="-17145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Possible risks and results.</a:t>
            </a: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record also includes links to related MedlinePlus health topics and other medical tests.</a:t>
            </a:r>
          </a:p>
          <a:p>
            <a:pPr marL="158750" indent="0">
              <a:buNone/>
            </a:pPr>
            <a:endParaRPr lang="en-US" dirty="0"/>
          </a:p>
        </p:txBody>
      </p:sp>
    </p:spTree>
    <p:extLst>
      <p:ext uri="{BB962C8B-B14F-4D97-AF65-F5344CB8AC3E}">
        <p14:creationId xmlns:p14="http://schemas.microsoft.com/office/powerpoint/2010/main" val="641083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chemeClr val="tx1"/>
                </a:solidFill>
              </a:rPr>
              <a:t>The electrocardiogram (EKG) machine records inaccurate results. (Correct)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sng" dirty="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sng" dirty="0">
                <a:solidFill>
                  <a:schemeClr val="tx1"/>
                </a:solidFill>
              </a:rPr>
              <a:t>Demo Steps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chemeClr val="tx1"/>
                </a:solidFill>
              </a:rPr>
              <a:t>Go</a:t>
            </a:r>
            <a:r>
              <a:rPr lang="en-US" sz="1100" baseline="0" dirty="0">
                <a:solidFill>
                  <a:schemeClr val="tx1"/>
                </a:solidFill>
              </a:rPr>
              <a:t> to Medical Tests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aseline="0" dirty="0">
                <a:solidFill>
                  <a:schemeClr val="tx1"/>
                </a:solidFill>
              </a:rPr>
              <a:t>Select “S”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aseline="0" dirty="0">
                <a:solidFill>
                  <a:schemeClr val="tx1"/>
                </a:solidFill>
              </a:rPr>
              <a:t>Select “Stress Tests”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aseline="0" dirty="0">
                <a:solidFill>
                  <a:schemeClr val="tx1"/>
                </a:solidFill>
              </a:rPr>
              <a:t>Go to “What do the results mean?”</a:t>
            </a:r>
            <a:endParaRPr lang="en-US" sz="1100" dirty="0">
              <a:solidFill>
                <a:schemeClr val="tx1"/>
              </a:solidFill>
            </a:endParaRPr>
          </a:p>
          <a:p>
            <a:endParaRPr lang="en-US" dirty="0"/>
          </a:p>
        </p:txBody>
      </p:sp>
    </p:spTree>
    <p:extLst>
      <p:ext uri="{BB962C8B-B14F-4D97-AF65-F5344CB8AC3E}">
        <p14:creationId xmlns:p14="http://schemas.microsoft.com/office/powerpoint/2010/main" val="3415944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MedlinePlus Genetics features more than 2,800 pages about genetics, genetic conditions, and the genes or chromosomes related to those conditions.</a:t>
            </a:r>
          </a:p>
          <a:p>
            <a:r>
              <a:rPr lang="en-US" sz="1100" b="0" i="0" u="none" strike="noStrike" cap="none" dirty="0">
                <a:solidFill>
                  <a:srgbClr val="000000"/>
                </a:solidFill>
                <a:effectLst/>
                <a:latin typeface="Arial"/>
                <a:ea typeface="Arial"/>
                <a:cs typeface="Arial"/>
                <a:sym typeface="Arial"/>
              </a:rPr>
              <a:t>It also includes a Help Me Understand Genetics area that provides more fundamental information about the basics of genes, human genetics, genetic testing and therapy. </a:t>
            </a:r>
          </a:p>
          <a:p>
            <a:r>
              <a:rPr lang="en-US" sz="1100" b="0" i="0" u="none" strike="noStrike" cap="none" dirty="0">
                <a:solidFill>
                  <a:srgbClr val="000000"/>
                </a:solidFill>
                <a:effectLst/>
                <a:latin typeface="Arial"/>
                <a:ea typeface="Arial"/>
                <a:cs typeface="Arial"/>
                <a:sym typeface="Arial"/>
              </a:rPr>
              <a:t>As genetic research continues, the MedlinePlus Genetics section will be regularly updated to reflect new discoveries and understanding.</a:t>
            </a:r>
          </a:p>
          <a:p>
            <a:endParaRPr lang="en-US" dirty="0"/>
          </a:p>
        </p:txBody>
      </p:sp>
    </p:spTree>
    <p:extLst>
      <p:ext uri="{BB962C8B-B14F-4D97-AF65-F5344CB8AC3E}">
        <p14:creationId xmlns:p14="http://schemas.microsoft.com/office/powerpoint/2010/main" val="3584752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a:r>
              <a:rPr lang="en-US" dirty="0"/>
              <a:t>Much of MedlinePlus is available in Spanish including the Medical Encyclopedia, Drugs database, Herbs and Supplements, Medical Tests, Videos and Multimedia and Healthy Recipes. You can toggle between the English and Spanish pages</a:t>
            </a:r>
            <a:r>
              <a:rPr lang="en-US" dirty="0" smtClean="0"/>
              <a:t>. On</a:t>
            </a:r>
            <a:r>
              <a:rPr lang="en-US" baseline="0" dirty="0" smtClean="0"/>
              <a:t> the </a:t>
            </a:r>
            <a:endParaRPr lang="en-US" dirty="0"/>
          </a:p>
          <a:p>
            <a:pPr marL="457200" indent="-298450"/>
            <a:endParaRPr lang="en-US" dirty="0"/>
          </a:p>
          <a:p>
            <a:pPr marL="457200" indent="-298450"/>
            <a:r>
              <a:rPr lang="en-US" sz="1100" dirty="0">
                <a:effectLst/>
                <a:latin typeface="Calibri" panose="020F0502020204030204" pitchFamily="34" charset="0"/>
                <a:ea typeface="Calibri" panose="020F0502020204030204" pitchFamily="34" charset="0"/>
                <a:cs typeface="Times New Roman" panose="02020603050405020304" pitchFamily="18" charset="0"/>
              </a:rPr>
              <a:t>MedlinePlus licenses a Medical Encyclopedia from A.D.A.M. </a:t>
            </a:r>
          </a:p>
          <a:p>
            <a:pPr lvl="1"/>
            <a:r>
              <a:rPr lang="en-US" sz="1100" dirty="0">
                <a:effectLst/>
                <a:latin typeface="Calibri" panose="020F0502020204030204" pitchFamily="34" charset="0"/>
                <a:ea typeface="Calibri" panose="020F0502020204030204" pitchFamily="34" charset="0"/>
                <a:cs typeface="Times New Roman" panose="02020603050405020304" pitchFamily="18" charset="0"/>
              </a:rPr>
              <a:t>More than 4,000 articles, videos and graphics are available in English and Spanish.</a:t>
            </a:r>
          </a:p>
          <a:p>
            <a:pPr lvl="0"/>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100" dirty="0">
                <a:effectLst/>
                <a:latin typeface="Calibri" panose="020F0502020204030204" pitchFamily="34" charset="0"/>
                <a:ea typeface="Calibri" panose="020F0502020204030204" pitchFamily="34" charset="0"/>
                <a:cs typeface="Times New Roman" panose="02020603050405020304" pitchFamily="18" charset="0"/>
              </a:rPr>
              <a:t>Watch health videos; check your health with</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interactive calculators and quizzes, and play health related games</a:t>
            </a:r>
          </a:p>
          <a:p>
            <a:pPr lvl="1"/>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Tutorials to understand medical words</a:t>
            </a:r>
          </a:p>
          <a:p>
            <a:pPr lvl="1"/>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Evaluate health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141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The Network of the National Library of Medicine is the engagement and training arm for the National Library of Medicine. The Region 1 Office</a:t>
            </a:r>
            <a:r>
              <a:rPr lang="en-US" baseline="0" dirty="0"/>
              <a:t> is located at the University of Maryland, Baltimore and serves to provide outreach and education primarily </a:t>
            </a:r>
            <a:r>
              <a:rPr lang="en-US" baseline="0" dirty="0" smtClean="0"/>
              <a:t>to 8 states including Delaware, Kentucky, Maryland, New Jersey, North Carolina, Pennsylvania, Virginia, West Virginia </a:t>
            </a:r>
            <a:r>
              <a:rPr lang="en-US" baseline="0" dirty="0"/>
              <a:t>and </a:t>
            </a:r>
            <a:r>
              <a:rPr lang="en-US" baseline="0" dirty="0" smtClean="0"/>
              <a:t>Washington D.C</a:t>
            </a:r>
            <a:r>
              <a:rPr lang="en-US" baseline="0" dirty="0"/>
              <a:t>.; however, we also support a lot of national outreach programs as well. </a:t>
            </a:r>
          </a:p>
        </p:txBody>
      </p:sp>
    </p:spTree>
    <p:extLst>
      <p:ext uri="{BB962C8B-B14F-4D97-AF65-F5344CB8AC3E}">
        <p14:creationId xmlns:p14="http://schemas.microsoft.com/office/powerpoint/2010/main" val="1346798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If available, you can view </a:t>
            </a:r>
            <a:r>
              <a:rPr lang="en-US" dirty="0" smtClean="0"/>
              <a:t>a page </a:t>
            </a:r>
            <a:r>
              <a:rPr lang="en-US" dirty="0"/>
              <a:t>in Spanish, by clicking the </a:t>
            </a:r>
            <a:r>
              <a:rPr lang="en-US" dirty="0" err="1"/>
              <a:t>Español</a:t>
            </a:r>
            <a:r>
              <a:rPr lang="en-US" dirty="0"/>
              <a:t> </a:t>
            </a:r>
            <a:r>
              <a:rPr lang="en-US" dirty="0" smtClean="0"/>
              <a:t>link</a:t>
            </a:r>
            <a:r>
              <a:rPr lang="en-US" baseline="0" dirty="0" smtClean="0"/>
              <a:t> at the top of the page on the right hand side. </a:t>
            </a:r>
            <a:endParaRPr lang="en-US" dirty="0"/>
          </a:p>
          <a:p>
            <a:pPr marL="158750" indent="0">
              <a:buNone/>
            </a:pPr>
            <a:endParaRPr lang="en-US" dirty="0"/>
          </a:p>
        </p:txBody>
      </p:sp>
    </p:spTree>
    <p:extLst>
      <p:ext uri="{BB962C8B-B14F-4D97-AF65-F5344CB8AC3E}">
        <p14:creationId xmlns:p14="http://schemas.microsoft.com/office/powerpoint/2010/main" val="126426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Type</a:t>
            </a:r>
            <a:r>
              <a:rPr lang="en-US" baseline="0" dirty="0" smtClean="0"/>
              <a:t> BMI in the search box and click go </a:t>
            </a:r>
            <a:endParaRPr lang="en-US" dirty="0"/>
          </a:p>
        </p:txBody>
      </p:sp>
    </p:spTree>
    <p:extLst>
      <p:ext uri="{BB962C8B-B14F-4D97-AF65-F5344CB8AC3E}">
        <p14:creationId xmlns:p14="http://schemas.microsoft.com/office/powerpoint/2010/main" val="2340904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Body</a:t>
            </a:r>
            <a:r>
              <a:rPr lang="en-US" baseline="0" dirty="0"/>
              <a:t> Mass Index is at the top of the results. Look to the left in the refine by type box and click Medical Encyclopedia. </a:t>
            </a:r>
          </a:p>
          <a:p>
            <a:r>
              <a:rPr lang="en-US" baseline="0" dirty="0"/>
              <a:t>Click on Body Mass Index </a:t>
            </a:r>
            <a:endParaRPr lang="en-US" baseline="0" dirty="0" smtClean="0"/>
          </a:p>
          <a:p>
            <a:r>
              <a:rPr lang="en-US" baseline="0" dirty="0" smtClean="0"/>
              <a:t>You could have also clicked Medical Encyclopedia, go to the letter B and look for body mass index </a:t>
            </a:r>
            <a:endParaRPr lang="en-US" baseline="0" dirty="0"/>
          </a:p>
          <a:p>
            <a:pPr marL="158750" indent="0">
              <a:buNone/>
            </a:pPr>
            <a:endParaRPr lang="en-US" baseline="0" dirty="0"/>
          </a:p>
        </p:txBody>
      </p:sp>
    </p:spTree>
    <p:extLst>
      <p:ext uri="{BB962C8B-B14F-4D97-AF65-F5344CB8AC3E}">
        <p14:creationId xmlns:p14="http://schemas.microsoft.com/office/powerpoint/2010/main" val="893553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the medical</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encyclopedia page</a:t>
            </a:r>
            <a:r>
              <a:rPr lang="en-US" sz="1100" dirty="0">
                <a:effectLst/>
                <a:latin typeface="Calibri" panose="020F0502020204030204" pitchFamily="34" charset="0"/>
                <a:ea typeface="Calibri" panose="020F0502020204030204" pitchFamily="34" charset="0"/>
                <a:cs typeface="Times New Roman" panose="02020603050405020304" pitchFamily="18" charset="0"/>
              </a:rPr>
              <a:t>. It provides:</a:t>
            </a:r>
          </a:p>
          <a:p>
            <a:pPr marL="171450" marR="0" lvl="0" indent="-17145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brief overview or definition of the term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Additional information about the term</a:t>
            </a:r>
          </a:p>
          <a:p>
            <a:pPr marL="0" marR="0" lvl="0" indent="0">
              <a:lnSpc>
                <a:spcPct val="107000"/>
              </a:lnSpc>
              <a:spcBef>
                <a:spcPts val="0"/>
              </a:spcBef>
              <a:spcAft>
                <a:spcPts val="0"/>
              </a:spcAft>
              <a:buFontTx/>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Tx/>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Click</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to keep reading section, expands and gives additional information and related to the term </a:t>
            </a:r>
          </a:p>
          <a:p>
            <a:pPr marL="0" marR="0" lvl="0" indent="0">
              <a:lnSpc>
                <a:spcPct val="107000"/>
              </a:lnSpc>
              <a:spcBef>
                <a:spcPts val="0"/>
              </a:spcBef>
              <a:spcAft>
                <a:spcPts val="0"/>
              </a:spcAft>
              <a:buFontTx/>
              <a:buNone/>
            </a:pPr>
            <a:endParaRPr lang="en-US" sz="1100" dirty="0">
              <a:effectLst/>
              <a:latin typeface="Arial"/>
              <a:ea typeface="Calibri" panose="020F0502020204030204" pitchFamily="34" charset="0"/>
              <a:cs typeface="Arial"/>
            </a:endParaRPr>
          </a:p>
        </p:txBody>
      </p:sp>
    </p:spTree>
    <p:extLst>
      <p:ext uri="{BB962C8B-B14F-4D97-AF65-F5344CB8AC3E}">
        <p14:creationId xmlns:p14="http://schemas.microsoft.com/office/powerpoint/2010/main" val="2062203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chemeClr val="tx1"/>
                </a:solidFill>
              </a:rPr>
              <a:t>Between 18.5</a:t>
            </a:r>
            <a:r>
              <a:rPr lang="en-US" sz="1100" baseline="0" dirty="0">
                <a:solidFill>
                  <a:schemeClr val="tx1"/>
                </a:solidFill>
              </a:rPr>
              <a:t> and 24.9</a:t>
            </a:r>
            <a:r>
              <a:rPr lang="en-US" sz="1100" dirty="0">
                <a:solidFill>
                  <a:schemeClr val="tx1"/>
                </a:solidFill>
              </a:rPr>
              <a:t>(Correct)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sng" dirty="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sng" dirty="0">
                <a:solidFill>
                  <a:schemeClr val="tx1"/>
                </a:solidFill>
              </a:rPr>
              <a:t>Demo Steps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chemeClr val="tx1"/>
                </a:solidFill>
              </a:rPr>
              <a:t>Search BMI in the search box or from medical encyclopedia</a:t>
            </a:r>
            <a:r>
              <a:rPr lang="en-US" sz="1100" baseline="0" dirty="0">
                <a:solidFill>
                  <a:schemeClr val="tx1"/>
                </a:solidFill>
              </a:rPr>
              <a:t> listing (go to B and scroll </a:t>
            </a:r>
            <a:r>
              <a:rPr lang="en-US" sz="1100" baseline="0" dirty="0" smtClean="0">
                <a:solidFill>
                  <a:schemeClr val="tx1"/>
                </a:solidFill>
              </a:rPr>
              <a:t>down to body mass index)</a:t>
            </a:r>
            <a:endParaRPr lang="en-US" sz="1100" baseline="0" dirty="0">
              <a:solidFill>
                <a:schemeClr val="tx1"/>
              </a:solidFill>
            </a:endParaRPr>
          </a:p>
        </p:txBody>
      </p:sp>
    </p:spTree>
    <p:extLst>
      <p:ext uri="{BB962C8B-B14F-4D97-AF65-F5344CB8AC3E}">
        <p14:creationId xmlns:p14="http://schemas.microsoft.com/office/powerpoint/2010/main" val="194528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Type</a:t>
            </a:r>
            <a:r>
              <a:rPr lang="en-US" baseline="0" dirty="0"/>
              <a:t> </a:t>
            </a:r>
            <a:r>
              <a:rPr lang="en-US" baseline="0" dirty="0" smtClean="0"/>
              <a:t>pet </a:t>
            </a:r>
            <a:r>
              <a:rPr lang="en-US" baseline="0" dirty="0"/>
              <a:t>allergy in the search box or go the health check tools and look for allergy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a:t>Find the pet allergy quiz to take </a:t>
            </a:r>
          </a:p>
          <a:p>
            <a:pPr marL="158750" indent="0">
              <a:buNone/>
            </a:pPr>
            <a:endParaRPr lang="en-US" dirty="0"/>
          </a:p>
        </p:txBody>
      </p:sp>
    </p:spTree>
    <p:extLst>
      <p:ext uri="{BB962C8B-B14F-4D97-AF65-F5344CB8AC3E}">
        <p14:creationId xmlns:p14="http://schemas.microsoft.com/office/powerpoint/2010/main" val="2772643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a:r>
              <a:rPr lang="en-US" dirty="0"/>
              <a:t>Click on the healthy</a:t>
            </a:r>
            <a:r>
              <a:rPr lang="en-US" baseline="0" dirty="0"/>
              <a:t> recipes section on the left hand side of the main MedlinePlus</a:t>
            </a:r>
          </a:p>
          <a:p>
            <a:pPr marL="457200" indent="-298450"/>
            <a:r>
              <a:rPr lang="en-US" baseline="0" dirty="0"/>
              <a:t>Scroll below to the dairy free section to review recipes under that category </a:t>
            </a:r>
          </a:p>
          <a:p>
            <a:pPr marL="457200" indent="-298450"/>
            <a:r>
              <a:rPr lang="en-US" baseline="0" dirty="0"/>
              <a:t>Alternatively you can type dairy free into the search box and refine by type: healthy recipes </a:t>
            </a:r>
          </a:p>
          <a:p>
            <a:pPr marL="158750" indent="0">
              <a:buNone/>
            </a:pPr>
            <a:endParaRPr lang="en-US" baseline="0" dirty="0"/>
          </a:p>
          <a:p>
            <a:pPr marL="158750" indent="0">
              <a:buNone/>
            </a:pPr>
            <a:endParaRPr lang="en-US" baseline="0" dirty="0"/>
          </a:p>
          <a:p>
            <a:pPr marL="158750" indent="0">
              <a:buNone/>
            </a:pPr>
            <a:endParaRPr lang="en-US" dirty="0"/>
          </a:p>
        </p:txBody>
      </p:sp>
    </p:spTree>
    <p:extLst>
      <p:ext uri="{BB962C8B-B14F-4D97-AF65-F5344CB8AC3E}">
        <p14:creationId xmlns:p14="http://schemas.microsoft.com/office/powerpoint/2010/main" val="2053408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fontAlgn="base">
              <a:buNone/>
            </a:pPr>
            <a:r>
              <a:rPr lang="en-US" sz="1100" b="0" i="0" u="none" strike="noStrike" cap="none" dirty="0">
                <a:solidFill>
                  <a:srgbClr val="000000"/>
                </a:solidFill>
                <a:effectLst/>
                <a:latin typeface="Arial"/>
                <a:ea typeface="Arial"/>
                <a:cs typeface="Arial"/>
                <a:sym typeface="Arial"/>
              </a:rPr>
              <a:t>For information found</a:t>
            </a:r>
            <a:r>
              <a:rPr lang="en-US" sz="1100" b="0" i="0" u="none" strike="noStrike" cap="none" baseline="0" dirty="0">
                <a:solidFill>
                  <a:srgbClr val="000000"/>
                </a:solidFill>
                <a:effectLst/>
                <a:latin typeface="Arial"/>
                <a:ea typeface="Arial"/>
                <a:cs typeface="Arial"/>
                <a:sym typeface="Arial"/>
              </a:rPr>
              <a:t> on the web, you may want to look at a tutorial developed by the National Library of Medicine on MedlinePlus. It can also be easily shared with users at your library. </a:t>
            </a:r>
            <a:r>
              <a:rPr lang="en-US" sz="1100" b="0" i="0" u="none" strike="noStrike" cap="none" dirty="0">
                <a:solidFill>
                  <a:srgbClr val="000000"/>
                </a:solidFill>
                <a:effectLst/>
                <a:latin typeface="Arial"/>
                <a:ea typeface="Arial"/>
                <a:cs typeface="Arial"/>
                <a:sym typeface="Arial"/>
              </a:rPr>
              <a:t>This tutorial teaches you how to evaluate the health information you find on the Internet</a:t>
            </a:r>
            <a:r>
              <a:rPr lang="en-US" sz="1100" b="0" i="0" u="none" strike="noStrike" cap="none" baseline="0" dirty="0">
                <a:solidFill>
                  <a:srgbClr val="000000"/>
                </a:solidFill>
                <a:effectLst/>
                <a:latin typeface="Arial"/>
                <a:ea typeface="Arial"/>
                <a:cs typeface="Arial"/>
                <a:sym typeface="Arial"/>
              </a:rPr>
              <a:t> and is divided into </a:t>
            </a:r>
            <a:r>
              <a:rPr lang="en-US" sz="1100" b="0" i="0" u="none" strike="noStrike" cap="none" dirty="0">
                <a:solidFill>
                  <a:srgbClr val="000000"/>
                </a:solidFill>
                <a:effectLst/>
                <a:latin typeface="Arial"/>
                <a:ea typeface="Arial"/>
                <a:cs typeface="Arial"/>
                <a:sym typeface="Arial"/>
              </a:rPr>
              <a:t>five sections. If you don’t want to have them do the tutorial on a</a:t>
            </a:r>
            <a:r>
              <a:rPr lang="en-US" sz="1100" b="0" i="0" u="none" strike="noStrike" cap="none" baseline="0" dirty="0">
                <a:solidFill>
                  <a:srgbClr val="000000"/>
                </a:solidFill>
                <a:effectLst/>
                <a:latin typeface="Arial"/>
                <a:ea typeface="Arial"/>
                <a:cs typeface="Arial"/>
                <a:sym typeface="Arial"/>
              </a:rPr>
              <a:t> computer, you also can download the tutorial and print it for them. There’s even a checklist available to evaluate online health information that users can use.</a:t>
            </a:r>
          </a:p>
          <a:p>
            <a:pPr marL="139700" indent="0" fontAlgn="base">
              <a:buNone/>
            </a:pPr>
            <a:endParaRPr lang="en-US" sz="1100" b="0" i="0" u="none" strike="noStrike" cap="none" baseline="0" dirty="0">
              <a:solidFill>
                <a:srgbClr val="000000"/>
              </a:solidFill>
              <a:effectLst/>
              <a:latin typeface="Arial"/>
              <a:ea typeface="Arial"/>
              <a:cs typeface="Arial"/>
              <a:sym typeface="Arial"/>
            </a:endParaRPr>
          </a:p>
          <a:p>
            <a:pPr marL="139700" indent="0" fontAlgn="base">
              <a:buNone/>
            </a:pPr>
            <a:endParaRPr lang="en-US" sz="1100" b="0" i="0" u="none" strike="noStrike" cap="none" dirty="0">
              <a:solidFill>
                <a:srgbClr val="000000"/>
              </a:solidFill>
              <a:effectLst/>
              <a:latin typeface="Arial"/>
              <a:ea typeface="Arial"/>
              <a:cs typeface="Arial"/>
              <a:sym typeface="Arial"/>
            </a:endParaRPr>
          </a:p>
          <a:p>
            <a:pPr lvl="0"/>
            <a:r>
              <a:rPr lang="en-US" sz="1100" b="0" i="0" u="sng" strike="noStrike" cap="none" dirty="0">
                <a:solidFill>
                  <a:srgbClr val="000000"/>
                </a:solidFill>
                <a:effectLst/>
                <a:latin typeface="Arial"/>
                <a:ea typeface="Arial"/>
                <a:cs typeface="Arial"/>
                <a:sym typeface="Arial"/>
                <a:hlinkClick r:id="rId3"/>
              </a:rPr>
              <a:t>Checklist for Evaluation Internet Health Information</a:t>
            </a:r>
            <a:endParaRPr lang="en-US" sz="1100" b="0" i="0" u="none" strike="noStrike" cap="none" dirty="0">
              <a:solidFill>
                <a:srgbClr val="000000"/>
              </a:solidFill>
              <a:effectLst/>
              <a:latin typeface="Arial"/>
              <a:ea typeface="Arial"/>
              <a:cs typeface="Arial"/>
              <a:sym typeface="Arial"/>
            </a:endParaRPr>
          </a:p>
          <a:p>
            <a:pPr marL="158750" indent="0" fontAlgn="base">
              <a:buNone/>
            </a:pP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823101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i="0" u="none" strike="noStrike" cap="none" dirty="0">
                <a:solidFill>
                  <a:srgbClr val="000000"/>
                </a:solidFill>
                <a:effectLst/>
                <a:latin typeface="Arial"/>
                <a:ea typeface="Arial"/>
                <a:cs typeface="Arial"/>
                <a:sym typeface="Arial"/>
              </a:rPr>
              <a:t>Easy-to-read materials</a:t>
            </a:r>
            <a:r>
              <a:rPr lang="en-US" sz="1100" b="0" i="0" u="none" strike="noStrike" cap="none" dirty="0">
                <a:solidFill>
                  <a:srgbClr val="000000"/>
                </a:solidFill>
                <a:effectLst/>
                <a:latin typeface="Arial"/>
                <a:ea typeface="Arial"/>
                <a:cs typeface="Arial"/>
                <a:sym typeface="Arial"/>
              </a:rPr>
              <a:t> – which shows an alphabetical list of consumer health materials on a variety of topics, that is easier for people to read, understand, and use;</a:t>
            </a:r>
          </a:p>
          <a:p>
            <a:pPr lvl="0"/>
            <a:r>
              <a:rPr lang="en-US" sz="1100" b="1" i="0" u="none" strike="noStrike" cap="none" dirty="0">
                <a:solidFill>
                  <a:srgbClr val="000000"/>
                </a:solidFill>
                <a:effectLst/>
                <a:latin typeface="Arial"/>
                <a:ea typeface="Arial"/>
                <a:cs typeface="Arial"/>
                <a:sym typeface="Arial"/>
              </a:rPr>
              <a:t>Organizations and directories of major health organizations</a:t>
            </a:r>
            <a:r>
              <a:rPr lang="en-US" sz="1100" b="0" i="0" u="none" strike="noStrike" cap="none" dirty="0">
                <a:solidFill>
                  <a:srgbClr val="000000"/>
                </a:solidFill>
                <a:effectLst/>
                <a:latin typeface="Arial"/>
                <a:ea typeface="Arial"/>
                <a:cs typeface="Arial"/>
                <a:sym typeface="Arial"/>
              </a:rPr>
              <a:t> – to help you find libraries, health professionals, services and facilities;</a:t>
            </a:r>
          </a:p>
          <a:p>
            <a:pPr lvl="0"/>
            <a:r>
              <a:rPr lang="en-US" sz="1100" b="1" i="0" u="none" strike="noStrike" cap="none" dirty="0">
                <a:solidFill>
                  <a:srgbClr val="000000"/>
                </a:solidFill>
                <a:effectLst/>
                <a:latin typeface="Arial"/>
                <a:ea typeface="Arial"/>
                <a:cs typeface="Arial"/>
                <a:sym typeface="Arial"/>
              </a:rPr>
              <a:t>Health information in multiple languages</a:t>
            </a:r>
            <a:r>
              <a:rPr lang="en-US" sz="1100" b="0" i="0" u="none" strike="noStrike" cap="none" dirty="0">
                <a:solidFill>
                  <a:srgbClr val="000000"/>
                </a:solidFill>
                <a:effectLst/>
                <a:latin typeface="Arial"/>
                <a:ea typeface="Arial"/>
                <a:cs typeface="Arial"/>
                <a:sym typeface="Arial"/>
              </a:rPr>
              <a:t> – providing links to high-quality health information in languages in addition to English and Spanish;</a:t>
            </a:r>
          </a:p>
          <a:p>
            <a:pPr lvl="0"/>
            <a:r>
              <a:rPr lang="en-US" sz="1100" b="1" i="0" u="none" strike="noStrike" cap="none" dirty="0">
                <a:solidFill>
                  <a:srgbClr val="000000"/>
                </a:solidFill>
                <a:effectLst/>
                <a:latin typeface="Arial"/>
                <a:ea typeface="Arial"/>
                <a:cs typeface="Arial"/>
                <a:sym typeface="Arial"/>
              </a:rPr>
              <a:t>Social media</a:t>
            </a:r>
            <a:r>
              <a:rPr lang="en-US" sz="1100" b="0" i="0" u="none" strike="noStrike" cap="none" dirty="0">
                <a:solidFill>
                  <a:srgbClr val="000000"/>
                </a:solidFill>
                <a:effectLst/>
                <a:latin typeface="Arial"/>
                <a:ea typeface="Arial"/>
                <a:cs typeface="Arial"/>
                <a:sym typeface="Arial"/>
              </a:rPr>
              <a:t> – linking to MedlinePlus’ Twitter and Facebook pages;</a:t>
            </a:r>
          </a:p>
          <a:p>
            <a:pPr lvl="0"/>
            <a:r>
              <a:rPr lang="en-US" sz="1100" b="1" i="0" u="none" strike="noStrike" cap="none" dirty="0">
                <a:solidFill>
                  <a:srgbClr val="000000"/>
                </a:solidFill>
                <a:effectLst/>
                <a:latin typeface="Arial"/>
                <a:ea typeface="Arial"/>
                <a:cs typeface="Arial"/>
                <a:sym typeface="Arial"/>
              </a:rPr>
              <a:t>Weekly </a:t>
            </a:r>
            <a:r>
              <a:rPr lang="en-US" sz="1100" b="1" i="1" u="none" strike="noStrike" cap="none" dirty="0">
                <a:solidFill>
                  <a:srgbClr val="000000"/>
                </a:solidFill>
                <a:effectLst/>
                <a:latin typeface="Arial"/>
                <a:ea typeface="Arial"/>
                <a:cs typeface="Arial"/>
                <a:sym typeface="Arial"/>
              </a:rPr>
              <a:t>My MedlinePlus Newsletter</a:t>
            </a:r>
            <a:r>
              <a:rPr lang="en-US" sz="1100" b="0" i="0" u="none" strike="noStrike" cap="none" dirty="0">
                <a:solidFill>
                  <a:srgbClr val="000000"/>
                </a:solidFill>
                <a:effectLst/>
                <a:latin typeface="Arial"/>
                <a:ea typeface="Arial"/>
                <a:cs typeface="Arial"/>
                <a:sym typeface="Arial"/>
              </a:rPr>
              <a:t> – subscribing to </a:t>
            </a:r>
            <a:r>
              <a:rPr lang="en-US" sz="1100" b="0" i="1" u="none" strike="noStrike" cap="none" dirty="0">
                <a:solidFill>
                  <a:srgbClr val="000000"/>
                </a:solidFill>
                <a:effectLst/>
                <a:latin typeface="Arial"/>
                <a:ea typeface="Arial"/>
                <a:cs typeface="Arial"/>
                <a:sym typeface="Arial"/>
              </a:rPr>
              <a:t>My MedlinePlus</a:t>
            </a:r>
            <a:r>
              <a:rPr lang="en-US" sz="1100" b="0" i="0" u="none" strike="noStrike" cap="none" dirty="0">
                <a:solidFill>
                  <a:srgbClr val="000000"/>
                </a:solidFill>
                <a:effectLst/>
                <a:latin typeface="Arial"/>
                <a:ea typeface="Arial"/>
                <a:cs typeface="Arial"/>
                <a:sym typeface="Arial"/>
              </a:rPr>
              <a:t> newsletter features information on health and wellness, diseases and conditions, medical test information, drugs and supplements, and healthy recipes; and the</a:t>
            </a:r>
          </a:p>
          <a:p>
            <a:pPr lvl="0"/>
            <a:r>
              <a:rPr lang="en-US" sz="1100" b="1" i="0" u="none" strike="noStrike" cap="none" dirty="0">
                <a:solidFill>
                  <a:srgbClr val="000000"/>
                </a:solidFill>
                <a:effectLst/>
                <a:latin typeface="Arial"/>
                <a:ea typeface="Arial"/>
                <a:cs typeface="Arial"/>
                <a:sym typeface="Arial"/>
              </a:rPr>
              <a:t>Quarterly </a:t>
            </a:r>
            <a:r>
              <a:rPr lang="en-US" sz="1100" b="1" i="1" u="none" strike="noStrike" cap="none" dirty="0">
                <a:solidFill>
                  <a:srgbClr val="000000"/>
                </a:solidFill>
                <a:effectLst/>
                <a:latin typeface="Arial"/>
                <a:ea typeface="Arial"/>
                <a:cs typeface="Arial"/>
                <a:sym typeface="Arial"/>
              </a:rPr>
              <a:t>NIH MedlinePlus Magazine</a:t>
            </a:r>
            <a:r>
              <a:rPr lang="en-US" sz="1100" b="0" i="0" u="none" strike="noStrike" cap="none" dirty="0">
                <a:solidFill>
                  <a:srgbClr val="000000"/>
                </a:solidFill>
                <a:effectLst/>
                <a:latin typeface="Arial"/>
                <a:ea typeface="Arial"/>
                <a:cs typeface="Arial"/>
                <a:sym typeface="Arial"/>
              </a:rPr>
              <a:t> – which provides updates on the latest breakthroughs from NIH-supported research, as well as health tips and wellness overviews vetted by NIH experts.</a:t>
            </a:r>
          </a:p>
          <a:p>
            <a:endParaRPr lang="en-US" dirty="0"/>
          </a:p>
        </p:txBody>
      </p:sp>
    </p:spTree>
    <p:extLst>
      <p:ext uri="{BB962C8B-B14F-4D97-AF65-F5344CB8AC3E}">
        <p14:creationId xmlns:p14="http://schemas.microsoft.com/office/powerpoint/2010/main" val="3204491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4f3b0dab1_0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4f3b0dab1_0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defTabSz="966612">
              <a:buNone/>
              <a:defRPr/>
            </a:pPr>
            <a:endParaRPr lang="en-US" dirty="0"/>
          </a:p>
        </p:txBody>
      </p:sp>
    </p:spTree>
    <p:extLst>
      <p:ext uri="{BB962C8B-B14F-4D97-AF65-F5344CB8AC3E}">
        <p14:creationId xmlns:p14="http://schemas.microsoft.com/office/powerpoint/2010/main" val="13408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Engagement is primarily under three different areas: </a:t>
            </a:r>
          </a:p>
          <a:p>
            <a:pPr marL="368300" indent="-228600">
              <a:buFont typeface="+mj-lt"/>
              <a:buAutoNum type="arabicPeriod"/>
            </a:pPr>
            <a:r>
              <a:rPr lang="en-US" dirty="0"/>
              <a:t>Training and Education Programs offered online or in person, </a:t>
            </a:r>
          </a:p>
          <a:p>
            <a:pPr marL="368300" indent="-228600">
              <a:buFont typeface="+mj-lt"/>
              <a:buAutoNum type="arabicPeriod"/>
            </a:pPr>
            <a:r>
              <a:rPr lang="en-US" dirty="0"/>
              <a:t>Funding to support community health information outreach projects, and </a:t>
            </a:r>
          </a:p>
          <a:p>
            <a:pPr marL="368300" indent="-228600">
              <a:buFont typeface="+mj-lt"/>
              <a:buAutoNum type="arabicPeriod"/>
            </a:pPr>
            <a:r>
              <a:rPr lang="en-US" dirty="0"/>
              <a:t>Outreach to under-resourced populations, especially those underrepresented in biomedical research. </a:t>
            </a:r>
          </a:p>
          <a:p>
            <a:pPr marL="139700" indent="0">
              <a:buNone/>
            </a:pPr>
            <a:endParaRPr lang="en-US" dirty="0"/>
          </a:p>
          <a:p>
            <a:pPr marL="139700" indent="0">
              <a:buNone/>
            </a:pPr>
            <a:r>
              <a:rPr lang="en-US" dirty="0"/>
              <a:t>You can visit NNLM.gov for more information on the programs we offer</a:t>
            </a:r>
            <a:r>
              <a:rPr lang="en-US" baseline="0" dirty="0"/>
              <a:t> and also have your institution join our network! As a government funded organization, becoming a member is free as well as participating in our engagement programs. </a:t>
            </a:r>
            <a:endParaRPr lang="en-US" dirty="0"/>
          </a:p>
        </p:txBody>
      </p:sp>
    </p:spTree>
    <p:extLst>
      <p:ext uri="{BB962C8B-B14F-4D97-AF65-F5344CB8AC3E}">
        <p14:creationId xmlns:p14="http://schemas.microsoft.com/office/powerpoint/2010/main" val="26601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4f18e5d59_0_6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4f18e5d59_0_6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Clr>
                <a:schemeClr val="dk1"/>
              </a:buClr>
              <a:buNone/>
            </a:pPr>
            <a:r>
              <a:rPr lang="en-US" dirty="0" smtClean="0"/>
              <a:t>We</a:t>
            </a:r>
            <a:r>
              <a:rPr lang="en-US" baseline="0" dirty="0" smtClean="0"/>
              <a:t> </a:t>
            </a:r>
            <a:r>
              <a:rPr lang="en-US" baseline="0" dirty="0"/>
              <a:t>hope </a:t>
            </a:r>
            <a:r>
              <a:rPr lang="en-US" baseline="0"/>
              <a:t>you </a:t>
            </a:r>
            <a:r>
              <a:rPr lang="en-US" baseline="0" smtClean="0"/>
              <a:t>enjoyed </a:t>
            </a:r>
            <a:r>
              <a:rPr lang="en-US" baseline="0" dirty="0"/>
              <a:t>this presentation!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MedlinePlus is the National Institutes of Health's website for patients and the general public. Produced by the National Library of Medicine, it offers trusted and current health information, anytime, anywhere about diseases, conditions, and wellness issues in both English and Spanish for free. Medline Plus is accessible from a computer, tablet or phone, no matter the device, you will find the same information. Its content is developed to incorporate best practices for web accessibility and is compatible with assistive technology like screen readers. MedlinePlus articles avoid using complex medical jargon so users are less likely to be overwhelmed by what they’re reading. Consumers can access MedlinePlus for brief or in-depth explanations of a health topic, and health care providers can confidently refer their patients to it. </a:t>
            </a:r>
          </a:p>
          <a:p>
            <a:pPr marL="158750" indent="0">
              <a:buNone/>
            </a:pPr>
            <a:endParaRPr lang="en-US" dirty="0"/>
          </a:p>
          <a:p>
            <a:pPr marL="158750" indent="0">
              <a:buNone/>
            </a:pPr>
            <a:r>
              <a:rPr lang="en-US" dirty="0"/>
              <a:t>The MedlinePlus website has four main sections: Health Topics, Drugs &amp; Supplements, Genetics, and Medical Tests. Within each of these collections, you can search or browse for topics. Topic pages follow a standardized template with clear structure and navigation so users can quickly get to the information they need. </a:t>
            </a:r>
          </a:p>
        </p:txBody>
      </p:sp>
    </p:spTree>
    <p:extLst>
      <p:ext uri="{BB962C8B-B14F-4D97-AF65-F5344CB8AC3E}">
        <p14:creationId xmlns:p14="http://schemas.microsoft.com/office/powerpoint/2010/main" val="210141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Currently, MedlinePlus is sourced from more than 1,600 selected organizations and provides 40,000 links to authoritative health information in English and 18,000 links to information in Spanish.</a:t>
            </a:r>
          </a:p>
          <a:p>
            <a:pPr marL="158750" indent="0">
              <a:buNone/>
            </a:pPr>
            <a:r>
              <a:rPr lang="en-US" dirty="0"/>
              <a:t>MedlinePlus links to information produced by the National Library of Medicine (NLM), the National Institutes of Health (NIH) and other trusted health-related organizations within the U.S. Federal Government, such as:</a:t>
            </a:r>
          </a:p>
          <a:p>
            <a:pPr marL="457200" indent="-298450"/>
            <a:r>
              <a:rPr lang="en-US" dirty="0"/>
              <a:t>Centers for Disease Control and Prevention (CDC);</a:t>
            </a:r>
          </a:p>
          <a:p>
            <a:pPr marL="457200" indent="-298450"/>
            <a:r>
              <a:rPr lang="en-US" dirty="0"/>
              <a:t>Food and Drug Administration (FDA); and the</a:t>
            </a:r>
          </a:p>
          <a:p>
            <a:pPr marL="457200" indent="-298450"/>
            <a:r>
              <a:rPr lang="en-US" dirty="0"/>
              <a:t>National Center for Complementary and Integrative Health (NCCIH).</a:t>
            </a:r>
          </a:p>
        </p:txBody>
      </p:sp>
    </p:spTree>
    <p:extLst>
      <p:ext uri="{BB962C8B-B14F-4D97-AF65-F5344CB8AC3E}">
        <p14:creationId xmlns:p14="http://schemas.microsoft.com/office/powerpoint/2010/main" val="408458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Information included in MedlinePlus</a:t>
            </a:r>
            <a:r>
              <a:rPr lang="en-US" baseline="0" dirty="0"/>
              <a:t> is quality information, from authoritative sources and accurate. Information on MedlinePlus is educational, it is not selling or promoting a product or service and it completely free. The information is updated regularly, any broken links are removed daily. MedlinePlus is accurate, science based, unbiased. Information is presented at a sixth grade reading level, making it easier to read. </a:t>
            </a:r>
            <a:endParaRPr lang="en-US" dirty="0"/>
          </a:p>
        </p:txBody>
      </p:sp>
    </p:spTree>
    <p:extLst>
      <p:ext uri="{BB962C8B-B14F-4D97-AF65-F5344CB8AC3E}">
        <p14:creationId xmlns:p14="http://schemas.microsoft.com/office/powerpoint/2010/main" val="414075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We previously</a:t>
            </a:r>
            <a:r>
              <a:rPr lang="en-US" baseline="0" dirty="0"/>
              <a:t> covered that MedlinePlus has quality, educational up to date information. But what can you find on MedlinePlus and why should you consider using it? There is a lot of health information on the internet, you can become overwhelmed and not sure what is reliable when looking for information. With MedlinePlus, we already know that the information is trustworthy, but you may wonder will it fit my needs? Whether you are looking for information for yourself, a family member or a friend. MedlinePlus was designed to meet your health information needs, from well known diseases such as diabetes, rare diseases and new and emerging diseases such as COVID-19. </a:t>
            </a:r>
          </a:p>
          <a:p>
            <a:pPr marL="158750" indent="0">
              <a:buNone/>
            </a:pPr>
            <a:endParaRPr lang="en-US" baseline="0" dirty="0"/>
          </a:p>
          <a:p>
            <a:pPr marL="158750" indent="0">
              <a:buNone/>
            </a:pPr>
            <a:r>
              <a:rPr lang="en-US" dirty="0"/>
              <a:t>MedlinePlus website has four main sections: Health Topics, Drugs &amp; Supplements, Genetics, and Medical Tests. Within each of these collections, you can search or browse for topics. Topic pages follow a standardized template with clear structure and navigation so users can quickly get to the information they need</a:t>
            </a:r>
          </a:p>
        </p:txBody>
      </p:sp>
    </p:spTree>
    <p:extLst>
      <p:ext uri="{BB962C8B-B14F-4D97-AF65-F5344CB8AC3E}">
        <p14:creationId xmlns:p14="http://schemas.microsoft.com/office/powerpoint/2010/main" val="264780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The first section of</a:t>
            </a:r>
            <a:r>
              <a:rPr lang="en-US" baseline="0" dirty="0"/>
              <a:t> Medline Plus we’ll review is Health Topics. There are more than 1000 health topics available. </a:t>
            </a:r>
            <a:r>
              <a:rPr lang="en-US" dirty="0"/>
              <a:t>There</a:t>
            </a:r>
            <a:r>
              <a:rPr lang="en-US" baseline="0" dirty="0"/>
              <a:t> are two ways to cover Health Topics within MedlinePlus. First is to use the Search Box to look up a particular health topic, and the other option is to browse. Let’s look at one particular example to try both out. </a:t>
            </a:r>
          </a:p>
          <a:p>
            <a:pPr marL="158750" indent="0">
              <a:buNone/>
            </a:pPr>
            <a:endParaRPr lang="en-US" baseline="0" dirty="0"/>
          </a:p>
          <a:p>
            <a:pPr marL="158750" indent="0">
              <a:buNone/>
            </a:pPr>
            <a:r>
              <a:rPr lang="en-US" baseline="0" dirty="0"/>
              <a:t>***</a:t>
            </a:r>
          </a:p>
          <a:p>
            <a:pPr marL="158750" indent="0">
              <a:buNone/>
            </a:pPr>
            <a:r>
              <a:rPr lang="en-US" baseline="0" dirty="0"/>
              <a:t>Click: “Health Topics”</a:t>
            </a:r>
          </a:p>
          <a:p>
            <a:pPr marL="158750" indent="0">
              <a:buNone/>
            </a:pPr>
            <a:r>
              <a:rPr lang="en-US" baseline="0" dirty="0"/>
              <a:t>Scroll to “Health and Wellness”</a:t>
            </a:r>
          </a:p>
          <a:p>
            <a:pPr marL="158750" indent="0">
              <a:buNone/>
            </a:pPr>
            <a:r>
              <a:rPr lang="en-US" baseline="0" dirty="0"/>
              <a:t>Select “Fitness and Exercise”</a:t>
            </a:r>
          </a:p>
          <a:p>
            <a:pPr marL="158750" indent="0">
              <a:buNone/>
            </a:pPr>
            <a:r>
              <a:rPr lang="en-US" baseline="0" dirty="0"/>
              <a:t>Scroll to Exercise: How Much? see How Much Exercise Do I Need?</a:t>
            </a:r>
          </a:p>
          <a:p>
            <a:pPr marL="158750" indent="0">
              <a:buNone/>
            </a:pPr>
            <a:endParaRPr lang="en-US" baseline="0" dirty="0"/>
          </a:p>
          <a:p>
            <a:pPr marL="158750" indent="0">
              <a:buNone/>
            </a:pPr>
            <a:r>
              <a:rPr lang="en-US" baseline="0" dirty="0"/>
              <a:t>Search Box: Exercise Need</a:t>
            </a:r>
          </a:p>
          <a:p>
            <a:pPr marL="457200" indent="-298450"/>
            <a:r>
              <a:rPr lang="en-US" baseline="0" dirty="0"/>
              <a:t>Point Out: Refine by Type and Format filters</a:t>
            </a:r>
          </a:p>
          <a:p>
            <a:pPr marL="457200" indent="-298450"/>
            <a:r>
              <a:rPr lang="en-US" baseline="0" dirty="0"/>
              <a:t>Click How Much Exercise Do I Need?</a:t>
            </a:r>
          </a:p>
          <a:p>
            <a:pPr marL="158750" indent="0">
              <a:buNone/>
            </a:pPr>
            <a:endParaRPr lang="en-US" baseline="0" dirty="0"/>
          </a:p>
        </p:txBody>
      </p:sp>
    </p:spTree>
    <p:extLst>
      <p:ext uri="{BB962C8B-B14F-4D97-AF65-F5344CB8AC3E}">
        <p14:creationId xmlns:p14="http://schemas.microsoft.com/office/powerpoint/2010/main" val="20352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3183" y="1326850"/>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4649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116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5" name="Google Shape;4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6" name="Google Shape;4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9" name="Google Shape;4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8" name="Google Shape;5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1" name="Google Shape;6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2" name="Google Shape;6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0"/>
        <p:cNvGrpSpPr/>
        <p:nvPr/>
      </p:nvGrpSpPr>
      <p:grpSpPr>
        <a:xfrm>
          <a:off x="0" y="0"/>
          <a:ext cx="0" cy="0"/>
          <a:chOff x="0" y="0"/>
          <a:chExt cx="0" cy="0"/>
        </a:xfrm>
      </p:grpSpPr>
      <p:sp>
        <p:nvSpPr>
          <p:cNvPr id="51" name="Google Shape;51;p9"/>
          <p:cNvSpPr/>
          <p:nvPr/>
        </p:nvSpPr>
        <p:spPr>
          <a:xfrm>
            <a:off x="4572000" y="-125"/>
            <a:ext cx="4572000" cy="457212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3" name="Google Shape;5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5" name="Google Shape;5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6923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8547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3" name="Google Shape;36;p5">
            <a:extLst>
              <a:ext uri="{FF2B5EF4-FFF2-40B4-BE49-F238E27FC236}">
                <a16:creationId xmlns:a16="http://schemas.microsoft.com/office/drawing/2014/main" id="{F026A3A7-20C5-444B-AA2B-4E273E3004A1}"/>
              </a:ext>
            </a:extLst>
          </p:cNvPr>
          <p:cNvSpPr/>
          <p:nvPr userDrawn="1"/>
        </p:nvSpPr>
        <p:spPr>
          <a:xfrm>
            <a:off x="0" y="4600467"/>
            <a:ext cx="9144000" cy="544500"/>
          </a:xfrm>
          <a:prstGeom prst="rect">
            <a:avLst/>
          </a:prstGeom>
          <a:solidFill>
            <a:srgbClr val="192841"/>
          </a:solidFill>
          <a:ln w="19050" cap="flat" cmpd="sng">
            <a:solidFill>
              <a:srgbClr val="19284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orbel"/>
              <a:ea typeface="Corbel"/>
              <a:cs typeface="Corbel"/>
              <a:sym typeface="Corbel"/>
            </a:endParaRPr>
          </a:p>
        </p:txBody>
      </p:sp>
      <p:pic>
        <p:nvPicPr>
          <p:cNvPr id="15" name="Picture 14" descr="Logo, company name&#10;&#10;Description automatically generated">
            <a:extLst>
              <a:ext uri="{FF2B5EF4-FFF2-40B4-BE49-F238E27FC236}">
                <a16:creationId xmlns:a16="http://schemas.microsoft.com/office/drawing/2014/main" id="{57460F3C-C13F-4F36-A345-3070B9B6F056}"/>
              </a:ext>
            </a:extLst>
          </p:cNvPr>
          <p:cNvPicPr>
            <a:picLocks noChangeAspect="1"/>
          </p:cNvPicPr>
          <p:nvPr userDrawn="1"/>
        </p:nvPicPr>
        <p:blipFill>
          <a:blip r:embed="rId11"/>
          <a:stretch>
            <a:fillRect/>
          </a:stretch>
        </p:blipFill>
        <p:spPr>
          <a:xfrm>
            <a:off x="457200" y="4654173"/>
            <a:ext cx="3218900" cy="516449"/>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6" r:id="rId5"/>
    <p:sldLayoutId id="2147483657" r:id="rId6"/>
    <p:sldLayoutId id="2147483658"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4632723"/>
            <a:ext cx="9144000" cy="510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7686675" y="4767263"/>
            <a:ext cx="828675"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3118248" y="4767263"/>
            <a:ext cx="4568428" cy="273844"/>
          </a:xfrm>
          <a:prstGeom prst="rect">
            <a:avLst/>
          </a:prstGeom>
        </p:spPr>
        <p:txBody>
          <a:bodyPr anchor="ctr"/>
          <a:lstStyle>
            <a:lvl1pPr algn="ctr" eaLnBrk="1" fontAlgn="auto" hangingPunct="1">
              <a:spcBef>
                <a:spcPts val="0"/>
              </a:spcBef>
              <a:spcAft>
                <a:spcPts val="0"/>
              </a:spcAft>
              <a:defRPr sz="9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0758" y="4727162"/>
            <a:ext cx="2169573" cy="34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5" r:id="rId1"/>
  </p:sldLayoutIdLst>
  <p:hf hdr="0" ftr="0" dt="0"/>
  <p:txStyles>
    <p:titleStyle>
      <a:lvl1pPr algn="l" rtl="0" eaLnBrk="0" fontAlgn="base" hangingPunct="0">
        <a:lnSpc>
          <a:spcPct val="90000"/>
        </a:lnSpc>
        <a:spcBef>
          <a:spcPct val="0"/>
        </a:spcBef>
        <a:spcAft>
          <a:spcPct val="0"/>
        </a:spcAft>
        <a:defRPr sz="3300" kern="1200">
          <a:solidFill>
            <a:srgbClr val="616265"/>
          </a:solidFill>
          <a:latin typeface="+mj-lt"/>
          <a:ea typeface="+mj-ea"/>
          <a:cs typeface="+mj-cs"/>
        </a:defRPr>
      </a:lvl1pPr>
      <a:lvl2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5pPr>
      <a:lvl6pPr marL="342900" algn="l" rtl="0" fontAlgn="base">
        <a:lnSpc>
          <a:spcPct val="90000"/>
        </a:lnSpc>
        <a:spcBef>
          <a:spcPct val="0"/>
        </a:spcBef>
        <a:spcAft>
          <a:spcPct val="0"/>
        </a:spcAft>
        <a:defRPr sz="3300">
          <a:solidFill>
            <a:srgbClr val="616265"/>
          </a:solidFill>
          <a:latin typeface="Calibri" panose="020F0502020204030204" pitchFamily="34" charset="0"/>
        </a:defRPr>
      </a:lvl6pPr>
      <a:lvl7pPr marL="685800" algn="l" rtl="0" fontAlgn="base">
        <a:lnSpc>
          <a:spcPct val="90000"/>
        </a:lnSpc>
        <a:spcBef>
          <a:spcPct val="0"/>
        </a:spcBef>
        <a:spcAft>
          <a:spcPct val="0"/>
        </a:spcAft>
        <a:defRPr sz="3300">
          <a:solidFill>
            <a:srgbClr val="616265"/>
          </a:solidFill>
          <a:latin typeface="Calibri" panose="020F0502020204030204" pitchFamily="34" charset="0"/>
        </a:defRPr>
      </a:lvl7pPr>
      <a:lvl8pPr marL="1028700" algn="l" rtl="0" fontAlgn="base">
        <a:lnSpc>
          <a:spcPct val="90000"/>
        </a:lnSpc>
        <a:spcBef>
          <a:spcPct val="0"/>
        </a:spcBef>
        <a:spcAft>
          <a:spcPct val="0"/>
        </a:spcAft>
        <a:defRPr sz="3300">
          <a:solidFill>
            <a:srgbClr val="616265"/>
          </a:solidFill>
          <a:latin typeface="Calibri" panose="020F0502020204030204" pitchFamily="34" charset="0"/>
        </a:defRPr>
      </a:lvl8pPr>
      <a:lvl9pPr marL="1371600" algn="l" rtl="0" fontAlgn="base">
        <a:lnSpc>
          <a:spcPct val="90000"/>
        </a:lnSpc>
        <a:spcBef>
          <a:spcPct val="0"/>
        </a:spcBef>
        <a:spcAft>
          <a:spcPct val="0"/>
        </a:spcAft>
        <a:defRPr sz="3300">
          <a:solidFill>
            <a:srgbClr val="616265"/>
          </a:solidFill>
          <a:latin typeface="Calibri" panose="020F05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rgbClr val="616265"/>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rgbClr val="616265"/>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rgbClr val="616265"/>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rgbClr val="616265"/>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rgbClr val="61626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steele@hshsl.umarylan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dlineplus.gov/breastcancer.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dlineplus.gov/hepatitisc.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edlineplus.gov/obesity.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medlineplus.gov/genetics/" TargetMode="External"/><Relationship Id="rId4" Type="http://schemas.openxmlformats.org/officeDocument/2006/relationships/hyperlink" Target="https://medlineplus.gov/"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s://medlineplus.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s://medlineplus.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https://medlineplus.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hyperlink" Target="https://medlineplus.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hyperlink" Target="http://www.nlm.nih.gov/medlineplus/webeval/webeval_start.ht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news.nnlm.gov/region-one-insights/" TargetMode="External"/><Relationship Id="rId7"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lineplus.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ctrTitle"/>
          </p:nvPr>
        </p:nvSpPr>
        <p:spPr>
          <a:xfrm>
            <a:off x="470451" y="827773"/>
            <a:ext cx="7782298" cy="1804266"/>
          </a:xfrm>
          <a:prstGeom prst="rect">
            <a:avLst/>
          </a:prstGeom>
        </p:spPr>
        <p:txBody>
          <a:bodyPr spcFirstLastPara="1" wrap="square" lIns="91425" tIns="91425" rIns="91425" bIns="91425" anchor="b" anchorCtr="0">
            <a:noAutofit/>
          </a:bodyPr>
          <a:lstStyle/>
          <a:p>
            <a:pPr lvl="0"/>
            <a:r>
              <a:rPr lang="en" sz="3600" b="1" dirty="0">
                <a:solidFill>
                  <a:srgbClr val="192841"/>
                </a:solidFill>
              </a:rPr>
              <a:t/>
            </a:r>
            <a:br>
              <a:rPr lang="en" sz="3600" b="1" dirty="0">
                <a:solidFill>
                  <a:srgbClr val="192841"/>
                </a:solidFill>
              </a:rPr>
            </a:br>
            <a:r>
              <a:rPr lang="en-US" sz="3600" b="1" dirty="0">
                <a:solidFill>
                  <a:srgbClr val="192841"/>
                </a:solidFill>
              </a:rPr>
              <a:t>Using MedlinePlus to Find </a:t>
            </a:r>
            <a:br>
              <a:rPr lang="en-US" sz="3600" b="1" dirty="0">
                <a:solidFill>
                  <a:srgbClr val="192841"/>
                </a:solidFill>
              </a:rPr>
            </a:br>
            <a:r>
              <a:rPr lang="en-US" sz="3600" b="1" dirty="0">
                <a:solidFill>
                  <a:srgbClr val="192841"/>
                </a:solidFill>
              </a:rPr>
              <a:t>Health Information </a:t>
            </a:r>
            <a:endParaRPr sz="3200" b="1" dirty="0">
              <a:solidFill>
                <a:srgbClr val="192841"/>
              </a:solidFill>
            </a:endParaRPr>
          </a:p>
        </p:txBody>
      </p:sp>
      <p:sp>
        <p:nvSpPr>
          <p:cNvPr id="70" name="Google Shape;70;p13"/>
          <p:cNvSpPr txBox="1">
            <a:spLocks noGrp="1"/>
          </p:cNvSpPr>
          <p:nvPr>
            <p:ph type="subTitle" idx="1"/>
          </p:nvPr>
        </p:nvSpPr>
        <p:spPr>
          <a:xfrm>
            <a:off x="470450" y="2840057"/>
            <a:ext cx="7782299" cy="1552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SzPts val="605"/>
              <a:buNone/>
            </a:pPr>
            <a:r>
              <a:rPr lang="en-US" sz="2000" dirty="0" smtClean="0">
                <a:solidFill>
                  <a:schemeClr val="tx1"/>
                </a:solidFill>
              </a:rPr>
              <a:t>NNLM Region 1 Team</a:t>
            </a:r>
            <a:endParaRPr sz="2000" dirty="0">
              <a:solidFill>
                <a:schemeClr val="tx1"/>
              </a:solidFill>
            </a:endParaRPr>
          </a:p>
          <a:p>
            <a:pPr marL="0" lvl="0" indent="0" rtl="0">
              <a:lnSpc>
                <a:spcPct val="115000"/>
              </a:lnSpc>
              <a:spcBef>
                <a:spcPts val="0"/>
              </a:spcBef>
              <a:spcAft>
                <a:spcPts val="0"/>
              </a:spcAft>
              <a:buSzPts val="605"/>
              <a:buNone/>
            </a:pPr>
            <a:r>
              <a:rPr lang="en" sz="1800" u="sng" dirty="0" smtClean="0">
                <a:solidFill>
                  <a:srgbClr val="212D74"/>
                </a:solidFill>
                <a:hlinkClick r:id="rId3"/>
              </a:rPr>
              <a:t>nnlm@hshsl.umaryland.edu</a:t>
            </a:r>
            <a:r>
              <a:rPr lang="en" sz="1800" u="sng" dirty="0" smtClean="0">
                <a:solidFill>
                  <a:srgbClr val="212D74"/>
                </a:solidFill>
              </a:rPr>
              <a:t> </a:t>
            </a:r>
            <a:endParaRPr lang="en" sz="180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00" y="122005"/>
            <a:ext cx="4045200" cy="931291"/>
          </a:xfrm>
        </p:spPr>
        <p:txBody>
          <a:bodyPr>
            <a:normAutofit/>
          </a:bodyPr>
          <a:lstStyle/>
          <a:p>
            <a:pPr algn="ctr"/>
            <a:r>
              <a:rPr lang="en-US" b="1" dirty="0">
                <a:solidFill>
                  <a:srgbClr val="1B578C"/>
                </a:solidFill>
              </a:rPr>
              <a:t>Health Topics</a:t>
            </a:r>
          </a:p>
        </p:txBody>
      </p:sp>
      <p:sp>
        <p:nvSpPr>
          <p:cNvPr id="3" name="Text Placeholder 2"/>
          <p:cNvSpPr>
            <a:spLocks noGrp="1"/>
          </p:cNvSpPr>
          <p:nvPr>
            <p:ph type="subTitle" idx="1"/>
          </p:nvPr>
        </p:nvSpPr>
        <p:spPr>
          <a:xfrm>
            <a:off x="265500" y="1053296"/>
            <a:ext cx="4045200" cy="2984879"/>
          </a:xfrm>
        </p:spPr>
        <p:txBody>
          <a:bodyPr>
            <a:normAutofit/>
          </a:bodyPr>
          <a:lstStyle/>
          <a:p>
            <a:pPr marL="114300" indent="0" algn="l"/>
            <a:r>
              <a:rPr lang="en-US" sz="2400" u="sng" dirty="0">
                <a:solidFill>
                  <a:schemeClr val="tx1"/>
                </a:solidFill>
              </a:rPr>
              <a:t>Search</a:t>
            </a:r>
          </a:p>
          <a:p>
            <a:pPr marL="482600" algn="l">
              <a:buFont typeface="Arial" panose="020B0604020202020204" pitchFamily="34" charset="0"/>
              <a:buChar char="•"/>
            </a:pPr>
            <a:r>
              <a:rPr lang="en-US" sz="2400" dirty="0">
                <a:solidFill>
                  <a:schemeClr val="tx1"/>
                </a:solidFill>
              </a:rPr>
              <a:t>Refine by Type</a:t>
            </a:r>
          </a:p>
          <a:p>
            <a:pPr marL="482600" algn="l">
              <a:buFont typeface="Arial" panose="020B0604020202020204" pitchFamily="34" charset="0"/>
              <a:buChar char="•"/>
            </a:pPr>
            <a:r>
              <a:rPr lang="en-US" sz="2400" dirty="0">
                <a:solidFill>
                  <a:schemeClr val="tx1"/>
                </a:solidFill>
              </a:rPr>
              <a:t>Health Topics</a:t>
            </a:r>
          </a:p>
          <a:p>
            <a:pPr marL="482600" algn="l">
              <a:buFont typeface="Arial" panose="020B0604020202020204" pitchFamily="34" charset="0"/>
              <a:buChar char="•"/>
            </a:pPr>
            <a:r>
              <a:rPr lang="en-US" sz="2400" dirty="0">
                <a:solidFill>
                  <a:schemeClr val="tx1"/>
                </a:solidFill>
              </a:rPr>
              <a:t>Health Topic Page</a:t>
            </a:r>
          </a:p>
          <a:p>
            <a:pPr marL="939800" lvl="1" indent="-342900" algn="l">
              <a:buFont typeface="Arial" panose="020B0604020202020204" pitchFamily="34" charset="0"/>
              <a:buChar char="•"/>
            </a:pPr>
            <a:endParaRPr lang="en-US" sz="2400" dirty="0">
              <a:solidFill>
                <a:schemeClr val="tx1"/>
              </a:solidFill>
            </a:endParaRPr>
          </a:p>
          <a:p>
            <a:pPr marL="114300" indent="0" algn="l"/>
            <a:r>
              <a:rPr lang="en-US" sz="2400" u="sng" dirty="0">
                <a:solidFill>
                  <a:schemeClr val="tx1"/>
                </a:solidFill>
              </a:rPr>
              <a:t>Browsing</a:t>
            </a:r>
          </a:p>
          <a:p>
            <a:pPr marL="482600" algn="l">
              <a:buFont typeface="Arial" panose="020B0604020202020204" pitchFamily="34" charset="0"/>
              <a:buChar char="•"/>
            </a:pPr>
            <a:r>
              <a:rPr lang="en-US" sz="2400" dirty="0">
                <a:solidFill>
                  <a:schemeClr val="tx1"/>
                </a:solidFill>
              </a:rPr>
              <a:t>Health Topics</a:t>
            </a:r>
          </a:p>
          <a:p>
            <a:endParaRPr lang="en-US" sz="2000" dirty="0"/>
          </a:p>
        </p:txBody>
      </p:sp>
      <p:sp>
        <p:nvSpPr>
          <p:cNvPr id="4" name="Text Placeholder 3"/>
          <p:cNvSpPr>
            <a:spLocks noGrp="1"/>
          </p:cNvSpPr>
          <p:nvPr>
            <p:ph type="body" idx="2"/>
          </p:nvPr>
        </p:nvSpPr>
        <p:spPr/>
        <p:txBody>
          <a:bodyPr>
            <a:normAutofit/>
          </a:bodyPr>
          <a:lstStyle/>
          <a:p>
            <a:pPr marL="114300" indent="0">
              <a:buNone/>
            </a:pPr>
            <a:r>
              <a:rPr lang="en-US" sz="2400" u="sng" dirty="0">
                <a:solidFill>
                  <a:srgbClr val="1B578C"/>
                </a:solidFill>
                <a:hlinkClick r:id="rId3"/>
              </a:rPr>
              <a:t>Example Question</a:t>
            </a:r>
            <a:endParaRPr lang="en-US" sz="2400" u="sng" dirty="0">
              <a:solidFill>
                <a:srgbClr val="1B578C"/>
              </a:solidFill>
            </a:endParaRPr>
          </a:p>
          <a:p>
            <a:pPr marL="114300" indent="0">
              <a:buNone/>
            </a:pPr>
            <a:r>
              <a:rPr lang="en-US" sz="2400" dirty="0">
                <a:solidFill>
                  <a:schemeClr val="tx1"/>
                </a:solidFill>
              </a:rPr>
              <a:t>How much exercise do I need?</a:t>
            </a:r>
          </a:p>
        </p:txBody>
      </p:sp>
    </p:spTree>
    <p:extLst>
      <p:ext uri="{BB962C8B-B14F-4D97-AF65-F5344CB8AC3E}">
        <p14:creationId xmlns:p14="http://schemas.microsoft.com/office/powerpoint/2010/main" val="1094324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1B578C"/>
                </a:solidFill>
              </a:rPr>
              <a:t>Exercise 1</a:t>
            </a:r>
            <a:endParaRPr lang="en-US" b="1" dirty="0">
              <a:solidFill>
                <a:srgbClr val="1B578C"/>
              </a:solidFill>
            </a:endParaRPr>
          </a:p>
        </p:txBody>
      </p:sp>
      <p:sp>
        <p:nvSpPr>
          <p:cNvPr id="3" name="Text Placeholder 2"/>
          <p:cNvSpPr>
            <a:spLocks noGrp="1"/>
          </p:cNvSpPr>
          <p:nvPr>
            <p:ph type="body" idx="1"/>
          </p:nvPr>
        </p:nvSpPr>
        <p:spPr/>
        <p:txBody>
          <a:bodyPr>
            <a:normAutofit/>
          </a:bodyPr>
          <a:lstStyle/>
          <a:p>
            <a:pPr marL="114300" indent="0">
              <a:buNone/>
            </a:pPr>
            <a:r>
              <a:rPr lang="en-US" sz="2400" dirty="0">
                <a:solidFill>
                  <a:schemeClr val="tx1"/>
                </a:solidFill>
              </a:rPr>
              <a:t>My mom was recently diagnosed with Breast Cancer. </a:t>
            </a:r>
          </a:p>
          <a:p>
            <a:pPr marL="114300" indent="0">
              <a:buNone/>
            </a:pPr>
            <a:endParaRPr lang="en-US" sz="2400" dirty="0">
              <a:solidFill>
                <a:schemeClr val="tx1"/>
              </a:solidFill>
            </a:endParaRPr>
          </a:p>
          <a:p>
            <a:pPr marL="114300" indent="0">
              <a:buNone/>
            </a:pPr>
            <a:r>
              <a:rPr lang="en-US" sz="2400" dirty="0">
                <a:solidFill>
                  <a:schemeClr val="tx1"/>
                </a:solidFill>
              </a:rPr>
              <a:t>Can you help me find some information I can share with my family?</a:t>
            </a:r>
          </a:p>
        </p:txBody>
      </p:sp>
    </p:spTree>
    <p:extLst>
      <p:ext uri="{BB962C8B-B14F-4D97-AF65-F5344CB8AC3E}">
        <p14:creationId xmlns:p14="http://schemas.microsoft.com/office/powerpoint/2010/main" val="1017422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MedlinePlus Breast Cancer Health Topic Page" title="MedlinePlus Breast Cancer Health Topic">
            <a:hlinkClick r:id="rId3"/>
          </p:cNvPr>
          <p:cNvPicPr>
            <a:picLocks noChangeAspect="1"/>
          </p:cNvPicPr>
          <p:nvPr/>
        </p:nvPicPr>
        <p:blipFill>
          <a:blip r:embed="rId4"/>
          <a:stretch>
            <a:fillRect/>
          </a:stretch>
        </p:blipFill>
        <p:spPr>
          <a:xfrm>
            <a:off x="994705" y="104172"/>
            <a:ext cx="6806632" cy="4401280"/>
          </a:xfrm>
          <a:prstGeom prst="rect">
            <a:avLst/>
          </a:prstGeom>
        </p:spPr>
      </p:pic>
      <p:sp>
        <p:nvSpPr>
          <p:cNvPr id="7" name="Title 6"/>
          <p:cNvSpPr>
            <a:spLocks noGrp="1"/>
          </p:cNvSpPr>
          <p:nvPr>
            <p:ph type="title"/>
          </p:nvPr>
        </p:nvSpPr>
        <p:spPr/>
        <p:txBody>
          <a:bodyPr>
            <a:normAutofit fontScale="90000"/>
          </a:bodyPr>
          <a:lstStyle/>
          <a:p>
            <a:pPr algn="ctr"/>
            <a:r>
              <a:rPr lang="en-US" dirty="0">
                <a:solidFill>
                  <a:srgbClr val="1B578C"/>
                </a:solidFill>
              </a:rPr>
              <a:t>Topic Page</a:t>
            </a:r>
          </a:p>
        </p:txBody>
      </p:sp>
    </p:spTree>
    <p:extLst>
      <p:ext uri="{BB962C8B-B14F-4D97-AF65-F5344CB8AC3E}">
        <p14:creationId xmlns:p14="http://schemas.microsoft.com/office/powerpoint/2010/main" val="2697203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 of related health topics to diabetes" title="Related Health Topics"/>
          <p:cNvPicPr>
            <a:picLocks noChangeAspect="1"/>
          </p:cNvPicPr>
          <p:nvPr/>
        </p:nvPicPr>
        <p:blipFill>
          <a:blip r:embed="rId3"/>
          <a:stretch>
            <a:fillRect/>
          </a:stretch>
        </p:blipFill>
        <p:spPr>
          <a:xfrm>
            <a:off x="5727538" y="857266"/>
            <a:ext cx="3104762" cy="3600000"/>
          </a:xfrm>
          <a:prstGeom prst="rect">
            <a:avLst/>
          </a:prstGeom>
        </p:spPr>
      </p:pic>
      <p:pic>
        <p:nvPicPr>
          <p:cNvPr id="6" name="Picture 5" descr="Picture of Medical Encyclopedia topics related to diabetes " title="Picture of Medical Encyclopedia"/>
          <p:cNvPicPr>
            <a:picLocks noChangeAspect="1"/>
          </p:cNvPicPr>
          <p:nvPr/>
        </p:nvPicPr>
        <p:blipFill>
          <a:blip r:embed="rId4"/>
          <a:stretch>
            <a:fillRect/>
          </a:stretch>
        </p:blipFill>
        <p:spPr>
          <a:xfrm>
            <a:off x="3012146" y="857266"/>
            <a:ext cx="2323784" cy="3640595"/>
          </a:xfrm>
          <a:prstGeom prst="rect">
            <a:avLst/>
          </a:prstGeom>
        </p:spPr>
      </p:pic>
      <p:sp>
        <p:nvSpPr>
          <p:cNvPr id="2" name="Title 1"/>
          <p:cNvSpPr>
            <a:spLocks noGrp="1"/>
          </p:cNvSpPr>
          <p:nvPr>
            <p:ph type="title"/>
          </p:nvPr>
        </p:nvSpPr>
        <p:spPr/>
        <p:txBody>
          <a:bodyPr>
            <a:normAutofit fontScale="90000"/>
          </a:bodyPr>
          <a:lstStyle/>
          <a:p>
            <a:r>
              <a:rPr lang="en-US" b="1" dirty="0">
                <a:solidFill>
                  <a:srgbClr val="1B578C"/>
                </a:solidFill>
              </a:rPr>
              <a:t>Other Features</a:t>
            </a:r>
          </a:p>
        </p:txBody>
      </p:sp>
    </p:spTree>
    <p:extLst>
      <p:ext uri="{BB962C8B-B14F-4D97-AF65-F5344CB8AC3E}">
        <p14:creationId xmlns:p14="http://schemas.microsoft.com/office/powerpoint/2010/main" val="1181066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00" y="304728"/>
            <a:ext cx="4045200" cy="1130533"/>
          </a:xfrm>
        </p:spPr>
        <p:txBody>
          <a:bodyPr>
            <a:normAutofit fontScale="90000"/>
          </a:bodyPr>
          <a:lstStyle/>
          <a:p>
            <a:r>
              <a:rPr lang="en-US" b="1" dirty="0" smtClean="0">
                <a:solidFill>
                  <a:srgbClr val="1B578C"/>
                </a:solidFill>
              </a:rPr>
              <a:t>Health Topic Categories</a:t>
            </a:r>
            <a:endParaRPr lang="en-US" b="1" dirty="0">
              <a:solidFill>
                <a:srgbClr val="1B578C"/>
              </a:solidFill>
            </a:endParaRPr>
          </a:p>
        </p:txBody>
      </p:sp>
      <p:sp>
        <p:nvSpPr>
          <p:cNvPr id="6" name="Subtitle 5"/>
          <p:cNvSpPr>
            <a:spLocks noGrp="1"/>
          </p:cNvSpPr>
          <p:nvPr>
            <p:ph type="subTitle" idx="1"/>
          </p:nvPr>
        </p:nvSpPr>
        <p:spPr>
          <a:xfrm>
            <a:off x="265500" y="1435261"/>
            <a:ext cx="4045200" cy="2602914"/>
          </a:xfrm>
        </p:spPr>
        <p:txBody>
          <a:bodyPr>
            <a:normAutofit/>
          </a:bodyPr>
          <a:lstStyle/>
          <a:p>
            <a:pPr algn="l">
              <a:buFont typeface="Arial" panose="020B0604020202020204" pitchFamily="34" charset="0"/>
              <a:buChar char="•"/>
            </a:pPr>
            <a:r>
              <a:rPr lang="en-US" sz="2400" dirty="0">
                <a:solidFill>
                  <a:schemeClr val="tx1"/>
                </a:solidFill>
              </a:rPr>
              <a:t>Basics</a:t>
            </a:r>
          </a:p>
          <a:p>
            <a:pPr algn="l">
              <a:buFont typeface="Arial" panose="020B0604020202020204" pitchFamily="34" charset="0"/>
              <a:buChar char="•"/>
            </a:pPr>
            <a:r>
              <a:rPr lang="en-US" sz="2400" dirty="0">
                <a:solidFill>
                  <a:schemeClr val="tx1"/>
                </a:solidFill>
              </a:rPr>
              <a:t>Learn More</a:t>
            </a:r>
          </a:p>
          <a:p>
            <a:pPr algn="l">
              <a:buFont typeface="Arial" panose="020B0604020202020204" pitchFamily="34" charset="0"/>
              <a:buChar char="•"/>
            </a:pPr>
            <a:r>
              <a:rPr lang="en-US" sz="2400" dirty="0">
                <a:solidFill>
                  <a:schemeClr val="tx1"/>
                </a:solidFill>
              </a:rPr>
              <a:t>See, Play, and Learn</a:t>
            </a:r>
          </a:p>
          <a:p>
            <a:pPr algn="l">
              <a:buFont typeface="Arial" panose="020B0604020202020204" pitchFamily="34" charset="0"/>
              <a:buChar char="•"/>
            </a:pPr>
            <a:r>
              <a:rPr lang="en-US" sz="2400" dirty="0">
                <a:solidFill>
                  <a:schemeClr val="tx1"/>
                </a:solidFill>
              </a:rPr>
              <a:t>Research</a:t>
            </a:r>
          </a:p>
          <a:p>
            <a:pPr algn="l">
              <a:buFont typeface="Arial" panose="020B0604020202020204" pitchFamily="34" charset="0"/>
              <a:buChar char="•"/>
            </a:pPr>
            <a:r>
              <a:rPr lang="en-US" sz="2400" dirty="0">
                <a:solidFill>
                  <a:schemeClr val="tx1"/>
                </a:solidFill>
              </a:rPr>
              <a:t>Resources</a:t>
            </a:r>
          </a:p>
          <a:p>
            <a:pPr algn="l">
              <a:buFont typeface="Arial" panose="020B0604020202020204" pitchFamily="34" charset="0"/>
              <a:buChar char="•"/>
            </a:pPr>
            <a:r>
              <a:rPr lang="en-US" sz="2400" dirty="0">
                <a:solidFill>
                  <a:schemeClr val="tx1"/>
                </a:solidFill>
              </a:rPr>
              <a:t>For You</a:t>
            </a:r>
          </a:p>
        </p:txBody>
      </p:sp>
      <p:sp>
        <p:nvSpPr>
          <p:cNvPr id="7" name="Text Placeholder 6"/>
          <p:cNvSpPr>
            <a:spLocks noGrp="1"/>
          </p:cNvSpPr>
          <p:nvPr>
            <p:ph type="body" idx="2"/>
          </p:nvPr>
        </p:nvSpPr>
        <p:spPr/>
        <p:txBody>
          <a:bodyPr>
            <a:normAutofit/>
          </a:bodyPr>
          <a:lstStyle/>
          <a:p>
            <a:pPr marL="114300" indent="0">
              <a:buNone/>
            </a:pPr>
            <a:r>
              <a:rPr lang="en-US" sz="2400" u="sng" dirty="0">
                <a:solidFill>
                  <a:srgbClr val="1B578C"/>
                </a:solidFill>
                <a:hlinkClick r:id="rId3"/>
              </a:rPr>
              <a:t>Example Question</a:t>
            </a:r>
            <a:endParaRPr lang="en-US" sz="2400" u="sng" dirty="0">
              <a:solidFill>
                <a:srgbClr val="1B578C"/>
              </a:solidFill>
            </a:endParaRPr>
          </a:p>
          <a:p>
            <a:pPr marL="114300" indent="0">
              <a:buNone/>
            </a:pPr>
            <a:r>
              <a:rPr lang="en-US" sz="2400" dirty="0">
                <a:solidFill>
                  <a:schemeClr val="tx1"/>
                </a:solidFill>
              </a:rPr>
              <a:t>Where do I go to find a Calorie Counter to help me with Weight Control?</a:t>
            </a:r>
          </a:p>
        </p:txBody>
      </p:sp>
    </p:spTree>
    <p:extLst>
      <p:ext uri="{BB962C8B-B14F-4D97-AF65-F5344CB8AC3E}">
        <p14:creationId xmlns:p14="http://schemas.microsoft.com/office/powerpoint/2010/main" val="2945236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B578C"/>
                </a:solidFill>
              </a:rPr>
              <a:t>On Your Own</a:t>
            </a:r>
          </a:p>
        </p:txBody>
      </p:sp>
      <p:sp>
        <p:nvSpPr>
          <p:cNvPr id="4" name="Text Placeholder 3"/>
          <p:cNvSpPr>
            <a:spLocks noGrp="1"/>
          </p:cNvSpPr>
          <p:nvPr>
            <p:ph type="body" idx="2"/>
          </p:nvPr>
        </p:nvSpPr>
        <p:spPr/>
        <p:txBody>
          <a:bodyPr>
            <a:normAutofit/>
          </a:bodyPr>
          <a:lstStyle/>
          <a:p>
            <a:r>
              <a:rPr lang="en-US" sz="2400" dirty="0">
                <a:solidFill>
                  <a:schemeClr val="tx1"/>
                </a:solidFill>
              </a:rPr>
              <a:t>Look up: </a:t>
            </a:r>
            <a:r>
              <a:rPr lang="en-US" sz="2400" b="1" dirty="0">
                <a:solidFill>
                  <a:schemeClr val="tx1"/>
                </a:solidFill>
              </a:rPr>
              <a:t>Depression</a:t>
            </a:r>
          </a:p>
          <a:p>
            <a:r>
              <a:rPr lang="en-US" sz="2400" dirty="0">
                <a:solidFill>
                  <a:schemeClr val="tx1"/>
                </a:solidFill>
              </a:rPr>
              <a:t>What category would you find information depression and anxiety in Migraine patients?</a:t>
            </a:r>
          </a:p>
        </p:txBody>
      </p:sp>
    </p:spTree>
    <p:extLst>
      <p:ext uri="{BB962C8B-B14F-4D97-AF65-F5344CB8AC3E}">
        <p14:creationId xmlns:p14="http://schemas.microsoft.com/office/powerpoint/2010/main" val="2771308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 of things related to living with diabetes. " title="Living with Section of Diabetes Topic"/>
          <p:cNvPicPr>
            <a:picLocks noChangeAspect="1"/>
          </p:cNvPicPr>
          <p:nvPr/>
        </p:nvPicPr>
        <p:blipFill>
          <a:blip r:embed="rId3"/>
          <a:stretch>
            <a:fillRect/>
          </a:stretch>
        </p:blipFill>
        <p:spPr>
          <a:xfrm>
            <a:off x="2326931" y="159798"/>
            <a:ext cx="6390941" cy="4360227"/>
          </a:xfrm>
          <a:prstGeom prst="rect">
            <a:avLst/>
          </a:prstGeom>
        </p:spPr>
      </p:pic>
      <p:sp>
        <p:nvSpPr>
          <p:cNvPr id="5" name="Title 4"/>
          <p:cNvSpPr>
            <a:spLocks noGrp="1"/>
          </p:cNvSpPr>
          <p:nvPr>
            <p:ph type="title"/>
          </p:nvPr>
        </p:nvSpPr>
        <p:spPr>
          <a:xfrm rot="16200000">
            <a:off x="-1381124" y="1973662"/>
            <a:ext cx="4520025" cy="572700"/>
          </a:xfrm>
        </p:spPr>
        <p:txBody>
          <a:bodyPr>
            <a:normAutofit fontScale="90000"/>
          </a:bodyPr>
          <a:lstStyle/>
          <a:p>
            <a:r>
              <a:rPr lang="en-US" dirty="0">
                <a:solidFill>
                  <a:schemeClr val="bg1"/>
                </a:solidFill>
              </a:rPr>
              <a:t>Health Topic: Link Descriptions</a:t>
            </a:r>
          </a:p>
        </p:txBody>
      </p:sp>
    </p:spTree>
    <p:extLst>
      <p:ext uri="{BB962C8B-B14F-4D97-AF65-F5344CB8AC3E}">
        <p14:creationId xmlns:p14="http://schemas.microsoft.com/office/powerpoint/2010/main" val="1269651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MedlinePlus logo with motto Trusted Health Information for You" title="MedlinePl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802" y="2067467"/>
            <a:ext cx="3095625" cy="638175"/>
          </a:xfrm>
          <a:prstGeom prst="rect">
            <a:avLst/>
          </a:prstGeom>
        </p:spPr>
      </p:pic>
      <p:sp>
        <p:nvSpPr>
          <p:cNvPr id="3" name="Text Placeholder 2"/>
          <p:cNvSpPr>
            <a:spLocks noGrp="1"/>
          </p:cNvSpPr>
          <p:nvPr>
            <p:ph type="body" idx="1"/>
          </p:nvPr>
        </p:nvSpPr>
        <p:spPr>
          <a:xfrm>
            <a:off x="554769" y="1458410"/>
            <a:ext cx="4352897" cy="2882096"/>
          </a:xfrm>
        </p:spPr>
        <p:txBody>
          <a:bodyPr/>
          <a:lstStyle/>
          <a:p>
            <a:r>
              <a:rPr lang="en-US" sz="2400" dirty="0">
                <a:solidFill>
                  <a:schemeClr val="tx1"/>
                </a:solidFill>
              </a:rPr>
              <a:t>Regularly updated content;</a:t>
            </a:r>
          </a:p>
          <a:p>
            <a:r>
              <a:rPr lang="en-US" sz="2400" dirty="0">
                <a:solidFill>
                  <a:schemeClr val="tx1"/>
                </a:solidFill>
              </a:rPr>
              <a:t>Attributed authors;</a:t>
            </a:r>
          </a:p>
          <a:p>
            <a:r>
              <a:rPr lang="en-US" sz="2400" dirty="0">
                <a:solidFill>
                  <a:schemeClr val="tx1"/>
                </a:solidFill>
              </a:rPr>
              <a:t>Authoritative links; and</a:t>
            </a:r>
          </a:p>
          <a:p>
            <a:r>
              <a:rPr lang="en-US" sz="2400" dirty="0">
                <a:solidFill>
                  <a:schemeClr val="tx1"/>
                </a:solidFill>
              </a:rPr>
              <a:t>Easy-to-read summaries.</a:t>
            </a:r>
          </a:p>
          <a:p>
            <a:endParaRPr lang="en-US" dirty="0"/>
          </a:p>
        </p:txBody>
      </p:sp>
      <p:sp>
        <p:nvSpPr>
          <p:cNvPr id="2" name="Title 1"/>
          <p:cNvSpPr>
            <a:spLocks noGrp="1"/>
          </p:cNvSpPr>
          <p:nvPr>
            <p:ph type="title"/>
          </p:nvPr>
        </p:nvSpPr>
        <p:spPr/>
        <p:txBody>
          <a:bodyPr>
            <a:normAutofit fontScale="90000"/>
          </a:bodyPr>
          <a:lstStyle/>
          <a:p>
            <a:pPr algn="ctr"/>
            <a:r>
              <a:rPr lang="en-US" sz="4400" b="1" dirty="0">
                <a:solidFill>
                  <a:srgbClr val="1B578C"/>
                </a:solidFill>
              </a:rPr>
              <a:t>Health Topics: Key Points</a:t>
            </a:r>
            <a:r>
              <a:rPr lang="en-US" dirty="0"/>
              <a:t>	</a:t>
            </a:r>
          </a:p>
        </p:txBody>
      </p:sp>
    </p:spTree>
    <p:extLst>
      <p:ext uri="{BB962C8B-B14F-4D97-AF65-F5344CB8AC3E}">
        <p14:creationId xmlns:p14="http://schemas.microsoft.com/office/powerpoint/2010/main" val="3964741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Exercises 2</a:t>
            </a:r>
            <a:endParaRPr lang="en-US" dirty="0"/>
          </a:p>
        </p:txBody>
      </p:sp>
      <p:sp>
        <p:nvSpPr>
          <p:cNvPr id="3" name="Text Placeholder 2"/>
          <p:cNvSpPr>
            <a:spLocks noGrp="1"/>
          </p:cNvSpPr>
          <p:nvPr>
            <p:ph type="body" idx="1"/>
          </p:nvPr>
        </p:nvSpPr>
        <p:spPr/>
        <p:txBody>
          <a:bodyPr>
            <a:normAutofit fontScale="92500" lnSpcReduction="10000"/>
          </a:bodyPr>
          <a:lstStyle/>
          <a:p>
            <a:pPr>
              <a:buFont typeface="+mj-lt"/>
              <a:buAutoNum type="arabicPeriod"/>
            </a:pPr>
            <a:r>
              <a:rPr lang="en-US" sz="2000" dirty="0">
                <a:solidFill>
                  <a:schemeClr val="tx1"/>
                </a:solidFill>
              </a:rPr>
              <a:t>Go to the </a:t>
            </a:r>
            <a:r>
              <a:rPr lang="en-US" sz="2000" dirty="0">
                <a:hlinkClick r:id="rId3"/>
              </a:rPr>
              <a:t>Hepatitis C</a:t>
            </a:r>
            <a:r>
              <a:rPr lang="en-US" sz="2000" dirty="0"/>
              <a:t> </a:t>
            </a:r>
            <a:r>
              <a:rPr lang="en-US" sz="2000" dirty="0">
                <a:solidFill>
                  <a:schemeClr val="tx1"/>
                </a:solidFill>
              </a:rPr>
              <a:t>health topic page. Click on the “liver biopsy” link under the Medical Encyclopedia and answer the following question: Who is the author of the information about liver biopsy in the Medical Encyclopedia?</a:t>
            </a:r>
          </a:p>
          <a:p>
            <a:pPr>
              <a:buFont typeface="+mj-lt"/>
              <a:buAutoNum type="arabicPeriod"/>
            </a:pPr>
            <a:endParaRPr lang="en-US" sz="2000" dirty="0">
              <a:solidFill>
                <a:schemeClr val="tx1"/>
              </a:solidFill>
            </a:endParaRPr>
          </a:p>
          <a:p>
            <a:pPr>
              <a:buFont typeface="+mj-lt"/>
              <a:buAutoNum type="arabicPeriod"/>
            </a:pPr>
            <a:r>
              <a:rPr lang="en-US" sz="2000" dirty="0">
                <a:solidFill>
                  <a:schemeClr val="tx1"/>
                </a:solidFill>
              </a:rPr>
              <a:t>Go to the </a:t>
            </a:r>
            <a:r>
              <a:rPr lang="en-US" sz="2000" dirty="0">
                <a:hlinkClick r:id="rId4"/>
              </a:rPr>
              <a:t>Obesity</a:t>
            </a:r>
            <a:r>
              <a:rPr lang="en-US" sz="2000" dirty="0"/>
              <a:t> </a:t>
            </a:r>
            <a:r>
              <a:rPr lang="en-US" sz="2000" dirty="0">
                <a:solidFill>
                  <a:schemeClr val="tx1"/>
                </a:solidFill>
              </a:rPr>
              <a:t>health topic page and answer the following question: Which is a Related Health Topic to Obesity featured on the page?</a:t>
            </a:r>
          </a:p>
          <a:p>
            <a:pPr lvl="1">
              <a:buFont typeface="+mj-lt"/>
              <a:buAutoNum type="arabicPeriod"/>
            </a:pPr>
            <a:r>
              <a:rPr lang="en-US" sz="2000" dirty="0">
                <a:solidFill>
                  <a:schemeClr val="tx1"/>
                </a:solidFill>
              </a:rPr>
              <a:t>Diet and Exercise</a:t>
            </a:r>
          </a:p>
          <a:p>
            <a:pPr lvl="1">
              <a:buFont typeface="+mj-lt"/>
              <a:buAutoNum type="arabicPeriod"/>
            </a:pPr>
            <a:r>
              <a:rPr lang="en-US" sz="2000" dirty="0">
                <a:solidFill>
                  <a:schemeClr val="tx1"/>
                </a:solidFill>
              </a:rPr>
              <a:t>Weight Control</a:t>
            </a:r>
          </a:p>
          <a:p>
            <a:pPr lvl="1">
              <a:buFont typeface="+mj-lt"/>
              <a:buAutoNum type="arabicPeriod"/>
            </a:pPr>
            <a:r>
              <a:rPr lang="en-US" sz="2000" dirty="0">
                <a:solidFill>
                  <a:schemeClr val="tx1"/>
                </a:solidFill>
              </a:rPr>
              <a:t>Nutrition</a:t>
            </a:r>
          </a:p>
          <a:p>
            <a:pPr>
              <a:buFont typeface="+mj-lt"/>
              <a:buAutoNum type="arabicPeriod"/>
            </a:pPr>
            <a:endParaRPr lang="en-US" dirty="0"/>
          </a:p>
          <a:p>
            <a:pPr>
              <a:buFont typeface="+mj-lt"/>
              <a:buAutoNum type="arabicPeriod"/>
            </a:pPr>
            <a:endParaRPr lang="en-US" dirty="0"/>
          </a:p>
        </p:txBody>
      </p:sp>
    </p:spTree>
    <p:extLst>
      <p:ext uri="{BB962C8B-B14F-4D97-AF65-F5344CB8AC3E}">
        <p14:creationId xmlns:p14="http://schemas.microsoft.com/office/powerpoint/2010/main" val="423816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500" y="284051"/>
            <a:ext cx="4045200" cy="1482300"/>
          </a:xfrm>
        </p:spPr>
        <p:txBody>
          <a:bodyPr/>
          <a:lstStyle/>
          <a:p>
            <a:r>
              <a:rPr lang="en-US" b="1" dirty="0">
                <a:solidFill>
                  <a:srgbClr val="1B578C"/>
                </a:solidFill>
              </a:rPr>
              <a:t>Drugs and Supplements</a:t>
            </a:r>
          </a:p>
        </p:txBody>
      </p:sp>
      <p:sp>
        <p:nvSpPr>
          <p:cNvPr id="5" name="Subtitle 4"/>
          <p:cNvSpPr>
            <a:spLocks noGrp="1"/>
          </p:cNvSpPr>
          <p:nvPr>
            <p:ph type="subTitle" idx="1"/>
          </p:nvPr>
        </p:nvSpPr>
        <p:spPr>
          <a:xfrm>
            <a:off x="265500" y="1766350"/>
            <a:ext cx="4045200" cy="2539431"/>
          </a:xfrm>
        </p:spPr>
        <p:txBody>
          <a:bodyPr>
            <a:normAutofit lnSpcReduction="10000"/>
          </a:bodyPr>
          <a:lstStyle/>
          <a:p>
            <a:pPr marL="114300" indent="0" algn="l"/>
            <a:r>
              <a:rPr lang="en-US" sz="2400" u="sng" dirty="0">
                <a:solidFill>
                  <a:schemeClr val="tx1"/>
                </a:solidFill>
              </a:rPr>
              <a:t>Search</a:t>
            </a:r>
          </a:p>
          <a:p>
            <a:pPr marL="482600" algn="l">
              <a:buFont typeface="Arial" panose="020B0604020202020204" pitchFamily="34" charset="0"/>
              <a:buChar char="•"/>
            </a:pPr>
            <a:r>
              <a:rPr lang="en-US" sz="2400" dirty="0">
                <a:solidFill>
                  <a:schemeClr val="tx1"/>
                </a:solidFill>
              </a:rPr>
              <a:t>Refine by Type</a:t>
            </a:r>
          </a:p>
          <a:p>
            <a:pPr marL="482600" algn="l">
              <a:buFont typeface="Arial" panose="020B0604020202020204" pitchFamily="34" charset="0"/>
              <a:buChar char="•"/>
            </a:pPr>
            <a:r>
              <a:rPr lang="en-US" sz="2400" dirty="0">
                <a:solidFill>
                  <a:schemeClr val="tx1"/>
                </a:solidFill>
              </a:rPr>
              <a:t>Health Topics</a:t>
            </a:r>
          </a:p>
          <a:p>
            <a:pPr marL="482600" algn="l">
              <a:buFont typeface="Arial" panose="020B0604020202020204" pitchFamily="34" charset="0"/>
              <a:buChar char="•"/>
            </a:pPr>
            <a:r>
              <a:rPr lang="en-US" sz="2400" dirty="0">
                <a:solidFill>
                  <a:schemeClr val="tx1"/>
                </a:solidFill>
              </a:rPr>
              <a:t>Health Topic Page</a:t>
            </a:r>
          </a:p>
          <a:p>
            <a:pPr marL="939800" lvl="1" indent="-342900" algn="l">
              <a:buFont typeface="Arial" panose="020B0604020202020204" pitchFamily="34" charset="0"/>
              <a:buChar char="•"/>
            </a:pPr>
            <a:endParaRPr lang="en-US" sz="2400" dirty="0">
              <a:solidFill>
                <a:schemeClr val="tx1"/>
              </a:solidFill>
            </a:endParaRPr>
          </a:p>
          <a:p>
            <a:pPr marL="114300" indent="0" algn="l"/>
            <a:r>
              <a:rPr lang="en-US" sz="2400" u="sng" dirty="0">
                <a:solidFill>
                  <a:schemeClr val="tx1"/>
                </a:solidFill>
              </a:rPr>
              <a:t>Browsing</a:t>
            </a:r>
          </a:p>
          <a:p>
            <a:pPr marL="482600" algn="l">
              <a:buFont typeface="Arial" panose="020B0604020202020204" pitchFamily="34" charset="0"/>
              <a:buChar char="•"/>
            </a:pPr>
            <a:r>
              <a:rPr lang="en-US" sz="2400" dirty="0">
                <a:solidFill>
                  <a:schemeClr val="tx1"/>
                </a:solidFill>
              </a:rPr>
              <a:t>Drugs &amp; Supplements</a:t>
            </a:r>
          </a:p>
          <a:p>
            <a:endParaRPr lang="en-US" dirty="0"/>
          </a:p>
        </p:txBody>
      </p:sp>
      <p:sp>
        <p:nvSpPr>
          <p:cNvPr id="6" name="Text Placeholder 5"/>
          <p:cNvSpPr>
            <a:spLocks noGrp="1"/>
          </p:cNvSpPr>
          <p:nvPr>
            <p:ph type="body" idx="2"/>
          </p:nvPr>
        </p:nvSpPr>
        <p:spPr/>
        <p:txBody>
          <a:bodyPr>
            <a:normAutofit/>
          </a:bodyPr>
          <a:lstStyle/>
          <a:p>
            <a:pPr marL="114300" indent="0">
              <a:buNone/>
            </a:pPr>
            <a:r>
              <a:rPr lang="en-US" sz="2400" dirty="0">
                <a:hlinkClick r:id="rId3"/>
              </a:rPr>
              <a:t>Example Question</a:t>
            </a:r>
            <a:endParaRPr lang="en-US" sz="2400" dirty="0"/>
          </a:p>
          <a:p>
            <a:pPr marL="114300" indent="0">
              <a:buNone/>
            </a:pPr>
            <a:r>
              <a:rPr lang="en-US" sz="2400" dirty="0">
                <a:solidFill>
                  <a:srgbClr val="192841"/>
                </a:solidFill>
              </a:rPr>
              <a:t>My doctor recently diagnosed Ritalin for my child. Can you help me find some information on it so I can share with my child care provider?</a:t>
            </a:r>
          </a:p>
        </p:txBody>
      </p:sp>
    </p:spTree>
    <p:extLst>
      <p:ext uri="{BB962C8B-B14F-4D97-AF65-F5344CB8AC3E}">
        <p14:creationId xmlns:p14="http://schemas.microsoft.com/office/powerpoint/2010/main" val="3113801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NIH NLM NNLM breakdown"/>
          <p:cNvGraphicFramePr>
            <a:graphicFrameLocks noGrp="1"/>
          </p:cNvGraphicFramePr>
          <p:nvPr>
            <p:ph idx="1"/>
            <p:extLst>
              <p:ext uri="{D42A27DB-BD31-4B8C-83A1-F6EECF244321}">
                <p14:modId xmlns:p14="http://schemas.microsoft.com/office/powerpoint/2010/main" val="1742264117"/>
              </p:ext>
            </p:extLst>
          </p:nvPr>
        </p:nvGraphicFramePr>
        <p:xfrm>
          <a:off x="1399032" y="499872"/>
          <a:ext cx="6339840" cy="3901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622554" y="2471831"/>
            <a:ext cx="3426310" cy="1384995"/>
          </a:xfrm>
          <a:prstGeom prst="rect">
            <a:avLst/>
          </a:prstGeom>
          <a:noFill/>
        </p:spPr>
        <p:txBody>
          <a:bodyPr wrap="square" rtlCol="0">
            <a:spAutoFit/>
          </a:bodyPr>
          <a:lstStyle/>
          <a:p>
            <a:pPr lvl="0" algn="ctr"/>
            <a:r>
              <a:rPr lang="en-US" sz="1500" b="1" dirty="0">
                <a:solidFill>
                  <a:prstClr val="black"/>
                </a:solidFill>
              </a:rPr>
              <a:t>Network of the National </a:t>
            </a:r>
          </a:p>
          <a:p>
            <a:pPr lvl="0" algn="ctr"/>
            <a:r>
              <a:rPr lang="en-US" sz="1500" b="1" dirty="0">
                <a:solidFill>
                  <a:prstClr val="black"/>
                </a:solidFill>
              </a:rPr>
              <a:t>Library of Medicine</a:t>
            </a:r>
          </a:p>
          <a:p>
            <a:pPr lvl="0" algn="ctr"/>
            <a:r>
              <a:rPr lang="en-US" dirty="0">
                <a:solidFill>
                  <a:prstClr val="black"/>
                </a:solidFill>
              </a:rPr>
              <a:t>Program of the NLM comprised of 7 Regional Libraries (RMLs) and 3 offices </a:t>
            </a:r>
          </a:p>
        </p:txBody>
      </p:sp>
      <p:sp>
        <p:nvSpPr>
          <p:cNvPr id="9" name="TextBox 8"/>
          <p:cNvSpPr txBox="1"/>
          <p:nvPr/>
        </p:nvSpPr>
        <p:spPr>
          <a:xfrm>
            <a:off x="5017157" y="1842271"/>
            <a:ext cx="3129027" cy="877163"/>
          </a:xfrm>
          <a:prstGeom prst="rect">
            <a:avLst/>
          </a:prstGeom>
          <a:noFill/>
        </p:spPr>
        <p:txBody>
          <a:bodyPr wrap="square" rtlCol="0">
            <a:spAutoFit/>
          </a:bodyPr>
          <a:lstStyle/>
          <a:p>
            <a:pPr lvl="0" algn="ctr"/>
            <a:r>
              <a:rPr lang="en-US" sz="1500" b="1" dirty="0">
                <a:solidFill>
                  <a:prstClr val="black"/>
                </a:solidFill>
              </a:rPr>
              <a:t>National Library of Medicine</a:t>
            </a:r>
          </a:p>
          <a:p>
            <a:pPr lvl="0" algn="ctr"/>
            <a:r>
              <a:rPr lang="en-US" dirty="0">
                <a:solidFill>
                  <a:prstClr val="black"/>
                </a:solidFill>
              </a:rPr>
              <a:t>World’s largest biomedical library</a:t>
            </a:r>
          </a:p>
        </p:txBody>
      </p:sp>
      <p:sp>
        <p:nvSpPr>
          <p:cNvPr id="5" name="TextBox 4"/>
          <p:cNvSpPr txBox="1"/>
          <p:nvPr/>
        </p:nvSpPr>
        <p:spPr>
          <a:xfrm>
            <a:off x="991720" y="899921"/>
            <a:ext cx="3489828" cy="877163"/>
          </a:xfrm>
          <a:prstGeom prst="rect">
            <a:avLst/>
          </a:prstGeom>
          <a:noFill/>
        </p:spPr>
        <p:txBody>
          <a:bodyPr wrap="square" rtlCol="0">
            <a:spAutoFit/>
          </a:bodyPr>
          <a:lstStyle/>
          <a:p>
            <a:pPr algn="ctr"/>
            <a:r>
              <a:rPr lang="en-US" sz="1500" b="1" dirty="0"/>
              <a:t>National Institutes of Health</a:t>
            </a:r>
          </a:p>
          <a:p>
            <a:pPr algn="ctr"/>
            <a:r>
              <a:rPr lang="en-US" dirty="0"/>
              <a:t>Nation’s research agency</a:t>
            </a:r>
          </a:p>
          <a:p>
            <a:pPr algn="ctr"/>
            <a:r>
              <a:rPr lang="en-US" dirty="0"/>
              <a:t>27 institutes and offices </a:t>
            </a:r>
          </a:p>
        </p:txBody>
      </p:sp>
      <p:sp>
        <p:nvSpPr>
          <p:cNvPr id="2" name="Title 1"/>
          <p:cNvSpPr>
            <a:spLocks noGrp="1"/>
          </p:cNvSpPr>
          <p:nvPr>
            <p:ph type="title"/>
          </p:nvPr>
        </p:nvSpPr>
        <p:spPr/>
        <p:txBody>
          <a:bodyPr/>
          <a:lstStyle/>
          <a:p>
            <a:r>
              <a:rPr lang="en-US" dirty="0">
                <a:solidFill>
                  <a:schemeClr val="bg1"/>
                </a:solidFill>
              </a:rPr>
              <a:t>NNL..huh?</a:t>
            </a:r>
          </a:p>
        </p:txBody>
      </p:sp>
    </p:spTree>
    <p:extLst>
      <p:ext uri="{BB962C8B-B14F-4D97-AF65-F5344CB8AC3E}">
        <p14:creationId xmlns:p14="http://schemas.microsoft.com/office/powerpoint/2010/main" val="2083697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x around the word Methylphenidate " title="Highlight box"/>
          <p:cNvSpPr/>
          <p:nvPr/>
        </p:nvSpPr>
        <p:spPr>
          <a:xfrm>
            <a:off x="3029639" y="760164"/>
            <a:ext cx="2434727" cy="4076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ighlight box around " title="Highlight Box"/>
          <p:cNvPicPr>
            <a:picLocks noChangeAspect="1"/>
          </p:cNvPicPr>
          <p:nvPr/>
        </p:nvPicPr>
        <p:blipFill>
          <a:blip r:embed="rId3"/>
          <a:stretch>
            <a:fillRect/>
          </a:stretch>
        </p:blipFill>
        <p:spPr>
          <a:xfrm>
            <a:off x="232300" y="445025"/>
            <a:ext cx="8600000" cy="3733333"/>
          </a:xfrm>
          <a:prstGeom prst="rect">
            <a:avLst/>
          </a:prstGeom>
        </p:spPr>
      </p:pic>
      <p:sp>
        <p:nvSpPr>
          <p:cNvPr id="5" name="Title 4"/>
          <p:cNvSpPr>
            <a:spLocks noGrp="1"/>
          </p:cNvSpPr>
          <p:nvPr>
            <p:ph type="title"/>
          </p:nvPr>
        </p:nvSpPr>
        <p:spPr>
          <a:xfrm>
            <a:off x="311700" y="29895"/>
            <a:ext cx="8520600" cy="572700"/>
          </a:xfrm>
        </p:spPr>
        <p:txBody>
          <a:bodyPr>
            <a:normAutofit fontScale="90000"/>
          </a:bodyPr>
          <a:lstStyle/>
          <a:p>
            <a:r>
              <a:rPr lang="en-US" dirty="0"/>
              <a:t>Ritalin Results</a:t>
            </a:r>
          </a:p>
        </p:txBody>
      </p:sp>
    </p:spTree>
    <p:extLst>
      <p:ext uri="{BB962C8B-B14F-4D97-AF65-F5344CB8AC3E}">
        <p14:creationId xmlns:p14="http://schemas.microsoft.com/office/powerpoint/2010/main" val="30484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500" y="322090"/>
            <a:ext cx="4045200" cy="803969"/>
          </a:xfrm>
        </p:spPr>
        <p:txBody>
          <a:bodyPr>
            <a:normAutofit fontScale="90000"/>
          </a:bodyPr>
          <a:lstStyle/>
          <a:p>
            <a:r>
              <a:rPr lang="en-US" b="1" dirty="0">
                <a:solidFill>
                  <a:srgbClr val="1B578C"/>
                </a:solidFill>
              </a:rPr>
              <a:t>Browsing</a:t>
            </a:r>
          </a:p>
        </p:txBody>
      </p:sp>
      <p:sp>
        <p:nvSpPr>
          <p:cNvPr id="5" name="Subtitle 4"/>
          <p:cNvSpPr>
            <a:spLocks noGrp="1"/>
          </p:cNvSpPr>
          <p:nvPr>
            <p:ph type="subTitle" idx="1"/>
          </p:nvPr>
        </p:nvSpPr>
        <p:spPr>
          <a:xfrm>
            <a:off x="265500" y="1331089"/>
            <a:ext cx="4045200" cy="2707086"/>
          </a:xfrm>
        </p:spPr>
        <p:txBody>
          <a:bodyPr>
            <a:normAutofit/>
          </a:bodyPr>
          <a:lstStyle/>
          <a:p>
            <a:pPr algn="l">
              <a:buFont typeface="Arial" panose="020B0604020202020204" pitchFamily="34" charset="0"/>
              <a:buChar char="•"/>
            </a:pPr>
            <a:r>
              <a:rPr lang="en-US" sz="2400" dirty="0">
                <a:solidFill>
                  <a:schemeClr val="tx1"/>
                </a:solidFill>
              </a:rPr>
              <a:t>Drugs &amp; Supplements</a:t>
            </a:r>
          </a:p>
          <a:p>
            <a:pPr algn="l">
              <a:buFont typeface="Arial" panose="020B0604020202020204" pitchFamily="34" charset="0"/>
              <a:buChar char="•"/>
            </a:pPr>
            <a:endParaRPr lang="en-US" sz="2400" dirty="0">
              <a:solidFill>
                <a:schemeClr val="tx1"/>
              </a:solidFill>
            </a:endParaRPr>
          </a:p>
          <a:p>
            <a:pPr algn="l">
              <a:buFont typeface="Arial" panose="020B0604020202020204" pitchFamily="34" charset="0"/>
              <a:buChar char="•"/>
            </a:pPr>
            <a:r>
              <a:rPr lang="en-US" sz="2400" dirty="0">
                <a:solidFill>
                  <a:schemeClr val="tx1"/>
                </a:solidFill>
              </a:rPr>
              <a:t>Herbs and Supplements</a:t>
            </a:r>
          </a:p>
        </p:txBody>
      </p:sp>
      <p:sp>
        <p:nvSpPr>
          <p:cNvPr id="6" name="Text Placeholder 5"/>
          <p:cNvSpPr>
            <a:spLocks noGrp="1"/>
          </p:cNvSpPr>
          <p:nvPr>
            <p:ph type="body" idx="2"/>
          </p:nvPr>
        </p:nvSpPr>
        <p:spPr/>
        <p:txBody>
          <a:bodyPr>
            <a:normAutofit/>
          </a:bodyPr>
          <a:lstStyle/>
          <a:p>
            <a:pPr marL="114300" indent="0">
              <a:buNone/>
            </a:pPr>
            <a:r>
              <a:rPr lang="en-US" sz="2400" dirty="0">
                <a:hlinkClick r:id="rId3"/>
              </a:rPr>
              <a:t>Example Question</a:t>
            </a:r>
            <a:endParaRPr lang="en-US" sz="2400" dirty="0"/>
          </a:p>
          <a:p>
            <a:pPr marL="114300" indent="0">
              <a:buNone/>
            </a:pPr>
            <a:r>
              <a:rPr lang="en-US" sz="2400" dirty="0">
                <a:solidFill>
                  <a:schemeClr val="tx1"/>
                </a:solidFill>
              </a:rPr>
              <a:t>My 80 year old mom is nauseous every morning. She doesn’t want to take any drugs for nausea. Could she drink ginger to help with that?</a:t>
            </a:r>
          </a:p>
        </p:txBody>
      </p:sp>
    </p:spTree>
    <p:extLst>
      <p:ext uri="{BB962C8B-B14F-4D97-AF65-F5344CB8AC3E}">
        <p14:creationId xmlns:p14="http://schemas.microsoft.com/office/powerpoint/2010/main" val="388292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solidFill>
                  <a:srgbClr val="1B578C"/>
                </a:solidFill>
              </a:rPr>
              <a:t>Exercises 3</a:t>
            </a:r>
            <a:endParaRPr lang="en-US" b="1" dirty="0">
              <a:solidFill>
                <a:srgbClr val="1B578C"/>
              </a:solidFill>
            </a:endParaRPr>
          </a:p>
        </p:txBody>
      </p:sp>
      <p:sp>
        <p:nvSpPr>
          <p:cNvPr id="6" name="Text Placeholder 5"/>
          <p:cNvSpPr>
            <a:spLocks noGrp="1"/>
          </p:cNvSpPr>
          <p:nvPr>
            <p:ph type="body" idx="1"/>
          </p:nvPr>
        </p:nvSpPr>
        <p:spPr>
          <a:xfrm>
            <a:off x="311700" y="1017725"/>
            <a:ext cx="8520600" cy="3551150"/>
          </a:xfrm>
        </p:spPr>
        <p:txBody>
          <a:bodyPr>
            <a:normAutofit/>
          </a:bodyPr>
          <a:lstStyle/>
          <a:p>
            <a:pPr marL="114300" lvl="0" indent="0">
              <a:buNone/>
            </a:pPr>
            <a:r>
              <a:rPr lang="en-US" sz="2400" dirty="0">
                <a:solidFill>
                  <a:schemeClr val="tx1"/>
                </a:solidFill>
              </a:rPr>
              <a:t>I heard that </a:t>
            </a:r>
            <a:r>
              <a:rPr lang="en-US" sz="2400" dirty="0" err="1">
                <a:solidFill>
                  <a:schemeClr val="tx1"/>
                </a:solidFill>
              </a:rPr>
              <a:t>Reishi</a:t>
            </a:r>
            <a:r>
              <a:rPr lang="en-US" sz="2400" dirty="0">
                <a:solidFill>
                  <a:schemeClr val="tx1"/>
                </a:solidFill>
              </a:rPr>
              <a:t> Mushrooms are unsafe. Is there a particular form that is possibly unsafe?</a:t>
            </a:r>
          </a:p>
          <a:p>
            <a:r>
              <a:rPr lang="en-US" sz="2400" dirty="0">
                <a:solidFill>
                  <a:schemeClr val="tx1"/>
                </a:solidFill>
              </a:rPr>
              <a:t>extract or powder? </a:t>
            </a:r>
          </a:p>
          <a:p>
            <a:pPr lvl="0">
              <a:buFont typeface="+mj-lt"/>
              <a:buAutoNum type="arabicPeriod"/>
            </a:pPr>
            <a:endParaRPr lang="en-US" sz="2400" dirty="0">
              <a:solidFill>
                <a:schemeClr val="tx1"/>
              </a:solidFill>
            </a:endParaRPr>
          </a:p>
          <a:p>
            <a:pPr marL="114300" lvl="0" indent="0">
              <a:buNone/>
            </a:pPr>
            <a:r>
              <a:rPr lang="en-US" sz="2400" dirty="0">
                <a:solidFill>
                  <a:schemeClr val="tx1"/>
                </a:solidFill>
              </a:rPr>
              <a:t>How effective is Green Tea at contributing to weight loss?</a:t>
            </a:r>
          </a:p>
          <a:p>
            <a:r>
              <a:rPr lang="en-US" sz="2400" dirty="0">
                <a:solidFill>
                  <a:schemeClr val="tx1"/>
                </a:solidFill>
              </a:rPr>
              <a:t>Very effective or Not effective</a:t>
            </a:r>
          </a:p>
        </p:txBody>
      </p:sp>
    </p:spTree>
    <p:extLst>
      <p:ext uri="{BB962C8B-B14F-4D97-AF65-F5344CB8AC3E}">
        <p14:creationId xmlns:p14="http://schemas.microsoft.com/office/powerpoint/2010/main" val="688928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 of MedlinePlus Genetics Page categories, genetic conditions, genes, chromosomes and mtDNA and help me understand genetics " title="MedlinePlus Genetics Page"/>
          <p:cNvPicPr>
            <a:picLocks noChangeAspect="1"/>
          </p:cNvPicPr>
          <p:nvPr/>
        </p:nvPicPr>
        <p:blipFill>
          <a:blip r:embed="rId3"/>
          <a:stretch>
            <a:fillRect/>
          </a:stretch>
        </p:blipFill>
        <p:spPr>
          <a:xfrm>
            <a:off x="4652046" y="217918"/>
            <a:ext cx="4373746" cy="4090125"/>
          </a:xfrm>
          <a:prstGeom prst="rect">
            <a:avLst/>
          </a:prstGeom>
        </p:spPr>
      </p:pic>
      <p:sp>
        <p:nvSpPr>
          <p:cNvPr id="5" name="Subtitle 4"/>
          <p:cNvSpPr>
            <a:spLocks noGrp="1"/>
          </p:cNvSpPr>
          <p:nvPr>
            <p:ph type="subTitle" idx="1"/>
          </p:nvPr>
        </p:nvSpPr>
        <p:spPr>
          <a:xfrm>
            <a:off x="265500" y="1114485"/>
            <a:ext cx="4045200" cy="2923690"/>
          </a:xfrm>
        </p:spPr>
        <p:txBody>
          <a:bodyPr>
            <a:normAutofit fontScale="92500" lnSpcReduction="10000"/>
          </a:bodyPr>
          <a:lstStyle/>
          <a:p>
            <a:pPr algn="l">
              <a:buFont typeface="Arial" panose="020B0604020202020204" pitchFamily="34" charset="0"/>
              <a:buChar char="•"/>
            </a:pPr>
            <a:r>
              <a:rPr lang="en-US" dirty="0">
                <a:solidFill>
                  <a:schemeClr val="tx1"/>
                </a:solidFill>
              </a:rPr>
              <a:t>Genetics</a:t>
            </a:r>
          </a:p>
          <a:p>
            <a:pPr algn="l">
              <a:buFont typeface="Arial" panose="020B0604020202020204" pitchFamily="34" charset="0"/>
              <a:buChar char="•"/>
            </a:pPr>
            <a:r>
              <a:rPr lang="en-US" dirty="0">
                <a:solidFill>
                  <a:schemeClr val="tx1"/>
                </a:solidFill>
              </a:rPr>
              <a:t>Genes</a:t>
            </a:r>
          </a:p>
          <a:p>
            <a:pPr algn="l">
              <a:buFont typeface="Arial" panose="020B0604020202020204" pitchFamily="34" charset="0"/>
              <a:buChar char="•"/>
            </a:pPr>
            <a:r>
              <a:rPr lang="en-US" dirty="0">
                <a:solidFill>
                  <a:schemeClr val="tx1"/>
                </a:solidFill>
              </a:rPr>
              <a:t>Chromosomes &amp; </a:t>
            </a:r>
            <a:r>
              <a:rPr lang="en-US" dirty="0" err="1">
                <a:solidFill>
                  <a:schemeClr val="tx1"/>
                </a:solidFill>
              </a:rPr>
              <a:t>mtDNA</a:t>
            </a:r>
            <a:endParaRPr lang="en-US" dirty="0">
              <a:solidFill>
                <a:schemeClr val="tx1"/>
              </a:solidFill>
            </a:endParaRPr>
          </a:p>
          <a:p>
            <a:pPr algn="l">
              <a:buFont typeface="Arial" panose="020B0604020202020204" pitchFamily="34" charset="0"/>
              <a:buChar char="•"/>
            </a:pPr>
            <a:r>
              <a:rPr lang="en-US" dirty="0">
                <a:solidFill>
                  <a:schemeClr val="tx1"/>
                </a:solidFill>
              </a:rPr>
              <a:t>Help Me Understand Genetics</a:t>
            </a:r>
          </a:p>
          <a:p>
            <a:pPr algn="l">
              <a:buFont typeface="Arial" panose="020B0604020202020204" pitchFamily="34" charset="0"/>
              <a:buChar char="•"/>
            </a:pPr>
            <a:endParaRPr lang="en-US" dirty="0">
              <a:solidFill>
                <a:schemeClr val="tx1"/>
              </a:solidFill>
            </a:endParaRPr>
          </a:p>
          <a:p>
            <a:pPr marL="114300" indent="0" algn="l"/>
            <a:r>
              <a:rPr lang="en-US" dirty="0">
                <a:solidFill>
                  <a:schemeClr val="tx1"/>
                </a:solidFill>
                <a:hlinkClick r:id="rId4"/>
              </a:rPr>
              <a:t>Example Question</a:t>
            </a:r>
            <a:endParaRPr lang="en-US" dirty="0">
              <a:solidFill>
                <a:schemeClr val="tx1"/>
              </a:solidFill>
            </a:endParaRPr>
          </a:p>
          <a:p>
            <a:pPr marL="114300" indent="0" algn="l"/>
            <a:r>
              <a:rPr lang="en-US" dirty="0">
                <a:solidFill>
                  <a:schemeClr val="tx1"/>
                </a:solidFill>
              </a:rPr>
              <a:t>Can you tell me how many children are born with Down Syndrome each year in the United States?</a:t>
            </a:r>
          </a:p>
          <a:p>
            <a:pPr algn="l">
              <a:buFont typeface="Arial" panose="020B0604020202020204" pitchFamily="34" charset="0"/>
              <a:buChar char="•"/>
            </a:pPr>
            <a:endParaRPr lang="en-US" dirty="0">
              <a:solidFill>
                <a:schemeClr val="tx1"/>
              </a:solidFill>
            </a:endParaRPr>
          </a:p>
        </p:txBody>
      </p:sp>
      <p:sp>
        <p:nvSpPr>
          <p:cNvPr id="4" name="Title 3"/>
          <p:cNvSpPr>
            <a:spLocks noGrp="1"/>
          </p:cNvSpPr>
          <p:nvPr>
            <p:ph type="title"/>
          </p:nvPr>
        </p:nvSpPr>
        <p:spPr>
          <a:xfrm>
            <a:off x="265500" y="333665"/>
            <a:ext cx="4045200" cy="780820"/>
          </a:xfrm>
        </p:spPr>
        <p:txBody>
          <a:bodyPr>
            <a:normAutofit fontScale="90000"/>
          </a:bodyPr>
          <a:lstStyle/>
          <a:p>
            <a:r>
              <a:rPr lang="en-US" b="1" dirty="0">
                <a:solidFill>
                  <a:srgbClr val="1B578C"/>
                </a:solidFill>
                <a:hlinkClick r:id="rId5"/>
              </a:rPr>
              <a:t>Genetics</a:t>
            </a:r>
            <a:endParaRPr lang="en-US" b="1" dirty="0">
              <a:solidFill>
                <a:srgbClr val="1B578C"/>
              </a:solidFill>
            </a:endParaRPr>
          </a:p>
        </p:txBody>
      </p:sp>
    </p:spTree>
    <p:extLst>
      <p:ext uri="{BB962C8B-B14F-4D97-AF65-F5344CB8AC3E}">
        <p14:creationId xmlns:p14="http://schemas.microsoft.com/office/powerpoint/2010/main" val="3271251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1700" y="248255"/>
            <a:ext cx="8520600" cy="572700"/>
          </a:xfrm>
        </p:spPr>
        <p:txBody>
          <a:bodyPr>
            <a:normAutofit fontScale="90000"/>
          </a:bodyPr>
          <a:lstStyle/>
          <a:p>
            <a:r>
              <a:rPr lang="en-US" dirty="0" smtClean="0"/>
              <a:t>Exercises 4</a:t>
            </a:r>
            <a:endParaRPr lang="en-US" dirty="0"/>
          </a:p>
        </p:txBody>
      </p:sp>
      <p:sp>
        <p:nvSpPr>
          <p:cNvPr id="6" name="Text Placeholder 5"/>
          <p:cNvSpPr>
            <a:spLocks noGrp="1"/>
          </p:cNvSpPr>
          <p:nvPr>
            <p:ph type="body" idx="1"/>
          </p:nvPr>
        </p:nvSpPr>
        <p:spPr>
          <a:xfrm>
            <a:off x="311700" y="820955"/>
            <a:ext cx="8520600" cy="3416400"/>
          </a:xfrm>
        </p:spPr>
        <p:txBody>
          <a:bodyPr>
            <a:noAutofit/>
          </a:bodyPr>
          <a:lstStyle/>
          <a:p>
            <a:pPr marL="114300" indent="0">
              <a:buNone/>
            </a:pPr>
            <a:r>
              <a:rPr lang="en-US" sz="2000" dirty="0">
                <a:solidFill>
                  <a:schemeClr val="tx1"/>
                </a:solidFill>
              </a:rPr>
              <a:t>Which form of Color Vision Deficiency is the most common?</a:t>
            </a:r>
          </a:p>
          <a:p>
            <a:r>
              <a:rPr lang="en-US" sz="2000" dirty="0">
                <a:solidFill>
                  <a:schemeClr val="tx1"/>
                </a:solidFill>
              </a:rPr>
              <a:t>Blue-yellow</a:t>
            </a:r>
          </a:p>
          <a:p>
            <a:r>
              <a:rPr lang="en-US" sz="2000" dirty="0">
                <a:solidFill>
                  <a:schemeClr val="tx1"/>
                </a:solidFill>
              </a:rPr>
              <a:t>Red-green </a:t>
            </a:r>
          </a:p>
          <a:p>
            <a:r>
              <a:rPr lang="en-US" sz="2000" dirty="0">
                <a:solidFill>
                  <a:schemeClr val="tx1"/>
                </a:solidFill>
              </a:rPr>
              <a:t>Blue cone </a:t>
            </a:r>
            <a:r>
              <a:rPr lang="en-US" sz="2000" dirty="0" err="1">
                <a:solidFill>
                  <a:schemeClr val="tx1"/>
                </a:solidFill>
              </a:rPr>
              <a:t>monochromacy</a:t>
            </a:r>
            <a:endParaRPr lang="en-US" sz="2000" dirty="0">
              <a:solidFill>
                <a:schemeClr val="tx1"/>
              </a:solidFill>
            </a:endParaRPr>
          </a:p>
          <a:p>
            <a:pPr marL="114300" indent="0">
              <a:buNone/>
            </a:pPr>
            <a:endParaRPr lang="en-US" sz="2000" dirty="0">
              <a:solidFill>
                <a:schemeClr val="tx1"/>
              </a:solidFill>
            </a:endParaRPr>
          </a:p>
          <a:p>
            <a:pPr marL="114300" indent="0">
              <a:buNone/>
            </a:pPr>
            <a:r>
              <a:rPr lang="en-US" sz="2000" dirty="0">
                <a:solidFill>
                  <a:schemeClr val="tx1"/>
                </a:solidFill>
              </a:rPr>
              <a:t>Which is </a:t>
            </a:r>
            <a:r>
              <a:rPr lang="en-US" sz="2000" b="1" u="sng" dirty="0">
                <a:solidFill>
                  <a:schemeClr val="tx1"/>
                </a:solidFill>
              </a:rPr>
              <a:t>NOT</a:t>
            </a:r>
            <a:r>
              <a:rPr lang="en-US" sz="2000" dirty="0">
                <a:solidFill>
                  <a:schemeClr val="tx1"/>
                </a:solidFill>
              </a:rPr>
              <a:t> a health condition related to changes on Chromosome 1? (Hint: Chromosomes and </a:t>
            </a:r>
            <a:r>
              <a:rPr lang="en-US" sz="2000" dirty="0" err="1">
                <a:solidFill>
                  <a:schemeClr val="tx1"/>
                </a:solidFill>
              </a:rPr>
              <a:t>mtDNA</a:t>
            </a:r>
            <a:r>
              <a:rPr lang="en-US" sz="2000" dirty="0">
                <a:solidFill>
                  <a:schemeClr val="tx1"/>
                </a:solidFill>
              </a:rPr>
              <a:t>)</a:t>
            </a:r>
          </a:p>
          <a:p>
            <a:r>
              <a:rPr lang="en-US" sz="2000" dirty="0">
                <a:solidFill>
                  <a:schemeClr val="tx1"/>
                </a:solidFill>
              </a:rPr>
              <a:t>1p36 deletion syndrome </a:t>
            </a:r>
          </a:p>
          <a:p>
            <a:r>
              <a:rPr lang="en-US" sz="2000" dirty="0" err="1">
                <a:solidFill>
                  <a:schemeClr val="tx1"/>
                </a:solidFill>
              </a:rPr>
              <a:t>Neuroblastoma</a:t>
            </a:r>
            <a:endParaRPr lang="en-US" sz="2000" dirty="0">
              <a:solidFill>
                <a:schemeClr val="tx1"/>
              </a:solidFill>
            </a:endParaRPr>
          </a:p>
          <a:p>
            <a:r>
              <a:rPr lang="en-US" sz="2000" dirty="0" err="1">
                <a:solidFill>
                  <a:schemeClr val="tx1"/>
                </a:solidFill>
              </a:rPr>
              <a:t>Marfan</a:t>
            </a:r>
            <a:r>
              <a:rPr lang="en-US" sz="2000" dirty="0">
                <a:solidFill>
                  <a:schemeClr val="tx1"/>
                </a:solidFill>
              </a:rPr>
              <a:t> syndrome</a:t>
            </a:r>
          </a:p>
        </p:txBody>
      </p:sp>
    </p:spTree>
    <p:extLst>
      <p:ext uri="{BB962C8B-B14F-4D97-AF65-F5344CB8AC3E}">
        <p14:creationId xmlns:p14="http://schemas.microsoft.com/office/powerpoint/2010/main" val="2777640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MedlinePlus logo with motto Trusted Health Information for You" title="MedlinePl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802" y="2067467"/>
            <a:ext cx="3095625" cy="638175"/>
          </a:xfrm>
          <a:prstGeom prst="rect">
            <a:avLst/>
          </a:prstGeom>
        </p:spPr>
      </p:pic>
      <p:sp>
        <p:nvSpPr>
          <p:cNvPr id="3" name="Text Placeholder 2"/>
          <p:cNvSpPr>
            <a:spLocks noGrp="1"/>
          </p:cNvSpPr>
          <p:nvPr>
            <p:ph type="body" idx="1"/>
          </p:nvPr>
        </p:nvSpPr>
        <p:spPr>
          <a:xfrm>
            <a:off x="311701" y="1296365"/>
            <a:ext cx="4595966" cy="3194612"/>
          </a:xfrm>
        </p:spPr>
        <p:txBody>
          <a:bodyPr>
            <a:normAutofit/>
          </a:bodyPr>
          <a:lstStyle/>
          <a:p>
            <a:r>
              <a:rPr lang="en-US" sz="2400" dirty="0">
                <a:solidFill>
                  <a:schemeClr val="tx1"/>
                </a:solidFill>
              </a:rPr>
              <a:t>2,800+ Topics</a:t>
            </a:r>
          </a:p>
          <a:p>
            <a:pPr lvl="1"/>
            <a:r>
              <a:rPr lang="en-US" sz="1600" dirty="0">
                <a:solidFill>
                  <a:schemeClr val="tx1"/>
                </a:solidFill>
              </a:rPr>
              <a:t>Genetics</a:t>
            </a:r>
          </a:p>
          <a:p>
            <a:pPr lvl="1"/>
            <a:r>
              <a:rPr lang="en-US" sz="1600" dirty="0">
                <a:solidFill>
                  <a:schemeClr val="tx1"/>
                </a:solidFill>
              </a:rPr>
              <a:t>Genetic Conditions</a:t>
            </a:r>
          </a:p>
          <a:p>
            <a:pPr lvl="1"/>
            <a:r>
              <a:rPr lang="en-US" sz="1600" dirty="0">
                <a:solidFill>
                  <a:schemeClr val="tx1"/>
                </a:solidFill>
              </a:rPr>
              <a:t>Genes &amp; Chromosomes related to conditions</a:t>
            </a:r>
          </a:p>
          <a:p>
            <a:r>
              <a:rPr lang="en-US" sz="2400" dirty="0">
                <a:solidFill>
                  <a:schemeClr val="tx1"/>
                </a:solidFill>
              </a:rPr>
              <a:t>Help Me Understand Genetics</a:t>
            </a:r>
          </a:p>
          <a:p>
            <a:endParaRPr lang="en-US" dirty="0"/>
          </a:p>
        </p:txBody>
      </p:sp>
      <p:sp>
        <p:nvSpPr>
          <p:cNvPr id="2" name="Title 1"/>
          <p:cNvSpPr>
            <a:spLocks noGrp="1"/>
          </p:cNvSpPr>
          <p:nvPr>
            <p:ph type="title"/>
          </p:nvPr>
        </p:nvSpPr>
        <p:spPr/>
        <p:txBody>
          <a:bodyPr>
            <a:normAutofit fontScale="90000"/>
          </a:bodyPr>
          <a:lstStyle/>
          <a:p>
            <a:pPr algn="ctr"/>
            <a:r>
              <a:rPr lang="en-US" sz="4400" b="1" dirty="0">
                <a:solidFill>
                  <a:srgbClr val="1B578C"/>
                </a:solidFill>
              </a:rPr>
              <a:t>Genetics: Key Points</a:t>
            </a:r>
            <a:r>
              <a:rPr lang="en-US" dirty="0"/>
              <a:t>	</a:t>
            </a:r>
          </a:p>
        </p:txBody>
      </p:sp>
    </p:spTree>
    <p:extLst>
      <p:ext uri="{BB962C8B-B14F-4D97-AF65-F5344CB8AC3E}">
        <p14:creationId xmlns:p14="http://schemas.microsoft.com/office/powerpoint/2010/main" val="1300692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test tubes for medical test" title="TestTubes"/>
          <p:cNvPicPr>
            <a:picLocks noChangeAspect="1"/>
          </p:cNvPicPr>
          <p:nvPr/>
        </p:nvPicPr>
        <p:blipFill>
          <a:blip r:embed="rId3"/>
          <a:stretch>
            <a:fillRect/>
          </a:stretch>
        </p:blipFill>
        <p:spPr>
          <a:xfrm>
            <a:off x="5173883" y="1126059"/>
            <a:ext cx="3367798" cy="2811379"/>
          </a:xfrm>
          <a:prstGeom prst="rect">
            <a:avLst/>
          </a:prstGeom>
        </p:spPr>
      </p:pic>
      <p:sp>
        <p:nvSpPr>
          <p:cNvPr id="5" name="Subtitle 4"/>
          <p:cNvSpPr>
            <a:spLocks noGrp="1"/>
          </p:cNvSpPr>
          <p:nvPr>
            <p:ph type="subTitle" idx="1"/>
          </p:nvPr>
        </p:nvSpPr>
        <p:spPr>
          <a:xfrm>
            <a:off x="265500" y="1331089"/>
            <a:ext cx="4045200" cy="2707086"/>
          </a:xfrm>
        </p:spPr>
        <p:txBody>
          <a:bodyPr>
            <a:normAutofit lnSpcReduction="10000"/>
          </a:bodyPr>
          <a:lstStyle/>
          <a:p>
            <a:pPr algn="l">
              <a:buFont typeface="Arial" panose="020B0604020202020204" pitchFamily="34" charset="0"/>
              <a:buChar char="•"/>
            </a:pPr>
            <a:r>
              <a:rPr lang="en-US" sz="2400" dirty="0">
                <a:solidFill>
                  <a:schemeClr val="tx1"/>
                </a:solidFill>
              </a:rPr>
              <a:t>150+ articles about medical tests</a:t>
            </a:r>
          </a:p>
          <a:p>
            <a:pPr algn="l">
              <a:buFont typeface="Arial" panose="020B0604020202020204" pitchFamily="34" charset="0"/>
              <a:buChar char="•"/>
            </a:pPr>
            <a:endParaRPr lang="en-US" sz="2400" dirty="0">
              <a:solidFill>
                <a:schemeClr val="tx1"/>
              </a:solidFill>
            </a:endParaRPr>
          </a:p>
          <a:p>
            <a:pPr marL="114300" indent="0" algn="l"/>
            <a:r>
              <a:rPr lang="en-US" sz="2400" dirty="0">
                <a:solidFill>
                  <a:schemeClr val="tx1"/>
                </a:solidFill>
                <a:hlinkClick r:id="rId4"/>
              </a:rPr>
              <a:t>Example Question</a:t>
            </a:r>
            <a:endParaRPr lang="en-US" sz="2400" dirty="0">
              <a:solidFill>
                <a:schemeClr val="tx1"/>
              </a:solidFill>
            </a:endParaRPr>
          </a:p>
          <a:p>
            <a:pPr marL="114300" indent="0" algn="l"/>
            <a:r>
              <a:rPr lang="en-US" sz="2400" dirty="0">
                <a:solidFill>
                  <a:schemeClr val="tx1"/>
                </a:solidFill>
              </a:rPr>
              <a:t>Can you tell me what happens during an </a:t>
            </a:r>
            <a:r>
              <a:rPr lang="en-US" sz="2400" b="1" dirty="0">
                <a:solidFill>
                  <a:schemeClr val="tx1"/>
                </a:solidFill>
              </a:rPr>
              <a:t>allergy skin test</a:t>
            </a:r>
            <a:r>
              <a:rPr lang="en-US" sz="2400" dirty="0">
                <a:solidFill>
                  <a:schemeClr val="tx1"/>
                </a:solidFill>
              </a:rPr>
              <a:t>?</a:t>
            </a:r>
          </a:p>
          <a:p>
            <a:pPr algn="l">
              <a:buFont typeface="Arial" panose="020B0604020202020204" pitchFamily="34" charset="0"/>
              <a:buChar char="•"/>
            </a:pPr>
            <a:endParaRPr lang="en-US" sz="2400" dirty="0">
              <a:solidFill>
                <a:schemeClr val="tx1"/>
              </a:solidFill>
            </a:endParaRPr>
          </a:p>
        </p:txBody>
      </p:sp>
      <p:sp>
        <p:nvSpPr>
          <p:cNvPr id="4" name="Title 3"/>
          <p:cNvSpPr>
            <a:spLocks noGrp="1"/>
          </p:cNvSpPr>
          <p:nvPr>
            <p:ph type="title"/>
          </p:nvPr>
        </p:nvSpPr>
        <p:spPr>
          <a:xfrm>
            <a:off x="265500" y="322090"/>
            <a:ext cx="4045200" cy="803969"/>
          </a:xfrm>
        </p:spPr>
        <p:txBody>
          <a:bodyPr>
            <a:normAutofit fontScale="90000"/>
          </a:bodyPr>
          <a:lstStyle/>
          <a:p>
            <a:r>
              <a:rPr lang="en-US" b="1" dirty="0">
                <a:solidFill>
                  <a:srgbClr val="1B578C"/>
                </a:solidFill>
              </a:rPr>
              <a:t>Medical Tests</a:t>
            </a:r>
          </a:p>
        </p:txBody>
      </p:sp>
    </p:spTree>
    <p:extLst>
      <p:ext uri="{BB962C8B-B14F-4D97-AF65-F5344CB8AC3E}">
        <p14:creationId xmlns:p14="http://schemas.microsoft.com/office/powerpoint/2010/main" val="3883715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 of allergy skin test page, describing what is an allergy test and what it is used for" title="Allergy Skin Test Page"/>
          <p:cNvPicPr>
            <a:picLocks noChangeAspect="1"/>
          </p:cNvPicPr>
          <p:nvPr/>
        </p:nvPicPr>
        <p:blipFill>
          <a:blip r:embed="rId3"/>
          <a:stretch>
            <a:fillRect/>
          </a:stretch>
        </p:blipFill>
        <p:spPr>
          <a:xfrm>
            <a:off x="1361491" y="170646"/>
            <a:ext cx="7028466" cy="4388628"/>
          </a:xfrm>
          <a:prstGeom prst="rect">
            <a:avLst/>
          </a:prstGeom>
        </p:spPr>
      </p:pic>
      <p:sp>
        <p:nvSpPr>
          <p:cNvPr id="8" name="Title 7"/>
          <p:cNvSpPr>
            <a:spLocks noGrp="1"/>
          </p:cNvSpPr>
          <p:nvPr>
            <p:ph type="title"/>
          </p:nvPr>
        </p:nvSpPr>
        <p:spPr>
          <a:xfrm rot="16200000">
            <a:off x="-1330669" y="2176171"/>
            <a:ext cx="3896316" cy="572700"/>
          </a:xfrm>
        </p:spPr>
        <p:txBody>
          <a:bodyPr>
            <a:normAutofit fontScale="90000"/>
          </a:bodyPr>
          <a:lstStyle/>
          <a:p>
            <a:pPr algn="ctr"/>
            <a:r>
              <a:rPr lang="en-US" dirty="0">
                <a:solidFill>
                  <a:srgbClr val="1B578C"/>
                </a:solidFill>
              </a:rPr>
              <a:t>Medical Test Topic Page</a:t>
            </a:r>
          </a:p>
        </p:txBody>
      </p:sp>
    </p:spTree>
    <p:extLst>
      <p:ext uri="{BB962C8B-B14F-4D97-AF65-F5344CB8AC3E}">
        <p14:creationId xmlns:p14="http://schemas.microsoft.com/office/powerpoint/2010/main" val="1429584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1B578C"/>
                </a:solidFill>
              </a:rPr>
              <a:t>Exercise 5</a:t>
            </a:r>
            <a:endParaRPr lang="en-US" b="1" dirty="0">
              <a:solidFill>
                <a:srgbClr val="1B578C"/>
              </a:solidFill>
            </a:endParaRPr>
          </a:p>
        </p:txBody>
      </p:sp>
      <p:sp>
        <p:nvSpPr>
          <p:cNvPr id="3" name="Text Placeholder 2"/>
          <p:cNvSpPr>
            <a:spLocks noGrp="1"/>
          </p:cNvSpPr>
          <p:nvPr>
            <p:ph type="body" idx="1"/>
          </p:nvPr>
        </p:nvSpPr>
        <p:spPr/>
        <p:txBody>
          <a:bodyPr>
            <a:normAutofit/>
          </a:bodyPr>
          <a:lstStyle/>
          <a:p>
            <a:pPr marL="114300" indent="0">
              <a:buNone/>
            </a:pPr>
            <a:r>
              <a:rPr lang="en-US" sz="2400" dirty="0">
                <a:solidFill>
                  <a:schemeClr val="tx1"/>
                </a:solidFill>
              </a:rPr>
              <a:t>Which of the following is </a:t>
            </a:r>
            <a:r>
              <a:rPr lang="en-US" sz="2400" u="sng" dirty="0">
                <a:solidFill>
                  <a:schemeClr val="tx1"/>
                </a:solidFill>
              </a:rPr>
              <a:t>not</a:t>
            </a:r>
            <a:r>
              <a:rPr lang="en-US" sz="2400" dirty="0">
                <a:solidFill>
                  <a:schemeClr val="tx1"/>
                </a:solidFill>
              </a:rPr>
              <a:t> a result of a Stress Test?</a:t>
            </a:r>
          </a:p>
          <a:p>
            <a:r>
              <a:rPr lang="en-US" sz="2400" dirty="0">
                <a:solidFill>
                  <a:schemeClr val="tx1"/>
                </a:solidFill>
              </a:rPr>
              <a:t>Your current heart treatment is not working well.</a:t>
            </a:r>
          </a:p>
          <a:p>
            <a:r>
              <a:rPr lang="en-US" sz="2400" dirty="0">
                <a:solidFill>
                  <a:schemeClr val="tx1"/>
                </a:solidFill>
              </a:rPr>
              <a:t>Coronary artery disease is detected.</a:t>
            </a:r>
          </a:p>
          <a:p>
            <a:r>
              <a:rPr lang="en-US" sz="2400" dirty="0">
                <a:solidFill>
                  <a:schemeClr val="tx1"/>
                </a:solidFill>
              </a:rPr>
              <a:t>The electrocardiogram (EKG) machine records inaccurate results. </a:t>
            </a:r>
          </a:p>
        </p:txBody>
      </p:sp>
    </p:spTree>
    <p:extLst>
      <p:ext uri="{BB962C8B-B14F-4D97-AF65-F5344CB8AC3E}">
        <p14:creationId xmlns:p14="http://schemas.microsoft.com/office/powerpoint/2010/main" val="2491634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dlinePlus logo with motto Trusted Health Information for You" title="MedlinePl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802" y="2067467"/>
            <a:ext cx="3095625" cy="638175"/>
          </a:xfrm>
          <a:prstGeom prst="rect">
            <a:avLst/>
          </a:prstGeom>
        </p:spPr>
      </p:pic>
      <p:sp>
        <p:nvSpPr>
          <p:cNvPr id="3" name="Text Placeholder 2"/>
          <p:cNvSpPr>
            <a:spLocks noGrp="1"/>
          </p:cNvSpPr>
          <p:nvPr>
            <p:ph type="body" idx="1"/>
          </p:nvPr>
        </p:nvSpPr>
        <p:spPr>
          <a:xfrm>
            <a:off x="311701" y="1296365"/>
            <a:ext cx="4595966" cy="3194612"/>
          </a:xfrm>
        </p:spPr>
        <p:txBody>
          <a:bodyPr>
            <a:normAutofit/>
          </a:bodyPr>
          <a:lstStyle/>
          <a:p>
            <a:r>
              <a:rPr lang="en-US" sz="2400" dirty="0">
                <a:solidFill>
                  <a:schemeClr val="tx1"/>
                </a:solidFill>
              </a:rPr>
              <a:t>150+ Common Medical Tests</a:t>
            </a:r>
          </a:p>
          <a:p>
            <a:endParaRPr lang="en-US" sz="2400" dirty="0">
              <a:solidFill>
                <a:schemeClr val="tx1"/>
              </a:solidFill>
            </a:endParaRPr>
          </a:p>
          <a:p>
            <a:r>
              <a:rPr lang="en-US" sz="2400" dirty="0">
                <a:solidFill>
                  <a:schemeClr val="tx1"/>
                </a:solidFill>
              </a:rPr>
              <a:t>Information on the test</a:t>
            </a:r>
          </a:p>
          <a:p>
            <a:r>
              <a:rPr lang="en-US" sz="2400" dirty="0">
                <a:solidFill>
                  <a:schemeClr val="tx1"/>
                </a:solidFill>
              </a:rPr>
              <a:t>Why a doctor ordered it</a:t>
            </a:r>
          </a:p>
          <a:p>
            <a:r>
              <a:rPr lang="en-US" sz="2400" dirty="0">
                <a:solidFill>
                  <a:schemeClr val="tx1"/>
                </a:solidFill>
              </a:rPr>
              <a:t>What the results could mean</a:t>
            </a:r>
          </a:p>
          <a:p>
            <a:endParaRPr lang="en-US" sz="2800" dirty="0">
              <a:solidFill>
                <a:schemeClr val="tx1"/>
              </a:solidFill>
            </a:endParaRPr>
          </a:p>
          <a:p>
            <a:endParaRPr lang="en-US" sz="2800" dirty="0">
              <a:solidFill>
                <a:schemeClr val="tx1"/>
              </a:solidFill>
            </a:endParaRPr>
          </a:p>
          <a:p>
            <a:endParaRPr lang="en-US" dirty="0"/>
          </a:p>
        </p:txBody>
      </p:sp>
      <p:sp>
        <p:nvSpPr>
          <p:cNvPr id="2" name="Title 1"/>
          <p:cNvSpPr>
            <a:spLocks noGrp="1"/>
          </p:cNvSpPr>
          <p:nvPr>
            <p:ph type="title"/>
          </p:nvPr>
        </p:nvSpPr>
        <p:spPr/>
        <p:txBody>
          <a:bodyPr>
            <a:normAutofit fontScale="90000"/>
          </a:bodyPr>
          <a:lstStyle/>
          <a:p>
            <a:pPr algn="ctr"/>
            <a:r>
              <a:rPr lang="en-US" sz="4400" b="1" dirty="0">
                <a:solidFill>
                  <a:srgbClr val="1B578C"/>
                </a:solidFill>
              </a:rPr>
              <a:t>Medical Test: Key Points</a:t>
            </a:r>
            <a:r>
              <a:rPr lang="en-US" dirty="0"/>
              <a:t>	</a:t>
            </a:r>
          </a:p>
        </p:txBody>
      </p:sp>
    </p:spTree>
    <p:extLst>
      <p:ext uri="{BB962C8B-B14F-4D97-AF65-F5344CB8AC3E}">
        <p14:creationId xmlns:p14="http://schemas.microsoft.com/office/powerpoint/2010/main" val="2314514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 of Region 1 States " title="Region 1 Map">
            <a:extLst>
              <a:ext uri="{FF2B5EF4-FFF2-40B4-BE49-F238E27FC236}">
                <a16:creationId xmlns:a16="http://schemas.microsoft.com/office/drawing/2014/main" id="{B7CFECC3-F136-6643-A4EA-8F708F85C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491" y="1623841"/>
            <a:ext cx="3855809" cy="2945031"/>
          </a:xfrm>
          <a:prstGeom prst="rect">
            <a:avLst/>
          </a:prstGeom>
          <a:noFill/>
        </p:spPr>
      </p:pic>
      <p:sp>
        <p:nvSpPr>
          <p:cNvPr id="7" name="Text Placeholder 1">
            <a:extLst>
              <a:ext uri="{FF2B5EF4-FFF2-40B4-BE49-F238E27FC236}">
                <a16:creationId xmlns:a16="http://schemas.microsoft.com/office/drawing/2014/main" id="{EF04EE7E-01E0-724B-A36A-BCBA4B5BEE9E}"/>
              </a:ext>
            </a:extLst>
          </p:cNvPr>
          <p:cNvSpPr txBox="1">
            <a:spLocks/>
          </p:cNvSpPr>
          <p:nvPr/>
        </p:nvSpPr>
        <p:spPr>
          <a:xfrm>
            <a:off x="2769583" y="1411734"/>
            <a:ext cx="3251641" cy="249737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130000"/>
              </a:lnSpc>
              <a:buFont typeface="Arial" panose="020B0604020202020204" pitchFamily="34" charset="0"/>
              <a:buChar char="•"/>
            </a:pPr>
            <a:r>
              <a:rPr lang="en-US" sz="2400" dirty="0">
                <a:solidFill>
                  <a:schemeClr val="tx1"/>
                </a:solidFill>
                <a:latin typeface="+mn-lt"/>
              </a:rPr>
              <a:t>Pennsylvania</a:t>
            </a:r>
          </a:p>
          <a:p>
            <a:pPr marL="285750" indent="-285750">
              <a:lnSpc>
                <a:spcPct val="130000"/>
              </a:lnSpc>
              <a:buFont typeface="Arial" panose="020B0604020202020204" pitchFamily="34" charset="0"/>
              <a:buChar char="•"/>
            </a:pPr>
            <a:r>
              <a:rPr lang="en-US" sz="2400" dirty="0">
                <a:solidFill>
                  <a:schemeClr val="tx1"/>
                </a:solidFill>
                <a:latin typeface="+mn-lt"/>
              </a:rPr>
              <a:t>Virginia</a:t>
            </a:r>
          </a:p>
          <a:p>
            <a:pPr marL="285750" indent="-285750">
              <a:lnSpc>
                <a:spcPct val="130000"/>
              </a:lnSpc>
              <a:buFont typeface="Arial" panose="020B0604020202020204" pitchFamily="34" charset="0"/>
              <a:buChar char="•"/>
            </a:pPr>
            <a:r>
              <a:rPr lang="en-US" sz="2400" dirty="0">
                <a:solidFill>
                  <a:schemeClr val="tx1"/>
                </a:solidFill>
                <a:latin typeface="+mn-lt"/>
              </a:rPr>
              <a:t>Washington, D.C.</a:t>
            </a:r>
          </a:p>
          <a:p>
            <a:pPr marL="285750" indent="-285750">
              <a:lnSpc>
                <a:spcPct val="130000"/>
              </a:lnSpc>
              <a:buFont typeface="Arial" panose="020B0604020202020204" pitchFamily="34" charset="0"/>
              <a:buChar char="•"/>
            </a:pPr>
            <a:r>
              <a:rPr lang="en-US" sz="2400" dirty="0">
                <a:solidFill>
                  <a:schemeClr val="tx1"/>
                </a:solidFill>
                <a:latin typeface="+mn-lt"/>
              </a:rPr>
              <a:t>West Virginia</a:t>
            </a:r>
          </a:p>
          <a:p>
            <a:pPr>
              <a:lnSpc>
                <a:spcPct val="130000"/>
              </a:lnSpc>
            </a:pPr>
            <a:endParaRPr lang="en-US" sz="1800" dirty="0">
              <a:solidFill>
                <a:schemeClr val="tx1"/>
              </a:solidFill>
              <a:latin typeface="+mn-lt"/>
            </a:endParaRPr>
          </a:p>
        </p:txBody>
      </p:sp>
      <p:sp>
        <p:nvSpPr>
          <p:cNvPr id="6" name="Google Shape;76;p14">
            <a:extLst>
              <a:ext uri="{FF2B5EF4-FFF2-40B4-BE49-F238E27FC236}">
                <a16:creationId xmlns:a16="http://schemas.microsoft.com/office/drawing/2014/main" id="{9563A3BB-AE53-964C-856E-333E0F985D73}"/>
              </a:ext>
            </a:extLst>
          </p:cNvPr>
          <p:cNvSpPr txBox="1">
            <a:spLocks/>
          </p:cNvSpPr>
          <p:nvPr/>
        </p:nvSpPr>
        <p:spPr>
          <a:xfrm>
            <a:off x="311700" y="1234389"/>
            <a:ext cx="2665416" cy="19422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285750" indent="-285750">
              <a:lnSpc>
                <a:spcPct val="110000"/>
              </a:lnSpc>
              <a:buClr>
                <a:schemeClr val="dk1"/>
              </a:buClr>
              <a:buSzPts val="1400"/>
              <a:buFont typeface="Arial" panose="020B0604020202020204" pitchFamily="34" charset="0"/>
              <a:buChar char="•"/>
            </a:pPr>
            <a:r>
              <a:rPr lang="en-US" dirty="0">
                <a:solidFill>
                  <a:schemeClr val="tx1"/>
                </a:solidFill>
                <a:latin typeface="+mn-lt"/>
              </a:rPr>
              <a:t>Delaware</a:t>
            </a:r>
          </a:p>
          <a:p>
            <a:pPr marL="285750" indent="-285750">
              <a:lnSpc>
                <a:spcPct val="110000"/>
              </a:lnSpc>
              <a:buClr>
                <a:schemeClr val="dk1"/>
              </a:buClr>
              <a:buSzPts val="1400"/>
              <a:buFont typeface="Arial" panose="020B0604020202020204" pitchFamily="34" charset="0"/>
              <a:buChar char="•"/>
            </a:pPr>
            <a:r>
              <a:rPr lang="en-US" dirty="0">
                <a:solidFill>
                  <a:schemeClr val="tx1"/>
                </a:solidFill>
                <a:latin typeface="+mn-lt"/>
              </a:rPr>
              <a:t>Kentucky</a:t>
            </a:r>
          </a:p>
          <a:p>
            <a:pPr marL="285750" indent="-285750">
              <a:lnSpc>
                <a:spcPct val="110000"/>
              </a:lnSpc>
              <a:buClr>
                <a:schemeClr val="dk1"/>
              </a:buClr>
              <a:buSzPts val="1400"/>
              <a:buFont typeface="Arial" panose="020B0604020202020204" pitchFamily="34" charset="0"/>
              <a:buChar char="•"/>
            </a:pPr>
            <a:r>
              <a:rPr lang="en-US" dirty="0">
                <a:solidFill>
                  <a:schemeClr val="tx1"/>
                </a:solidFill>
                <a:latin typeface="+mn-lt"/>
              </a:rPr>
              <a:t>Maryland</a:t>
            </a:r>
          </a:p>
          <a:p>
            <a:pPr marL="285750" indent="-285750">
              <a:lnSpc>
                <a:spcPct val="110000"/>
              </a:lnSpc>
              <a:buClr>
                <a:schemeClr val="dk1"/>
              </a:buClr>
              <a:buSzPts val="1400"/>
              <a:buFont typeface="Arial" panose="020B0604020202020204" pitchFamily="34" charset="0"/>
              <a:buChar char="•"/>
            </a:pPr>
            <a:r>
              <a:rPr lang="en-US" dirty="0">
                <a:solidFill>
                  <a:schemeClr val="tx1"/>
                </a:solidFill>
                <a:latin typeface="+mn-lt"/>
              </a:rPr>
              <a:t>New Jersey</a:t>
            </a:r>
          </a:p>
          <a:p>
            <a:pPr marL="285750" indent="-285750">
              <a:lnSpc>
                <a:spcPct val="110000"/>
              </a:lnSpc>
              <a:buClr>
                <a:schemeClr val="dk1"/>
              </a:buClr>
              <a:buSzPts val="1400"/>
              <a:buFont typeface="Arial" panose="020B0604020202020204" pitchFamily="34" charset="0"/>
              <a:buChar char="•"/>
            </a:pPr>
            <a:r>
              <a:rPr lang="en-US" dirty="0">
                <a:solidFill>
                  <a:schemeClr val="tx1"/>
                </a:solidFill>
                <a:latin typeface="+mn-lt"/>
              </a:rPr>
              <a:t>North Carolina</a:t>
            </a:r>
          </a:p>
        </p:txBody>
      </p:sp>
      <p:sp>
        <p:nvSpPr>
          <p:cNvPr id="4" name="Title 3">
            <a:extLst>
              <a:ext uri="{FF2B5EF4-FFF2-40B4-BE49-F238E27FC236}">
                <a16:creationId xmlns:a16="http://schemas.microsoft.com/office/drawing/2014/main" id="{A42DE442-E981-A644-B477-0FB3A84019EB}"/>
              </a:ext>
            </a:extLst>
          </p:cNvPr>
          <p:cNvSpPr>
            <a:spLocks noGrp="1"/>
          </p:cNvSpPr>
          <p:nvPr>
            <p:ph type="title"/>
          </p:nvPr>
        </p:nvSpPr>
        <p:spPr>
          <a:xfrm>
            <a:off x="311700" y="531789"/>
            <a:ext cx="8167409" cy="702600"/>
          </a:xfrm>
        </p:spPr>
        <p:txBody>
          <a:bodyPr/>
          <a:lstStyle/>
          <a:p>
            <a:r>
              <a:rPr lang="en-US" sz="3200" b="1" dirty="0">
                <a:solidFill>
                  <a:schemeClr val="accent2"/>
                </a:solidFill>
                <a:latin typeface="+mj-lt"/>
              </a:rPr>
              <a:t>NNLM, Region 1</a:t>
            </a:r>
          </a:p>
        </p:txBody>
      </p:sp>
    </p:spTree>
    <p:extLst>
      <p:ext uri="{BB962C8B-B14F-4D97-AF65-F5344CB8AC3E}">
        <p14:creationId xmlns:p14="http://schemas.microsoft.com/office/powerpoint/2010/main" val="1107885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MedlinePlus logo with motto Trusted Health Information for You" title="MedlinePlu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802" y="2067467"/>
            <a:ext cx="3095625" cy="638175"/>
          </a:xfrm>
          <a:prstGeom prst="rect">
            <a:avLst/>
          </a:prstGeom>
        </p:spPr>
      </p:pic>
      <p:sp>
        <p:nvSpPr>
          <p:cNvPr id="3" name="Text Placeholder 2"/>
          <p:cNvSpPr>
            <a:spLocks noGrp="1"/>
          </p:cNvSpPr>
          <p:nvPr>
            <p:ph type="body" idx="1"/>
          </p:nvPr>
        </p:nvSpPr>
        <p:spPr>
          <a:xfrm>
            <a:off x="311701" y="1296365"/>
            <a:ext cx="4595966" cy="3194612"/>
          </a:xfrm>
        </p:spPr>
        <p:txBody>
          <a:bodyPr>
            <a:normAutofit/>
          </a:bodyPr>
          <a:lstStyle/>
          <a:p>
            <a:r>
              <a:rPr lang="en-US" sz="2400" dirty="0" err="1">
                <a:solidFill>
                  <a:schemeClr val="tx1"/>
                </a:solidFill>
              </a:rPr>
              <a:t>Medlineplus</a:t>
            </a:r>
            <a:r>
              <a:rPr lang="en-US" sz="2400" dirty="0">
                <a:solidFill>
                  <a:schemeClr val="tx1"/>
                </a:solidFill>
              </a:rPr>
              <a:t> </a:t>
            </a:r>
            <a:r>
              <a:rPr lang="en-US" sz="2400" dirty="0" err="1">
                <a:solidFill>
                  <a:schemeClr val="tx1"/>
                </a:solidFill>
              </a:rPr>
              <a:t>en</a:t>
            </a:r>
            <a:r>
              <a:rPr lang="en-US" sz="2400" dirty="0">
                <a:solidFill>
                  <a:schemeClr val="tx1"/>
                </a:solidFill>
              </a:rPr>
              <a:t> </a:t>
            </a:r>
            <a:r>
              <a:rPr lang="en-US" sz="2400" dirty="0" err="1">
                <a:solidFill>
                  <a:schemeClr val="tx1"/>
                </a:solidFill>
              </a:rPr>
              <a:t>Español</a:t>
            </a:r>
            <a:endParaRPr lang="en-US" sz="2400" dirty="0">
              <a:solidFill>
                <a:schemeClr val="tx1"/>
              </a:solidFill>
            </a:endParaRPr>
          </a:p>
          <a:p>
            <a:r>
              <a:rPr lang="en-US" sz="2400" dirty="0">
                <a:solidFill>
                  <a:schemeClr val="tx1"/>
                </a:solidFill>
              </a:rPr>
              <a:t>Medical Encyclopedia </a:t>
            </a:r>
          </a:p>
          <a:p>
            <a:r>
              <a:rPr lang="en-US" sz="2400" dirty="0">
                <a:solidFill>
                  <a:schemeClr val="tx1"/>
                </a:solidFill>
              </a:rPr>
              <a:t>Videos and Tools </a:t>
            </a:r>
          </a:p>
          <a:p>
            <a:r>
              <a:rPr lang="en-US" sz="2400" dirty="0">
                <a:solidFill>
                  <a:schemeClr val="tx1"/>
                </a:solidFill>
              </a:rPr>
              <a:t>Healthy Recipes </a:t>
            </a:r>
          </a:p>
          <a:p>
            <a:pPr marL="114300" indent="0">
              <a:buNone/>
            </a:pPr>
            <a:endParaRPr lang="en-US" sz="2800" dirty="0">
              <a:solidFill>
                <a:schemeClr val="tx1"/>
              </a:solidFill>
            </a:endParaRPr>
          </a:p>
          <a:p>
            <a:endParaRPr lang="en-US" sz="2800" dirty="0">
              <a:solidFill>
                <a:schemeClr val="tx1"/>
              </a:solidFill>
            </a:endParaRPr>
          </a:p>
          <a:p>
            <a:endParaRPr lang="en-US" dirty="0"/>
          </a:p>
        </p:txBody>
      </p:sp>
      <p:sp>
        <p:nvSpPr>
          <p:cNvPr id="2" name="Title 1"/>
          <p:cNvSpPr>
            <a:spLocks noGrp="1"/>
          </p:cNvSpPr>
          <p:nvPr>
            <p:ph type="title"/>
          </p:nvPr>
        </p:nvSpPr>
        <p:spPr/>
        <p:txBody>
          <a:bodyPr>
            <a:normAutofit fontScale="90000"/>
          </a:bodyPr>
          <a:lstStyle/>
          <a:p>
            <a:pPr algn="ctr"/>
            <a:r>
              <a:rPr lang="en-US" sz="4400" b="1" dirty="0">
                <a:solidFill>
                  <a:srgbClr val="1B578C"/>
                </a:solidFill>
              </a:rPr>
              <a:t>Other Features </a:t>
            </a:r>
            <a:r>
              <a:rPr lang="en-US" dirty="0"/>
              <a:t>	</a:t>
            </a:r>
          </a:p>
        </p:txBody>
      </p:sp>
    </p:spTree>
    <p:extLst>
      <p:ext uri="{BB962C8B-B14F-4D97-AF65-F5344CB8AC3E}">
        <p14:creationId xmlns:p14="http://schemas.microsoft.com/office/powerpoint/2010/main" val="807774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Box around the word Methylphenidate " title="Highlight box"/>
          <p:cNvSpPr/>
          <p:nvPr/>
        </p:nvSpPr>
        <p:spPr>
          <a:xfrm>
            <a:off x="6902735" y="3047540"/>
            <a:ext cx="1630496" cy="4076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ighlight box around option to translate page into Spanish " title="Highlight Box"/>
          <p:cNvPicPr>
            <a:picLocks noChangeAspect="1"/>
          </p:cNvPicPr>
          <p:nvPr/>
        </p:nvPicPr>
        <p:blipFill>
          <a:blip r:embed="rId3"/>
          <a:stretch>
            <a:fillRect/>
          </a:stretch>
        </p:blipFill>
        <p:spPr>
          <a:xfrm>
            <a:off x="607541" y="1512064"/>
            <a:ext cx="7928917" cy="1943100"/>
          </a:xfrm>
          <a:prstGeom prst="rect">
            <a:avLst/>
          </a:prstGeom>
        </p:spPr>
      </p:pic>
      <p:sp>
        <p:nvSpPr>
          <p:cNvPr id="2" name="Title 1"/>
          <p:cNvSpPr>
            <a:spLocks noGrp="1"/>
          </p:cNvSpPr>
          <p:nvPr>
            <p:ph type="title"/>
          </p:nvPr>
        </p:nvSpPr>
        <p:spPr/>
        <p:txBody>
          <a:bodyPr>
            <a:normAutofit fontScale="90000"/>
          </a:bodyPr>
          <a:lstStyle/>
          <a:p>
            <a:r>
              <a:rPr lang="en-US" b="1" dirty="0">
                <a:solidFill>
                  <a:srgbClr val="1B578C"/>
                </a:solidFill>
              </a:rPr>
              <a:t>Other </a:t>
            </a:r>
            <a:r>
              <a:rPr lang="en-US" b="1" dirty="0" smtClean="0">
                <a:solidFill>
                  <a:srgbClr val="1B578C"/>
                </a:solidFill>
              </a:rPr>
              <a:t>Features 2</a:t>
            </a:r>
            <a:endParaRPr lang="en-US" b="1" dirty="0">
              <a:solidFill>
                <a:srgbClr val="1B578C"/>
              </a:solidFill>
            </a:endParaRPr>
          </a:p>
        </p:txBody>
      </p:sp>
    </p:spTree>
    <p:extLst>
      <p:ext uri="{BB962C8B-B14F-4D97-AF65-F5344CB8AC3E}">
        <p14:creationId xmlns:p14="http://schemas.microsoft.com/office/powerpoint/2010/main" val="2378784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medical encyclopedia description: articles and images for diseases, symptoms, tests, treatments " title="Medical Encyclopedia "/>
          <p:cNvPicPr>
            <a:picLocks noChangeAspect="1"/>
          </p:cNvPicPr>
          <p:nvPr/>
        </p:nvPicPr>
        <p:blipFill>
          <a:blip r:embed="rId3"/>
          <a:stretch>
            <a:fillRect/>
          </a:stretch>
        </p:blipFill>
        <p:spPr>
          <a:xfrm>
            <a:off x="4605050" y="1008921"/>
            <a:ext cx="4307595" cy="2252072"/>
          </a:xfrm>
          <a:prstGeom prst="rect">
            <a:avLst/>
          </a:prstGeom>
        </p:spPr>
      </p:pic>
      <p:sp>
        <p:nvSpPr>
          <p:cNvPr id="5" name="Subtitle 4"/>
          <p:cNvSpPr>
            <a:spLocks noGrp="1"/>
          </p:cNvSpPr>
          <p:nvPr>
            <p:ph type="subTitle" idx="1"/>
          </p:nvPr>
        </p:nvSpPr>
        <p:spPr>
          <a:xfrm>
            <a:off x="265500" y="1331089"/>
            <a:ext cx="4045200" cy="2707086"/>
          </a:xfrm>
        </p:spPr>
        <p:txBody>
          <a:bodyPr>
            <a:normAutofit/>
          </a:bodyPr>
          <a:lstStyle/>
          <a:p>
            <a:pPr algn="l">
              <a:buFont typeface="Arial" panose="020B0604020202020204" pitchFamily="34" charset="0"/>
              <a:buChar char="•"/>
            </a:pPr>
            <a:r>
              <a:rPr lang="en-US" sz="2400" dirty="0">
                <a:solidFill>
                  <a:schemeClr val="tx1"/>
                </a:solidFill>
              </a:rPr>
              <a:t>4000 articles, videos and graphics  </a:t>
            </a:r>
          </a:p>
          <a:p>
            <a:pPr algn="l">
              <a:buFont typeface="Arial" panose="020B0604020202020204" pitchFamily="34" charset="0"/>
              <a:buChar char="•"/>
            </a:pPr>
            <a:endParaRPr lang="en-US" sz="2400" dirty="0">
              <a:solidFill>
                <a:schemeClr val="tx1"/>
              </a:solidFill>
            </a:endParaRPr>
          </a:p>
          <a:p>
            <a:pPr marL="114300" indent="0" algn="l"/>
            <a:r>
              <a:rPr lang="en-US" sz="2400" dirty="0">
                <a:solidFill>
                  <a:schemeClr val="tx1"/>
                </a:solidFill>
                <a:hlinkClick r:id="rId4"/>
              </a:rPr>
              <a:t>Example Question</a:t>
            </a:r>
            <a:endParaRPr lang="en-US" sz="2400" dirty="0">
              <a:solidFill>
                <a:schemeClr val="tx1"/>
              </a:solidFill>
            </a:endParaRPr>
          </a:p>
          <a:p>
            <a:pPr marL="114300" indent="0" algn="l"/>
            <a:r>
              <a:rPr lang="en-US" sz="2400" dirty="0">
                <a:solidFill>
                  <a:schemeClr val="tx1"/>
                </a:solidFill>
              </a:rPr>
              <a:t>I want to find out how to calculate BMI </a:t>
            </a:r>
          </a:p>
          <a:p>
            <a:pPr algn="l">
              <a:buFont typeface="Arial" panose="020B0604020202020204" pitchFamily="34" charset="0"/>
              <a:buChar char="•"/>
            </a:pPr>
            <a:endParaRPr lang="en-US" sz="2400" dirty="0">
              <a:solidFill>
                <a:schemeClr val="tx1"/>
              </a:solidFill>
            </a:endParaRPr>
          </a:p>
        </p:txBody>
      </p:sp>
      <p:sp>
        <p:nvSpPr>
          <p:cNvPr id="4" name="Title 3"/>
          <p:cNvSpPr>
            <a:spLocks noGrp="1"/>
          </p:cNvSpPr>
          <p:nvPr>
            <p:ph type="title"/>
          </p:nvPr>
        </p:nvSpPr>
        <p:spPr>
          <a:xfrm>
            <a:off x="265500" y="322090"/>
            <a:ext cx="4045200" cy="1008999"/>
          </a:xfrm>
        </p:spPr>
        <p:txBody>
          <a:bodyPr>
            <a:normAutofit fontScale="90000"/>
          </a:bodyPr>
          <a:lstStyle/>
          <a:p>
            <a:r>
              <a:rPr lang="en-US" b="1" dirty="0">
                <a:solidFill>
                  <a:srgbClr val="1B578C"/>
                </a:solidFill>
              </a:rPr>
              <a:t>Medical Encyclopedia </a:t>
            </a:r>
          </a:p>
        </p:txBody>
      </p:sp>
    </p:spTree>
    <p:extLst>
      <p:ext uri="{BB962C8B-B14F-4D97-AF65-F5344CB8AC3E}">
        <p14:creationId xmlns:p14="http://schemas.microsoft.com/office/powerpoint/2010/main" val="3327034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title="Medical Encyclopedia "/>
          <p:cNvSpPr/>
          <p:nvPr/>
        </p:nvSpPr>
        <p:spPr>
          <a:xfrm>
            <a:off x="881350" y="2721165"/>
            <a:ext cx="2434727" cy="17627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ighlight box around medical encyclopedia, while refining results by type " title="Highlight box"/>
          <p:cNvPicPr>
            <a:picLocks noChangeAspect="1"/>
          </p:cNvPicPr>
          <p:nvPr/>
        </p:nvPicPr>
        <p:blipFill>
          <a:blip r:embed="rId3"/>
          <a:stretch>
            <a:fillRect/>
          </a:stretch>
        </p:blipFill>
        <p:spPr>
          <a:xfrm>
            <a:off x="661011" y="0"/>
            <a:ext cx="7171981" cy="4497683"/>
          </a:xfrm>
          <a:prstGeom prst="rect">
            <a:avLst/>
          </a:prstGeom>
        </p:spPr>
      </p:pic>
      <p:sp>
        <p:nvSpPr>
          <p:cNvPr id="4" name="Title 3"/>
          <p:cNvSpPr>
            <a:spLocks noGrp="1"/>
          </p:cNvSpPr>
          <p:nvPr>
            <p:ph type="title"/>
          </p:nvPr>
        </p:nvSpPr>
        <p:spPr>
          <a:xfrm rot="16200000">
            <a:off x="6090839" y="1962491"/>
            <a:ext cx="4497685" cy="572700"/>
          </a:xfrm>
        </p:spPr>
        <p:txBody>
          <a:bodyPr>
            <a:normAutofit/>
          </a:bodyPr>
          <a:lstStyle/>
          <a:p>
            <a:r>
              <a:rPr lang="en-US" sz="1800" dirty="0" smtClean="0">
                <a:solidFill>
                  <a:schemeClr val="bg1"/>
                </a:solidFill>
              </a:rPr>
              <a:t>MedlinePlus Medical Encyclopedia</a:t>
            </a:r>
            <a:endParaRPr lang="en-US" sz="1800" dirty="0">
              <a:solidFill>
                <a:schemeClr val="bg1"/>
              </a:solidFill>
            </a:endParaRPr>
          </a:p>
        </p:txBody>
      </p:sp>
    </p:spTree>
    <p:extLst>
      <p:ext uri="{BB962C8B-B14F-4D97-AF65-F5344CB8AC3E}">
        <p14:creationId xmlns:p14="http://schemas.microsoft.com/office/powerpoint/2010/main" val="1900814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Highlight box around body mass index topic in medical encyclopedia " title="Highlight box"/>
          <p:cNvSpPr/>
          <p:nvPr/>
        </p:nvSpPr>
        <p:spPr>
          <a:xfrm>
            <a:off x="0" y="159744"/>
            <a:ext cx="4052024" cy="31948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ighlight box body mass index topic in medical encyclopedia section" title="Highlight Box"/>
          <p:cNvPicPr>
            <a:picLocks noChangeAspect="1"/>
          </p:cNvPicPr>
          <p:nvPr/>
        </p:nvPicPr>
        <p:blipFill rotWithShape="1">
          <a:blip r:embed="rId3"/>
          <a:srcRect t="1207" b="35480"/>
          <a:stretch/>
        </p:blipFill>
        <p:spPr>
          <a:xfrm>
            <a:off x="0" y="159744"/>
            <a:ext cx="7874822" cy="4186410"/>
          </a:xfrm>
          <a:prstGeom prst="rect">
            <a:avLst/>
          </a:prstGeom>
        </p:spPr>
      </p:pic>
      <p:sp>
        <p:nvSpPr>
          <p:cNvPr id="2" name="Title 1"/>
          <p:cNvSpPr>
            <a:spLocks noGrp="1"/>
          </p:cNvSpPr>
          <p:nvPr>
            <p:ph type="title"/>
          </p:nvPr>
        </p:nvSpPr>
        <p:spPr>
          <a:xfrm rot="16200000">
            <a:off x="6920733" y="1901649"/>
            <a:ext cx="3091369" cy="702600"/>
          </a:xfrm>
        </p:spPr>
        <p:txBody>
          <a:bodyPr/>
          <a:lstStyle/>
          <a:p>
            <a:r>
              <a:rPr lang="en-US" dirty="0" smtClean="0">
                <a:solidFill>
                  <a:schemeClr val="bg1"/>
                </a:solidFill>
              </a:rPr>
              <a:t>Body Mass Index</a:t>
            </a:r>
            <a:endParaRPr lang="en-US" dirty="0">
              <a:solidFill>
                <a:schemeClr val="bg1"/>
              </a:solidFill>
            </a:endParaRPr>
          </a:p>
        </p:txBody>
      </p:sp>
    </p:spTree>
    <p:extLst>
      <p:ext uri="{BB962C8B-B14F-4D97-AF65-F5344CB8AC3E}">
        <p14:creationId xmlns:p14="http://schemas.microsoft.com/office/powerpoint/2010/main" val="3652286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1B578C"/>
                </a:solidFill>
              </a:rPr>
              <a:t>Exercise 6</a:t>
            </a:r>
            <a:endParaRPr lang="en-US" b="1" dirty="0">
              <a:solidFill>
                <a:srgbClr val="1B578C"/>
              </a:solidFill>
            </a:endParaRPr>
          </a:p>
        </p:txBody>
      </p:sp>
      <p:sp>
        <p:nvSpPr>
          <p:cNvPr id="3" name="Text Placeholder 2"/>
          <p:cNvSpPr>
            <a:spLocks noGrp="1"/>
          </p:cNvSpPr>
          <p:nvPr>
            <p:ph type="body" idx="1"/>
          </p:nvPr>
        </p:nvSpPr>
        <p:spPr/>
        <p:txBody>
          <a:bodyPr>
            <a:normAutofit/>
          </a:bodyPr>
          <a:lstStyle/>
          <a:p>
            <a:pPr marL="114300" indent="0">
              <a:buNone/>
            </a:pPr>
            <a:r>
              <a:rPr lang="en-US" sz="2400" dirty="0">
                <a:solidFill>
                  <a:schemeClr val="tx1"/>
                </a:solidFill>
              </a:rPr>
              <a:t>What is a healthy BMI? </a:t>
            </a:r>
          </a:p>
          <a:p>
            <a:r>
              <a:rPr lang="en-US" sz="2400" dirty="0">
                <a:solidFill>
                  <a:schemeClr val="tx1"/>
                </a:solidFill>
              </a:rPr>
              <a:t>Below 18.5 </a:t>
            </a:r>
          </a:p>
          <a:p>
            <a:r>
              <a:rPr lang="en-US" sz="2400" dirty="0">
                <a:solidFill>
                  <a:schemeClr val="tx1"/>
                </a:solidFill>
              </a:rPr>
              <a:t>Between 18.5 and 24.9</a:t>
            </a:r>
          </a:p>
          <a:p>
            <a:r>
              <a:rPr lang="en-US" sz="2400" dirty="0">
                <a:solidFill>
                  <a:schemeClr val="tx1"/>
                </a:solidFill>
              </a:rPr>
              <a:t>Over 40</a:t>
            </a:r>
          </a:p>
          <a:p>
            <a:pPr marL="114300" indent="0">
              <a:buNone/>
            </a:pPr>
            <a:r>
              <a:rPr lang="en-US" sz="2400" dirty="0">
                <a:solidFill>
                  <a:schemeClr val="tx1"/>
                </a:solidFill>
              </a:rPr>
              <a:t>If you keep reading, what image is related to BMI? </a:t>
            </a:r>
          </a:p>
          <a:p>
            <a:r>
              <a:rPr lang="en-US" sz="2400" dirty="0">
                <a:solidFill>
                  <a:schemeClr val="tx1"/>
                </a:solidFill>
              </a:rPr>
              <a:t>Body frame size </a:t>
            </a:r>
          </a:p>
          <a:p>
            <a:r>
              <a:rPr lang="en-US" sz="2400" dirty="0">
                <a:solidFill>
                  <a:schemeClr val="tx1"/>
                </a:solidFill>
              </a:rPr>
              <a:t>Gastric bypass surgery</a:t>
            </a:r>
          </a:p>
        </p:txBody>
      </p:sp>
    </p:spTree>
    <p:extLst>
      <p:ext uri="{BB962C8B-B14F-4D97-AF65-F5344CB8AC3E}">
        <p14:creationId xmlns:p14="http://schemas.microsoft.com/office/powerpoint/2010/main" val="4073250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computer monitor, laptop, cellphone, tablet" title="Electronic Devices"/>
          <p:cNvPicPr>
            <a:picLocks noChangeAspect="1"/>
          </p:cNvPicPr>
          <p:nvPr/>
        </p:nvPicPr>
        <p:blipFill>
          <a:blip r:embed="rId3"/>
          <a:stretch>
            <a:fillRect/>
          </a:stretch>
        </p:blipFill>
        <p:spPr>
          <a:xfrm>
            <a:off x="5001657" y="1196122"/>
            <a:ext cx="3729572" cy="2320352"/>
          </a:xfrm>
          <a:prstGeom prst="rect">
            <a:avLst/>
          </a:prstGeom>
        </p:spPr>
      </p:pic>
      <p:sp>
        <p:nvSpPr>
          <p:cNvPr id="5" name="Subtitle 4"/>
          <p:cNvSpPr>
            <a:spLocks noGrp="1"/>
          </p:cNvSpPr>
          <p:nvPr>
            <p:ph type="subTitle" idx="1"/>
          </p:nvPr>
        </p:nvSpPr>
        <p:spPr>
          <a:xfrm>
            <a:off x="265500" y="1331089"/>
            <a:ext cx="4045200" cy="2707086"/>
          </a:xfrm>
        </p:spPr>
        <p:txBody>
          <a:bodyPr>
            <a:normAutofit/>
          </a:bodyPr>
          <a:lstStyle/>
          <a:p>
            <a:pPr marL="114300" indent="0" algn="l"/>
            <a:r>
              <a:rPr lang="en-US" sz="2400" dirty="0">
                <a:solidFill>
                  <a:schemeClr val="tx1"/>
                </a:solidFill>
              </a:rPr>
              <a:t>Explore health information </a:t>
            </a:r>
            <a:r>
              <a:rPr lang="en-US" sz="2400">
                <a:solidFill>
                  <a:schemeClr val="tx1"/>
                </a:solidFill>
              </a:rPr>
              <a:t>through video and play</a:t>
            </a:r>
          </a:p>
          <a:p>
            <a:pPr marL="114300" indent="0" algn="l"/>
            <a:r>
              <a:rPr lang="en-US" sz="2400" dirty="0">
                <a:solidFill>
                  <a:schemeClr val="tx1"/>
                </a:solidFill>
                <a:hlinkClick r:id="rId4"/>
              </a:rPr>
              <a:t>Example Question</a:t>
            </a:r>
            <a:endParaRPr lang="en-US" sz="2400" dirty="0">
              <a:solidFill>
                <a:schemeClr val="tx1"/>
              </a:solidFill>
            </a:endParaRPr>
          </a:p>
          <a:p>
            <a:pPr marL="114300" indent="0" algn="l"/>
            <a:r>
              <a:rPr lang="en-US" sz="2400" dirty="0">
                <a:solidFill>
                  <a:schemeClr val="tx1"/>
                </a:solidFill>
              </a:rPr>
              <a:t>Do I have a pet allergy?</a:t>
            </a:r>
          </a:p>
          <a:p>
            <a:pPr marL="114300" indent="0" algn="l"/>
            <a:endParaRPr lang="en-US" sz="2400" dirty="0">
              <a:solidFill>
                <a:schemeClr val="tx1"/>
              </a:solidFill>
            </a:endParaRPr>
          </a:p>
        </p:txBody>
      </p:sp>
      <p:sp>
        <p:nvSpPr>
          <p:cNvPr id="4" name="Title 3"/>
          <p:cNvSpPr>
            <a:spLocks noGrp="1"/>
          </p:cNvSpPr>
          <p:nvPr>
            <p:ph type="title"/>
          </p:nvPr>
        </p:nvSpPr>
        <p:spPr>
          <a:xfrm>
            <a:off x="265500" y="322090"/>
            <a:ext cx="4130230" cy="1008999"/>
          </a:xfrm>
        </p:spPr>
        <p:txBody>
          <a:bodyPr>
            <a:normAutofit fontScale="90000"/>
          </a:bodyPr>
          <a:lstStyle/>
          <a:p>
            <a:r>
              <a:rPr lang="en-US" b="1" dirty="0">
                <a:solidFill>
                  <a:srgbClr val="1B578C"/>
                </a:solidFill>
              </a:rPr>
              <a:t>Videos and Tools</a:t>
            </a:r>
          </a:p>
        </p:txBody>
      </p:sp>
    </p:spTree>
    <p:extLst>
      <p:ext uri="{BB962C8B-B14F-4D97-AF65-F5344CB8AC3E}">
        <p14:creationId xmlns:p14="http://schemas.microsoft.com/office/powerpoint/2010/main" val="2726784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computer monitor, laptop, cellphone and tablet" title="Electronic Devices"/>
          <p:cNvPicPr>
            <a:picLocks noChangeAspect="1"/>
          </p:cNvPicPr>
          <p:nvPr/>
        </p:nvPicPr>
        <p:blipFill>
          <a:blip r:embed="rId3"/>
          <a:stretch>
            <a:fillRect/>
          </a:stretch>
        </p:blipFill>
        <p:spPr>
          <a:xfrm>
            <a:off x="5001657" y="1196122"/>
            <a:ext cx="3729572" cy="2320352"/>
          </a:xfrm>
          <a:prstGeom prst="rect">
            <a:avLst/>
          </a:prstGeom>
        </p:spPr>
      </p:pic>
      <p:sp>
        <p:nvSpPr>
          <p:cNvPr id="5" name="Subtitle 4"/>
          <p:cNvSpPr>
            <a:spLocks noGrp="1"/>
          </p:cNvSpPr>
          <p:nvPr>
            <p:ph type="subTitle" idx="1"/>
          </p:nvPr>
        </p:nvSpPr>
        <p:spPr>
          <a:xfrm>
            <a:off x="265500" y="1331089"/>
            <a:ext cx="4045200" cy="2707086"/>
          </a:xfrm>
        </p:spPr>
        <p:txBody>
          <a:bodyPr>
            <a:normAutofit/>
          </a:bodyPr>
          <a:lstStyle/>
          <a:p>
            <a:pPr marL="114300" indent="0" algn="l"/>
            <a:r>
              <a:rPr lang="en-US" sz="2400" dirty="0">
                <a:solidFill>
                  <a:schemeClr val="tx1"/>
                </a:solidFill>
              </a:rPr>
              <a:t>Find recipes by type of meal or diet</a:t>
            </a:r>
          </a:p>
          <a:p>
            <a:pPr marL="114300" indent="0" algn="l"/>
            <a:r>
              <a:rPr lang="en-US" sz="2400" dirty="0">
                <a:solidFill>
                  <a:schemeClr val="tx1"/>
                </a:solidFill>
                <a:hlinkClick r:id="rId4"/>
              </a:rPr>
              <a:t>Example Question</a:t>
            </a:r>
            <a:endParaRPr lang="en-US" sz="2400" dirty="0">
              <a:solidFill>
                <a:schemeClr val="tx1"/>
              </a:solidFill>
            </a:endParaRPr>
          </a:p>
          <a:p>
            <a:pPr marL="114300" indent="0" algn="l"/>
            <a:r>
              <a:rPr lang="en-US" sz="2400" dirty="0">
                <a:solidFill>
                  <a:schemeClr val="tx1"/>
                </a:solidFill>
              </a:rPr>
              <a:t>I am looking for recipes that support a dairy free lifestyle</a:t>
            </a:r>
          </a:p>
          <a:p>
            <a:pPr marL="114300" indent="0" algn="l"/>
            <a:endParaRPr lang="en-US" sz="2400" dirty="0">
              <a:solidFill>
                <a:schemeClr val="tx1"/>
              </a:solidFill>
            </a:endParaRPr>
          </a:p>
        </p:txBody>
      </p:sp>
      <p:sp>
        <p:nvSpPr>
          <p:cNvPr id="4" name="Title 3"/>
          <p:cNvSpPr>
            <a:spLocks noGrp="1"/>
          </p:cNvSpPr>
          <p:nvPr>
            <p:ph type="title"/>
          </p:nvPr>
        </p:nvSpPr>
        <p:spPr>
          <a:xfrm>
            <a:off x="265500" y="322090"/>
            <a:ext cx="4130230" cy="1008999"/>
          </a:xfrm>
        </p:spPr>
        <p:txBody>
          <a:bodyPr>
            <a:normAutofit fontScale="90000"/>
          </a:bodyPr>
          <a:lstStyle/>
          <a:p>
            <a:r>
              <a:rPr lang="en-US" b="1" dirty="0">
                <a:solidFill>
                  <a:srgbClr val="1B578C"/>
                </a:solidFill>
              </a:rPr>
              <a:t>Healthy Recipes</a:t>
            </a:r>
          </a:p>
        </p:txBody>
      </p:sp>
    </p:spTree>
    <p:extLst>
      <p:ext uri="{BB962C8B-B14F-4D97-AF65-F5344CB8AC3E}">
        <p14:creationId xmlns:p14="http://schemas.microsoft.com/office/powerpoint/2010/main" val="2414900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website&#10;&#10;Description automatically generated">
            <a:extLst>
              <a:ext uri="{FF2B5EF4-FFF2-40B4-BE49-F238E27FC236}">
                <a16:creationId xmlns:a16="http://schemas.microsoft.com/office/drawing/2014/main" id="{A2FC0931-DFBB-D245-A127-B91EB9DBD22D}"/>
              </a:ext>
            </a:extLst>
          </p:cNvPr>
          <p:cNvPicPr>
            <a:picLocks noChangeAspect="1"/>
          </p:cNvPicPr>
          <p:nvPr/>
        </p:nvPicPr>
        <p:blipFill>
          <a:blip r:embed="rId3"/>
          <a:stretch>
            <a:fillRect/>
          </a:stretch>
        </p:blipFill>
        <p:spPr>
          <a:xfrm>
            <a:off x="3765738" y="659522"/>
            <a:ext cx="4926849" cy="3909348"/>
          </a:xfrm>
          <a:prstGeom prst="rect">
            <a:avLst/>
          </a:prstGeom>
        </p:spPr>
      </p:pic>
      <p:sp>
        <p:nvSpPr>
          <p:cNvPr id="11" name="TextBox 10">
            <a:extLst>
              <a:ext uri="{FF2B5EF4-FFF2-40B4-BE49-F238E27FC236}">
                <a16:creationId xmlns:a16="http://schemas.microsoft.com/office/drawing/2014/main" id="{E14AD113-4C35-6A40-B766-D3360BC7E25F}"/>
              </a:ext>
            </a:extLst>
          </p:cNvPr>
          <p:cNvSpPr txBox="1"/>
          <p:nvPr/>
        </p:nvSpPr>
        <p:spPr>
          <a:xfrm>
            <a:off x="118110" y="3674731"/>
            <a:ext cx="2933700" cy="584775"/>
          </a:xfrm>
          <a:prstGeom prst="rect">
            <a:avLst/>
          </a:prstGeom>
          <a:noFill/>
        </p:spPr>
        <p:txBody>
          <a:bodyPr wrap="square" lIns="91440" tIns="45720" rIns="91440" bIns="45720" anchor="t">
            <a:spAutoFit/>
          </a:bodyPr>
          <a:lstStyle/>
          <a:p>
            <a:r>
              <a:rPr lang="en-US" sz="1600" dirty="0" smtClean="0">
                <a:hlinkClick r:id="rId4" tooltip="MedlinePlus Website Evaluation"/>
              </a:rPr>
              <a:t>www.nlm.nih.gov/medlineplus/webeval/webeval_start.htm</a:t>
            </a:r>
            <a:r>
              <a:rPr lang="en-US" sz="1600" dirty="0" smtClean="0"/>
              <a:t> </a:t>
            </a:r>
            <a:endParaRPr lang="en-US" dirty="0"/>
          </a:p>
        </p:txBody>
      </p:sp>
      <p:pic>
        <p:nvPicPr>
          <p:cNvPr id="5" name="Picture 4" descr="Logo&#10;&#10;Description automatically generated">
            <a:extLst>
              <a:ext uri="{FF2B5EF4-FFF2-40B4-BE49-F238E27FC236}">
                <a16:creationId xmlns:a16="http://schemas.microsoft.com/office/drawing/2014/main" id="{DD7BFB24-E14D-5E41-81F1-879D62293524}"/>
              </a:ext>
            </a:extLst>
          </p:cNvPr>
          <p:cNvPicPr>
            <a:picLocks noChangeAspect="1"/>
          </p:cNvPicPr>
          <p:nvPr/>
        </p:nvPicPr>
        <p:blipFill>
          <a:blip r:embed="rId5"/>
          <a:stretch>
            <a:fillRect/>
          </a:stretch>
        </p:blipFill>
        <p:spPr>
          <a:xfrm>
            <a:off x="118110" y="1206985"/>
            <a:ext cx="2933700" cy="952500"/>
          </a:xfrm>
          <a:prstGeom prst="rect">
            <a:avLst/>
          </a:prstGeom>
        </p:spPr>
      </p:pic>
      <p:sp>
        <p:nvSpPr>
          <p:cNvPr id="2" name="Title 1">
            <a:extLst>
              <a:ext uri="{FF2B5EF4-FFF2-40B4-BE49-F238E27FC236}">
                <a16:creationId xmlns:a16="http://schemas.microsoft.com/office/drawing/2014/main" id="{F15EEDAE-26A9-E443-AB95-522DC7EFFBA5}"/>
              </a:ext>
            </a:extLst>
          </p:cNvPr>
          <p:cNvSpPr>
            <a:spLocks noGrp="1"/>
          </p:cNvSpPr>
          <p:nvPr>
            <p:ph type="title"/>
          </p:nvPr>
        </p:nvSpPr>
        <p:spPr>
          <a:xfrm>
            <a:off x="56213" y="356016"/>
            <a:ext cx="9144000" cy="702600"/>
          </a:xfrm>
        </p:spPr>
        <p:txBody>
          <a:bodyPr/>
          <a:lstStyle/>
          <a:p>
            <a:r>
              <a:rPr lang="en-US" sz="3200" b="1" dirty="0">
                <a:solidFill>
                  <a:schemeClr val="accent2"/>
                </a:solidFill>
                <a:latin typeface="+mj-lt"/>
              </a:rPr>
              <a:t>Evaluating Internet Health Information Checklist</a:t>
            </a:r>
          </a:p>
        </p:txBody>
      </p:sp>
    </p:spTree>
    <p:extLst>
      <p:ext uri="{BB962C8B-B14F-4D97-AF65-F5344CB8AC3E}">
        <p14:creationId xmlns:p14="http://schemas.microsoft.com/office/powerpoint/2010/main" val="4100358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B578C"/>
                </a:solidFill>
              </a:rPr>
              <a:t>More Resources</a:t>
            </a:r>
          </a:p>
        </p:txBody>
      </p:sp>
      <p:sp>
        <p:nvSpPr>
          <p:cNvPr id="4" name="Text Placeholder 3"/>
          <p:cNvSpPr>
            <a:spLocks noGrp="1"/>
          </p:cNvSpPr>
          <p:nvPr>
            <p:ph type="body" idx="2"/>
          </p:nvPr>
        </p:nvSpPr>
        <p:spPr/>
        <p:txBody>
          <a:bodyPr/>
          <a:lstStyle/>
          <a:p>
            <a:r>
              <a:rPr lang="en-US" dirty="0">
                <a:solidFill>
                  <a:schemeClr val="tx1"/>
                </a:solidFill>
              </a:rPr>
              <a:t>Easy-to-Read Materials</a:t>
            </a:r>
          </a:p>
          <a:p>
            <a:r>
              <a:rPr lang="en-US" dirty="0">
                <a:solidFill>
                  <a:schemeClr val="tx1"/>
                </a:solidFill>
              </a:rPr>
              <a:t>Organizations and Directors</a:t>
            </a:r>
          </a:p>
          <a:p>
            <a:r>
              <a:rPr lang="en-US" dirty="0">
                <a:solidFill>
                  <a:schemeClr val="tx1"/>
                </a:solidFill>
              </a:rPr>
              <a:t>Health Information in Multiple Languages</a:t>
            </a:r>
          </a:p>
          <a:p>
            <a:r>
              <a:rPr lang="en-US" dirty="0">
                <a:solidFill>
                  <a:schemeClr val="tx1"/>
                </a:solidFill>
              </a:rPr>
              <a:t>Social Media</a:t>
            </a:r>
          </a:p>
          <a:p>
            <a:r>
              <a:rPr lang="en-US" dirty="0">
                <a:solidFill>
                  <a:schemeClr val="tx1"/>
                </a:solidFill>
              </a:rPr>
              <a:t>Weekly Newsletters</a:t>
            </a:r>
          </a:p>
          <a:p>
            <a:r>
              <a:rPr lang="en-US" dirty="0">
                <a:solidFill>
                  <a:schemeClr val="tx1"/>
                </a:solidFill>
              </a:rPr>
              <a:t>MedlinePlus Magazine</a:t>
            </a:r>
          </a:p>
          <a:p>
            <a:endParaRPr lang="en-US" dirty="0"/>
          </a:p>
        </p:txBody>
      </p:sp>
    </p:spTree>
    <p:extLst>
      <p:ext uri="{BB962C8B-B14F-4D97-AF65-F5344CB8AC3E}">
        <p14:creationId xmlns:p14="http://schemas.microsoft.com/office/powerpoint/2010/main" val="406878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95BE880-1FEC-0D4C-845A-5A373E836154}"/>
              </a:ext>
            </a:extLst>
          </p:cNvPr>
          <p:cNvSpPr txBox="1"/>
          <p:nvPr/>
        </p:nvSpPr>
        <p:spPr>
          <a:xfrm>
            <a:off x="5059664" y="4177687"/>
            <a:ext cx="3903633" cy="369332"/>
          </a:xfrm>
          <a:prstGeom prst="rect">
            <a:avLst/>
          </a:prstGeom>
          <a:noFill/>
        </p:spPr>
        <p:txBody>
          <a:bodyPr wrap="none" rtlCol="0">
            <a:spAutoFit/>
          </a:bodyPr>
          <a:lstStyle/>
          <a:p>
            <a:r>
              <a:rPr lang="en-US" sz="1800" dirty="0"/>
              <a:t>Visit </a:t>
            </a:r>
            <a:r>
              <a:rPr lang="en-US" sz="1800" dirty="0" err="1"/>
              <a:t>NNLM.gov</a:t>
            </a:r>
            <a:r>
              <a:rPr lang="en-US" sz="1800" dirty="0"/>
              <a:t> for more information</a:t>
            </a:r>
          </a:p>
        </p:txBody>
      </p:sp>
      <p:sp>
        <p:nvSpPr>
          <p:cNvPr id="11" name="TextBox 10">
            <a:extLst>
              <a:ext uri="{FF2B5EF4-FFF2-40B4-BE49-F238E27FC236}">
                <a16:creationId xmlns:a16="http://schemas.microsoft.com/office/drawing/2014/main" id="{F11F1367-B4DD-A94D-9FD5-A979560767EA}"/>
              </a:ext>
            </a:extLst>
          </p:cNvPr>
          <p:cNvSpPr txBox="1"/>
          <p:nvPr/>
        </p:nvSpPr>
        <p:spPr>
          <a:xfrm>
            <a:off x="3459464" y="3796605"/>
            <a:ext cx="2153651" cy="461665"/>
          </a:xfrm>
          <a:prstGeom prst="rect">
            <a:avLst/>
          </a:prstGeom>
          <a:noFill/>
        </p:spPr>
        <p:txBody>
          <a:bodyPr wrap="square" rtlCol="0">
            <a:spAutoFit/>
          </a:bodyPr>
          <a:lstStyle/>
          <a:p>
            <a:r>
              <a:rPr lang="en-US" sz="2400" dirty="0">
                <a:solidFill>
                  <a:schemeClr val="tx1"/>
                </a:solidFill>
                <a:latin typeface="+mn-lt"/>
              </a:rPr>
              <a:t>Outreach</a:t>
            </a:r>
          </a:p>
        </p:txBody>
      </p:sp>
      <p:pic>
        <p:nvPicPr>
          <p:cNvPr id="7" name="Graphic 6" descr="Connections">
            <a:extLst>
              <a:ext uri="{FF2B5EF4-FFF2-40B4-BE49-F238E27FC236}">
                <a16:creationId xmlns:a16="http://schemas.microsoft.com/office/drawing/2014/main" id="{0C35F406-1FA5-D34E-8D30-C7EBFBC87A6E}"/>
              </a:ext>
            </a:extLst>
          </p:cNvPr>
          <p:cNvPicPr>
            <a:picLocks noChangeAspect="1"/>
          </p:cNvPicPr>
          <p:nvPr/>
        </p:nvPicPr>
        <p:blipFill>
          <a:blip r:embed="rId3"/>
          <a:stretch>
            <a:fillRect/>
          </a:stretch>
        </p:blipFill>
        <p:spPr>
          <a:xfrm>
            <a:off x="2436994" y="3631793"/>
            <a:ext cx="914400" cy="914400"/>
          </a:xfrm>
          <a:prstGeom prst="rect">
            <a:avLst/>
          </a:prstGeom>
        </p:spPr>
      </p:pic>
      <p:sp>
        <p:nvSpPr>
          <p:cNvPr id="10" name="TextBox 9">
            <a:extLst>
              <a:ext uri="{FF2B5EF4-FFF2-40B4-BE49-F238E27FC236}">
                <a16:creationId xmlns:a16="http://schemas.microsoft.com/office/drawing/2014/main" id="{C162E829-6016-344B-ADCC-4E1042D4D9E0}"/>
              </a:ext>
            </a:extLst>
          </p:cNvPr>
          <p:cNvSpPr txBox="1"/>
          <p:nvPr/>
        </p:nvSpPr>
        <p:spPr>
          <a:xfrm>
            <a:off x="3465354" y="2768758"/>
            <a:ext cx="1825898" cy="461665"/>
          </a:xfrm>
          <a:prstGeom prst="rect">
            <a:avLst/>
          </a:prstGeom>
          <a:noFill/>
        </p:spPr>
        <p:txBody>
          <a:bodyPr wrap="square" rtlCol="0">
            <a:spAutoFit/>
          </a:bodyPr>
          <a:lstStyle/>
          <a:p>
            <a:r>
              <a:rPr lang="en-US" sz="2400" dirty="0">
                <a:solidFill>
                  <a:schemeClr val="tx1"/>
                </a:solidFill>
                <a:latin typeface="+mn-lt"/>
              </a:rPr>
              <a:t>Funding</a:t>
            </a:r>
          </a:p>
        </p:txBody>
      </p:sp>
      <p:pic>
        <p:nvPicPr>
          <p:cNvPr id="5" name="Graphic 4" descr="Piggy Bank">
            <a:extLst>
              <a:ext uri="{FF2B5EF4-FFF2-40B4-BE49-F238E27FC236}">
                <a16:creationId xmlns:a16="http://schemas.microsoft.com/office/drawing/2014/main" id="{7A7AA4A7-DE9B-F549-8468-16D768F58984}"/>
              </a:ext>
            </a:extLst>
          </p:cNvPr>
          <p:cNvPicPr>
            <a:picLocks noChangeAspect="1"/>
          </p:cNvPicPr>
          <p:nvPr/>
        </p:nvPicPr>
        <p:blipFill>
          <a:blip r:embed="rId4"/>
          <a:stretch>
            <a:fillRect/>
          </a:stretch>
        </p:blipFill>
        <p:spPr>
          <a:xfrm>
            <a:off x="2436994" y="2603946"/>
            <a:ext cx="914400" cy="914400"/>
          </a:xfrm>
          <a:prstGeom prst="rect">
            <a:avLst/>
          </a:prstGeom>
        </p:spPr>
      </p:pic>
      <p:pic>
        <p:nvPicPr>
          <p:cNvPr id="8" name="Graphic 7" descr="Dollar">
            <a:extLst>
              <a:ext uri="{FF2B5EF4-FFF2-40B4-BE49-F238E27FC236}">
                <a16:creationId xmlns:a16="http://schemas.microsoft.com/office/drawing/2014/main" id="{A9D758FF-1585-6E42-A73A-F4F8ADC0E397}"/>
              </a:ext>
            </a:extLst>
          </p:cNvPr>
          <p:cNvPicPr>
            <a:picLocks noChangeAspect="1"/>
          </p:cNvPicPr>
          <p:nvPr/>
        </p:nvPicPr>
        <p:blipFill>
          <a:blip r:embed="rId5"/>
          <a:stretch>
            <a:fillRect/>
          </a:stretch>
        </p:blipFill>
        <p:spPr>
          <a:xfrm>
            <a:off x="2722743" y="2937822"/>
            <a:ext cx="270710" cy="270710"/>
          </a:xfrm>
          <a:prstGeom prst="rect">
            <a:avLst/>
          </a:prstGeom>
        </p:spPr>
      </p:pic>
      <p:sp>
        <p:nvSpPr>
          <p:cNvPr id="9" name="TextBox 8">
            <a:extLst>
              <a:ext uri="{FF2B5EF4-FFF2-40B4-BE49-F238E27FC236}">
                <a16:creationId xmlns:a16="http://schemas.microsoft.com/office/drawing/2014/main" id="{7DE9E19B-BEEC-2048-AE62-5D6E9D2D6604}"/>
              </a:ext>
            </a:extLst>
          </p:cNvPr>
          <p:cNvSpPr txBox="1"/>
          <p:nvPr/>
        </p:nvSpPr>
        <p:spPr>
          <a:xfrm>
            <a:off x="3459464" y="1806701"/>
            <a:ext cx="3200400" cy="461665"/>
          </a:xfrm>
          <a:prstGeom prst="rect">
            <a:avLst/>
          </a:prstGeom>
          <a:noFill/>
        </p:spPr>
        <p:txBody>
          <a:bodyPr wrap="square" rtlCol="0">
            <a:spAutoFit/>
          </a:bodyPr>
          <a:lstStyle/>
          <a:p>
            <a:r>
              <a:rPr lang="en-US" sz="2400" dirty="0">
                <a:solidFill>
                  <a:schemeClr val="tx1"/>
                </a:solidFill>
                <a:latin typeface="+mn-lt"/>
              </a:rPr>
              <a:t>Training</a:t>
            </a:r>
          </a:p>
        </p:txBody>
      </p:sp>
      <p:pic>
        <p:nvPicPr>
          <p:cNvPr id="6" name="Graphic 5" descr="Classroom">
            <a:extLst>
              <a:ext uri="{FF2B5EF4-FFF2-40B4-BE49-F238E27FC236}">
                <a16:creationId xmlns:a16="http://schemas.microsoft.com/office/drawing/2014/main" id="{676EEED5-1968-E54B-97D6-34C9495B9AF0}"/>
              </a:ext>
            </a:extLst>
          </p:cNvPr>
          <p:cNvPicPr>
            <a:picLocks noChangeAspect="1"/>
          </p:cNvPicPr>
          <p:nvPr/>
        </p:nvPicPr>
        <p:blipFill>
          <a:blip r:embed="rId6"/>
          <a:stretch>
            <a:fillRect/>
          </a:stretch>
        </p:blipFill>
        <p:spPr>
          <a:xfrm>
            <a:off x="2436994" y="1584977"/>
            <a:ext cx="914400" cy="914400"/>
          </a:xfrm>
          <a:prstGeom prst="rect">
            <a:avLst/>
          </a:prstGeom>
        </p:spPr>
      </p:pic>
      <p:sp>
        <p:nvSpPr>
          <p:cNvPr id="2" name="Title 1">
            <a:extLst>
              <a:ext uri="{FF2B5EF4-FFF2-40B4-BE49-F238E27FC236}">
                <a16:creationId xmlns:a16="http://schemas.microsoft.com/office/drawing/2014/main" id="{655860A8-7D5B-034D-A2B8-6DA74E95241C}"/>
              </a:ext>
            </a:extLst>
          </p:cNvPr>
          <p:cNvSpPr>
            <a:spLocks noGrp="1"/>
          </p:cNvSpPr>
          <p:nvPr>
            <p:ph type="title"/>
          </p:nvPr>
        </p:nvSpPr>
        <p:spPr>
          <a:xfrm>
            <a:off x="750439" y="407405"/>
            <a:ext cx="7571700" cy="702600"/>
          </a:xfrm>
        </p:spPr>
        <p:txBody>
          <a:bodyPr/>
          <a:lstStyle/>
          <a:p>
            <a:r>
              <a:rPr lang="en-US" sz="3200" b="1" dirty="0">
                <a:solidFill>
                  <a:schemeClr val="accent2"/>
                </a:solidFill>
                <a:latin typeface="+mj-lt"/>
              </a:rPr>
              <a:t>NNLM Engagement</a:t>
            </a:r>
          </a:p>
        </p:txBody>
      </p:sp>
    </p:spTree>
    <p:extLst>
      <p:ext uri="{BB962C8B-B14F-4D97-AF65-F5344CB8AC3E}">
        <p14:creationId xmlns:p14="http://schemas.microsoft.com/office/powerpoint/2010/main" val="39094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6" name="Google Shape;117;p17" title="Region One Insights Newsletter"/>
          <p:cNvSpPr txBox="1"/>
          <p:nvPr/>
        </p:nvSpPr>
        <p:spPr>
          <a:xfrm>
            <a:off x="5931839" y="3625920"/>
            <a:ext cx="3112998" cy="741965"/>
          </a:xfrm>
          <a:prstGeom prst="rect">
            <a:avLst/>
          </a:prstGeom>
          <a:noFill/>
          <a:ln>
            <a:noFill/>
          </a:ln>
        </p:spPr>
        <p:txBody>
          <a:bodyPr spcFirstLastPara="1" wrap="square" lIns="91425" tIns="91425" rIns="91425" bIns="91425" anchor="ctr" anchorCtr="0">
            <a:noAutofit/>
          </a:bodyPr>
          <a:lstStyle/>
          <a:p>
            <a:pPr lvl="0"/>
            <a:r>
              <a:rPr lang="en-US" sz="1200" dirty="0">
                <a:hlinkClick r:id="rId3" tooltip="NNLM Region One Insights Newsletter"/>
              </a:rPr>
              <a:t>https://news.nnlm.gov/region-one-insights/</a:t>
            </a:r>
            <a:r>
              <a:rPr lang="en-US" sz="1200" dirty="0"/>
              <a:t> </a:t>
            </a:r>
            <a:endParaRPr sz="1200" dirty="0"/>
          </a:p>
        </p:txBody>
      </p:sp>
      <p:pic>
        <p:nvPicPr>
          <p:cNvPr id="7" name="Picture 6" descr="RSS feed symbol " title="RSS feed "/>
          <p:cNvPicPr>
            <a:picLocks noChangeAspect="1"/>
          </p:cNvPicPr>
          <p:nvPr/>
        </p:nvPicPr>
        <p:blipFill>
          <a:blip r:embed="rId4"/>
          <a:stretch>
            <a:fillRect/>
          </a:stretch>
        </p:blipFill>
        <p:spPr>
          <a:xfrm>
            <a:off x="5093051" y="3629452"/>
            <a:ext cx="769646" cy="769646"/>
          </a:xfrm>
          <a:prstGeom prst="rect">
            <a:avLst/>
          </a:prstGeom>
        </p:spPr>
      </p:pic>
      <p:sp>
        <p:nvSpPr>
          <p:cNvPr id="117" name="Google Shape;117;p17"/>
          <p:cNvSpPr txBox="1"/>
          <p:nvPr/>
        </p:nvSpPr>
        <p:spPr>
          <a:xfrm>
            <a:off x="5931850" y="2602478"/>
            <a:ext cx="2482800" cy="60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@nnlmregion1</a:t>
            </a:r>
            <a:endParaRPr sz="1800" dirty="0"/>
          </a:p>
        </p:txBody>
      </p:sp>
      <p:pic>
        <p:nvPicPr>
          <p:cNvPr id="114" name="Google Shape;114;p17" descr="Facebook logo"/>
          <p:cNvPicPr preferRelativeResize="0"/>
          <p:nvPr/>
        </p:nvPicPr>
        <p:blipFill>
          <a:blip r:embed="rId5">
            <a:alphaModFix/>
          </a:blip>
          <a:stretch>
            <a:fillRect/>
          </a:stretch>
        </p:blipFill>
        <p:spPr>
          <a:xfrm>
            <a:off x="5063471" y="2573316"/>
            <a:ext cx="799226" cy="799242"/>
          </a:xfrm>
          <a:prstGeom prst="rect">
            <a:avLst/>
          </a:prstGeom>
          <a:noFill/>
          <a:ln>
            <a:noFill/>
          </a:ln>
        </p:spPr>
      </p:pic>
      <p:sp>
        <p:nvSpPr>
          <p:cNvPr id="116" name="Google Shape;116;p17"/>
          <p:cNvSpPr txBox="1"/>
          <p:nvPr/>
        </p:nvSpPr>
        <p:spPr>
          <a:xfrm>
            <a:off x="5931850" y="1579036"/>
            <a:ext cx="2482800" cy="60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@nnlmregion1</a:t>
            </a:r>
            <a:endParaRPr sz="1800" dirty="0"/>
          </a:p>
        </p:txBody>
      </p:sp>
      <p:pic>
        <p:nvPicPr>
          <p:cNvPr id="113" name="Google Shape;113;p17" descr="Twitter logo"/>
          <p:cNvPicPr preferRelativeResize="0"/>
          <p:nvPr/>
        </p:nvPicPr>
        <p:blipFill>
          <a:blip r:embed="rId6">
            <a:alphaModFix/>
          </a:blip>
          <a:stretch>
            <a:fillRect/>
          </a:stretch>
        </p:blipFill>
        <p:spPr>
          <a:xfrm>
            <a:off x="5063471" y="1549898"/>
            <a:ext cx="799226" cy="799226"/>
          </a:xfrm>
          <a:prstGeom prst="rect">
            <a:avLst/>
          </a:prstGeom>
          <a:noFill/>
          <a:ln>
            <a:noFill/>
          </a:ln>
        </p:spPr>
      </p:pic>
      <p:sp>
        <p:nvSpPr>
          <p:cNvPr id="115" name="Google Shape;115;p17"/>
          <p:cNvSpPr txBox="1"/>
          <p:nvPr/>
        </p:nvSpPr>
        <p:spPr>
          <a:xfrm>
            <a:off x="5931850" y="554773"/>
            <a:ext cx="3359100" cy="60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nnlm@hshsl.umaryland.edu</a:t>
            </a:r>
            <a:endParaRPr sz="1800" dirty="0"/>
          </a:p>
        </p:txBody>
      </p:sp>
      <p:pic>
        <p:nvPicPr>
          <p:cNvPr id="112" name="Google Shape;112;p17" descr="Email symbol"/>
          <p:cNvPicPr preferRelativeResize="0"/>
          <p:nvPr/>
        </p:nvPicPr>
        <p:blipFill>
          <a:blip r:embed="rId7">
            <a:alphaModFix/>
          </a:blip>
          <a:stretch>
            <a:fillRect/>
          </a:stretch>
        </p:blipFill>
        <p:spPr>
          <a:xfrm>
            <a:off x="4994338" y="429979"/>
            <a:ext cx="937501" cy="937525"/>
          </a:xfrm>
          <a:prstGeom prst="rect">
            <a:avLst/>
          </a:prstGeom>
          <a:noFill/>
          <a:ln>
            <a:noFill/>
          </a:ln>
        </p:spPr>
      </p:pic>
      <p:sp>
        <p:nvSpPr>
          <p:cNvPr id="111" name="Google Shape;111;p17"/>
          <p:cNvSpPr txBox="1">
            <a:spLocks noGrp="1"/>
          </p:cNvSpPr>
          <p:nvPr>
            <p:ph type="title"/>
          </p:nvPr>
        </p:nvSpPr>
        <p:spPr>
          <a:xfrm>
            <a:off x="457200" y="1797050"/>
            <a:ext cx="4114800" cy="799227"/>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3600" b="1" dirty="0">
                <a:solidFill>
                  <a:srgbClr val="192841"/>
                </a:solidFill>
              </a:rPr>
              <a:t>Connect with Region 1</a:t>
            </a:r>
            <a:endParaRPr sz="3600" b="1" dirty="0">
              <a:solidFill>
                <a:srgbClr val="192841"/>
              </a:solidFill>
            </a:endParaRPr>
          </a:p>
        </p:txBody>
      </p:sp>
    </p:spTree>
    <p:extLst>
      <p:ext uri="{BB962C8B-B14F-4D97-AF65-F5344CB8AC3E}">
        <p14:creationId xmlns:p14="http://schemas.microsoft.com/office/powerpoint/2010/main" val="2729069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25"/>
          <p:cNvSpPr txBox="1">
            <a:spLocks noGrp="1"/>
          </p:cNvSpPr>
          <p:nvPr>
            <p:ph type="subTitle" idx="1"/>
          </p:nvPr>
        </p:nvSpPr>
        <p:spPr>
          <a:xfrm>
            <a:off x="577514" y="2303917"/>
            <a:ext cx="3916070" cy="1608000"/>
          </a:xfrm>
          <a:prstGeom prst="rect">
            <a:avLst/>
          </a:prstGeom>
        </p:spPr>
        <p:txBody>
          <a:bodyPr spcFirstLastPara="1" wrap="square" lIns="91425" tIns="91425" rIns="91425" bIns="91425" anchor="t" anchorCtr="0">
            <a:noAutofit/>
          </a:bodyPr>
          <a:lstStyle/>
          <a:p>
            <a:pPr marL="0" indent="0" algn="l">
              <a:lnSpc>
                <a:spcPct val="114999"/>
              </a:lnSpc>
            </a:pPr>
            <a:r>
              <a:rPr lang="en" sz="2000" dirty="0">
                <a:solidFill>
                  <a:srgbClr val="192841"/>
                </a:solidFill>
              </a:rPr>
              <a:t>NNLM Region 1 Team </a:t>
            </a:r>
            <a:endParaRPr lang="en-US" dirty="0">
              <a:solidFill>
                <a:srgbClr val="595959"/>
              </a:solidFill>
            </a:endParaRPr>
          </a:p>
          <a:p>
            <a:pPr marL="0" indent="0" algn="l">
              <a:lnSpc>
                <a:spcPct val="114999"/>
              </a:lnSpc>
            </a:pPr>
            <a:r>
              <a:rPr lang="en" sz="2000" dirty="0"/>
              <a:t>nnlm@hshsl.umaryland.edu</a:t>
            </a:r>
            <a:endParaRPr lang="en" dirty="0"/>
          </a:p>
        </p:txBody>
      </p:sp>
      <p:cxnSp>
        <p:nvCxnSpPr>
          <p:cNvPr id="3" name="Straight Connector 2" title="Connector"/>
          <p:cNvCxnSpPr/>
          <p:nvPr/>
        </p:nvCxnSpPr>
        <p:spPr>
          <a:xfrm>
            <a:off x="636105" y="2344034"/>
            <a:ext cx="3220278"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74" name="Google Shape;174;p25"/>
          <p:cNvSpPr txBox="1">
            <a:spLocks noGrp="1"/>
          </p:cNvSpPr>
          <p:nvPr>
            <p:ph type="ctrTitle"/>
          </p:nvPr>
        </p:nvSpPr>
        <p:spPr>
          <a:xfrm>
            <a:off x="577514" y="1271847"/>
            <a:ext cx="4156701" cy="1032070"/>
          </a:xfrm>
          <a:prstGeom prst="rect">
            <a:avLst/>
          </a:prstGeom>
        </p:spPr>
        <p:txBody>
          <a:bodyPr spcFirstLastPara="1" wrap="square" lIns="91425" tIns="91425" rIns="91425" bIns="91425" anchor="b" anchorCtr="0">
            <a:normAutofit/>
          </a:bodyPr>
          <a:lstStyle/>
          <a:p>
            <a:pPr algn="l"/>
            <a:r>
              <a:rPr lang="en" b="1" dirty="0">
                <a:solidFill>
                  <a:srgbClr val="192841"/>
                </a:solidFill>
              </a:rPr>
              <a:t>Thank you</a:t>
            </a:r>
            <a:endParaRPr b="1" dirty="0">
              <a:solidFill>
                <a:srgbClr val="19284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181" y="730520"/>
            <a:ext cx="4045200" cy="2154001"/>
          </a:xfrm>
        </p:spPr>
        <p:txBody>
          <a:bodyPr>
            <a:normAutofit/>
          </a:bodyPr>
          <a:lstStyle/>
          <a:p>
            <a:r>
              <a:rPr lang="en-US" b="1" dirty="0">
                <a:solidFill>
                  <a:srgbClr val="1B578C"/>
                </a:solidFill>
              </a:rPr>
              <a:t>NLM MedlinePlus</a:t>
            </a:r>
          </a:p>
        </p:txBody>
      </p:sp>
    </p:spTree>
    <p:extLst>
      <p:ext uri="{BB962C8B-B14F-4D97-AF65-F5344CB8AC3E}">
        <p14:creationId xmlns:p14="http://schemas.microsoft.com/office/powerpoint/2010/main" val="263878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descr="Circle around MedlinePlus Sections; health topics, drugs &amp; supplements, genetics, medical tests&#10;" title="Section Highlight Circle"/>
          <p:cNvSpPr/>
          <p:nvPr/>
        </p:nvSpPr>
        <p:spPr>
          <a:xfrm>
            <a:off x="0" y="1291253"/>
            <a:ext cx="5486400" cy="93683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icture of MedlinePlus homepage " title="MedlinePlus "/>
          <p:cNvPicPr>
            <a:picLocks noChangeAspect="1"/>
          </p:cNvPicPr>
          <p:nvPr/>
        </p:nvPicPr>
        <p:blipFill>
          <a:blip r:embed="rId3"/>
          <a:stretch>
            <a:fillRect/>
          </a:stretch>
        </p:blipFill>
        <p:spPr>
          <a:xfrm>
            <a:off x="0" y="185195"/>
            <a:ext cx="9144000" cy="4190091"/>
          </a:xfrm>
          <a:prstGeom prst="rect">
            <a:avLst/>
          </a:prstGeom>
        </p:spPr>
      </p:pic>
      <p:sp>
        <p:nvSpPr>
          <p:cNvPr id="5" name="Title 4"/>
          <p:cNvSpPr>
            <a:spLocks noGrp="1"/>
          </p:cNvSpPr>
          <p:nvPr>
            <p:ph type="title"/>
          </p:nvPr>
        </p:nvSpPr>
        <p:spPr/>
        <p:txBody>
          <a:bodyPr>
            <a:normAutofit fontScale="90000"/>
          </a:bodyPr>
          <a:lstStyle/>
          <a:p>
            <a:pPr algn="ctr"/>
            <a:r>
              <a:rPr lang="en-US" dirty="0">
                <a:hlinkClick r:id="rId4"/>
              </a:rPr>
              <a:t>MedlinePlus.gov</a:t>
            </a:r>
            <a:endParaRPr lang="en-US" dirty="0"/>
          </a:p>
        </p:txBody>
      </p:sp>
    </p:spTree>
    <p:extLst>
      <p:ext uri="{BB962C8B-B14F-4D97-AF65-F5344CB8AC3E}">
        <p14:creationId xmlns:p14="http://schemas.microsoft.com/office/powerpoint/2010/main" val="3486934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a:solidFill>
                  <a:srgbClr val="1B578C"/>
                </a:solidFill>
              </a:rPr>
              <a:t>About MedlinePlus.gov</a:t>
            </a:r>
          </a:p>
        </p:txBody>
      </p:sp>
      <p:sp>
        <p:nvSpPr>
          <p:cNvPr id="5" name="Text Placeholder 4"/>
          <p:cNvSpPr>
            <a:spLocks noGrp="1"/>
          </p:cNvSpPr>
          <p:nvPr>
            <p:ph type="body" idx="1"/>
          </p:nvPr>
        </p:nvSpPr>
        <p:spPr/>
        <p:txBody>
          <a:bodyPr>
            <a:normAutofit/>
          </a:bodyPr>
          <a:lstStyle/>
          <a:p>
            <a:r>
              <a:rPr lang="en-US" sz="2000" dirty="0">
                <a:solidFill>
                  <a:schemeClr val="tx1"/>
                </a:solidFill>
              </a:rPr>
              <a:t>1,600+ Selected Topics</a:t>
            </a:r>
          </a:p>
          <a:p>
            <a:r>
              <a:rPr lang="en-US" sz="2000" dirty="0">
                <a:solidFill>
                  <a:schemeClr val="tx1"/>
                </a:solidFill>
              </a:rPr>
              <a:t>Links to authoritative health information in English or Spanish</a:t>
            </a:r>
          </a:p>
          <a:p>
            <a:pPr lvl="1"/>
            <a:r>
              <a:rPr lang="en-US" sz="2000" dirty="0">
                <a:solidFill>
                  <a:schemeClr val="tx1"/>
                </a:solidFill>
              </a:rPr>
              <a:t>National Library of Medicine</a:t>
            </a:r>
          </a:p>
          <a:p>
            <a:pPr lvl="1"/>
            <a:r>
              <a:rPr lang="en-US" sz="2000" dirty="0">
                <a:solidFill>
                  <a:schemeClr val="tx1"/>
                </a:solidFill>
              </a:rPr>
              <a:t>National Institutes of Health</a:t>
            </a:r>
          </a:p>
          <a:p>
            <a:pPr lvl="1"/>
            <a:r>
              <a:rPr lang="en-US" sz="2000" dirty="0">
                <a:solidFill>
                  <a:schemeClr val="tx1"/>
                </a:solidFill>
              </a:rPr>
              <a:t>Trusted health-related organizations</a:t>
            </a:r>
          </a:p>
          <a:p>
            <a:pPr lvl="2"/>
            <a:r>
              <a:rPr lang="en-US" sz="2000" dirty="0">
                <a:solidFill>
                  <a:schemeClr val="tx1"/>
                </a:solidFill>
              </a:rPr>
              <a:t>Center for Disease Control and Prevention</a:t>
            </a:r>
          </a:p>
          <a:p>
            <a:pPr lvl="2"/>
            <a:r>
              <a:rPr lang="en-US" sz="2000" dirty="0">
                <a:solidFill>
                  <a:schemeClr val="tx1"/>
                </a:solidFill>
              </a:rPr>
              <a:t>Food and Drug Administration</a:t>
            </a:r>
          </a:p>
          <a:p>
            <a:pPr lvl="2"/>
            <a:r>
              <a:rPr lang="en-US" sz="2000" dirty="0">
                <a:solidFill>
                  <a:schemeClr val="tx1"/>
                </a:solidFill>
              </a:rPr>
              <a:t>National Center for Complementary and Integrative Health</a:t>
            </a:r>
          </a:p>
        </p:txBody>
      </p:sp>
    </p:spTree>
    <p:extLst>
      <p:ext uri="{BB962C8B-B14F-4D97-AF65-F5344CB8AC3E}">
        <p14:creationId xmlns:p14="http://schemas.microsoft.com/office/powerpoint/2010/main" val="3894170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a:solidFill>
                  <a:srgbClr val="1B578C"/>
                </a:solidFill>
              </a:rPr>
              <a:t>Trusted and Verified </a:t>
            </a:r>
          </a:p>
        </p:txBody>
      </p:sp>
      <p:sp>
        <p:nvSpPr>
          <p:cNvPr id="5" name="Text Placeholder 4"/>
          <p:cNvSpPr>
            <a:spLocks noGrp="1"/>
          </p:cNvSpPr>
          <p:nvPr>
            <p:ph type="body" idx="1"/>
          </p:nvPr>
        </p:nvSpPr>
        <p:spPr/>
        <p:txBody>
          <a:bodyPr>
            <a:normAutofit/>
          </a:bodyPr>
          <a:lstStyle/>
          <a:p>
            <a:r>
              <a:rPr lang="en-US" sz="2000" dirty="0">
                <a:solidFill>
                  <a:schemeClr val="tx1"/>
                </a:solidFill>
              </a:rPr>
              <a:t>Qualitative, Authoritative and Accurate</a:t>
            </a:r>
          </a:p>
          <a:p>
            <a:r>
              <a:rPr lang="en-US" sz="2000" dirty="0">
                <a:solidFill>
                  <a:schemeClr val="tx1"/>
                </a:solidFill>
              </a:rPr>
              <a:t>Educational, not promotional</a:t>
            </a:r>
          </a:p>
          <a:p>
            <a:r>
              <a:rPr lang="en-US" sz="2000" dirty="0">
                <a:solidFill>
                  <a:schemeClr val="tx1"/>
                </a:solidFill>
              </a:rPr>
              <a:t>Updated and maintained</a:t>
            </a:r>
          </a:p>
        </p:txBody>
      </p:sp>
    </p:spTree>
    <p:extLst>
      <p:ext uri="{BB962C8B-B14F-4D97-AF65-F5344CB8AC3E}">
        <p14:creationId xmlns:p14="http://schemas.microsoft.com/office/powerpoint/2010/main" val="147021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lk to Your Prof…But How? | Art History Teaching Resour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8033" y="1152475"/>
            <a:ext cx="3367934" cy="2795367"/>
          </a:xfrm>
          <a:prstGeom prst="rect">
            <a:avLst/>
          </a:prstGeom>
        </p:spPr>
      </p:pic>
      <p:sp>
        <p:nvSpPr>
          <p:cNvPr id="4" name="Title 3"/>
          <p:cNvSpPr>
            <a:spLocks noGrp="1"/>
          </p:cNvSpPr>
          <p:nvPr>
            <p:ph type="title"/>
          </p:nvPr>
        </p:nvSpPr>
        <p:spPr/>
        <p:txBody>
          <a:bodyPr>
            <a:normAutofit fontScale="90000"/>
          </a:bodyPr>
          <a:lstStyle/>
          <a:p>
            <a:pPr algn="ctr"/>
            <a:r>
              <a:rPr lang="en-US" b="1" dirty="0">
                <a:solidFill>
                  <a:srgbClr val="1B578C"/>
                </a:solidFill>
              </a:rPr>
              <a:t>What’s In It For You? </a:t>
            </a:r>
          </a:p>
        </p:txBody>
      </p:sp>
    </p:spTree>
    <p:extLst>
      <p:ext uri="{BB962C8B-B14F-4D97-AF65-F5344CB8AC3E}">
        <p14:creationId xmlns:p14="http://schemas.microsoft.com/office/powerpoint/2010/main" val="1903401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D163F8D4C6DD4D855473C959240D21" ma:contentTypeVersion="10" ma:contentTypeDescription="Create a new document." ma:contentTypeScope="" ma:versionID="7715a1ae69320d9c5048cfff406b655f">
  <xsd:schema xmlns:xsd="http://www.w3.org/2001/XMLSchema" xmlns:xs="http://www.w3.org/2001/XMLSchema" xmlns:p="http://schemas.microsoft.com/office/2006/metadata/properties" xmlns:ns3="5b71280d-95b8-4558-8349-61f3253e33f5" xmlns:ns4="d9ac32ba-fde7-4635-8e28-1d1d7dc528fd" targetNamespace="http://schemas.microsoft.com/office/2006/metadata/properties" ma:root="true" ma:fieldsID="4d5ebf7b5257c6c63c8ff7c0208e66ce" ns3:_="" ns4:_="">
    <xsd:import namespace="5b71280d-95b8-4558-8349-61f3253e33f5"/>
    <xsd:import namespace="d9ac32ba-fde7-4635-8e28-1d1d7dc528f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1280d-95b8-4558-8349-61f3253e33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ac32ba-fde7-4635-8e28-1d1d7dc528f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6D422B-F829-4C87-A0FD-F78ACF375773}">
  <ds:schemaRefs>
    <ds:schemaRef ds:uri="http://schemas.microsoft.com/sharepoint/v3/contenttype/forms"/>
  </ds:schemaRefs>
</ds:datastoreItem>
</file>

<file path=customXml/itemProps2.xml><?xml version="1.0" encoding="utf-8"?>
<ds:datastoreItem xmlns:ds="http://schemas.openxmlformats.org/officeDocument/2006/customXml" ds:itemID="{D2C8E418-DC05-4227-B373-FA44AFD7D4EC}">
  <ds:schemaRefs>
    <ds:schemaRef ds:uri="http://purl.org/dc/terms/"/>
    <ds:schemaRef ds:uri="d9ac32ba-fde7-4635-8e28-1d1d7dc528fd"/>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b71280d-95b8-4558-8349-61f3253e33f5"/>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26CE3A7-D9F6-4503-9909-6E87A40DE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71280d-95b8-4558-8349-61f3253e33f5"/>
    <ds:schemaRef ds:uri="d9ac32ba-fde7-4635-8e28-1d1d7dc528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19034</TotalTime>
  <Words>3504</Words>
  <Application>Microsoft Office PowerPoint</Application>
  <PresentationFormat>On-screen Show (16:9)</PresentationFormat>
  <Paragraphs>378</Paragraphs>
  <Slides>41</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Corbel</vt:lpstr>
      <vt:lpstr>Arial</vt:lpstr>
      <vt:lpstr>Calibri</vt:lpstr>
      <vt:lpstr>Source Sans Pro</vt:lpstr>
      <vt:lpstr>Times New Roman</vt:lpstr>
      <vt:lpstr>Simple Light</vt:lpstr>
      <vt:lpstr>NTO White w gray text</vt:lpstr>
      <vt:lpstr> Using MedlinePlus to Find  Health Information </vt:lpstr>
      <vt:lpstr>NNL..huh?</vt:lpstr>
      <vt:lpstr>NNLM, Region 1</vt:lpstr>
      <vt:lpstr>NNLM Engagement</vt:lpstr>
      <vt:lpstr>NLM MedlinePlus</vt:lpstr>
      <vt:lpstr>MedlinePlus.gov</vt:lpstr>
      <vt:lpstr>About MedlinePlus.gov</vt:lpstr>
      <vt:lpstr>Trusted and Verified </vt:lpstr>
      <vt:lpstr>What’s In It For You? </vt:lpstr>
      <vt:lpstr>Health Topics</vt:lpstr>
      <vt:lpstr>Exercise 1</vt:lpstr>
      <vt:lpstr>Topic Page</vt:lpstr>
      <vt:lpstr>Other Features</vt:lpstr>
      <vt:lpstr>Health Topic Categories</vt:lpstr>
      <vt:lpstr>On Your Own</vt:lpstr>
      <vt:lpstr>Health Topic: Link Descriptions</vt:lpstr>
      <vt:lpstr>Health Topics: Key Points </vt:lpstr>
      <vt:lpstr>Exercises 2</vt:lpstr>
      <vt:lpstr>Drugs and Supplements</vt:lpstr>
      <vt:lpstr>Ritalin Results</vt:lpstr>
      <vt:lpstr>Browsing</vt:lpstr>
      <vt:lpstr>Exercises 3</vt:lpstr>
      <vt:lpstr>Genetics</vt:lpstr>
      <vt:lpstr>Exercises 4</vt:lpstr>
      <vt:lpstr>Genetics: Key Points </vt:lpstr>
      <vt:lpstr>Medical Tests</vt:lpstr>
      <vt:lpstr>Medical Test Topic Page</vt:lpstr>
      <vt:lpstr>Exercise 5</vt:lpstr>
      <vt:lpstr>Medical Test: Key Points </vt:lpstr>
      <vt:lpstr>Other Features  </vt:lpstr>
      <vt:lpstr>Other Features 2</vt:lpstr>
      <vt:lpstr>Medical Encyclopedia </vt:lpstr>
      <vt:lpstr>MedlinePlus Medical Encyclopedia</vt:lpstr>
      <vt:lpstr>Body Mass Index</vt:lpstr>
      <vt:lpstr>Exercise 6</vt:lpstr>
      <vt:lpstr>Videos and Tools</vt:lpstr>
      <vt:lpstr>Healthy Recipes</vt:lpstr>
      <vt:lpstr>Evaluating Internet Health Information Checklist</vt:lpstr>
      <vt:lpstr>More Resources</vt:lpstr>
      <vt:lpstr>Connect with Region 1</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NNLM Region 1</dc:title>
  <dc:creator>Nancy Patterson</dc:creator>
  <cp:lastModifiedBy>Nguyen, Tony</cp:lastModifiedBy>
  <cp:revision>360</cp:revision>
  <cp:lastPrinted>2021-12-03T21:05:34Z</cp:lastPrinted>
  <dcterms:modified xsi:type="dcterms:W3CDTF">2022-09-27T19:25:30Z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0x01010084D163F8D4C6DD4D855473C959240D21</vt:lpwstr>
  </property>
</Properties>
</file>