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4"/>
  </p:notesMasterIdLst>
  <p:handoutMasterIdLst>
    <p:handoutMasterId r:id="rId15"/>
  </p:handoutMasterIdLst>
  <p:sldIdLst>
    <p:sldId id="316" r:id="rId2"/>
    <p:sldId id="363" r:id="rId3"/>
    <p:sldId id="317" r:id="rId4"/>
    <p:sldId id="318" r:id="rId5"/>
    <p:sldId id="355" r:id="rId6"/>
    <p:sldId id="358" r:id="rId7"/>
    <p:sldId id="359" r:id="rId8"/>
    <p:sldId id="356" r:id="rId9"/>
    <p:sldId id="360" r:id="rId10"/>
    <p:sldId id="357" r:id="rId11"/>
    <p:sldId id="361" r:id="rId12"/>
    <p:sldId id="329"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59824" autoAdjust="0"/>
  </p:normalViewPr>
  <p:slideViewPr>
    <p:cSldViewPr snapToGrid="0">
      <p:cViewPr varScale="1">
        <p:scale>
          <a:sx n="54" d="100"/>
          <a:sy n="54" d="100"/>
        </p:scale>
        <p:origin x="93" y="45"/>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6/5/2020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6/5/2020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articles are indexed</a:t>
            </a:r>
            <a:r>
              <a:rPr lang="en-US" baseline="0" dirty="0" smtClean="0"/>
              <a:t> in PubMed, they are described using a variety of descriptive fields. When you’re filling out a form about yourself, you might fill in fields with your name, address, birth date, etc. If this information was entered into a database, the database could then be searched using these fields. That’s exactly how PubMed searches – it doesn’t search the text of an article, but rather the descriptive fields in article records. If you were to search the author field for an author’s name, your search results would contain articles that have that name in the author field. </a:t>
            </a:r>
          </a:p>
          <a:p>
            <a:endParaRPr lang="en-US" baseline="0" dirty="0" smtClean="0"/>
          </a:p>
          <a:p>
            <a:r>
              <a:rPr lang="en-US" baseline="0" dirty="0" smtClean="0"/>
              <a:t>To search specifically in the author field, you can use some simple syntax: a </a:t>
            </a:r>
            <a:r>
              <a:rPr lang="en-US" i="1" baseline="0" dirty="0" smtClean="0"/>
              <a:t>field tag</a:t>
            </a:r>
            <a:r>
              <a:rPr lang="en-US" i="0" baseline="0" dirty="0" smtClean="0"/>
              <a:t>, which is just a word or abbreviation referring to a certain field, in square brackets directly after the term you wish to search that field for. So, to search for articles authored by someone named Smith, type Smith[au].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293137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common field tags:</a:t>
            </a:r>
          </a:p>
          <a:p>
            <a:r>
              <a:rPr lang="en-US" dirty="0" smtClean="0"/>
              <a:t>[au] searches the author field</a:t>
            </a:r>
          </a:p>
          <a:p>
            <a:r>
              <a:rPr lang="en-US" dirty="0" smtClean="0"/>
              <a:t>[</a:t>
            </a:r>
            <a:r>
              <a:rPr lang="en-US" dirty="0" err="1" smtClean="0"/>
              <a:t>ti</a:t>
            </a:r>
            <a:r>
              <a:rPr lang="en-US" dirty="0" smtClean="0"/>
              <a:t>] searches</a:t>
            </a:r>
            <a:r>
              <a:rPr lang="en-US" baseline="0" dirty="0" smtClean="0"/>
              <a:t> the title field, so the titles of articles</a:t>
            </a:r>
          </a:p>
          <a:p>
            <a:r>
              <a:rPr lang="en-US" baseline="0" dirty="0" smtClean="0"/>
              <a:t>[ab] searches the text of the abstract</a:t>
            </a:r>
          </a:p>
          <a:p>
            <a:r>
              <a:rPr lang="en-US" baseline="0" dirty="0" smtClean="0"/>
              <a:t>[</a:t>
            </a:r>
            <a:r>
              <a:rPr lang="en-US" baseline="0" dirty="0" err="1" smtClean="0"/>
              <a:t>ot</a:t>
            </a:r>
            <a:r>
              <a:rPr lang="en-US" baseline="0" dirty="0" smtClean="0"/>
              <a:t>] searches the “other term” field, which is usually populated by author-supplied keywords</a:t>
            </a:r>
          </a:p>
          <a:p>
            <a:r>
              <a:rPr lang="en-US" baseline="0" dirty="0" smtClean="0"/>
              <a:t>[la] is for language, for instance if you only want to find English-language articles you can use this tag. You can also filter for English language after searching.</a:t>
            </a:r>
          </a:p>
          <a:p>
            <a:endParaRPr lang="en-US" baseline="0" dirty="0" smtClean="0"/>
          </a:p>
          <a:p>
            <a:r>
              <a:rPr lang="en-US" baseline="0" dirty="0" smtClean="0"/>
              <a:t>You can view the full list of field codes at this link.</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28246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Today you learned how to use search filters to narrow your search results and how to use field tags to make your search query more specific. </a:t>
            </a:r>
          </a:p>
          <a:p>
            <a:endParaRPr lang="en-US" sz="1400" baseline="0" dirty="0" smtClean="0">
              <a:solidFill>
                <a:schemeClr val="tx1"/>
              </a:solidFill>
            </a:endParaRPr>
          </a:p>
          <a:p>
            <a:r>
              <a:rPr lang="en-US" sz="1400" baseline="0" dirty="0" smtClean="0">
                <a:solidFill>
                  <a:schemeClr val="tx1"/>
                </a:solidFill>
              </a:rPr>
              <a:t>In the time until our next session, think about what types of situations you might prefer to use each of these strategies to narrow your results. When would you prefer to write a very specific search query, perhaps using some field tags, that will return fewer results; as opposed to writing a less specific query that will return many results that you can then choose to filter?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solidFill>
                <a:schemeClr val="tx1"/>
              </a:solidFill>
            </a:endParaRPr>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8217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question:</a:t>
            </a:r>
            <a:r>
              <a:rPr lang="en-US" baseline="0" dirty="0" smtClean="0"/>
              <a:t> If you were looking for the most up-to-date and high-quality information about smoking cessation in older adults, what are some categories in which you might want to limit your search results? </a:t>
            </a:r>
          </a:p>
          <a:p>
            <a:r>
              <a:rPr lang="en-US" baseline="0" dirty="0" smtClean="0"/>
              <a:t>--------</a:t>
            </a:r>
          </a:p>
          <a:p>
            <a:r>
              <a:rPr lang="en-US" baseline="0" dirty="0" smtClean="0"/>
              <a:t>Up-to-date: limit to last 5 years or 3 years (etc.)</a:t>
            </a:r>
          </a:p>
          <a:p>
            <a:r>
              <a:rPr lang="en-US" baseline="0" dirty="0" smtClean="0"/>
              <a:t>High-quality: limit to systematic reviews or meta-analyses, maybe also RCTs</a:t>
            </a:r>
          </a:p>
          <a:p>
            <a:r>
              <a:rPr lang="en-US" baseline="0" dirty="0" smtClean="0"/>
              <a:t>Older adults: age category 65+</a:t>
            </a:r>
          </a:p>
        </p:txBody>
      </p:sp>
      <p:sp>
        <p:nvSpPr>
          <p:cNvPr id="4" name="Slide Number Placeholder 3"/>
          <p:cNvSpPr>
            <a:spLocks noGrp="1"/>
          </p:cNvSpPr>
          <p:nvPr>
            <p:ph type="sldNum" sz="quarter" idx="10"/>
          </p:nvPr>
        </p:nvSpPr>
        <p:spPr/>
        <p:txBody>
          <a:bodyPr/>
          <a:lstStyle/>
          <a:p>
            <a:fld id="{4A26EF3F-9985-492F-93A6-079BCEA05E17}" type="slidenum">
              <a:rPr lang="en-US" smtClean="0"/>
              <a:t>4</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PubMed offers a number of filter options to make narrowing your results quick and easy. </a:t>
            </a:r>
          </a:p>
          <a:p>
            <a:endParaRPr lang="en-US" dirty="0" smtClean="0"/>
          </a:p>
          <a:p>
            <a:r>
              <a:rPr lang="en-US" dirty="0" smtClean="0"/>
              <a:t>You can find these filtering options on the left side of your</a:t>
            </a:r>
            <a:r>
              <a:rPr lang="en-US" baseline="0" dirty="0" smtClean="0"/>
              <a:t> search results page. Here’s what they look like by default. </a:t>
            </a:r>
          </a:p>
          <a:p>
            <a:endParaRPr lang="en-US" baseline="0" dirty="0" smtClean="0"/>
          </a:p>
          <a:p>
            <a:r>
              <a:rPr lang="en-US" baseline="0" dirty="0" smtClean="0"/>
              <a:t>You can also customize these filters in a few ways.</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6503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like the preset options</a:t>
            </a:r>
            <a:r>
              <a:rPr lang="en-US" baseline="0" dirty="0" smtClean="0"/>
              <a:t> of 5 and 10 years, you can adjust the results for the date range you’re interested in by using the results indicator timeline that you’ll see above the filters. </a:t>
            </a:r>
          </a:p>
          <a:p>
            <a:endParaRPr lang="en-US" baseline="0" dirty="0" smtClean="0"/>
          </a:p>
          <a:p>
            <a:r>
              <a:rPr lang="en-US" baseline="0" dirty="0" smtClean="0"/>
              <a:t>Another really useful customization you can make is to select what article types will show up on the Article Types filter menu. Just select your filters by clicking on them. This is a nice way to save time in searching for specific article types – for example, you can just search for systematic reviews and meta-analyses by using the respective filters.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213126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you can also customize your entire filters list by clicking ‘show additional filters’ at the bottom. This allows you to select which filters you want to show up on your</a:t>
            </a:r>
            <a:r>
              <a:rPr lang="en-US" baseline="0" dirty="0" smtClean="0"/>
              <a:t> filter menu. </a:t>
            </a:r>
          </a:p>
          <a:p>
            <a:r>
              <a:rPr lang="en-US" baseline="0" dirty="0" smtClean="0"/>
              <a:t>Here’s a look at the Ages filter, which you can find in the additional filters list. If you add it, you’ll see that you can customize this list just like you could customize the Article Types list.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05040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important warning! If you find what you’re looking for and move on to another search, your active filters will remain active unless you clear them. You can click on individual active filters to deactivate only specific filters, click on ‘clear’ next to a filter category to clear all active filters in that category, or click on ‘clear all’ at the bottom of the filters list to deactivate all active filters. </a:t>
            </a:r>
          </a:p>
          <a:p>
            <a:endParaRPr lang="en-US" baseline="0" dirty="0" smtClean="0"/>
          </a:p>
          <a:p>
            <a:r>
              <a:rPr lang="en-US" baseline="0" dirty="0" smtClean="0"/>
              <a:t>If you don’t do this, you may end up narrowing the results of your next search more than you intended!</a:t>
            </a: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423746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Whereas the filters we just learned about are used to narrow or refine your results after you’ve run a search, there’s also a way to make your search query more specific. If you know ahead of time that you only want certain types of articles or information, you can use what are called field tags.</a:t>
            </a: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057598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6/5/2020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6/5/2020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6/5/2020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lm.nih.gov/bsd/mms/medlineelement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How can I narrow down my search results?</a:t>
            </a:r>
            <a:endParaRPr lang="en-US" dirty="0">
              <a:latin typeface="+mn-lt"/>
            </a:endParaRPr>
          </a:p>
        </p:txBody>
      </p:sp>
      <p:sp>
        <p:nvSpPr>
          <p:cNvPr id="2" name="Subtitle 1"/>
          <p:cNvSpPr>
            <a:spLocks noGrp="1"/>
          </p:cNvSpPr>
          <p:nvPr>
            <p:ph type="subTitle" idx="1"/>
          </p:nvPr>
        </p:nvSpPr>
        <p:spPr/>
        <p:txBody>
          <a:bodyPr/>
          <a:lstStyle/>
          <a:p>
            <a:r>
              <a:rPr lang="en-US" i="1" dirty="0" smtClean="0"/>
              <a:t>Appraise</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field?</a:t>
            </a:r>
            <a:endParaRPr lang="en-US" dirty="0"/>
          </a:p>
        </p:txBody>
      </p:sp>
      <p:sp>
        <p:nvSpPr>
          <p:cNvPr id="6" name="Content Placeholder 3"/>
          <p:cNvSpPr txBox="1">
            <a:spLocks/>
          </p:cNvSpPr>
          <p:nvPr/>
        </p:nvSpPr>
        <p:spPr>
          <a:xfrm>
            <a:off x="838200" y="1447005"/>
            <a:ext cx="10515600" cy="21232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Article records contain various descriptive fields – like filling out a form with “name,” “address,” “birth date” fields. The database searches in fields, not in the text of articles.</a:t>
            </a:r>
          </a:p>
          <a:p>
            <a:pPr marL="0" indent="0">
              <a:buNone/>
            </a:pPr>
            <a:r>
              <a:rPr lang="en-US" dirty="0" smtClean="0"/>
              <a:t>Searching the “author” field for a name will give you articles that have that name in the author field. </a:t>
            </a:r>
          </a:p>
          <a:p>
            <a:endParaRPr lang="en-US" dirty="0" smtClean="0"/>
          </a:p>
          <a:p>
            <a:pPr marL="0" indent="0">
              <a:buFont typeface="Arial" panose="020B0604020202020204" pitchFamily="34" charset="0"/>
              <a:buNone/>
            </a:pPr>
            <a:endParaRPr lang="en-US" dirty="0"/>
          </a:p>
        </p:txBody>
      </p:sp>
      <p:sp>
        <p:nvSpPr>
          <p:cNvPr id="5" name="Title 1"/>
          <p:cNvSpPr txBox="1">
            <a:spLocks/>
          </p:cNvSpPr>
          <p:nvPr/>
        </p:nvSpPr>
        <p:spPr>
          <a:xfrm>
            <a:off x="838200" y="35702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What is a field tag?</a:t>
            </a:r>
            <a:endParaRPr lang="en-US" dirty="0"/>
          </a:p>
        </p:txBody>
      </p:sp>
      <p:sp>
        <p:nvSpPr>
          <p:cNvPr id="13" name="Content Placeholder 3"/>
          <p:cNvSpPr>
            <a:spLocks noGrp="1"/>
          </p:cNvSpPr>
          <p:nvPr>
            <p:ph idx="1"/>
          </p:nvPr>
        </p:nvSpPr>
        <p:spPr>
          <a:xfrm>
            <a:off x="838200" y="4605337"/>
            <a:ext cx="10515600" cy="1516062"/>
          </a:xfrm>
        </p:spPr>
        <p:txBody>
          <a:bodyPr>
            <a:normAutofit/>
          </a:bodyPr>
          <a:lstStyle/>
          <a:p>
            <a:pPr marL="0" indent="0">
              <a:buNone/>
            </a:pPr>
            <a:r>
              <a:rPr lang="en-US" dirty="0" smtClean="0"/>
              <a:t>A word or abbreviation in square brackets directly after a search term: </a:t>
            </a:r>
            <a:r>
              <a:rPr lang="en-US" b="1" dirty="0" smtClean="0"/>
              <a:t>Smith[au]</a:t>
            </a:r>
            <a:r>
              <a:rPr lang="en-US" dirty="0" smtClean="0"/>
              <a:t> searches for “Smith” in the author field.</a:t>
            </a:r>
          </a:p>
          <a:p>
            <a:endParaRPr lang="en-US" dirty="0"/>
          </a:p>
          <a:p>
            <a:pPr marL="0" indent="0">
              <a:buNone/>
            </a:pPr>
            <a:endParaRPr lang="en-US" dirty="0"/>
          </a:p>
        </p:txBody>
      </p:sp>
    </p:spTree>
    <p:extLst>
      <p:ext uri="{BB962C8B-B14F-4D97-AF65-F5344CB8AC3E}">
        <p14:creationId xmlns:p14="http://schemas.microsoft.com/office/powerpoint/2010/main" val="3370941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Field Tags</a:t>
            </a:r>
            <a:endParaRPr lang="en-US" dirty="0"/>
          </a:p>
        </p:txBody>
      </p:sp>
      <p:sp>
        <p:nvSpPr>
          <p:cNvPr id="6" name="Content Placeholder 3"/>
          <p:cNvSpPr txBox="1">
            <a:spLocks/>
          </p:cNvSpPr>
          <p:nvPr/>
        </p:nvSpPr>
        <p:spPr>
          <a:xfrm>
            <a:off x="838200" y="1690688"/>
            <a:ext cx="10515600" cy="4229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[au]  :  author</a:t>
            </a:r>
          </a:p>
          <a:p>
            <a:pPr marL="0" indent="0">
              <a:buNone/>
            </a:pPr>
            <a:r>
              <a:rPr lang="en-US" dirty="0" smtClean="0"/>
              <a:t>[</a:t>
            </a:r>
            <a:r>
              <a:rPr lang="en-US" dirty="0" err="1" smtClean="0"/>
              <a:t>ti</a:t>
            </a:r>
            <a:r>
              <a:rPr lang="en-US" dirty="0" smtClean="0"/>
              <a:t>]  :  title</a:t>
            </a:r>
          </a:p>
          <a:p>
            <a:pPr marL="0" indent="0">
              <a:buNone/>
            </a:pPr>
            <a:r>
              <a:rPr lang="en-US" dirty="0" smtClean="0"/>
              <a:t>[ab]  :  abstract</a:t>
            </a:r>
          </a:p>
          <a:p>
            <a:pPr marL="0" indent="0">
              <a:buNone/>
            </a:pPr>
            <a:r>
              <a:rPr lang="en-US" dirty="0" smtClean="0"/>
              <a:t>[</a:t>
            </a:r>
            <a:r>
              <a:rPr lang="en-US" dirty="0" err="1" smtClean="0"/>
              <a:t>ot</a:t>
            </a:r>
            <a:r>
              <a:rPr lang="en-US" dirty="0" smtClean="0"/>
              <a:t>]  :  other term (author-supplied keywords)</a:t>
            </a:r>
          </a:p>
          <a:p>
            <a:pPr marL="0" indent="0">
              <a:buNone/>
            </a:pPr>
            <a:r>
              <a:rPr lang="en-US" dirty="0" smtClean="0"/>
              <a:t>[la]  :  language</a:t>
            </a:r>
          </a:p>
          <a:p>
            <a:pPr marL="0" indent="0">
              <a:buNone/>
            </a:pPr>
            <a:endParaRPr lang="en-US" dirty="0"/>
          </a:p>
          <a:p>
            <a:pPr marL="0" indent="0">
              <a:buNone/>
            </a:pPr>
            <a:r>
              <a:rPr lang="en-US" dirty="0" smtClean="0">
                <a:hlinkClick r:id="rId3"/>
              </a:rPr>
              <a:t>URL to Full list</a:t>
            </a: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41982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496017"/>
            <a:ext cx="6834417" cy="4567901"/>
          </a:xfrm>
        </p:spPr>
        <p:txBody>
          <a:bodyPr>
            <a:normAutofit lnSpcReduction="10000"/>
          </a:bodyPr>
          <a:lstStyle/>
          <a:p>
            <a:pPr marL="0" indent="0">
              <a:buNone/>
            </a:pPr>
            <a:r>
              <a:rPr lang="en-US" i="1" dirty="0" smtClean="0"/>
              <a:t>Consider: </a:t>
            </a:r>
          </a:p>
          <a:p>
            <a:r>
              <a:rPr lang="en-US" dirty="0" smtClean="0"/>
              <a:t>In what types of situations do you think you would prefer to write a very specific search query that returns few results as opposed to writing a broader query that will return numerous results that you can then filter?</a:t>
            </a:r>
          </a:p>
          <a:p>
            <a:pPr marL="0" indent="0">
              <a:buNone/>
            </a:pPr>
            <a:r>
              <a:rPr lang="en-US" i="1" dirty="0" smtClean="0"/>
              <a:t>Remember:</a:t>
            </a:r>
          </a:p>
          <a:p>
            <a:pPr lvl="0"/>
            <a:r>
              <a:rPr lang="en-US" dirty="0" smtClean="0"/>
              <a:t>Filters help you narrow your search after you’ve run it</a:t>
            </a:r>
          </a:p>
          <a:p>
            <a:pPr lvl="0"/>
            <a:r>
              <a:rPr lang="en-US" dirty="0" smtClean="0"/>
              <a:t>Field tags help you make your search query more specific</a:t>
            </a:r>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838201" y="1972235"/>
            <a:ext cx="5036180" cy="3672436"/>
          </a:xfrm>
        </p:spPr>
        <p:txBody>
          <a:bodyPr>
            <a:normAutofit/>
          </a:bodyPr>
          <a:lstStyle/>
          <a:p>
            <a:pPr marL="0" indent="0">
              <a:buNone/>
            </a:pPr>
            <a:r>
              <a:rPr lang="en-US" sz="3200" dirty="0"/>
              <a:t>Besides study type, what are some other indicators that the evidence you’re looking at is up-to-date, relevant, and high quality</a:t>
            </a:r>
            <a:r>
              <a:rPr lang="en-US" sz="3200" dirty="0" smtClean="0"/>
              <a:t>?</a:t>
            </a:r>
            <a:endParaRPr lang="en-US" sz="3200" dirty="0"/>
          </a:p>
        </p:txBody>
      </p:sp>
      <p:pic>
        <p:nvPicPr>
          <p:cNvPr id="6" name="Picture 5"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8128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Discuss the use of filters and field tags in PubMed</a:t>
            </a:r>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idx="1"/>
          </p:nvPr>
        </p:nvSpPr>
        <p:spPr>
          <a:xfrm>
            <a:off x="1319025" y="2008094"/>
            <a:ext cx="9815139" cy="3224200"/>
          </a:xfrm>
        </p:spPr>
        <p:txBody>
          <a:bodyPr>
            <a:normAutofit/>
          </a:bodyPr>
          <a:lstStyle/>
          <a:p>
            <a:pPr marL="0" indent="0" algn="ctr">
              <a:buNone/>
            </a:pPr>
            <a:r>
              <a:rPr lang="en-US" sz="4000" dirty="0" smtClean="0"/>
              <a:t>If you were looking for the most up-to-date and high-quality information about smoking cessation in older adults, what are some categories in which you might want to limit your search results? </a:t>
            </a:r>
            <a:endParaRPr lang="en-US" sz="4000" dirty="0"/>
          </a:p>
          <a:p>
            <a:endParaRPr lang="en-US" dirty="0"/>
          </a:p>
        </p:txBody>
      </p:sp>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Filters</a:t>
            </a:r>
            <a:endParaRPr lang="en-US" dirty="0"/>
          </a:p>
        </p:txBody>
      </p:sp>
      <p:sp>
        <p:nvSpPr>
          <p:cNvPr id="13" name="Content Placeholder 3"/>
          <p:cNvSpPr>
            <a:spLocks noGrp="1"/>
          </p:cNvSpPr>
          <p:nvPr>
            <p:ph idx="1"/>
          </p:nvPr>
        </p:nvSpPr>
        <p:spPr>
          <a:xfrm>
            <a:off x="901700" y="2019299"/>
            <a:ext cx="10515600" cy="4030663"/>
          </a:xfrm>
        </p:spPr>
        <p:txBody>
          <a:bodyPr>
            <a:normAutofit/>
          </a:bodyPr>
          <a:lstStyle/>
          <a:p>
            <a:r>
              <a:rPr lang="en-US" dirty="0" smtClean="0"/>
              <a:t>Easily narrow your search results</a:t>
            </a:r>
          </a:p>
          <a:p>
            <a:r>
              <a:rPr lang="en-US" dirty="0" smtClean="0"/>
              <a:t>Located on the left side of search results page</a:t>
            </a:r>
          </a:p>
          <a:p>
            <a:r>
              <a:rPr lang="en-US" dirty="0" smtClean="0"/>
              <a:t>Customizable</a:t>
            </a:r>
            <a:endParaRPr lang="en-US" dirty="0"/>
          </a:p>
          <a:p>
            <a:pPr marL="0" indent="0">
              <a:buNone/>
            </a:pPr>
            <a:endParaRPr lang="en-US" dirty="0"/>
          </a:p>
        </p:txBody>
      </p:sp>
      <p:pic>
        <p:nvPicPr>
          <p:cNvPr id="4" name="Picture 3" descr="Filters in PubMed"/>
          <p:cNvPicPr>
            <a:picLocks noChangeAspect="1"/>
          </p:cNvPicPr>
          <p:nvPr/>
        </p:nvPicPr>
        <p:blipFill rotWithShape="1">
          <a:blip r:embed="rId3"/>
          <a:srcRect b="15979"/>
          <a:stretch/>
        </p:blipFill>
        <p:spPr>
          <a:xfrm>
            <a:off x="8535924" y="98794"/>
            <a:ext cx="2817876" cy="6492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5443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Range &amp; Article Type </a:t>
            </a:r>
            <a:endParaRPr lang="en-US" dirty="0"/>
          </a:p>
        </p:txBody>
      </p:sp>
      <p:pic>
        <p:nvPicPr>
          <p:cNvPr id="3" name="Picture 2" descr="Results indicator timeline in PubMed."/>
          <p:cNvPicPr>
            <a:picLocks noChangeAspect="1"/>
          </p:cNvPicPr>
          <p:nvPr/>
        </p:nvPicPr>
        <p:blipFill>
          <a:blip r:embed="rId3"/>
          <a:stretch>
            <a:fillRect/>
          </a:stretch>
        </p:blipFill>
        <p:spPr>
          <a:xfrm>
            <a:off x="339625" y="2005957"/>
            <a:ext cx="6297623" cy="3533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260629" y="4654049"/>
            <a:ext cx="3781887" cy="461665"/>
          </a:xfrm>
          <a:prstGeom prst="rect">
            <a:avLst/>
          </a:prstGeom>
          <a:noFill/>
        </p:spPr>
        <p:txBody>
          <a:bodyPr wrap="square" rtlCol="0">
            <a:spAutoFit/>
          </a:bodyPr>
          <a:lstStyle/>
          <a:p>
            <a:pPr algn="ctr"/>
            <a:r>
              <a:rPr lang="en-US" sz="2400" i="1" dirty="0" smtClean="0"/>
              <a:t>Results Indicator Timeline. </a:t>
            </a:r>
            <a:endParaRPr lang="en-US" sz="2400" i="1" dirty="0"/>
          </a:p>
        </p:txBody>
      </p:sp>
      <p:pic>
        <p:nvPicPr>
          <p:cNvPr id="9" name="Picture 8" descr="Article type filter with &quot;Meta-analysis&quot; and &quot;systematic Reviews&quot; checked."/>
          <p:cNvPicPr>
            <a:picLocks noChangeAspect="1"/>
          </p:cNvPicPr>
          <p:nvPr/>
        </p:nvPicPr>
        <p:blipFill>
          <a:blip r:embed="rId4"/>
          <a:stretch>
            <a:fillRect/>
          </a:stretch>
        </p:blipFill>
        <p:spPr>
          <a:xfrm>
            <a:off x="7102135" y="1734149"/>
            <a:ext cx="4875978" cy="407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9590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Filters</a:t>
            </a:r>
            <a:endParaRPr lang="en-US" dirty="0"/>
          </a:p>
        </p:txBody>
      </p:sp>
      <p:pic>
        <p:nvPicPr>
          <p:cNvPr id="5" name="Picture 4" descr="Additonal filters button under the publication date section in PubMed."/>
          <p:cNvPicPr>
            <a:picLocks noChangeAspect="1"/>
          </p:cNvPicPr>
          <p:nvPr/>
        </p:nvPicPr>
        <p:blipFill rotWithShape="1">
          <a:blip r:embed="rId3"/>
          <a:srcRect t="22915" r="17784" b="5044"/>
          <a:stretch/>
        </p:blipFill>
        <p:spPr>
          <a:xfrm>
            <a:off x="537099" y="1690688"/>
            <a:ext cx="3078643" cy="3644791"/>
          </a:xfrm>
          <a:prstGeom prst="rect">
            <a:avLst/>
          </a:prstGeom>
          <a:ln>
            <a:noFill/>
          </a:ln>
          <a:effectLst>
            <a:outerShdw blurRad="190500" algn="tl" rotWithShape="0">
              <a:srgbClr val="000000">
                <a:alpha val="70000"/>
              </a:srgbClr>
            </a:outerShdw>
          </a:effectLst>
        </p:spPr>
      </p:pic>
      <p:cxnSp>
        <p:nvCxnSpPr>
          <p:cNvPr id="7" name="Straight Arrow Connector 6" descr="Arrow pointing at where to access the additional filters option. "/>
          <p:cNvCxnSpPr/>
          <p:nvPr/>
        </p:nvCxnSpPr>
        <p:spPr>
          <a:xfrm>
            <a:off x="69113" y="3253880"/>
            <a:ext cx="1145219" cy="830888"/>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ge filter in PubMed with Child and adolescent selcted to narrow search results. "/>
          <p:cNvPicPr>
            <a:picLocks noChangeAspect="1"/>
          </p:cNvPicPr>
          <p:nvPr/>
        </p:nvPicPr>
        <p:blipFill>
          <a:blip r:embed="rId4"/>
          <a:stretch>
            <a:fillRect/>
          </a:stretch>
        </p:blipFill>
        <p:spPr>
          <a:xfrm>
            <a:off x="4083728" y="1019027"/>
            <a:ext cx="7904806" cy="47354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3705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45" y="285226"/>
            <a:ext cx="7998041" cy="1325563"/>
          </a:xfrm>
        </p:spPr>
        <p:txBody>
          <a:bodyPr/>
          <a:lstStyle/>
          <a:p>
            <a:r>
              <a:rPr lang="en-US" dirty="0" smtClean="0"/>
              <a:t>Important Note… </a:t>
            </a:r>
            <a:endParaRPr lang="en-US" dirty="0"/>
          </a:p>
        </p:txBody>
      </p:sp>
      <p:sp>
        <p:nvSpPr>
          <p:cNvPr id="3" name="Content Placeholder 2"/>
          <p:cNvSpPr>
            <a:spLocks noGrp="1"/>
          </p:cNvSpPr>
          <p:nvPr>
            <p:ph idx="1"/>
          </p:nvPr>
        </p:nvSpPr>
        <p:spPr>
          <a:xfrm>
            <a:off x="2503502" y="2526721"/>
            <a:ext cx="5415491" cy="2130195"/>
          </a:xfrm>
        </p:spPr>
        <p:txBody>
          <a:bodyPr>
            <a:noAutofit/>
          </a:bodyPr>
          <a:lstStyle/>
          <a:p>
            <a:pPr marL="0" indent="0" algn="ctr">
              <a:lnSpc>
                <a:spcPct val="100000"/>
              </a:lnSpc>
              <a:buNone/>
            </a:pPr>
            <a:r>
              <a:rPr lang="en-US" sz="4000" dirty="0" smtClean="0"/>
              <a:t>Any filters you apply will stay on when you do new searches unless you clear them! </a:t>
            </a:r>
            <a:endParaRPr lang="en-US" sz="4000" baseline="30000" dirty="0"/>
          </a:p>
        </p:txBody>
      </p:sp>
      <p:pic>
        <p:nvPicPr>
          <p:cNvPr id="1026" name="Picture 2" descr="Stop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30" y="2526721"/>
            <a:ext cx="1932552" cy="19325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ilters available in PubMed. These include text availability, article attribute, and article type. "/>
          <p:cNvPicPr>
            <a:picLocks noChangeAspect="1"/>
          </p:cNvPicPr>
          <p:nvPr/>
        </p:nvPicPr>
        <p:blipFill>
          <a:blip r:embed="rId4"/>
          <a:stretch>
            <a:fillRect/>
          </a:stretch>
        </p:blipFill>
        <p:spPr>
          <a:xfrm>
            <a:off x="8105313" y="113380"/>
            <a:ext cx="3767093" cy="6466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7406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Tags</a:t>
            </a:r>
            <a:endParaRPr lang="en-US" dirty="0"/>
          </a:p>
        </p:txBody>
      </p:sp>
      <p:sp>
        <p:nvSpPr>
          <p:cNvPr id="3" name="Content Placeholder 2"/>
          <p:cNvSpPr>
            <a:spLocks noGrp="1"/>
          </p:cNvSpPr>
          <p:nvPr>
            <p:ph idx="1"/>
          </p:nvPr>
        </p:nvSpPr>
        <p:spPr>
          <a:xfrm>
            <a:off x="1173812" y="1992900"/>
            <a:ext cx="9844375" cy="2946791"/>
          </a:xfrm>
        </p:spPr>
        <p:txBody>
          <a:bodyPr>
            <a:noAutofit/>
          </a:bodyPr>
          <a:lstStyle/>
          <a:p>
            <a:pPr marL="0" indent="0" algn="ctr">
              <a:lnSpc>
                <a:spcPct val="100000"/>
              </a:lnSpc>
              <a:buNone/>
            </a:pPr>
            <a:r>
              <a:rPr lang="en-US" sz="4400" dirty="0" smtClean="0"/>
              <a:t>Filters limit your results after you search.</a:t>
            </a:r>
          </a:p>
          <a:p>
            <a:pPr marL="0" indent="0" algn="ctr">
              <a:lnSpc>
                <a:spcPct val="100000"/>
              </a:lnSpc>
              <a:buNone/>
            </a:pPr>
            <a:r>
              <a:rPr lang="en-US" sz="4400" dirty="0" smtClean="0"/>
              <a:t>You can also use </a:t>
            </a:r>
            <a:r>
              <a:rPr lang="en-US" sz="4400" i="1" dirty="0" smtClean="0"/>
              <a:t>field tags </a:t>
            </a:r>
            <a:r>
              <a:rPr lang="en-US" sz="4400" dirty="0" smtClean="0"/>
              <a:t>to limit your results before you search.</a:t>
            </a:r>
            <a:endParaRPr lang="en-US" sz="4400" baseline="30000" dirty="0"/>
          </a:p>
        </p:txBody>
      </p:sp>
    </p:spTree>
    <p:extLst>
      <p:ext uri="{BB962C8B-B14F-4D97-AF65-F5344CB8AC3E}">
        <p14:creationId xmlns:p14="http://schemas.microsoft.com/office/powerpoint/2010/main" val="99540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7490</TotalTime>
  <Words>1396</Words>
  <Application>Microsoft Office PowerPoint</Application>
  <PresentationFormat>Widescreen</PresentationFormat>
  <Paragraphs>89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How can I narrow down my search results?</vt:lpstr>
      <vt:lpstr>Discussion question</vt:lpstr>
      <vt:lpstr>Objectives</vt:lpstr>
      <vt:lpstr>What Do You Think?</vt:lpstr>
      <vt:lpstr>PubMed Filters</vt:lpstr>
      <vt:lpstr>Date Range &amp; Article Type </vt:lpstr>
      <vt:lpstr>Other Filters</vt:lpstr>
      <vt:lpstr>Important Note… </vt:lpstr>
      <vt:lpstr>Field Tags</vt:lpstr>
      <vt:lpstr>What is a field?</vt:lpstr>
      <vt:lpstr>Common Field Tags</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425</cp:revision>
  <cp:lastPrinted>2019-09-19T13:13:10Z</cp:lastPrinted>
  <dcterms:created xsi:type="dcterms:W3CDTF">2018-06-07T18:55:41Z</dcterms:created>
  <dcterms:modified xsi:type="dcterms:W3CDTF">2020-06-05T15:48:16Z</dcterms:modified>
</cp:coreProperties>
</file>